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av" ContentType="audio/x-wav"/>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0"/>
  </p:notesMasterIdLst>
  <p:handoutMasterIdLst>
    <p:handoutMasterId r:id="rId211"/>
  </p:handoutMasterIdLst>
  <p:sldIdLst>
    <p:sldId id="256" r:id="rId2"/>
    <p:sldId id="257" r:id="rId3"/>
    <p:sldId id="259" r:id="rId4"/>
    <p:sldId id="258" r:id="rId5"/>
    <p:sldId id="260" r:id="rId6"/>
    <p:sldId id="1099" r:id="rId7"/>
    <p:sldId id="262" r:id="rId8"/>
    <p:sldId id="1098" r:id="rId9"/>
    <p:sldId id="1101" r:id="rId10"/>
    <p:sldId id="1102" r:id="rId11"/>
    <p:sldId id="1103" r:id="rId12"/>
    <p:sldId id="1105" r:id="rId13"/>
    <p:sldId id="1213" r:id="rId14"/>
    <p:sldId id="1100" r:id="rId15"/>
    <p:sldId id="1308" r:id="rId16"/>
    <p:sldId id="1118" r:id="rId17"/>
    <p:sldId id="1294" r:id="rId18"/>
    <p:sldId id="1320" r:id="rId19"/>
    <p:sldId id="1321" r:id="rId20"/>
    <p:sldId id="1106" r:id="rId21"/>
    <p:sldId id="1261" r:id="rId22"/>
    <p:sldId id="1295" r:id="rId23"/>
    <p:sldId id="1296" r:id="rId24"/>
    <p:sldId id="1297" r:id="rId25"/>
    <p:sldId id="1298" r:id="rId26"/>
    <p:sldId id="1108" r:id="rId27"/>
    <p:sldId id="1107" r:id="rId28"/>
    <p:sldId id="1146" r:id="rId29"/>
    <p:sldId id="1147" r:id="rId30"/>
    <p:sldId id="1148" r:id="rId31"/>
    <p:sldId id="1149" r:id="rId32"/>
    <p:sldId id="1150" r:id="rId33"/>
    <p:sldId id="1154" r:id="rId34"/>
    <p:sldId id="1151" r:id="rId35"/>
    <p:sldId id="1155" r:id="rId36"/>
    <p:sldId id="1152" r:id="rId37"/>
    <p:sldId id="1153" r:id="rId38"/>
    <p:sldId id="1110" r:id="rId39"/>
    <p:sldId id="1124" r:id="rId40"/>
    <p:sldId id="1116" r:id="rId41"/>
    <p:sldId id="1109" r:id="rId42"/>
    <p:sldId id="1111" r:id="rId43"/>
    <p:sldId id="1136" r:id="rId44"/>
    <p:sldId id="1125" r:id="rId45"/>
    <p:sldId id="1126" r:id="rId46"/>
    <p:sldId id="1127" r:id="rId47"/>
    <p:sldId id="1128" r:id="rId48"/>
    <p:sldId id="1130" r:id="rId49"/>
    <p:sldId id="1132" r:id="rId50"/>
    <p:sldId id="1133" r:id="rId51"/>
    <p:sldId id="1134" r:id="rId52"/>
    <p:sldId id="1135" r:id="rId53"/>
    <p:sldId id="1115" r:id="rId54"/>
    <p:sldId id="1112" r:id="rId55"/>
    <p:sldId id="1113" r:id="rId56"/>
    <p:sldId id="1114" r:id="rId57"/>
    <p:sldId id="1312" r:id="rId58"/>
    <p:sldId id="1313" r:id="rId59"/>
    <p:sldId id="1137" r:id="rId60"/>
    <p:sldId id="1140" r:id="rId61"/>
    <p:sldId id="1138" r:id="rId62"/>
    <p:sldId id="1142" r:id="rId63"/>
    <p:sldId id="1141" r:id="rId64"/>
    <p:sldId id="1139" r:id="rId65"/>
    <p:sldId id="1315" r:id="rId66"/>
    <p:sldId id="1210" r:id="rId67"/>
    <p:sldId id="1143" r:id="rId68"/>
    <p:sldId id="1144" r:id="rId69"/>
    <p:sldId id="1145" r:id="rId70"/>
    <p:sldId id="1249" r:id="rId71"/>
    <p:sldId id="1219" r:id="rId72"/>
    <p:sldId id="1215" r:id="rId73"/>
    <p:sldId id="1222" r:id="rId74"/>
    <p:sldId id="1220" r:id="rId75"/>
    <p:sldId id="1277" r:id="rId76"/>
    <p:sldId id="1161" r:id="rId77"/>
    <p:sldId id="1266" r:id="rId78"/>
    <p:sldId id="1273" r:id="rId79"/>
    <p:sldId id="1221" r:id="rId80"/>
    <p:sldId id="1278" r:id="rId81"/>
    <p:sldId id="1121" r:id="rId82"/>
    <p:sldId id="1120" r:id="rId83"/>
    <p:sldId id="1274" r:id="rId84"/>
    <p:sldId id="1267" r:id="rId85"/>
    <p:sldId id="1268" r:id="rId86"/>
    <p:sldId id="1122" r:id="rId87"/>
    <p:sldId id="1275" r:id="rId88"/>
    <p:sldId id="1123" r:id="rId89"/>
    <p:sldId id="1223" r:id="rId90"/>
    <p:sldId id="1282" r:id="rId91"/>
    <p:sldId id="1280" r:id="rId92"/>
    <p:sldId id="1279" r:id="rId93"/>
    <p:sldId id="1281" r:id="rId94"/>
    <p:sldId id="1224" r:id="rId95"/>
    <p:sldId id="1272" r:id="rId96"/>
    <p:sldId id="1225" r:id="rId97"/>
    <p:sldId id="1158" r:id="rId98"/>
    <p:sldId id="1162" r:id="rId99"/>
    <p:sldId id="1164" r:id="rId100"/>
    <p:sldId id="1211" r:id="rId101"/>
    <p:sldId id="1212" r:id="rId102"/>
    <p:sldId id="1269" r:id="rId103"/>
    <p:sldId id="1159" r:id="rId104"/>
    <p:sldId id="1163" r:id="rId105"/>
    <p:sldId id="1160" r:id="rId106"/>
    <p:sldId id="1217" r:id="rId107"/>
    <p:sldId id="1270" r:id="rId108"/>
    <p:sldId id="1271" r:id="rId109"/>
    <p:sldId id="1226" r:id="rId110"/>
    <p:sldId id="1227" r:id="rId111"/>
    <p:sldId id="1229" r:id="rId112"/>
    <p:sldId id="1230" r:id="rId113"/>
    <p:sldId id="1245" r:id="rId114"/>
    <p:sldId id="1240" r:id="rId115"/>
    <p:sldId id="1241" r:id="rId116"/>
    <p:sldId id="1243" r:id="rId117"/>
    <p:sldId id="1246" r:id="rId118"/>
    <p:sldId id="1247" r:id="rId119"/>
    <p:sldId id="1237" r:id="rId120"/>
    <p:sldId id="1242" r:id="rId121"/>
    <p:sldId id="1235" r:id="rId122"/>
    <p:sldId id="1231" r:id="rId123"/>
    <p:sldId id="1233" r:id="rId124"/>
    <p:sldId id="1234" r:id="rId125"/>
    <p:sldId id="1232" r:id="rId126"/>
    <p:sldId id="1236" r:id="rId127"/>
    <p:sldId id="1318" r:id="rId128"/>
    <p:sldId id="1319" r:id="rId129"/>
    <p:sldId id="1238" r:id="rId130"/>
    <p:sldId id="1239" r:id="rId131"/>
    <p:sldId id="1248" r:id="rId132"/>
    <p:sldId id="1250" r:id="rId133"/>
    <p:sldId id="1251" r:id="rId134"/>
    <p:sldId id="1263" r:id="rId135"/>
    <p:sldId id="1285" r:id="rId136"/>
    <p:sldId id="1287" r:id="rId137"/>
    <p:sldId id="1286" r:id="rId138"/>
    <p:sldId id="1265" r:id="rId139"/>
    <p:sldId id="1283" r:id="rId140"/>
    <p:sldId id="1262" r:id="rId141"/>
    <p:sldId id="1291" r:id="rId142"/>
    <p:sldId id="1290" r:id="rId143"/>
    <p:sldId id="1284" r:id="rId144"/>
    <p:sldId id="1288" r:id="rId145"/>
    <p:sldId id="1289" r:id="rId146"/>
    <p:sldId id="1264" r:id="rId147"/>
    <p:sldId id="1206" r:id="rId148"/>
    <p:sldId id="1207" r:id="rId149"/>
    <p:sldId id="1165" r:id="rId150"/>
    <p:sldId id="1167" r:id="rId151"/>
    <p:sldId id="1214" r:id="rId152"/>
    <p:sldId id="1170" r:id="rId153"/>
    <p:sldId id="1168" r:id="rId154"/>
    <p:sldId id="1172" r:id="rId155"/>
    <p:sldId id="1171" r:id="rId156"/>
    <p:sldId id="1173" r:id="rId157"/>
    <p:sldId id="1174" r:id="rId158"/>
    <p:sldId id="1175" r:id="rId159"/>
    <p:sldId id="1176" r:id="rId160"/>
    <p:sldId id="1178" r:id="rId161"/>
    <p:sldId id="1177" r:id="rId162"/>
    <p:sldId id="1179" r:id="rId163"/>
    <p:sldId id="1180" r:id="rId164"/>
    <p:sldId id="1181" r:id="rId165"/>
    <p:sldId id="1182" r:id="rId166"/>
    <p:sldId id="1183" r:id="rId167"/>
    <p:sldId id="1184" r:id="rId168"/>
    <p:sldId id="1185" r:id="rId169"/>
    <p:sldId id="1186" r:id="rId170"/>
    <p:sldId id="1191" r:id="rId171"/>
    <p:sldId id="1187" r:id="rId172"/>
    <p:sldId id="1209" r:id="rId173"/>
    <p:sldId id="1188" r:id="rId174"/>
    <p:sldId id="1189" r:id="rId175"/>
    <p:sldId id="1208" r:id="rId176"/>
    <p:sldId id="1192" r:id="rId177"/>
    <p:sldId id="1193" r:id="rId178"/>
    <p:sldId id="1194" r:id="rId179"/>
    <p:sldId id="1195" r:id="rId180"/>
    <p:sldId id="1196" r:id="rId181"/>
    <p:sldId id="1197" r:id="rId182"/>
    <p:sldId id="1198" r:id="rId183"/>
    <p:sldId id="1200" r:id="rId184"/>
    <p:sldId id="1202" r:id="rId185"/>
    <p:sldId id="1199" r:id="rId186"/>
    <p:sldId id="1299" r:id="rId187"/>
    <p:sldId id="1300" r:id="rId188"/>
    <p:sldId id="1301" r:id="rId189"/>
    <p:sldId id="1302" r:id="rId190"/>
    <p:sldId id="1303" r:id="rId191"/>
    <p:sldId id="1307" r:id="rId192"/>
    <p:sldId id="1304" r:id="rId193"/>
    <p:sldId id="1305" r:id="rId194"/>
    <p:sldId id="1306" r:id="rId195"/>
    <p:sldId id="1314" r:id="rId196"/>
    <p:sldId id="1316" r:id="rId197"/>
    <p:sldId id="1317" r:id="rId198"/>
    <p:sldId id="1205" r:id="rId199"/>
    <p:sldId id="1252" r:id="rId200"/>
    <p:sldId id="1258" r:id="rId201"/>
    <p:sldId id="1259" r:id="rId202"/>
    <p:sldId id="1260" r:id="rId203"/>
    <p:sldId id="1253" r:id="rId204"/>
    <p:sldId id="1256" r:id="rId205"/>
    <p:sldId id="1254" r:id="rId206"/>
    <p:sldId id="1257" r:id="rId207"/>
    <p:sldId id="1255" r:id="rId208"/>
    <p:sldId id="1203" r:id="rId20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O" id="{C0688826-077D-433F-9447-9618E0F553EB}">
          <p14:sldIdLst>
            <p14:sldId id="256"/>
            <p14:sldId id="257"/>
            <p14:sldId id="259"/>
            <p14:sldId id="258"/>
            <p14:sldId id="260"/>
            <p14:sldId id="1099"/>
            <p14:sldId id="262"/>
            <p14:sldId id="1098"/>
            <p14:sldId id="1101"/>
            <p14:sldId id="1102"/>
            <p14:sldId id="1103"/>
            <p14:sldId id="1105"/>
            <p14:sldId id="1213"/>
            <p14:sldId id="1100"/>
            <p14:sldId id="1308"/>
            <p14:sldId id="1118"/>
            <p14:sldId id="1294"/>
            <p14:sldId id="1320"/>
            <p14:sldId id="1321"/>
            <p14:sldId id="1106"/>
            <p14:sldId id="1261"/>
            <p14:sldId id="1295"/>
            <p14:sldId id="1296"/>
            <p14:sldId id="1297"/>
            <p14:sldId id="1298"/>
          </p14:sldIdLst>
        </p14:section>
        <p14:section name="Pointing" id="{F0C472FC-075D-4BD5-8575-F422B7EF46F7}">
          <p14:sldIdLst>
            <p14:sldId id="1108"/>
            <p14:sldId id="1107"/>
            <p14:sldId id="1146"/>
            <p14:sldId id="1147"/>
            <p14:sldId id="1148"/>
            <p14:sldId id="1149"/>
            <p14:sldId id="1150"/>
            <p14:sldId id="1154"/>
            <p14:sldId id="1151"/>
            <p14:sldId id="1155"/>
            <p14:sldId id="1152"/>
            <p14:sldId id="1153"/>
            <p14:sldId id="1110"/>
            <p14:sldId id="1124"/>
            <p14:sldId id="1116"/>
            <p14:sldId id="1109"/>
            <p14:sldId id="1111"/>
            <p14:sldId id="1136"/>
            <p14:sldId id="1125"/>
            <p14:sldId id="1126"/>
            <p14:sldId id="1127"/>
            <p14:sldId id="1128"/>
            <p14:sldId id="1130"/>
            <p14:sldId id="1132"/>
            <p14:sldId id="1133"/>
            <p14:sldId id="1134"/>
            <p14:sldId id="1135"/>
            <p14:sldId id="1115"/>
            <p14:sldId id="1112"/>
            <p14:sldId id="1113"/>
            <p14:sldId id="1114"/>
            <p14:sldId id="1312"/>
            <p14:sldId id="1313"/>
          </p14:sldIdLst>
        </p14:section>
        <p14:section name="Text Entry" id="{86201C90-520F-4AB3-B3D8-36B31B8742F9}">
          <p14:sldIdLst>
            <p14:sldId id="1137"/>
            <p14:sldId id="1140"/>
            <p14:sldId id="1138"/>
            <p14:sldId id="1142"/>
            <p14:sldId id="1141"/>
            <p14:sldId id="1139"/>
            <p14:sldId id="1315"/>
            <p14:sldId id="1210"/>
            <p14:sldId id="1143"/>
            <p14:sldId id="1144"/>
            <p14:sldId id="1145"/>
            <p14:sldId id="1249"/>
          </p14:sldIdLst>
        </p14:section>
        <p14:section name="Gestures and Postures" id="{E0D715DA-0A29-4A9D-8BA4-C2B44A030099}">
          <p14:sldIdLst>
            <p14:sldId id="1219"/>
            <p14:sldId id="1215"/>
            <p14:sldId id="1222"/>
            <p14:sldId id="1220"/>
            <p14:sldId id="1277"/>
            <p14:sldId id="1161"/>
            <p14:sldId id="1266"/>
            <p14:sldId id="1273"/>
            <p14:sldId id="1221"/>
            <p14:sldId id="1278"/>
            <p14:sldId id="1121"/>
            <p14:sldId id="1120"/>
            <p14:sldId id="1274"/>
            <p14:sldId id="1267"/>
            <p14:sldId id="1268"/>
            <p14:sldId id="1122"/>
            <p14:sldId id="1275"/>
            <p14:sldId id="1123"/>
            <p14:sldId id="1223"/>
            <p14:sldId id="1282"/>
            <p14:sldId id="1280"/>
            <p14:sldId id="1279"/>
            <p14:sldId id="1281"/>
            <p14:sldId id="1224"/>
            <p14:sldId id="1272"/>
            <p14:sldId id="1225"/>
            <p14:sldId id="1158"/>
            <p14:sldId id="1162"/>
            <p14:sldId id="1164"/>
            <p14:sldId id="1211"/>
            <p14:sldId id="1212"/>
            <p14:sldId id="1269"/>
            <p14:sldId id="1159"/>
            <p14:sldId id="1163"/>
            <p14:sldId id="1160"/>
            <p14:sldId id="1217"/>
            <p14:sldId id="1270"/>
            <p14:sldId id="1271"/>
          </p14:sldIdLst>
        </p14:section>
        <p14:section name="Eye Tracking" id="{A7AD8FCA-3B83-43A8-8C83-B73B7DF4A5DC}">
          <p14:sldIdLst>
            <p14:sldId id="1226"/>
            <p14:sldId id="1227"/>
            <p14:sldId id="1229"/>
            <p14:sldId id="1230"/>
            <p14:sldId id="1245"/>
            <p14:sldId id="1240"/>
            <p14:sldId id="1241"/>
            <p14:sldId id="1243"/>
            <p14:sldId id="1246"/>
            <p14:sldId id="1247"/>
            <p14:sldId id="1237"/>
            <p14:sldId id="1242"/>
            <p14:sldId id="1235"/>
            <p14:sldId id="1231"/>
            <p14:sldId id="1233"/>
            <p14:sldId id="1234"/>
            <p14:sldId id="1232"/>
            <p14:sldId id="1236"/>
            <p14:sldId id="1318"/>
            <p14:sldId id="1319"/>
            <p14:sldId id="1238"/>
            <p14:sldId id="1239"/>
            <p14:sldId id="1248"/>
            <p14:sldId id="1250"/>
            <p14:sldId id="1251"/>
          </p14:sldIdLst>
        </p14:section>
        <p14:section name="Phyisiological Sensing" id="{52FFCEA4-8E5E-461B-84F1-277D89DDA895}">
          <p14:sldIdLst>
            <p14:sldId id="1263"/>
            <p14:sldId id="1285"/>
            <p14:sldId id="1287"/>
            <p14:sldId id="1286"/>
            <p14:sldId id="1265"/>
            <p14:sldId id="1283"/>
            <p14:sldId id="1262"/>
            <p14:sldId id="1291"/>
            <p14:sldId id="1290"/>
            <p14:sldId id="1284"/>
            <p14:sldId id="1288"/>
            <p14:sldId id="1289"/>
          </p14:sldIdLst>
        </p14:section>
        <p14:section name="Human Activity Recognition" id="{0763E368-C1C0-476D-AFD7-655468744EE7}">
          <p14:sldIdLst>
            <p14:sldId id="1264"/>
            <p14:sldId id="1206"/>
            <p14:sldId id="1207"/>
            <p14:sldId id="1165"/>
            <p14:sldId id="1167"/>
            <p14:sldId id="1214"/>
            <p14:sldId id="1170"/>
          </p14:sldIdLst>
        </p14:section>
        <p14:section name="Displays" id="{A6E6AB35-0FC4-40F1-A594-92ADCB3DA083}">
          <p14:sldIdLst>
            <p14:sldId id="1168"/>
            <p14:sldId id="1172"/>
            <p14:sldId id="1171"/>
            <p14:sldId id="1173"/>
            <p14:sldId id="1174"/>
            <p14:sldId id="1175"/>
            <p14:sldId id="1176"/>
            <p14:sldId id="1178"/>
            <p14:sldId id="1177"/>
            <p14:sldId id="1179"/>
            <p14:sldId id="1180"/>
            <p14:sldId id="1181"/>
            <p14:sldId id="1182"/>
            <p14:sldId id="1183"/>
            <p14:sldId id="1184"/>
            <p14:sldId id="1185"/>
            <p14:sldId id="1186"/>
            <p14:sldId id="1191"/>
            <p14:sldId id="1187"/>
            <p14:sldId id="1209"/>
            <p14:sldId id="1188"/>
            <p14:sldId id="1189"/>
            <p14:sldId id="1208"/>
          </p14:sldIdLst>
        </p14:section>
        <p14:section name="Audio" id="{B78B71EA-3A02-4047-94B6-7515BD749816}">
          <p14:sldIdLst>
            <p14:sldId id="1192"/>
            <p14:sldId id="1193"/>
            <p14:sldId id="1194"/>
            <p14:sldId id="1195"/>
            <p14:sldId id="1196"/>
            <p14:sldId id="1197"/>
            <p14:sldId id="1198"/>
            <p14:sldId id="1200"/>
            <p14:sldId id="1202"/>
            <p14:sldId id="1199"/>
          </p14:sldIdLst>
        </p14:section>
        <p14:section name="Physical Output" id="{98326D00-B942-456B-95C6-CC907202D7A6}">
          <p14:sldIdLst>
            <p14:sldId id="1299"/>
            <p14:sldId id="1300"/>
            <p14:sldId id="1301"/>
            <p14:sldId id="1302"/>
            <p14:sldId id="1303"/>
            <p14:sldId id="1307"/>
            <p14:sldId id="1304"/>
            <p14:sldId id="1305"/>
            <p14:sldId id="1306"/>
            <p14:sldId id="1314"/>
            <p14:sldId id="1316"/>
            <p14:sldId id="1317"/>
          </p14:sldIdLst>
        </p14:section>
        <p14:section name="Biofeedback" id="{D4E796D4-56EE-47FF-B6AD-86B29AF65289}">
          <p14:sldIdLst>
            <p14:sldId id="1205"/>
            <p14:sldId id="1252"/>
            <p14:sldId id="1258"/>
            <p14:sldId id="1259"/>
            <p14:sldId id="1260"/>
            <p14:sldId id="1253"/>
            <p14:sldId id="1256"/>
            <p14:sldId id="1254"/>
            <p14:sldId id="1257"/>
            <p14:sldId id="1255"/>
            <p14:sldId id="1203"/>
          </p14:sldIdLst>
        </p14:section>
      </p14:sectionLst>
    </p:ext>
    <p:ext uri="{EFAFB233-063F-42B5-8137-9DF3F51BA10A}">
      <p15:sldGuideLst xmlns:p15="http://schemas.microsoft.com/office/powerpoint/2012/main">
        <p15:guide id="1" orient="horz" pos="2115"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85A91"/>
    <a:srgbClr val="009999"/>
    <a:srgbClr val="D60093"/>
    <a:srgbClr val="FF3399"/>
    <a:srgbClr val="EA7B34"/>
    <a:srgbClr val="7030A0"/>
    <a:srgbClr val="E9ECF4"/>
    <a:srgbClr val="5079BC"/>
    <a:srgbClr val="D5DFEF"/>
    <a:srgbClr val="4F69B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21E4AEA4-8DFA-4A89-87EB-49C32662AFE0}" styleName="Mittlere Formatvorlage 2 - Akz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125E5076-3810-47DD-B79F-674D7AD40C01}" styleName="Dunkle Formatvorlage 1 - Akz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303" autoAdjust="0"/>
    <p:restoredTop sz="86425" autoAdjust="0"/>
  </p:normalViewPr>
  <p:slideViewPr>
    <p:cSldViewPr snapToGrid="0" showGuides="1">
      <p:cViewPr varScale="1">
        <p:scale>
          <a:sx n="117" d="100"/>
          <a:sy n="117" d="100"/>
        </p:scale>
        <p:origin x="968" y="68"/>
      </p:cViewPr>
      <p:guideLst>
        <p:guide orient="horz" pos="2115"/>
        <p:guide pos="3840"/>
      </p:guideLst>
    </p:cSldViewPr>
  </p:slideViewPr>
  <p:outlineViewPr>
    <p:cViewPr>
      <p:scale>
        <a:sx n="33" d="100"/>
        <a:sy n="33" d="100"/>
      </p:scale>
      <p:origin x="0" y="0"/>
    </p:cViewPr>
  </p:outlineViewPr>
  <p:notesTextViewPr>
    <p:cViewPr>
      <p:scale>
        <a:sx n="232" d="100"/>
        <a:sy n="232" d="100"/>
      </p:scale>
      <p:origin x="0" y="0"/>
    </p:cViewPr>
  </p:notesTextViewPr>
  <p:sorterViewPr>
    <p:cViewPr>
      <p:scale>
        <a:sx n="100" d="100"/>
        <a:sy n="100" d="100"/>
      </p:scale>
      <p:origin x="0" y="0"/>
    </p:cViewPr>
  </p:sorterViewPr>
  <p:notesViewPr>
    <p:cSldViewPr snapToGrid="0">
      <p:cViewPr varScale="1">
        <p:scale>
          <a:sx n="118" d="100"/>
          <a:sy n="118" d="100"/>
        </p:scale>
        <p:origin x="5004" y="84"/>
      </p:cViewPr>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59" Type="http://schemas.openxmlformats.org/officeDocument/2006/relationships/slide" Target="slides/slide158.xml"/><Relationship Id="rId170" Type="http://schemas.openxmlformats.org/officeDocument/2006/relationships/slide" Target="slides/slide169.xml"/><Relationship Id="rId191" Type="http://schemas.openxmlformats.org/officeDocument/2006/relationships/slide" Target="slides/slide190.xml"/><Relationship Id="rId205" Type="http://schemas.openxmlformats.org/officeDocument/2006/relationships/slide" Target="slides/slide204.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slide" Target="slides/slide148.xml"/><Relationship Id="rId5" Type="http://schemas.openxmlformats.org/officeDocument/2006/relationships/slide" Target="slides/slide4.xml"/><Relationship Id="rId95" Type="http://schemas.openxmlformats.org/officeDocument/2006/relationships/slide" Target="slides/slide94.xml"/><Relationship Id="rId160" Type="http://schemas.openxmlformats.org/officeDocument/2006/relationships/slide" Target="slides/slide159.xml"/><Relationship Id="rId181" Type="http://schemas.openxmlformats.org/officeDocument/2006/relationships/slide" Target="slides/slide180.xml"/><Relationship Id="rId22" Type="http://schemas.openxmlformats.org/officeDocument/2006/relationships/slide" Target="slides/slide21.xml"/><Relationship Id="rId43" Type="http://schemas.openxmlformats.org/officeDocument/2006/relationships/slide" Target="slides/slide42.xml"/><Relationship Id="rId64" Type="http://schemas.openxmlformats.org/officeDocument/2006/relationships/slide" Target="slides/slide63.xml"/><Relationship Id="rId118" Type="http://schemas.openxmlformats.org/officeDocument/2006/relationships/slide" Target="slides/slide117.xml"/><Relationship Id="rId139" Type="http://schemas.openxmlformats.org/officeDocument/2006/relationships/slide" Target="slides/slide138.xml"/><Relationship Id="rId85" Type="http://schemas.openxmlformats.org/officeDocument/2006/relationships/slide" Target="slides/slide84.xml"/><Relationship Id="rId150" Type="http://schemas.openxmlformats.org/officeDocument/2006/relationships/slide" Target="slides/slide149.xml"/><Relationship Id="rId171" Type="http://schemas.openxmlformats.org/officeDocument/2006/relationships/slide" Target="slides/slide170.xml"/><Relationship Id="rId192" Type="http://schemas.openxmlformats.org/officeDocument/2006/relationships/slide" Target="slides/slide191.xml"/><Relationship Id="rId206" Type="http://schemas.openxmlformats.org/officeDocument/2006/relationships/slide" Target="slides/slide205.xml"/><Relationship Id="rId12" Type="http://schemas.openxmlformats.org/officeDocument/2006/relationships/slide" Target="slides/slide11.xml"/><Relationship Id="rId33" Type="http://schemas.openxmlformats.org/officeDocument/2006/relationships/slide" Target="slides/slide32.xml"/><Relationship Id="rId108" Type="http://schemas.openxmlformats.org/officeDocument/2006/relationships/slide" Target="slides/slide107.xml"/><Relationship Id="rId129" Type="http://schemas.openxmlformats.org/officeDocument/2006/relationships/slide" Target="slides/slide128.xml"/><Relationship Id="rId54" Type="http://schemas.openxmlformats.org/officeDocument/2006/relationships/slide" Target="slides/slide53.xml"/><Relationship Id="rId75" Type="http://schemas.openxmlformats.org/officeDocument/2006/relationships/slide" Target="slides/slide74.xml"/><Relationship Id="rId96" Type="http://schemas.openxmlformats.org/officeDocument/2006/relationships/slide" Target="slides/slide95.xml"/><Relationship Id="rId140" Type="http://schemas.openxmlformats.org/officeDocument/2006/relationships/slide" Target="slides/slide139.xml"/><Relationship Id="rId161" Type="http://schemas.openxmlformats.org/officeDocument/2006/relationships/slide" Target="slides/slide160.xml"/><Relationship Id="rId182" Type="http://schemas.openxmlformats.org/officeDocument/2006/relationships/slide" Target="slides/slide181.xml"/><Relationship Id="rId6" Type="http://schemas.openxmlformats.org/officeDocument/2006/relationships/slide" Target="slides/slide5.xml"/><Relationship Id="rId23" Type="http://schemas.openxmlformats.org/officeDocument/2006/relationships/slide" Target="slides/slide22.xml"/><Relationship Id="rId119" Type="http://schemas.openxmlformats.org/officeDocument/2006/relationships/slide" Target="slides/slide118.xml"/><Relationship Id="rId44" Type="http://schemas.openxmlformats.org/officeDocument/2006/relationships/slide" Target="slides/slide43.xml"/><Relationship Id="rId65" Type="http://schemas.openxmlformats.org/officeDocument/2006/relationships/slide" Target="slides/slide64.xml"/><Relationship Id="rId86" Type="http://schemas.openxmlformats.org/officeDocument/2006/relationships/slide" Target="slides/slide85.xml"/><Relationship Id="rId130" Type="http://schemas.openxmlformats.org/officeDocument/2006/relationships/slide" Target="slides/slide129.xml"/><Relationship Id="rId151" Type="http://schemas.openxmlformats.org/officeDocument/2006/relationships/slide" Target="slides/slide150.xml"/><Relationship Id="rId172" Type="http://schemas.openxmlformats.org/officeDocument/2006/relationships/slide" Target="slides/slide171.xml"/><Relationship Id="rId193" Type="http://schemas.openxmlformats.org/officeDocument/2006/relationships/slide" Target="slides/slide192.xml"/><Relationship Id="rId207" Type="http://schemas.openxmlformats.org/officeDocument/2006/relationships/slide" Target="slides/slide206.xml"/><Relationship Id="rId13" Type="http://schemas.openxmlformats.org/officeDocument/2006/relationships/slide" Target="slides/slide12.xml"/><Relationship Id="rId109" Type="http://schemas.openxmlformats.org/officeDocument/2006/relationships/slide" Target="slides/slide108.xml"/><Relationship Id="rId34" Type="http://schemas.openxmlformats.org/officeDocument/2006/relationships/slide" Target="slides/slide33.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20" Type="http://schemas.openxmlformats.org/officeDocument/2006/relationships/slide" Target="slides/slide119.xml"/><Relationship Id="rId141" Type="http://schemas.openxmlformats.org/officeDocument/2006/relationships/slide" Target="slides/slide140.xml"/><Relationship Id="rId7" Type="http://schemas.openxmlformats.org/officeDocument/2006/relationships/slide" Target="slides/slide6.xml"/><Relationship Id="rId162" Type="http://schemas.openxmlformats.org/officeDocument/2006/relationships/slide" Target="slides/slide161.xml"/><Relationship Id="rId183" Type="http://schemas.openxmlformats.org/officeDocument/2006/relationships/slide" Target="slides/slide182.xml"/><Relationship Id="rId24" Type="http://schemas.openxmlformats.org/officeDocument/2006/relationships/slide" Target="slides/slide23.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31" Type="http://schemas.openxmlformats.org/officeDocument/2006/relationships/slide" Target="slides/slide130.xml"/><Relationship Id="rId152" Type="http://schemas.openxmlformats.org/officeDocument/2006/relationships/slide" Target="slides/slide151.xml"/><Relationship Id="rId173" Type="http://schemas.openxmlformats.org/officeDocument/2006/relationships/slide" Target="slides/slide172.xml"/><Relationship Id="rId194" Type="http://schemas.openxmlformats.org/officeDocument/2006/relationships/slide" Target="slides/slide193.xml"/><Relationship Id="rId208" Type="http://schemas.openxmlformats.org/officeDocument/2006/relationships/slide" Target="slides/slide207.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184" Type="http://schemas.openxmlformats.org/officeDocument/2006/relationships/slide" Target="slides/slide183.xml"/><Relationship Id="rId189" Type="http://schemas.openxmlformats.org/officeDocument/2006/relationships/slide" Target="slides/slide188.xml"/><Relationship Id="rId3" Type="http://schemas.openxmlformats.org/officeDocument/2006/relationships/slide" Target="slides/slide2.xml"/><Relationship Id="rId214" Type="http://schemas.openxmlformats.org/officeDocument/2006/relationships/theme" Target="theme/theme1.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slide" Target="slides/slide173.xml"/><Relationship Id="rId179" Type="http://schemas.openxmlformats.org/officeDocument/2006/relationships/slide" Target="slides/slide178.xml"/><Relationship Id="rId195" Type="http://schemas.openxmlformats.org/officeDocument/2006/relationships/slide" Target="slides/slide194.xml"/><Relationship Id="rId209" Type="http://schemas.openxmlformats.org/officeDocument/2006/relationships/slide" Target="slides/slide208.xml"/><Relationship Id="rId190" Type="http://schemas.openxmlformats.org/officeDocument/2006/relationships/slide" Target="slides/slide189.xml"/><Relationship Id="rId204" Type="http://schemas.openxmlformats.org/officeDocument/2006/relationships/slide" Target="slides/slide203.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164" Type="http://schemas.openxmlformats.org/officeDocument/2006/relationships/slide" Target="slides/slide163.xml"/><Relationship Id="rId169" Type="http://schemas.openxmlformats.org/officeDocument/2006/relationships/slide" Target="slides/slide168.xml"/><Relationship Id="rId185" Type="http://schemas.openxmlformats.org/officeDocument/2006/relationships/slide" Target="slides/slide184.xml"/><Relationship Id="rId4" Type="http://schemas.openxmlformats.org/officeDocument/2006/relationships/slide" Target="slides/slide3.xml"/><Relationship Id="rId9" Type="http://schemas.openxmlformats.org/officeDocument/2006/relationships/slide" Target="slides/slide8.xml"/><Relationship Id="rId180" Type="http://schemas.openxmlformats.org/officeDocument/2006/relationships/slide" Target="slides/slide179.xml"/><Relationship Id="rId210" Type="http://schemas.openxmlformats.org/officeDocument/2006/relationships/notesMaster" Target="notesMasters/notesMaster1.xml"/><Relationship Id="rId215" Type="http://schemas.openxmlformats.org/officeDocument/2006/relationships/tableStyles" Target="tableStyles.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slide" Target="slides/slide153.xml"/><Relationship Id="rId175" Type="http://schemas.openxmlformats.org/officeDocument/2006/relationships/slide" Target="slides/slide174.xml"/><Relationship Id="rId196" Type="http://schemas.openxmlformats.org/officeDocument/2006/relationships/slide" Target="slides/slide195.xml"/><Relationship Id="rId200" Type="http://schemas.openxmlformats.org/officeDocument/2006/relationships/slide" Target="slides/slide199.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 Id="rId165" Type="http://schemas.openxmlformats.org/officeDocument/2006/relationships/slide" Target="slides/slide164.xml"/><Relationship Id="rId186" Type="http://schemas.openxmlformats.org/officeDocument/2006/relationships/slide" Target="slides/slide185.xml"/><Relationship Id="rId211" Type="http://schemas.openxmlformats.org/officeDocument/2006/relationships/handoutMaster" Target="handoutMasters/handoutMaster1.xml"/><Relationship Id="rId27" Type="http://schemas.openxmlformats.org/officeDocument/2006/relationships/slide" Target="slides/slide26.xml"/><Relationship Id="rId48" Type="http://schemas.openxmlformats.org/officeDocument/2006/relationships/slide" Target="slides/slide47.xml"/><Relationship Id="rId69" Type="http://schemas.openxmlformats.org/officeDocument/2006/relationships/slide" Target="slides/slide68.xml"/><Relationship Id="rId113" Type="http://schemas.openxmlformats.org/officeDocument/2006/relationships/slide" Target="slides/slide112.xml"/><Relationship Id="rId134" Type="http://schemas.openxmlformats.org/officeDocument/2006/relationships/slide" Target="slides/slide133.xml"/><Relationship Id="rId80" Type="http://schemas.openxmlformats.org/officeDocument/2006/relationships/slide" Target="slides/slide79.xml"/><Relationship Id="rId155" Type="http://schemas.openxmlformats.org/officeDocument/2006/relationships/slide" Target="slides/slide154.xml"/><Relationship Id="rId176" Type="http://schemas.openxmlformats.org/officeDocument/2006/relationships/slide" Target="slides/slide175.xml"/><Relationship Id="rId197" Type="http://schemas.openxmlformats.org/officeDocument/2006/relationships/slide" Target="slides/slide196.xml"/><Relationship Id="rId201" Type="http://schemas.openxmlformats.org/officeDocument/2006/relationships/slide" Target="slides/slide200.xml"/><Relationship Id="rId17" Type="http://schemas.openxmlformats.org/officeDocument/2006/relationships/slide" Target="slides/slide16.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24" Type="http://schemas.openxmlformats.org/officeDocument/2006/relationships/slide" Target="slides/slide123.xml"/><Relationship Id="rId70" Type="http://schemas.openxmlformats.org/officeDocument/2006/relationships/slide" Target="slides/slide69.xml"/><Relationship Id="rId91" Type="http://schemas.openxmlformats.org/officeDocument/2006/relationships/slide" Target="slides/slide90.xml"/><Relationship Id="rId145" Type="http://schemas.openxmlformats.org/officeDocument/2006/relationships/slide" Target="slides/slide144.xml"/><Relationship Id="rId166" Type="http://schemas.openxmlformats.org/officeDocument/2006/relationships/slide" Target="slides/slide165.xml"/><Relationship Id="rId187" Type="http://schemas.openxmlformats.org/officeDocument/2006/relationships/slide" Target="slides/slide186.xml"/><Relationship Id="rId1" Type="http://schemas.openxmlformats.org/officeDocument/2006/relationships/slideMaster" Target="slideMasters/slideMaster1.xml"/><Relationship Id="rId212" Type="http://schemas.openxmlformats.org/officeDocument/2006/relationships/presProps" Target="presProps.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60" Type="http://schemas.openxmlformats.org/officeDocument/2006/relationships/slide" Target="slides/slide59.xml"/><Relationship Id="rId81" Type="http://schemas.openxmlformats.org/officeDocument/2006/relationships/slide" Target="slides/slide80.xml"/><Relationship Id="rId135" Type="http://schemas.openxmlformats.org/officeDocument/2006/relationships/slide" Target="slides/slide134.xml"/><Relationship Id="rId156" Type="http://schemas.openxmlformats.org/officeDocument/2006/relationships/slide" Target="slides/slide155.xml"/><Relationship Id="rId177" Type="http://schemas.openxmlformats.org/officeDocument/2006/relationships/slide" Target="slides/slide176.xml"/><Relationship Id="rId198" Type="http://schemas.openxmlformats.org/officeDocument/2006/relationships/slide" Target="slides/slide197.xml"/><Relationship Id="rId202" Type="http://schemas.openxmlformats.org/officeDocument/2006/relationships/slide" Target="slides/slide201.xml"/><Relationship Id="rId18" Type="http://schemas.openxmlformats.org/officeDocument/2006/relationships/slide" Target="slides/slide17.xml"/><Relationship Id="rId39" Type="http://schemas.openxmlformats.org/officeDocument/2006/relationships/slide" Target="slides/slide38.xml"/><Relationship Id="rId50" Type="http://schemas.openxmlformats.org/officeDocument/2006/relationships/slide" Target="slides/slide49.xml"/><Relationship Id="rId104" Type="http://schemas.openxmlformats.org/officeDocument/2006/relationships/slide" Target="slides/slide103.xml"/><Relationship Id="rId125" Type="http://schemas.openxmlformats.org/officeDocument/2006/relationships/slide" Target="slides/slide124.xml"/><Relationship Id="rId146" Type="http://schemas.openxmlformats.org/officeDocument/2006/relationships/slide" Target="slides/slide145.xml"/><Relationship Id="rId167" Type="http://schemas.openxmlformats.org/officeDocument/2006/relationships/slide" Target="slides/slide166.xml"/><Relationship Id="rId188" Type="http://schemas.openxmlformats.org/officeDocument/2006/relationships/slide" Target="slides/slide187.xml"/><Relationship Id="rId71" Type="http://schemas.openxmlformats.org/officeDocument/2006/relationships/slide" Target="slides/slide70.xml"/><Relationship Id="rId92" Type="http://schemas.openxmlformats.org/officeDocument/2006/relationships/slide" Target="slides/slide91.xml"/><Relationship Id="rId213" Type="http://schemas.openxmlformats.org/officeDocument/2006/relationships/viewProps" Target="viewProps.xml"/><Relationship Id="rId2" Type="http://schemas.openxmlformats.org/officeDocument/2006/relationships/slide" Target="slides/slide1.xml"/><Relationship Id="rId29" Type="http://schemas.openxmlformats.org/officeDocument/2006/relationships/slide" Target="slides/slide28.xml"/><Relationship Id="rId40" Type="http://schemas.openxmlformats.org/officeDocument/2006/relationships/slide" Target="slides/slide39.xml"/><Relationship Id="rId115" Type="http://schemas.openxmlformats.org/officeDocument/2006/relationships/slide" Target="slides/slide114.xml"/><Relationship Id="rId136" Type="http://schemas.openxmlformats.org/officeDocument/2006/relationships/slide" Target="slides/slide135.xml"/><Relationship Id="rId157" Type="http://schemas.openxmlformats.org/officeDocument/2006/relationships/slide" Target="slides/slide156.xml"/><Relationship Id="rId178" Type="http://schemas.openxmlformats.org/officeDocument/2006/relationships/slide" Target="slides/slide177.xml"/><Relationship Id="rId61" Type="http://schemas.openxmlformats.org/officeDocument/2006/relationships/slide" Target="slides/slide60.xml"/><Relationship Id="rId82" Type="http://schemas.openxmlformats.org/officeDocument/2006/relationships/slide" Target="slides/slide81.xml"/><Relationship Id="rId199" Type="http://schemas.openxmlformats.org/officeDocument/2006/relationships/slide" Target="slides/slide198.xml"/><Relationship Id="rId203" Type="http://schemas.openxmlformats.org/officeDocument/2006/relationships/slide" Target="slides/slide202.xml"/></Relationships>
</file>

<file path=ppt/charts/_rels/chart1.xml.rels><?xml version="1.0" encoding="UTF-8" standalone="yes"?>
<Relationships xmlns="http://schemas.openxmlformats.org/package/2006/relationships"><Relationship Id="rId1" Type="http://schemas.openxmlformats.org/officeDocument/2006/relationships/oleObject" Target="Mappe1"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smoothMarker"/>
        <c:varyColors val="0"/>
        <c:ser>
          <c:idx val="0"/>
          <c:order val="0"/>
          <c:tx>
            <c:strRef>
              <c:f>Tabelle2!$B$1</c:f>
              <c:strCache>
                <c:ptCount val="1"/>
                <c:pt idx="0">
                  <c:v>PPI</c:v>
                </c:pt>
              </c:strCache>
            </c:strRef>
          </c:tx>
          <c:spPr>
            <a:ln w="34925" cap="rnd">
              <a:solidFill>
                <a:schemeClr val="accent1"/>
              </a:solidFill>
              <a:round/>
            </a:ln>
            <a:effectLst/>
          </c:spPr>
          <c:marker>
            <c:symbol val="none"/>
          </c:marker>
          <c:dLbls>
            <c:dLbl>
              <c:idx val="0"/>
              <c:layout>
                <c:manualLayout>
                  <c:x val="-7.7946300401770197E-2"/>
                  <c:y val="-0.21510749312236299"/>
                </c:manualLayout>
              </c:layout>
              <c:tx>
                <c:rich>
                  <a:bodyPr/>
                  <a:lstStyle/>
                  <a:p>
                    <a:fld id="{E4283132-3DE0-4DD4-9798-4EB22D4AE84F}" type="YVALUE">
                      <a:rPr lang="en-US" sz="2000"/>
                      <a:pPr/>
                      <a:t>[Y-WERT]</a:t>
                    </a:fld>
                    <a:r>
                      <a:rPr lang="en-US" sz="2000"/>
                      <a:t> PPI</a:t>
                    </a:r>
                  </a:p>
                  <a:p>
                    <a:r>
                      <a:rPr lang="en-US" sz="2000"/>
                      <a:t>iPhone 1</a:t>
                    </a:r>
                  </a:p>
                </c:rich>
              </c:tx>
              <c:dLblPos val="r"/>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0-4ED8-4F1C-8F5B-114A7E536387}"/>
                </c:ext>
              </c:extLst>
            </c:dLbl>
            <c:dLbl>
              <c:idx val="1"/>
              <c:layout>
                <c:manualLayout>
                  <c:x val="-0.36039395560991799"/>
                  <c:y val="-5.4882159396850601E-2"/>
                </c:manualLayout>
              </c:layout>
              <c:tx>
                <c:rich>
                  <a:bodyPr/>
                  <a:lstStyle/>
                  <a:p>
                    <a:fld id="{A4215BA6-8718-4DC5-99AC-FFE91103AA5D}" type="YVALUE">
                      <a:rPr lang="en-US"/>
                      <a:pPr/>
                      <a:t>[Y-WERT]</a:t>
                    </a:fld>
                    <a:r>
                      <a:rPr lang="en-US"/>
                      <a:t> PPI</a:t>
                    </a:r>
                  </a:p>
                  <a:p>
                    <a:r>
                      <a:rPr lang="en-US"/>
                      <a:t>Galaxy</a:t>
                    </a:r>
                    <a:r>
                      <a:rPr lang="en-US" baseline="0"/>
                      <a:t> S 5</a:t>
                    </a:r>
                  </a:p>
                </c:rich>
              </c:tx>
              <c:dLblPos val="r"/>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4ED8-4F1C-8F5B-114A7E536387}"/>
                </c:ext>
              </c:extLst>
            </c:dLbl>
            <c:dLbl>
              <c:idx val="2"/>
              <c:layout>
                <c:manualLayout>
                  <c:x val="-0.19195270494100899"/>
                  <c:y val="-2.06630090542597E-2"/>
                </c:manualLayout>
              </c:layout>
              <c:tx>
                <c:rich>
                  <a:bodyPr/>
                  <a:lstStyle/>
                  <a:p>
                    <a:fld id="{45F57BA4-61BD-4DF7-9B74-B1E67B26B01A}" type="YVALUE">
                      <a:rPr lang="en-US"/>
                      <a:pPr/>
                      <a:t>[Y-WERT]</a:t>
                    </a:fld>
                    <a:r>
                      <a:rPr lang="en-US"/>
                      <a:t> PPI</a:t>
                    </a:r>
                  </a:p>
                  <a:p>
                    <a:r>
                      <a:rPr lang="en-US"/>
                      <a:t>Galaxy</a:t>
                    </a:r>
                    <a:r>
                      <a:rPr lang="en-US" baseline="0"/>
                      <a:t> S6</a:t>
                    </a:r>
                  </a:p>
                </c:rich>
              </c:tx>
              <c:dLblPos val="r"/>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2-4ED8-4F1C-8F5B-114A7E536387}"/>
                </c:ext>
              </c:extLst>
            </c:dLbl>
            <c:spPr>
              <a:noFill/>
              <a:ln>
                <a:noFill/>
              </a:ln>
              <a:effectLst/>
            </c:spPr>
            <c:txPr>
              <a:bodyPr rot="0" spcFirstLastPara="1" vertOverflow="ellipsis" vert="horz" wrap="square" lIns="38100" tIns="19050" rIns="38100" bIns="19050" anchor="ctr" anchorCtr="1">
                <a:spAutoFit/>
              </a:bodyPr>
              <a:lstStyle/>
              <a:p>
                <a:pPr>
                  <a:defRPr sz="2000" b="0" i="0" u="none" strike="noStrike" kern="1200" baseline="0">
                    <a:solidFill>
                      <a:schemeClr val="tx1">
                        <a:lumMod val="75000"/>
                        <a:lumOff val="25000"/>
                      </a:schemeClr>
                    </a:solidFill>
                    <a:latin typeface="+mn-lt"/>
                    <a:ea typeface="+mn-ea"/>
                    <a:cs typeface="+mn-cs"/>
                  </a:defRPr>
                </a:pPr>
                <a:endParaRPr lang="de-DE"/>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xVal>
            <c:numRef>
              <c:f>Tabelle2!$A$2:$A$4</c:f>
              <c:numCache>
                <c:formatCode>General</c:formatCode>
                <c:ptCount val="3"/>
                <c:pt idx="0">
                  <c:v>2007</c:v>
                </c:pt>
                <c:pt idx="1">
                  <c:v>2014</c:v>
                </c:pt>
                <c:pt idx="2">
                  <c:v>2015</c:v>
                </c:pt>
              </c:numCache>
            </c:numRef>
          </c:xVal>
          <c:yVal>
            <c:numRef>
              <c:f>Tabelle2!$B$2:$B$4</c:f>
              <c:numCache>
                <c:formatCode>General</c:formatCode>
                <c:ptCount val="3"/>
                <c:pt idx="0">
                  <c:v>163</c:v>
                </c:pt>
                <c:pt idx="1">
                  <c:v>432</c:v>
                </c:pt>
                <c:pt idx="2">
                  <c:v>577</c:v>
                </c:pt>
              </c:numCache>
            </c:numRef>
          </c:yVal>
          <c:smooth val="1"/>
          <c:extLst>
            <c:ext xmlns:c16="http://schemas.microsoft.com/office/drawing/2014/chart" uri="{C3380CC4-5D6E-409C-BE32-E72D297353CC}">
              <c16:uniqueId val="{00000003-4ED8-4F1C-8F5B-114A7E536387}"/>
            </c:ext>
          </c:extLst>
        </c:ser>
        <c:dLbls>
          <c:dLblPos val="t"/>
          <c:showLegendKey val="0"/>
          <c:showVal val="1"/>
          <c:showCatName val="0"/>
          <c:showSerName val="0"/>
          <c:showPercent val="0"/>
          <c:showBubbleSize val="0"/>
        </c:dLbls>
        <c:axId val="2115407864"/>
        <c:axId val="2115404104"/>
      </c:scatterChart>
      <c:valAx>
        <c:axId val="2115407864"/>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endParaRPr lang="de-DE"/>
          </a:p>
        </c:txPr>
        <c:crossAx val="2115404104"/>
        <c:crosses val="autoZero"/>
        <c:crossBetween val="midCat"/>
      </c:valAx>
      <c:valAx>
        <c:axId val="211540410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endParaRPr lang="de-DE"/>
          </a:p>
        </c:txPr>
        <c:crossAx val="2115407864"/>
        <c:crosses val="autoZero"/>
        <c:crossBetween val="midCat"/>
      </c:valAx>
      <c:spPr>
        <a:noFill/>
        <a:ln>
          <a:noFill/>
        </a:ln>
        <a:effectLst/>
      </c:spPr>
    </c:plotArea>
    <c:plotVisOnly val="1"/>
    <c:dispBlanksAs val="gap"/>
    <c:showDLblsOverMax val="0"/>
  </c:chart>
  <c:spPr>
    <a:noFill/>
    <a:ln>
      <a:noFill/>
    </a:ln>
    <a:effectLst/>
  </c:spPr>
  <c:txPr>
    <a:bodyPr/>
    <a:lstStyle/>
    <a:p>
      <a:pPr>
        <a:defRPr/>
      </a:pPr>
      <a:endParaRPr lang="de-DE"/>
    </a:p>
  </c:tx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a:extLst>
              <a:ext uri="{FF2B5EF4-FFF2-40B4-BE49-F238E27FC236}">
                <a16:creationId xmlns:a16="http://schemas.microsoft.com/office/drawing/2014/main" id="{62A8FC9D-F43F-46DF-AB84-D16B4FE96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de-DE"/>
          </a:p>
        </p:txBody>
      </p:sp>
      <p:sp>
        <p:nvSpPr>
          <p:cNvPr id="3" name="Datumsplatzhalter 2">
            <a:extLst>
              <a:ext uri="{FF2B5EF4-FFF2-40B4-BE49-F238E27FC236}">
                <a16:creationId xmlns:a16="http://schemas.microsoft.com/office/drawing/2014/main" id="{5C44FE1A-0908-41E4-95DB-BFB4F1D6759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D2DD77A-0ADA-4BD8-8ADF-1A2DE6CE050A}" type="datetimeFigureOut">
              <a:rPr lang="de-DE" smtClean="0"/>
              <a:t>04.03.2024</a:t>
            </a:fld>
            <a:endParaRPr lang="de-DE"/>
          </a:p>
        </p:txBody>
      </p:sp>
      <p:sp>
        <p:nvSpPr>
          <p:cNvPr id="4" name="Fußzeilenplatzhalter 3">
            <a:extLst>
              <a:ext uri="{FF2B5EF4-FFF2-40B4-BE49-F238E27FC236}">
                <a16:creationId xmlns:a16="http://schemas.microsoft.com/office/drawing/2014/main" id="{324E1856-71BD-48F8-BDDC-5816DF8B7AA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de-DE"/>
          </a:p>
        </p:txBody>
      </p:sp>
      <p:sp>
        <p:nvSpPr>
          <p:cNvPr id="5" name="Foliennummernplatzhalter 4">
            <a:extLst>
              <a:ext uri="{FF2B5EF4-FFF2-40B4-BE49-F238E27FC236}">
                <a16:creationId xmlns:a16="http://schemas.microsoft.com/office/drawing/2014/main" id="{FC3A80C8-98B0-4B0C-886B-24F26E010D3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355F6FB-A8E3-4A20-9907-C2813BF103BD}" type="slidenum">
              <a:rPr lang="de-DE" smtClean="0"/>
              <a:t>‹Nr.›</a:t>
            </a:fld>
            <a:endParaRPr lang="de-DE"/>
          </a:p>
        </p:txBody>
      </p:sp>
    </p:spTree>
    <p:extLst>
      <p:ext uri="{BB962C8B-B14F-4D97-AF65-F5344CB8AC3E}">
        <p14:creationId xmlns:p14="http://schemas.microsoft.com/office/powerpoint/2010/main" val="320072780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22847B-1B09-4FB9-A3F6-7C5481EE238A}" type="datetimeFigureOut">
              <a:rPr lang="en-US" smtClean="0"/>
              <a:t>3/4/2024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934EE8-1DD6-4929-B7B8-30F750D483F0}" type="slidenum">
              <a:rPr lang="en-US" smtClean="0"/>
              <a:t>‹Nr.›</a:t>
            </a:fld>
            <a:endParaRPr lang="en-US"/>
          </a:p>
        </p:txBody>
      </p:sp>
    </p:spTree>
    <p:extLst>
      <p:ext uri="{BB962C8B-B14F-4D97-AF65-F5344CB8AC3E}">
        <p14:creationId xmlns:p14="http://schemas.microsoft.com/office/powerpoint/2010/main" val="33244875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38934EE8-1DD6-4929-B7B8-30F750D483F0}" type="slidenum">
              <a:rPr lang="en-US" smtClean="0"/>
              <a:t>1</a:t>
            </a:fld>
            <a:endParaRPr lang="en-US"/>
          </a:p>
        </p:txBody>
      </p:sp>
    </p:spTree>
    <p:extLst>
      <p:ext uri="{BB962C8B-B14F-4D97-AF65-F5344CB8AC3E}">
        <p14:creationId xmlns:p14="http://schemas.microsoft.com/office/powerpoint/2010/main" val="1218716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38934EE8-1DD6-4929-B7B8-30F750D483F0}" type="slidenum">
              <a:rPr lang="en-US" smtClean="0"/>
              <a:t>26</a:t>
            </a:fld>
            <a:endParaRPr lang="en-US"/>
          </a:p>
        </p:txBody>
      </p:sp>
    </p:spTree>
    <p:extLst>
      <p:ext uri="{BB962C8B-B14F-4D97-AF65-F5344CB8AC3E}">
        <p14:creationId xmlns:p14="http://schemas.microsoft.com/office/powerpoint/2010/main" val="28827601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38934EE8-1DD6-4929-B7B8-30F750D483F0}" type="slidenum">
              <a:rPr lang="en-US" smtClean="0"/>
              <a:t>59</a:t>
            </a:fld>
            <a:endParaRPr lang="en-US"/>
          </a:p>
        </p:txBody>
      </p:sp>
    </p:spTree>
    <p:extLst>
      <p:ext uri="{BB962C8B-B14F-4D97-AF65-F5344CB8AC3E}">
        <p14:creationId xmlns:p14="http://schemas.microsoft.com/office/powerpoint/2010/main" val="16771707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38934EE8-1DD6-4929-B7B8-30F750D483F0}" type="slidenum">
              <a:rPr lang="en-US" smtClean="0"/>
              <a:t>71</a:t>
            </a:fld>
            <a:endParaRPr lang="en-US"/>
          </a:p>
        </p:txBody>
      </p:sp>
    </p:spTree>
    <p:extLst>
      <p:ext uri="{BB962C8B-B14F-4D97-AF65-F5344CB8AC3E}">
        <p14:creationId xmlns:p14="http://schemas.microsoft.com/office/powerpoint/2010/main" val="24976796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38934EE8-1DD6-4929-B7B8-30F750D483F0}" type="slidenum">
              <a:rPr lang="en-US" smtClean="0"/>
              <a:t>109</a:t>
            </a:fld>
            <a:endParaRPr lang="en-US"/>
          </a:p>
        </p:txBody>
      </p:sp>
    </p:spTree>
    <p:extLst>
      <p:ext uri="{BB962C8B-B14F-4D97-AF65-F5344CB8AC3E}">
        <p14:creationId xmlns:p14="http://schemas.microsoft.com/office/powerpoint/2010/main" val="10061775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38934EE8-1DD6-4929-B7B8-30F750D483F0}" type="slidenum">
              <a:rPr lang="en-US" smtClean="0"/>
              <a:t>134</a:t>
            </a:fld>
            <a:endParaRPr lang="en-US"/>
          </a:p>
        </p:txBody>
      </p:sp>
    </p:spTree>
    <p:extLst>
      <p:ext uri="{BB962C8B-B14F-4D97-AF65-F5344CB8AC3E}">
        <p14:creationId xmlns:p14="http://schemas.microsoft.com/office/powerpoint/2010/main" val="30122823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38934EE8-1DD6-4929-B7B8-30F750D483F0}" type="slidenum">
              <a:rPr lang="en-US" smtClean="0"/>
              <a:t>144</a:t>
            </a:fld>
            <a:endParaRPr lang="en-US"/>
          </a:p>
        </p:txBody>
      </p:sp>
    </p:spTree>
    <p:extLst>
      <p:ext uri="{BB962C8B-B14F-4D97-AF65-F5344CB8AC3E}">
        <p14:creationId xmlns:p14="http://schemas.microsoft.com/office/powerpoint/2010/main" val="11065741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38934EE8-1DD6-4929-B7B8-30F750D483F0}" type="slidenum">
              <a:rPr lang="en-US" smtClean="0"/>
              <a:t>146</a:t>
            </a:fld>
            <a:endParaRPr lang="en-US"/>
          </a:p>
        </p:txBody>
      </p:sp>
    </p:spTree>
    <p:extLst>
      <p:ext uri="{BB962C8B-B14F-4D97-AF65-F5344CB8AC3E}">
        <p14:creationId xmlns:p14="http://schemas.microsoft.com/office/powerpoint/2010/main" val="29681951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38934EE8-1DD6-4929-B7B8-30F750D483F0}" type="slidenum">
              <a:rPr lang="en-US" smtClean="0"/>
              <a:t>153</a:t>
            </a:fld>
            <a:endParaRPr lang="en-US"/>
          </a:p>
        </p:txBody>
      </p:sp>
    </p:spTree>
    <p:extLst>
      <p:ext uri="{BB962C8B-B14F-4D97-AF65-F5344CB8AC3E}">
        <p14:creationId xmlns:p14="http://schemas.microsoft.com/office/powerpoint/2010/main" val="29927416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38934EE8-1DD6-4929-B7B8-30F750D483F0}" type="slidenum">
              <a:rPr lang="en-US" smtClean="0"/>
              <a:t>169</a:t>
            </a:fld>
            <a:endParaRPr lang="en-US"/>
          </a:p>
        </p:txBody>
      </p:sp>
    </p:spTree>
    <p:extLst>
      <p:ext uri="{BB962C8B-B14F-4D97-AF65-F5344CB8AC3E}">
        <p14:creationId xmlns:p14="http://schemas.microsoft.com/office/powerpoint/2010/main" val="2473091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38934EE8-1DD6-4929-B7B8-30F750D483F0}" type="slidenum">
              <a:rPr lang="en-US" smtClean="0"/>
              <a:t>176</a:t>
            </a:fld>
            <a:endParaRPr lang="en-US"/>
          </a:p>
        </p:txBody>
      </p:sp>
    </p:spTree>
    <p:extLst>
      <p:ext uri="{BB962C8B-B14F-4D97-AF65-F5344CB8AC3E}">
        <p14:creationId xmlns:p14="http://schemas.microsoft.com/office/powerpoint/2010/main" val="9701150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38934EE8-1DD6-4929-B7B8-30F750D483F0}" type="slidenum">
              <a:rPr lang="en-US" smtClean="0"/>
              <a:t>186</a:t>
            </a:fld>
            <a:endParaRPr lang="en-US"/>
          </a:p>
        </p:txBody>
      </p:sp>
    </p:spTree>
    <p:extLst>
      <p:ext uri="{BB962C8B-B14F-4D97-AF65-F5344CB8AC3E}">
        <p14:creationId xmlns:p14="http://schemas.microsoft.com/office/powerpoint/2010/main" val="35664725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38934EE8-1DD6-4929-B7B8-30F750D483F0}" type="slidenum">
              <a:rPr lang="en-US" smtClean="0"/>
              <a:t>198</a:t>
            </a:fld>
            <a:endParaRPr lang="en-US"/>
          </a:p>
        </p:txBody>
      </p:sp>
    </p:spTree>
    <p:extLst>
      <p:ext uri="{BB962C8B-B14F-4D97-AF65-F5344CB8AC3E}">
        <p14:creationId xmlns:p14="http://schemas.microsoft.com/office/powerpoint/2010/main" val="38552184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3154BEC2-D09B-4CD1-9EA2-89FC05B25BF2}"/>
              </a:ext>
            </a:extLst>
          </p:cNvPr>
          <p:cNvSpPr>
            <a:spLocks noGrp="1"/>
          </p:cNvSpPr>
          <p:nvPr>
            <p:ph type="pic" sz="quarter" idx="13"/>
          </p:nvPr>
        </p:nvSpPr>
        <p:spPr>
          <a:xfrm>
            <a:off x="0" y="1089025"/>
            <a:ext cx="12192000" cy="2879725"/>
          </a:xfrm>
          <a:prstGeom prst="rect">
            <a:avLst/>
          </a:prstGeom>
        </p:spPr>
        <p:txBody>
          <a:bodyPr/>
          <a:lstStyle>
            <a:lvl1pPr marL="0">
              <a:defRPr/>
            </a:lvl1pPr>
          </a:lstStyle>
          <a:p>
            <a:endParaRPr lang="en-US" dirty="0"/>
          </a:p>
        </p:txBody>
      </p:sp>
      <p:sp>
        <p:nvSpPr>
          <p:cNvPr id="3" name="Subtitle 2">
            <a:extLst>
              <a:ext uri="{FF2B5EF4-FFF2-40B4-BE49-F238E27FC236}">
                <a16:creationId xmlns:a16="http://schemas.microsoft.com/office/drawing/2014/main" id="{1B17D1ED-732F-4E2D-9A7F-62AAA6BF4E8C}"/>
              </a:ext>
            </a:extLst>
          </p:cNvPr>
          <p:cNvSpPr>
            <a:spLocks noGrp="1"/>
          </p:cNvSpPr>
          <p:nvPr>
            <p:ph type="subTitle" idx="1" hasCustomPrompt="1"/>
          </p:nvPr>
        </p:nvSpPr>
        <p:spPr>
          <a:xfrm>
            <a:off x="695326" y="5311253"/>
            <a:ext cx="10801348" cy="818084"/>
          </a:xfrm>
          <a:prstGeom prst="rect">
            <a:avLst/>
          </a:prstGeom>
        </p:spPr>
        <p:txBody>
          <a:bodyPr lIns="36000" tIns="72000" rIns="0" bIns="0">
            <a:normAutofit/>
          </a:bodyPr>
          <a:lstStyle>
            <a:lvl1pPr marL="0" indent="0" algn="l">
              <a:lnSpc>
                <a:spcPct val="100000"/>
              </a:lnSpc>
              <a:buNone/>
              <a:defRPr sz="1800">
                <a:latin typeface="Roboto" panose="02000000000000000000" pitchFamily="2" charset="0"/>
                <a:ea typeface="Roboto" panose="02000000000000000000"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8" name="Rectangle 7">
            <a:extLst>
              <a:ext uri="{FF2B5EF4-FFF2-40B4-BE49-F238E27FC236}">
                <a16:creationId xmlns:a16="http://schemas.microsoft.com/office/drawing/2014/main" id="{DEA04D85-A798-4EE8-983B-ABFCB9D55E4A}"/>
              </a:ext>
            </a:extLst>
          </p:cNvPr>
          <p:cNvSpPr/>
          <p:nvPr userDrawn="1"/>
        </p:nvSpPr>
        <p:spPr>
          <a:xfrm>
            <a:off x="0" y="3968750"/>
            <a:ext cx="12192000" cy="144463"/>
          </a:xfrm>
          <a:prstGeom prst="rect">
            <a:avLst/>
          </a:prstGeom>
          <a:solidFill>
            <a:srgbClr val="507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5" name="Picture Placeholder 24">
            <a:extLst>
              <a:ext uri="{FF2B5EF4-FFF2-40B4-BE49-F238E27FC236}">
                <a16:creationId xmlns:a16="http://schemas.microsoft.com/office/drawing/2014/main" id="{1FF7F2E1-BDFC-4820-BDEF-EFCE2E04CADC}"/>
              </a:ext>
            </a:extLst>
          </p:cNvPr>
          <p:cNvSpPr>
            <a:spLocks noGrp="1"/>
          </p:cNvSpPr>
          <p:nvPr>
            <p:ph type="pic" sz="quarter" idx="15"/>
          </p:nvPr>
        </p:nvSpPr>
        <p:spPr>
          <a:xfrm>
            <a:off x="6349835" y="140277"/>
            <a:ext cx="2534303" cy="783648"/>
          </a:xfrm>
          <a:prstGeom prst="rect">
            <a:avLst/>
          </a:prstGeom>
        </p:spPr>
        <p:txBody>
          <a:bodyPr anchor="ctr" anchorCtr="1">
            <a:noAutofit/>
          </a:bodyPr>
          <a:lstStyle>
            <a:lvl1pPr>
              <a:defRPr sz="1600"/>
            </a:lvl1pPr>
          </a:lstStyle>
          <a:p>
            <a:endParaRPr lang="en-US" dirty="0"/>
          </a:p>
        </p:txBody>
      </p:sp>
      <p:sp>
        <p:nvSpPr>
          <p:cNvPr id="27" name="Picture Placeholder 24">
            <a:extLst>
              <a:ext uri="{FF2B5EF4-FFF2-40B4-BE49-F238E27FC236}">
                <a16:creationId xmlns:a16="http://schemas.microsoft.com/office/drawing/2014/main" id="{957E0D45-AD1A-4F04-B48D-D5ED9B2EC5EA}"/>
              </a:ext>
            </a:extLst>
          </p:cNvPr>
          <p:cNvSpPr>
            <a:spLocks noGrp="1"/>
          </p:cNvSpPr>
          <p:nvPr>
            <p:ph type="pic" sz="quarter" idx="16"/>
          </p:nvPr>
        </p:nvSpPr>
        <p:spPr>
          <a:xfrm>
            <a:off x="695325" y="136525"/>
            <a:ext cx="2749020" cy="789871"/>
          </a:xfrm>
          <a:prstGeom prst="rect">
            <a:avLst/>
          </a:prstGeom>
        </p:spPr>
        <p:txBody>
          <a:bodyPr anchor="ctr" anchorCtr="1">
            <a:noAutofit/>
          </a:bodyPr>
          <a:lstStyle>
            <a:lvl1pPr>
              <a:defRPr sz="1600"/>
            </a:lvl1pPr>
          </a:lstStyle>
          <a:p>
            <a:endParaRPr lang="en-US" dirty="0"/>
          </a:p>
        </p:txBody>
      </p:sp>
      <p:sp>
        <p:nvSpPr>
          <p:cNvPr id="19" name="Picture Placeholder 24">
            <a:extLst>
              <a:ext uri="{FF2B5EF4-FFF2-40B4-BE49-F238E27FC236}">
                <a16:creationId xmlns:a16="http://schemas.microsoft.com/office/drawing/2014/main" id="{EA9F3FA5-4FE9-4C17-AD95-3D4AB5051265}"/>
              </a:ext>
            </a:extLst>
          </p:cNvPr>
          <p:cNvSpPr>
            <a:spLocks noGrp="1"/>
          </p:cNvSpPr>
          <p:nvPr>
            <p:ph type="pic" sz="quarter" idx="17"/>
          </p:nvPr>
        </p:nvSpPr>
        <p:spPr>
          <a:xfrm>
            <a:off x="3522580" y="136525"/>
            <a:ext cx="2749020" cy="783648"/>
          </a:xfrm>
          <a:prstGeom prst="rect">
            <a:avLst/>
          </a:prstGeom>
        </p:spPr>
        <p:txBody>
          <a:bodyPr anchor="ctr" anchorCtr="1">
            <a:noAutofit/>
          </a:bodyPr>
          <a:lstStyle>
            <a:lvl1pPr>
              <a:defRPr sz="1600"/>
            </a:lvl1pPr>
          </a:lstStyle>
          <a:p>
            <a:endParaRPr lang="en-US" dirty="0"/>
          </a:p>
        </p:txBody>
      </p:sp>
      <p:sp>
        <p:nvSpPr>
          <p:cNvPr id="35" name="Textplatzhalter 33">
            <a:extLst>
              <a:ext uri="{FF2B5EF4-FFF2-40B4-BE49-F238E27FC236}">
                <a16:creationId xmlns:a16="http://schemas.microsoft.com/office/drawing/2014/main" id="{56E6E3EB-54DB-4637-AC45-F5DBF43AA3C2}"/>
              </a:ext>
            </a:extLst>
          </p:cNvPr>
          <p:cNvSpPr>
            <a:spLocks noGrp="1"/>
          </p:cNvSpPr>
          <p:nvPr>
            <p:ph type="body" sz="quarter" idx="21"/>
          </p:nvPr>
        </p:nvSpPr>
        <p:spPr>
          <a:xfrm>
            <a:off x="695325" y="6317998"/>
            <a:ext cx="7956549" cy="540001"/>
          </a:xfrm>
          <a:prstGeom prst="rect">
            <a:avLst/>
          </a:prstGeom>
        </p:spPr>
        <p:txBody>
          <a:bodyPr wrap="square" lIns="0" tIns="0" rIns="180000" bIns="0" anchor="ctr" anchorCtr="0">
            <a:normAutofit/>
          </a:bodyPr>
          <a:lstStyle>
            <a:lvl1pPr marL="0" indent="0" algn="l">
              <a:lnSpc>
                <a:spcPct val="100000"/>
              </a:lnSpc>
              <a:spcBef>
                <a:spcPts val="0"/>
              </a:spcBef>
              <a:spcAft>
                <a:spcPts val="0"/>
              </a:spcAft>
              <a:buNone/>
              <a:defRPr sz="1400" b="0" baseline="0">
                <a:solidFill>
                  <a:schemeClr val="bg1"/>
                </a:solidFill>
              </a:defRPr>
            </a:lvl1pPr>
            <a:lvl2pPr marL="357188" indent="0">
              <a:buNone/>
              <a:defRPr b="1">
                <a:solidFill>
                  <a:schemeClr val="bg1"/>
                </a:solidFill>
              </a:defRPr>
            </a:lvl2pPr>
            <a:lvl3pPr marL="627063" indent="0">
              <a:buNone/>
              <a:defRPr b="1">
                <a:solidFill>
                  <a:schemeClr val="bg1"/>
                </a:solidFill>
              </a:defRPr>
            </a:lvl3pPr>
            <a:lvl4pPr marL="895350" indent="0">
              <a:buNone/>
              <a:defRPr b="1">
                <a:solidFill>
                  <a:schemeClr val="bg1"/>
                </a:solidFill>
              </a:defRPr>
            </a:lvl4pPr>
            <a:lvl5pPr marL="1165225" indent="0">
              <a:buNone/>
              <a:defRPr b="1">
                <a:solidFill>
                  <a:schemeClr val="bg1"/>
                </a:solidFill>
              </a:defRPr>
            </a:lvl5pPr>
          </a:lstStyle>
          <a:p>
            <a:pPr lvl="0"/>
            <a:endParaRPr lang="de-DE" dirty="0"/>
          </a:p>
        </p:txBody>
      </p:sp>
      <p:sp>
        <p:nvSpPr>
          <p:cNvPr id="16" name="Picture Placeholder 24">
            <a:extLst>
              <a:ext uri="{FF2B5EF4-FFF2-40B4-BE49-F238E27FC236}">
                <a16:creationId xmlns:a16="http://schemas.microsoft.com/office/drawing/2014/main" id="{AC0CF571-5E53-43BD-818C-433ACA21680A}"/>
              </a:ext>
            </a:extLst>
          </p:cNvPr>
          <p:cNvSpPr>
            <a:spLocks noGrp="1"/>
          </p:cNvSpPr>
          <p:nvPr>
            <p:ph type="pic" sz="quarter" idx="25"/>
          </p:nvPr>
        </p:nvSpPr>
        <p:spPr>
          <a:xfrm>
            <a:off x="8962372" y="140278"/>
            <a:ext cx="2534303" cy="783648"/>
          </a:xfrm>
          <a:prstGeom prst="rect">
            <a:avLst/>
          </a:prstGeom>
        </p:spPr>
        <p:txBody>
          <a:bodyPr anchor="ctr" anchorCtr="1">
            <a:noAutofit/>
          </a:bodyPr>
          <a:lstStyle>
            <a:lvl1pPr>
              <a:defRPr sz="1600"/>
            </a:lvl1pPr>
          </a:lstStyle>
          <a:p>
            <a:endParaRPr lang="en-US" dirty="0"/>
          </a:p>
        </p:txBody>
      </p:sp>
      <p:sp>
        <p:nvSpPr>
          <p:cNvPr id="21" name="Titel 20">
            <a:extLst>
              <a:ext uri="{FF2B5EF4-FFF2-40B4-BE49-F238E27FC236}">
                <a16:creationId xmlns:a16="http://schemas.microsoft.com/office/drawing/2014/main" id="{13CBBE3E-828B-7646-ACDE-06B6FAB071C0}"/>
              </a:ext>
            </a:extLst>
          </p:cNvPr>
          <p:cNvSpPr>
            <a:spLocks noGrp="1"/>
          </p:cNvSpPr>
          <p:nvPr>
            <p:ph type="title"/>
          </p:nvPr>
        </p:nvSpPr>
        <p:spPr>
          <a:xfrm>
            <a:off x="695325" y="4113213"/>
            <a:ext cx="10801350" cy="1198040"/>
          </a:xfrm>
        </p:spPr>
        <p:txBody>
          <a:bodyPr lIns="18000"/>
          <a:lstStyle>
            <a:lvl1pPr>
              <a:defRPr b="0">
                <a:latin typeface="Roboto Medium" panose="02000000000000000000" pitchFamily="2" charset="0"/>
                <a:ea typeface="Roboto Medium" panose="02000000000000000000" pitchFamily="2" charset="0"/>
              </a:defRPr>
            </a:lvl1pPr>
          </a:lstStyle>
          <a:p>
            <a:r>
              <a:rPr lang="de-DE" dirty="0"/>
              <a:t>Mastertitelformat bearbeiten</a:t>
            </a:r>
          </a:p>
        </p:txBody>
      </p:sp>
      <p:sp>
        <p:nvSpPr>
          <p:cNvPr id="28" name="Fußzeilenplatzhalter 27">
            <a:extLst>
              <a:ext uri="{FF2B5EF4-FFF2-40B4-BE49-F238E27FC236}">
                <a16:creationId xmlns:a16="http://schemas.microsoft.com/office/drawing/2014/main" id="{6C84F0FD-6904-5B6A-386E-AF710B56DB76}"/>
              </a:ext>
            </a:extLst>
          </p:cNvPr>
          <p:cNvSpPr>
            <a:spLocks noGrp="1"/>
          </p:cNvSpPr>
          <p:nvPr>
            <p:ph type="ftr" sz="quarter" idx="27"/>
          </p:nvPr>
        </p:nvSpPr>
        <p:spPr/>
        <p:txBody>
          <a:bodyPr/>
          <a:lstStyle/>
          <a:p>
            <a:r>
              <a:rPr lang="de-DE" dirty="0"/>
              <a:t>Prof. Dr. Valentin Schwind</a:t>
            </a:r>
          </a:p>
        </p:txBody>
      </p:sp>
      <p:sp>
        <p:nvSpPr>
          <p:cNvPr id="29" name="Foliennummernplatzhalter 28">
            <a:extLst>
              <a:ext uri="{FF2B5EF4-FFF2-40B4-BE49-F238E27FC236}">
                <a16:creationId xmlns:a16="http://schemas.microsoft.com/office/drawing/2014/main" id="{8EAF4180-5911-342F-B998-F78333FD4A4E}"/>
              </a:ext>
            </a:extLst>
          </p:cNvPr>
          <p:cNvSpPr>
            <a:spLocks noGrp="1"/>
          </p:cNvSpPr>
          <p:nvPr>
            <p:ph type="sldNum" sz="quarter" idx="28"/>
          </p:nvPr>
        </p:nvSpPr>
        <p:spPr/>
        <p:txBody>
          <a:bodyPr/>
          <a:lstStyle/>
          <a:p>
            <a:fld id="{BA24374A-C3A8-471A-8837-3FC31668ABE5}" type="slidenum">
              <a:rPr lang="de-DE" smtClean="0"/>
              <a:pPr/>
              <a:t>‹Nr.›</a:t>
            </a:fld>
            <a:endParaRPr lang="de-DE" dirty="0"/>
          </a:p>
        </p:txBody>
      </p:sp>
    </p:spTree>
    <p:extLst>
      <p:ext uri="{BB962C8B-B14F-4D97-AF65-F5344CB8AC3E}">
        <p14:creationId xmlns:p14="http://schemas.microsoft.com/office/powerpoint/2010/main" val="2176122049"/>
      </p:ext>
    </p:extLst>
  </p:cSld>
  <p:clrMapOvr>
    <a:masterClrMapping/>
  </p:clrMapOvr>
  <p:extLst>
    <p:ext uri="{DCECCB84-F9BA-43D5-87BE-67443E8EF086}">
      <p15:sldGuideLst xmlns:p15="http://schemas.microsoft.com/office/powerpoint/2012/main">
        <p15:guide id="1" pos="438" userDrawn="1">
          <p15:clr>
            <a:srgbClr val="FBAE40"/>
          </p15:clr>
        </p15:guide>
        <p15:guide id="2" pos="3840" userDrawn="1">
          <p15:clr>
            <a:srgbClr val="FBAE40"/>
          </p15:clr>
        </p15:guide>
        <p15:guide id="4" orient="horz" pos="259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3" name="Titel 22">
            <a:extLst>
              <a:ext uri="{FF2B5EF4-FFF2-40B4-BE49-F238E27FC236}">
                <a16:creationId xmlns:a16="http://schemas.microsoft.com/office/drawing/2014/main" id="{46343520-0773-0CAD-BB26-282AEDB65DAA}"/>
              </a:ext>
            </a:extLst>
          </p:cNvPr>
          <p:cNvSpPr>
            <a:spLocks noGrp="1"/>
          </p:cNvSpPr>
          <p:nvPr>
            <p:ph type="title"/>
          </p:nvPr>
        </p:nvSpPr>
        <p:spPr/>
        <p:txBody>
          <a:bodyPr/>
          <a:lstStyle/>
          <a:p>
            <a:r>
              <a:rPr lang="de-DE" dirty="0"/>
              <a:t>Mastertitelformat bearbeiten</a:t>
            </a:r>
          </a:p>
        </p:txBody>
      </p:sp>
      <p:sp>
        <p:nvSpPr>
          <p:cNvPr id="34" name="Fußzeilenplatzhalter 33">
            <a:extLst>
              <a:ext uri="{FF2B5EF4-FFF2-40B4-BE49-F238E27FC236}">
                <a16:creationId xmlns:a16="http://schemas.microsoft.com/office/drawing/2014/main" id="{5B93AA49-1425-F27D-E1D1-C80F4A2D12B8}"/>
              </a:ext>
            </a:extLst>
          </p:cNvPr>
          <p:cNvSpPr>
            <a:spLocks noGrp="1"/>
          </p:cNvSpPr>
          <p:nvPr>
            <p:ph type="ftr" sz="quarter" idx="27"/>
          </p:nvPr>
        </p:nvSpPr>
        <p:spPr/>
        <p:txBody>
          <a:bodyPr/>
          <a:lstStyle/>
          <a:p>
            <a:r>
              <a:rPr lang="de-DE" dirty="0"/>
              <a:t>Prof. Dr. Valentin Schwind</a:t>
            </a:r>
          </a:p>
        </p:txBody>
      </p:sp>
      <p:sp>
        <p:nvSpPr>
          <p:cNvPr id="35" name="Foliennummernplatzhalter 34">
            <a:extLst>
              <a:ext uri="{FF2B5EF4-FFF2-40B4-BE49-F238E27FC236}">
                <a16:creationId xmlns:a16="http://schemas.microsoft.com/office/drawing/2014/main" id="{660E2210-0B27-653C-4EF3-5ECADF325C0A}"/>
              </a:ext>
            </a:extLst>
          </p:cNvPr>
          <p:cNvSpPr>
            <a:spLocks noGrp="1"/>
          </p:cNvSpPr>
          <p:nvPr>
            <p:ph type="sldNum" sz="quarter" idx="28"/>
          </p:nvPr>
        </p:nvSpPr>
        <p:spPr/>
        <p:txBody>
          <a:bodyPr/>
          <a:lstStyle/>
          <a:p>
            <a:fld id="{BA24374A-C3A8-471A-8837-3FC31668ABE5}" type="slidenum">
              <a:rPr lang="de-DE" smtClean="0"/>
              <a:pPr/>
              <a:t>‹Nr.›</a:t>
            </a:fld>
            <a:endParaRPr lang="de-DE" dirty="0"/>
          </a:p>
        </p:txBody>
      </p:sp>
      <p:sp>
        <p:nvSpPr>
          <p:cNvPr id="9" name="Textplatzhalter 33">
            <a:extLst>
              <a:ext uri="{FF2B5EF4-FFF2-40B4-BE49-F238E27FC236}">
                <a16:creationId xmlns:a16="http://schemas.microsoft.com/office/drawing/2014/main" id="{28B7E8F2-99A2-F107-D262-B99C778BB0C4}"/>
              </a:ext>
            </a:extLst>
          </p:cNvPr>
          <p:cNvSpPr>
            <a:spLocks noGrp="1"/>
          </p:cNvSpPr>
          <p:nvPr>
            <p:ph type="body" sz="quarter" idx="21"/>
          </p:nvPr>
        </p:nvSpPr>
        <p:spPr>
          <a:xfrm>
            <a:off x="695325" y="6317998"/>
            <a:ext cx="7956549" cy="540001"/>
          </a:xfrm>
          <a:prstGeom prst="rect">
            <a:avLst/>
          </a:prstGeom>
        </p:spPr>
        <p:txBody>
          <a:bodyPr wrap="square" lIns="0" tIns="0" rIns="180000" bIns="0" anchor="ctr" anchorCtr="0">
            <a:normAutofit/>
          </a:bodyPr>
          <a:lstStyle>
            <a:lvl1pPr marL="0" indent="0" algn="l">
              <a:lnSpc>
                <a:spcPct val="100000"/>
              </a:lnSpc>
              <a:spcBef>
                <a:spcPts val="0"/>
              </a:spcBef>
              <a:spcAft>
                <a:spcPts val="0"/>
              </a:spcAft>
              <a:buNone/>
              <a:defRPr sz="1400" b="0" baseline="0">
                <a:solidFill>
                  <a:schemeClr val="bg1"/>
                </a:solidFill>
              </a:defRPr>
            </a:lvl1pPr>
            <a:lvl2pPr marL="357188" indent="0">
              <a:buNone/>
              <a:defRPr b="1">
                <a:solidFill>
                  <a:schemeClr val="bg1"/>
                </a:solidFill>
              </a:defRPr>
            </a:lvl2pPr>
            <a:lvl3pPr marL="627063" indent="0">
              <a:buNone/>
              <a:defRPr b="1">
                <a:solidFill>
                  <a:schemeClr val="bg1"/>
                </a:solidFill>
              </a:defRPr>
            </a:lvl3pPr>
            <a:lvl4pPr marL="895350" indent="0">
              <a:buNone/>
              <a:defRPr b="1">
                <a:solidFill>
                  <a:schemeClr val="bg1"/>
                </a:solidFill>
              </a:defRPr>
            </a:lvl4pPr>
            <a:lvl5pPr marL="1165225" indent="0">
              <a:buNone/>
              <a:defRPr b="1">
                <a:solidFill>
                  <a:schemeClr val="bg1"/>
                </a:solidFill>
              </a:defRPr>
            </a:lvl5pPr>
          </a:lstStyle>
          <a:p>
            <a:pPr lvl="0"/>
            <a:endParaRPr lang="de-DE" dirty="0"/>
          </a:p>
        </p:txBody>
      </p:sp>
      <p:sp>
        <p:nvSpPr>
          <p:cNvPr id="3" name="Textplatzhalter 2">
            <a:extLst>
              <a:ext uri="{FF2B5EF4-FFF2-40B4-BE49-F238E27FC236}">
                <a16:creationId xmlns:a16="http://schemas.microsoft.com/office/drawing/2014/main" id="{D6E6ABBB-BDC6-D684-8C01-FEE0B3AB08F7}"/>
              </a:ext>
            </a:extLst>
          </p:cNvPr>
          <p:cNvSpPr>
            <a:spLocks noGrp="1"/>
          </p:cNvSpPr>
          <p:nvPr>
            <p:ph type="body" sz="quarter" idx="29"/>
          </p:nvPr>
        </p:nvSpPr>
        <p:spPr>
          <a:xfrm>
            <a:off x="695325" y="1449388"/>
            <a:ext cx="10801350" cy="467995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Tree>
    <p:extLst>
      <p:ext uri="{BB962C8B-B14F-4D97-AF65-F5344CB8AC3E}">
        <p14:creationId xmlns:p14="http://schemas.microsoft.com/office/powerpoint/2010/main" val="4217904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Content and Source">
    <p:spTree>
      <p:nvGrpSpPr>
        <p:cNvPr id="1" name=""/>
        <p:cNvGrpSpPr/>
        <p:nvPr/>
      </p:nvGrpSpPr>
      <p:grpSpPr>
        <a:xfrm>
          <a:off x="0" y="0"/>
          <a:ext cx="0" cy="0"/>
          <a:chOff x="0" y="0"/>
          <a:chExt cx="0" cy="0"/>
        </a:xfrm>
      </p:grpSpPr>
      <p:sp>
        <p:nvSpPr>
          <p:cNvPr id="23" name="Titel 22">
            <a:extLst>
              <a:ext uri="{FF2B5EF4-FFF2-40B4-BE49-F238E27FC236}">
                <a16:creationId xmlns:a16="http://schemas.microsoft.com/office/drawing/2014/main" id="{46343520-0773-0CAD-BB26-282AEDB65DAA}"/>
              </a:ext>
            </a:extLst>
          </p:cNvPr>
          <p:cNvSpPr>
            <a:spLocks noGrp="1"/>
          </p:cNvSpPr>
          <p:nvPr>
            <p:ph type="title"/>
          </p:nvPr>
        </p:nvSpPr>
        <p:spPr/>
        <p:txBody>
          <a:bodyPr/>
          <a:lstStyle/>
          <a:p>
            <a:r>
              <a:rPr lang="de-DE" dirty="0"/>
              <a:t>Mastertitelformat bearbeiten</a:t>
            </a:r>
          </a:p>
        </p:txBody>
      </p:sp>
      <p:sp>
        <p:nvSpPr>
          <p:cNvPr id="15" name="Fußzeilenplatzhalter 14">
            <a:extLst>
              <a:ext uri="{FF2B5EF4-FFF2-40B4-BE49-F238E27FC236}">
                <a16:creationId xmlns:a16="http://schemas.microsoft.com/office/drawing/2014/main" id="{79A8D92A-4687-F9F8-1366-3766BC53D930}"/>
              </a:ext>
            </a:extLst>
          </p:cNvPr>
          <p:cNvSpPr>
            <a:spLocks noGrp="1"/>
          </p:cNvSpPr>
          <p:nvPr>
            <p:ph type="ftr" sz="quarter" idx="32"/>
          </p:nvPr>
        </p:nvSpPr>
        <p:spPr/>
        <p:txBody>
          <a:bodyPr/>
          <a:lstStyle/>
          <a:p>
            <a:r>
              <a:rPr lang="de-DE"/>
              <a:t>Prof. Dr. Valentin Schwind</a:t>
            </a:r>
            <a:endParaRPr lang="de-DE" dirty="0"/>
          </a:p>
        </p:txBody>
      </p:sp>
      <p:sp>
        <p:nvSpPr>
          <p:cNvPr id="17" name="Foliennummernplatzhalter 16">
            <a:extLst>
              <a:ext uri="{FF2B5EF4-FFF2-40B4-BE49-F238E27FC236}">
                <a16:creationId xmlns:a16="http://schemas.microsoft.com/office/drawing/2014/main" id="{567E0EEA-8F0A-69D2-C221-940AD3AA8F4E}"/>
              </a:ext>
            </a:extLst>
          </p:cNvPr>
          <p:cNvSpPr>
            <a:spLocks noGrp="1"/>
          </p:cNvSpPr>
          <p:nvPr>
            <p:ph type="sldNum" sz="quarter" idx="33"/>
          </p:nvPr>
        </p:nvSpPr>
        <p:spPr/>
        <p:txBody>
          <a:bodyPr/>
          <a:lstStyle/>
          <a:p>
            <a:fld id="{BA24374A-C3A8-471A-8837-3FC31668ABE5}" type="slidenum">
              <a:rPr lang="de-DE" smtClean="0"/>
              <a:pPr/>
              <a:t>‹Nr.›</a:t>
            </a:fld>
            <a:endParaRPr lang="de-DE" dirty="0"/>
          </a:p>
        </p:txBody>
      </p:sp>
      <p:sp>
        <p:nvSpPr>
          <p:cNvPr id="13" name="Textplatzhalter 33">
            <a:extLst>
              <a:ext uri="{FF2B5EF4-FFF2-40B4-BE49-F238E27FC236}">
                <a16:creationId xmlns:a16="http://schemas.microsoft.com/office/drawing/2014/main" id="{7175D9F5-A1C5-6CD0-9B3F-A6AB69504B66}"/>
              </a:ext>
            </a:extLst>
          </p:cNvPr>
          <p:cNvSpPr>
            <a:spLocks noGrp="1"/>
          </p:cNvSpPr>
          <p:nvPr>
            <p:ph type="body" sz="quarter" idx="21"/>
          </p:nvPr>
        </p:nvSpPr>
        <p:spPr>
          <a:xfrm>
            <a:off x="695325" y="6317998"/>
            <a:ext cx="7956549" cy="540001"/>
          </a:xfrm>
          <a:prstGeom prst="rect">
            <a:avLst/>
          </a:prstGeom>
        </p:spPr>
        <p:txBody>
          <a:bodyPr wrap="square" lIns="0" tIns="0" rIns="180000" bIns="0" anchor="ctr" anchorCtr="0">
            <a:normAutofit/>
          </a:bodyPr>
          <a:lstStyle>
            <a:lvl1pPr marL="0" indent="0" algn="l">
              <a:lnSpc>
                <a:spcPct val="100000"/>
              </a:lnSpc>
              <a:spcBef>
                <a:spcPts val="0"/>
              </a:spcBef>
              <a:spcAft>
                <a:spcPts val="0"/>
              </a:spcAft>
              <a:buNone/>
              <a:defRPr sz="1400" b="0" baseline="0">
                <a:solidFill>
                  <a:schemeClr val="bg1"/>
                </a:solidFill>
              </a:defRPr>
            </a:lvl1pPr>
            <a:lvl2pPr marL="357188" indent="0">
              <a:buNone/>
              <a:defRPr b="1">
                <a:solidFill>
                  <a:schemeClr val="bg1"/>
                </a:solidFill>
              </a:defRPr>
            </a:lvl2pPr>
            <a:lvl3pPr marL="627063" indent="0">
              <a:buNone/>
              <a:defRPr b="1">
                <a:solidFill>
                  <a:schemeClr val="bg1"/>
                </a:solidFill>
              </a:defRPr>
            </a:lvl3pPr>
            <a:lvl4pPr marL="895350" indent="0">
              <a:buNone/>
              <a:defRPr b="1">
                <a:solidFill>
                  <a:schemeClr val="bg1"/>
                </a:solidFill>
              </a:defRPr>
            </a:lvl4pPr>
            <a:lvl5pPr marL="1165225" indent="0">
              <a:buNone/>
              <a:defRPr b="1">
                <a:solidFill>
                  <a:schemeClr val="bg1"/>
                </a:solidFill>
              </a:defRPr>
            </a:lvl5pPr>
          </a:lstStyle>
          <a:p>
            <a:pPr lvl="0"/>
            <a:endParaRPr lang="de-DE" dirty="0"/>
          </a:p>
        </p:txBody>
      </p:sp>
      <p:sp>
        <p:nvSpPr>
          <p:cNvPr id="9" name="Textplatzhalter 8">
            <a:extLst>
              <a:ext uri="{FF2B5EF4-FFF2-40B4-BE49-F238E27FC236}">
                <a16:creationId xmlns:a16="http://schemas.microsoft.com/office/drawing/2014/main" id="{535D866B-C56B-D61F-F720-38D2B13B2A89}"/>
              </a:ext>
            </a:extLst>
          </p:cNvPr>
          <p:cNvSpPr>
            <a:spLocks noGrp="1"/>
          </p:cNvSpPr>
          <p:nvPr>
            <p:ph type="body" sz="quarter" idx="34"/>
          </p:nvPr>
        </p:nvSpPr>
        <p:spPr>
          <a:xfrm>
            <a:off x="695325" y="1449388"/>
            <a:ext cx="10801349" cy="4056061"/>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11" name="Inhaltsplatzhalter 10">
            <a:extLst>
              <a:ext uri="{FF2B5EF4-FFF2-40B4-BE49-F238E27FC236}">
                <a16:creationId xmlns:a16="http://schemas.microsoft.com/office/drawing/2014/main" id="{BFCEAAD2-C619-CDF9-BC17-41B93C1E1A81}"/>
              </a:ext>
            </a:extLst>
          </p:cNvPr>
          <p:cNvSpPr>
            <a:spLocks noGrp="1"/>
          </p:cNvSpPr>
          <p:nvPr>
            <p:ph sz="quarter" idx="35" hasCustomPrompt="1"/>
          </p:nvPr>
        </p:nvSpPr>
        <p:spPr>
          <a:xfrm>
            <a:off x="695325" y="5505450"/>
            <a:ext cx="10801350" cy="623888"/>
          </a:xfrm>
        </p:spPr>
        <p:txBody>
          <a:bodyPr anchor="b">
            <a:noAutofit/>
          </a:bodyPr>
          <a:lstStyle>
            <a:lvl1pPr marL="33750" indent="0">
              <a:lnSpc>
                <a:spcPct val="100000"/>
              </a:lnSpc>
              <a:spcBef>
                <a:spcPts val="100"/>
              </a:spcBef>
              <a:spcAft>
                <a:spcPts val="100"/>
              </a:spcAft>
              <a:buFont typeface="Arial" panose="020B0604020202020204" pitchFamily="34" charset="0"/>
              <a:buNone/>
              <a:defRPr sz="1000">
                <a:solidFill>
                  <a:schemeClr val="tx1">
                    <a:lumMod val="65000"/>
                    <a:lumOff val="35000"/>
                  </a:schemeClr>
                </a:solidFill>
              </a:defRPr>
            </a:lvl1pPr>
            <a:lvl2pPr marL="286163" indent="0">
              <a:buFont typeface="Arial" panose="020B0604020202020204" pitchFamily="34" charset="0"/>
              <a:buNone/>
              <a:defRPr sz="1100">
                <a:solidFill>
                  <a:schemeClr val="tx1">
                    <a:lumMod val="50000"/>
                    <a:lumOff val="50000"/>
                  </a:schemeClr>
                </a:solidFill>
              </a:defRPr>
            </a:lvl2pPr>
            <a:lvl3pPr marL="556038" indent="0">
              <a:buFont typeface="Arial" panose="020B0604020202020204" pitchFamily="34" charset="0"/>
              <a:buNone/>
              <a:defRPr sz="1100">
                <a:solidFill>
                  <a:schemeClr val="tx1">
                    <a:lumMod val="50000"/>
                    <a:lumOff val="50000"/>
                  </a:schemeClr>
                </a:solidFill>
              </a:defRPr>
            </a:lvl3pPr>
            <a:lvl4pPr marL="825913" indent="0">
              <a:buFont typeface="Arial" panose="020B0604020202020204" pitchFamily="34" charset="0"/>
              <a:buNone/>
              <a:defRPr sz="1100">
                <a:solidFill>
                  <a:schemeClr val="tx1">
                    <a:lumMod val="50000"/>
                    <a:lumOff val="50000"/>
                  </a:schemeClr>
                </a:solidFill>
              </a:defRPr>
            </a:lvl4pPr>
            <a:lvl5pPr marL="1094200" indent="0">
              <a:buFont typeface="Arial" panose="020B0604020202020204" pitchFamily="34" charset="0"/>
              <a:buNone/>
              <a:defRPr sz="1100">
                <a:solidFill>
                  <a:schemeClr val="tx1">
                    <a:lumMod val="50000"/>
                    <a:lumOff val="50000"/>
                  </a:schemeClr>
                </a:solidFill>
              </a:defRPr>
            </a:lvl5pPr>
          </a:lstStyle>
          <a:p>
            <a:pPr lvl="0"/>
            <a:r>
              <a:rPr lang="de-DE" dirty="0"/>
              <a:t>[1] Quelle</a:t>
            </a:r>
          </a:p>
        </p:txBody>
      </p:sp>
    </p:spTree>
    <p:extLst>
      <p:ext uri="{BB962C8B-B14F-4D97-AF65-F5344CB8AC3E}">
        <p14:creationId xmlns:p14="http://schemas.microsoft.com/office/powerpoint/2010/main" val="4537362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19" name="Titel 18">
            <a:extLst>
              <a:ext uri="{FF2B5EF4-FFF2-40B4-BE49-F238E27FC236}">
                <a16:creationId xmlns:a16="http://schemas.microsoft.com/office/drawing/2014/main" id="{BD77036C-E8A2-7B0E-8A98-8AF7EDA305FF}"/>
              </a:ext>
            </a:extLst>
          </p:cNvPr>
          <p:cNvSpPr>
            <a:spLocks noGrp="1"/>
          </p:cNvSpPr>
          <p:nvPr>
            <p:ph type="title"/>
          </p:nvPr>
        </p:nvSpPr>
        <p:spPr/>
        <p:txBody>
          <a:bodyPr/>
          <a:lstStyle/>
          <a:p>
            <a:r>
              <a:rPr lang="de-DE"/>
              <a:t>Mastertitelformat bearbeiten</a:t>
            </a:r>
          </a:p>
        </p:txBody>
      </p:sp>
      <p:sp>
        <p:nvSpPr>
          <p:cNvPr id="25" name="Fußzeilenplatzhalter 24">
            <a:extLst>
              <a:ext uri="{FF2B5EF4-FFF2-40B4-BE49-F238E27FC236}">
                <a16:creationId xmlns:a16="http://schemas.microsoft.com/office/drawing/2014/main" id="{801A7224-284D-6615-D122-6518DFAC34A7}"/>
              </a:ext>
            </a:extLst>
          </p:cNvPr>
          <p:cNvSpPr>
            <a:spLocks noGrp="1"/>
          </p:cNvSpPr>
          <p:nvPr>
            <p:ph type="ftr" sz="quarter" idx="27"/>
          </p:nvPr>
        </p:nvSpPr>
        <p:spPr/>
        <p:txBody>
          <a:bodyPr/>
          <a:lstStyle/>
          <a:p>
            <a:r>
              <a:rPr lang="de-DE"/>
              <a:t>Prof. Dr. Valentin Schwind</a:t>
            </a:r>
            <a:endParaRPr lang="de-DE" dirty="0"/>
          </a:p>
        </p:txBody>
      </p:sp>
      <p:sp>
        <p:nvSpPr>
          <p:cNvPr id="26" name="Foliennummernplatzhalter 25">
            <a:extLst>
              <a:ext uri="{FF2B5EF4-FFF2-40B4-BE49-F238E27FC236}">
                <a16:creationId xmlns:a16="http://schemas.microsoft.com/office/drawing/2014/main" id="{B701079B-48A8-8C08-E2C3-699147D90B0D}"/>
              </a:ext>
            </a:extLst>
          </p:cNvPr>
          <p:cNvSpPr>
            <a:spLocks noGrp="1"/>
          </p:cNvSpPr>
          <p:nvPr>
            <p:ph type="sldNum" sz="quarter" idx="28"/>
          </p:nvPr>
        </p:nvSpPr>
        <p:spPr/>
        <p:txBody>
          <a:bodyPr/>
          <a:lstStyle/>
          <a:p>
            <a:fld id="{BA24374A-C3A8-471A-8837-3FC31668ABE5}" type="slidenum">
              <a:rPr lang="de-DE" smtClean="0"/>
              <a:pPr/>
              <a:t>‹Nr.›</a:t>
            </a:fld>
            <a:endParaRPr lang="de-DE" dirty="0"/>
          </a:p>
        </p:txBody>
      </p:sp>
      <p:sp>
        <p:nvSpPr>
          <p:cNvPr id="8" name="Textplatzhalter 33">
            <a:extLst>
              <a:ext uri="{FF2B5EF4-FFF2-40B4-BE49-F238E27FC236}">
                <a16:creationId xmlns:a16="http://schemas.microsoft.com/office/drawing/2014/main" id="{1812ABBE-6D1A-6D40-F031-53EA48A3A6B0}"/>
              </a:ext>
            </a:extLst>
          </p:cNvPr>
          <p:cNvSpPr>
            <a:spLocks noGrp="1"/>
          </p:cNvSpPr>
          <p:nvPr>
            <p:ph type="body" sz="quarter" idx="21"/>
          </p:nvPr>
        </p:nvSpPr>
        <p:spPr>
          <a:xfrm>
            <a:off x="695325" y="6317998"/>
            <a:ext cx="7956549" cy="540001"/>
          </a:xfrm>
          <a:prstGeom prst="rect">
            <a:avLst/>
          </a:prstGeom>
        </p:spPr>
        <p:txBody>
          <a:bodyPr wrap="square" lIns="0" tIns="0" rIns="180000" bIns="0" anchor="ctr" anchorCtr="0">
            <a:normAutofit/>
          </a:bodyPr>
          <a:lstStyle>
            <a:lvl1pPr marL="0" indent="0" algn="l">
              <a:lnSpc>
                <a:spcPct val="100000"/>
              </a:lnSpc>
              <a:spcBef>
                <a:spcPts val="0"/>
              </a:spcBef>
              <a:spcAft>
                <a:spcPts val="0"/>
              </a:spcAft>
              <a:buNone/>
              <a:defRPr sz="1400" b="0" baseline="0">
                <a:solidFill>
                  <a:schemeClr val="bg1"/>
                </a:solidFill>
              </a:defRPr>
            </a:lvl1pPr>
            <a:lvl2pPr marL="357188" indent="0">
              <a:buNone/>
              <a:defRPr b="1">
                <a:solidFill>
                  <a:schemeClr val="bg1"/>
                </a:solidFill>
              </a:defRPr>
            </a:lvl2pPr>
            <a:lvl3pPr marL="627063" indent="0">
              <a:buNone/>
              <a:defRPr b="1">
                <a:solidFill>
                  <a:schemeClr val="bg1"/>
                </a:solidFill>
              </a:defRPr>
            </a:lvl3pPr>
            <a:lvl4pPr marL="895350" indent="0">
              <a:buNone/>
              <a:defRPr b="1">
                <a:solidFill>
                  <a:schemeClr val="bg1"/>
                </a:solidFill>
              </a:defRPr>
            </a:lvl4pPr>
            <a:lvl5pPr marL="1165225" indent="0">
              <a:buNone/>
              <a:defRPr b="1">
                <a:solidFill>
                  <a:schemeClr val="bg1"/>
                </a:solidFill>
              </a:defRPr>
            </a:lvl5pPr>
          </a:lstStyle>
          <a:p>
            <a:pPr lvl="0"/>
            <a:endParaRPr lang="de-DE" dirty="0"/>
          </a:p>
        </p:txBody>
      </p:sp>
      <p:sp>
        <p:nvSpPr>
          <p:cNvPr id="13" name="Textplatzhalter 25">
            <a:extLst>
              <a:ext uri="{FF2B5EF4-FFF2-40B4-BE49-F238E27FC236}">
                <a16:creationId xmlns:a16="http://schemas.microsoft.com/office/drawing/2014/main" id="{C3E88EDE-DEFB-872F-C90F-66CED59F8489}"/>
              </a:ext>
            </a:extLst>
          </p:cNvPr>
          <p:cNvSpPr>
            <a:spLocks noGrp="1"/>
          </p:cNvSpPr>
          <p:nvPr>
            <p:ph type="body" sz="quarter" idx="36" hasCustomPrompt="1"/>
          </p:nvPr>
        </p:nvSpPr>
        <p:spPr>
          <a:xfrm>
            <a:off x="695325" y="1089025"/>
            <a:ext cx="10801350" cy="360363"/>
          </a:xfrm>
        </p:spPr>
        <p:txBody>
          <a:bodyPr lIns="0" tIns="0" rIns="0" bIns="0">
            <a:noAutofit/>
          </a:bodyPr>
          <a:lstStyle>
            <a:lvl1pPr marL="33750" indent="0">
              <a:buNone/>
              <a:defRPr sz="2000">
                <a:solidFill>
                  <a:schemeClr val="accent1"/>
                </a:solidFill>
                <a:latin typeface="+mj-lt"/>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de-DE" dirty="0" err="1"/>
              <a:t>Subtitleformat</a:t>
            </a:r>
            <a:r>
              <a:rPr lang="de-DE" dirty="0"/>
              <a:t> bearbeiten</a:t>
            </a:r>
          </a:p>
        </p:txBody>
      </p:sp>
      <p:sp>
        <p:nvSpPr>
          <p:cNvPr id="15" name="Textplatzhalter 2">
            <a:extLst>
              <a:ext uri="{FF2B5EF4-FFF2-40B4-BE49-F238E27FC236}">
                <a16:creationId xmlns:a16="http://schemas.microsoft.com/office/drawing/2014/main" id="{BE4702DA-6169-C543-E934-4CDBE07CC0DF}"/>
              </a:ext>
            </a:extLst>
          </p:cNvPr>
          <p:cNvSpPr>
            <a:spLocks noGrp="1"/>
          </p:cNvSpPr>
          <p:nvPr>
            <p:ph type="body" sz="quarter" idx="29"/>
          </p:nvPr>
        </p:nvSpPr>
        <p:spPr>
          <a:xfrm>
            <a:off x="695325" y="1449388"/>
            <a:ext cx="10801350" cy="467995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Tree>
    <p:extLst>
      <p:ext uri="{BB962C8B-B14F-4D97-AF65-F5344CB8AC3E}">
        <p14:creationId xmlns:p14="http://schemas.microsoft.com/office/powerpoint/2010/main" val="26743200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Subtitle, Content and Source">
    <p:spTree>
      <p:nvGrpSpPr>
        <p:cNvPr id="1" name=""/>
        <p:cNvGrpSpPr/>
        <p:nvPr/>
      </p:nvGrpSpPr>
      <p:grpSpPr>
        <a:xfrm>
          <a:off x="0" y="0"/>
          <a:ext cx="0" cy="0"/>
          <a:chOff x="0" y="0"/>
          <a:chExt cx="0" cy="0"/>
        </a:xfrm>
      </p:grpSpPr>
      <p:sp>
        <p:nvSpPr>
          <p:cNvPr id="19" name="Titel 18">
            <a:extLst>
              <a:ext uri="{FF2B5EF4-FFF2-40B4-BE49-F238E27FC236}">
                <a16:creationId xmlns:a16="http://schemas.microsoft.com/office/drawing/2014/main" id="{BD77036C-E8A2-7B0E-8A98-8AF7EDA305FF}"/>
              </a:ext>
            </a:extLst>
          </p:cNvPr>
          <p:cNvSpPr>
            <a:spLocks noGrp="1"/>
          </p:cNvSpPr>
          <p:nvPr>
            <p:ph type="title"/>
          </p:nvPr>
        </p:nvSpPr>
        <p:spPr/>
        <p:txBody>
          <a:bodyPr/>
          <a:lstStyle/>
          <a:p>
            <a:r>
              <a:rPr lang="de-DE"/>
              <a:t>Mastertitelformat bearbeiten</a:t>
            </a:r>
          </a:p>
        </p:txBody>
      </p:sp>
      <p:sp>
        <p:nvSpPr>
          <p:cNvPr id="3" name="Fußzeilenplatzhalter 2">
            <a:extLst>
              <a:ext uri="{FF2B5EF4-FFF2-40B4-BE49-F238E27FC236}">
                <a16:creationId xmlns:a16="http://schemas.microsoft.com/office/drawing/2014/main" id="{211D10DA-5083-DBF1-77A8-0D580ECA47B5}"/>
              </a:ext>
            </a:extLst>
          </p:cNvPr>
          <p:cNvSpPr>
            <a:spLocks noGrp="1"/>
          </p:cNvSpPr>
          <p:nvPr>
            <p:ph type="ftr" sz="quarter" idx="31"/>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682ACAC9-B081-4E5E-DA54-1EF762C07B75}"/>
              </a:ext>
            </a:extLst>
          </p:cNvPr>
          <p:cNvSpPr>
            <a:spLocks noGrp="1"/>
          </p:cNvSpPr>
          <p:nvPr>
            <p:ph type="sldNum" sz="quarter" idx="32"/>
          </p:nvPr>
        </p:nvSpPr>
        <p:spPr/>
        <p:txBody>
          <a:bodyPr/>
          <a:lstStyle/>
          <a:p>
            <a:fld id="{BA24374A-C3A8-471A-8837-3FC31668ABE5}" type="slidenum">
              <a:rPr lang="de-DE" smtClean="0"/>
              <a:pPr/>
              <a:t>‹Nr.›</a:t>
            </a:fld>
            <a:endParaRPr lang="de-DE" dirty="0"/>
          </a:p>
        </p:txBody>
      </p:sp>
      <p:sp>
        <p:nvSpPr>
          <p:cNvPr id="15" name="Textplatzhalter 33">
            <a:extLst>
              <a:ext uri="{FF2B5EF4-FFF2-40B4-BE49-F238E27FC236}">
                <a16:creationId xmlns:a16="http://schemas.microsoft.com/office/drawing/2014/main" id="{4B457343-546D-E798-E180-30BFAECBC469}"/>
              </a:ext>
            </a:extLst>
          </p:cNvPr>
          <p:cNvSpPr>
            <a:spLocks noGrp="1"/>
          </p:cNvSpPr>
          <p:nvPr>
            <p:ph type="body" sz="quarter" idx="21"/>
          </p:nvPr>
        </p:nvSpPr>
        <p:spPr>
          <a:xfrm>
            <a:off x="695325" y="6317998"/>
            <a:ext cx="7956549" cy="540001"/>
          </a:xfrm>
          <a:prstGeom prst="rect">
            <a:avLst/>
          </a:prstGeom>
        </p:spPr>
        <p:txBody>
          <a:bodyPr wrap="square" lIns="0" tIns="0" rIns="180000" bIns="0" anchor="ctr" anchorCtr="0">
            <a:normAutofit/>
          </a:bodyPr>
          <a:lstStyle>
            <a:lvl1pPr marL="0" indent="0" algn="l">
              <a:lnSpc>
                <a:spcPct val="100000"/>
              </a:lnSpc>
              <a:spcBef>
                <a:spcPts val="0"/>
              </a:spcBef>
              <a:spcAft>
                <a:spcPts val="0"/>
              </a:spcAft>
              <a:buNone/>
              <a:defRPr sz="1400" b="0" baseline="0">
                <a:solidFill>
                  <a:schemeClr val="bg1"/>
                </a:solidFill>
              </a:defRPr>
            </a:lvl1pPr>
            <a:lvl2pPr marL="357188" indent="0">
              <a:buNone/>
              <a:defRPr b="1">
                <a:solidFill>
                  <a:schemeClr val="bg1"/>
                </a:solidFill>
              </a:defRPr>
            </a:lvl2pPr>
            <a:lvl3pPr marL="627063" indent="0">
              <a:buNone/>
              <a:defRPr b="1">
                <a:solidFill>
                  <a:schemeClr val="bg1"/>
                </a:solidFill>
              </a:defRPr>
            </a:lvl3pPr>
            <a:lvl4pPr marL="895350" indent="0">
              <a:buNone/>
              <a:defRPr b="1">
                <a:solidFill>
                  <a:schemeClr val="bg1"/>
                </a:solidFill>
              </a:defRPr>
            </a:lvl4pPr>
            <a:lvl5pPr marL="1165225" indent="0">
              <a:buNone/>
              <a:defRPr b="1">
                <a:solidFill>
                  <a:schemeClr val="bg1"/>
                </a:solidFill>
              </a:defRPr>
            </a:lvl5pPr>
          </a:lstStyle>
          <a:p>
            <a:pPr lvl="0"/>
            <a:endParaRPr lang="de-DE" dirty="0"/>
          </a:p>
        </p:txBody>
      </p:sp>
      <p:sp>
        <p:nvSpPr>
          <p:cNvPr id="26" name="Textplatzhalter 25">
            <a:extLst>
              <a:ext uri="{FF2B5EF4-FFF2-40B4-BE49-F238E27FC236}">
                <a16:creationId xmlns:a16="http://schemas.microsoft.com/office/drawing/2014/main" id="{77428857-3E3E-0DB3-32FD-76665C2CF66D}"/>
              </a:ext>
            </a:extLst>
          </p:cNvPr>
          <p:cNvSpPr>
            <a:spLocks noGrp="1"/>
          </p:cNvSpPr>
          <p:nvPr>
            <p:ph type="body" sz="quarter" idx="36" hasCustomPrompt="1"/>
          </p:nvPr>
        </p:nvSpPr>
        <p:spPr>
          <a:xfrm>
            <a:off x="695325" y="1089025"/>
            <a:ext cx="10801350" cy="360363"/>
          </a:xfrm>
        </p:spPr>
        <p:txBody>
          <a:bodyPr lIns="0" tIns="0" rIns="0" bIns="0">
            <a:noAutofit/>
          </a:bodyPr>
          <a:lstStyle>
            <a:lvl1pPr marL="33750" indent="0">
              <a:buNone/>
              <a:defRPr sz="2000">
                <a:solidFill>
                  <a:schemeClr val="accent1"/>
                </a:solidFill>
                <a:latin typeface="+mj-lt"/>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de-DE" dirty="0" err="1"/>
              <a:t>Subtitleformat</a:t>
            </a:r>
            <a:r>
              <a:rPr lang="de-DE" dirty="0"/>
              <a:t> bearbeiten</a:t>
            </a:r>
          </a:p>
        </p:txBody>
      </p:sp>
      <p:sp>
        <p:nvSpPr>
          <p:cNvPr id="28" name="Textplatzhalter 8">
            <a:extLst>
              <a:ext uri="{FF2B5EF4-FFF2-40B4-BE49-F238E27FC236}">
                <a16:creationId xmlns:a16="http://schemas.microsoft.com/office/drawing/2014/main" id="{620BE56C-55F2-5172-241C-387F566466FD}"/>
              </a:ext>
            </a:extLst>
          </p:cNvPr>
          <p:cNvSpPr>
            <a:spLocks noGrp="1"/>
          </p:cNvSpPr>
          <p:nvPr>
            <p:ph type="body" sz="quarter" idx="34"/>
          </p:nvPr>
        </p:nvSpPr>
        <p:spPr>
          <a:xfrm>
            <a:off x="695325" y="1449388"/>
            <a:ext cx="10801349" cy="4056061"/>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29" name="Inhaltsplatzhalter 10">
            <a:extLst>
              <a:ext uri="{FF2B5EF4-FFF2-40B4-BE49-F238E27FC236}">
                <a16:creationId xmlns:a16="http://schemas.microsoft.com/office/drawing/2014/main" id="{62714AF4-C070-A75E-F864-D652CF850E45}"/>
              </a:ext>
            </a:extLst>
          </p:cNvPr>
          <p:cNvSpPr>
            <a:spLocks noGrp="1"/>
          </p:cNvSpPr>
          <p:nvPr>
            <p:ph sz="quarter" idx="35" hasCustomPrompt="1"/>
          </p:nvPr>
        </p:nvSpPr>
        <p:spPr>
          <a:xfrm>
            <a:off x="695325" y="5505450"/>
            <a:ext cx="10801350" cy="623888"/>
          </a:xfrm>
        </p:spPr>
        <p:txBody>
          <a:bodyPr anchor="b">
            <a:noAutofit/>
          </a:bodyPr>
          <a:lstStyle>
            <a:lvl1pPr marL="33750" indent="0">
              <a:lnSpc>
                <a:spcPct val="100000"/>
              </a:lnSpc>
              <a:spcBef>
                <a:spcPts val="100"/>
              </a:spcBef>
              <a:spcAft>
                <a:spcPts val="100"/>
              </a:spcAft>
              <a:buFont typeface="Arial" panose="020B0604020202020204" pitchFamily="34" charset="0"/>
              <a:buNone/>
              <a:defRPr sz="1000">
                <a:solidFill>
                  <a:schemeClr val="tx1">
                    <a:lumMod val="65000"/>
                    <a:lumOff val="35000"/>
                  </a:schemeClr>
                </a:solidFill>
              </a:defRPr>
            </a:lvl1pPr>
            <a:lvl2pPr marL="286163" indent="0">
              <a:buFont typeface="Arial" panose="020B0604020202020204" pitchFamily="34" charset="0"/>
              <a:buNone/>
              <a:defRPr sz="1100">
                <a:solidFill>
                  <a:schemeClr val="tx1">
                    <a:lumMod val="50000"/>
                    <a:lumOff val="50000"/>
                  </a:schemeClr>
                </a:solidFill>
              </a:defRPr>
            </a:lvl2pPr>
            <a:lvl3pPr marL="556038" indent="0">
              <a:buFont typeface="Arial" panose="020B0604020202020204" pitchFamily="34" charset="0"/>
              <a:buNone/>
              <a:defRPr sz="1100">
                <a:solidFill>
                  <a:schemeClr val="tx1">
                    <a:lumMod val="50000"/>
                    <a:lumOff val="50000"/>
                  </a:schemeClr>
                </a:solidFill>
              </a:defRPr>
            </a:lvl3pPr>
            <a:lvl4pPr marL="825913" indent="0">
              <a:buFont typeface="Arial" panose="020B0604020202020204" pitchFamily="34" charset="0"/>
              <a:buNone/>
              <a:defRPr sz="1100">
                <a:solidFill>
                  <a:schemeClr val="tx1">
                    <a:lumMod val="50000"/>
                    <a:lumOff val="50000"/>
                  </a:schemeClr>
                </a:solidFill>
              </a:defRPr>
            </a:lvl4pPr>
            <a:lvl5pPr marL="1094200" indent="0">
              <a:buFont typeface="Arial" panose="020B0604020202020204" pitchFamily="34" charset="0"/>
              <a:buNone/>
              <a:defRPr sz="1100">
                <a:solidFill>
                  <a:schemeClr val="tx1">
                    <a:lumMod val="50000"/>
                    <a:lumOff val="50000"/>
                  </a:schemeClr>
                </a:solidFill>
              </a:defRPr>
            </a:lvl5pPr>
          </a:lstStyle>
          <a:p>
            <a:pPr lvl="0"/>
            <a:r>
              <a:rPr lang="de-DE" dirty="0"/>
              <a:t>[1] Quelle</a:t>
            </a:r>
          </a:p>
        </p:txBody>
      </p:sp>
    </p:spTree>
    <p:extLst>
      <p:ext uri="{BB962C8B-B14F-4D97-AF65-F5344CB8AC3E}">
        <p14:creationId xmlns:p14="http://schemas.microsoft.com/office/powerpoint/2010/main" val="42195280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518CBDE-B184-4EA4-86DB-E669BB3BB899}"/>
              </a:ext>
            </a:extLst>
          </p:cNvPr>
          <p:cNvSpPr>
            <a:spLocks noGrp="1"/>
          </p:cNvSpPr>
          <p:nvPr>
            <p:ph type="body" idx="1"/>
          </p:nvPr>
        </p:nvSpPr>
        <p:spPr>
          <a:xfrm>
            <a:off x="695325" y="4089747"/>
            <a:ext cx="10801349" cy="2039591"/>
          </a:xfrm>
          <a:prstGeom prst="rect">
            <a:avLst/>
          </a:prstGeom>
        </p:spPr>
        <p:txBody>
          <a:bodyPr lIns="0"/>
          <a:lstStyle>
            <a:lvl1pPr marL="0" indent="0">
              <a:lnSpc>
                <a:spcPct val="100000"/>
              </a:lnSpc>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7" name="Titel 6">
            <a:extLst>
              <a:ext uri="{FF2B5EF4-FFF2-40B4-BE49-F238E27FC236}">
                <a16:creationId xmlns:a16="http://schemas.microsoft.com/office/drawing/2014/main" id="{D8D81471-A712-68FE-7391-8A8FA7A9020C}"/>
              </a:ext>
            </a:extLst>
          </p:cNvPr>
          <p:cNvSpPr>
            <a:spLocks noGrp="1"/>
          </p:cNvSpPr>
          <p:nvPr>
            <p:ph type="title"/>
          </p:nvPr>
        </p:nvSpPr>
        <p:spPr>
          <a:xfrm>
            <a:off x="695325" y="1449388"/>
            <a:ext cx="10801350" cy="2519361"/>
          </a:xfrm>
        </p:spPr>
        <p:txBody>
          <a:bodyPr>
            <a:normAutofit/>
          </a:bodyPr>
          <a:lstStyle>
            <a:lvl1pPr>
              <a:defRPr sz="3600"/>
            </a:lvl1pPr>
          </a:lstStyle>
          <a:p>
            <a:r>
              <a:rPr lang="de-DE" dirty="0"/>
              <a:t>Mastertitelformat bearbeiten</a:t>
            </a:r>
          </a:p>
        </p:txBody>
      </p:sp>
      <p:sp>
        <p:nvSpPr>
          <p:cNvPr id="18" name="Fußzeilenplatzhalter 17">
            <a:extLst>
              <a:ext uri="{FF2B5EF4-FFF2-40B4-BE49-F238E27FC236}">
                <a16:creationId xmlns:a16="http://schemas.microsoft.com/office/drawing/2014/main" id="{34CBC7D4-DC3E-5626-4F81-2E2853A7C180}"/>
              </a:ext>
            </a:extLst>
          </p:cNvPr>
          <p:cNvSpPr>
            <a:spLocks noGrp="1"/>
          </p:cNvSpPr>
          <p:nvPr>
            <p:ph type="ftr" sz="quarter" idx="23"/>
          </p:nvPr>
        </p:nvSpPr>
        <p:spPr/>
        <p:txBody>
          <a:bodyPr/>
          <a:lstStyle/>
          <a:p>
            <a:r>
              <a:rPr lang="de-DE"/>
              <a:t>Prof. Dr. Valentin Schwind</a:t>
            </a:r>
            <a:endParaRPr lang="de-DE" dirty="0"/>
          </a:p>
        </p:txBody>
      </p:sp>
      <p:sp>
        <p:nvSpPr>
          <p:cNvPr id="19" name="Foliennummernplatzhalter 18">
            <a:extLst>
              <a:ext uri="{FF2B5EF4-FFF2-40B4-BE49-F238E27FC236}">
                <a16:creationId xmlns:a16="http://schemas.microsoft.com/office/drawing/2014/main" id="{AE8FFD0C-98D3-A710-E158-A3826A7BAE39}"/>
              </a:ext>
            </a:extLst>
          </p:cNvPr>
          <p:cNvSpPr>
            <a:spLocks noGrp="1"/>
          </p:cNvSpPr>
          <p:nvPr>
            <p:ph type="sldNum" sz="quarter" idx="24"/>
          </p:nvPr>
        </p:nvSpPr>
        <p:spPr/>
        <p:txBody>
          <a:bodyPr/>
          <a:lstStyle/>
          <a:p>
            <a:fld id="{BA24374A-C3A8-471A-8837-3FC31668ABE5}" type="slidenum">
              <a:rPr lang="de-DE" smtClean="0"/>
              <a:pPr/>
              <a:t>‹Nr.›</a:t>
            </a:fld>
            <a:endParaRPr lang="de-DE" dirty="0"/>
          </a:p>
        </p:txBody>
      </p:sp>
      <p:sp>
        <p:nvSpPr>
          <p:cNvPr id="8" name="Textplatzhalter 33">
            <a:extLst>
              <a:ext uri="{FF2B5EF4-FFF2-40B4-BE49-F238E27FC236}">
                <a16:creationId xmlns:a16="http://schemas.microsoft.com/office/drawing/2014/main" id="{501200E2-CBD1-EC5C-A3E9-10FCFE692D53}"/>
              </a:ext>
            </a:extLst>
          </p:cNvPr>
          <p:cNvSpPr>
            <a:spLocks noGrp="1"/>
          </p:cNvSpPr>
          <p:nvPr>
            <p:ph type="body" sz="quarter" idx="21"/>
          </p:nvPr>
        </p:nvSpPr>
        <p:spPr>
          <a:xfrm>
            <a:off x="695325" y="6317998"/>
            <a:ext cx="7956549" cy="540001"/>
          </a:xfrm>
          <a:prstGeom prst="rect">
            <a:avLst/>
          </a:prstGeom>
        </p:spPr>
        <p:txBody>
          <a:bodyPr wrap="square" lIns="0" tIns="0" rIns="180000" bIns="0" anchor="ctr" anchorCtr="0">
            <a:normAutofit/>
          </a:bodyPr>
          <a:lstStyle>
            <a:lvl1pPr marL="0" indent="0" algn="l">
              <a:lnSpc>
                <a:spcPct val="100000"/>
              </a:lnSpc>
              <a:spcBef>
                <a:spcPts val="0"/>
              </a:spcBef>
              <a:spcAft>
                <a:spcPts val="0"/>
              </a:spcAft>
              <a:buNone/>
              <a:defRPr sz="1400" b="0" baseline="0">
                <a:solidFill>
                  <a:schemeClr val="bg1"/>
                </a:solidFill>
              </a:defRPr>
            </a:lvl1pPr>
            <a:lvl2pPr marL="357188" indent="0">
              <a:buNone/>
              <a:defRPr b="1">
                <a:solidFill>
                  <a:schemeClr val="bg1"/>
                </a:solidFill>
              </a:defRPr>
            </a:lvl2pPr>
            <a:lvl3pPr marL="627063" indent="0">
              <a:buNone/>
              <a:defRPr b="1">
                <a:solidFill>
                  <a:schemeClr val="bg1"/>
                </a:solidFill>
              </a:defRPr>
            </a:lvl3pPr>
            <a:lvl4pPr marL="895350" indent="0">
              <a:buNone/>
              <a:defRPr b="1">
                <a:solidFill>
                  <a:schemeClr val="bg1"/>
                </a:solidFill>
              </a:defRPr>
            </a:lvl4pPr>
            <a:lvl5pPr marL="1165225" indent="0">
              <a:buNone/>
              <a:defRPr b="1">
                <a:solidFill>
                  <a:schemeClr val="bg1"/>
                </a:solidFill>
              </a:defRPr>
            </a:lvl5pPr>
          </a:lstStyle>
          <a:p>
            <a:pPr lvl="0"/>
            <a:endParaRPr lang="de-DE" dirty="0"/>
          </a:p>
        </p:txBody>
      </p:sp>
    </p:spTree>
    <p:extLst>
      <p:ext uri="{BB962C8B-B14F-4D97-AF65-F5344CB8AC3E}">
        <p14:creationId xmlns:p14="http://schemas.microsoft.com/office/powerpoint/2010/main" val="4147752153"/>
      </p:ext>
    </p:extLst>
  </p:cSld>
  <p:clrMapOvr>
    <a:masterClrMapping/>
  </p:clrMapOvr>
  <p:extLst>
    <p:ext uri="{DCECCB84-F9BA-43D5-87BE-67443E8EF086}">
      <p15:sldGuideLst xmlns:p15="http://schemas.microsoft.com/office/powerpoint/2012/main">
        <p15:guide id="1" orient="horz" pos="2568"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Big Pictur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22C5E7AB-4BE1-4D53-9C5E-D580649BC061}"/>
              </a:ext>
            </a:extLst>
          </p:cNvPr>
          <p:cNvSpPr>
            <a:spLocks noGrp="1"/>
          </p:cNvSpPr>
          <p:nvPr>
            <p:ph type="pic" sz="quarter" idx="22"/>
          </p:nvPr>
        </p:nvSpPr>
        <p:spPr>
          <a:xfrm>
            <a:off x="0" y="0"/>
            <a:ext cx="12192000" cy="6308725"/>
          </a:xfrm>
          <a:prstGeom prst="rect">
            <a:avLst/>
          </a:prstGeom>
        </p:spPr>
        <p:txBody>
          <a:bodyPr anchor="ctr" anchorCtr="1"/>
          <a:lstStyle/>
          <a:p>
            <a:endParaRPr lang="de-DE" dirty="0"/>
          </a:p>
        </p:txBody>
      </p:sp>
      <p:sp>
        <p:nvSpPr>
          <p:cNvPr id="15" name="Textplatzhalter 2">
            <a:extLst>
              <a:ext uri="{FF2B5EF4-FFF2-40B4-BE49-F238E27FC236}">
                <a16:creationId xmlns:a16="http://schemas.microsoft.com/office/drawing/2014/main" id="{C8F447B0-EED4-D4D3-FE95-80EEDF4E983D}"/>
              </a:ext>
            </a:extLst>
          </p:cNvPr>
          <p:cNvSpPr>
            <a:spLocks noGrp="1"/>
          </p:cNvSpPr>
          <p:nvPr>
            <p:ph type="body" sz="quarter" idx="29" hasCustomPrompt="1"/>
          </p:nvPr>
        </p:nvSpPr>
        <p:spPr>
          <a:xfrm>
            <a:off x="695325" y="5505450"/>
            <a:ext cx="10801350" cy="623887"/>
          </a:xfrm>
          <a:prstGeom prst="rect">
            <a:avLst/>
          </a:prstGeom>
        </p:spPr>
        <p:txBody>
          <a:bodyPr anchor="b" anchorCtr="0">
            <a:normAutofit/>
          </a:bodyPr>
          <a:lstStyle>
            <a:lvl1pPr marL="33750" indent="0">
              <a:lnSpc>
                <a:spcPct val="100000"/>
              </a:lnSpc>
              <a:spcBef>
                <a:spcPts val="100"/>
              </a:spcBef>
              <a:spcAft>
                <a:spcPts val="200"/>
              </a:spcAft>
              <a:buSzPct val="100000"/>
              <a:buFont typeface="+mj-lt"/>
              <a:buNone/>
              <a:tabLst>
                <a:tab pos="2152650" algn="l"/>
              </a:tabLst>
              <a:defRPr sz="1100">
                <a:solidFill>
                  <a:schemeClr val="tx1">
                    <a:lumMod val="65000"/>
                    <a:lumOff val="35000"/>
                  </a:schemeClr>
                </a:solidFill>
              </a:defRPr>
            </a:lvl1pPr>
          </a:lstStyle>
          <a:p>
            <a:pPr lvl="0"/>
            <a:r>
              <a:rPr lang="de-DE" dirty="0"/>
              <a:t>[1] Quelle</a:t>
            </a:r>
          </a:p>
        </p:txBody>
      </p:sp>
      <p:sp>
        <p:nvSpPr>
          <p:cNvPr id="18" name="Fußzeilenplatzhalter 17">
            <a:extLst>
              <a:ext uri="{FF2B5EF4-FFF2-40B4-BE49-F238E27FC236}">
                <a16:creationId xmlns:a16="http://schemas.microsoft.com/office/drawing/2014/main" id="{934167EF-181B-96CB-4C28-D9AC9834CA49}"/>
              </a:ext>
            </a:extLst>
          </p:cNvPr>
          <p:cNvSpPr>
            <a:spLocks noGrp="1"/>
          </p:cNvSpPr>
          <p:nvPr>
            <p:ph type="ftr" sz="quarter" idx="31"/>
          </p:nvPr>
        </p:nvSpPr>
        <p:spPr/>
        <p:txBody>
          <a:bodyPr/>
          <a:lstStyle/>
          <a:p>
            <a:r>
              <a:rPr lang="de-DE"/>
              <a:t>Prof. Dr. Valentin Schwind</a:t>
            </a:r>
            <a:endParaRPr lang="de-DE" dirty="0"/>
          </a:p>
        </p:txBody>
      </p:sp>
      <p:sp>
        <p:nvSpPr>
          <p:cNvPr id="19" name="Foliennummernplatzhalter 18">
            <a:extLst>
              <a:ext uri="{FF2B5EF4-FFF2-40B4-BE49-F238E27FC236}">
                <a16:creationId xmlns:a16="http://schemas.microsoft.com/office/drawing/2014/main" id="{4F72F9FD-8FDA-EF20-7D56-3E6A703BDA94}"/>
              </a:ext>
            </a:extLst>
          </p:cNvPr>
          <p:cNvSpPr>
            <a:spLocks noGrp="1"/>
          </p:cNvSpPr>
          <p:nvPr>
            <p:ph type="sldNum" sz="quarter" idx="32"/>
          </p:nvPr>
        </p:nvSpPr>
        <p:spPr/>
        <p:txBody>
          <a:bodyPr/>
          <a:lstStyle/>
          <a:p>
            <a:fld id="{BA24374A-C3A8-471A-8837-3FC31668ABE5}" type="slidenum">
              <a:rPr lang="de-DE" smtClean="0"/>
              <a:pPr/>
              <a:t>‹Nr.›</a:t>
            </a:fld>
            <a:endParaRPr lang="de-DE" dirty="0"/>
          </a:p>
        </p:txBody>
      </p:sp>
      <p:sp>
        <p:nvSpPr>
          <p:cNvPr id="7" name="Textplatzhalter 33">
            <a:extLst>
              <a:ext uri="{FF2B5EF4-FFF2-40B4-BE49-F238E27FC236}">
                <a16:creationId xmlns:a16="http://schemas.microsoft.com/office/drawing/2014/main" id="{C6C9D6F4-FD05-1FED-2127-D6F2DBC01A4D}"/>
              </a:ext>
            </a:extLst>
          </p:cNvPr>
          <p:cNvSpPr>
            <a:spLocks noGrp="1"/>
          </p:cNvSpPr>
          <p:nvPr>
            <p:ph type="body" sz="quarter" idx="21"/>
          </p:nvPr>
        </p:nvSpPr>
        <p:spPr>
          <a:xfrm>
            <a:off x="695325" y="6317998"/>
            <a:ext cx="7956549" cy="540001"/>
          </a:xfrm>
          <a:prstGeom prst="rect">
            <a:avLst/>
          </a:prstGeom>
        </p:spPr>
        <p:txBody>
          <a:bodyPr wrap="square" lIns="0" tIns="0" rIns="180000" bIns="0" anchor="ctr" anchorCtr="0">
            <a:normAutofit/>
          </a:bodyPr>
          <a:lstStyle>
            <a:lvl1pPr marL="0" indent="0" algn="l">
              <a:lnSpc>
                <a:spcPct val="100000"/>
              </a:lnSpc>
              <a:spcBef>
                <a:spcPts val="0"/>
              </a:spcBef>
              <a:spcAft>
                <a:spcPts val="0"/>
              </a:spcAft>
              <a:buNone/>
              <a:defRPr sz="1400" b="0" baseline="0">
                <a:solidFill>
                  <a:schemeClr val="bg1"/>
                </a:solidFill>
              </a:defRPr>
            </a:lvl1pPr>
            <a:lvl2pPr marL="357188" indent="0">
              <a:buNone/>
              <a:defRPr b="1">
                <a:solidFill>
                  <a:schemeClr val="bg1"/>
                </a:solidFill>
              </a:defRPr>
            </a:lvl2pPr>
            <a:lvl3pPr marL="627063" indent="0">
              <a:buNone/>
              <a:defRPr b="1">
                <a:solidFill>
                  <a:schemeClr val="bg1"/>
                </a:solidFill>
              </a:defRPr>
            </a:lvl3pPr>
            <a:lvl4pPr marL="895350" indent="0">
              <a:buNone/>
              <a:defRPr b="1">
                <a:solidFill>
                  <a:schemeClr val="bg1"/>
                </a:solidFill>
              </a:defRPr>
            </a:lvl4pPr>
            <a:lvl5pPr marL="1165225" indent="0">
              <a:buNone/>
              <a:defRPr b="1">
                <a:solidFill>
                  <a:schemeClr val="bg1"/>
                </a:solidFill>
              </a:defRPr>
            </a:lvl5pPr>
          </a:lstStyle>
          <a:p>
            <a:pPr lvl="0"/>
            <a:endParaRPr lang="de-DE" dirty="0"/>
          </a:p>
        </p:txBody>
      </p:sp>
    </p:spTree>
    <p:extLst>
      <p:ext uri="{BB962C8B-B14F-4D97-AF65-F5344CB8AC3E}">
        <p14:creationId xmlns:p14="http://schemas.microsoft.com/office/powerpoint/2010/main" val="22851857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ig Picture Full Scree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22C5E7AB-4BE1-4D53-9C5E-D580649BC061}"/>
              </a:ext>
            </a:extLst>
          </p:cNvPr>
          <p:cNvSpPr>
            <a:spLocks noGrp="1"/>
          </p:cNvSpPr>
          <p:nvPr>
            <p:ph type="pic" sz="quarter" idx="22"/>
          </p:nvPr>
        </p:nvSpPr>
        <p:spPr>
          <a:xfrm>
            <a:off x="0" y="0"/>
            <a:ext cx="12192000" cy="6858000"/>
          </a:xfrm>
          <a:prstGeom prst="rect">
            <a:avLst/>
          </a:prstGeom>
          <a:solidFill>
            <a:schemeClr val="bg1"/>
          </a:solidFill>
        </p:spPr>
        <p:txBody>
          <a:bodyPr anchor="ctr" anchorCtr="1"/>
          <a:lstStyle/>
          <a:p>
            <a:endParaRPr lang="de-DE" dirty="0"/>
          </a:p>
        </p:txBody>
      </p:sp>
      <p:sp>
        <p:nvSpPr>
          <p:cNvPr id="15" name="Textplatzhalter 2">
            <a:extLst>
              <a:ext uri="{FF2B5EF4-FFF2-40B4-BE49-F238E27FC236}">
                <a16:creationId xmlns:a16="http://schemas.microsoft.com/office/drawing/2014/main" id="{C8F447B0-EED4-D4D3-FE95-80EEDF4E983D}"/>
              </a:ext>
            </a:extLst>
          </p:cNvPr>
          <p:cNvSpPr>
            <a:spLocks noGrp="1"/>
          </p:cNvSpPr>
          <p:nvPr>
            <p:ph type="body" sz="quarter" idx="29" hasCustomPrompt="1"/>
          </p:nvPr>
        </p:nvSpPr>
        <p:spPr>
          <a:xfrm>
            <a:off x="695325" y="5505450"/>
            <a:ext cx="10801350" cy="1238250"/>
          </a:xfrm>
          <a:prstGeom prst="rect">
            <a:avLst/>
          </a:prstGeom>
        </p:spPr>
        <p:txBody>
          <a:bodyPr anchor="b" anchorCtr="0">
            <a:normAutofit/>
          </a:bodyPr>
          <a:lstStyle>
            <a:lvl1pPr marL="33750" indent="0">
              <a:lnSpc>
                <a:spcPct val="100000"/>
              </a:lnSpc>
              <a:spcBef>
                <a:spcPts val="100"/>
              </a:spcBef>
              <a:spcAft>
                <a:spcPts val="200"/>
              </a:spcAft>
              <a:buSzPct val="100000"/>
              <a:buFont typeface="+mj-lt"/>
              <a:buNone/>
              <a:tabLst>
                <a:tab pos="2152650" algn="l"/>
              </a:tabLst>
              <a:defRPr sz="1100">
                <a:solidFill>
                  <a:schemeClr val="tx1">
                    <a:lumMod val="65000"/>
                    <a:lumOff val="35000"/>
                  </a:schemeClr>
                </a:solidFill>
              </a:defRPr>
            </a:lvl1pPr>
          </a:lstStyle>
          <a:p>
            <a:pPr lvl="0"/>
            <a:r>
              <a:rPr lang="de-DE" dirty="0"/>
              <a:t>[1] Quelle</a:t>
            </a:r>
          </a:p>
        </p:txBody>
      </p:sp>
    </p:spTree>
    <p:extLst>
      <p:ext uri="{BB962C8B-B14F-4D97-AF65-F5344CB8AC3E}">
        <p14:creationId xmlns:p14="http://schemas.microsoft.com/office/powerpoint/2010/main" val="22894925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80057C3-E1B6-4280-AFCA-CC8AA7FC4FD8}"/>
              </a:ext>
            </a:extLst>
          </p:cNvPr>
          <p:cNvSpPr>
            <a:spLocks noGrp="1"/>
          </p:cNvSpPr>
          <p:nvPr>
            <p:ph type="title"/>
          </p:nvPr>
        </p:nvSpPr>
        <p:spPr>
          <a:xfrm>
            <a:off x="695326" y="115888"/>
            <a:ext cx="10906123" cy="973137"/>
          </a:xfrm>
          <a:prstGeom prst="rect">
            <a:avLst/>
          </a:prstGeom>
        </p:spPr>
        <p:txBody>
          <a:bodyPr>
            <a:normAutofit/>
          </a:bodyPr>
          <a:lstStyle>
            <a:lvl1pPr>
              <a:defRPr sz="3200" b="1">
                <a:latin typeface="Arial" panose="020B0604020202020204" pitchFamily="34" charset="0"/>
                <a:cs typeface="Arial" panose="020B0604020202020204" pitchFamily="34" charset="0"/>
              </a:defRPr>
            </a:lvl1pPr>
          </a:lstStyle>
          <a:p>
            <a:r>
              <a:rPr lang="en-US" dirty="0"/>
              <a:t>Click to edit Master title style</a:t>
            </a:r>
          </a:p>
        </p:txBody>
      </p:sp>
      <p:sp>
        <p:nvSpPr>
          <p:cNvPr id="9" name="Text Placeholder 8">
            <a:extLst>
              <a:ext uri="{FF2B5EF4-FFF2-40B4-BE49-F238E27FC236}">
                <a16:creationId xmlns:a16="http://schemas.microsoft.com/office/drawing/2014/main" id="{3D9047DF-64CB-4B9C-95ED-E6ECC29134DE}"/>
              </a:ext>
            </a:extLst>
          </p:cNvPr>
          <p:cNvSpPr>
            <a:spLocks noGrp="1"/>
          </p:cNvSpPr>
          <p:nvPr>
            <p:ph type="body" sz="quarter" idx="13"/>
          </p:nvPr>
        </p:nvSpPr>
        <p:spPr>
          <a:xfrm>
            <a:off x="695324" y="1592264"/>
            <a:ext cx="10906127" cy="4537074"/>
          </a:xfrm>
          <a:prstGeom prst="rect">
            <a:avLst/>
          </a:prstGeom>
        </p:spPr>
        <p:txBody>
          <a:bodyPr/>
          <a:lstStyle>
            <a:lvl1pPr defTabSz="284400">
              <a:defRPr/>
            </a:lvl1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 Placeholder 8">
            <a:extLst>
              <a:ext uri="{FF2B5EF4-FFF2-40B4-BE49-F238E27FC236}">
                <a16:creationId xmlns:a16="http://schemas.microsoft.com/office/drawing/2014/main" id="{932D37C9-8C47-46F1-90DE-4D249E5D2F91}"/>
              </a:ext>
            </a:extLst>
          </p:cNvPr>
          <p:cNvSpPr>
            <a:spLocks noGrp="1"/>
          </p:cNvSpPr>
          <p:nvPr>
            <p:ph type="body" sz="quarter" idx="15" hasCustomPrompt="1"/>
          </p:nvPr>
        </p:nvSpPr>
        <p:spPr>
          <a:xfrm>
            <a:off x="695326" y="1089025"/>
            <a:ext cx="10906124" cy="503239"/>
          </a:xfrm>
          <a:prstGeom prst="rect">
            <a:avLst/>
          </a:prstGeom>
        </p:spPr>
        <p:txBody>
          <a:bodyPr lIns="0" tIns="36000" rIns="0" bIns="0">
            <a:noAutofit/>
          </a:bodyPr>
          <a:lstStyle>
            <a:lvl1pPr marL="0" indent="0">
              <a:buNone/>
              <a:defRPr sz="2000" b="1" i="0">
                <a:solidFill>
                  <a:srgbClr val="00B0F0"/>
                </a:solidFill>
                <a:latin typeface="+mj-lt"/>
              </a:defRPr>
            </a:lvl1pPr>
            <a:lvl2pPr marL="457178" indent="0">
              <a:buNone/>
              <a:defRPr sz="1400" b="0" i="0">
                <a:solidFill>
                  <a:srgbClr val="00B0F0"/>
                </a:solidFill>
                <a:latin typeface="HelveticaNeueLT Std Med" panose="020B0604020202020204" pitchFamily="34" charset="0"/>
              </a:defRPr>
            </a:lvl2pPr>
            <a:lvl3pPr marL="914354" indent="0">
              <a:buNone/>
              <a:defRPr sz="1200" b="0" i="0">
                <a:solidFill>
                  <a:srgbClr val="00B0F0"/>
                </a:solidFill>
                <a:latin typeface="HelveticaNeueLT Std Med" panose="020B0604020202020204" pitchFamily="34" charset="0"/>
              </a:defRPr>
            </a:lvl3pPr>
            <a:lvl4pPr marL="1371532" indent="0">
              <a:buNone/>
              <a:defRPr sz="1100" b="0" i="0">
                <a:solidFill>
                  <a:srgbClr val="00B0F0"/>
                </a:solidFill>
                <a:latin typeface="HelveticaNeueLT Std Med" panose="020B0604020202020204" pitchFamily="34" charset="0"/>
              </a:defRPr>
            </a:lvl4pPr>
            <a:lvl5pPr marL="1828709" indent="0">
              <a:buNone/>
              <a:defRPr sz="1100" b="0" i="0">
                <a:solidFill>
                  <a:srgbClr val="00B0F0"/>
                </a:solidFill>
                <a:latin typeface="HelveticaNeueLT Std Med" panose="020B0604020202020204" pitchFamily="34" charset="0"/>
              </a:defRPr>
            </a:lvl5pPr>
          </a:lstStyle>
          <a:p>
            <a:pPr lvl="0"/>
            <a:r>
              <a:rPr lang="en-US" dirty="0"/>
              <a:t>Click to edit Master subtitle style</a:t>
            </a:r>
          </a:p>
        </p:txBody>
      </p:sp>
      <p:sp>
        <p:nvSpPr>
          <p:cNvPr id="11" name="Textplatzhalter 33">
            <a:extLst>
              <a:ext uri="{FF2B5EF4-FFF2-40B4-BE49-F238E27FC236}">
                <a16:creationId xmlns:a16="http://schemas.microsoft.com/office/drawing/2014/main" id="{1CC2D235-C613-4A23-9CE8-CC0F66C7F019}"/>
              </a:ext>
            </a:extLst>
          </p:cNvPr>
          <p:cNvSpPr>
            <a:spLocks noGrp="1"/>
          </p:cNvSpPr>
          <p:nvPr>
            <p:ph type="body" sz="quarter" idx="21"/>
          </p:nvPr>
        </p:nvSpPr>
        <p:spPr>
          <a:xfrm>
            <a:off x="695325" y="6356350"/>
            <a:ext cx="5610225" cy="365125"/>
          </a:xfrm>
        </p:spPr>
        <p:txBody>
          <a:bodyPr lIns="0" tIns="0" rIns="0" bIns="0" anchor="ctr">
            <a:normAutofit/>
          </a:bodyPr>
          <a:lstStyle>
            <a:lvl1pPr marL="0" indent="0" algn="l">
              <a:spcBef>
                <a:spcPts val="0"/>
              </a:spcBef>
              <a:spcAft>
                <a:spcPts val="0"/>
              </a:spcAft>
              <a:buNone/>
              <a:defRPr sz="1600" b="0" baseline="0">
                <a:solidFill>
                  <a:schemeClr val="bg1"/>
                </a:solidFill>
              </a:defRPr>
            </a:lvl1pPr>
            <a:lvl2pPr marL="357188" indent="0">
              <a:buNone/>
              <a:defRPr b="1">
                <a:solidFill>
                  <a:schemeClr val="bg1"/>
                </a:solidFill>
              </a:defRPr>
            </a:lvl2pPr>
            <a:lvl3pPr marL="627063" indent="0">
              <a:buNone/>
              <a:defRPr b="1">
                <a:solidFill>
                  <a:schemeClr val="bg1"/>
                </a:solidFill>
              </a:defRPr>
            </a:lvl3pPr>
            <a:lvl4pPr marL="895350" indent="0">
              <a:buNone/>
              <a:defRPr b="1">
                <a:solidFill>
                  <a:schemeClr val="bg1"/>
                </a:solidFill>
              </a:defRPr>
            </a:lvl4pPr>
            <a:lvl5pPr marL="1165225" indent="0">
              <a:buNone/>
              <a:defRPr b="1">
                <a:solidFill>
                  <a:schemeClr val="bg1"/>
                </a:solidFill>
              </a:defRPr>
            </a:lvl5pPr>
          </a:lstStyle>
          <a:p>
            <a:pPr lvl="0"/>
            <a:endParaRPr lang="de-DE" dirty="0"/>
          </a:p>
        </p:txBody>
      </p:sp>
      <p:sp>
        <p:nvSpPr>
          <p:cNvPr id="5" name="Datumsplatzhalter 4">
            <a:extLst>
              <a:ext uri="{FF2B5EF4-FFF2-40B4-BE49-F238E27FC236}">
                <a16:creationId xmlns:a16="http://schemas.microsoft.com/office/drawing/2014/main" id="{9AA33FBA-7D22-4532-AC9C-95B8E02232C8}"/>
              </a:ext>
            </a:extLst>
          </p:cNvPr>
          <p:cNvSpPr>
            <a:spLocks noGrp="1"/>
          </p:cNvSpPr>
          <p:nvPr>
            <p:ph type="dt" sz="half" idx="22"/>
          </p:nvPr>
        </p:nvSpPr>
        <p:spPr/>
        <p:txBody>
          <a:bodyPr/>
          <a:lstStyle/>
          <a:p>
            <a:fld id="{12A047AC-84AB-4DCC-AD14-D3F5A65A8522}" type="datetime1">
              <a:rPr lang="en-US" smtClean="0"/>
              <a:t>3/4/2024</a:t>
            </a:fld>
            <a:endParaRPr lang="de-DE" dirty="0"/>
          </a:p>
        </p:txBody>
      </p:sp>
      <p:sp>
        <p:nvSpPr>
          <p:cNvPr id="6" name="Fußzeilenplatzhalter 5">
            <a:extLst>
              <a:ext uri="{FF2B5EF4-FFF2-40B4-BE49-F238E27FC236}">
                <a16:creationId xmlns:a16="http://schemas.microsoft.com/office/drawing/2014/main" id="{49B7E09D-1A2C-4AFD-A321-1D82FF3C9B34}"/>
              </a:ext>
            </a:extLst>
          </p:cNvPr>
          <p:cNvSpPr>
            <a:spLocks noGrp="1"/>
          </p:cNvSpPr>
          <p:nvPr>
            <p:ph type="ftr" sz="quarter" idx="23"/>
          </p:nvPr>
        </p:nvSpPr>
        <p:spPr/>
        <p:txBody>
          <a:bodyPr/>
          <a:lstStyle/>
          <a:p>
            <a:r>
              <a:rPr lang="de-DE"/>
              <a:t>Valentin Schwind</a:t>
            </a:r>
            <a:endParaRPr lang="de-DE" dirty="0"/>
          </a:p>
        </p:txBody>
      </p:sp>
      <p:sp>
        <p:nvSpPr>
          <p:cNvPr id="8" name="Foliennummernplatzhalter 7">
            <a:extLst>
              <a:ext uri="{FF2B5EF4-FFF2-40B4-BE49-F238E27FC236}">
                <a16:creationId xmlns:a16="http://schemas.microsoft.com/office/drawing/2014/main" id="{5605FDB6-1F62-4B0D-821E-1DDA79D24034}"/>
              </a:ext>
            </a:extLst>
          </p:cNvPr>
          <p:cNvSpPr>
            <a:spLocks noGrp="1"/>
          </p:cNvSpPr>
          <p:nvPr>
            <p:ph type="sldNum" sz="quarter" idx="24"/>
          </p:nvPr>
        </p:nvSpPr>
        <p:spPr/>
        <p:txBody>
          <a:bodyPr/>
          <a:lstStyle/>
          <a:p>
            <a:fld id="{C564DEAC-083F-4EA1-9D67-84BB3A537A3E}" type="slidenum">
              <a:rPr lang="de-DE" smtClean="0"/>
              <a:pPr/>
              <a:t>‹Nr.›</a:t>
            </a:fld>
            <a:endParaRPr lang="de-DE" dirty="0"/>
          </a:p>
        </p:txBody>
      </p:sp>
    </p:spTree>
    <p:extLst>
      <p:ext uri="{BB962C8B-B14F-4D97-AF65-F5344CB8AC3E}">
        <p14:creationId xmlns:p14="http://schemas.microsoft.com/office/powerpoint/2010/main" val="38091387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2.sv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hteck 1">
            <a:extLst>
              <a:ext uri="{FF2B5EF4-FFF2-40B4-BE49-F238E27FC236}">
                <a16:creationId xmlns:a16="http://schemas.microsoft.com/office/drawing/2014/main" id="{A914B142-9A3C-4A05-98CF-6ECAAF874762}"/>
              </a:ext>
            </a:extLst>
          </p:cNvPr>
          <p:cNvSpPr/>
          <p:nvPr userDrawn="1"/>
        </p:nvSpPr>
        <p:spPr>
          <a:xfrm>
            <a:off x="8662194" y="6318000"/>
            <a:ext cx="2824161" cy="540000"/>
          </a:xfrm>
          <a:prstGeom prst="rect">
            <a:avLst/>
          </a:prstGeom>
          <a:solidFill>
            <a:srgbClr val="507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2" name="Rechteck 1">
            <a:extLst>
              <a:ext uri="{FF2B5EF4-FFF2-40B4-BE49-F238E27FC236}">
                <a16:creationId xmlns:a16="http://schemas.microsoft.com/office/drawing/2014/main" id="{833A2633-E822-4B21-A181-3E155CEA4670}"/>
              </a:ext>
            </a:extLst>
          </p:cNvPr>
          <p:cNvSpPr/>
          <p:nvPr userDrawn="1"/>
        </p:nvSpPr>
        <p:spPr>
          <a:xfrm>
            <a:off x="0" y="6318000"/>
            <a:ext cx="8651874" cy="540000"/>
          </a:xfrm>
          <a:prstGeom prst="rect">
            <a:avLst/>
          </a:prstGeom>
          <a:solidFill>
            <a:srgbClr val="507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solidFill>
                <a:srgbClr val="1C5AA6"/>
              </a:solidFill>
            </a:endParaRPr>
          </a:p>
        </p:txBody>
      </p:sp>
      <p:sp>
        <p:nvSpPr>
          <p:cNvPr id="3" name="Titelplatzhalter 2">
            <a:extLst>
              <a:ext uri="{FF2B5EF4-FFF2-40B4-BE49-F238E27FC236}">
                <a16:creationId xmlns:a16="http://schemas.microsoft.com/office/drawing/2014/main" id="{BF731D93-13F4-9D67-C9CE-1F9E97CAB11C}"/>
              </a:ext>
            </a:extLst>
          </p:cNvPr>
          <p:cNvSpPr>
            <a:spLocks noGrp="1"/>
          </p:cNvSpPr>
          <p:nvPr>
            <p:ph type="title"/>
          </p:nvPr>
        </p:nvSpPr>
        <p:spPr>
          <a:xfrm>
            <a:off x="695325" y="115889"/>
            <a:ext cx="10801350" cy="973136"/>
          </a:xfrm>
          <a:prstGeom prst="rect">
            <a:avLst/>
          </a:prstGeom>
        </p:spPr>
        <p:txBody>
          <a:bodyPr vert="horz" lIns="0" tIns="0" rIns="0" bIns="0" rtlCol="0" anchor="b">
            <a:normAutofit/>
          </a:bodyPr>
          <a:lstStyle/>
          <a:p>
            <a:r>
              <a:rPr lang="de-DE" dirty="0"/>
              <a:t>Mastertitelformat bearbeiten</a:t>
            </a:r>
          </a:p>
        </p:txBody>
      </p:sp>
      <p:sp>
        <p:nvSpPr>
          <p:cNvPr id="16" name="Fußzeilenplatzhalter 17">
            <a:extLst>
              <a:ext uri="{FF2B5EF4-FFF2-40B4-BE49-F238E27FC236}">
                <a16:creationId xmlns:a16="http://schemas.microsoft.com/office/drawing/2014/main" id="{905FD0EF-C3A0-B922-6CBB-A2BA32256496}"/>
              </a:ext>
            </a:extLst>
          </p:cNvPr>
          <p:cNvSpPr>
            <a:spLocks noGrp="1"/>
          </p:cNvSpPr>
          <p:nvPr>
            <p:ph type="ftr" sz="quarter" idx="3"/>
          </p:nvPr>
        </p:nvSpPr>
        <p:spPr>
          <a:xfrm>
            <a:off x="8651875" y="6318000"/>
            <a:ext cx="2844798" cy="540000"/>
          </a:xfrm>
          <a:prstGeom prst="rect">
            <a:avLst/>
          </a:prstGeom>
        </p:spPr>
        <p:txBody>
          <a:bodyPr lIns="0" tIns="0" rIns="0" bIns="0" anchor="ctr"/>
          <a:lstStyle>
            <a:lvl1pPr algn="ctr">
              <a:defRPr sz="1400">
                <a:solidFill>
                  <a:schemeClr val="bg1"/>
                </a:solidFill>
                <a:latin typeface="Roboto" panose="02000000000000000000" pitchFamily="2" charset="0"/>
                <a:ea typeface="Roboto" panose="02000000000000000000" pitchFamily="2" charset="0"/>
              </a:defRPr>
            </a:lvl1pPr>
          </a:lstStyle>
          <a:p>
            <a:r>
              <a:rPr lang="de-DE" dirty="0"/>
              <a:t>Prof. Dr. Valentin Schwind</a:t>
            </a:r>
          </a:p>
        </p:txBody>
      </p:sp>
      <p:sp>
        <p:nvSpPr>
          <p:cNvPr id="9" name="Rechteck 1">
            <a:extLst>
              <a:ext uri="{FF2B5EF4-FFF2-40B4-BE49-F238E27FC236}">
                <a16:creationId xmlns:a16="http://schemas.microsoft.com/office/drawing/2014/main" id="{F97507DC-D3D9-DABB-A11F-05341148480F}"/>
              </a:ext>
            </a:extLst>
          </p:cNvPr>
          <p:cNvSpPr/>
          <p:nvPr userDrawn="1"/>
        </p:nvSpPr>
        <p:spPr>
          <a:xfrm>
            <a:off x="11496675" y="6318000"/>
            <a:ext cx="695325" cy="540000"/>
          </a:xfrm>
          <a:prstGeom prst="rect">
            <a:avLst/>
          </a:prstGeom>
          <a:solidFill>
            <a:srgbClr val="507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7" name="Foliennummernplatzhalter 19">
            <a:extLst>
              <a:ext uri="{FF2B5EF4-FFF2-40B4-BE49-F238E27FC236}">
                <a16:creationId xmlns:a16="http://schemas.microsoft.com/office/drawing/2014/main" id="{340149BE-0D54-E3DD-8555-DC3BDC007761}"/>
              </a:ext>
            </a:extLst>
          </p:cNvPr>
          <p:cNvSpPr>
            <a:spLocks noGrp="1"/>
          </p:cNvSpPr>
          <p:nvPr>
            <p:ph type="sldNum" sz="quarter" idx="4"/>
          </p:nvPr>
        </p:nvSpPr>
        <p:spPr>
          <a:xfrm>
            <a:off x="11496674" y="6318000"/>
            <a:ext cx="695325" cy="540000"/>
          </a:xfrm>
          <a:prstGeom prst="rect">
            <a:avLst/>
          </a:prstGeom>
        </p:spPr>
        <p:txBody>
          <a:bodyPr lIns="0" tIns="0" rIns="0" bIns="0" anchor="ctr"/>
          <a:lstStyle>
            <a:lvl1pPr algn="ctr">
              <a:defRPr sz="1400">
                <a:solidFill>
                  <a:schemeClr val="bg1"/>
                </a:solidFill>
              </a:defRPr>
            </a:lvl1pPr>
          </a:lstStyle>
          <a:p>
            <a:fld id="{BA24374A-C3A8-471A-8837-3FC31668ABE5}" type="slidenum">
              <a:rPr lang="de-DE" smtClean="0"/>
              <a:pPr/>
              <a:t>‹Nr.›</a:t>
            </a:fld>
            <a:endParaRPr lang="de-DE" dirty="0"/>
          </a:p>
        </p:txBody>
      </p:sp>
      <p:sp>
        <p:nvSpPr>
          <p:cNvPr id="5" name="Textplatzhalter 4">
            <a:extLst>
              <a:ext uri="{FF2B5EF4-FFF2-40B4-BE49-F238E27FC236}">
                <a16:creationId xmlns:a16="http://schemas.microsoft.com/office/drawing/2014/main" id="{4DEA2D1A-0D86-4912-2608-4CF928FB7584}"/>
              </a:ext>
            </a:extLst>
          </p:cNvPr>
          <p:cNvSpPr>
            <a:spLocks noGrp="1"/>
          </p:cNvSpPr>
          <p:nvPr>
            <p:ph type="body" idx="1"/>
          </p:nvPr>
        </p:nvSpPr>
        <p:spPr>
          <a:xfrm>
            <a:off x="695325" y="1449389"/>
            <a:ext cx="10801350" cy="4679950"/>
          </a:xfrm>
          <a:prstGeom prst="rect">
            <a:avLst/>
          </a:prstGeom>
        </p:spPr>
        <p:txBody>
          <a:bodyPr vert="horz" lIns="91440" tIns="45720" rIns="91440" bIns="45720" rtlCol="0">
            <a:normAutofit/>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Tree>
    <p:extLst>
      <p:ext uri="{BB962C8B-B14F-4D97-AF65-F5344CB8AC3E}">
        <p14:creationId xmlns:p14="http://schemas.microsoft.com/office/powerpoint/2010/main" val="7375568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84" r:id="rId3"/>
    <p:sldLayoutId id="2147483683" r:id="rId4"/>
    <p:sldLayoutId id="2147483685" r:id="rId5"/>
    <p:sldLayoutId id="2147483651" r:id="rId6"/>
    <p:sldLayoutId id="2147483655" r:id="rId7"/>
    <p:sldLayoutId id="2147483686" r:id="rId8"/>
    <p:sldLayoutId id="2147483687" r:id="rId9"/>
  </p:sldLayoutIdLst>
  <p:hf hdr="0" dt="0"/>
  <p:txStyles>
    <p:titleStyle>
      <a:lvl1pPr algn="l" defTabSz="914400" rtl="0" eaLnBrk="1" latinLnBrk="0" hangingPunct="1">
        <a:lnSpc>
          <a:spcPct val="90000"/>
        </a:lnSpc>
        <a:spcBef>
          <a:spcPct val="0"/>
        </a:spcBef>
        <a:buNone/>
        <a:defRPr sz="3200" b="0" kern="1200">
          <a:solidFill>
            <a:schemeClr val="tx1"/>
          </a:solidFill>
          <a:latin typeface="Roboto Medium" panose="02000000000000000000" pitchFamily="2" charset="0"/>
          <a:ea typeface="Roboto Medium" panose="02000000000000000000" pitchFamily="2" charset="0"/>
          <a:cs typeface="Arial" panose="020B0604020202020204" pitchFamily="34" charset="0"/>
        </a:defRPr>
      </a:lvl1pPr>
    </p:titleStyle>
    <p:bodyStyle>
      <a:lvl1pPr marL="285750" marR="0" indent="-252000" algn="l" defTabSz="284400" rtl="0" eaLnBrk="1" fontAlgn="auto" latinLnBrk="0" hangingPunct="1">
        <a:lnSpc>
          <a:spcPct val="110000"/>
        </a:lnSpc>
        <a:spcBef>
          <a:spcPts val="300"/>
        </a:spcBef>
        <a:spcAft>
          <a:spcPts val="400"/>
        </a:spcAft>
        <a:buClr>
          <a:srgbClr val="5079BC"/>
        </a:buClr>
        <a:buSzPts val="2400"/>
        <a:buFont typeface="Wingdings" panose="05000000000000000000" pitchFamily="2" charset="2"/>
        <a:buChar char="§"/>
        <a:tabLst/>
        <a:defRPr lang="de-DE" sz="2200" b="0" kern="1200" noProof="0" dirty="0" smtClean="0">
          <a:solidFill>
            <a:schemeClr val="tx1"/>
          </a:solidFill>
          <a:latin typeface="Roboto" panose="02000000000000000000" pitchFamily="2" charset="0"/>
          <a:ea typeface="Roboto" panose="02000000000000000000" pitchFamily="2" charset="0"/>
          <a:cs typeface="Arial" panose="020B0604020202020204" pitchFamily="34" charset="0"/>
        </a:defRPr>
      </a:lvl1pPr>
      <a:lvl2pPr marL="538163" indent="-252000" algn="l" defTabSz="914400" rtl="0" eaLnBrk="1" latinLnBrk="0" hangingPunct="1">
        <a:lnSpc>
          <a:spcPct val="110000"/>
        </a:lnSpc>
        <a:spcBef>
          <a:spcPts val="300"/>
        </a:spcBef>
        <a:spcAft>
          <a:spcPts val="400"/>
        </a:spcAft>
        <a:buClr>
          <a:schemeClr val="accent2"/>
        </a:buClr>
        <a:buFontTx/>
        <a:buBlip>
          <a:blip r:embed="rId11">
            <a:extLst>
              <a:ext uri="{96DAC541-7B7A-43D3-8B79-37D633B846F1}">
                <asvg:svgBlip xmlns:asvg="http://schemas.microsoft.com/office/drawing/2016/SVG/main" r:embed="rId12"/>
              </a:ext>
            </a:extLst>
          </a:blip>
        </a:buBlip>
        <a:defRPr sz="2000" kern="1200">
          <a:solidFill>
            <a:schemeClr val="tx1"/>
          </a:solidFill>
          <a:latin typeface="Roboto" panose="02000000000000000000" pitchFamily="2" charset="0"/>
          <a:ea typeface="Roboto" panose="02000000000000000000" pitchFamily="2" charset="0"/>
          <a:cs typeface="Arial" panose="020B0604020202020204" pitchFamily="34" charset="0"/>
        </a:defRPr>
      </a:lvl2pPr>
      <a:lvl3pPr marL="808038" indent="-252000" algn="l" defTabSz="914400" rtl="0" eaLnBrk="1" latinLnBrk="0" hangingPunct="1">
        <a:lnSpc>
          <a:spcPct val="110000"/>
        </a:lnSpc>
        <a:spcBef>
          <a:spcPts val="300"/>
        </a:spcBef>
        <a:spcAft>
          <a:spcPts val="400"/>
        </a:spcAft>
        <a:buClr>
          <a:schemeClr val="accent2"/>
        </a:buClr>
        <a:buFontTx/>
        <a:buBlip>
          <a:blip r:embed="rId11">
            <a:extLst>
              <a:ext uri="{96DAC541-7B7A-43D3-8B79-37D633B846F1}">
                <asvg:svgBlip xmlns:asvg="http://schemas.microsoft.com/office/drawing/2016/SVG/main" r:embed="rId12"/>
              </a:ext>
            </a:extLst>
          </a:blip>
        </a:buBlip>
        <a:defRPr sz="1800" kern="1200">
          <a:solidFill>
            <a:schemeClr val="tx1"/>
          </a:solidFill>
          <a:latin typeface="Roboto" panose="02000000000000000000" pitchFamily="2" charset="0"/>
          <a:ea typeface="Roboto" panose="02000000000000000000" pitchFamily="2" charset="0"/>
          <a:cs typeface="Arial" panose="020B0604020202020204" pitchFamily="34" charset="0"/>
        </a:defRPr>
      </a:lvl3pPr>
      <a:lvl4pPr marL="1077913" indent="-252000" algn="l" defTabSz="914400" rtl="0" eaLnBrk="1" latinLnBrk="0" hangingPunct="1">
        <a:lnSpc>
          <a:spcPct val="110000"/>
        </a:lnSpc>
        <a:spcBef>
          <a:spcPts val="300"/>
        </a:spcBef>
        <a:spcAft>
          <a:spcPts val="400"/>
        </a:spcAft>
        <a:buClr>
          <a:schemeClr val="accent2"/>
        </a:buClr>
        <a:buFontTx/>
        <a:buBlip>
          <a:blip r:embed="rId11">
            <a:extLst>
              <a:ext uri="{96DAC541-7B7A-43D3-8B79-37D633B846F1}">
                <asvg:svgBlip xmlns:asvg="http://schemas.microsoft.com/office/drawing/2016/SVG/main" r:embed="rId12"/>
              </a:ext>
            </a:extLst>
          </a:blip>
        </a:buBlip>
        <a:defRPr sz="1600" kern="1200">
          <a:solidFill>
            <a:schemeClr val="tx1"/>
          </a:solidFill>
          <a:latin typeface="Roboto" panose="02000000000000000000" pitchFamily="2" charset="0"/>
          <a:ea typeface="Roboto" panose="02000000000000000000" pitchFamily="2" charset="0"/>
          <a:cs typeface="Arial" panose="020B0604020202020204" pitchFamily="34" charset="0"/>
        </a:defRPr>
      </a:lvl4pPr>
      <a:lvl5pPr marL="1346200" indent="-252000" algn="l" defTabSz="914400" rtl="0" eaLnBrk="1" latinLnBrk="0" hangingPunct="1">
        <a:lnSpc>
          <a:spcPct val="110000"/>
        </a:lnSpc>
        <a:spcBef>
          <a:spcPts val="300"/>
        </a:spcBef>
        <a:spcAft>
          <a:spcPts val="400"/>
        </a:spcAft>
        <a:buClr>
          <a:schemeClr val="accent2"/>
        </a:buClr>
        <a:buFontTx/>
        <a:buBlip>
          <a:blip r:embed="rId11">
            <a:extLst>
              <a:ext uri="{96DAC541-7B7A-43D3-8B79-37D633B846F1}">
                <asvg:svgBlip xmlns:asvg="http://schemas.microsoft.com/office/drawing/2016/SVG/main" r:embed="rId12"/>
              </a:ext>
            </a:extLst>
          </a:blip>
        </a:buBlip>
        <a:defRPr sz="1600" kern="1200">
          <a:solidFill>
            <a:schemeClr val="tx1"/>
          </a:solidFill>
          <a:latin typeface="Roboto" panose="02000000000000000000" pitchFamily="2" charset="0"/>
          <a:ea typeface="Roboto" panose="02000000000000000000" pitchFamily="2" charset="0"/>
          <a:cs typeface="Arial" panose="020B0604020202020204" pitchFamily="34" charset="0"/>
          <a:sym typeface="Wingdings" panose="05000000000000000000" pitchFamily="2" charset="2"/>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438" userDrawn="1">
          <p15:clr>
            <a:srgbClr val="F26B43"/>
          </p15:clr>
        </p15:guide>
        <p15:guide id="2" pos="7582" userDrawn="1">
          <p15:clr>
            <a:srgbClr val="F26B43"/>
          </p15:clr>
        </p15:guide>
        <p15:guide id="3" pos="2933" userDrawn="1">
          <p15:clr>
            <a:srgbClr val="F26B43"/>
          </p15:clr>
        </p15:guide>
        <p15:guide id="4" pos="5450" userDrawn="1">
          <p15:clr>
            <a:srgbClr val="F26B43"/>
          </p15:clr>
        </p15:guide>
        <p15:guide id="5" orient="horz" pos="2500" userDrawn="1">
          <p15:clr>
            <a:srgbClr val="F26B43"/>
          </p15:clr>
        </p15:guide>
        <p15:guide id="6" orient="horz" pos="3861" userDrawn="1">
          <p15:clr>
            <a:srgbClr val="F26B43"/>
          </p15:clr>
        </p15:guide>
        <p15:guide id="7" orient="horz" pos="3974" userDrawn="1">
          <p15:clr>
            <a:srgbClr val="F26B43"/>
          </p15:clr>
        </p15:guide>
        <p15:guide id="8" orient="horz" pos="73" userDrawn="1">
          <p15:clr>
            <a:srgbClr val="F26B43"/>
          </p15:clr>
        </p15:guide>
        <p15:guide id="9" orient="horz" pos="686" userDrawn="1">
          <p15:clr>
            <a:srgbClr val="F26B43"/>
          </p15:clr>
        </p15:guide>
        <p15:guide id="10" orient="horz" pos="913" userDrawn="1">
          <p15:clr>
            <a:srgbClr val="F26B43"/>
          </p15:clr>
        </p15:guide>
        <p15:guide id="11" pos="7242" userDrawn="1">
          <p15:clr>
            <a:srgbClr val="F26B43"/>
          </p15:clr>
        </p15:guide>
        <p15:guide id="12" orient="horz" pos="799" userDrawn="1">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3.png"/><Relationship Id="rId7" Type="http://schemas.openxmlformats.org/officeDocument/2006/relationships/hyperlink" Target="https://pxhere.com/de/photo/956874"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4.png"/><Relationship Id="rId1" Type="http://schemas.openxmlformats.org/officeDocument/2006/relationships/slideLayout" Target="../slideLayouts/slideLayout3.xml"/><Relationship Id="rId6" Type="http://schemas.openxmlformats.org/officeDocument/2006/relationships/hyperlink" Target="https://www.antarcticglaciers.org/glacial-geology/dating-glacial-sediments-2/precision-and-accuracy-glacial-geology/" TargetMode="External"/><Relationship Id="rId5" Type="http://schemas.openxmlformats.org/officeDocument/2006/relationships/image" Target="../media/image25.png"/><Relationship Id="rId4" Type="http://schemas.openxmlformats.org/officeDocument/2006/relationships/hyperlink" Target="https://pxhere.com/de/photo/725189"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oleObject" Target="../embeddings/oleObject2.bin"/><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 Id="rId9" Type="http://schemas.openxmlformats.org/officeDocument/2006/relationships/image" Target="../media/image28.svg"/></Relationships>
</file>

<file path=ppt/slides/_rels/slide2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doi.acm.org/10.1145/965400.965549" TargetMode="External"/><Relationship Id="rId1" Type="http://schemas.openxmlformats.org/officeDocument/2006/relationships/slideLayout" Target="../slideLayouts/slideLayout3.xml"/><Relationship Id="rId4" Type="http://schemas.openxmlformats.org/officeDocument/2006/relationships/image" Target="../media/image31.png"/></Relationships>
</file>

<file path=ppt/slides/_rels/slide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oleObject" Target="../embeddings/oleObject3.bin"/><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pxhere.com/de/photo/1649647" TargetMode="External"/><Relationship Id="rId2" Type="http://schemas.openxmlformats.org/officeDocument/2006/relationships/hyperlink" Target="https://pxhere.com/de/photographer/3728628" TargetMode="Externa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2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pxhere.com/de/photo/1271954" TargetMode="External"/><Relationship Id="rId1" Type="http://schemas.openxmlformats.org/officeDocument/2006/relationships/slideLayout" Target="../slideLayouts/slideLayout3.xml"/><Relationship Id="rId4" Type="http://schemas.microsoft.com/office/2007/relationships/hdphoto" Target="../media/hdphoto1.wdp"/></Relationships>
</file>

<file path=ppt/slides/_rels/slide26.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image" Target="../media/image3.png"/><Relationship Id="rId7" Type="http://schemas.openxmlformats.org/officeDocument/2006/relationships/hyperlink" Target="https://pxhere.com/de/photo/478405"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png"/><Relationship Id="rId1" Type="http://schemas.openxmlformats.org/officeDocument/2006/relationships/slideLayout" Target="../slideLayouts/slideLayout3.xml"/><Relationship Id="rId5" Type="http://schemas.openxmlformats.org/officeDocument/2006/relationships/image" Target="../media/image39.jpeg"/><Relationship Id="rId4" Type="http://schemas.openxmlformats.org/officeDocument/2006/relationships/image" Target="../media/image38.png"/></Relationships>
</file>

<file path=ppt/slides/_rels/slide29.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pxhere.com/de/photo/1445601" TargetMode="External"/><Relationship Id="rId2" Type="http://schemas.openxmlformats.org/officeDocument/2006/relationships/hyperlink" Target="https://pxhere.com/de/photo/663324" TargetMode="External"/><Relationship Id="rId1" Type="http://schemas.openxmlformats.org/officeDocument/2006/relationships/slideLayout" Target="../slideLayouts/slideLayout3.xml"/><Relationship Id="rId6" Type="http://schemas.openxmlformats.org/officeDocument/2006/relationships/image" Target="../media/image45.jpeg"/><Relationship Id="rId5" Type="http://schemas.openxmlformats.org/officeDocument/2006/relationships/image" Target="../media/image44.jpeg"/><Relationship Id="rId4" Type="http://schemas.openxmlformats.org/officeDocument/2006/relationships/image" Target="../media/image43.jpeg"/></Relationships>
</file>

<file path=ppt/slides/_rels/slide32.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2.xml"/><Relationship Id="rId4" Type="http://schemas.openxmlformats.org/officeDocument/2006/relationships/hyperlink" Target="https://www.automation-next.com/steuerung-it/resistive-vs-kapazitive-touchscreens-wo-die-unterschiede-liegen-622.html"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hyperlink" Target="https://pxhere.com/de/photo/722543" TargetMode="External"/><Relationship Id="rId2" Type="http://schemas.openxmlformats.org/officeDocument/2006/relationships/image" Target="../media/image49.jpeg"/><Relationship Id="rId1" Type="http://schemas.openxmlformats.org/officeDocument/2006/relationships/slideLayout" Target="../slideLayouts/slideLayout2.xml"/><Relationship Id="rId5" Type="http://schemas.openxmlformats.org/officeDocument/2006/relationships/hyperlink" Target="https://soeldner-messer.com/Smith-Wesson-Stylus-Pen-Tactical-Pen-Kubotan-Touchpad-Glasbrecher-SWPEN3BK" TargetMode="External"/><Relationship Id="rId4" Type="http://schemas.openxmlformats.org/officeDocument/2006/relationships/image" Target="../media/image50.jpeg"/></Relationships>
</file>

<file path=ppt/slides/_rels/slide35.xml.rels><?xml version="1.0" encoding="UTF-8" standalone="yes"?>
<Relationships xmlns="http://schemas.openxmlformats.org/package/2006/relationships"><Relationship Id="rId3" Type="http://schemas.openxmlformats.org/officeDocument/2006/relationships/hyperlink" Target="https://en.wikipedia.org/wiki/Digital_pen" TargetMode="External"/><Relationship Id="rId2" Type="http://schemas.openxmlformats.org/officeDocument/2006/relationships/image" Target="../media/image51.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hyperlink" Target="https://pxhere.com/de/photo/1083778" TargetMode="External"/><Relationship Id="rId2" Type="http://schemas.openxmlformats.org/officeDocument/2006/relationships/image" Target="../media/image52.jpeg"/><Relationship Id="rId1" Type="http://schemas.openxmlformats.org/officeDocument/2006/relationships/slideLayout" Target="../slideLayouts/slideLayout3.xml"/><Relationship Id="rId4" Type="http://schemas.openxmlformats.org/officeDocument/2006/relationships/image" Target="../media/image53.jpeg"/></Relationships>
</file>

<file path=ppt/slides/_rels/slide37.xml.rels><?xml version="1.0" encoding="UTF-8" standalone="yes"?>
<Relationships xmlns="http://schemas.openxmlformats.org/package/2006/relationships"><Relationship Id="rId3" Type="http://schemas.openxmlformats.org/officeDocument/2006/relationships/hyperlink" Target="https://pxhere.com/de/photo/1256374" TargetMode="External"/><Relationship Id="rId2" Type="http://schemas.openxmlformats.org/officeDocument/2006/relationships/image" Target="../media/image54.jpeg"/><Relationship Id="rId1" Type="http://schemas.openxmlformats.org/officeDocument/2006/relationships/slideLayout" Target="../slideLayouts/slideLayout2.xml"/><Relationship Id="rId5" Type="http://schemas.openxmlformats.org/officeDocument/2006/relationships/hyperlink" Target="https://pxhere.com/de/photo/414231" TargetMode="External"/><Relationship Id="rId4" Type="http://schemas.openxmlformats.org/officeDocument/2006/relationships/image" Target="../media/image55.jpeg"/></Relationships>
</file>

<file path=ppt/slides/_rels/slide38.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hyperlink" Target="https://www.microsoft.com/buxtoncollection/" TargetMode="External"/><Relationship Id="rId1" Type="http://schemas.openxmlformats.org/officeDocument/2006/relationships/slideLayout" Target="../slideLayouts/slideLayout3.xml"/><Relationship Id="rId4" Type="http://schemas.openxmlformats.org/officeDocument/2006/relationships/image" Target="../media/image57.png"/></Relationships>
</file>

<file path=ppt/slides/_rels/slide39.xml.rels><?xml version="1.0" encoding="UTF-8" standalone="yes"?>
<Relationships xmlns="http://schemas.openxmlformats.org/package/2006/relationships"><Relationship Id="rId8" Type="http://schemas.openxmlformats.org/officeDocument/2006/relationships/image" Target="../media/image64.jpeg"/><Relationship Id="rId3" Type="http://schemas.openxmlformats.org/officeDocument/2006/relationships/image" Target="../media/image59.jpeg"/><Relationship Id="rId7" Type="http://schemas.openxmlformats.org/officeDocument/2006/relationships/image" Target="../media/image63.jpeg"/><Relationship Id="rId12" Type="http://schemas.openxmlformats.org/officeDocument/2006/relationships/image" Target="../media/image68.jpeg"/><Relationship Id="rId2" Type="http://schemas.openxmlformats.org/officeDocument/2006/relationships/image" Target="../media/image58.png"/><Relationship Id="rId1" Type="http://schemas.openxmlformats.org/officeDocument/2006/relationships/slideLayout" Target="../slideLayouts/slideLayout3.xml"/><Relationship Id="rId6" Type="http://schemas.openxmlformats.org/officeDocument/2006/relationships/image" Target="../media/image62.png"/><Relationship Id="rId11" Type="http://schemas.openxmlformats.org/officeDocument/2006/relationships/image" Target="../media/image67.jpeg"/><Relationship Id="rId5" Type="http://schemas.openxmlformats.org/officeDocument/2006/relationships/image" Target="../media/image61.png"/><Relationship Id="rId10" Type="http://schemas.openxmlformats.org/officeDocument/2006/relationships/image" Target="../media/image66.png"/><Relationship Id="rId4" Type="http://schemas.openxmlformats.org/officeDocument/2006/relationships/image" Target="../media/image60.jpeg"/><Relationship Id="rId9" Type="http://schemas.openxmlformats.org/officeDocument/2006/relationships/image" Target="../media/image65.png"/></Relationships>
</file>

<file path=ppt/slides/_rels/slide40.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9.jpeg"/><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oleObject" Target="../embeddings/oleObject4.bin"/><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oleObject" Target="../embeddings/oleObject5.bin"/><Relationship Id="rId1" Type="http://schemas.openxmlformats.org/officeDocument/2006/relationships/slideLayout" Target="../slideLayouts/slideLayout3.xml"/><Relationship Id="rId4" Type="http://schemas.openxmlformats.org/officeDocument/2006/relationships/image" Target="../media/image63.jpeg"/></Relationships>
</file>

<file path=ppt/slides/_rels/slide49.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oleObject" Target="../embeddings/oleObject6.bin"/><Relationship Id="rId1" Type="http://schemas.openxmlformats.org/officeDocument/2006/relationships/slideLayout" Target="../slideLayouts/slideLayout3.xml"/><Relationship Id="rId4" Type="http://schemas.openxmlformats.org/officeDocument/2006/relationships/image" Target="../media/image64.jpeg"/></Relationships>
</file>

<file path=ppt/slides/_rels/slide50.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oleObject" Target="../embeddings/oleObject7.bin"/><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oleObject" Target="../embeddings/oleObject8.bin"/><Relationship Id="rId1" Type="http://schemas.openxmlformats.org/officeDocument/2006/relationships/slideLayout" Target="../slideLayouts/slideLayout3.xml"/><Relationship Id="rId4" Type="http://schemas.openxmlformats.org/officeDocument/2006/relationships/image" Target="../media/image65.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3.xml"/></Relationships>
</file>

<file path=ppt/slides/_rels/slide54.xml.rels><?xml version="1.0" encoding="UTF-8" standalone="yes"?>
<Relationships xmlns="http://schemas.openxmlformats.org/package/2006/relationships"><Relationship Id="rId8" Type="http://schemas.openxmlformats.org/officeDocument/2006/relationships/image" Target="../media/image59.jpeg"/><Relationship Id="rId3" Type="http://schemas.openxmlformats.org/officeDocument/2006/relationships/hyperlink" Target="https://cdn.pixabay.com/photo/2016/11/02/14/16/x-box-1791682_960_720.jpg" TargetMode="External"/><Relationship Id="rId7" Type="http://schemas.openxmlformats.org/officeDocument/2006/relationships/image" Target="../media/image58.png"/><Relationship Id="rId12" Type="http://schemas.openxmlformats.org/officeDocument/2006/relationships/image" Target="../media/image62.png"/><Relationship Id="rId2" Type="http://schemas.openxmlformats.org/officeDocument/2006/relationships/hyperlink" Target="https://cdn.pixabay.com/photo/2018/05/19/15/53/atari-3413722_960_720.png" TargetMode="External"/><Relationship Id="rId1" Type="http://schemas.openxmlformats.org/officeDocument/2006/relationships/slideLayout" Target="../slideLayouts/slideLayout3.xml"/><Relationship Id="rId6" Type="http://schemas.openxmlformats.org/officeDocument/2006/relationships/hyperlink" Target="https://upload.wikimedia.org/wikipedia/commons/d/d3/NES-Power-Glove.jpg" TargetMode="External"/><Relationship Id="rId11" Type="http://schemas.openxmlformats.org/officeDocument/2006/relationships/image" Target="../media/image61.png"/><Relationship Id="rId5" Type="http://schemas.openxmlformats.org/officeDocument/2006/relationships/hyperlink" Target="https://pixabay.com/de/photos/atari-joystick-konsole-videospiel-%20413722/" TargetMode="External"/><Relationship Id="rId10" Type="http://schemas.openxmlformats.org/officeDocument/2006/relationships/image" Target="../media/image66.png"/><Relationship Id="rId4" Type="http://schemas.openxmlformats.org/officeDocument/2006/relationships/hyperlink" Target="https://pixabay.com/de/photos/x-schachtel-konsole-joypad-1791682/" TargetMode="External"/><Relationship Id="rId9" Type="http://schemas.openxmlformats.org/officeDocument/2006/relationships/image" Target="../media/image60.jpeg"/></Relationships>
</file>

<file path=ppt/slides/_rels/slide55.xml.rels><?xml version="1.0" encoding="UTF-8" standalone="yes"?>
<Relationships xmlns="http://schemas.openxmlformats.org/package/2006/relationships"><Relationship Id="rId8" Type="http://schemas.openxmlformats.org/officeDocument/2006/relationships/image" Target="../media/image59.jpeg"/><Relationship Id="rId3" Type="http://schemas.openxmlformats.org/officeDocument/2006/relationships/hyperlink" Target="https://cdn.pixabay.com/photo/2016/11/02/14/16/x-box-1791682_960_720.jpg" TargetMode="External"/><Relationship Id="rId7" Type="http://schemas.openxmlformats.org/officeDocument/2006/relationships/image" Target="../media/image58.png"/><Relationship Id="rId12" Type="http://schemas.openxmlformats.org/officeDocument/2006/relationships/image" Target="../media/image62.png"/><Relationship Id="rId2" Type="http://schemas.openxmlformats.org/officeDocument/2006/relationships/hyperlink" Target="https://cdn.pixabay.com/photo/2018/05/19/15/53/atari-3413722_960_720.png" TargetMode="External"/><Relationship Id="rId1" Type="http://schemas.openxmlformats.org/officeDocument/2006/relationships/slideLayout" Target="../slideLayouts/slideLayout3.xml"/><Relationship Id="rId6" Type="http://schemas.openxmlformats.org/officeDocument/2006/relationships/hyperlink" Target="https://upload.wikimedia.org/wikipedia/commons/d/d3/NES-Power-Glove.jpg" TargetMode="External"/><Relationship Id="rId11" Type="http://schemas.openxmlformats.org/officeDocument/2006/relationships/image" Target="../media/image61.png"/><Relationship Id="rId5" Type="http://schemas.openxmlformats.org/officeDocument/2006/relationships/hyperlink" Target="https://pixabay.com/de/photos/atari-joystick-konsole-videospiel-%20413722/" TargetMode="External"/><Relationship Id="rId10" Type="http://schemas.openxmlformats.org/officeDocument/2006/relationships/image" Target="../media/image66.png"/><Relationship Id="rId4" Type="http://schemas.openxmlformats.org/officeDocument/2006/relationships/hyperlink" Target="https://pixabay.com/de/photos/x-schachtel-konsole-joypad-1791682/" TargetMode="External"/><Relationship Id="rId9" Type="http://schemas.openxmlformats.org/officeDocument/2006/relationships/image" Target="../media/image60.jpeg"/></Relationships>
</file>

<file path=ppt/slides/_rels/slide56.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Layout" Target="../slideLayouts/slideLayout3.xml"/><Relationship Id="rId4" Type="http://schemas.openxmlformats.org/officeDocument/2006/relationships/image" Target="../media/image77.png"/></Relationships>
</file>

<file path=ppt/slides/_rels/slide57.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78.png"/><Relationship Id="rId1" Type="http://schemas.openxmlformats.org/officeDocument/2006/relationships/slideLayout" Target="../slideLayouts/slideLayout3.xml"/><Relationship Id="rId6" Type="http://schemas.openxmlformats.org/officeDocument/2006/relationships/image" Target="../media/image80.png"/><Relationship Id="rId5" Type="http://schemas.openxmlformats.org/officeDocument/2006/relationships/image" Target="../media/image79.png"/><Relationship Id="rId4" Type="http://schemas.openxmlformats.org/officeDocument/2006/relationships/image" Target="../media/image63.jpeg"/></Relationships>
</file>

<file path=ppt/slides/_rels/slide58.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image" Target="../media/image81.png"/><Relationship Id="rId1" Type="http://schemas.openxmlformats.org/officeDocument/2006/relationships/slideLayout" Target="../slideLayouts/slideLayout3.xml"/></Relationships>
</file>

<file path=ppt/slides/_rels/slide59.xml.rels><?xml version="1.0" encoding="UTF-8" standalone="yes"?>
<Relationships xmlns="http://schemas.openxmlformats.org/package/2006/relationships"><Relationship Id="rId8" Type="http://schemas.openxmlformats.org/officeDocument/2006/relationships/image" Target="../media/image83.jpg"/><Relationship Id="rId3" Type="http://schemas.openxmlformats.org/officeDocument/2006/relationships/image" Target="../media/image3.png"/><Relationship Id="rId7" Type="http://schemas.openxmlformats.org/officeDocument/2006/relationships/hyperlink" Target="https://pxhere.com/de/photo/956874" TargetMode="External"/><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3.xml"/></Relationships>
</file>

<file path=ppt/slides/_rels/slide62.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hyperlink" Target="https://en.wikipedia.org/wiki/Dayi_method" TargetMode="External"/><Relationship Id="rId1" Type="http://schemas.openxmlformats.org/officeDocument/2006/relationships/slideLayout" Target="../slideLayouts/slideLayout3.xml"/><Relationship Id="rId4" Type="http://schemas.openxmlformats.org/officeDocument/2006/relationships/image" Target="../media/image86.jpeg"/></Relationships>
</file>

<file path=ppt/slides/_rels/slide63.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image" Target="../media/image87.png"/><Relationship Id="rId1" Type="http://schemas.openxmlformats.org/officeDocument/2006/relationships/slideLayout" Target="../slideLayouts/slideLayout3.xml"/></Relationships>
</file>

<file path=ppt/slides/_rels/slide64.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3.xml"/></Relationships>
</file>

<file path=ppt/slides/_rels/slide65.xml.rels><?xml version="1.0" encoding="UTF-8" standalone="yes"?>
<Relationships xmlns="http://schemas.openxmlformats.org/package/2006/relationships"><Relationship Id="rId3" Type="http://schemas.openxmlformats.org/officeDocument/2006/relationships/hyperlink" Target="https://urlaubbowen.com/blog/indianas-ban-on-the-stenographer/" TargetMode="External"/><Relationship Id="rId2" Type="http://schemas.openxmlformats.org/officeDocument/2006/relationships/hyperlink" Target="https://lareporting.com/stenographers-chicago-court-reporter-chicago/" TargetMode="External"/><Relationship Id="rId1" Type="http://schemas.openxmlformats.org/officeDocument/2006/relationships/slideLayout" Target="../slideLayouts/slideLayout3.xml"/><Relationship Id="rId5" Type="http://schemas.openxmlformats.org/officeDocument/2006/relationships/image" Target="../media/image91.jpeg"/><Relationship Id="rId4" Type="http://schemas.openxmlformats.org/officeDocument/2006/relationships/image" Target="../media/image90.jpeg"/></Relationships>
</file>

<file path=ppt/slides/_rels/slide66.xml.rels><?xml version="1.0" encoding="UTF-8" standalone="yes"?>
<Relationships xmlns="http://schemas.openxmlformats.org/package/2006/relationships"><Relationship Id="rId3" Type="http://schemas.openxmlformats.org/officeDocument/2006/relationships/hyperlink" Target="https://www.amazon.co.uk/Braille-Keyboard-Cover-with-keyboard/dp/B008OI60P4" TargetMode="External"/><Relationship Id="rId7" Type="http://schemas.openxmlformats.org/officeDocument/2006/relationships/hyperlink" Target="https://www.flickr.com/photos/mwichary/2251355897/sizes/l/in/photostream/" TargetMode="External"/><Relationship Id="rId2" Type="http://schemas.openxmlformats.org/officeDocument/2006/relationships/image" Target="../media/image92.jpeg"/><Relationship Id="rId1" Type="http://schemas.openxmlformats.org/officeDocument/2006/relationships/slideLayout" Target="../slideLayouts/slideLayout3.xml"/><Relationship Id="rId6" Type="http://schemas.openxmlformats.org/officeDocument/2006/relationships/image" Target="../media/image94.jpeg"/><Relationship Id="rId5" Type="http://schemas.openxmlformats.org/officeDocument/2006/relationships/hyperlink" Target="https://commons.wikimedia.org/wiki/File:ATM_keypad_with_braille.jpg#/media/File:ATM_keypad_with_braille.jpg" TargetMode="External"/><Relationship Id="rId4" Type="http://schemas.openxmlformats.org/officeDocument/2006/relationships/image" Target="../media/image93.jpeg"/></Relationships>
</file>

<file path=ppt/slides/_rels/slide67.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3.xml"/></Relationships>
</file>

<file path=ppt/slides/_rels/slide68.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3.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8" Type="http://schemas.openxmlformats.org/officeDocument/2006/relationships/image" Target="../media/image97.jpeg"/><Relationship Id="rId3" Type="http://schemas.openxmlformats.org/officeDocument/2006/relationships/image" Target="../media/image3.png"/><Relationship Id="rId7" Type="http://schemas.openxmlformats.org/officeDocument/2006/relationships/hyperlink" Target="https://pixabay.com/de/photos/blondine-m%C3%A4dchen-jung-frau-person-768681/" TargetMode="External"/><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hyperlink" Target="https://techpp.com/2022/05/04/mac-trackpad-gestures-guide/" TargetMode="External"/><Relationship Id="rId1" Type="http://schemas.openxmlformats.org/officeDocument/2006/relationships/slideLayout" Target="../slideLayouts/slideLayout3.xml"/><Relationship Id="rId4" Type="http://schemas.openxmlformats.org/officeDocument/2006/relationships/image" Target="../media/image99.jpeg"/></Relationships>
</file>

<file path=ppt/slides/_rels/slide75.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hyperlink" Target="https://www.sportsphysiouk.co.uk/2017/09/07/cpd-forearm-wrist-hand/" TargetMode="External"/><Relationship Id="rId1" Type="http://schemas.openxmlformats.org/officeDocument/2006/relationships/slideLayout" Target="../slideLayouts/slideLayout3.xml"/><Relationship Id="rId4" Type="http://schemas.openxmlformats.org/officeDocument/2006/relationships/image" Target="../media/image101.jpeg"/></Relationships>
</file>

<file path=ppt/slides/_rels/slide76.xml.rels><?xml version="1.0" encoding="UTF-8" standalone="yes"?>
<Relationships xmlns="http://schemas.openxmlformats.org/package/2006/relationships"><Relationship Id="rId3" Type="http://schemas.openxmlformats.org/officeDocument/2006/relationships/hyperlink" Target="https://reusellcvs.life/product_details/19165136.html" TargetMode="External"/><Relationship Id="rId2" Type="http://schemas.openxmlformats.org/officeDocument/2006/relationships/hyperlink" Target="https://techvidvan.com/tutorials/hand-gesture-recognition-tensorflow-opencv/" TargetMode="External"/><Relationship Id="rId1" Type="http://schemas.openxmlformats.org/officeDocument/2006/relationships/slideLayout" Target="../slideLayouts/slideLayout3.xml"/><Relationship Id="rId6" Type="http://schemas.openxmlformats.org/officeDocument/2006/relationships/image" Target="../media/image104.png"/><Relationship Id="rId5" Type="http://schemas.openxmlformats.org/officeDocument/2006/relationships/image" Target="../media/image103.jpeg"/><Relationship Id="rId4" Type="http://schemas.openxmlformats.org/officeDocument/2006/relationships/image" Target="../media/image102.gif"/></Relationships>
</file>

<file path=ppt/slides/_rels/slide77.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image" Target="../media/image105.jpeg"/><Relationship Id="rId1" Type="http://schemas.openxmlformats.org/officeDocument/2006/relationships/slideLayout" Target="../slideLayouts/slideLayout3.xml"/></Relationships>
</file>

<file path=ppt/slides/_rels/slide78.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image" Target="../media/image107.png"/><Relationship Id="rId1" Type="http://schemas.openxmlformats.org/officeDocument/2006/relationships/slideLayout" Target="../slideLayouts/slideLayout3.xml"/><Relationship Id="rId5" Type="http://schemas.openxmlformats.org/officeDocument/2006/relationships/hyperlink" Target="https://imsys-vr.de/produkt/manus-prime-x-haptic/" TargetMode="External"/><Relationship Id="rId4" Type="http://schemas.openxmlformats.org/officeDocument/2006/relationships/hyperlink" Target="https://www.manus-meta.com/" TargetMode="External"/></Relationships>
</file>

<file path=ppt/slides/_rels/slide79.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image" Target="../media/image110.png"/><Relationship Id="rId1" Type="http://schemas.openxmlformats.org/officeDocument/2006/relationships/slideLayout" Target="../slideLayouts/slideLayout3.xml"/></Relationships>
</file>

<file path=ppt/slides/_rels/slide81.xml.rels><?xml version="1.0" encoding="UTF-8" standalone="yes"?>
<Relationships xmlns="http://schemas.openxmlformats.org/package/2006/relationships"><Relationship Id="rId2" Type="http://schemas.openxmlformats.org/officeDocument/2006/relationships/image" Target="../media/image112.jpe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113.emf"/><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117.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16.png"/><Relationship Id="rId5" Type="http://schemas.openxmlformats.org/officeDocument/2006/relationships/image" Target="../media/image115.png"/><Relationship Id="rId4" Type="http://schemas.openxmlformats.org/officeDocument/2006/relationships/image" Target="../media/image114.png"/></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118.png"/><Relationship Id="rId1" Type="http://schemas.openxmlformats.org/officeDocument/2006/relationships/slideLayout" Target="../slideLayouts/slideLayout3.xml"/></Relationships>
</file>

<file path=ppt/slides/_rels/slide86.xml.rels><?xml version="1.0" encoding="UTF-8" standalone="yes"?>
<Relationships xmlns="http://schemas.openxmlformats.org/package/2006/relationships"><Relationship Id="rId3" Type="http://schemas.openxmlformats.org/officeDocument/2006/relationships/image" Target="../media/image120.emf"/><Relationship Id="rId2" Type="http://schemas.openxmlformats.org/officeDocument/2006/relationships/image" Target="../media/image119.png"/><Relationship Id="rId1" Type="http://schemas.openxmlformats.org/officeDocument/2006/relationships/slideLayout" Target="../slideLayouts/slideLayout3.xml"/></Relationships>
</file>

<file path=ppt/slides/_rels/slide8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microsoft.com/office/2007/relationships/media" Target="../media/media1.mp4"/><Relationship Id="rId1" Type="http://schemas.openxmlformats.org/officeDocument/2006/relationships/video" Target="NULL" TargetMode="External"/><Relationship Id="rId4" Type="http://schemas.openxmlformats.org/officeDocument/2006/relationships/image" Target="../media/image121.png"/></Relationships>
</file>

<file path=ppt/slides/_rels/slide88.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image" Target="../media/image122.png"/><Relationship Id="rId1" Type="http://schemas.openxmlformats.org/officeDocument/2006/relationships/slideLayout" Target="../slideLayouts/slideLayout3.xml"/></Relationships>
</file>

<file path=ppt/slides/_rels/slide89.xml.rels><?xml version="1.0" encoding="UTF-8" standalone="yes"?>
<Relationships xmlns="http://schemas.openxmlformats.org/package/2006/relationships"><Relationship Id="rId2" Type="http://schemas.openxmlformats.org/officeDocument/2006/relationships/image" Target="../media/image124.jpe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125.png"/><Relationship Id="rId1" Type="http://schemas.openxmlformats.org/officeDocument/2006/relationships/slideLayout" Target="../slideLayouts/slideLayout3.xml"/></Relationships>
</file>

<file path=ppt/slides/_rels/slide92.xml.rels><?xml version="1.0" encoding="UTF-8" standalone="yes"?>
<Relationships xmlns="http://schemas.openxmlformats.org/package/2006/relationships"><Relationship Id="rId3" Type="http://schemas.openxmlformats.org/officeDocument/2006/relationships/image" Target="../media/image126.jpeg"/><Relationship Id="rId2" Type="http://schemas.openxmlformats.org/officeDocument/2006/relationships/hyperlink" Target="https://developers.google.com/ml-kit/vision/face-detection/images/face_contours.svg" TargetMode="External"/><Relationship Id="rId1" Type="http://schemas.openxmlformats.org/officeDocument/2006/relationships/slideLayout" Target="../slideLayouts/slideLayout3.xml"/><Relationship Id="rId5" Type="http://schemas.openxmlformats.org/officeDocument/2006/relationships/image" Target="../media/image128.png"/><Relationship Id="rId4" Type="http://schemas.openxmlformats.org/officeDocument/2006/relationships/image" Target="../media/image127.jpeg"/></Relationships>
</file>

<file path=ppt/slides/_rels/slide93.xml.rels><?xml version="1.0" encoding="UTF-8" standalone="yes"?>
<Relationships xmlns="http://schemas.openxmlformats.org/package/2006/relationships"><Relationship Id="rId2" Type="http://schemas.openxmlformats.org/officeDocument/2006/relationships/image" Target="../media/image129.png"/><Relationship Id="rId1" Type="http://schemas.openxmlformats.org/officeDocument/2006/relationships/slideLayout" Target="../slideLayouts/slideLayout3.xml"/></Relationships>
</file>

<file path=ppt/slides/_rels/slide94.xml.rels><?xml version="1.0" encoding="UTF-8" standalone="yes"?>
<Relationships xmlns="http://schemas.openxmlformats.org/package/2006/relationships"><Relationship Id="rId2" Type="http://schemas.openxmlformats.org/officeDocument/2006/relationships/image" Target="../media/image130.jpeg"/><Relationship Id="rId1" Type="http://schemas.openxmlformats.org/officeDocument/2006/relationships/slideLayout" Target="../slideLayouts/slideLayout3.xml"/></Relationships>
</file>

<file path=ppt/slides/_rels/slide95.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image" Target="../media/image131.png"/><Relationship Id="rId1" Type="http://schemas.openxmlformats.org/officeDocument/2006/relationships/slideLayout" Target="../slideLayouts/slideLayout3.xml"/></Relationships>
</file>

<file path=ppt/slides/_rels/slide96.xml.rels><?xml version="1.0" encoding="UTF-8" standalone="yes"?>
<Relationships xmlns="http://schemas.openxmlformats.org/package/2006/relationships"><Relationship Id="rId2" Type="http://schemas.openxmlformats.org/officeDocument/2006/relationships/image" Target="../media/image133.jpe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3" Type="http://schemas.openxmlformats.org/officeDocument/2006/relationships/hyperlink" Target="https://thenewstack.io/kinect-for-app-development/" TargetMode="External"/><Relationship Id="rId2" Type="http://schemas.openxmlformats.org/officeDocument/2006/relationships/image" Target="../media/image134.jpeg"/><Relationship Id="rId1" Type="http://schemas.openxmlformats.org/officeDocument/2006/relationships/slideLayout" Target="../slideLayouts/slideLayout2.xml"/><Relationship Id="rId4" Type="http://schemas.openxmlformats.org/officeDocument/2006/relationships/image" Target="../media/image135.png"/></Relationships>
</file>

<file path=ppt/slides/_rels/slide98.xml.rels><?xml version="1.0" encoding="UTF-8" standalone="yes"?>
<Relationships xmlns="http://schemas.openxmlformats.org/package/2006/relationships"><Relationship Id="rId3" Type="http://schemas.openxmlformats.org/officeDocument/2006/relationships/hyperlink" Target="https://doi.org/10.3390/s21062180" TargetMode="External"/><Relationship Id="rId7" Type="http://schemas.openxmlformats.org/officeDocument/2006/relationships/hyperlink" Target="https://docs.openvino.ai/" TargetMode="External"/><Relationship Id="rId2" Type="http://schemas.openxmlformats.org/officeDocument/2006/relationships/hyperlink" Target="https://docs.openvino.ai/latest/omz_demos_human_pose_estimation_demo_python.html" TargetMode="External"/><Relationship Id="rId1" Type="http://schemas.openxmlformats.org/officeDocument/2006/relationships/slideLayout" Target="../slideLayouts/slideLayout3.xml"/><Relationship Id="rId6" Type="http://schemas.openxmlformats.org/officeDocument/2006/relationships/image" Target="../media/image138.gif"/><Relationship Id="rId5" Type="http://schemas.openxmlformats.org/officeDocument/2006/relationships/image" Target="../media/image137.jpeg"/><Relationship Id="rId4" Type="http://schemas.openxmlformats.org/officeDocument/2006/relationships/image" Target="../media/image136.png"/></Relationships>
</file>

<file path=ppt/slides/_rels/slide99.xml.rels><?xml version="1.0" encoding="UTF-8" standalone="yes"?>
<Relationships xmlns="http://schemas.openxmlformats.org/package/2006/relationships"><Relationship Id="rId3" Type="http://schemas.openxmlformats.org/officeDocument/2006/relationships/image" Target="../media/image139.gif"/><Relationship Id="rId2" Type="http://schemas.openxmlformats.org/officeDocument/2006/relationships/hyperlink" Target="https://gfycat.com/gifs/search/myo+armband" TargetMode="External"/><Relationship Id="rId1" Type="http://schemas.openxmlformats.org/officeDocument/2006/relationships/slideLayout" Target="../slideLayouts/slideLayout3.xml"/><Relationship Id="rId4" Type="http://schemas.openxmlformats.org/officeDocument/2006/relationships/image" Target="../media/image140.gif"/></Relationships>
</file>

<file path=ppt/slides/_rels/slide100.xml.rels><?xml version="1.0" encoding="UTF-8" standalone="yes"?>
<Relationships xmlns="http://schemas.openxmlformats.org/package/2006/relationships"><Relationship Id="rId3" Type="http://schemas.openxmlformats.org/officeDocument/2006/relationships/hyperlink" Target="https://en.wikipedia.org/wiki/Inertial_measurement_unit#/media/File:Apollo_IMU_at_Draper_Hack_the_Moon_exhibit.agr.jpg" TargetMode="External"/><Relationship Id="rId2" Type="http://schemas.openxmlformats.org/officeDocument/2006/relationships/image" Target="../media/image141.jpeg"/><Relationship Id="rId1" Type="http://schemas.openxmlformats.org/officeDocument/2006/relationships/slideLayout" Target="../slideLayouts/slideLayout2.xml"/><Relationship Id="rId5" Type="http://schemas.openxmlformats.org/officeDocument/2006/relationships/hyperlink" Target="https://en.wikipedia.org/wiki/Inertial_measurement_unit#/media/File:SparkFun_9DoF-IMU-Breakout_LSM9DS1_13284-03.jpg" TargetMode="External"/><Relationship Id="rId4" Type="http://schemas.openxmlformats.org/officeDocument/2006/relationships/image" Target="../media/image142.jpeg"/></Relationships>
</file>

<file path=ppt/slides/_rels/slide101.xml.rels><?xml version="1.0" encoding="UTF-8" standalone="yes"?>
<Relationships xmlns="http://schemas.openxmlformats.org/package/2006/relationships"><Relationship Id="rId3" Type="http://schemas.openxmlformats.org/officeDocument/2006/relationships/hyperlink" Target="https://de.wikipedia.org/wiki/Eingabeger%C3%A4t#/media/Datei:Wiimote-in-Hands.jpg" TargetMode="External"/><Relationship Id="rId2" Type="http://schemas.openxmlformats.org/officeDocument/2006/relationships/image" Target="../media/image143.jpeg"/><Relationship Id="rId1" Type="http://schemas.openxmlformats.org/officeDocument/2006/relationships/slideLayout" Target="../slideLayouts/slideLayout3.xml"/><Relationship Id="rId5" Type="http://schemas.openxmlformats.org/officeDocument/2006/relationships/image" Target="../media/image145.png"/><Relationship Id="rId4" Type="http://schemas.openxmlformats.org/officeDocument/2006/relationships/image" Target="../media/image144.png"/></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3" Type="http://schemas.openxmlformats.org/officeDocument/2006/relationships/hyperlink" Target="https://de.m.wikipedia.org/wiki/Microsoft_PixelSense" TargetMode="External"/><Relationship Id="rId2" Type="http://schemas.openxmlformats.org/officeDocument/2006/relationships/image" Target="../media/image146.jpeg"/><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2" Type="http://schemas.openxmlformats.org/officeDocument/2006/relationships/image" Target="../media/image147.jpe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2" Type="http://schemas.openxmlformats.org/officeDocument/2006/relationships/image" Target="../media/image148.jpeg"/><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image" Target="../media/image149.png"/><Relationship Id="rId1" Type="http://schemas.openxmlformats.org/officeDocument/2006/relationships/slideLayout" Target="../slideLayouts/slideLayout3.xml"/></Relationships>
</file>

<file path=ppt/slides/_rels/slide107.xml.rels><?xml version="1.0" encoding="UTF-8" standalone="yes"?>
<Relationships xmlns="http://schemas.openxmlformats.org/package/2006/relationships"><Relationship Id="rId2" Type="http://schemas.openxmlformats.org/officeDocument/2006/relationships/image" Target="../media/image150.png"/><Relationship Id="rId1" Type="http://schemas.openxmlformats.org/officeDocument/2006/relationships/slideLayout" Target="../slideLayouts/slideLayout3.xml"/></Relationships>
</file>

<file path=ppt/slides/_rels/slide108.xml.rels><?xml version="1.0" encoding="UTF-8" standalone="yes"?>
<Relationships xmlns="http://schemas.openxmlformats.org/package/2006/relationships"><Relationship Id="rId2" Type="http://schemas.openxmlformats.org/officeDocument/2006/relationships/image" Target="../media/image151.png"/><Relationship Id="rId1" Type="http://schemas.openxmlformats.org/officeDocument/2006/relationships/slideLayout" Target="../slideLayouts/slideLayout3.xml"/></Relationships>
</file>

<file path=ppt/slides/_rels/slide109.xml.rels><?xml version="1.0" encoding="UTF-8" standalone="yes"?>
<Relationships xmlns="http://schemas.openxmlformats.org/package/2006/relationships"><Relationship Id="rId8" Type="http://schemas.openxmlformats.org/officeDocument/2006/relationships/image" Target="../media/image152.png"/><Relationship Id="rId3" Type="http://schemas.openxmlformats.org/officeDocument/2006/relationships/image" Target="../media/image3.png"/><Relationship Id="rId7" Type="http://schemas.openxmlformats.org/officeDocument/2006/relationships/hyperlink" Target="https://pxhere.com/de/photo/1058439" TargetMode="External"/><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110.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image" Target="../media/image153.jpe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8" Type="http://schemas.openxmlformats.org/officeDocument/2006/relationships/image" Target="../media/image157.png"/><Relationship Id="rId3" Type="http://schemas.openxmlformats.org/officeDocument/2006/relationships/slideLayout" Target="../slideLayouts/slideLayout3.xml"/><Relationship Id="rId7" Type="http://schemas.openxmlformats.org/officeDocument/2006/relationships/image" Target="../media/image156.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55.png"/><Relationship Id="rId5" Type="http://schemas.openxmlformats.org/officeDocument/2006/relationships/hyperlink" Target="https://de.wikipedia.org/wiki/Augenmuskeln#Entwicklungsgeschichte" TargetMode="External"/><Relationship Id="rId4" Type="http://schemas.openxmlformats.org/officeDocument/2006/relationships/hyperlink" Target="https://droualb.faculty.mjc.edu/Lecture%20Notes/Unit%203/muscles%20with%20figures.htm" TargetMode="External"/><Relationship Id="rId9" Type="http://schemas.openxmlformats.org/officeDocument/2006/relationships/image" Target="../media/image158.png"/></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image" Target="../media/image159.png"/><Relationship Id="rId1" Type="http://schemas.openxmlformats.org/officeDocument/2006/relationships/slideLayout" Target="../slideLayouts/slideLayout3.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6.xml.rels><?xml version="1.0" encoding="UTF-8" standalone="yes"?>
<Relationships xmlns="http://schemas.openxmlformats.org/package/2006/relationships"><Relationship Id="rId2" Type="http://schemas.openxmlformats.org/officeDocument/2006/relationships/image" Target="../media/image160.png"/><Relationship Id="rId1" Type="http://schemas.openxmlformats.org/officeDocument/2006/relationships/slideLayout" Target="../slideLayouts/slideLayout3.xml"/></Relationships>
</file>

<file path=ppt/slides/_rels/slide117.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image" Target="../media/image161.png"/><Relationship Id="rId1" Type="http://schemas.openxmlformats.org/officeDocument/2006/relationships/slideLayout" Target="../slideLayouts/slideLayout3.xml"/></Relationships>
</file>

<file path=ppt/slides/_rels/slide118.xml.rels><?xml version="1.0" encoding="UTF-8" standalone="yes"?>
<Relationships xmlns="http://schemas.openxmlformats.org/package/2006/relationships"><Relationship Id="rId2" Type="http://schemas.openxmlformats.org/officeDocument/2006/relationships/image" Target="../media/image163.png"/><Relationship Id="rId1" Type="http://schemas.openxmlformats.org/officeDocument/2006/relationships/slideLayout" Target="../slideLayouts/slideLayout3.xml"/></Relationships>
</file>

<file path=ppt/slides/_rels/slide119.xml.rels><?xml version="1.0" encoding="UTF-8" standalone="yes"?>
<Relationships xmlns="http://schemas.openxmlformats.org/package/2006/relationships"><Relationship Id="rId3" Type="http://schemas.openxmlformats.org/officeDocument/2006/relationships/image" Target="../media/image165.png"/><Relationship Id="rId2" Type="http://schemas.openxmlformats.org/officeDocument/2006/relationships/image" Target="../media/image164.png"/><Relationship Id="rId1" Type="http://schemas.openxmlformats.org/officeDocument/2006/relationships/slideLayout" Target="../slideLayouts/slideLayout3.xml"/></Relationships>
</file>

<file path=ppt/slides/_rels/slide120.xml.rels><?xml version="1.0" encoding="UTF-8" standalone="yes"?>
<Relationships xmlns="http://schemas.openxmlformats.org/package/2006/relationships"><Relationship Id="rId3" Type="http://schemas.openxmlformats.org/officeDocument/2006/relationships/hyperlink" Target="https://github.com/pupil-labs/pupil/wiki/Basic-Workflow" TargetMode="External"/><Relationship Id="rId7" Type="http://schemas.openxmlformats.org/officeDocument/2006/relationships/image" Target="../media/image168.jpeg"/><Relationship Id="rId2" Type="http://schemas.openxmlformats.org/officeDocument/2006/relationships/hyperlink" Target="http://www.ultimate3dheaven.com/cypchetr.html" TargetMode="External"/><Relationship Id="rId1" Type="http://schemas.openxmlformats.org/officeDocument/2006/relationships/slideLayout" Target="../slideLayouts/slideLayout3.xml"/><Relationship Id="rId6" Type="http://schemas.openxmlformats.org/officeDocument/2006/relationships/image" Target="../media/image167.jpeg"/><Relationship Id="rId5" Type="http://schemas.openxmlformats.org/officeDocument/2006/relationships/image" Target="../media/image166.png"/><Relationship Id="rId4" Type="http://schemas.openxmlformats.org/officeDocument/2006/relationships/hyperlink" Target="https://nara.getarchive.net/media/lt-michael-emard-has-the-movement-of-his-eyes-tracked-9907b3" TargetMode="Externa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3" Type="http://schemas.openxmlformats.org/officeDocument/2006/relationships/image" Target="../media/image170.jpeg"/><Relationship Id="rId2" Type="http://schemas.openxmlformats.org/officeDocument/2006/relationships/image" Target="../media/image169.jpeg"/><Relationship Id="rId1" Type="http://schemas.openxmlformats.org/officeDocument/2006/relationships/slideLayout" Target="../slideLayouts/slideLayout3.xml"/></Relationships>
</file>

<file path=ppt/slides/_rels/slide123.xml.rels><?xml version="1.0" encoding="UTF-8" standalone="yes"?>
<Relationships xmlns="http://schemas.openxmlformats.org/package/2006/relationships"><Relationship Id="rId2" Type="http://schemas.openxmlformats.org/officeDocument/2006/relationships/image" Target="../media/image171.png"/><Relationship Id="rId1" Type="http://schemas.openxmlformats.org/officeDocument/2006/relationships/slideLayout" Target="../slideLayouts/slideLayout3.xml"/></Relationships>
</file>

<file path=ppt/slides/_rels/slide124.xml.rels><?xml version="1.0" encoding="UTF-8" standalone="yes"?>
<Relationships xmlns="http://schemas.openxmlformats.org/package/2006/relationships"><Relationship Id="rId2" Type="http://schemas.openxmlformats.org/officeDocument/2006/relationships/image" Target="../media/image172.png"/><Relationship Id="rId1" Type="http://schemas.openxmlformats.org/officeDocument/2006/relationships/slideLayout" Target="../slideLayouts/slideLayout3.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3" Type="http://schemas.openxmlformats.org/officeDocument/2006/relationships/image" Target="../media/image174.png"/><Relationship Id="rId2" Type="http://schemas.openxmlformats.org/officeDocument/2006/relationships/image" Target="../media/image173.png"/><Relationship Id="rId1" Type="http://schemas.openxmlformats.org/officeDocument/2006/relationships/slideLayout" Target="../slideLayouts/slideLayout3.xml"/><Relationship Id="rId4" Type="http://schemas.openxmlformats.org/officeDocument/2006/relationships/image" Target="../media/image175.png"/></Relationships>
</file>

<file path=ppt/slides/_rels/slide127.xml.rels><?xml version="1.0" encoding="UTF-8" standalone="yes"?>
<Relationships xmlns="http://schemas.openxmlformats.org/package/2006/relationships"><Relationship Id="rId3" Type="http://schemas.openxmlformats.org/officeDocument/2006/relationships/image" Target="../media/image177.jpeg"/><Relationship Id="rId2" Type="http://schemas.openxmlformats.org/officeDocument/2006/relationships/image" Target="../media/image176.png"/><Relationship Id="rId1" Type="http://schemas.openxmlformats.org/officeDocument/2006/relationships/slideLayout" Target="../slideLayouts/slideLayout3.xml"/><Relationship Id="rId5" Type="http://schemas.openxmlformats.org/officeDocument/2006/relationships/image" Target="../media/image179.png"/><Relationship Id="rId4" Type="http://schemas.openxmlformats.org/officeDocument/2006/relationships/image" Target="../media/image178.png"/></Relationships>
</file>

<file path=ppt/slides/_rels/slide128.xml.rels><?xml version="1.0" encoding="UTF-8" standalone="yes"?>
<Relationships xmlns="http://schemas.openxmlformats.org/package/2006/relationships"><Relationship Id="rId3" Type="http://schemas.openxmlformats.org/officeDocument/2006/relationships/hyperlink" Target="https://commons.wikimedia.org/wiki/File:The_Eye_Tribe_Tracking_Device_%2816240980014%29.jpg" TargetMode="External"/><Relationship Id="rId2" Type="http://schemas.openxmlformats.org/officeDocument/2006/relationships/image" Target="../media/image180.jpeg"/><Relationship Id="rId1" Type="http://schemas.openxmlformats.org/officeDocument/2006/relationships/slideLayout" Target="../slideLayouts/slideLayout3.xml"/></Relationships>
</file>

<file path=ppt/slides/_rels/slide129.xml.rels><?xml version="1.0" encoding="UTF-8" standalone="yes"?>
<Relationships xmlns="http://schemas.openxmlformats.org/package/2006/relationships"><Relationship Id="rId2" Type="http://schemas.openxmlformats.org/officeDocument/2006/relationships/image" Target="../media/image181.jpeg"/><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2" Type="http://schemas.openxmlformats.org/officeDocument/2006/relationships/image" Target="../media/image182.jpg"/><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2" Type="http://schemas.openxmlformats.org/officeDocument/2006/relationships/image" Target="../media/image183.png"/><Relationship Id="rId1" Type="http://schemas.openxmlformats.org/officeDocument/2006/relationships/slideLayout" Target="../slideLayouts/slideLayout3.xml"/></Relationships>
</file>

<file path=ppt/slides/_rels/slide133.xml.rels><?xml version="1.0" encoding="UTF-8" standalone="yes"?>
<Relationships xmlns="http://schemas.openxmlformats.org/package/2006/relationships"><Relationship Id="rId3" Type="http://schemas.openxmlformats.org/officeDocument/2006/relationships/image" Target="../media/image185.png"/><Relationship Id="rId2" Type="http://schemas.openxmlformats.org/officeDocument/2006/relationships/image" Target="../media/image184.png"/><Relationship Id="rId1" Type="http://schemas.openxmlformats.org/officeDocument/2006/relationships/slideLayout" Target="../slideLayouts/slideLayout3.xml"/></Relationships>
</file>

<file path=ppt/slides/_rels/slide134.xml.rels><?xml version="1.0" encoding="UTF-8" standalone="yes"?>
<Relationships xmlns="http://schemas.openxmlformats.org/package/2006/relationships"><Relationship Id="rId8" Type="http://schemas.openxmlformats.org/officeDocument/2006/relationships/image" Target="../media/image186.jpeg"/><Relationship Id="rId3" Type="http://schemas.openxmlformats.org/officeDocument/2006/relationships/image" Target="../media/image3.png"/><Relationship Id="rId7" Type="http://schemas.openxmlformats.org/officeDocument/2006/relationships/hyperlink" Target="https://pxhere.com/de/photo/1058439" TargetMode="External"/><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135.xml.rels><?xml version="1.0" encoding="UTF-8" standalone="yes"?>
<Relationships xmlns="http://schemas.openxmlformats.org/package/2006/relationships"><Relationship Id="rId2" Type="http://schemas.openxmlformats.org/officeDocument/2006/relationships/image" Target="../media/image187.jpeg"/><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3" Type="http://schemas.openxmlformats.org/officeDocument/2006/relationships/image" Target="../media/image189.jpeg"/><Relationship Id="rId2" Type="http://schemas.openxmlformats.org/officeDocument/2006/relationships/image" Target="../media/image188.jpeg"/><Relationship Id="rId1" Type="http://schemas.openxmlformats.org/officeDocument/2006/relationships/slideLayout" Target="../slideLayouts/slideLayout2.xml"/><Relationship Id="rId4" Type="http://schemas.openxmlformats.org/officeDocument/2006/relationships/image" Target="../media/image190.png"/></Relationships>
</file>

<file path=ppt/slides/_rels/slide141.xml.rels><?xml version="1.0" encoding="UTF-8" standalone="yes"?>
<Relationships xmlns="http://schemas.openxmlformats.org/package/2006/relationships"><Relationship Id="rId3" Type="http://schemas.openxmlformats.org/officeDocument/2006/relationships/image" Target="../media/image192.jpeg"/><Relationship Id="rId2" Type="http://schemas.openxmlformats.org/officeDocument/2006/relationships/image" Target="../media/image191.png"/><Relationship Id="rId1" Type="http://schemas.openxmlformats.org/officeDocument/2006/relationships/slideLayout" Target="../slideLayouts/slideLayout2.xml"/><Relationship Id="rId4" Type="http://schemas.openxmlformats.org/officeDocument/2006/relationships/hyperlink" Target="https://metrifit.com/blog/heart-rate-variability-why-measure-it/" TargetMode="External"/></Relationships>
</file>

<file path=ppt/slides/_rels/slide142.xml.rels><?xml version="1.0" encoding="UTF-8" standalone="yes"?>
<Relationships xmlns="http://schemas.openxmlformats.org/package/2006/relationships"><Relationship Id="rId3" Type="http://schemas.openxmlformats.org/officeDocument/2006/relationships/image" Target="../media/image140.gif"/><Relationship Id="rId2" Type="http://schemas.openxmlformats.org/officeDocument/2006/relationships/image" Target="../media/image193.jpeg"/><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3" Type="http://schemas.openxmlformats.org/officeDocument/2006/relationships/image" Target="../media/image194.jpeg"/><Relationship Id="rId2" Type="http://schemas.openxmlformats.org/officeDocument/2006/relationships/image" Target="../media/image186.jpeg"/><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8" Type="http://schemas.openxmlformats.org/officeDocument/2006/relationships/image" Target="../media/image199.jpeg"/><Relationship Id="rId3" Type="http://schemas.openxmlformats.org/officeDocument/2006/relationships/image" Target="../media/image195.png"/><Relationship Id="rId7" Type="http://schemas.openxmlformats.org/officeDocument/2006/relationships/image" Target="../media/image198.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97.jpeg"/><Relationship Id="rId5" Type="http://schemas.openxmlformats.org/officeDocument/2006/relationships/image" Target="../media/image186.jpeg"/><Relationship Id="rId10" Type="http://schemas.openxmlformats.org/officeDocument/2006/relationships/image" Target="../media/image201.jpeg"/><Relationship Id="rId4" Type="http://schemas.openxmlformats.org/officeDocument/2006/relationships/image" Target="../media/image196.png"/><Relationship Id="rId9" Type="http://schemas.openxmlformats.org/officeDocument/2006/relationships/image" Target="../media/image200.jpeg"/></Relationships>
</file>

<file path=ppt/slides/_rels/slide145.xml.rels><?xml version="1.0" encoding="UTF-8" standalone="yes"?>
<Relationships xmlns="http://schemas.openxmlformats.org/package/2006/relationships"><Relationship Id="rId2" Type="http://schemas.openxmlformats.org/officeDocument/2006/relationships/image" Target="../media/image202.png"/><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8" Type="http://schemas.openxmlformats.org/officeDocument/2006/relationships/image" Target="../media/image203.png"/><Relationship Id="rId3" Type="http://schemas.openxmlformats.org/officeDocument/2006/relationships/image" Target="../media/image3.png"/><Relationship Id="rId7" Type="http://schemas.openxmlformats.org/officeDocument/2006/relationships/hyperlink" Target="https://pxhere.com/de/photo/1058439" TargetMode="External"/><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2" Type="http://schemas.openxmlformats.org/officeDocument/2006/relationships/image" Target="../media/image204.png"/><Relationship Id="rId1" Type="http://schemas.openxmlformats.org/officeDocument/2006/relationships/slideLayout" Target="../slideLayouts/slideLayout3.xml"/></Relationships>
</file>

<file path=ppt/slides/_rels/slide152.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8" Type="http://schemas.openxmlformats.org/officeDocument/2006/relationships/image" Target="../media/image205.jpeg"/><Relationship Id="rId3" Type="http://schemas.openxmlformats.org/officeDocument/2006/relationships/image" Target="../media/image3.png"/><Relationship Id="rId7" Type="http://schemas.openxmlformats.org/officeDocument/2006/relationships/hyperlink" Target="https://pxhere.com/en/photo/893775" TargetMode="External"/><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5.xml.rels><?xml version="1.0" encoding="UTF-8" standalone="yes"?>
<Relationships xmlns="http://schemas.openxmlformats.org/package/2006/relationships"><Relationship Id="rId3" Type="http://schemas.openxmlformats.org/officeDocument/2006/relationships/hyperlink" Target="https://www.shutterstock.com/blog/inches-to-pixels-resize-image-quality" TargetMode="External"/><Relationship Id="rId2" Type="http://schemas.openxmlformats.org/officeDocument/2006/relationships/image" Target="../media/image206.jpeg"/><Relationship Id="rId1" Type="http://schemas.openxmlformats.org/officeDocument/2006/relationships/slideLayout" Target="../slideLayouts/slideLayout2.xml"/></Relationships>
</file>

<file path=ppt/slides/_rels/slide156.xml.rels><?xml version="1.0" encoding="UTF-8" standalone="yes"?>
<Relationships xmlns="http://schemas.openxmlformats.org/package/2006/relationships"><Relationship Id="rId3" Type="http://schemas.openxmlformats.org/officeDocument/2006/relationships/image" Target="../media/image208.svg"/><Relationship Id="rId2" Type="http://schemas.openxmlformats.org/officeDocument/2006/relationships/image" Target="../media/image207.png"/><Relationship Id="rId1" Type="http://schemas.openxmlformats.org/officeDocument/2006/relationships/slideLayout" Target="../slideLayouts/slideLayout2.xml"/></Relationships>
</file>

<file path=ppt/slides/_rels/slide157.xml.rels><?xml version="1.0" encoding="UTF-8" standalone="yes"?>
<Relationships xmlns="http://schemas.openxmlformats.org/package/2006/relationships"><Relationship Id="rId2" Type="http://schemas.openxmlformats.org/officeDocument/2006/relationships/image" Target="../media/image209.jpeg"/><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3" Type="http://schemas.openxmlformats.org/officeDocument/2006/relationships/image" Target="../media/image210.png"/><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2" Type="http://schemas.openxmlformats.org/officeDocument/2006/relationships/image" Target="../media/image211.png"/><Relationship Id="rId1" Type="http://schemas.openxmlformats.org/officeDocument/2006/relationships/slideLayout" Target="../slideLayouts/slideLayout3.xml"/></Relationships>
</file>

<file path=ppt/slides/_rels/slide160.xml.rels><?xml version="1.0" encoding="UTF-8" standalone="yes"?>
<Relationships xmlns="http://schemas.openxmlformats.org/package/2006/relationships"><Relationship Id="rId2" Type="http://schemas.openxmlformats.org/officeDocument/2006/relationships/image" Target="../media/image212.png"/><Relationship Id="rId1" Type="http://schemas.openxmlformats.org/officeDocument/2006/relationships/slideLayout" Target="../slideLayouts/slideLayout3.xml"/></Relationships>
</file>

<file path=ppt/slides/_rels/slide161.xml.rels><?xml version="1.0" encoding="UTF-8" standalone="yes"?>
<Relationships xmlns="http://schemas.openxmlformats.org/package/2006/relationships"><Relationship Id="rId2" Type="http://schemas.openxmlformats.org/officeDocument/2006/relationships/image" Target="../media/image213.jpeg"/><Relationship Id="rId1" Type="http://schemas.openxmlformats.org/officeDocument/2006/relationships/slideLayout" Target="../slideLayouts/slideLayout2.xml"/></Relationships>
</file>

<file path=ppt/slides/_rels/slide162.xml.rels><?xml version="1.0" encoding="UTF-8" standalone="yes"?>
<Relationships xmlns="http://schemas.openxmlformats.org/package/2006/relationships"><Relationship Id="rId3" Type="http://schemas.openxmlformats.org/officeDocument/2006/relationships/image" Target="../media/image215.jpg"/><Relationship Id="rId2" Type="http://schemas.openxmlformats.org/officeDocument/2006/relationships/image" Target="../media/image214.jpeg"/><Relationship Id="rId1" Type="http://schemas.openxmlformats.org/officeDocument/2006/relationships/slideLayout" Target="../slideLayouts/slideLayout2.xml"/><Relationship Id="rId5" Type="http://schemas.openxmlformats.org/officeDocument/2006/relationships/image" Target="../media/image217.png"/><Relationship Id="rId4" Type="http://schemas.openxmlformats.org/officeDocument/2006/relationships/image" Target="../media/image216.png"/></Relationships>
</file>

<file path=ppt/slides/_rels/slide163.xml.rels><?xml version="1.0" encoding="UTF-8" standalone="yes"?>
<Relationships xmlns="http://schemas.openxmlformats.org/package/2006/relationships"><Relationship Id="rId3" Type="http://schemas.openxmlformats.org/officeDocument/2006/relationships/hyperlink" Target="https://www.youtube.com/watch?v=YdxupWDNYy4" TargetMode="External"/><Relationship Id="rId2" Type="http://schemas.openxmlformats.org/officeDocument/2006/relationships/image" Target="../media/image218.jpeg"/><Relationship Id="rId1" Type="http://schemas.openxmlformats.org/officeDocument/2006/relationships/slideLayout" Target="../slideLayouts/slideLayout2.xml"/><Relationship Id="rId5" Type="http://schemas.openxmlformats.org/officeDocument/2006/relationships/hyperlink" Target="https://laughingsquid.com/inform-3d-display-can-form-moving-shapes-and-interact-with-physical-objects/" TargetMode="External"/><Relationship Id="rId4" Type="http://schemas.openxmlformats.org/officeDocument/2006/relationships/image" Target="../media/image219.jpeg"/></Relationships>
</file>

<file path=ppt/slides/_rels/slide164.xml.rels><?xml version="1.0" encoding="UTF-8" standalone="yes"?>
<Relationships xmlns="http://schemas.openxmlformats.org/package/2006/relationships"><Relationship Id="rId3" Type="http://schemas.openxmlformats.org/officeDocument/2006/relationships/image" Target="../media/image221.jpeg"/><Relationship Id="rId2" Type="http://schemas.openxmlformats.org/officeDocument/2006/relationships/image" Target="../media/image220.jpeg"/><Relationship Id="rId1" Type="http://schemas.openxmlformats.org/officeDocument/2006/relationships/slideLayout" Target="../slideLayouts/slideLayout2.xml"/></Relationships>
</file>

<file path=ppt/slides/_rels/slide165.xml.rels><?xml version="1.0" encoding="UTF-8" standalone="yes"?>
<Relationships xmlns="http://schemas.openxmlformats.org/package/2006/relationships"><Relationship Id="rId3" Type="http://schemas.openxmlformats.org/officeDocument/2006/relationships/image" Target="../media/image223.jpeg"/><Relationship Id="rId2" Type="http://schemas.openxmlformats.org/officeDocument/2006/relationships/image" Target="../media/image222.png"/><Relationship Id="rId1" Type="http://schemas.openxmlformats.org/officeDocument/2006/relationships/slideLayout" Target="../slideLayouts/slideLayout2.xml"/><Relationship Id="rId5" Type="http://schemas.openxmlformats.org/officeDocument/2006/relationships/image" Target="../media/image225.jpeg"/><Relationship Id="rId4" Type="http://schemas.openxmlformats.org/officeDocument/2006/relationships/image" Target="../media/image224.gif"/></Relationships>
</file>

<file path=ppt/slides/_rels/slide166.xml.rels><?xml version="1.0" encoding="UTF-8" standalone="yes"?>
<Relationships xmlns="http://schemas.openxmlformats.org/package/2006/relationships"><Relationship Id="rId3" Type="http://schemas.openxmlformats.org/officeDocument/2006/relationships/image" Target="../media/image227.jpeg"/><Relationship Id="rId2" Type="http://schemas.openxmlformats.org/officeDocument/2006/relationships/image" Target="../media/image226.png"/><Relationship Id="rId1" Type="http://schemas.openxmlformats.org/officeDocument/2006/relationships/slideLayout" Target="../slideLayouts/slideLayout2.xml"/></Relationships>
</file>

<file path=ppt/slides/_rels/slide167.xml.rels><?xml version="1.0" encoding="UTF-8" standalone="yes"?>
<Relationships xmlns="http://schemas.openxmlformats.org/package/2006/relationships"><Relationship Id="rId3" Type="http://schemas.openxmlformats.org/officeDocument/2006/relationships/image" Target="../media/image228.jpeg"/><Relationship Id="rId2" Type="http://schemas.openxmlformats.org/officeDocument/2006/relationships/slideLayout" Target="../slideLayouts/slideLayout2.xml"/><Relationship Id="rId1" Type="http://schemas.openxmlformats.org/officeDocument/2006/relationships/video" Target="https://www.youtube.com/embed/SNdapCs6vR8?feature=oembed" TargetMode="External"/></Relationships>
</file>

<file path=ppt/slides/_rels/slide168.xml.rels><?xml version="1.0" encoding="UTF-8" standalone="yes"?>
<Relationships xmlns="http://schemas.openxmlformats.org/package/2006/relationships"><Relationship Id="rId3" Type="http://schemas.openxmlformats.org/officeDocument/2006/relationships/image" Target="../media/image229.jpeg"/><Relationship Id="rId2" Type="http://schemas.openxmlformats.org/officeDocument/2006/relationships/hyperlink" Target="https://web.media.mit.edu/~gordonw/VisionCorrectingDisplay/" TargetMode="External"/><Relationship Id="rId1" Type="http://schemas.openxmlformats.org/officeDocument/2006/relationships/slideLayout" Target="../slideLayouts/slideLayout3.xml"/><Relationship Id="rId4" Type="http://schemas.openxmlformats.org/officeDocument/2006/relationships/image" Target="../media/image230.jpeg"/></Relationships>
</file>

<file path=ppt/slides/_rels/slide169.xml.rels><?xml version="1.0" encoding="UTF-8" standalone="yes"?>
<Relationships xmlns="http://schemas.openxmlformats.org/package/2006/relationships"><Relationship Id="rId3" Type="http://schemas.openxmlformats.org/officeDocument/2006/relationships/notesSlide" Target="../notesSlides/notesSlide10.xml"/><Relationship Id="rId7" Type="http://schemas.openxmlformats.org/officeDocument/2006/relationships/hyperlink" Target="https://www.youtube.com/watch?v=FVYoWsxqK8g" TargetMode="External"/><Relationship Id="rId2" Type="http://schemas.openxmlformats.org/officeDocument/2006/relationships/slideLayout" Target="../slideLayouts/slideLayout3.xml"/><Relationship Id="rId1" Type="http://schemas.openxmlformats.org/officeDocument/2006/relationships/video" Target="https://www.youtube.com/embed/FVYoWsxqK8g?feature=oembed" TargetMode="External"/><Relationship Id="rId6" Type="http://schemas.openxmlformats.org/officeDocument/2006/relationships/image" Target="../media/image233.png"/><Relationship Id="rId5" Type="http://schemas.openxmlformats.org/officeDocument/2006/relationships/image" Target="../media/image232.png"/><Relationship Id="rId4" Type="http://schemas.openxmlformats.org/officeDocument/2006/relationships/image" Target="../media/image231.jpeg"/></Relationships>
</file>

<file path=ppt/slides/_rels/slide170.xml.rels><?xml version="1.0" encoding="UTF-8" standalone="yes"?>
<Relationships xmlns="http://schemas.openxmlformats.org/package/2006/relationships"><Relationship Id="rId3" Type="http://schemas.openxmlformats.org/officeDocument/2006/relationships/image" Target="../media/image217.png"/><Relationship Id="rId2" Type="http://schemas.openxmlformats.org/officeDocument/2006/relationships/image" Target="../media/image216.png"/><Relationship Id="rId1" Type="http://schemas.openxmlformats.org/officeDocument/2006/relationships/slideLayout" Target="../slideLayouts/slideLayout3.xml"/></Relationships>
</file>

<file path=ppt/slides/_rels/slide171.xml.rels><?xml version="1.0" encoding="UTF-8" standalone="yes"?>
<Relationships xmlns="http://schemas.openxmlformats.org/package/2006/relationships"><Relationship Id="rId3" Type="http://schemas.openxmlformats.org/officeDocument/2006/relationships/image" Target="../media/image235.jpeg"/><Relationship Id="rId2" Type="http://schemas.openxmlformats.org/officeDocument/2006/relationships/image" Target="../media/image234.png"/><Relationship Id="rId1" Type="http://schemas.openxmlformats.org/officeDocument/2006/relationships/slideLayout" Target="../slideLayouts/slideLayout3.xml"/><Relationship Id="rId4" Type="http://schemas.openxmlformats.org/officeDocument/2006/relationships/hyperlink" Target="https://www.uni-potsdam.de/de/multimedia/projekte/anwendungen/grant" TargetMode="External"/></Relationships>
</file>

<file path=ppt/slides/_rels/slide172.xml.rels><?xml version="1.0" encoding="UTF-8" standalone="yes"?>
<Relationships xmlns="http://schemas.openxmlformats.org/package/2006/relationships"><Relationship Id="rId3" Type="http://schemas.openxmlformats.org/officeDocument/2006/relationships/hyperlink" Target="https://en.wikipedia.org/wiki/Refreshable_braille_display#/media/File:Plage-braille.jpg" TargetMode="External"/><Relationship Id="rId2" Type="http://schemas.openxmlformats.org/officeDocument/2006/relationships/image" Target="../media/image236.jpeg"/><Relationship Id="rId1" Type="http://schemas.openxmlformats.org/officeDocument/2006/relationships/slideLayout" Target="../slideLayouts/slideLayout2.xml"/><Relationship Id="rId5" Type="http://schemas.openxmlformats.org/officeDocument/2006/relationships/hyperlink" Target="https://www.linzy.ru/otvety-na-voposy/kakie-ustrojstva-dlya-slepyh-i-slabovidyashhih-lyudej-sushhestvuyut.htm" TargetMode="External"/><Relationship Id="rId4" Type="http://schemas.openxmlformats.org/officeDocument/2006/relationships/image" Target="../media/image237.jpeg"/></Relationships>
</file>

<file path=ppt/slides/_rels/slide173.xml.rels><?xml version="1.0" encoding="UTF-8" standalone="yes"?>
<Relationships xmlns="http://schemas.openxmlformats.org/package/2006/relationships"><Relationship Id="rId2" Type="http://schemas.openxmlformats.org/officeDocument/2006/relationships/image" Target="../media/image238.jpeg"/><Relationship Id="rId1" Type="http://schemas.openxmlformats.org/officeDocument/2006/relationships/slideLayout" Target="../slideLayouts/slideLayout3.xml"/></Relationships>
</file>

<file path=ppt/slides/_rels/slide174.xml.rels><?xml version="1.0" encoding="UTF-8" standalone="yes"?>
<Relationships xmlns="http://schemas.openxmlformats.org/package/2006/relationships"><Relationship Id="rId2" Type="http://schemas.openxmlformats.org/officeDocument/2006/relationships/image" Target="../media/image239.png"/><Relationship Id="rId1" Type="http://schemas.openxmlformats.org/officeDocument/2006/relationships/slideLayout" Target="../slideLayouts/slideLayout3.xml"/></Relationships>
</file>

<file path=ppt/slides/_rels/slide175.xml.rels><?xml version="1.0" encoding="UTF-8" standalone="yes"?>
<Relationships xmlns="http://schemas.openxmlformats.org/package/2006/relationships"><Relationship Id="rId3" Type="http://schemas.openxmlformats.org/officeDocument/2006/relationships/image" Target="../media/image241.png"/><Relationship Id="rId2" Type="http://schemas.openxmlformats.org/officeDocument/2006/relationships/image" Target="../media/image240.jpeg"/><Relationship Id="rId1" Type="http://schemas.openxmlformats.org/officeDocument/2006/relationships/slideLayout" Target="../slideLayouts/slideLayout3.xml"/></Relationships>
</file>

<file path=ppt/slides/_rels/slide176.xml.rels><?xml version="1.0" encoding="UTF-8" standalone="yes"?>
<Relationships xmlns="http://schemas.openxmlformats.org/package/2006/relationships"><Relationship Id="rId8" Type="http://schemas.openxmlformats.org/officeDocument/2006/relationships/image" Target="../media/image242.jpeg"/><Relationship Id="rId3" Type="http://schemas.openxmlformats.org/officeDocument/2006/relationships/image" Target="../media/image3.png"/><Relationship Id="rId7" Type="http://schemas.openxmlformats.org/officeDocument/2006/relationships/hyperlink" Target="https://pxhere.com/de/photo/598757" TargetMode="External"/><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177.xml.rels><?xml version="1.0" encoding="UTF-8" standalone="yes"?>
<Relationships xmlns="http://schemas.openxmlformats.org/package/2006/relationships"><Relationship Id="rId3" Type="http://schemas.openxmlformats.org/officeDocument/2006/relationships/image" Target="../media/image243.png"/><Relationship Id="rId2" Type="http://schemas.openxmlformats.org/officeDocument/2006/relationships/hyperlink" Target="https://en.wikipedia.org/wiki/Transducer#/media/File:Signal_processing_system.png" TargetMode="External"/><Relationship Id="rId1" Type="http://schemas.openxmlformats.org/officeDocument/2006/relationships/slideLayout" Target="../slideLayouts/slideLayout3.xml"/></Relationships>
</file>

<file path=ppt/slides/_rels/slide178.xml.rels><?xml version="1.0" encoding="UTF-8" standalone="yes"?>
<Relationships xmlns="http://schemas.openxmlformats.org/package/2006/relationships"><Relationship Id="rId3" Type="http://schemas.openxmlformats.org/officeDocument/2006/relationships/image" Target="../media/image245.png"/><Relationship Id="rId2" Type="http://schemas.openxmlformats.org/officeDocument/2006/relationships/image" Target="../media/image244.png"/><Relationship Id="rId1" Type="http://schemas.openxmlformats.org/officeDocument/2006/relationships/slideLayout" Target="../slideLayouts/slideLayout2.xml"/><Relationship Id="rId5" Type="http://schemas.openxmlformats.org/officeDocument/2006/relationships/hyperlink" Target="https://pixabay.com/de/photos/techland-audio-audiovector-stereo-1822627/" TargetMode="External"/><Relationship Id="rId4" Type="http://schemas.openxmlformats.org/officeDocument/2006/relationships/hyperlink" Target="https://pixabay.com/de/photos/menschen-frau-kopfh%C3%B6rer-musik-ton-2572972/" TargetMode="External"/></Relationships>
</file>

<file path=ppt/slides/_rels/slide179.xml.rels><?xml version="1.0" encoding="UTF-8" standalone="yes"?>
<Relationships xmlns="http://schemas.openxmlformats.org/package/2006/relationships"><Relationship Id="rId3" Type="http://schemas.openxmlformats.org/officeDocument/2006/relationships/hyperlink" Target="https://pixabay.com/de/photos/noten-musik-notenschl%C3%BCssel-4768600/" TargetMode="External"/><Relationship Id="rId2" Type="http://schemas.openxmlformats.org/officeDocument/2006/relationships/image" Target="../media/image246.png"/><Relationship Id="rId1" Type="http://schemas.openxmlformats.org/officeDocument/2006/relationships/slideLayout" Target="../slideLayouts/slideLayout2.xml"/></Relationships>
</file>

<file path=ppt/slides/_rels/slide1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1.xml.rels><?xml version="1.0" encoding="UTF-8" standalone="yes"?>
<Relationships xmlns="http://schemas.openxmlformats.org/package/2006/relationships"><Relationship Id="rId2" Type="http://schemas.openxmlformats.org/officeDocument/2006/relationships/image" Target="../media/image247.png"/><Relationship Id="rId1" Type="http://schemas.openxmlformats.org/officeDocument/2006/relationships/slideLayout" Target="../slideLayouts/slideLayout3.xml"/></Relationships>
</file>

<file path=ppt/slides/_rels/slide182.xml.rels><?xml version="1.0" encoding="UTF-8" standalone="yes"?>
<Relationships xmlns="http://schemas.openxmlformats.org/package/2006/relationships"><Relationship Id="rId2" Type="http://schemas.openxmlformats.org/officeDocument/2006/relationships/image" Target="../media/image248.png"/><Relationship Id="rId1" Type="http://schemas.openxmlformats.org/officeDocument/2006/relationships/slideLayout" Target="../slideLayouts/slideLayout3.xml"/></Relationships>
</file>

<file path=ppt/slides/_rels/slide183.xml.rels><?xml version="1.0" encoding="UTF-8" standalone="yes"?>
<Relationships xmlns="http://schemas.openxmlformats.org/package/2006/relationships"><Relationship Id="rId2" Type="http://schemas.openxmlformats.org/officeDocument/2006/relationships/image" Target="../media/image249.png"/><Relationship Id="rId1" Type="http://schemas.openxmlformats.org/officeDocument/2006/relationships/slideLayout" Target="../slideLayouts/slideLayout3.xml"/></Relationships>
</file>

<file path=ppt/slides/_rels/slide18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wav"/><Relationship Id="rId1" Type="http://schemas.microsoft.com/office/2007/relationships/media" Target="../media/media3.wav"/><Relationship Id="rId6" Type="http://schemas.openxmlformats.org/officeDocument/2006/relationships/image" Target="../media/image252.jpeg"/><Relationship Id="rId5" Type="http://schemas.openxmlformats.org/officeDocument/2006/relationships/image" Target="../media/image251.png"/><Relationship Id="rId4" Type="http://schemas.openxmlformats.org/officeDocument/2006/relationships/image" Target="../media/image250.png"/></Relationships>
</file>

<file path=ppt/slides/_rels/slide186.xml.rels><?xml version="1.0" encoding="UTF-8" standalone="yes"?>
<Relationships xmlns="http://schemas.openxmlformats.org/package/2006/relationships"><Relationship Id="rId8" Type="http://schemas.openxmlformats.org/officeDocument/2006/relationships/image" Target="../media/image253.jpeg"/><Relationship Id="rId3" Type="http://schemas.openxmlformats.org/officeDocument/2006/relationships/image" Target="../media/image3.png"/><Relationship Id="rId7" Type="http://schemas.openxmlformats.org/officeDocument/2006/relationships/hyperlink" Target="https://pxhere.com/de/photo/1074957" TargetMode="External"/><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1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8.xml.rels><?xml version="1.0" encoding="UTF-8" standalone="yes"?>
<Relationships xmlns="http://schemas.openxmlformats.org/package/2006/relationships"><Relationship Id="rId3" Type="http://schemas.openxmlformats.org/officeDocument/2006/relationships/image" Target="../media/image255.png"/><Relationship Id="rId2" Type="http://schemas.openxmlformats.org/officeDocument/2006/relationships/image" Target="../media/image254.jpeg"/><Relationship Id="rId1" Type="http://schemas.openxmlformats.org/officeDocument/2006/relationships/slideLayout" Target="../slideLayouts/slideLayout2.xml"/><Relationship Id="rId5" Type="http://schemas.openxmlformats.org/officeDocument/2006/relationships/image" Target="../media/image257.png"/><Relationship Id="rId4" Type="http://schemas.openxmlformats.org/officeDocument/2006/relationships/image" Target="../media/image256.png"/></Relationships>
</file>

<file path=ppt/slides/_rels/slide1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0.xml.rels><?xml version="1.0" encoding="UTF-8" standalone="yes"?>
<Relationships xmlns="http://schemas.openxmlformats.org/package/2006/relationships"><Relationship Id="rId2" Type="http://schemas.openxmlformats.org/officeDocument/2006/relationships/image" Target="../media/image258.png"/><Relationship Id="rId1" Type="http://schemas.openxmlformats.org/officeDocument/2006/relationships/slideLayout" Target="../slideLayouts/slideLayout2.xml"/></Relationships>
</file>

<file path=ppt/slides/_rels/slide191.xml.rels><?xml version="1.0" encoding="UTF-8" standalone="yes"?>
<Relationships xmlns="http://schemas.openxmlformats.org/package/2006/relationships"><Relationship Id="rId3" Type="http://schemas.openxmlformats.org/officeDocument/2006/relationships/hyperlink" Target="https://www.voltera.io/v-one" TargetMode="External"/><Relationship Id="rId2" Type="http://schemas.openxmlformats.org/officeDocument/2006/relationships/image" Target="../media/image259.jpeg"/><Relationship Id="rId1" Type="http://schemas.openxmlformats.org/officeDocument/2006/relationships/slideLayout" Target="../slideLayouts/slideLayout2.xml"/><Relationship Id="rId5" Type="http://schemas.openxmlformats.org/officeDocument/2006/relationships/hyperlink" Target="https://electroninks.com/circuit-jet/" TargetMode="External"/><Relationship Id="rId4" Type="http://schemas.openxmlformats.org/officeDocument/2006/relationships/image" Target="../media/image260.jpeg"/></Relationships>
</file>

<file path=ppt/slides/_rels/slide192.xml.rels><?xml version="1.0" encoding="UTF-8" standalone="yes"?>
<Relationships xmlns="http://schemas.openxmlformats.org/package/2006/relationships"><Relationship Id="rId3" Type="http://schemas.openxmlformats.org/officeDocument/2006/relationships/image" Target="../media/image262.png"/><Relationship Id="rId2" Type="http://schemas.openxmlformats.org/officeDocument/2006/relationships/image" Target="../media/image261.png"/><Relationship Id="rId1" Type="http://schemas.openxmlformats.org/officeDocument/2006/relationships/slideLayout" Target="../slideLayouts/slideLayout2.xml"/></Relationships>
</file>

<file path=ppt/slides/_rels/slide193.xml.rels><?xml version="1.0" encoding="UTF-8" standalone="yes"?>
<Relationships xmlns="http://schemas.openxmlformats.org/package/2006/relationships"><Relationship Id="rId3" Type="http://schemas.openxmlformats.org/officeDocument/2006/relationships/image" Target="../media/image264.jpeg"/><Relationship Id="rId2" Type="http://schemas.openxmlformats.org/officeDocument/2006/relationships/image" Target="../media/image263.png"/><Relationship Id="rId1" Type="http://schemas.openxmlformats.org/officeDocument/2006/relationships/slideLayout" Target="../slideLayouts/slideLayout2.xml"/></Relationships>
</file>

<file path=ppt/slides/_rels/slide194.xml.rels><?xml version="1.0" encoding="UTF-8" standalone="yes"?>
<Relationships xmlns="http://schemas.openxmlformats.org/package/2006/relationships"><Relationship Id="rId3" Type="http://schemas.openxmlformats.org/officeDocument/2006/relationships/image" Target="../media/image266.png"/><Relationship Id="rId2" Type="http://schemas.openxmlformats.org/officeDocument/2006/relationships/image" Target="../media/image265.png"/><Relationship Id="rId1" Type="http://schemas.openxmlformats.org/officeDocument/2006/relationships/slideLayout" Target="../slideLayouts/slideLayout3.xml"/></Relationships>
</file>

<file path=ppt/slides/_rels/slide1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8.xml.rels><?xml version="1.0" encoding="UTF-8" standalone="yes"?>
<Relationships xmlns="http://schemas.openxmlformats.org/package/2006/relationships"><Relationship Id="rId8" Type="http://schemas.openxmlformats.org/officeDocument/2006/relationships/image" Target="../media/image267.png"/><Relationship Id="rId3" Type="http://schemas.openxmlformats.org/officeDocument/2006/relationships/image" Target="../media/image3.png"/><Relationship Id="rId7" Type="http://schemas.openxmlformats.org/officeDocument/2006/relationships/hyperlink" Target="https://pxhere.com/de/photo/598757" TargetMode="External"/><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1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4.xml.rels><?xml version="1.0" encoding="UTF-8" standalone="yes"?>
<Relationships xmlns="http://schemas.openxmlformats.org/package/2006/relationships"><Relationship Id="rId2" Type="http://schemas.openxmlformats.org/officeDocument/2006/relationships/image" Target="../media/image268.jpeg"/><Relationship Id="rId1" Type="http://schemas.openxmlformats.org/officeDocument/2006/relationships/slideLayout" Target="../slideLayouts/slideLayout3.xml"/></Relationships>
</file>

<file path=ppt/slides/_rels/slide205.xml.rels><?xml version="1.0" encoding="UTF-8" standalone="yes"?>
<Relationships xmlns="http://schemas.openxmlformats.org/package/2006/relationships"><Relationship Id="rId3" Type="http://schemas.openxmlformats.org/officeDocument/2006/relationships/image" Target="../media/image270.png"/><Relationship Id="rId2" Type="http://schemas.openxmlformats.org/officeDocument/2006/relationships/image" Target="../media/image269.png"/><Relationship Id="rId1" Type="http://schemas.openxmlformats.org/officeDocument/2006/relationships/slideLayout" Target="../slideLayouts/slideLayout2.xml"/></Relationships>
</file>

<file path=ppt/slides/_rels/slide206.xml.rels><?xml version="1.0" encoding="UTF-8" standalone="yes"?>
<Relationships xmlns="http://schemas.openxmlformats.org/package/2006/relationships"><Relationship Id="rId2" Type="http://schemas.openxmlformats.org/officeDocument/2006/relationships/image" Target="../media/image271.png"/><Relationship Id="rId1" Type="http://schemas.openxmlformats.org/officeDocument/2006/relationships/slideLayout" Target="../slideLayouts/slideLayout2.xml"/></Relationships>
</file>

<file path=ppt/slides/_rels/slide207.xml.rels><?xml version="1.0" encoding="UTF-8" standalone="yes"?>
<Relationships xmlns="http://schemas.openxmlformats.org/package/2006/relationships"><Relationship Id="rId2" Type="http://schemas.openxmlformats.org/officeDocument/2006/relationships/image" Target="../media/image272.png"/><Relationship Id="rId1" Type="http://schemas.openxmlformats.org/officeDocument/2006/relationships/slideLayout" Target="../slideLayouts/slideLayout2.xml"/></Relationships>
</file>

<file path=ppt/slides/_rels/slide208.xml.rels><?xml version="1.0" encoding="UTF-8" standalone="yes"?>
<Relationships xmlns="http://schemas.openxmlformats.org/package/2006/relationships"><Relationship Id="rId3" Type="http://schemas.openxmlformats.org/officeDocument/2006/relationships/hyperlink" Target="http://www.billbuxton.com/input04.Taxonomies.pdf" TargetMode="External"/><Relationship Id="rId2" Type="http://schemas.openxmlformats.org/officeDocument/2006/relationships/hyperlink" Target="http://www.billbuxton.com/lexical.html" TargetMode="External"/><Relationship Id="rId1" Type="http://schemas.openxmlformats.org/officeDocument/2006/relationships/slideLayout" Target="../slideLayouts/slideLayout2.xml"/><Relationship Id="rId4" Type="http://schemas.openxmlformats.org/officeDocument/2006/relationships/hyperlink" Target="https://www.cc.gatech.edu/classes/AY2009/cs4470_fall/readings/input-design-spac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platzhalter 10">
            <a:extLst>
              <a:ext uri="{FF2B5EF4-FFF2-40B4-BE49-F238E27FC236}">
                <a16:creationId xmlns:a16="http://schemas.microsoft.com/office/drawing/2014/main" id="{027AEEF4-B1F1-A532-EBA0-3D1ED4195ACD}"/>
              </a:ext>
            </a:extLst>
          </p:cNvPr>
          <p:cNvSpPr>
            <a:spLocks noGrp="1"/>
          </p:cNvSpPr>
          <p:nvPr>
            <p:ph type="body" sz="quarter" idx="21"/>
          </p:nvPr>
        </p:nvSpPr>
        <p:spPr>
          <a:xfrm>
            <a:off x="1806129" y="6317998"/>
            <a:ext cx="6845745" cy="540001"/>
          </a:xfrm>
        </p:spPr>
        <p:txBody>
          <a:bodyPr>
            <a:normAutofit/>
          </a:bodyPr>
          <a:lstStyle/>
          <a:p>
            <a:r>
              <a:rPr lang="en-US" sz="1200" dirty="0"/>
              <a:t>The following content is licensed under a Creative Commons Attribution 4.0 International license (CC BY-SA 4.0)</a:t>
            </a:r>
          </a:p>
        </p:txBody>
      </p:sp>
      <p:sp>
        <p:nvSpPr>
          <p:cNvPr id="22" name="Untertitel 21">
            <a:extLst>
              <a:ext uri="{FF2B5EF4-FFF2-40B4-BE49-F238E27FC236}">
                <a16:creationId xmlns:a16="http://schemas.microsoft.com/office/drawing/2014/main" id="{2A9E134A-6386-E5DC-8BB2-7350FB346F5D}"/>
              </a:ext>
            </a:extLst>
          </p:cNvPr>
          <p:cNvSpPr>
            <a:spLocks noGrp="1"/>
          </p:cNvSpPr>
          <p:nvPr>
            <p:ph type="subTitle" idx="1"/>
          </p:nvPr>
        </p:nvSpPr>
        <p:spPr/>
        <p:txBody>
          <a:bodyPr/>
          <a:lstStyle/>
          <a:p>
            <a:r>
              <a:rPr lang="de-DE" sz="1800" dirty="0"/>
              <a:t>Human-Computer Interaction </a:t>
            </a:r>
            <a:r>
              <a:rPr lang="de-DE" sz="1800" dirty="0" err="1"/>
              <a:t>Lecture</a:t>
            </a:r>
            <a:endParaRPr lang="de-DE" dirty="0"/>
          </a:p>
        </p:txBody>
      </p:sp>
      <p:pic>
        <p:nvPicPr>
          <p:cNvPr id="26" name="Bildplatzhalter 25" descr="Frankfurt UAS Logo">
            <a:extLst>
              <a:ext uri="{FF2B5EF4-FFF2-40B4-BE49-F238E27FC236}">
                <a16:creationId xmlns:a16="http://schemas.microsoft.com/office/drawing/2014/main" id="{B67F61A0-498D-B3E3-81B5-D2F1481BEAE2}"/>
              </a:ext>
            </a:extLst>
          </p:cNvPr>
          <p:cNvPicPr>
            <a:picLocks noGrp="1" noChangeAspect="1"/>
          </p:cNvPicPr>
          <p:nvPr>
            <p:ph type="pic" sz="quarter" idx="25"/>
          </p:nvPr>
        </p:nvPicPr>
        <p:blipFill rotWithShape="1">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l="-14803" r="-14803"/>
          <a:stretch/>
        </p:blipFill>
        <p:spPr/>
      </p:pic>
      <p:sp>
        <p:nvSpPr>
          <p:cNvPr id="21" name="Titel 20">
            <a:extLst>
              <a:ext uri="{FF2B5EF4-FFF2-40B4-BE49-F238E27FC236}">
                <a16:creationId xmlns:a16="http://schemas.microsoft.com/office/drawing/2014/main" id="{74AE008E-4998-8FBF-E060-8060811B8296}"/>
              </a:ext>
            </a:extLst>
          </p:cNvPr>
          <p:cNvSpPr>
            <a:spLocks noGrp="1"/>
          </p:cNvSpPr>
          <p:nvPr>
            <p:ph type="title"/>
          </p:nvPr>
        </p:nvSpPr>
        <p:spPr/>
        <p:txBody>
          <a:bodyPr/>
          <a:lstStyle/>
          <a:p>
            <a:r>
              <a:rPr lang="en-US" sz="3200" dirty="0"/>
              <a:t>In- and Output</a:t>
            </a:r>
            <a:endParaRPr lang="de-DE" dirty="0"/>
          </a:p>
        </p:txBody>
      </p:sp>
      <p:sp>
        <p:nvSpPr>
          <p:cNvPr id="29" name="Fußzeilenplatzhalter 28">
            <a:extLst>
              <a:ext uri="{FF2B5EF4-FFF2-40B4-BE49-F238E27FC236}">
                <a16:creationId xmlns:a16="http://schemas.microsoft.com/office/drawing/2014/main" id="{1AC71F81-F602-A4C2-46BE-A340BF3ABB9D}"/>
              </a:ext>
            </a:extLst>
          </p:cNvPr>
          <p:cNvSpPr>
            <a:spLocks noGrp="1"/>
          </p:cNvSpPr>
          <p:nvPr>
            <p:ph type="ftr" sz="quarter" idx="27"/>
          </p:nvPr>
        </p:nvSpPr>
        <p:spPr/>
        <p:txBody>
          <a:bodyPr/>
          <a:lstStyle/>
          <a:p>
            <a:r>
              <a:rPr lang="de-DE" dirty="0"/>
              <a:t>Prof. Dr. Valentin Schwind</a:t>
            </a:r>
          </a:p>
        </p:txBody>
      </p:sp>
      <p:sp>
        <p:nvSpPr>
          <p:cNvPr id="10" name="Foliennummernplatzhalter 9">
            <a:extLst>
              <a:ext uri="{FF2B5EF4-FFF2-40B4-BE49-F238E27FC236}">
                <a16:creationId xmlns:a16="http://schemas.microsoft.com/office/drawing/2014/main" id="{09B34132-5F57-672E-9E99-94213FE2FAB2}"/>
              </a:ext>
            </a:extLst>
          </p:cNvPr>
          <p:cNvSpPr>
            <a:spLocks noGrp="1"/>
          </p:cNvSpPr>
          <p:nvPr>
            <p:ph type="sldNum" sz="quarter" idx="28"/>
          </p:nvPr>
        </p:nvSpPr>
        <p:spPr/>
        <p:txBody>
          <a:bodyPr/>
          <a:lstStyle/>
          <a:p>
            <a:fld id="{BA24374A-C3A8-471A-8837-3FC31668ABE5}" type="slidenum">
              <a:rPr lang="de-DE" smtClean="0"/>
              <a:pPr/>
              <a:t>1</a:t>
            </a:fld>
            <a:endParaRPr lang="de-DE" dirty="0"/>
          </a:p>
        </p:txBody>
      </p:sp>
      <p:pic>
        <p:nvPicPr>
          <p:cNvPr id="2" name="Picture 2">
            <a:extLst>
              <a:ext uri="{FF2B5EF4-FFF2-40B4-BE49-F238E27FC236}">
                <a16:creationId xmlns:a16="http://schemas.microsoft.com/office/drawing/2014/main" id="{D486E752-767E-CBF0-388D-1E6691652E0E}"/>
              </a:ext>
              <a:ext uri="{C183D7F6-B498-43B3-948B-1728B52AA6E4}">
                <adec:decorative xmlns:adec="http://schemas.microsoft.com/office/drawing/2017/decorative" val="1"/>
              </a:ext>
            </a:extLst>
          </p:cNvPr>
          <p:cNvPicPr>
            <a:picLocks noChangeAspect="1" noChangeArrowheads="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bwMode="auto">
          <a:xfrm>
            <a:off x="695325" y="6432491"/>
            <a:ext cx="974974" cy="34124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7">
            <a:extLst>
              <a:ext uri="{FF2B5EF4-FFF2-40B4-BE49-F238E27FC236}">
                <a16:creationId xmlns:a16="http://schemas.microsoft.com/office/drawing/2014/main" id="{19697C04-79C1-048F-D0A4-BA18F95E2E4E}"/>
              </a:ext>
            </a:extLst>
          </p:cNvPr>
          <p:cNvSpPr/>
          <p:nvPr/>
        </p:nvSpPr>
        <p:spPr>
          <a:xfrm>
            <a:off x="0" y="5844404"/>
            <a:ext cx="12192000" cy="4027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720000" tIns="108000" rIns="720000" bIns="108000" rtlCol="0" anchor="b" anchorCtr="0">
            <a:spAutoFit/>
          </a:bodyPr>
          <a:lstStyle/>
          <a:p>
            <a:r>
              <a:rPr lang="en-US" sz="1200" dirty="0">
                <a:solidFill>
                  <a:sysClr val="windowText" lastClr="000000"/>
                </a:solidFill>
              </a:rPr>
              <a:t>Slides adapted from hci-lecture.org (A. Schmidt, N. Henze, K. Wolf, V. Schwind), Image from: </a:t>
            </a:r>
            <a:r>
              <a:rPr lang="de-DE" sz="1200" b="0" i="0" dirty="0">
                <a:solidFill>
                  <a:sysClr val="windowText" lastClr="000000"/>
                </a:solidFill>
                <a:effectLst/>
                <a:latin typeface="arial" panose="020B0604020202020204" pitchFamily="34" charset="0"/>
                <a:hlinkClick r:id="rId7"/>
              </a:rPr>
              <a:t>https://pxhere.com/de/photo/956874</a:t>
            </a:r>
            <a:r>
              <a:rPr lang="de-DE" sz="1200" b="0" i="0" dirty="0">
                <a:solidFill>
                  <a:sysClr val="windowText" lastClr="000000"/>
                </a:solidFill>
                <a:effectLst/>
                <a:latin typeface="arial" panose="020B0604020202020204" pitchFamily="34" charset="0"/>
              </a:rPr>
              <a:t> </a:t>
            </a:r>
            <a:endParaRPr lang="en-US" sz="1200" dirty="0">
              <a:solidFill>
                <a:sysClr val="windowText" lastClr="000000"/>
              </a:solidFill>
            </a:endParaRPr>
          </a:p>
        </p:txBody>
      </p:sp>
      <p:pic>
        <p:nvPicPr>
          <p:cNvPr id="8" name="Bildplatzhalter 7" descr="Ein Bild, das Maschine enthält.&#10;&#10;Automatisch generierte Beschreibung">
            <a:extLst>
              <a:ext uri="{FF2B5EF4-FFF2-40B4-BE49-F238E27FC236}">
                <a16:creationId xmlns:a16="http://schemas.microsoft.com/office/drawing/2014/main" id="{EE4E0483-AAA9-0828-02AC-A57DB7B42006}"/>
              </a:ext>
            </a:extLst>
          </p:cNvPr>
          <p:cNvPicPr>
            <a:picLocks noGrp="1" noChangeAspect="1"/>
          </p:cNvPicPr>
          <p:nvPr>
            <p:ph type="pic" sz="quarter" idx="13"/>
          </p:nvPr>
        </p:nvPicPr>
        <p:blipFill>
          <a:blip r:embed="rId8">
            <a:extLst>
              <a:ext uri="{28A0092B-C50C-407E-A947-70E740481C1C}">
                <a14:useLocalDpi xmlns:a14="http://schemas.microsoft.com/office/drawing/2010/main" val="0"/>
              </a:ext>
            </a:extLst>
          </a:blip>
          <a:srcRect t="28976" b="28976"/>
          <a:stretch>
            <a:fillRect/>
          </a:stretch>
        </p:blipFill>
        <p:spPr/>
      </p:pic>
    </p:spTree>
    <p:extLst>
      <p:ext uri="{BB962C8B-B14F-4D97-AF65-F5344CB8AC3E}">
        <p14:creationId xmlns:p14="http://schemas.microsoft.com/office/powerpoint/2010/main" val="12850476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1321F03-369E-FD0E-02C0-28FB6DA08B06}"/>
              </a:ext>
            </a:extLst>
          </p:cNvPr>
          <p:cNvSpPr>
            <a:spLocks noGrp="1"/>
          </p:cNvSpPr>
          <p:nvPr>
            <p:ph type="title"/>
          </p:nvPr>
        </p:nvSpPr>
        <p:spPr/>
        <p:txBody>
          <a:bodyPr/>
          <a:lstStyle/>
          <a:p>
            <a:r>
              <a:rPr lang="de-DE" dirty="0"/>
              <a:t>Learning Goals</a:t>
            </a:r>
          </a:p>
        </p:txBody>
      </p:sp>
      <p:sp>
        <p:nvSpPr>
          <p:cNvPr id="3" name="Fußzeilenplatzhalter 2">
            <a:extLst>
              <a:ext uri="{FF2B5EF4-FFF2-40B4-BE49-F238E27FC236}">
                <a16:creationId xmlns:a16="http://schemas.microsoft.com/office/drawing/2014/main" id="{6C25E1A7-932E-43E5-71B4-7CE544FD456B}"/>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F8869ACB-54AE-513B-B8B9-CCE198FA3D41}"/>
              </a:ext>
            </a:extLst>
          </p:cNvPr>
          <p:cNvSpPr>
            <a:spLocks noGrp="1"/>
          </p:cNvSpPr>
          <p:nvPr>
            <p:ph type="sldNum" sz="quarter" idx="28"/>
          </p:nvPr>
        </p:nvSpPr>
        <p:spPr/>
        <p:txBody>
          <a:bodyPr/>
          <a:lstStyle/>
          <a:p>
            <a:fld id="{BA24374A-C3A8-471A-8837-3FC31668ABE5}" type="slidenum">
              <a:rPr lang="de-DE" smtClean="0"/>
              <a:pPr/>
              <a:t>2</a:t>
            </a:fld>
            <a:endParaRPr lang="de-DE" dirty="0"/>
          </a:p>
        </p:txBody>
      </p:sp>
      <p:sp>
        <p:nvSpPr>
          <p:cNvPr id="5" name="Textplatzhalter 4">
            <a:extLst>
              <a:ext uri="{FF2B5EF4-FFF2-40B4-BE49-F238E27FC236}">
                <a16:creationId xmlns:a16="http://schemas.microsoft.com/office/drawing/2014/main" id="{24B5C7F8-84D8-74FE-DE49-ABCF8B76C52F}"/>
              </a:ext>
            </a:extLst>
          </p:cNvPr>
          <p:cNvSpPr>
            <a:spLocks noGrp="1"/>
          </p:cNvSpPr>
          <p:nvPr>
            <p:ph type="body" sz="quarter" idx="21"/>
          </p:nvPr>
        </p:nvSpPr>
        <p:spPr/>
        <p:txBody>
          <a:bodyPr/>
          <a:lstStyle/>
          <a:p>
            <a:r>
              <a:rPr lang="en-US" sz="1400" dirty="0"/>
              <a:t>In- and Output</a:t>
            </a:r>
            <a:endParaRPr lang="de-DE" dirty="0"/>
          </a:p>
        </p:txBody>
      </p:sp>
      <p:sp>
        <p:nvSpPr>
          <p:cNvPr id="6" name="Textplatzhalter 5">
            <a:extLst>
              <a:ext uri="{FF2B5EF4-FFF2-40B4-BE49-F238E27FC236}">
                <a16:creationId xmlns:a16="http://schemas.microsoft.com/office/drawing/2014/main" id="{050E1A81-6FC2-71A3-1CE8-1843379EEA4B}"/>
              </a:ext>
            </a:extLst>
          </p:cNvPr>
          <p:cNvSpPr>
            <a:spLocks noGrp="1"/>
          </p:cNvSpPr>
          <p:nvPr>
            <p:ph type="body" sz="quarter" idx="29"/>
          </p:nvPr>
        </p:nvSpPr>
        <p:spPr/>
        <p:txBody>
          <a:bodyPr>
            <a:normAutofit lnSpcReduction="10000"/>
          </a:bodyPr>
          <a:lstStyle/>
          <a:p>
            <a:r>
              <a:rPr lang="en-US" dirty="0"/>
              <a:t>Understand …</a:t>
            </a:r>
          </a:p>
          <a:p>
            <a:pPr lvl="1"/>
            <a:r>
              <a:rPr lang="en-US" dirty="0"/>
              <a:t>The concept of bandwidth between human and system</a:t>
            </a:r>
          </a:p>
          <a:p>
            <a:pPr lvl="1"/>
            <a:r>
              <a:rPr lang="en-US" dirty="0"/>
              <a:t>The basic pointing, text entry, gesture and speech recognition techniques</a:t>
            </a:r>
          </a:p>
          <a:p>
            <a:pPr lvl="1"/>
            <a:r>
              <a:rPr lang="en-US" dirty="0"/>
              <a:t>The principles of eye tracking and physiological </a:t>
            </a:r>
            <a:r>
              <a:rPr lang="en-US" dirty="0" err="1"/>
              <a:t>sensoing</a:t>
            </a:r>
            <a:endParaRPr lang="en-US" dirty="0"/>
          </a:p>
          <a:p>
            <a:pPr lvl="1"/>
            <a:r>
              <a:rPr lang="en-US" dirty="0"/>
              <a:t>The basic display and output techniques</a:t>
            </a:r>
          </a:p>
          <a:p>
            <a:pPr lvl="1"/>
            <a:r>
              <a:rPr lang="en-US" dirty="0"/>
              <a:t>What parameters can be tracked and rendered in HCI</a:t>
            </a:r>
          </a:p>
          <a:p>
            <a:pPr lvl="1"/>
            <a:r>
              <a:rPr lang="en-US" dirty="0"/>
              <a:t>The Midas touch problem and other implications for user interfaces</a:t>
            </a:r>
          </a:p>
          <a:p>
            <a:r>
              <a:rPr lang="en-US" dirty="0"/>
              <a:t>Know </a:t>
            </a:r>
          </a:p>
          <a:p>
            <a:pPr lvl="1"/>
            <a:r>
              <a:rPr lang="en-US" dirty="0"/>
              <a:t>How users can make input </a:t>
            </a:r>
          </a:p>
          <a:p>
            <a:pPr lvl="1"/>
            <a:r>
              <a:rPr lang="en-US" dirty="0"/>
              <a:t>How users can receive output</a:t>
            </a:r>
          </a:p>
          <a:p>
            <a:pPr lvl="1"/>
            <a:r>
              <a:rPr lang="en-US" dirty="0"/>
              <a:t>About different technologies that can be used to classify input</a:t>
            </a:r>
          </a:p>
          <a:p>
            <a:endParaRPr lang="de-DE" dirty="0"/>
          </a:p>
        </p:txBody>
      </p:sp>
    </p:spTree>
    <p:extLst>
      <p:ext uri="{BB962C8B-B14F-4D97-AF65-F5344CB8AC3E}">
        <p14:creationId xmlns:p14="http://schemas.microsoft.com/office/powerpoint/2010/main" val="24885084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platzhalter 7">
            <a:extLst>
              <a:ext uri="{FF2B5EF4-FFF2-40B4-BE49-F238E27FC236}">
                <a16:creationId xmlns:a16="http://schemas.microsoft.com/office/drawing/2014/main" id="{DA29E407-96DB-2146-4231-E2A03017F352}"/>
              </a:ext>
            </a:extLst>
          </p:cNvPr>
          <p:cNvSpPr>
            <a:spLocks noGrp="1"/>
          </p:cNvSpPr>
          <p:nvPr>
            <p:ph type="body" idx="1"/>
          </p:nvPr>
        </p:nvSpPr>
        <p:spPr/>
        <p:txBody>
          <a:bodyPr/>
          <a:lstStyle/>
          <a:p>
            <a:r>
              <a:rPr lang="de-DE" dirty="0"/>
              <a:t>Discussion </a:t>
            </a:r>
          </a:p>
        </p:txBody>
      </p:sp>
      <p:sp>
        <p:nvSpPr>
          <p:cNvPr id="7" name="Titel 6">
            <a:extLst>
              <a:ext uri="{FF2B5EF4-FFF2-40B4-BE49-F238E27FC236}">
                <a16:creationId xmlns:a16="http://schemas.microsoft.com/office/drawing/2014/main" id="{A5B29541-05C1-368C-CA10-77A4281C2A50}"/>
              </a:ext>
            </a:extLst>
          </p:cNvPr>
          <p:cNvSpPr>
            <a:spLocks noGrp="1"/>
          </p:cNvSpPr>
          <p:nvPr>
            <p:ph type="title"/>
          </p:nvPr>
        </p:nvSpPr>
        <p:spPr/>
        <p:txBody>
          <a:bodyPr/>
          <a:lstStyle/>
          <a:p>
            <a:r>
              <a:rPr lang="de-DE" dirty="0" err="1"/>
              <a:t>What</a:t>
            </a:r>
            <a:r>
              <a:rPr lang="de-DE" dirty="0"/>
              <a:t> </a:t>
            </a:r>
            <a:r>
              <a:rPr lang="de-DE" dirty="0" err="1"/>
              <a:t>is</a:t>
            </a:r>
            <a:r>
              <a:rPr lang="de-DE" dirty="0"/>
              <a:t> </a:t>
            </a:r>
            <a:r>
              <a:rPr lang="de-DE" dirty="0" err="1"/>
              <a:t>the</a:t>
            </a:r>
            <a:r>
              <a:rPr lang="de-DE" dirty="0"/>
              <a:t> </a:t>
            </a:r>
            <a:r>
              <a:rPr lang="de-DE" dirty="0" err="1"/>
              <a:t>ultimate</a:t>
            </a:r>
            <a:r>
              <a:rPr lang="de-DE" dirty="0"/>
              <a:t> </a:t>
            </a:r>
            <a:r>
              <a:rPr lang="de-DE" dirty="0" err="1"/>
              <a:t>user</a:t>
            </a:r>
            <a:r>
              <a:rPr lang="de-DE" dirty="0"/>
              <a:t> interface?</a:t>
            </a:r>
          </a:p>
        </p:txBody>
      </p:sp>
      <p:sp>
        <p:nvSpPr>
          <p:cNvPr id="3" name="Fußzeilenplatzhalter 2">
            <a:extLst>
              <a:ext uri="{FF2B5EF4-FFF2-40B4-BE49-F238E27FC236}">
                <a16:creationId xmlns:a16="http://schemas.microsoft.com/office/drawing/2014/main" id="{72B26E13-5A30-6332-AA1D-3763D4F7F0A6}"/>
              </a:ext>
            </a:extLst>
          </p:cNvPr>
          <p:cNvSpPr>
            <a:spLocks noGrp="1"/>
          </p:cNvSpPr>
          <p:nvPr>
            <p:ph type="ftr" sz="quarter" idx="23"/>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DB862AC7-7939-D28C-D6F4-510FD3A1D015}"/>
              </a:ext>
            </a:extLst>
          </p:cNvPr>
          <p:cNvSpPr>
            <a:spLocks noGrp="1"/>
          </p:cNvSpPr>
          <p:nvPr>
            <p:ph type="sldNum" sz="quarter" idx="24"/>
          </p:nvPr>
        </p:nvSpPr>
        <p:spPr/>
        <p:txBody>
          <a:bodyPr/>
          <a:lstStyle/>
          <a:p>
            <a:fld id="{BA24374A-C3A8-471A-8837-3FC31668ABE5}" type="slidenum">
              <a:rPr lang="de-DE" smtClean="0"/>
              <a:pPr/>
              <a:t>3</a:t>
            </a:fld>
            <a:endParaRPr lang="de-DE" dirty="0"/>
          </a:p>
        </p:txBody>
      </p:sp>
      <p:sp>
        <p:nvSpPr>
          <p:cNvPr id="9" name="Textplatzhalter 8">
            <a:extLst>
              <a:ext uri="{FF2B5EF4-FFF2-40B4-BE49-F238E27FC236}">
                <a16:creationId xmlns:a16="http://schemas.microsoft.com/office/drawing/2014/main" id="{D61A978A-A817-E31A-D8B2-4933B959563A}"/>
              </a:ext>
            </a:extLst>
          </p:cNvPr>
          <p:cNvSpPr>
            <a:spLocks noGrp="1"/>
          </p:cNvSpPr>
          <p:nvPr>
            <p:ph type="body" sz="quarter" idx="21"/>
          </p:nvPr>
        </p:nvSpPr>
        <p:spPr/>
        <p:txBody>
          <a:bodyPr/>
          <a:lstStyle/>
          <a:p>
            <a:r>
              <a:rPr lang="en-US" sz="1400" dirty="0"/>
              <a:t>In- and Output</a:t>
            </a:r>
            <a:endParaRPr lang="de-DE" dirty="0"/>
          </a:p>
        </p:txBody>
      </p:sp>
    </p:spTree>
    <p:extLst>
      <p:ext uri="{BB962C8B-B14F-4D97-AF65-F5344CB8AC3E}">
        <p14:creationId xmlns:p14="http://schemas.microsoft.com/office/powerpoint/2010/main" val="24896034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CEF3774-A56C-25A3-11DD-EDAA4AEF653F}"/>
              </a:ext>
            </a:extLst>
          </p:cNvPr>
          <p:cNvSpPr>
            <a:spLocks noGrp="1"/>
          </p:cNvSpPr>
          <p:nvPr>
            <p:ph type="title"/>
          </p:nvPr>
        </p:nvSpPr>
        <p:spPr/>
        <p:txBody>
          <a:bodyPr/>
          <a:lstStyle/>
          <a:p>
            <a:r>
              <a:rPr lang="de-DE" dirty="0"/>
              <a:t>The </a:t>
            </a:r>
            <a:r>
              <a:rPr lang="de-DE" dirty="0" err="1"/>
              <a:t>Perfect</a:t>
            </a:r>
            <a:r>
              <a:rPr lang="de-DE" dirty="0"/>
              <a:t> System</a:t>
            </a:r>
          </a:p>
        </p:txBody>
      </p:sp>
      <p:sp>
        <p:nvSpPr>
          <p:cNvPr id="3" name="Fußzeilenplatzhalter 2">
            <a:extLst>
              <a:ext uri="{FF2B5EF4-FFF2-40B4-BE49-F238E27FC236}">
                <a16:creationId xmlns:a16="http://schemas.microsoft.com/office/drawing/2014/main" id="{C8CD95DD-EECE-796F-25A8-7F7946445243}"/>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59FE8498-B5EF-D083-56D5-0E730F1E1161}"/>
              </a:ext>
            </a:extLst>
          </p:cNvPr>
          <p:cNvSpPr>
            <a:spLocks noGrp="1"/>
          </p:cNvSpPr>
          <p:nvPr>
            <p:ph type="sldNum" sz="quarter" idx="28"/>
          </p:nvPr>
        </p:nvSpPr>
        <p:spPr/>
        <p:txBody>
          <a:bodyPr/>
          <a:lstStyle/>
          <a:p>
            <a:fld id="{BA24374A-C3A8-471A-8837-3FC31668ABE5}" type="slidenum">
              <a:rPr lang="de-DE" smtClean="0"/>
              <a:pPr/>
              <a:t>4</a:t>
            </a:fld>
            <a:endParaRPr lang="de-DE" dirty="0"/>
          </a:p>
        </p:txBody>
      </p:sp>
      <p:sp>
        <p:nvSpPr>
          <p:cNvPr id="5" name="Textplatzhalter 4">
            <a:extLst>
              <a:ext uri="{FF2B5EF4-FFF2-40B4-BE49-F238E27FC236}">
                <a16:creationId xmlns:a16="http://schemas.microsoft.com/office/drawing/2014/main" id="{7845FB1D-057B-ADA0-CD0B-9BFA1DD3FB53}"/>
              </a:ext>
            </a:extLst>
          </p:cNvPr>
          <p:cNvSpPr>
            <a:spLocks noGrp="1"/>
          </p:cNvSpPr>
          <p:nvPr>
            <p:ph type="body" sz="quarter" idx="21"/>
          </p:nvPr>
        </p:nvSpPr>
        <p:spPr/>
        <p:txBody>
          <a:bodyPr/>
          <a:lstStyle/>
          <a:p>
            <a:r>
              <a:rPr lang="en-US" sz="1400" dirty="0"/>
              <a:t>In- and Output</a:t>
            </a:r>
            <a:endParaRPr lang="de-DE" dirty="0"/>
          </a:p>
        </p:txBody>
      </p:sp>
      <p:sp>
        <p:nvSpPr>
          <p:cNvPr id="6" name="Textplatzhalter 5">
            <a:extLst>
              <a:ext uri="{FF2B5EF4-FFF2-40B4-BE49-F238E27FC236}">
                <a16:creationId xmlns:a16="http://schemas.microsoft.com/office/drawing/2014/main" id="{06F94D75-1D74-03E5-D89C-2356741E656E}"/>
              </a:ext>
            </a:extLst>
          </p:cNvPr>
          <p:cNvSpPr>
            <a:spLocks noGrp="1"/>
          </p:cNvSpPr>
          <p:nvPr>
            <p:ph type="body" sz="quarter" idx="29"/>
          </p:nvPr>
        </p:nvSpPr>
        <p:spPr/>
        <p:txBody>
          <a:bodyPr/>
          <a:lstStyle/>
          <a:p>
            <a:endParaRPr lang="de-DE"/>
          </a:p>
        </p:txBody>
      </p:sp>
      <p:grpSp>
        <p:nvGrpSpPr>
          <p:cNvPr id="7" name="Gruppieren 6">
            <a:extLst>
              <a:ext uri="{FF2B5EF4-FFF2-40B4-BE49-F238E27FC236}">
                <a16:creationId xmlns:a16="http://schemas.microsoft.com/office/drawing/2014/main" id="{87CD204A-CC54-5BDA-C40F-DA8804CB0A2D}"/>
              </a:ext>
            </a:extLst>
          </p:cNvPr>
          <p:cNvGrpSpPr/>
          <p:nvPr/>
        </p:nvGrpSpPr>
        <p:grpSpPr>
          <a:xfrm>
            <a:off x="2695573" y="1897966"/>
            <a:ext cx="6800852" cy="3062068"/>
            <a:chOff x="3726156" y="4318716"/>
            <a:chExt cx="3512844" cy="1581651"/>
          </a:xfrm>
        </p:grpSpPr>
        <p:pic>
          <p:nvPicPr>
            <p:cNvPr id="8" name="Grafik 7" descr="Gehirn im Kopf mit einfarbiger Füllung">
              <a:extLst>
                <a:ext uri="{FF2B5EF4-FFF2-40B4-BE49-F238E27FC236}">
                  <a16:creationId xmlns:a16="http://schemas.microsoft.com/office/drawing/2014/main" id="{97438CBF-2B6E-3380-5C73-B867C51D625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726156" y="4318716"/>
              <a:ext cx="1581651" cy="1581651"/>
            </a:xfrm>
            <a:prstGeom prst="rect">
              <a:avLst/>
            </a:prstGeom>
          </p:spPr>
        </p:pic>
        <p:pic>
          <p:nvPicPr>
            <p:cNvPr id="9" name="Grafik 8" descr="Filmklappe mit einfarbiger Füllung">
              <a:extLst>
                <a:ext uri="{FF2B5EF4-FFF2-40B4-BE49-F238E27FC236}">
                  <a16:creationId xmlns:a16="http://schemas.microsoft.com/office/drawing/2014/main" id="{82FFA8CD-1117-763A-9219-EA26084A780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324600" y="4652341"/>
              <a:ext cx="914400" cy="914400"/>
            </a:xfrm>
            <a:prstGeom prst="rect">
              <a:avLst/>
            </a:prstGeom>
          </p:spPr>
        </p:pic>
        <p:pic>
          <p:nvPicPr>
            <p:cNvPr id="10" name="Grafik 9" descr="Arrow Right mit einfarbiger Füllung">
              <a:extLst>
                <a:ext uri="{FF2B5EF4-FFF2-40B4-BE49-F238E27FC236}">
                  <a16:creationId xmlns:a16="http://schemas.microsoft.com/office/drawing/2014/main" id="{9CC36078-360C-6A3E-2170-9EA7B094E2C5}"/>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307807" y="4680916"/>
              <a:ext cx="914400" cy="914400"/>
            </a:xfrm>
            <a:prstGeom prst="rect">
              <a:avLst/>
            </a:prstGeom>
          </p:spPr>
        </p:pic>
      </p:grpSp>
    </p:spTree>
    <p:extLst>
      <p:ext uri="{BB962C8B-B14F-4D97-AF65-F5344CB8AC3E}">
        <p14:creationId xmlns:p14="http://schemas.microsoft.com/office/powerpoint/2010/main" val="3841358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el 8">
            <a:extLst>
              <a:ext uri="{FF2B5EF4-FFF2-40B4-BE49-F238E27FC236}">
                <a16:creationId xmlns:a16="http://schemas.microsoft.com/office/drawing/2014/main" id="{F97590DB-C4BF-CB51-7CDF-C627B57FE27F}"/>
              </a:ext>
            </a:extLst>
          </p:cNvPr>
          <p:cNvSpPr>
            <a:spLocks noGrp="1"/>
          </p:cNvSpPr>
          <p:nvPr>
            <p:ph type="title"/>
          </p:nvPr>
        </p:nvSpPr>
        <p:spPr/>
        <p:txBody>
          <a:bodyPr/>
          <a:lstStyle/>
          <a:p>
            <a:r>
              <a:rPr lang="en-US" dirty="0"/>
              <a:t>Atari </a:t>
            </a:r>
            <a:r>
              <a:rPr lang="en-US" dirty="0" err="1"/>
              <a:t>Mindlink</a:t>
            </a:r>
            <a:r>
              <a:rPr lang="en-US" dirty="0"/>
              <a:t> (1984, never released)</a:t>
            </a:r>
            <a:endParaRPr lang="de-DE" dirty="0"/>
          </a:p>
        </p:txBody>
      </p:sp>
      <p:sp>
        <p:nvSpPr>
          <p:cNvPr id="3" name="Fußzeilenplatzhalter 2">
            <a:extLst>
              <a:ext uri="{FF2B5EF4-FFF2-40B4-BE49-F238E27FC236}">
                <a16:creationId xmlns:a16="http://schemas.microsoft.com/office/drawing/2014/main" id="{19C5370C-B4C8-44F3-6D35-3740D99A1DC0}"/>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5D3CC83D-0663-C48D-B82D-CBA7265F0647}"/>
              </a:ext>
            </a:extLst>
          </p:cNvPr>
          <p:cNvSpPr>
            <a:spLocks noGrp="1"/>
          </p:cNvSpPr>
          <p:nvPr>
            <p:ph type="sldNum" sz="quarter" idx="33"/>
          </p:nvPr>
        </p:nvSpPr>
        <p:spPr/>
        <p:txBody>
          <a:bodyPr/>
          <a:lstStyle/>
          <a:p>
            <a:fld id="{BA24374A-C3A8-471A-8837-3FC31668ABE5}" type="slidenum">
              <a:rPr lang="de-DE" smtClean="0"/>
              <a:pPr/>
              <a:t>5</a:t>
            </a:fld>
            <a:endParaRPr lang="de-DE" dirty="0"/>
          </a:p>
        </p:txBody>
      </p:sp>
      <p:sp>
        <p:nvSpPr>
          <p:cNvPr id="10" name="Textplatzhalter 9">
            <a:extLst>
              <a:ext uri="{FF2B5EF4-FFF2-40B4-BE49-F238E27FC236}">
                <a16:creationId xmlns:a16="http://schemas.microsoft.com/office/drawing/2014/main" id="{9110EA1F-5E00-D59A-6629-F4DA0EBF542E}"/>
              </a:ext>
            </a:extLst>
          </p:cNvPr>
          <p:cNvSpPr>
            <a:spLocks noGrp="1"/>
          </p:cNvSpPr>
          <p:nvPr>
            <p:ph type="body" sz="quarter" idx="21"/>
          </p:nvPr>
        </p:nvSpPr>
        <p:spPr/>
        <p:txBody>
          <a:bodyPr/>
          <a:lstStyle/>
          <a:p>
            <a:r>
              <a:rPr lang="en-US" sz="1400" dirty="0"/>
              <a:t>In- and Output</a:t>
            </a:r>
            <a:endParaRPr lang="de-DE" dirty="0"/>
          </a:p>
        </p:txBody>
      </p:sp>
      <p:sp>
        <p:nvSpPr>
          <p:cNvPr id="11" name="Textplatzhalter 10">
            <a:extLst>
              <a:ext uri="{FF2B5EF4-FFF2-40B4-BE49-F238E27FC236}">
                <a16:creationId xmlns:a16="http://schemas.microsoft.com/office/drawing/2014/main" id="{3543EFAD-C849-04DC-1E0D-B035D196632D}"/>
              </a:ext>
            </a:extLst>
          </p:cNvPr>
          <p:cNvSpPr>
            <a:spLocks noGrp="1"/>
          </p:cNvSpPr>
          <p:nvPr>
            <p:ph type="body" sz="quarter" idx="34"/>
          </p:nvPr>
        </p:nvSpPr>
        <p:spPr/>
        <p:txBody>
          <a:bodyPr/>
          <a:lstStyle/>
          <a:p>
            <a:endParaRPr lang="de-DE"/>
          </a:p>
        </p:txBody>
      </p:sp>
      <p:sp>
        <p:nvSpPr>
          <p:cNvPr id="12" name="Inhaltsplatzhalter 11">
            <a:extLst>
              <a:ext uri="{FF2B5EF4-FFF2-40B4-BE49-F238E27FC236}">
                <a16:creationId xmlns:a16="http://schemas.microsoft.com/office/drawing/2014/main" id="{B26288B7-D249-CED4-1941-519C1353C7F2}"/>
              </a:ext>
            </a:extLst>
          </p:cNvPr>
          <p:cNvSpPr>
            <a:spLocks noGrp="1"/>
          </p:cNvSpPr>
          <p:nvPr>
            <p:ph sz="quarter" idx="35"/>
          </p:nvPr>
        </p:nvSpPr>
        <p:spPr/>
        <p:txBody>
          <a:bodyPr/>
          <a:lstStyle/>
          <a:p>
            <a:r>
              <a:rPr lang="de-DE" sz="1000" dirty="0">
                <a:solidFill>
                  <a:schemeClr val="bg1">
                    <a:lumMod val="50000"/>
                  </a:schemeClr>
                </a:solidFill>
              </a:rPr>
              <a:t>http://www.atarimuseum.com/videogames/consoles/2600/mindlink.html </a:t>
            </a:r>
          </a:p>
        </p:txBody>
      </p:sp>
      <p:grpSp>
        <p:nvGrpSpPr>
          <p:cNvPr id="13" name="Gruppieren 12">
            <a:extLst>
              <a:ext uri="{FF2B5EF4-FFF2-40B4-BE49-F238E27FC236}">
                <a16:creationId xmlns:a16="http://schemas.microsoft.com/office/drawing/2014/main" id="{C24D3297-80E8-C155-795D-57EED226B424}"/>
              </a:ext>
            </a:extLst>
          </p:cNvPr>
          <p:cNvGrpSpPr/>
          <p:nvPr/>
        </p:nvGrpSpPr>
        <p:grpSpPr>
          <a:xfrm>
            <a:off x="695324" y="1683093"/>
            <a:ext cx="10863264" cy="3822356"/>
            <a:chOff x="695324" y="2387342"/>
            <a:chExt cx="9289255" cy="3268524"/>
          </a:xfrm>
        </p:grpSpPr>
        <p:pic>
          <p:nvPicPr>
            <p:cNvPr id="7" name="Picture 2">
              <a:extLst>
                <a:ext uri="{FF2B5EF4-FFF2-40B4-BE49-F238E27FC236}">
                  <a16:creationId xmlns:a16="http://schemas.microsoft.com/office/drawing/2014/main" id="{1E4DB912-0354-59BA-825D-EA8ECCC1EFC7}"/>
                </a:ext>
              </a:extLst>
            </p:cNvPr>
            <p:cNvPicPr>
              <a:picLocks noChangeAspect="1" noChangeArrowheads="1"/>
            </p:cNvPicPr>
            <p:nvPr/>
          </p:nvPicPr>
          <p:blipFill>
            <a:blip r:embed="rId2"/>
            <a:srcRect/>
            <a:stretch>
              <a:fillRect/>
            </a:stretch>
          </p:blipFill>
          <p:spPr bwMode="auto">
            <a:xfrm>
              <a:off x="695324" y="2409616"/>
              <a:ext cx="4493079" cy="3246250"/>
            </a:xfrm>
            <a:prstGeom prst="rect">
              <a:avLst/>
            </a:prstGeom>
            <a:noFill/>
            <a:ln w="9525">
              <a:noFill/>
              <a:miter lim="800000"/>
              <a:headEnd/>
              <a:tailEnd/>
            </a:ln>
            <a:effectLst/>
          </p:spPr>
        </p:pic>
        <p:pic>
          <p:nvPicPr>
            <p:cNvPr id="8" name="Picture 3">
              <a:extLst>
                <a:ext uri="{FF2B5EF4-FFF2-40B4-BE49-F238E27FC236}">
                  <a16:creationId xmlns:a16="http://schemas.microsoft.com/office/drawing/2014/main" id="{5BBFAA76-5937-9CAA-2CBA-0CE773DFF144}"/>
                </a:ext>
              </a:extLst>
            </p:cNvPr>
            <p:cNvPicPr>
              <a:picLocks noChangeAspect="1" noChangeArrowheads="1"/>
            </p:cNvPicPr>
            <p:nvPr/>
          </p:nvPicPr>
          <p:blipFill>
            <a:blip r:embed="rId3"/>
            <a:srcRect/>
            <a:stretch>
              <a:fillRect/>
            </a:stretch>
          </p:blipFill>
          <p:spPr bwMode="auto">
            <a:xfrm>
              <a:off x="5388771" y="2387342"/>
              <a:ext cx="4595808" cy="3158573"/>
            </a:xfrm>
            <a:prstGeom prst="rect">
              <a:avLst/>
            </a:prstGeom>
            <a:noFill/>
            <a:ln w="9525">
              <a:noFill/>
              <a:miter lim="800000"/>
              <a:headEnd/>
              <a:tailEnd/>
            </a:ln>
            <a:effectLst/>
          </p:spPr>
        </p:pic>
      </p:grpSp>
    </p:spTree>
    <p:extLst>
      <p:ext uri="{BB962C8B-B14F-4D97-AF65-F5344CB8AC3E}">
        <p14:creationId xmlns:p14="http://schemas.microsoft.com/office/powerpoint/2010/main" val="25252693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D052249-3D60-1868-F738-43687FE7F951}"/>
              </a:ext>
            </a:extLst>
          </p:cNvPr>
          <p:cNvSpPr>
            <a:spLocks noGrp="1"/>
          </p:cNvSpPr>
          <p:nvPr>
            <p:ph type="title"/>
          </p:nvPr>
        </p:nvSpPr>
        <p:spPr/>
        <p:txBody>
          <a:bodyPr/>
          <a:lstStyle/>
          <a:p>
            <a:endParaRPr lang="de-DE"/>
          </a:p>
        </p:txBody>
      </p:sp>
      <p:sp>
        <p:nvSpPr>
          <p:cNvPr id="3" name="Fußzeilenplatzhalter 2">
            <a:extLst>
              <a:ext uri="{FF2B5EF4-FFF2-40B4-BE49-F238E27FC236}">
                <a16:creationId xmlns:a16="http://schemas.microsoft.com/office/drawing/2014/main" id="{5584CB01-767E-3C9D-0860-74CACEC66C94}"/>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4D3E641E-E6AF-17D8-3008-B9A50AF24B69}"/>
              </a:ext>
            </a:extLst>
          </p:cNvPr>
          <p:cNvSpPr>
            <a:spLocks noGrp="1"/>
          </p:cNvSpPr>
          <p:nvPr>
            <p:ph type="sldNum" sz="quarter" idx="33"/>
          </p:nvPr>
        </p:nvSpPr>
        <p:spPr/>
        <p:txBody>
          <a:bodyPr/>
          <a:lstStyle/>
          <a:p>
            <a:fld id="{BA24374A-C3A8-471A-8837-3FC31668ABE5}" type="slidenum">
              <a:rPr lang="de-DE" smtClean="0"/>
              <a:pPr/>
              <a:t>6</a:t>
            </a:fld>
            <a:endParaRPr lang="de-DE" dirty="0"/>
          </a:p>
        </p:txBody>
      </p:sp>
      <p:sp>
        <p:nvSpPr>
          <p:cNvPr id="5" name="Textplatzhalter 4">
            <a:extLst>
              <a:ext uri="{FF2B5EF4-FFF2-40B4-BE49-F238E27FC236}">
                <a16:creationId xmlns:a16="http://schemas.microsoft.com/office/drawing/2014/main" id="{656A68E6-5908-FF2B-81F2-95A57BFC2A8F}"/>
              </a:ext>
            </a:extLst>
          </p:cNvPr>
          <p:cNvSpPr>
            <a:spLocks noGrp="1"/>
          </p:cNvSpPr>
          <p:nvPr>
            <p:ph type="body" sz="quarter" idx="21"/>
          </p:nvPr>
        </p:nvSpPr>
        <p:spPr/>
        <p:txBody>
          <a:bodyPr/>
          <a:lstStyle/>
          <a:p>
            <a:endParaRPr lang="de-DE"/>
          </a:p>
        </p:txBody>
      </p:sp>
      <p:sp>
        <p:nvSpPr>
          <p:cNvPr id="6" name="Textplatzhalter 5">
            <a:extLst>
              <a:ext uri="{FF2B5EF4-FFF2-40B4-BE49-F238E27FC236}">
                <a16:creationId xmlns:a16="http://schemas.microsoft.com/office/drawing/2014/main" id="{9970A986-833F-8E0E-081F-0EE868BF9DBD}"/>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8B308C1D-C27A-6A0C-A2B4-0AB57045BEE7}"/>
              </a:ext>
            </a:extLst>
          </p:cNvPr>
          <p:cNvSpPr>
            <a:spLocks noGrp="1"/>
          </p:cNvSpPr>
          <p:nvPr>
            <p:ph sz="quarter" idx="35"/>
          </p:nvPr>
        </p:nvSpPr>
        <p:spPr/>
        <p:txBody>
          <a:bodyPr/>
          <a:lstStyle/>
          <a:p>
            <a:endParaRPr lang="de-DE"/>
          </a:p>
        </p:txBody>
      </p:sp>
      <p:pic>
        <p:nvPicPr>
          <p:cNvPr id="8" name="Grafik 7">
            <a:extLst>
              <a:ext uri="{FF2B5EF4-FFF2-40B4-BE49-F238E27FC236}">
                <a16:creationId xmlns:a16="http://schemas.microsoft.com/office/drawing/2014/main" id="{7F9ACE4A-A5CB-D5B1-0144-D0DAFD6F3F89}"/>
              </a:ext>
            </a:extLst>
          </p:cNvPr>
          <p:cNvPicPr>
            <a:picLocks noChangeAspect="1"/>
          </p:cNvPicPr>
          <p:nvPr/>
        </p:nvPicPr>
        <p:blipFill rotWithShape="1">
          <a:blip r:embed="rId2">
            <a:extLst>
              <a:ext uri="{28A0092B-C50C-407E-A947-70E740481C1C}">
                <a14:useLocalDpi xmlns:a14="http://schemas.microsoft.com/office/drawing/2010/main" val="0"/>
              </a:ext>
            </a:extLst>
          </a:blip>
          <a:srcRect t="31743"/>
          <a:stretch/>
        </p:blipFill>
        <p:spPr>
          <a:xfrm>
            <a:off x="1" y="0"/>
            <a:ext cx="12191999" cy="6857999"/>
          </a:xfrm>
          <a:prstGeom prst="rect">
            <a:avLst/>
          </a:prstGeom>
        </p:spPr>
      </p:pic>
    </p:spTree>
    <p:extLst>
      <p:ext uri="{BB962C8B-B14F-4D97-AF65-F5344CB8AC3E}">
        <p14:creationId xmlns:p14="http://schemas.microsoft.com/office/powerpoint/2010/main" val="36210920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B25BB8D-05FE-CE8E-2A79-F88FD082D964}"/>
              </a:ext>
            </a:extLst>
          </p:cNvPr>
          <p:cNvSpPr>
            <a:spLocks noGrp="1"/>
          </p:cNvSpPr>
          <p:nvPr>
            <p:ph type="title"/>
          </p:nvPr>
        </p:nvSpPr>
        <p:spPr/>
        <p:txBody>
          <a:bodyPr/>
          <a:lstStyle/>
          <a:p>
            <a:endParaRPr lang="de-DE"/>
          </a:p>
        </p:txBody>
      </p:sp>
      <p:sp>
        <p:nvSpPr>
          <p:cNvPr id="3" name="Fußzeilenplatzhalter 2">
            <a:extLst>
              <a:ext uri="{FF2B5EF4-FFF2-40B4-BE49-F238E27FC236}">
                <a16:creationId xmlns:a16="http://schemas.microsoft.com/office/drawing/2014/main" id="{F8B061A8-ED97-F2E9-688C-687D89766E7F}"/>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B5ED9BC3-7D44-25DD-7541-380BDFEDEAA3}"/>
              </a:ext>
            </a:extLst>
          </p:cNvPr>
          <p:cNvSpPr>
            <a:spLocks noGrp="1"/>
          </p:cNvSpPr>
          <p:nvPr>
            <p:ph type="sldNum" sz="quarter" idx="33"/>
          </p:nvPr>
        </p:nvSpPr>
        <p:spPr/>
        <p:txBody>
          <a:bodyPr/>
          <a:lstStyle/>
          <a:p>
            <a:fld id="{BA24374A-C3A8-471A-8837-3FC31668ABE5}" type="slidenum">
              <a:rPr lang="de-DE" smtClean="0"/>
              <a:pPr/>
              <a:t>7</a:t>
            </a:fld>
            <a:endParaRPr lang="de-DE" dirty="0"/>
          </a:p>
        </p:txBody>
      </p:sp>
      <p:sp>
        <p:nvSpPr>
          <p:cNvPr id="5" name="Textplatzhalter 4">
            <a:extLst>
              <a:ext uri="{FF2B5EF4-FFF2-40B4-BE49-F238E27FC236}">
                <a16:creationId xmlns:a16="http://schemas.microsoft.com/office/drawing/2014/main" id="{BC027895-4A56-4B9B-AE2A-461240C463B5}"/>
              </a:ext>
            </a:extLst>
          </p:cNvPr>
          <p:cNvSpPr>
            <a:spLocks noGrp="1"/>
          </p:cNvSpPr>
          <p:nvPr>
            <p:ph type="body" sz="quarter" idx="21"/>
          </p:nvPr>
        </p:nvSpPr>
        <p:spPr/>
        <p:txBody>
          <a:bodyPr/>
          <a:lstStyle/>
          <a:p>
            <a:endParaRPr lang="de-DE"/>
          </a:p>
        </p:txBody>
      </p:sp>
      <p:sp>
        <p:nvSpPr>
          <p:cNvPr id="6" name="Textplatzhalter 5">
            <a:extLst>
              <a:ext uri="{FF2B5EF4-FFF2-40B4-BE49-F238E27FC236}">
                <a16:creationId xmlns:a16="http://schemas.microsoft.com/office/drawing/2014/main" id="{02DFCD22-6B3B-6B0D-22F7-A22E47475316}"/>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AA49BDDF-54E1-7E62-2C69-A2CB5CF8A259}"/>
              </a:ext>
            </a:extLst>
          </p:cNvPr>
          <p:cNvSpPr>
            <a:spLocks noGrp="1"/>
          </p:cNvSpPr>
          <p:nvPr>
            <p:ph sz="quarter" idx="35"/>
          </p:nvPr>
        </p:nvSpPr>
        <p:spPr/>
        <p:txBody>
          <a:bodyPr/>
          <a:lstStyle/>
          <a:p>
            <a:endParaRPr lang="de-DE"/>
          </a:p>
        </p:txBody>
      </p:sp>
      <p:pic>
        <p:nvPicPr>
          <p:cNvPr id="8" name="Grafik 7" descr="Ein Bild, das Person, drinnen, Computer, Mann enthält.&#10;&#10;Automatisch generierte Beschreibung">
            <a:extLst>
              <a:ext uri="{FF2B5EF4-FFF2-40B4-BE49-F238E27FC236}">
                <a16:creationId xmlns:a16="http://schemas.microsoft.com/office/drawing/2014/main" id="{1890B9B3-F55A-769C-BCEA-244E4F7F694E}"/>
              </a:ext>
            </a:extLst>
          </p:cNvPr>
          <p:cNvPicPr>
            <a:picLocks noChangeAspect="1"/>
          </p:cNvPicPr>
          <p:nvPr/>
        </p:nvPicPr>
        <p:blipFill rotWithShape="1">
          <a:blip r:embed="rId2">
            <a:extLst>
              <a:ext uri="{28A0092B-C50C-407E-A947-70E740481C1C}">
                <a14:useLocalDpi xmlns:a14="http://schemas.microsoft.com/office/drawing/2010/main" val="0"/>
              </a:ext>
            </a:extLst>
          </a:blip>
          <a:srcRect t="1" b="15617"/>
          <a:stretch/>
        </p:blipFill>
        <p:spPr>
          <a:xfrm>
            <a:off x="0" y="0"/>
            <a:ext cx="12192000" cy="6858000"/>
          </a:xfrm>
          <a:prstGeom prst="rect">
            <a:avLst/>
          </a:prstGeom>
        </p:spPr>
      </p:pic>
    </p:spTree>
    <p:extLst>
      <p:ext uri="{BB962C8B-B14F-4D97-AF65-F5344CB8AC3E}">
        <p14:creationId xmlns:p14="http://schemas.microsoft.com/office/powerpoint/2010/main" val="3802360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platzhalter 4">
            <a:extLst>
              <a:ext uri="{FF2B5EF4-FFF2-40B4-BE49-F238E27FC236}">
                <a16:creationId xmlns:a16="http://schemas.microsoft.com/office/drawing/2014/main" id="{C94A9D05-AEDE-4613-B2D8-458B09EDBDCD}"/>
              </a:ext>
            </a:extLst>
          </p:cNvPr>
          <p:cNvSpPr>
            <a:spLocks noGrp="1"/>
          </p:cNvSpPr>
          <p:nvPr>
            <p:ph type="body" idx="1"/>
          </p:nvPr>
        </p:nvSpPr>
        <p:spPr/>
        <p:txBody>
          <a:bodyPr/>
          <a:lstStyle/>
          <a:p>
            <a:r>
              <a:rPr lang="en-US" sz="1600" dirty="0"/>
              <a:t>In- and Output</a:t>
            </a:r>
            <a:endParaRPr lang="de-DE" dirty="0"/>
          </a:p>
        </p:txBody>
      </p:sp>
      <p:sp>
        <p:nvSpPr>
          <p:cNvPr id="8" name="Titel 7">
            <a:extLst>
              <a:ext uri="{FF2B5EF4-FFF2-40B4-BE49-F238E27FC236}">
                <a16:creationId xmlns:a16="http://schemas.microsoft.com/office/drawing/2014/main" id="{6F439077-415D-538C-02A3-7FC55354E247}"/>
              </a:ext>
            </a:extLst>
          </p:cNvPr>
          <p:cNvSpPr>
            <a:spLocks noGrp="1"/>
          </p:cNvSpPr>
          <p:nvPr>
            <p:ph type="title"/>
          </p:nvPr>
        </p:nvSpPr>
        <p:spPr/>
        <p:txBody>
          <a:bodyPr/>
          <a:lstStyle/>
          <a:p>
            <a:endParaRPr lang="de-DE"/>
          </a:p>
        </p:txBody>
      </p:sp>
      <p:sp>
        <p:nvSpPr>
          <p:cNvPr id="7" name="Foliennummernplatzhalter 6">
            <a:extLst>
              <a:ext uri="{FF2B5EF4-FFF2-40B4-BE49-F238E27FC236}">
                <a16:creationId xmlns:a16="http://schemas.microsoft.com/office/drawing/2014/main" id="{56B3D919-3BFF-4F1A-BA93-D8B5982D88E5}"/>
              </a:ext>
            </a:extLst>
          </p:cNvPr>
          <p:cNvSpPr>
            <a:spLocks noGrp="1"/>
          </p:cNvSpPr>
          <p:nvPr>
            <p:ph type="sldNum" sz="quarter" idx="24"/>
          </p:nvPr>
        </p:nvSpPr>
        <p:spPr/>
        <p:txBody>
          <a:bodyPr/>
          <a:lstStyle/>
          <a:p>
            <a:fld id="{C564DEAC-083F-4EA1-9D67-84BB3A537A3E}" type="slidenum">
              <a:rPr lang="de-DE" smtClean="0"/>
              <a:pPr/>
              <a:t>8</a:t>
            </a:fld>
            <a:endParaRPr lang="de-DE" dirty="0"/>
          </a:p>
        </p:txBody>
      </p:sp>
      <p:sp>
        <p:nvSpPr>
          <p:cNvPr id="10" name="Textplatzhalter 9">
            <a:extLst>
              <a:ext uri="{FF2B5EF4-FFF2-40B4-BE49-F238E27FC236}">
                <a16:creationId xmlns:a16="http://schemas.microsoft.com/office/drawing/2014/main" id="{E044BA18-8066-3443-044E-7E10125A04DD}"/>
              </a:ext>
            </a:extLst>
          </p:cNvPr>
          <p:cNvSpPr>
            <a:spLocks noGrp="1"/>
          </p:cNvSpPr>
          <p:nvPr>
            <p:ph type="body" sz="quarter" idx="21"/>
          </p:nvPr>
        </p:nvSpPr>
        <p:spPr/>
        <p:txBody>
          <a:bodyPr/>
          <a:lstStyle/>
          <a:p>
            <a:r>
              <a:rPr lang="en-US" sz="1400" dirty="0"/>
              <a:t>In- and Output</a:t>
            </a:r>
            <a:endParaRPr lang="de-DE" dirty="0"/>
          </a:p>
        </p:txBody>
      </p:sp>
      <p:sp>
        <p:nvSpPr>
          <p:cNvPr id="6" name="Fußzeilenplatzhalter 5">
            <a:extLst>
              <a:ext uri="{FF2B5EF4-FFF2-40B4-BE49-F238E27FC236}">
                <a16:creationId xmlns:a16="http://schemas.microsoft.com/office/drawing/2014/main" id="{3C715ED1-BDA5-4F14-B9AB-D55A8634A665}"/>
              </a:ext>
            </a:extLst>
          </p:cNvPr>
          <p:cNvSpPr>
            <a:spLocks noGrp="1"/>
          </p:cNvSpPr>
          <p:nvPr>
            <p:ph type="ftr" sz="quarter" idx="23"/>
          </p:nvPr>
        </p:nvSpPr>
        <p:spPr/>
        <p:txBody>
          <a:bodyPr/>
          <a:lstStyle/>
          <a:p>
            <a:r>
              <a:rPr lang="de-DE"/>
              <a:t>Valentin Schwind</a:t>
            </a:r>
            <a:endParaRPr lang="de-DE" dirty="0"/>
          </a:p>
        </p:txBody>
      </p:sp>
      <p:pic>
        <p:nvPicPr>
          <p:cNvPr id="1026" name="Picture 2" descr="6 ways virtual reality could transform the lives of disabled people |  Digital Leaders">
            <a:extLst>
              <a:ext uri="{FF2B5EF4-FFF2-40B4-BE49-F238E27FC236}">
                <a16:creationId xmlns:a16="http://schemas.microsoft.com/office/drawing/2014/main" id="{B7843D78-D710-429F-8706-B6D7594E228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976"/>
          <a:stretch/>
        </p:blipFill>
        <p:spPr bwMode="auto">
          <a:xfrm>
            <a:off x="0" y="-1"/>
            <a:ext cx="12192000" cy="6308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25206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6FC8BCD-4B9E-6E69-4761-EE53CED68AF3}"/>
              </a:ext>
            </a:extLst>
          </p:cNvPr>
          <p:cNvSpPr>
            <a:spLocks noGrp="1"/>
          </p:cNvSpPr>
          <p:nvPr>
            <p:ph type="title"/>
          </p:nvPr>
        </p:nvSpPr>
        <p:spPr/>
        <p:txBody>
          <a:bodyPr/>
          <a:lstStyle/>
          <a:p>
            <a:r>
              <a:rPr lang="en-US" dirty="0"/>
              <a:t>Thinking about Applications</a:t>
            </a:r>
            <a:endParaRPr lang="de-DE" dirty="0"/>
          </a:p>
        </p:txBody>
      </p:sp>
      <p:sp>
        <p:nvSpPr>
          <p:cNvPr id="3" name="Fußzeilenplatzhalter 2">
            <a:extLst>
              <a:ext uri="{FF2B5EF4-FFF2-40B4-BE49-F238E27FC236}">
                <a16:creationId xmlns:a16="http://schemas.microsoft.com/office/drawing/2014/main" id="{45C86821-8DE0-FE13-069D-A01B1B965AEC}"/>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C8D461D6-EFC8-52A6-BDDC-6FAF60E61C04}"/>
              </a:ext>
            </a:extLst>
          </p:cNvPr>
          <p:cNvSpPr>
            <a:spLocks noGrp="1"/>
          </p:cNvSpPr>
          <p:nvPr>
            <p:ph type="sldNum" sz="quarter" idx="28"/>
          </p:nvPr>
        </p:nvSpPr>
        <p:spPr/>
        <p:txBody>
          <a:bodyPr/>
          <a:lstStyle/>
          <a:p>
            <a:fld id="{BA24374A-C3A8-471A-8837-3FC31668ABE5}" type="slidenum">
              <a:rPr lang="de-DE" smtClean="0"/>
              <a:pPr/>
              <a:t>9</a:t>
            </a:fld>
            <a:endParaRPr lang="de-DE" dirty="0"/>
          </a:p>
        </p:txBody>
      </p:sp>
      <p:sp>
        <p:nvSpPr>
          <p:cNvPr id="5" name="Textplatzhalter 4">
            <a:extLst>
              <a:ext uri="{FF2B5EF4-FFF2-40B4-BE49-F238E27FC236}">
                <a16:creationId xmlns:a16="http://schemas.microsoft.com/office/drawing/2014/main" id="{2DEBF7ED-8B04-C23B-1AD3-11ACB0B2606A}"/>
              </a:ext>
            </a:extLst>
          </p:cNvPr>
          <p:cNvSpPr>
            <a:spLocks noGrp="1"/>
          </p:cNvSpPr>
          <p:nvPr>
            <p:ph type="body" sz="quarter" idx="21"/>
          </p:nvPr>
        </p:nvSpPr>
        <p:spPr/>
        <p:txBody>
          <a:bodyPr/>
          <a:lstStyle/>
          <a:p>
            <a:r>
              <a:rPr lang="en-US" sz="1400" dirty="0"/>
              <a:t>In- and Output</a:t>
            </a:r>
            <a:endParaRPr lang="de-DE" dirty="0"/>
          </a:p>
        </p:txBody>
      </p:sp>
      <p:sp>
        <p:nvSpPr>
          <p:cNvPr id="6" name="Textplatzhalter 5">
            <a:extLst>
              <a:ext uri="{FF2B5EF4-FFF2-40B4-BE49-F238E27FC236}">
                <a16:creationId xmlns:a16="http://schemas.microsoft.com/office/drawing/2014/main" id="{4B6A859A-F0D2-0CDB-3C8D-A5453194E7CE}"/>
              </a:ext>
            </a:extLst>
          </p:cNvPr>
          <p:cNvSpPr>
            <a:spLocks noGrp="1"/>
          </p:cNvSpPr>
          <p:nvPr>
            <p:ph type="body" sz="quarter" idx="29"/>
          </p:nvPr>
        </p:nvSpPr>
        <p:spPr/>
        <p:txBody>
          <a:bodyPr>
            <a:normAutofit lnSpcReduction="10000"/>
          </a:bodyPr>
          <a:lstStyle/>
          <a:p>
            <a:r>
              <a:rPr lang="en-US" dirty="0"/>
              <a:t>For </a:t>
            </a:r>
            <a:r>
              <a:rPr lang="en-US" b="1" dirty="0">
                <a:solidFill>
                  <a:schemeClr val="accent1"/>
                </a:solidFill>
              </a:rPr>
              <a:t>standard applications </a:t>
            </a:r>
            <a:r>
              <a:rPr lang="en-US" dirty="0"/>
              <a:t>on standard devices (desktop, mobile)</a:t>
            </a:r>
          </a:p>
          <a:p>
            <a:pPr lvl="1"/>
            <a:r>
              <a:rPr lang="en-US" dirty="0"/>
              <a:t>Based on a </a:t>
            </a:r>
            <a:r>
              <a:rPr lang="en-US" b="1" dirty="0">
                <a:solidFill>
                  <a:schemeClr val="accent1"/>
                </a:solidFill>
              </a:rPr>
              <a:t>software implantation </a:t>
            </a:r>
            <a:r>
              <a:rPr lang="en-US" dirty="0"/>
              <a:t>(typically using frameworks)</a:t>
            </a:r>
          </a:p>
          <a:p>
            <a:pPr lvl="1"/>
            <a:r>
              <a:rPr lang="en-US" dirty="0"/>
              <a:t>Understanding the differences in systems </a:t>
            </a:r>
          </a:p>
          <a:p>
            <a:pPr lvl="1"/>
            <a:r>
              <a:rPr lang="en-US" dirty="0"/>
              <a:t>Recommending a hardware setup </a:t>
            </a:r>
          </a:p>
          <a:p>
            <a:pPr lvl="1"/>
            <a:r>
              <a:rPr lang="en-US" dirty="0"/>
              <a:t>Best experience for potential users </a:t>
            </a:r>
          </a:p>
          <a:p>
            <a:pPr lvl="1"/>
            <a:r>
              <a:rPr lang="en-US" dirty="0"/>
              <a:t>Defining a </a:t>
            </a:r>
            <a:r>
              <a:rPr lang="en-US" b="1" dirty="0">
                <a:solidFill>
                  <a:schemeClr val="accent1"/>
                </a:solidFill>
              </a:rPr>
              <a:t>minimal set of requirements </a:t>
            </a:r>
            <a:r>
              <a:rPr lang="en-US" dirty="0"/>
              <a:t>(e.g. screen resolution, input device)</a:t>
            </a:r>
          </a:p>
          <a:p>
            <a:r>
              <a:rPr lang="en-US" dirty="0"/>
              <a:t>For specific </a:t>
            </a:r>
            <a:r>
              <a:rPr lang="en-US" b="1" dirty="0">
                <a:solidFill>
                  <a:schemeClr val="accent1"/>
                </a:solidFill>
              </a:rPr>
              <a:t>custom-made</a:t>
            </a:r>
            <a:r>
              <a:rPr lang="en-US" b="1" dirty="0"/>
              <a:t> </a:t>
            </a:r>
            <a:r>
              <a:rPr lang="en-US" dirty="0"/>
              <a:t>products and applications</a:t>
            </a:r>
          </a:p>
          <a:p>
            <a:pPr lvl="1"/>
            <a:r>
              <a:rPr lang="en-US" b="1" dirty="0">
                <a:solidFill>
                  <a:schemeClr val="accent1"/>
                </a:solidFill>
              </a:rPr>
              <a:t>Software and hardware</a:t>
            </a:r>
            <a:r>
              <a:rPr lang="en-US" dirty="0">
                <a:solidFill>
                  <a:schemeClr val="accent1"/>
                </a:solidFill>
              </a:rPr>
              <a:t> </a:t>
            </a:r>
          </a:p>
          <a:p>
            <a:pPr lvl="1"/>
            <a:r>
              <a:rPr lang="en-US" dirty="0"/>
              <a:t>Understanding options that are available </a:t>
            </a:r>
          </a:p>
          <a:p>
            <a:pPr lvl="1"/>
            <a:r>
              <a:rPr lang="en-US" dirty="0"/>
              <a:t>Innovative embedded user interfaces (devices, machines, cars, …)</a:t>
            </a:r>
          </a:p>
          <a:p>
            <a:pPr lvl="1"/>
            <a:r>
              <a:rPr lang="en-US" dirty="0"/>
              <a:t>Creating a different and </a:t>
            </a:r>
            <a:r>
              <a:rPr lang="en-US" b="1" dirty="0">
                <a:solidFill>
                  <a:schemeClr val="accent1"/>
                </a:solidFill>
              </a:rPr>
              <a:t>unique experience</a:t>
            </a:r>
            <a:r>
              <a:rPr lang="en-US" dirty="0">
                <a:solidFill>
                  <a:schemeClr val="accent1"/>
                </a:solidFill>
              </a:rPr>
              <a:t> </a:t>
            </a:r>
            <a:r>
              <a:rPr lang="en-US" dirty="0"/>
              <a:t>(e.g., for exhibition, trade fare, museum, …)</a:t>
            </a:r>
          </a:p>
          <a:p>
            <a:pPr lvl="1"/>
            <a:endParaRPr lang="en-US" dirty="0"/>
          </a:p>
        </p:txBody>
      </p:sp>
    </p:spTree>
    <p:extLst>
      <p:ext uri="{BB962C8B-B14F-4D97-AF65-F5344CB8AC3E}">
        <p14:creationId xmlns:p14="http://schemas.microsoft.com/office/powerpoint/2010/main" val="2083740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6A48068-DD3F-E986-D71B-E0B731C2F777}"/>
              </a:ext>
            </a:extLst>
          </p:cNvPr>
          <p:cNvSpPr>
            <a:spLocks noGrp="1"/>
          </p:cNvSpPr>
          <p:nvPr>
            <p:ph type="title"/>
          </p:nvPr>
        </p:nvSpPr>
        <p:spPr/>
        <p:txBody>
          <a:bodyPr/>
          <a:lstStyle/>
          <a:p>
            <a:r>
              <a:rPr lang="de-DE" dirty="0"/>
              <a:t>In- and Output</a:t>
            </a:r>
          </a:p>
        </p:txBody>
      </p:sp>
      <p:sp>
        <p:nvSpPr>
          <p:cNvPr id="3" name="Fußzeilenplatzhalter 2">
            <a:extLst>
              <a:ext uri="{FF2B5EF4-FFF2-40B4-BE49-F238E27FC236}">
                <a16:creationId xmlns:a16="http://schemas.microsoft.com/office/drawing/2014/main" id="{19C44869-B079-9EA7-1BF7-A739E22D8CE4}"/>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18CECCF1-E44B-4928-4AF8-1E0AAD159CE3}"/>
              </a:ext>
            </a:extLst>
          </p:cNvPr>
          <p:cNvSpPr>
            <a:spLocks noGrp="1"/>
          </p:cNvSpPr>
          <p:nvPr>
            <p:ph type="sldNum" sz="quarter" idx="28"/>
          </p:nvPr>
        </p:nvSpPr>
        <p:spPr/>
        <p:txBody>
          <a:bodyPr/>
          <a:lstStyle/>
          <a:p>
            <a:fld id="{BA24374A-C3A8-471A-8837-3FC31668ABE5}" type="slidenum">
              <a:rPr lang="de-DE" smtClean="0"/>
              <a:pPr/>
              <a:t>10</a:t>
            </a:fld>
            <a:endParaRPr lang="de-DE" dirty="0"/>
          </a:p>
        </p:txBody>
      </p:sp>
      <p:sp>
        <p:nvSpPr>
          <p:cNvPr id="5" name="Textplatzhalter 4">
            <a:extLst>
              <a:ext uri="{FF2B5EF4-FFF2-40B4-BE49-F238E27FC236}">
                <a16:creationId xmlns:a16="http://schemas.microsoft.com/office/drawing/2014/main" id="{F3CCAF64-D5E7-5511-BF9D-8D58ABD81983}"/>
              </a:ext>
            </a:extLst>
          </p:cNvPr>
          <p:cNvSpPr>
            <a:spLocks noGrp="1"/>
          </p:cNvSpPr>
          <p:nvPr>
            <p:ph type="body" sz="quarter" idx="21"/>
          </p:nvPr>
        </p:nvSpPr>
        <p:spPr/>
        <p:txBody>
          <a:bodyPr/>
          <a:lstStyle/>
          <a:p>
            <a:r>
              <a:rPr lang="en-US" sz="1400" dirty="0"/>
              <a:t>In- and Output</a:t>
            </a:r>
            <a:endParaRPr lang="de-DE" dirty="0"/>
          </a:p>
        </p:txBody>
      </p:sp>
      <p:sp>
        <p:nvSpPr>
          <p:cNvPr id="6" name="Textplatzhalter 5">
            <a:extLst>
              <a:ext uri="{FF2B5EF4-FFF2-40B4-BE49-F238E27FC236}">
                <a16:creationId xmlns:a16="http://schemas.microsoft.com/office/drawing/2014/main" id="{5719DE23-046E-5B83-A649-601D8E3B734B}"/>
              </a:ext>
            </a:extLst>
          </p:cNvPr>
          <p:cNvSpPr>
            <a:spLocks noGrp="1"/>
          </p:cNvSpPr>
          <p:nvPr>
            <p:ph type="body" sz="quarter" idx="29"/>
          </p:nvPr>
        </p:nvSpPr>
        <p:spPr/>
        <p:txBody>
          <a:bodyPr/>
          <a:lstStyle/>
          <a:p>
            <a:endParaRPr lang="de-DE"/>
          </a:p>
        </p:txBody>
      </p:sp>
      <p:sp>
        <p:nvSpPr>
          <p:cNvPr id="7" name="Rechteck 6">
            <a:extLst>
              <a:ext uri="{FF2B5EF4-FFF2-40B4-BE49-F238E27FC236}">
                <a16:creationId xmlns:a16="http://schemas.microsoft.com/office/drawing/2014/main" id="{DC8BEF2E-F790-1265-81B6-909748E03B82}"/>
              </a:ext>
            </a:extLst>
          </p:cNvPr>
          <p:cNvSpPr/>
          <p:nvPr/>
        </p:nvSpPr>
        <p:spPr>
          <a:xfrm>
            <a:off x="695324" y="1993106"/>
            <a:ext cx="10906123" cy="2943225"/>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de-DE" b="1" dirty="0" err="1">
                <a:solidFill>
                  <a:schemeClr val="accent1"/>
                </a:solidFill>
              </a:rPr>
              <a:t>Application</a:t>
            </a:r>
            <a:r>
              <a:rPr lang="de-DE" b="1" dirty="0">
                <a:solidFill>
                  <a:schemeClr val="accent1"/>
                </a:solidFill>
              </a:rPr>
              <a:t> Domain</a:t>
            </a:r>
          </a:p>
        </p:txBody>
      </p:sp>
      <p:pic>
        <p:nvPicPr>
          <p:cNvPr id="8" name="Grafik 7" descr="Arrow Right mit einfarbiger Füllung">
            <a:extLst>
              <a:ext uri="{FF2B5EF4-FFF2-40B4-BE49-F238E27FC236}">
                <a16:creationId xmlns:a16="http://schemas.microsoft.com/office/drawing/2014/main" id="{4340063B-2C0B-8A88-3E1E-3F9A183762B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82135" y="2628804"/>
            <a:ext cx="1707076" cy="1707076"/>
          </a:xfrm>
          <a:prstGeom prst="rect">
            <a:avLst/>
          </a:prstGeom>
        </p:spPr>
      </p:pic>
      <p:sp>
        <p:nvSpPr>
          <p:cNvPr id="9" name="Textfeld 8">
            <a:extLst>
              <a:ext uri="{FF2B5EF4-FFF2-40B4-BE49-F238E27FC236}">
                <a16:creationId xmlns:a16="http://schemas.microsoft.com/office/drawing/2014/main" id="{41F55D11-BEC0-D1F9-0129-0C5BE0598E2B}"/>
              </a:ext>
            </a:extLst>
          </p:cNvPr>
          <p:cNvSpPr txBox="1"/>
          <p:nvPr/>
        </p:nvSpPr>
        <p:spPr>
          <a:xfrm>
            <a:off x="3745523" y="3075057"/>
            <a:ext cx="1436612" cy="707886"/>
          </a:xfrm>
          <a:prstGeom prst="rect">
            <a:avLst/>
          </a:prstGeom>
          <a:noFill/>
        </p:spPr>
        <p:txBody>
          <a:bodyPr wrap="none" rtlCol="0">
            <a:spAutoFit/>
          </a:bodyPr>
          <a:lstStyle/>
          <a:p>
            <a:r>
              <a:rPr lang="de-DE" sz="4000" b="1" dirty="0" err="1"/>
              <a:t>input</a:t>
            </a:r>
            <a:endParaRPr lang="de-DE" sz="4000" b="1" dirty="0"/>
          </a:p>
        </p:txBody>
      </p:sp>
      <p:sp>
        <p:nvSpPr>
          <p:cNvPr id="10" name="Textfeld 9">
            <a:extLst>
              <a:ext uri="{FF2B5EF4-FFF2-40B4-BE49-F238E27FC236}">
                <a16:creationId xmlns:a16="http://schemas.microsoft.com/office/drawing/2014/main" id="{28B01C56-485E-85E3-C9BE-DC6030D6EFDF}"/>
              </a:ext>
            </a:extLst>
          </p:cNvPr>
          <p:cNvSpPr txBox="1"/>
          <p:nvPr/>
        </p:nvSpPr>
        <p:spPr>
          <a:xfrm>
            <a:off x="6889211" y="3075057"/>
            <a:ext cx="1778051" cy="707886"/>
          </a:xfrm>
          <a:prstGeom prst="rect">
            <a:avLst/>
          </a:prstGeom>
          <a:noFill/>
        </p:spPr>
        <p:txBody>
          <a:bodyPr wrap="none" rtlCol="0">
            <a:spAutoFit/>
          </a:bodyPr>
          <a:lstStyle/>
          <a:p>
            <a:r>
              <a:rPr lang="de-DE" sz="4000" b="1" dirty="0" err="1"/>
              <a:t>output</a:t>
            </a:r>
            <a:endParaRPr lang="de-DE" sz="4000" b="1" dirty="0"/>
          </a:p>
        </p:txBody>
      </p:sp>
    </p:spTree>
    <p:extLst>
      <p:ext uri="{BB962C8B-B14F-4D97-AF65-F5344CB8AC3E}">
        <p14:creationId xmlns:p14="http://schemas.microsoft.com/office/powerpoint/2010/main" val="18809530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ABFC9D2-401E-837E-041E-37CE559E9F6F}"/>
              </a:ext>
            </a:extLst>
          </p:cNvPr>
          <p:cNvSpPr>
            <a:spLocks noGrp="1"/>
          </p:cNvSpPr>
          <p:nvPr>
            <p:ph type="title"/>
          </p:nvPr>
        </p:nvSpPr>
        <p:spPr/>
        <p:txBody>
          <a:bodyPr/>
          <a:lstStyle/>
          <a:p>
            <a:r>
              <a:rPr lang="de-DE" dirty="0"/>
              <a:t>In- and Output</a:t>
            </a:r>
          </a:p>
        </p:txBody>
      </p:sp>
      <p:sp>
        <p:nvSpPr>
          <p:cNvPr id="3" name="Fußzeilenplatzhalter 2">
            <a:extLst>
              <a:ext uri="{FF2B5EF4-FFF2-40B4-BE49-F238E27FC236}">
                <a16:creationId xmlns:a16="http://schemas.microsoft.com/office/drawing/2014/main" id="{317D331C-9141-6D18-9C1E-2CFC32A984BE}"/>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523E5C16-31BD-4F5D-08EA-C7541E02C225}"/>
              </a:ext>
            </a:extLst>
          </p:cNvPr>
          <p:cNvSpPr>
            <a:spLocks noGrp="1"/>
          </p:cNvSpPr>
          <p:nvPr>
            <p:ph type="sldNum" sz="quarter" idx="28"/>
          </p:nvPr>
        </p:nvSpPr>
        <p:spPr/>
        <p:txBody>
          <a:bodyPr/>
          <a:lstStyle/>
          <a:p>
            <a:fld id="{BA24374A-C3A8-471A-8837-3FC31668ABE5}" type="slidenum">
              <a:rPr lang="de-DE" smtClean="0"/>
              <a:pPr/>
              <a:t>11</a:t>
            </a:fld>
            <a:endParaRPr lang="de-DE" dirty="0"/>
          </a:p>
        </p:txBody>
      </p:sp>
      <p:sp>
        <p:nvSpPr>
          <p:cNvPr id="5" name="Textplatzhalter 4">
            <a:extLst>
              <a:ext uri="{FF2B5EF4-FFF2-40B4-BE49-F238E27FC236}">
                <a16:creationId xmlns:a16="http://schemas.microsoft.com/office/drawing/2014/main" id="{3C7674DE-9739-793E-5F9F-AEA7FD59BDD6}"/>
              </a:ext>
            </a:extLst>
          </p:cNvPr>
          <p:cNvSpPr>
            <a:spLocks noGrp="1"/>
          </p:cNvSpPr>
          <p:nvPr>
            <p:ph type="body" sz="quarter" idx="21"/>
          </p:nvPr>
        </p:nvSpPr>
        <p:spPr/>
        <p:txBody>
          <a:bodyPr/>
          <a:lstStyle/>
          <a:p>
            <a:r>
              <a:rPr lang="en-US" sz="1400" dirty="0"/>
              <a:t>In- and Output</a:t>
            </a:r>
            <a:endParaRPr lang="de-DE" dirty="0"/>
          </a:p>
        </p:txBody>
      </p:sp>
      <p:sp>
        <p:nvSpPr>
          <p:cNvPr id="6" name="Textplatzhalter 5">
            <a:extLst>
              <a:ext uri="{FF2B5EF4-FFF2-40B4-BE49-F238E27FC236}">
                <a16:creationId xmlns:a16="http://schemas.microsoft.com/office/drawing/2014/main" id="{DBCB17FF-1F73-D0BA-8785-9D58CBA86986}"/>
              </a:ext>
            </a:extLst>
          </p:cNvPr>
          <p:cNvSpPr>
            <a:spLocks noGrp="1"/>
          </p:cNvSpPr>
          <p:nvPr>
            <p:ph type="body" sz="quarter" idx="29"/>
          </p:nvPr>
        </p:nvSpPr>
        <p:spPr/>
        <p:txBody>
          <a:bodyPr/>
          <a:lstStyle/>
          <a:p>
            <a:endParaRPr lang="de-DE"/>
          </a:p>
        </p:txBody>
      </p:sp>
      <p:sp>
        <p:nvSpPr>
          <p:cNvPr id="7" name="Rechteck 6">
            <a:extLst>
              <a:ext uri="{FF2B5EF4-FFF2-40B4-BE49-F238E27FC236}">
                <a16:creationId xmlns:a16="http://schemas.microsoft.com/office/drawing/2014/main" id="{D0029542-6E5E-3DB1-B050-60442498FE42}"/>
              </a:ext>
            </a:extLst>
          </p:cNvPr>
          <p:cNvSpPr/>
          <p:nvPr/>
        </p:nvSpPr>
        <p:spPr>
          <a:xfrm>
            <a:off x="695324" y="1993106"/>
            <a:ext cx="10906123" cy="2943225"/>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de-DE" b="1" dirty="0" err="1">
                <a:solidFill>
                  <a:schemeClr val="accent1"/>
                </a:solidFill>
              </a:rPr>
              <a:t>Application</a:t>
            </a:r>
            <a:r>
              <a:rPr lang="de-DE" b="1" dirty="0">
                <a:solidFill>
                  <a:schemeClr val="accent1"/>
                </a:solidFill>
              </a:rPr>
              <a:t> Domain</a:t>
            </a:r>
          </a:p>
        </p:txBody>
      </p:sp>
      <p:pic>
        <p:nvPicPr>
          <p:cNvPr id="8" name="Grafik 7" descr="Arrow Right mit einfarbiger Füllung">
            <a:extLst>
              <a:ext uri="{FF2B5EF4-FFF2-40B4-BE49-F238E27FC236}">
                <a16:creationId xmlns:a16="http://schemas.microsoft.com/office/drawing/2014/main" id="{33E06D68-430A-0012-D36A-4462703A327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82135" y="2628804"/>
            <a:ext cx="1707076" cy="1707076"/>
          </a:xfrm>
          <a:prstGeom prst="rect">
            <a:avLst/>
          </a:prstGeom>
        </p:spPr>
      </p:pic>
      <p:sp>
        <p:nvSpPr>
          <p:cNvPr id="9" name="Textfeld 8">
            <a:extLst>
              <a:ext uri="{FF2B5EF4-FFF2-40B4-BE49-F238E27FC236}">
                <a16:creationId xmlns:a16="http://schemas.microsoft.com/office/drawing/2014/main" id="{6D9D5BA6-BF67-008D-A272-BCAE45118C57}"/>
              </a:ext>
            </a:extLst>
          </p:cNvPr>
          <p:cNvSpPr txBox="1"/>
          <p:nvPr/>
        </p:nvSpPr>
        <p:spPr>
          <a:xfrm>
            <a:off x="3745523" y="3075057"/>
            <a:ext cx="1436612" cy="707886"/>
          </a:xfrm>
          <a:prstGeom prst="rect">
            <a:avLst/>
          </a:prstGeom>
          <a:noFill/>
        </p:spPr>
        <p:txBody>
          <a:bodyPr wrap="none" rtlCol="0">
            <a:spAutoFit/>
          </a:bodyPr>
          <a:lstStyle/>
          <a:p>
            <a:r>
              <a:rPr lang="de-DE" sz="4000" b="1" dirty="0" err="1"/>
              <a:t>input</a:t>
            </a:r>
            <a:endParaRPr lang="de-DE" sz="4000" b="1" dirty="0"/>
          </a:p>
        </p:txBody>
      </p:sp>
      <p:sp>
        <p:nvSpPr>
          <p:cNvPr id="10" name="Textfeld 9">
            <a:extLst>
              <a:ext uri="{FF2B5EF4-FFF2-40B4-BE49-F238E27FC236}">
                <a16:creationId xmlns:a16="http://schemas.microsoft.com/office/drawing/2014/main" id="{6265B9CE-6094-BAE7-D789-630EA473D583}"/>
              </a:ext>
            </a:extLst>
          </p:cNvPr>
          <p:cNvSpPr txBox="1"/>
          <p:nvPr/>
        </p:nvSpPr>
        <p:spPr>
          <a:xfrm>
            <a:off x="6889211" y="3075057"/>
            <a:ext cx="1778051" cy="707886"/>
          </a:xfrm>
          <a:prstGeom prst="rect">
            <a:avLst/>
          </a:prstGeom>
          <a:noFill/>
        </p:spPr>
        <p:txBody>
          <a:bodyPr wrap="none" rtlCol="0">
            <a:spAutoFit/>
          </a:bodyPr>
          <a:lstStyle/>
          <a:p>
            <a:r>
              <a:rPr lang="de-DE" sz="4000" b="1" dirty="0" err="1"/>
              <a:t>output</a:t>
            </a:r>
            <a:endParaRPr lang="de-DE" sz="4000" b="1" dirty="0"/>
          </a:p>
        </p:txBody>
      </p:sp>
      <p:sp>
        <p:nvSpPr>
          <p:cNvPr id="11" name="Textfeld 10">
            <a:extLst>
              <a:ext uri="{FF2B5EF4-FFF2-40B4-BE49-F238E27FC236}">
                <a16:creationId xmlns:a16="http://schemas.microsoft.com/office/drawing/2014/main" id="{42FF4414-B2DD-6395-BD96-61B9B06E21B0}"/>
              </a:ext>
            </a:extLst>
          </p:cNvPr>
          <p:cNvSpPr txBox="1"/>
          <p:nvPr/>
        </p:nvSpPr>
        <p:spPr>
          <a:xfrm>
            <a:off x="695324" y="2605179"/>
            <a:ext cx="2881300" cy="2031325"/>
          </a:xfrm>
          <a:prstGeom prst="rect">
            <a:avLst/>
          </a:prstGeom>
          <a:noFill/>
        </p:spPr>
        <p:txBody>
          <a:bodyPr wrap="square">
            <a:spAutoFit/>
          </a:bodyPr>
          <a:lstStyle/>
          <a:p>
            <a:pPr marL="0" indent="0" algn="ctr">
              <a:buNone/>
            </a:pPr>
            <a:r>
              <a:rPr lang="en-US" dirty="0"/>
              <a:t>Pointing (Gestures) </a:t>
            </a:r>
          </a:p>
          <a:p>
            <a:pPr marL="0" indent="0" algn="ctr">
              <a:buNone/>
            </a:pPr>
            <a:r>
              <a:rPr lang="en-US" sz="1800" dirty="0" err="1"/>
              <a:t>Textentry</a:t>
            </a:r>
            <a:r>
              <a:rPr lang="en-US" sz="1800" dirty="0"/>
              <a:t> (Keyboard)</a:t>
            </a:r>
          </a:p>
          <a:p>
            <a:pPr marL="0" indent="0" algn="ctr">
              <a:buNone/>
            </a:pPr>
            <a:r>
              <a:rPr lang="en-US" dirty="0"/>
              <a:t>Drawing (Pen)</a:t>
            </a:r>
            <a:endParaRPr lang="en-US" sz="1800" dirty="0"/>
          </a:p>
          <a:p>
            <a:pPr algn="ctr"/>
            <a:r>
              <a:rPr lang="en-US" sz="1800" dirty="0"/>
              <a:t>Direct Control</a:t>
            </a:r>
          </a:p>
          <a:p>
            <a:pPr marL="0" indent="0" algn="ctr">
              <a:buNone/>
            </a:pPr>
            <a:r>
              <a:rPr lang="en-US" dirty="0"/>
              <a:t>Speech, Audio</a:t>
            </a:r>
          </a:p>
          <a:p>
            <a:pPr marL="0" indent="0" algn="ctr">
              <a:buNone/>
            </a:pPr>
            <a:r>
              <a:rPr lang="en-US" dirty="0"/>
              <a:t>Video, Sensors</a:t>
            </a:r>
            <a:br>
              <a:rPr lang="en-US" dirty="0"/>
            </a:br>
            <a:r>
              <a:rPr lang="en-US" dirty="0"/>
              <a:t>Context, Meta Data</a:t>
            </a:r>
            <a:endParaRPr lang="en-US" sz="1800" dirty="0"/>
          </a:p>
        </p:txBody>
      </p:sp>
      <p:sp>
        <p:nvSpPr>
          <p:cNvPr id="12" name="Textfeld 11">
            <a:extLst>
              <a:ext uri="{FF2B5EF4-FFF2-40B4-BE49-F238E27FC236}">
                <a16:creationId xmlns:a16="http://schemas.microsoft.com/office/drawing/2014/main" id="{EF6A8D33-BAF3-BAA1-31CE-F8D617126CB6}"/>
              </a:ext>
            </a:extLst>
          </p:cNvPr>
          <p:cNvSpPr txBox="1"/>
          <p:nvPr/>
        </p:nvSpPr>
        <p:spPr>
          <a:xfrm>
            <a:off x="8896534" y="2605179"/>
            <a:ext cx="2209788" cy="1754326"/>
          </a:xfrm>
          <a:prstGeom prst="rect">
            <a:avLst/>
          </a:prstGeom>
          <a:noFill/>
        </p:spPr>
        <p:txBody>
          <a:bodyPr wrap="square">
            <a:spAutoFit/>
          </a:bodyPr>
          <a:lstStyle/>
          <a:p>
            <a:pPr marL="0" indent="0" algn="ctr">
              <a:buNone/>
            </a:pPr>
            <a:r>
              <a:rPr lang="en-US" dirty="0"/>
              <a:t>Visual</a:t>
            </a:r>
            <a:br>
              <a:rPr lang="en-US" dirty="0"/>
            </a:br>
            <a:r>
              <a:rPr lang="en-US" dirty="0"/>
              <a:t>Audio</a:t>
            </a:r>
          </a:p>
          <a:p>
            <a:pPr marL="0" indent="0" algn="ctr">
              <a:buNone/>
            </a:pPr>
            <a:r>
              <a:rPr lang="en-US" sz="1800" dirty="0"/>
              <a:t>Tactile</a:t>
            </a:r>
            <a:br>
              <a:rPr lang="en-US" sz="1800" dirty="0"/>
            </a:br>
            <a:r>
              <a:rPr lang="en-US" sz="1800" dirty="0"/>
              <a:t>Smell</a:t>
            </a:r>
          </a:p>
          <a:p>
            <a:pPr marL="0" indent="0" algn="ctr">
              <a:buNone/>
            </a:pPr>
            <a:r>
              <a:rPr lang="en-US" dirty="0"/>
              <a:t>Taste</a:t>
            </a:r>
          </a:p>
          <a:p>
            <a:pPr marL="0" indent="0" algn="ctr">
              <a:buNone/>
            </a:pPr>
            <a:r>
              <a:rPr lang="en-US" sz="1800" dirty="0"/>
              <a:t>Printer</a:t>
            </a:r>
          </a:p>
        </p:txBody>
      </p:sp>
    </p:spTree>
    <p:extLst>
      <p:ext uri="{BB962C8B-B14F-4D97-AF65-F5344CB8AC3E}">
        <p14:creationId xmlns:p14="http://schemas.microsoft.com/office/powerpoint/2010/main" val="1384173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ABFC9D2-401E-837E-041E-37CE559E9F6F}"/>
              </a:ext>
            </a:extLst>
          </p:cNvPr>
          <p:cNvSpPr>
            <a:spLocks noGrp="1"/>
          </p:cNvSpPr>
          <p:nvPr>
            <p:ph type="title"/>
          </p:nvPr>
        </p:nvSpPr>
        <p:spPr/>
        <p:txBody>
          <a:bodyPr/>
          <a:lstStyle/>
          <a:p>
            <a:r>
              <a:rPr lang="de-DE" dirty="0"/>
              <a:t>In- and Output</a:t>
            </a:r>
          </a:p>
        </p:txBody>
      </p:sp>
      <p:sp>
        <p:nvSpPr>
          <p:cNvPr id="3" name="Fußzeilenplatzhalter 2">
            <a:extLst>
              <a:ext uri="{FF2B5EF4-FFF2-40B4-BE49-F238E27FC236}">
                <a16:creationId xmlns:a16="http://schemas.microsoft.com/office/drawing/2014/main" id="{317D331C-9141-6D18-9C1E-2CFC32A984BE}"/>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523E5C16-31BD-4F5D-08EA-C7541E02C225}"/>
              </a:ext>
            </a:extLst>
          </p:cNvPr>
          <p:cNvSpPr>
            <a:spLocks noGrp="1"/>
          </p:cNvSpPr>
          <p:nvPr>
            <p:ph type="sldNum" sz="quarter" idx="28"/>
          </p:nvPr>
        </p:nvSpPr>
        <p:spPr/>
        <p:txBody>
          <a:bodyPr/>
          <a:lstStyle/>
          <a:p>
            <a:fld id="{BA24374A-C3A8-471A-8837-3FC31668ABE5}" type="slidenum">
              <a:rPr lang="de-DE" smtClean="0"/>
              <a:pPr/>
              <a:t>12</a:t>
            </a:fld>
            <a:endParaRPr lang="de-DE" dirty="0"/>
          </a:p>
        </p:txBody>
      </p:sp>
      <p:sp>
        <p:nvSpPr>
          <p:cNvPr id="5" name="Textplatzhalter 4">
            <a:extLst>
              <a:ext uri="{FF2B5EF4-FFF2-40B4-BE49-F238E27FC236}">
                <a16:creationId xmlns:a16="http://schemas.microsoft.com/office/drawing/2014/main" id="{3C7674DE-9739-793E-5F9F-AEA7FD59BDD6}"/>
              </a:ext>
            </a:extLst>
          </p:cNvPr>
          <p:cNvSpPr>
            <a:spLocks noGrp="1"/>
          </p:cNvSpPr>
          <p:nvPr>
            <p:ph type="body" sz="quarter" idx="21"/>
          </p:nvPr>
        </p:nvSpPr>
        <p:spPr/>
        <p:txBody>
          <a:bodyPr/>
          <a:lstStyle/>
          <a:p>
            <a:r>
              <a:rPr lang="en-US" sz="1400" dirty="0"/>
              <a:t>In- and Output</a:t>
            </a:r>
            <a:endParaRPr lang="de-DE" dirty="0"/>
          </a:p>
        </p:txBody>
      </p:sp>
      <p:sp>
        <p:nvSpPr>
          <p:cNvPr id="6" name="Textplatzhalter 5">
            <a:extLst>
              <a:ext uri="{FF2B5EF4-FFF2-40B4-BE49-F238E27FC236}">
                <a16:creationId xmlns:a16="http://schemas.microsoft.com/office/drawing/2014/main" id="{DBCB17FF-1F73-D0BA-8785-9D58CBA86986}"/>
              </a:ext>
            </a:extLst>
          </p:cNvPr>
          <p:cNvSpPr>
            <a:spLocks noGrp="1"/>
          </p:cNvSpPr>
          <p:nvPr>
            <p:ph type="body" sz="quarter" idx="29"/>
          </p:nvPr>
        </p:nvSpPr>
        <p:spPr/>
        <p:txBody>
          <a:bodyPr/>
          <a:lstStyle/>
          <a:p>
            <a:endParaRPr lang="de-DE"/>
          </a:p>
        </p:txBody>
      </p:sp>
      <p:sp>
        <p:nvSpPr>
          <p:cNvPr id="7" name="Rechteck 6">
            <a:extLst>
              <a:ext uri="{FF2B5EF4-FFF2-40B4-BE49-F238E27FC236}">
                <a16:creationId xmlns:a16="http://schemas.microsoft.com/office/drawing/2014/main" id="{D0029542-6E5E-3DB1-B050-60442498FE42}"/>
              </a:ext>
            </a:extLst>
          </p:cNvPr>
          <p:cNvSpPr/>
          <p:nvPr/>
        </p:nvSpPr>
        <p:spPr>
          <a:xfrm>
            <a:off x="695324" y="1993106"/>
            <a:ext cx="10906123" cy="2943225"/>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de-DE" b="1" dirty="0" err="1">
                <a:solidFill>
                  <a:schemeClr val="accent1"/>
                </a:solidFill>
              </a:rPr>
              <a:t>Application</a:t>
            </a:r>
            <a:r>
              <a:rPr lang="de-DE" b="1" dirty="0">
                <a:solidFill>
                  <a:schemeClr val="accent1"/>
                </a:solidFill>
              </a:rPr>
              <a:t> Domain</a:t>
            </a:r>
          </a:p>
        </p:txBody>
      </p:sp>
      <p:pic>
        <p:nvPicPr>
          <p:cNvPr id="8" name="Grafik 7" descr="Arrow Right mit einfarbiger Füllung">
            <a:extLst>
              <a:ext uri="{FF2B5EF4-FFF2-40B4-BE49-F238E27FC236}">
                <a16:creationId xmlns:a16="http://schemas.microsoft.com/office/drawing/2014/main" id="{33E06D68-430A-0012-D36A-4462703A327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82135" y="2628804"/>
            <a:ext cx="1707076" cy="1707076"/>
          </a:xfrm>
          <a:prstGeom prst="rect">
            <a:avLst/>
          </a:prstGeom>
        </p:spPr>
      </p:pic>
      <p:sp>
        <p:nvSpPr>
          <p:cNvPr id="9" name="Textfeld 8">
            <a:extLst>
              <a:ext uri="{FF2B5EF4-FFF2-40B4-BE49-F238E27FC236}">
                <a16:creationId xmlns:a16="http://schemas.microsoft.com/office/drawing/2014/main" id="{6D9D5BA6-BF67-008D-A272-BCAE45118C57}"/>
              </a:ext>
            </a:extLst>
          </p:cNvPr>
          <p:cNvSpPr txBox="1"/>
          <p:nvPr/>
        </p:nvSpPr>
        <p:spPr>
          <a:xfrm>
            <a:off x="3745523" y="3075057"/>
            <a:ext cx="1436612" cy="707886"/>
          </a:xfrm>
          <a:prstGeom prst="rect">
            <a:avLst/>
          </a:prstGeom>
          <a:noFill/>
        </p:spPr>
        <p:txBody>
          <a:bodyPr wrap="none" rtlCol="0">
            <a:spAutoFit/>
          </a:bodyPr>
          <a:lstStyle/>
          <a:p>
            <a:r>
              <a:rPr lang="de-DE" sz="4000" b="1" dirty="0" err="1"/>
              <a:t>input</a:t>
            </a:r>
            <a:endParaRPr lang="de-DE" sz="4000" b="1" dirty="0"/>
          </a:p>
        </p:txBody>
      </p:sp>
      <p:sp>
        <p:nvSpPr>
          <p:cNvPr id="10" name="Textfeld 9">
            <a:extLst>
              <a:ext uri="{FF2B5EF4-FFF2-40B4-BE49-F238E27FC236}">
                <a16:creationId xmlns:a16="http://schemas.microsoft.com/office/drawing/2014/main" id="{6265B9CE-6094-BAE7-D789-630EA473D583}"/>
              </a:ext>
            </a:extLst>
          </p:cNvPr>
          <p:cNvSpPr txBox="1"/>
          <p:nvPr/>
        </p:nvSpPr>
        <p:spPr>
          <a:xfrm>
            <a:off x="6889211" y="3075057"/>
            <a:ext cx="1778051" cy="707886"/>
          </a:xfrm>
          <a:prstGeom prst="rect">
            <a:avLst/>
          </a:prstGeom>
          <a:noFill/>
        </p:spPr>
        <p:txBody>
          <a:bodyPr wrap="none" rtlCol="0">
            <a:spAutoFit/>
          </a:bodyPr>
          <a:lstStyle/>
          <a:p>
            <a:r>
              <a:rPr lang="de-DE" sz="4000" b="1" dirty="0" err="1"/>
              <a:t>output</a:t>
            </a:r>
            <a:endParaRPr lang="de-DE" sz="4000" b="1" dirty="0"/>
          </a:p>
        </p:txBody>
      </p:sp>
      <p:sp>
        <p:nvSpPr>
          <p:cNvPr id="11" name="Textfeld 10">
            <a:extLst>
              <a:ext uri="{FF2B5EF4-FFF2-40B4-BE49-F238E27FC236}">
                <a16:creationId xmlns:a16="http://schemas.microsoft.com/office/drawing/2014/main" id="{42FF4414-B2DD-6395-BD96-61B9B06E21B0}"/>
              </a:ext>
            </a:extLst>
          </p:cNvPr>
          <p:cNvSpPr txBox="1"/>
          <p:nvPr/>
        </p:nvSpPr>
        <p:spPr>
          <a:xfrm>
            <a:off x="695324" y="2605179"/>
            <a:ext cx="2881300" cy="2031325"/>
          </a:xfrm>
          <a:prstGeom prst="rect">
            <a:avLst/>
          </a:prstGeom>
          <a:noFill/>
        </p:spPr>
        <p:txBody>
          <a:bodyPr wrap="square">
            <a:spAutoFit/>
          </a:bodyPr>
          <a:lstStyle/>
          <a:p>
            <a:pPr marL="0" indent="0" algn="ctr">
              <a:buNone/>
            </a:pPr>
            <a:r>
              <a:rPr lang="en-US" dirty="0"/>
              <a:t>Pointing (Gestures) </a:t>
            </a:r>
          </a:p>
          <a:p>
            <a:pPr marL="0" indent="0" algn="ctr">
              <a:buNone/>
            </a:pPr>
            <a:r>
              <a:rPr lang="en-US" sz="1800" dirty="0" err="1"/>
              <a:t>Textentry</a:t>
            </a:r>
            <a:r>
              <a:rPr lang="en-US" sz="1800" dirty="0"/>
              <a:t> (Keyboard)</a:t>
            </a:r>
          </a:p>
          <a:p>
            <a:pPr marL="0" indent="0" algn="ctr">
              <a:buNone/>
            </a:pPr>
            <a:r>
              <a:rPr lang="en-US" dirty="0"/>
              <a:t>Drawing (Pen)</a:t>
            </a:r>
            <a:endParaRPr lang="en-US" sz="1800" dirty="0"/>
          </a:p>
          <a:p>
            <a:pPr algn="ctr"/>
            <a:r>
              <a:rPr lang="en-US" sz="1800" dirty="0"/>
              <a:t>Direct Control</a:t>
            </a:r>
          </a:p>
          <a:p>
            <a:pPr marL="0" indent="0" algn="ctr">
              <a:buNone/>
            </a:pPr>
            <a:r>
              <a:rPr lang="en-US" dirty="0"/>
              <a:t>Speech, Audio</a:t>
            </a:r>
          </a:p>
          <a:p>
            <a:pPr marL="0" indent="0" algn="ctr">
              <a:buNone/>
            </a:pPr>
            <a:r>
              <a:rPr lang="en-US" dirty="0"/>
              <a:t>Video, Sensors</a:t>
            </a:r>
            <a:br>
              <a:rPr lang="en-US" dirty="0"/>
            </a:br>
            <a:r>
              <a:rPr lang="en-US" dirty="0"/>
              <a:t>Context, Meta Data</a:t>
            </a:r>
            <a:endParaRPr lang="en-US" sz="1800" dirty="0"/>
          </a:p>
        </p:txBody>
      </p:sp>
      <p:sp>
        <p:nvSpPr>
          <p:cNvPr id="12" name="Textfeld 11">
            <a:extLst>
              <a:ext uri="{FF2B5EF4-FFF2-40B4-BE49-F238E27FC236}">
                <a16:creationId xmlns:a16="http://schemas.microsoft.com/office/drawing/2014/main" id="{EF6A8D33-BAF3-BAA1-31CE-F8D617126CB6}"/>
              </a:ext>
            </a:extLst>
          </p:cNvPr>
          <p:cNvSpPr txBox="1"/>
          <p:nvPr/>
        </p:nvSpPr>
        <p:spPr>
          <a:xfrm>
            <a:off x="8896534" y="2605179"/>
            <a:ext cx="2209788" cy="1754326"/>
          </a:xfrm>
          <a:prstGeom prst="rect">
            <a:avLst/>
          </a:prstGeom>
          <a:noFill/>
        </p:spPr>
        <p:txBody>
          <a:bodyPr wrap="square">
            <a:spAutoFit/>
          </a:bodyPr>
          <a:lstStyle/>
          <a:p>
            <a:pPr marL="0" indent="0" algn="ctr">
              <a:buNone/>
            </a:pPr>
            <a:r>
              <a:rPr lang="en-US" dirty="0"/>
              <a:t>Visual</a:t>
            </a:r>
            <a:br>
              <a:rPr lang="en-US" dirty="0"/>
            </a:br>
            <a:r>
              <a:rPr lang="en-US" dirty="0"/>
              <a:t>Audio</a:t>
            </a:r>
          </a:p>
          <a:p>
            <a:pPr marL="0" indent="0" algn="ctr">
              <a:buNone/>
            </a:pPr>
            <a:r>
              <a:rPr lang="en-US" sz="1800" dirty="0"/>
              <a:t>Tactile</a:t>
            </a:r>
            <a:br>
              <a:rPr lang="en-US" sz="1800" dirty="0"/>
            </a:br>
            <a:r>
              <a:rPr lang="en-US" sz="1800" dirty="0"/>
              <a:t>Smell</a:t>
            </a:r>
          </a:p>
          <a:p>
            <a:pPr marL="0" indent="0" algn="ctr">
              <a:buNone/>
            </a:pPr>
            <a:r>
              <a:rPr lang="en-US" dirty="0"/>
              <a:t>Taste</a:t>
            </a:r>
          </a:p>
          <a:p>
            <a:pPr marL="0" indent="0" algn="ctr">
              <a:buNone/>
            </a:pPr>
            <a:r>
              <a:rPr lang="en-US" sz="1800" dirty="0"/>
              <a:t>Printer</a:t>
            </a:r>
          </a:p>
        </p:txBody>
      </p:sp>
      <p:sp>
        <p:nvSpPr>
          <p:cNvPr id="13" name="Textfeld 12">
            <a:extLst>
              <a:ext uri="{FF2B5EF4-FFF2-40B4-BE49-F238E27FC236}">
                <a16:creationId xmlns:a16="http://schemas.microsoft.com/office/drawing/2014/main" id="{30D965DC-7286-FF4D-54BA-7D0C6BEACA7A}"/>
              </a:ext>
            </a:extLst>
          </p:cNvPr>
          <p:cNvSpPr txBox="1"/>
          <p:nvPr/>
        </p:nvSpPr>
        <p:spPr>
          <a:xfrm>
            <a:off x="4569822" y="3859864"/>
            <a:ext cx="2881300" cy="369332"/>
          </a:xfrm>
          <a:prstGeom prst="rect">
            <a:avLst/>
          </a:prstGeom>
          <a:noFill/>
        </p:spPr>
        <p:txBody>
          <a:bodyPr wrap="square">
            <a:spAutoFit/>
          </a:bodyPr>
          <a:lstStyle/>
          <a:p>
            <a:pPr marL="0" indent="0" algn="ctr">
              <a:buNone/>
            </a:pPr>
            <a:r>
              <a:rPr lang="en-US" dirty="0"/>
              <a:t>bandwidth</a:t>
            </a:r>
            <a:endParaRPr lang="en-US" sz="1800" dirty="0"/>
          </a:p>
        </p:txBody>
      </p:sp>
    </p:spTree>
    <p:extLst>
      <p:ext uri="{BB962C8B-B14F-4D97-AF65-F5344CB8AC3E}">
        <p14:creationId xmlns:p14="http://schemas.microsoft.com/office/powerpoint/2010/main" val="39258534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ABFC9D2-401E-837E-041E-37CE559E9F6F}"/>
              </a:ext>
            </a:extLst>
          </p:cNvPr>
          <p:cNvSpPr>
            <a:spLocks noGrp="1"/>
          </p:cNvSpPr>
          <p:nvPr>
            <p:ph type="title"/>
          </p:nvPr>
        </p:nvSpPr>
        <p:spPr/>
        <p:txBody>
          <a:bodyPr/>
          <a:lstStyle/>
          <a:p>
            <a:r>
              <a:rPr lang="de-DE" dirty="0"/>
              <a:t>In- and Output</a:t>
            </a:r>
          </a:p>
        </p:txBody>
      </p:sp>
      <p:sp>
        <p:nvSpPr>
          <p:cNvPr id="3" name="Fußzeilenplatzhalter 2">
            <a:extLst>
              <a:ext uri="{FF2B5EF4-FFF2-40B4-BE49-F238E27FC236}">
                <a16:creationId xmlns:a16="http://schemas.microsoft.com/office/drawing/2014/main" id="{317D331C-9141-6D18-9C1E-2CFC32A984BE}"/>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523E5C16-31BD-4F5D-08EA-C7541E02C225}"/>
              </a:ext>
            </a:extLst>
          </p:cNvPr>
          <p:cNvSpPr>
            <a:spLocks noGrp="1"/>
          </p:cNvSpPr>
          <p:nvPr>
            <p:ph type="sldNum" sz="quarter" idx="28"/>
          </p:nvPr>
        </p:nvSpPr>
        <p:spPr/>
        <p:txBody>
          <a:bodyPr/>
          <a:lstStyle/>
          <a:p>
            <a:fld id="{BA24374A-C3A8-471A-8837-3FC31668ABE5}" type="slidenum">
              <a:rPr lang="de-DE" smtClean="0"/>
              <a:pPr/>
              <a:t>13</a:t>
            </a:fld>
            <a:endParaRPr lang="de-DE" dirty="0"/>
          </a:p>
        </p:txBody>
      </p:sp>
      <p:sp>
        <p:nvSpPr>
          <p:cNvPr id="5" name="Textplatzhalter 4">
            <a:extLst>
              <a:ext uri="{FF2B5EF4-FFF2-40B4-BE49-F238E27FC236}">
                <a16:creationId xmlns:a16="http://schemas.microsoft.com/office/drawing/2014/main" id="{3C7674DE-9739-793E-5F9F-AEA7FD59BDD6}"/>
              </a:ext>
            </a:extLst>
          </p:cNvPr>
          <p:cNvSpPr>
            <a:spLocks noGrp="1"/>
          </p:cNvSpPr>
          <p:nvPr>
            <p:ph type="body" sz="quarter" idx="21"/>
          </p:nvPr>
        </p:nvSpPr>
        <p:spPr/>
        <p:txBody>
          <a:bodyPr/>
          <a:lstStyle/>
          <a:p>
            <a:r>
              <a:rPr lang="en-US" sz="1400" dirty="0"/>
              <a:t>In- and Output</a:t>
            </a:r>
            <a:endParaRPr lang="de-DE" dirty="0"/>
          </a:p>
        </p:txBody>
      </p:sp>
      <p:sp>
        <p:nvSpPr>
          <p:cNvPr id="6" name="Textplatzhalter 5">
            <a:extLst>
              <a:ext uri="{FF2B5EF4-FFF2-40B4-BE49-F238E27FC236}">
                <a16:creationId xmlns:a16="http://schemas.microsoft.com/office/drawing/2014/main" id="{DBCB17FF-1F73-D0BA-8785-9D58CBA86986}"/>
              </a:ext>
            </a:extLst>
          </p:cNvPr>
          <p:cNvSpPr>
            <a:spLocks noGrp="1"/>
          </p:cNvSpPr>
          <p:nvPr>
            <p:ph type="body" sz="quarter" idx="29"/>
          </p:nvPr>
        </p:nvSpPr>
        <p:spPr/>
        <p:txBody>
          <a:bodyPr/>
          <a:lstStyle/>
          <a:p>
            <a:endParaRPr lang="de-DE" dirty="0"/>
          </a:p>
        </p:txBody>
      </p:sp>
      <p:sp>
        <p:nvSpPr>
          <p:cNvPr id="7" name="Rechteck 6">
            <a:extLst>
              <a:ext uri="{FF2B5EF4-FFF2-40B4-BE49-F238E27FC236}">
                <a16:creationId xmlns:a16="http://schemas.microsoft.com/office/drawing/2014/main" id="{D0029542-6E5E-3DB1-B050-60442498FE42}"/>
              </a:ext>
            </a:extLst>
          </p:cNvPr>
          <p:cNvSpPr/>
          <p:nvPr/>
        </p:nvSpPr>
        <p:spPr>
          <a:xfrm>
            <a:off x="695324" y="1993106"/>
            <a:ext cx="10906123" cy="2943225"/>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de-DE" b="1" dirty="0" err="1">
                <a:solidFill>
                  <a:schemeClr val="accent1"/>
                </a:solidFill>
              </a:rPr>
              <a:t>Application</a:t>
            </a:r>
            <a:r>
              <a:rPr lang="de-DE" b="1" dirty="0">
                <a:solidFill>
                  <a:schemeClr val="accent1"/>
                </a:solidFill>
              </a:rPr>
              <a:t> Domain</a:t>
            </a:r>
          </a:p>
        </p:txBody>
      </p:sp>
      <p:pic>
        <p:nvPicPr>
          <p:cNvPr id="8" name="Grafik 7" descr="Arrow Right mit einfarbiger Füllung">
            <a:extLst>
              <a:ext uri="{FF2B5EF4-FFF2-40B4-BE49-F238E27FC236}">
                <a16:creationId xmlns:a16="http://schemas.microsoft.com/office/drawing/2014/main" id="{33E06D68-430A-0012-D36A-4462703A327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82135" y="2342865"/>
            <a:ext cx="1707076" cy="1707076"/>
          </a:xfrm>
          <a:prstGeom prst="rect">
            <a:avLst/>
          </a:prstGeom>
        </p:spPr>
      </p:pic>
      <p:sp>
        <p:nvSpPr>
          <p:cNvPr id="9" name="Textfeld 8">
            <a:extLst>
              <a:ext uri="{FF2B5EF4-FFF2-40B4-BE49-F238E27FC236}">
                <a16:creationId xmlns:a16="http://schemas.microsoft.com/office/drawing/2014/main" id="{6D9D5BA6-BF67-008D-A272-BCAE45118C57}"/>
              </a:ext>
            </a:extLst>
          </p:cNvPr>
          <p:cNvSpPr txBox="1"/>
          <p:nvPr/>
        </p:nvSpPr>
        <p:spPr>
          <a:xfrm>
            <a:off x="3745523" y="3075057"/>
            <a:ext cx="1436612" cy="707886"/>
          </a:xfrm>
          <a:prstGeom prst="rect">
            <a:avLst/>
          </a:prstGeom>
          <a:noFill/>
        </p:spPr>
        <p:txBody>
          <a:bodyPr wrap="none" rtlCol="0">
            <a:spAutoFit/>
          </a:bodyPr>
          <a:lstStyle/>
          <a:p>
            <a:r>
              <a:rPr lang="de-DE" sz="4000" b="1" dirty="0" err="1"/>
              <a:t>input</a:t>
            </a:r>
            <a:endParaRPr lang="de-DE" sz="4000" b="1" dirty="0"/>
          </a:p>
        </p:txBody>
      </p:sp>
      <p:sp>
        <p:nvSpPr>
          <p:cNvPr id="10" name="Textfeld 9">
            <a:extLst>
              <a:ext uri="{FF2B5EF4-FFF2-40B4-BE49-F238E27FC236}">
                <a16:creationId xmlns:a16="http://schemas.microsoft.com/office/drawing/2014/main" id="{6265B9CE-6094-BAE7-D789-630EA473D583}"/>
              </a:ext>
            </a:extLst>
          </p:cNvPr>
          <p:cNvSpPr txBox="1"/>
          <p:nvPr/>
        </p:nvSpPr>
        <p:spPr>
          <a:xfrm>
            <a:off x="6889211" y="3075057"/>
            <a:ext cx="1778051" cy="707886"/>
          </a:xfrm>
          <a:prstGeom prst="rect">
            <a:avLst/>
          </a:prstGeom>
          <a:noFill/>
        </p:spPr>
        <p:txBody>
          <a:bodyPr wrap="none" rtlCol="0">
            <a:spAutoFit/>
          </a:bodyPr>
          <a:lstStyle/>
          <a:p>
            <a:r>
              <a:rPr lang="de-DE" sz="4000" b="1" dirty="0" err="1"/>
              <a:t>output</a:t>
            </a:r>
            <a:endParaRPr lang="de-DE" sz="4000" b="1" dirty="0"/>
          </a:p>
        </p:txBody>
      </p:sp>
      <p:sp>
        <p:nvSpPr>
          <p:cNvPr id="11" name="Textfeld 10">
            <a:extLst>
              <a:ext uri="{FF2B5EF4-FFF2-40B4-BE49-F238E27FC236}">
                <a16:creationId xmlns:a16="http://schemas.microsoft.com/office/drawing/2014/main" id="{42FF4414-B2DD-6395-BD96-61B9B06E21B0}"/>
              </a:ext>
            </a:extLst>
          </p:cNvPr>
          <p:cNvSpPr txBox="1"/>
          <p:nvPr/>
        </p:nvSpPr>
        <p:spPr>
          <a:xfrm>
            <a:off x="695324" y="2605179"/>
            <a:ext cx="2881300" cy="2031325"/>
          </a:xfrm>
          <a:prstGeom prst="rect">
            <a:avLst/>
          </a:prstGeom>
          <a:noFill/>
        </p:spPr>
        <p:txBody>
          <a:bodyPr wrap="square">
            <a:spAutoFit/>
          </a:bodyPr>
          <a:lstStyle/>
          <a:p>
            <a:pPr marL="0" indent="0" algn="ctr">
              <a:buNone/>
            </a:pPr>
            <a:r>
              <a:rPr lang="en-US" dirty="0"/>
              <a:t>Pointing (Gestures) </a:t>
            </a:r>
          </a:p>
          <a:p>
            <a:pPr marL="0" indent="0" algn="ctr">
              <a:buNone/>
            </a:pPr>
            <a:r>
              <a:rPr lang="en-US" sz="1800" dirty="0" err="1"/>
              <a:t>Textentry</a:t>
            </a:r>
            <a:r>
              <a:rPr lang="en-US" sz="1800" dirty="0"/>
              <a:t> (Keyboard)</a:t>
            </a:r>
          </a:p>
          <a:p>
            <a:pPr marL="0" indent="0" algn="ctr">
              <a:buNone/>
            </a:pPr>
            <a:r>
              <a:rPr lang="en-US" dirty="0"/>
              <a:t>Drawing (Pen)</a:t>
            </a:r>
            <a:endParaRPr lang="en-US" sz="1800" dirty="0"/>
          </a:p>
          <a:p>
            <a:pPr algn="ctr"/>
            <a:r>
              <a:rPr lang="en-US" sz="1800" dirty="0"/>
              <a:t>Direct Control</a:t>
            </a:r>
          </a:p>
          <a:p>
            <a:pPr marL="0" indent="0" algn="ctr">
              <a:buNone/>
            </a:pPr>
            <a:r>
              <a:rPr lang="en-US" dirty="0"/>
              <a:t>Speech, Audio</a:t>
            </a:r>
          </a:p>
          <a:p>
            <a:pPr marL="0" indent="0" algn="ctr">
              <a:buNone/>
            </a:pPr>
            <a:r>
              <a:rPr lang="en-US" dirty="0"/>
              <a:t>Video, Sensors</a:t>
            </a:r>
            <a:br>
              <a:rPr lang="en-US" dirty="0"/>
            </a:br>
            <a:r>
              <a:rPr lang="en-US" dirty="0"/>
              <a:t>Context, Meta Data</a:t>
            </a:r>
            <a:endParaRPr lang="en-US" sz="1800" dirty="0"/>
          </a:p>
        </p:txBody>
      </p:sp>
      <p:sp>
        <p:nvSpPr>
          <p:cNvPr id="12" name="Textfeld 11">
            <a:extLst>
              <a:ext uri="{FF2B5EF4-FFF2-40B4-BE49-F238E27FC236}">
                <a16:creationId xmlns:a16="http://schemas.microsoft.com/office/drawing/2014/main" id="{EF6A8D33-BAF3-BAA1-31CE-F8D617126CB6}"/>
              </a:ext>
            </a:extLst>
          </p:cNvPr>
          <p:cNvSpPr txBox="1"/>
          <p:nvPr/>
        </p:nvSpPr>
        <p:spPr>
          <a:xfrm>
            <a:off x="8896534" y="2605179"/>
            <a:ext cx="2209788" cy="1754326"/>
          </a:xfrm>
          <a:prstGeom prst="rect">
            <a:avLst/>
          </a:prstGeom>
          <a:noFill/>
        </p:spPr>
        <p:txBody>
          <a:bodyPr wrap="square">
            <a:spAutoFit/>
          </a:bodyPr>
          <a:lstStyle/>
          <a:p>
            <a:pPr marL="0" indent="0" algn="ctr">
              <a:buNone/>
            </a:pPr>
            <a:r>
              <a:rPr lang="en-US" dirty="0"/>
              <a:t>Visual</a:t>
            </a:r>
            <a:br>
              <a:rPr lang="en-US" dirty="0"/>
            </a:br>
            <a:r>
              <a:rPr lang="en-US" dirty="0"/>
              <a:t>Audio</a:t>
            </a:r>
          </a:p>
          <a:p>
            <a:pPr marL="0" indent="0" algn="ctr">
              <a:buNone/>
            </a:pPr>
            <a:r>
              <a:rPr lang="en-US" sz="1800" dirty="0"/>
              <a:t>Tactile</a:t>
            </a:r>
            <a:br>
              <a:rPr lang="en-US" sz="1800" dirty="0"/>
            </a:br>
            <a:r>
              <a:rPr lang="en-US" sz="1800" dirty="0"/>
              <a:t>Smell</a:t>
            </a:r>
          </a:p>
          <a:p>
            <a:pPr marL="0" indent="0" algn="ctr">
              <a:buNone/>
            </a:pPr>
            <a:r>
              <a:rPr lang="en-US" dirty="0"/>
              <a:t>Taste</a:t>
            </a:r>
          </a:p>
          <a:p>
            <a:pPr marL="0" indent="0" algn="ctr">
              <a:buNone/>
            </a:pPr>
            <a:r>
              <a:rPr lang="en-US" sz="1800" dirty="0"/>
              <a:t>Printer</a:t>
            </a:r>
          </a:p>
        </p:txBody>
      </p:sp>
      <p:pic>
        <p:nvPicPr>
          <p:cNvPr id="14" name="Grafik 13" descr="Arrow Right mit einfarbiger Füllung">
            <a:extLst>
              <a:ext uri="{FF2B5EF4-FFF2-40B4-BE49-F238E27FC236}">
                <a16:creationId xmlns:a16="http://schemas.microsoft.com/office/drawing/2014/main" id="{5CD1BE26-B1E9-0101-2D00-4A09F72652E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0800000">
            <a:off x="5166816" y="2871879"/>
            <a:ext cx="1707076" cy="1707076"/>
          </a:xfrm>
          <a:prstGeom prst="rect">
            <a:avLst/>
          </a:prstGeom>
        </p:spPr>
      </p:pic>
      <p:sp>
        <p:nvSpPr>
          <p:cNvPr id="13" name="Textfeld 12">
            <a:extLst>
              <a:ext uri="{FF2B5EF4-FFF2-40B4-BE49-F238E27FC236}">
                <a16:creationId xmlns:a16="http://schemas.microsoft.com/office/drawing/2014/main" id="{30D965DC-7286-FF4D-54BA-7D0C6BEACA7A}"/>
              </a:ext>
            </a:extLst>
          </p:cNvPr>
          <p:cNvSpPr txBox="1"/>
          <p:nvPr/>
        </p:nvSpPr>
        <p:spPr>
          <a:xfrm>
            <a:off x="4569822" y="4126564"/>
            <a:ext cx="2881300" cy="369332"/>
          </a:xfrm>
          <a:prstGeom prst="rect">
            <a:avLst/>
          </a:prstGeom>
          <a:noFill/>
        </p:spPr>
        <p:txBody>
          <a:bodyPr wrap="square">
            <a:spAutoFit/>
          </a:bodyPr>
          <a:lstStyle/>
          <a:p>
            <a:pPr marL="0" indent="0" algn="ctr">
              <a:buNone/>
            </a:pPr>
            <a:r>
              <a:rPr lang="en-US" dirty="0"/>
              <a:t>bandwidth?</a:t>
            </a:r>
            <a:endParaRPr lang="en-US" sz="1800" dirty="0"/>
          </a:p>
        </p:txBody>
      </p:sp>
    </p:spTree>
    <p:extLst>
      <p:ext uri="{BB962C8B-B14F-4D97-AF65-F5344CB8AC3E}">
        <p14:creationId xmlns:p14="http://schemas.microsoft.com/office/powerpoint/2010/main" val="42789777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el 9">
            <a:extLst>
              <a:ext uri="{FF2B5EF4-FFF2-40B4-BE49-F238E27FC236}">
                <a16:creationId xmlns:a16="http://schemas.microsoft.com/office/drawing/2014/main" id="{F323C480-074C-AB9E-FDA2-C0A8919D7C87}"/>
              </a:ext>
            </a:extLst>
          </p:cNvPr>
          <p:cNvSpPr>
            <a:spLocks noGrp="1"/>
          </p:cNvSpPr>
          <p:nvPr>
            <p:ph type="title"/>
          </p:nvPr>
        </p:nvSpPr>
        <p:spPr/>
        <p:txBody>
          <a:bodyPr/>
          <a:lstStyle/>
          <a:p>
            <a:r>
              <a:rPr lang="en-US" dirty="0"/>
              <a:t>Human-to-Human Communication</a:t>
            </a:r>
            <a:endParaRPr lang="de-DE" dirty="0"/>
          </a:p>
        </p:txBody>
      </p:sp>
      <p:sp>
        <p:nvSpPr>
          <p:cNvPr id="3" name="Fußzeilenplatzhalter 2">
            <a:extLst>
              <a:ext uri="{FF2B5EF4-FFF2-40B4-BE49-F238E27FC236}">
                <a16:creationId xmlns:a16="http://schemas.microsoft.com/office/drawing/2014/main" id="{F2CADE50-3280-429D-370B-11584054F0A8}"/>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01834A35-890E-9512-ABF6-423D4C4CAEA0}"/>
              </a:ext>
            </a:extLst>
          </p:cNvPr>
          <p:cNvSpPr>
            <a:spLocks noGrp="1"/>
          </p:cNvSpPr>
          <p:nvPr>
            <p:ph type="sldNum" sz="quarter" idx="28"/>
          </p:nvPr>
        </p:nvSpPr>
        <p:spPr/>
        <p:txBody>
          <a:bodyPr/>
          <a:lstStyle/>
          <a:p>
            <a:fld id="{BA24374A-C3A8-471A-8837-3FC31668ABE5}" type="slidenum">
              <a:rPr lang="de-DE" smtClean="0"/>
              <a:pPr/>
              <a:t>14</a:t>
            </a:fld>
            <a:endParaRPr lang="de-DE" dirty="0"/>
          </a:p>
        </p:txBody>
      </p:sp>
      <p:sp>
        <p:nvSpPr>
          <p:cNvPr id="11" name="Textplatzhalter 10">
            <a:extLst>
              <a:ext uri="{FF2B5EF4-FFF2-40B4-BE49-F238E27FC236}">
                <a16:creationId xmlns:a16="http://schemas.microsoft.com/office/drawing/2014/main" id="{B783D7E5-1FFB-B4B7-0D2D-B4DBE71CBE18}"/>
              </a:ext>
            </a:extLst>
          </p:cNvPr>
          <p:cNvSpPr>
            <a:spLocks noGrp="1"/>
          </p:cNvSpPr>
          <p:nvPr>
            <p:ph type="body" sz="quarter" idx="21"/>
          </p:nvPr>
        </p:nvSpPr>
        <p:spPr/>
        <p:txBody>
          <a:bodyPr/>
          <a:lstStyle/>
          <a:p>
            <a:r>
              <a:rPr lang="en-US" sz="1400" dirty="0"/>
              <a:t>In- and Output</a:t>
            </a:r>
            <a:endParaRPr lang="de-DE" dirty="0"/>
          </a:p>
        </p:txBody>
      </p:sp>
      <p:sp>
        <p:nvSpPr>
          <p:cNvPr id="6" name="Textplatzhalter 5">
            <a:extLst>
              <a:ext uri="{FF2B5EF4-FFF2-40B4-BE49-F238E27FC236}">
                <a16:creationId xmlns:a16="http://schemas.microsoft.com/office/drawing/2014/main" id="{A1F0D8F5-F860-2AEF-FA31-D326EFC8D9E3}"/>
              </a:ext>
            </a:extLst>
          </p:cNvPr>
          <p:cNvSpPr>
            <a:spLocks noGrp="1"/>
          </p:cNvSpPr>
          <p:nvPr>
            <p:ph type="body" sz="quarter" idx="29"/>
          </p:nvPr>
        </p:nvSpPr>
        <p:spPr>
          <a:xfrm>
            <a:off x="695325" y="1449388"/>
            <a:ext cx="7599924" cy="4679950"/>
          </a:xfrm>
        </p:spPr>
        <p:txBody>
          <a:bodyPr>
            <a:normAutofit fontScale="92500" lnSpcReduction="10000"/>
          </a:bodyPr>
          <a:lstStyle/>
          <a:p>
            <a:r>
              <a:rPr lang="en-US" b="1" dirty="0">
                <a:solidFill>
                  <a:schemeClr val="accent1"/>
                </a:solidFill>
              </a:rPr>
              <a:t>Communication bandwidth is information in bits/second </a:t>
            </a:r>
            <a:r>
              <a:rPr lang="en-US" dirty="0"/>
              <a:t>(bps)</a:t>
            </a:r>
            <a:endParaRPr lang="en-US" b="1" dirty="0">
              <a:solidFill>
                <a:schemeClr val="accent1"/>
              </a:solidFill>
            </a:endParaRPr>
          </a:p>
          <a:p>
            <a:r>
              <a:rPr lang="en-US" b="1" dirty="0">
                <a:solidFill>
                  <a:schemeClr val="accent1"/>
                </a:solidFill>
              </a:rPr>
              <a:t>Human output bandwidth?</a:t>
            </a:r>
          </a:p>
          <a:p>
            <a:pPr lvl="1"/>
            <a:r>
              <a:rPr lang="en-US" dirty="0"/>
              <a:t>Speech: ~ 39 bps</a:t>
            </a:r>
          </a:p>
          <a:p>
            <a:pPr lvl="1"/>
            <a:r>
              <a:rPr lang="en-US" dirty="0"/>
              <a:t>Writing: ~ 200 characters/minute ~ 3 characters/second ~ 24 bps</a:t>
            </a:r>
          </a:p>
          <a:p>
            <a:r>
              <a:rPr lang="en-US" b="1" dirty="0">
                <a:solidFill>
                  <a:schemeClr val="accent1"/>
                </a:solidFill>
              </a:rPr>
              <a:t>Human input bandwidth?</a:t>
            </a:r>
          </a:p>
          <a:p>
            <a:pPr lvl="1"/>
            <a:r>
              <a:rPr lang="en-US" dirty="0"/>
              <a:t>Seeing: ~ 6Mbit/s, but conscious visual perception ~100 bps</a:t>
            </a:r>
          </a:p>
          <a:p>
            <a:pPr lvl="1"/>
            <a:r>
              <a:rPr lang="en-US" dirty="0"/>
              <a:t>Reading: ~ 5 words/second ~ 65 bps</a:t>
            </a:r>
          </a:p>
          <a:p>
            <a:r>
              <a:rPr lang="en-US" b="1" dirty="0">
                <a:solidFill>
                  <a:schemeClr val="accent1"/>
                </a:solidFill>
              </a:rPr>
              <a:t>Bandwidth is hart to tell…</a:t>
            </a:r>
          </a:p>
          <a:p>
            <a:pPr lvl="1"/>
            <a:r>
              <a:rPr lang="en-US" dirty="0"/>
              <a:t>4K TV: 8,000,000 pixels x 3-bit x 100 Hz ~ 20 Gbit/s</a:t>
            </a:r>
          </a:p>
          <a:p>
            <a:pPr lvl="1"/>
            <a:r>
              <a:rPr lang="en-US" dirty="0"/>
              <a:t>But we see/hear if things are wrong (e.g., music, movie, …)</a:t>
            </a:r>
          </a:p>
          <a:p>
            <a:r>
              <a:rPr lang="en-US" b="1" dirty="0">
                <a:solidFill>
                  <a:schemeClr val="accent1"/>
                </a:solidFill>
              </a:rPr>
              <a:t>Your brain is actually a very limiting factor!</a:t>
            </a:r>
            <a:endParaRPr lang="de-DE" dirty="0"/>
          </a:p>
        </p:txBody>
      </p:sp>
      <p:pic>
        <p:nvPicPr>
          <p:cNvPr id="8" name="Picture 6" descr="https://advances.sciencemag.org/content/advances/5/9/eaaw2594/F1.large.jpg?width=800&amp;height=600&amp;carousel=1">
            <a:extLst>
              <a:ext uri="{FF2B5EF4-FFF2-40B4-BE49-F238E27FC236}">
                <a16:creationId xmlns:a16="http://schemas.microsoft.com/office/drawing/2014/main" id="{B32513A8-74C4-A17C-7FD0-C6B1981D09D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2596" t="3861" b="2368"/>
          <a:stretch/>
        </p:blipFill>
        <p:spPr bwMode="auto">
          <a:xfrm>
            <a:off x="8594425" y="463537"/>
            <a:ext cx="3529238" cy="5081537"/>
          </a:xfrm>
          <a:prstGeom prst="rect">
            <a:avLst/>
          </a:prstGeom>
          <a:noFill/>
          <a:extLst>
            <a:ext uri="{909E8E84-426E-40DD-AFC4-6F175D3DCCD1}">
              <a14:hiddenFill xmlns:a14="http://schemas.microsoft.com/office/drawing/2010/main">
                <a:solidFill>
                  <a:srgbClr val="FFFFFF"/>
                </a:solidFill>
              </a14:hiddenFill>
            </a:ext>
          </a:extLst>
        </p:spPr>
      </p:pic>
      <p:sp>
        <p:nvSpPr>
          <p:cNvPr id="9" name="Rechteck 8">
            <a:extLst>
              <a:ext uri="{FF2B5EF4-FFF2-40B4-BE49-F238E27FC236}">
                <a16:creationId xmlns:a16="http://schemas.microsoft.com/office/drawing/2014/main" id="{4A480128-8F3D-4D17-E447-3FC21DBB737E}"/>
              </a:ext>
            </a:extLst>
          </p:cNvPr>
          <p:cNvSpPr/>
          <p:nvPr/>
        </p:nvSpPr>
        <p:spPr>
          <a:xfrm>
            <a:off x="8618010" y="5545074"/>
            <a:ext cx="3482068" cy="707886"/>
          </a:xfrm>
          <a:prstGeom prst="rect">
            <a:avLst/>
          </a:prstGeom>
        </p:spPr>
        <p:txBody>
          <a:bodyPr wrap="square">
            <a:spAutoFit/>
          </a:bodyPr>
          <a:lstStyle/>
          <a:p>
            <a:r>
              <a:rPr lang="en-US" sz="1000" dirty="0">
                <a:solidFill>
                  <a:schemeClr val="bg1">
                    <a:lumMod val="50000"/>
                  </a:schemeClr>
                </a:solidFill>
              </a:rPr>
              <a:t>Coupé, C., Oh, Y. M., </a:t>
            </a:r>
            <a:r>
              <a:rPr lang="en-US" sz="1000" dirty="0" err="1">
                <a:solidFill>
                  <a:schemeClr val="bg1">
                    <a:lumMod val="50000"/>
                  </a:schemeClr>
                </a:solidFill>
              </a:rPr>
              <a:t>Dediu</a:t>
            </a:r>
            <a:r>
              <a:rPr lang="en-US" sz="1000" dirty="0">
                <a:solidFill>
                  <a:schemeClr val="bg1">
                    <a:lumMod val="50000"/>
                  </a:schemeClr>
                </a:solidFill>
              </a:rPr>
              <a:t>, D., &amp; Pellegrino, F. (2019). Different languages, similar encoding efficiency: Comparable information rates across the human communicative niche. </a:t>
            </a:r>
            <a:r>
              <a:rPr lang="en-US" sz="1000" i="1" dirty="0">
                <a:solidFill>
                  <a:schemeClr val="bg1">
                    <a:lumMod val="50000"/>
                  </a:schemeClr>
                </a:solidFill>
              </a:rPr>
              <a:t>Science Advances</a:t>
            </a:r>
            <a:r>
              <a:rPr lang="en-US" sz="1000" dirty="0">
                <a:solidFill>
                  <a:schemeClr val="bg1">
                    <a:lumMod val="50000"/>
                  </a:schemeClr>
                </a:solidFill>
              </a:rPr>
              <a:t>, </a:t>
            </a:r>
            <a:r>
              <a:rPr lang="en-US" sz="1000" i="1" dirty="0">
                <a:solidFill>
                  <a:schemeClr val="bg1">
                    <a:lumMod val="50000"/>
                  </a:schemeClr>
                </a:solidFill>
              </a:rPr>
              <a:t>5</a:t>
            </a:r>
            <a:r>
              <a:rPr lang="en-US" sz="1000" dirty="0">
                <a:solidFill>
                  <a:schemeClr val="bg1">
                    <a:lumMod val="50000"/>
                  </a:schemeClr>
                </a:solidFill>
              </a:rPr>
              <a:t>(9), eaaw2594.</a:t>
            </a:r>
            <a:endParaRPr lang="de-DE" sz="1000" dirty="0">
              <a:solidFill>
                <a:schemeClr val="bg1">
                  <a:lumMod val="50000"/>
                </a:schemeClr>
              </a:solidFill>
            </a:endParaRPr>
          </a:p>
        </p:txBody>
      </p:sp>
    </p:spTree>
    <p:extLst>
      <p:ext uri="{BB962C8B-B14F-4D97-AF65-F5344CB8AC3E}">
        <p14:creationId xmlns:p14="http://schemas.microsoft.com/office/powerpoint/2010/main" val="7369973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8CE04F5-1D86-71EE-CCA8-3F44650DE30B}"/>
              </a:ext>
            </a:extLst>
          </p:cNvPr>
          <p:cNvSpPr>
            <a:spLocks noGrp="1"/>
          </p:cNvSpPr>
          <p:nvPr>
            <p:ph type="title"/>
          </p:nvPr>
        </p:nvSpPr>
        <p:spPr/>
        <p:txBody>
          <a:bodyPr/>
          <a:lstStyle/>
          <a:p>
            <a:r>
              <a:rPr lang="en-US" dirty="0"/>
              <a:t>Bandwidth/Throughput Simplified</a:t>
            </a:r>
            <a:endParaRPr lang="de-DE" dirty="0"/>
          </a:p>
        </p:txBody>
      </p:sp>
      <p:sp>
        <p:nvSpPr>
          <p:cNvPr id="3" name="Fußzeilenplatzhalter 2">
            <a:extLst>
              <a:ext uri="{FF2B5EF4-FFF2-40B4-BE49-F238E27FC236}">
                <a16:creationId xmlns:a16="http://schemas.microsoft.com/office/drawing/2014/main" id="{BB6C25D1-9AFB-BFA3-93FA-3FA7F87DC975}"/>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2046B8A0-6885-81B1-CCEA-51433B263DA1}"/>
              </a:ext>
            </a:extLst>
          </p:cNvPr>
          <p:cNvSpPr>
            <a:spLocks noGrp="1"/>
          </p:cNvSpPr>
          <p:nvPr>
            <p:ph type="sldNum" sz="quarter" idx="28"/>
          </p:nvPr>
        </p:nvSpPr>
        <p:spPr/>
        <p:txBody>
          <a:bodyPr/>
          <a:lstStyle/>
          <a:p>
            <a:fld id="{BA24374A-C3A8-471A-8837-3FC31668ABE5}" type="slidenum">
              <a:rPr lang="de-DE" smtClean="0"/>
              <a:pPr/>
              <a:t>15</a:t>
            </a:fld>
            <a:endParaRPr lang="de-DE" dirty="0"/>
          </a:p>
        </p:txBody>
      </p:sp>
      <p:sp>
        <p:nvSpPr>
          <p:cNvPr id="20" name="Textplatzhalter 19">
            <a:extLst>
              <a:ext uri="{FF2B5EF4-FFF2-40B4-BE49-F238E27FC236}">
                <a16:creationId xmlns:a16="http://schemas.microsoft.com/office/drawing/2014/main" id="{A9988164-A3C4-2AF6-F283-A4F85AD9E687}"/>
              </a:ext>
            </a:extLst>
          </p:cNvPr>
          <p:cNvSpPr>
            <a:spLocks noGrp="1"/>
          </p:cNvSpPr>
          <p:nvPr>
            <p:ph type="body" sz="quarter" idx="21"/>
          </p:nvPr>
        </p:nvSpPr>
        <p:spPr/>
        <p:txBody>
          <a:bodyPr/>
          <a:lstStyle/>
          <a:p>
            <a:r>
              <a:rPr lang="en-US" sz="1400"/>
              <a:t>In- and Output</a:t>
            </a:r>
            <a:endParaRPr lang="de-DE" dirty="0"/>
          </a:p>
        </p:txBody>
      </p:sp>
      <p:sp>
        <p:nvSpPr>
          <p:cNvPr id="21" name="Textplatzhalter 20">
            <a:extLst>
              <a:ext uri="{FF2B5EF4-FFF2-40B4-BE49-F238E27FC236}">
                <a16:creationId xmlns:a16="http://schemas.microsoft.com/office/drawing/2014/main" id="{65AF0F42-6BF1-7B25-6675-04E419AF3DDB}"/>
              </a:ext>
            </a:extLst>
          </p:cNvPr>
          <p:cNvSpPr>
            <a:spLocks noGrp="1"/>
          </p:cNvSpPr>
          <p:nvPr>
            <p:ph type="body" sz="quarter" idx="29"/>
          </p:nvPr>
        </p:nvSpPr>
        <p:spPr/>
        <p:txBody>
          <a:bodyPr/>
          <a:lstStyle/>
          <a:p>
            <a:r>
              <a:rPr lang="en-US" dirty="0"/>
              <a:t>How difficult is it to click the highlighted field? How fast can you do it?</a:t>
            </a:r>
          </a:p>
          <a:p>
            <a:endParaRPr lang="de-DE" dirty="0"/>
          </a:p>
        </p:txBody>
      </p:sp>
      <p:pic>
        <p:nvPicPr>
          <p:cNvPr id="7" name="Grafik 6">
            <a:extLst>
              <a:ext uri="{FF2B5EF4-FFF2-40B4-BE49-F238E27FC236}">
                <a16:creationId xmlns:a16="http://schemas.microsoft.com/office/drawing/2014/main" id="{46B4821B-09A0-2069-1180-7686F34BC152}"/>
              </a:ext>
            </a:extLst>
          </p:cNvPr>
          <p:cNvPicPr>
            <a:picLocks noChangeAspect="1"/>
          </p:cNvPicPr>
          <p:nvPr/>
        </p:nvPicPr>
        <p:blipFill>
          <a:blip r:embed="rId2"/>
          <a:stretch>
            <a:fillRect/>
          </a:stretch>
        </p:blipFill>
        <p:spPr>
          <a:xfrm>
            <a:off x="6369428" y="4301805"/>
            <a:ext cx="5505157" cy="1712175"/>
          </a:xfrm>
          <a:prstGeom prst="rect">
            <a:avLst/>
          </a:prstGeom>
        </p:spPr>
      </p:pic>
      <p:pic>
        <p:nvPicPr>
          <p:cNvPr id="8" name="Grafik 7">
            <a:extLst>
              <a:ext uri="{FF2B5EF4-FFF2-40B4-BE49-F238E27FC236}">
                <a16:creationId xmlns:a16="http://schemas.microsoft.com/office/drawing/2014/main" id="{1D998639-5BCF-12B6-3690-11D59E7AA806}"/>
              </a:ext>
            </a:extLst>
          </p:cNvPr>
          <p:cNvPicPr>
            <a:picLocks noChangeAspect="1"/>
          </p:cNvPicPr>
          <p:nvPr/>
        </p:nvPicPr>
        <p:blipFill>
          <a:blip r:embed="rId3"/>
          <a:stretch>
            <a:fillRect/>
          </a:stretch>
        </p:blipFill>
        <p:spPr>
          <a:xfrm>
            <a:off x="6414241" y="2423502"/>
            <a:ext cx="5413690" cy="1652384"/>
          </a:xfrm>
          <a:prstGeom prst="rect">
            <a:avLst/>
          </a:prstGeom>
        </p:spPr>
      </p:pic>
      <p:pic>
        <p:nvPicPr>
          <p:cNvPr id="9" name="Grafik 8">
            <a:extLst>
              <a:ext uri="{FF2B5EF4-FFF2-40B4-BE49-F238E27FC236}">
                <a16:creationId xmlns:a16="http://schemas.microsoft.com/office/drawing/2014/main" id="{32352C48-0996-25A6-2AB9-AAF067D48298}"/>
              </a:ext>
            </a:extLst>
          </p:cNvPr>
          <p:cNvPicPr>
            <a:picLocks noChangeAspect="1"/>
          </p:cNvPicPr>
          <p:nvPr/>
        </p:nvPicPr>
        <p:blipFill>
          <a:blip r:embed="rId4"/>
          <a:stretch>
            <a:fillRect/>
          </a:stretch>
        </p:blipFill>
        <p:spPr>
          <a:xfrm>
            <a:off x="833434" y="4347931"/>
            <a:ext cx="5397885" cy="1608251"/>
          </a:xfrm>
          <a:prstGeom prst="rect">
            <a:avLst/>
          </a:prstGeom>
        </p:spPr>
      </p:pic>
      <p:pic>
        <p:nvPicPr>
          <p:cNvPr id="10" name="Grafik 9">
            <a:extLst>
              <a:ext uri="{FF2B5EF4-FFF2-40B4-BE49-F238E27FC236}">
                <a16:creationId xmlns:a16="http://schemas.microsoft.com/office/drawing/2014/main" id="{BB3B39F1-A040-A6C4-BA17-7FF1D992132F}"/>
              </a:ext>
            </a:extLst>
          </p:cNvPr>
          <p:cNvPicPr>
            <a:picLocks noChangeAspect="1"/>
          </p:cNvPicPr>
          <p:nvPr/>
        </p:nvPicPr>
        <p:blipFill>
          <a:blip r:embed="rId5"/>
          <a:stretch>
            <a:fillRect/>
          </a:stretch>
        </p:blipFill>
        <p:spPr>
          <a:xfrm>
            <a:off x="832065" y="2414907"/>
            <a:ext cx="5397885" cy="1652384"/>
          </a:xfrm>
          <a:prstGeom prst="rect">
            <a:avLst/>
          </a:prstGeom>
        </p:spPr>
      </p:pic>
      <p:sp>
        <p:nvSpPr>
          <p:cNvPr id="11" name="Rechteck 10">
            <a:extLst>
              <a:ext uri="{FF2B5EF4-FFF2-40B4-BE49-F238E27FC236}">
                <a16:creationId xmlns:a16="http://schemas.microsoft.com/office/drawing/2014/main" id="{97184419-14B8-05D4-4D1C-7954196699B8}"/>
              </a:ext>
            </a:extLst>
          </p:cNvPr>
          <p:cNvSpPr/>
          <p:nvPr/>
        </p:nvSpPr>
        <p:spPr>
          <a:xfrm>
            <a:off x="6369428" y="4069682"/>
            <a:ext cx="2049532" cy="338553"/>
          </a:xfrm>
          <a:prstGeom prst="rect">
            <a:avLst/>
          </a:prstGeom>
        </p:spPr>
        <p:txBody>
          <a:bodyPr wrap="square">
            <a:spAutoFit/>
          </a:bodyPr>
          <a:lstStyle/>
          <a:p>
            <a:r>
              <a:rPr lang="en-US" sz="1600" dirty="0">
                <a:latin typeface="+mj-lt"/>
              </a:rPr>
              <a:t>1 out of 128 (7 bit) </a:t>
            </a:r>
            <a:endParaRPr lang="de-DE" sz="1600" dirty="0">
              <a:latin typeface="+mj-lt"/>
            </a:endParaRPr>
          </a:p>
        </p:txBody>
      </p:sp>
      <p:sp>
        <p:nvSpPr>
          <p:cNvPr id="12" name="Rechteck 11">
            <a:extLst>
              <a:ext uri="{FF2B5EF4-FFF2-40B4-BE49-F238E27FC236}">
                <a16:creationId xmlns:a16="http://schemas.microsoft.com/office/drawing/2014/main" id="{22A2CCED-6C9B-4CCA-C65C-3368716BC574}"/>
              </a:ext>
            </a:extLst>
          </p:cNvPr>
          <p:cNvSpPr/>
          <p:nvPr/>
        </p:nvSpPr>
        <p:spPr>
          <a:xfrm>
            <a:off x="6414241" y="2098687"/>
            <a:ext cx="2049532" cy="338553"/>
          </a:xfrm>
          <a:prstGeom prst="rect">
            <a:avLst/>
          </a:prstGeom>
        </p:spPr>
        <p:txBody>
          <a:bodyPr wrap="square">
            <a:spAutoFit/>
          </a:bodyPr>
          <a:lstStyle/>
          <a:p>
            <a:r>
              <a:rPr lang="en-US" sz="1600" dirty="0">
                <a:latin typeface="+mj-lt"/>
              </a:rPr>
              <a:t>1 out of 16 (4 bit) </a:t>
            </a:r>
            <a:endParaRPr lang="de-DE" sz="1600" dirty="0">
              <a:latin typeface="+mj-lt"/>
            </a:endParaRPr>
          </a:p>
        </p:txBody>
      </p:sp>
      <p:sp>
        <p:nvSpPr>
          <p:cNvPr id="13" name="Rechteck 12">
            <a:extLst>
              <a:ext uri="{FF2B5EF4-FFF2-40B4-BE49-F238E27FC236}">
                <a16:creationId xmlns:a16="http://schemas.microsoft.com/office/drawing/2014/main" id="{FB725178-AEEB-A5CD-73D8-E3830B155422}"/>
              </a:ext>
            </a:extLst>
          </p:cNvPr>
          <p:cNvSpPr/>
          <p:nvPr/>
        </p:nvSpPr>
        <p:spPr>
          <a:xfrm>
            <a:off x="776243" y="4069681"/>
            <a:ext cx="2049532" cy="338553"/>
          </a:xfrm>
          <a:prstGeom prst="rect">
            <a:avLst/>
          </a:prstGeom>
        </p:spPr>
        <p:txBody>
          <a:bodyPr wrap="square">
            <a:spAutoFit/>
          </a:bodyPr>
          <a:lstStyle/>
          <a:p>
            <a:r>
              <a:rPr lang="en-US" sz="1600" dirty="0">
                <a:latin typeface="+mj-lt"/>
              </a:rPr>
              <a:t>1 out of 4 (2 bit) </a:t>
            </a:r>
            <a:endParaRPr lang="de-DE" sz="1600" dirty="0">
              <a:latin typeface="+mj-lt"/>
            </a:endParaRPr>
          </a:p>
        </p:txBody>
      </p:sp>
      <p:sp>
        <p:nvSpPr>
          <p:cNvPr id="14" name="Rechteck 13">
            <a:extLst>
              <a:ext uri="{FF2B5EF4-FFF2-40B4-BE49-F238E27FC236}">
                <a16:creationId xmlns:a16="http://schemas.microsoft.com/office/drawing/2014/main" id="{94D39CCB-3AC7-109A-33E1-26C1E44C3A13}"/>
              </a:ext>
            </a:extLst>
          </p:cNvPr>
          <p:cNvSpPr/>
          <p:nvPr/>
        </p:nvSpPr>
        <p:spPr>
          <a:xfrm>
            <a:off x="776243" y="2122048"/>
            <a:ext cx="2049532" cy="338553"/>
          </a:xfrm>
          <a:prstGeom prst="rect">
            <a:avLst/>
          </a:prstGeom>
        </p:spPr>
        <p:txBody>
          <a:bodyPr wrap="square">
            <a:spAutoFit/>
          </a:bodyPr>
          <a:lstStyle/>
          <a:p>
            <a:r>
              <a:rPr lang="en-US" sz="1600" dirty="0">
                <a:latin typeface="+mj-lt"/>
              </a:rPr>
              <a:t>1 out of 2 (1 bit) </a:t>
            </a:r>
            <a:endParaRPr lang="de-DE" sz="1600" dirty="0">
              <a:latin typeface="+mj-lt"/>
            </a:endParaRPr>
          </a:p>
        </p:txBody>
      </p:sp>
      <p:sp>
        <p:nvSpPr>
          <p:cNvPr id="15" name="Rechteck 14">
            <a:extLst>
              <a:ext uri="{FF2B5EF4-FFF2-40B4-BE49-F238E27FC236}">
                <a16:creationId xmlns:a16="http://schemas.microsoft.com/office/drawing/2014/main" id="{E49667E4-7D3E-767E-6B01-07645E936418}"/>
              </a:ext>
            </a:extLst>
          </p:cNvPr>
          <p:cNvSpPr/>
          <p:nvPr/>
        </p:nvSpPr>
        <p:spPr>
          <a:xfrm>
            <a:off x="7800365" y="4768598"/>
            <a:ext cx="319330" cy="18459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latin typeface="+mj-lt"/>
            </a:endParaRPr>
          </a:p>
        </p:txBody>
      </p:sp>
      <p:sp>
        <p:nvSpPr>
          <p:cNvPr id="16" name="Rechteck 15">
            <a:extLst>
              <a:ext uri="{FF2B5EF4-FFF2-40B4-BE49-F238E27FC236}">
                <a16:creationId xmlns:a16="http://schemas.microsoft.com/office/drawing/2014/main" id="{780DF5D8-7C1B-27BE-95F2-87949EA2FA6E}"/>
              </a:ext>
            </a:extLst>
          </p:cNvPr>
          <p:cNvSpPr/>
          <p:nvPr/>
        </p:nvSpPr>
        <p:spPr>
          <a:xfrm>
            <a:off x="9121086" y="2845458"/>
            <a:ext cx="1317141" cy="37135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latin typeface="+mj-lt"/>
            </a:endParaRPr>
          </a:p>
        </p:txBody>
      </p:sp>
      <p:sp>
        <p:nvSpPr>
          <p:cNvPr id="17" name="Rechteck 16">
            <a:extLst>
              <a:ext uri="{FF2B5EF4-FFF2-40B4-BE49-F238E27FC236}">
                <a16:creationId xmlns:a16="http://schemas.microsoft.com/office/drawing/2014/main" id="{D0026BA9-CF6A-7B99-A950-32B2CA916B89}"/>
              </a:ext>
            </a:extLst>
          </p:cNvPr>
          <p:cNvSpPr/>
          <p:nvPr/>
        </p:nvSpPr>
        <p:spPr>
          <a:xfrm>
            <a:off x="3519306" y="4404468"/>
            <a:ext cx="2624064" cy="74899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latin typeface="+mj-lt"/>
            </a:endParaRPr>
          </a:p>
        </p:txBody>
      </p:sp>
      <p:sp>
        <p:nvSpPr>
          <p:cNvPr id="18" name="Rechteck 17">
            <a:extLst>
              <a:ext uri="{FF2B5EF4-FFF2-40B4-BE49-F238E27FC236}">
                <a16:creationId xmlns:a16="http://schemas.microsoft.com/office/drawing/2014/main" id="{3BB013C1-E56C-FB9C-6F40-F91237B1ADB3}"/>
              </a:ext>
            </a:extLst>
          </p:cNvPr>
          <p:cNvSpPr/>
          <p:nvPr/>
        </p:nvSpPr>
        <p:spPr>
          <a:xfrm>
            <a:off x="3519306" y="2460601"/>
            <a:ext cx="2624064" cy="15124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latin typeface="+mj-lt"/>
            </a:endParaRPr>
          </a:p>
        </p:txBody>
      </p:sp>
    </p:spTree>
    <p:extLst>
      <p:ext uri="{BB962C8B-B14F-4D97-AF65-F5344CB8AC3E}">
        <p14:creationId xmlns:p14="http://schemas.microsoft.com/office/powerpoint/2010/main" val="34849235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26D29D0-8BEE-ECF4-8562-E04EF5ABF454}"/>
              </a:ext>
            </a:extLst>
          </p:cNvPr>
          <p:cNvSpPr>
            <a:spLocks noGrp="1"/>
          </p:cNvSpPr>
          <p:nvPr>
            <p:ph type="title"/>
          </p:nvPr>
        </p:nvSpPr>
        <p:spPr/>
        <p:txBody>
          <a:bodyPr/>
          <a:lstStyle/>
          <a:p>
            <a:r>
              <a:rPr lang="en-US" dirty="0"/>
              <a:t>Bandwidth Simplified</a:t>
            </a:r>
            <a:endParaRPr lang="de-DE" dirty="0"/>
          </a:p>
        </p:txBody>
      </p:sp>
      <p:sp>
        <p:nvSpPr>
          <p:cNvPr id="3" name="Fußzeilenplatzhalter 2">
            <a:extLst>
              <a:ext uri="{FF2B5EF4-FFF2-40B4-BE49-F238E27FC236}">
                <a16:creationId xmlns:a16="http://schemas.microsoft.com/office/drawing/2014/main" id="{801CE78F-3BBD-1504-37CA-AC3298760477}"/>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4021BB81-1F6F-6990-24D3-E83BD668C852}"/>
              </a:ext>
            </a:extLst>
          </p:cNvPr>
          <p:cNvSpPr>
            <a:spLocks noGrp="1"/>
          </p:cNvSpPr>
          <p:nvPr>
            <p:ph type="sldNum" sz="quarter" idx="33"/>
          </p:nvPr>
        </p:nvSpPr>
        <p:spPr/>
        <p:txBody>
          <a:bodyPr/>
          <a:lstStyle/>
          <a:p>
            <a:fld id="{BA24374A-C3A8-471A-8837-3FC31668ABE5}" type="slidenum">
              <a:rPr lang="de-DE"/>
              <a:pPr/>
              <a:t>16</a:t>
            </a:fld>
            <a:endParaRPr lang="de-DE" dirty="0"/>
          </a:p>
        </p:txBody>
      </p:sp>
      <p:sp>
        <p:nvSpPr>
          <p:cNvPr id="5" name="Textplatzhalter 4">
            <a:extLst>
              <a:ext uri="{FF2B5EF4-FFF2-40B4-BE49-F238E27FC236}">
                <a16:creationId xmlns:a16="http://schemas.microsoft.com/office/drawing/2014/main" id="{7FD8E77B-D3D6-DAE9-B4FF-D96BC11C7686}"/>
              </a:ext>
            </a:extLst>
          </p:cNvPr>
          <p:cNvSpPr>
            <a:spLocks noGrp="1"/>
          </p:cNvSpPr>
          <p:nvPr>
            <p:ph type="body" sz="quarter" idx="21"/>
          </p:nvPr>
        </p:nvSpPr>
        <p:spPr/>
        <p:txBody>
          <a:bodyPr/>
          <a:lstStyle/>
          <a:p>
            <a:r>
              <a:rPr lang="en-US" dirty="0"/>
              <a:t>In- and Output</a:t>
            </a:r>
            <a:endParaRPr lang="de-DE" dirty="0"/>
          </a:p>
        </p:txBody>
      </p:sp>
      <mc:AlternateContent xmlns:mc="http://schemas.openxmlformats.org/markup-compatibility/2006" xmlns:a14="http://schemas.microsoft.com/office/drawing/2010/main">
        <mc:Choice Requires="a14">
          <p:sp>
            <p:nvSpPr>
              <p:cNvPr id="6" name="Textplatzhalter 5">
                <a:extLst>
                  <a:ext uri="{FF2B5EF4-FFF2-40B4-BE49-F238E27FC236}">
                    <a16:creationId xmlns:a16="http://schemas.microsoft.com/office/drawing/2014/main" id="{C4E071AC-6388-827D-05C0-6D7FB3BEBD30}"/>
                  </a:ext>
                </a:extLst>
              </p:cNvPr>
              <p:cNvSpPr>
                <a:spLocks noGrp="1"/>
              </p:cNvSpPr>
              <p:nvPr>
                <p:ph type="body" sz="quarter" idx="34"/>
              </p:nvPr>
            </p:nvSpPr>
            <p:spPr>
              <a:xfrm>
                <a:off x="695325" y="1449388"/>
                <a:ext cx="11235189" cy="4258393"/>
              </a:xfrm>
            </p:spPr>
            <p:txBody>
              <a:bodyPr>
                <a:normAutofit fontScale="85000" lnSpcReduction="20000"/>
              </a:bodyPr>
              <a:lstStyle/>
              <a:p>
                <a:r>
                  <a:rPr lang="en-US" dirty="0"/>
                  <a:t>How difficult is it to click the highlighted field? </a:t>
                </a:r>
              </a:p>
              <a:p>
                <a:pPr lvl="1"/>
                <a:r>
                  <a:rPr lang="en-US" b="1" dirty="0">
                    <a:solidFill>
                      <a:schemeClr val="accent1"/>
                    </a:solidFill>
                  </a:rPr>
                  <a:t>The more options you have the more difficult </a:t>
                </a:r>
              </a:p>
              <a:p>
                <a:r>
                  <a:rPr lang="en-US" dirty="0"/>
                  <a:t>How fast can you do it?</a:t>
                </a:r>
              </a:p>
              <a:p>
                <a:pPr lvl="1"/>
                <a:r>
                  <a:rPr lang="de-DE" b="1" dirty="0">
                    <a:solidFill>
                      <a:schemeClr val="accent1"/>
                    </a:solidFill>
                  </a:rPr>
                  <a:t>The </a:t>
                </a:r>
                <a:r>
                  <a:rPr lang="de-DE" b="1" dirty="0" err="1">
                    <a:solidFill>
                      <a:schemeClr val="accent1"/>
                    </a:solidFill>
                  </a:rPr>
                  <a:t>more</a:t>
                </a:r>
                <a:r>
                  <a:rPr lang="de-DE" b="1" dirty="0">
                    <a:solidFill>
                      <a:schemeClr val="accent1"/>
                    </a:solidFill>
                  </a:rPr>
                  <a:t> </a:t>
                </a:r>
                <a:r>
                  <a:rPr lang="de-DE" b="1" dirty="0" err="1">
                    <a:solidFill>
                      <a:schemeClr val="accent1"/>
                    </a:solidFill>
                  </a:rPr>
                  <a:t>options</a:t>
                </a:r>
                <a:r>
                  <a:rPr lang="de-DE" b="1" dirty="0">
                    <a:solidFill>
                      <a:schemeClr val="accent1"/>
                    </a:solidFill>
                  </a:rPr>
                  <a:t> </a:t>
                </a:r>
                <a:r>
                  <a:rPr lang="de-DE" b="1" dirty="0" err="1">
                    <a:solidFill>
                      <a:schemeClr val="accent1"/>
                    </a:solidFill>
                  </a:rPr>
                  <a:t>you</a:t>
                </a:r>
                <a:r>
                  <a:rPr lang="de-DE" b="1" dirty="0">
                    <a:solidFill>
                      <a:schemeClr val="accent1"/>
                    </a:solidFill>
                  </a:rPr>
                  <a:t> </a:t>
                </a:r>
                <a:r>
                  <a:rPr lang="de-DE" b="1" dirty="0" err="1">
                    <a:solidFill>
                      <a:schemeClr val="accent1"/>
                    </a:solidFill>
                  </a:rPr>
                  <a:t>have</a:t>
                </a:r>
                <a:r>
                  <a:rPr lang="de-DE" b="1" dirty="0">
                    <a:solidFill>
                      <a:schemeClr val="accent1"/>
                    </a:solidFill>
                  </a:rPr>
                  <a:t> </a:t>
                </a:r>
                <a:r>
                  <a:rPr lang="de-DE" b="1" dirty="0" err="1">
                    <a:solidFill>
                      <a:schemeClr val="accent1"/>
                    </a:solidFill>
                  </a:rPr>
                  <a:t>the</a:t>
                </a:r>
                <a:r>
                  <a:rPr lang="de-DE" b="1" dirty="0">
                    <a:solidFill>
                      <a:schemeClr val="accent1"/>
                    </a:solidFill>
                  </a:rPr>
                  <a:t> </a:t>
                </a:r>
                <a:r>
                  <a:rPr lang="de-DE" b="1" dirty="0" err="1">
                    <a:solidFill>
                      <a:schemeClr val="accent1"/>
                    </a:solidFill>
                  </a:rPr>
                  <a:t>more</a:t>
                </a:r>
                <a:r>
                  <a:rPr lang="de-DE" b="1" dirty="0">
                    <a:solidFill>
                      <a:schemeClr val="accent1"/>
                    </a:solidFill>
                  </a:rPr>
                  <a:t> time </a:t>
                </a:r>
                <a:r>
                  <a:rPr lang="de-DE" b="1" dirty="0" err="1">
                    <a:solidFill>
                      <a:schemeClr val="accent1"/>
                    </a:solidFill>
                  </a:rPr>
                  <a:t>you</a:t>
                </a:r>
                <a:r>
                  <a:rPr lang="de-DE" b="1" dirty="0">
                    <a:solidFill>
                      <a:schemeClr val="accent1"/>
                    </a:solidFill>
                  </a:rPr>
                  <a:t> </a:t>
                </a:r>
                <a:r>
                  <a:rPr lang="de-DE" b="1" dirty="0" err="1">
                    <a:solidFill>
                      <a:schemeClr val="accent1"/>
                    </a:solidFill>
                  </a:rPr>
                  <a:t>need</a:t>
                </a:r>
                <a:endParaRPr lang="de-DE" b="1" dirty="0">
                  <a:solidFill>
                    <a:schemeClr val="accent1"/>
                  </a:solidFill>
                </a:endParaRPr>
              </a:p>
              <a:p>
                <a:r>
                  <a:rPr lang="de-DE" dirty="0"/>
                  <a:t>„</a:t>
                </a:r>
                <a:r>
                  <a:rPr lang="de-DE" dirty="0" err="1"/>
                  <a:t>Bandwidth</a:t>
                </a:r>
                <a:r>
                  <a:rPr lang="de-DE" dirty="0"/>
                  <a:t>“ </a:t>
                </a:r>
                <a:r>
                  <a:rPr lang="de-DE" dirty="0" err="1"/>
                  <a:t>takes</a:t>
                </a:r>
                <a:r>
                  <a:rPr lang="de-DE" dirty="0"/>
                  <a:t> </a:t>
                </a:r>
                <a:r>
                  <a:rPr lang="de-DE" dirty="0" err="1"/>
                  <a:t>into</a:t>
                </a:r>
                <a:r>
                  <a:rPr lang="de-DE" dirty="0"/>
                  <a:t> </a:t>
                </a:r>
                <a:r>
                  <a:rPr lang="de-DE" dirty="0" err="1"/>
                  <a:t>account</a:t>
                </a:r>
                <a:r>
                  <a:rPr lang="de-DE" dirty="0"/>
                  <a:t> </a:t>
                </a:r>
                <a:r>
                  <a:rPr lang="de-DE" dirty="0" err="1"/>
                  <a:t>options</a:t>
                </a:r>
                <a:r>
                  <a:rPr lang="de-DE" dirty="0"/>
                  <a:t>, </a:t>
                </a:r>
                <a:r>
                  <a:rPr lang="de-DE" dirty="0" err="1"/>
                  <a:t>speed</a:t>
                </a:r>
                <a:r>
                  <a:rPr lang="de-DE" dirty="0"/>
                  <a:t>, and </a:t>
                </a:r>
                <a:r>
                  <a:rPr lang="de-DE" dirty="0" err="1"/>
                  <a:t>accuracy</a:t>
                </a:r>
                <a:endParaRPr lang="de-DE" dirty="0"/>
              </a:p>
              <a:p>
                <a:pPr lvl="1"/>
                <a:r>
                  <a:rPr lang="de-DE" b="1" dirty="0" err="1">
                    <a:solidFill>
                      <a:schemeClr val="accent1"/>
                    </a:solidFill>
                  </a:rPr>
                  <a:t>What</a:t>
                </a:r>
                <a:r>
                  <a:rPr lang="de-DE" b="1" dirty="0">
                    <a:solidFill>
                      <a:schemeClr val="accent1"/>
                    </a:solidFill>
                  </a:rPr>
                  <a:t> </a:t>
                </a:r>
                <a:r>
                  <a:rPr lang="de-DE" b="1" dirty="0" err="1">
                    <a:solidFill>
                      <a:schemeClr val="accent1"/>
                    </a:solidFill>
                  </a:rPr>
                  <a:t>about</a:t>
                </a:r>
                <a:r>
                  <a:rPr lang="de-DE" b="1" dirty="0">
                    <a:solidFill>
                      <a:schemeClr val="accent1"/>
                    </a:solidFill>
                  </a:rPr>
                  <a:t> </a:t>
                </a:r>
                <a:r>
                  <a:rPr lang="de-DE" b="1" dirty="0" err="1">
                    <a:solidFill>
                      <a:schemeClr val="accent1"/>
                    </a:solidFill>
                  </a:rPr>
                  <a:t>precision</a:t>
                </a:r>
                <a:r>
                  <a:rPr lang="de-DE" b="1" dirty="0">
                    <a:solidFill>
                      <a:schemeClr val="accent1"/>
                    </a:solidFill>
                  </a:rPr>
                  <a:t>?</a:t>
                </a:r>
              </a:p>
              <a:p>
                <a:r>
                  <a:rPr lang="en-US" b="1" dirty="0">
                    <a:solidFill>
                      <a:schemeClr val="accent1"/>
                    </a:solidFill>
                  </a:rPr>
                  <a:t>“Throughput”</a:t>
                </a:r>
                <a:r>
                  <a:rPr lang="en-US" dirty="0"/>
                  <a:t> is a measure of bandwidth, </a:t>
                </a:r>
                <a14:m>
                  <m:oMath xmlns:m="http://schemas.openxmlformats.org/officeDocument/2006/math">
                    <m:r>
                      <a:rPr lang="de-DE" b="0" i="1" smtClean="0">
                        <a:latin typeface="Cambria Math" panose="02040503050406030204" pitchFamily="18" charset="0"/>
                      </a:rPr>
                      <m:t>𝑇𝑃</m:t>
                    </m:r>
                    <m:r>
                      <a:rPr lang="en-US" i="1" smtClean="0">
                        <a:latin typeface="Cambria Math" panose="02040503050406030204" pitchFamily="18" charset="0"/>
                      </a:rPr>
                      <m:t>=</m:t>
                    </m:r>
                    <m:f>
                      <m:fPr>
                        <m:ctrlPr>
                          <a:rPr lang="en-US" i="1" smtClean="0">
                            <a:latin typeface="Cambria Math" panose="02040503050406030204" pitchFamily="18" charset="0"/>
                          </a:rPr>
                        </m:ctrlPr>
                      </m:fPr>
                      <m:num>
                        <m:func>
                          <m:funcPr>
                            <m:ctrlPr>
                              <a:rPr lang="en-US" i="1">
                                <a:latin typeface="Cambria Math" panose="02040503050406030204" pitchFamily="18" charset="0"/>
                              </a:rPr>
                            </m:ctrlPr>
                          </m:funcPr>
                          <m:fName>
                            <m:sSub>
                              <m:sSubPr>
                                <m:ctrlPr>
                                  <a:rPr lang="en-US" i="1">
                                    <a:latin typeface="Cambria Math" panose="02040503050406030204" pitchFamily="18" charset="0"/>
                                  </a:rPr>
                                </m:ctrlPr>
                              </m:sSubPr>
                              <m:e>
                                <m:r>
                                  <m:rPr>
                                    <m:sty m:val="p"/>
                                  </m:rPr>
                                  <a:rPr lang="en-US">
                                    <a:latin typeface="Cambria Math" panose="02040503050406030204" pitchFamily="18" charset="0"/>
                                  </a:rPr>
                                  <m:t>log</m:t>
                                </m:r>
                              </m:e>
                              <m:sub>
                                <m:r>
                                  <a:rPr lang="de-DE" b="0" i="1" smtClean="0">
                                    <a:latin typeface="Cambria Math" panose="02040503050406030204" pitchFamily="18" charset="0"/>
                                  </a:rPr>
                                  <m:t>2</m:t>
                                </m:r>
                              </m:sub>
                            </m:sSub>
                          </m:fName>
                          <m:e>
                            <m:d>
                              <m:dPr>
                                <m:ctrlPr>
                                  <a:rPr lang="en-US" i="1" smtClean="0">
                                    <a:latin typeface="Cambria Math" panose="02040503050406030204" pitchFamily="18" charset="0"/>
                                  </a:rPr>
                                </m:ctrlPr>
                              </m:dPr>
                              <m:e>
                                <m:f>
                                  <m:fPr>
                                    <m:ctrlPr>
                                      <a:rPr lang="en-US" i="1" smtClean="0">
                                        <a:latin typeface="Cambria Math" panose="02040503050406030204" pitchFamily="18" charset="0"/>
                                      </a:rPr>
                                    </m:ctrlPr>
                                  </m:fPr>
                                  <m:num>
                                    <m:r>
                                      <a:rPr lang="de-DE" b="0" i="1" smtClean="0">
                                        <a:latin typeface="Cambria Math" panose="02040503050406030204" pitchFamily="18" charset="0"/>
                                      </a:rPr>
                                      <m:t>𝐷</m:t>
                                    </m:r>
                                  </m:num>
                                  <m:den>
                                    <m:r>
                                      <a:rPr lang="de-DE" b="0" i="1" smtClean="0">
                                        <a:latin typeface="Cambria Math" panose="02040503050406030204" pitchFamily="18" charset="0"/>
                                      </a:rPr>
                                      <m:t>𝑊</m:t>
                                    </m:r>
                                  </m:den>
                                </m:f>
                                <m:r>
                                  <a:rPr lang="de-DE" b="0" i="1" smtClean="0">
                                    <a:latin typeface="Cambria Math" panose="02040503050406030204" pitchFamily="18" charset="0"/>
                                  </a:rPr>
                                  <m:t>+1</m:t>
                                </m:r>
                              </m:e>
                            </m:d>
                          </m:e>
                        </m:func>
                      </m:num>
                      <m:den>
                        <m:r>
                          <a:rPr lang="de-DE" b="0" i="1" smtClean="0">
                            <a:latin typeface="Cambria Math" panose="02040503050406030204" pitchFamily="18" charset="0"/>
                          </a:rPr>
                          <m:t>𝑀𝑇</m:t>
                        </m:r>
                      </m:den>
                    </m:f>
                  </m:oMath>
                </a14:m>
                <a:endParaRPr lang="en-US" dirty="0"/>
              </a:p>
              <a:p>
                <a:pPr lvl="1">
                  <a:lnSpc>
                    <a:spcPct val="120000"/>
                  </a:lnSpc>
                </a:pPr>
                <a:r>
                  <a:rPr lang="en-US" dirty="0"/>
                  <a:t>MT is movement time </a:t>
                </a:r>
              </a:p>
              <a:p>
                <a:pPr lvl="1">
                  <a:lnSpc>
                    <a:spcPct val="120000"/>
                  </a:lnSpc>
                </a:pPr>
                <a:r>
                  <a:rPr lang="en-US" dirty="0"/>
                  <a:t>D is the distance from the current position to the target</a:t>
                </a:r>
              </a:p>
              <a:p>
                <a:pPr lvl="1">
                  <a:lnSpc>
                    <a:spcPct val="120000"/>
                  </a:lnSpc>
                </a:pPr>
                <a:r>
                  <a:rPr lang="en-US" dirty="0"/>
                  <a:t>W represents the size (width) of the target</a:t>
                </a:r>
              </a:p>
              <a:p>
                <a:pPr>
                  <a:lnSpc>
                    <a:spcPct val="120000"/>
                  </a:lnSpc>
                </a:pPr>
                <a:r>
                  <a:rPr lang="en-US" b="1" dirty="0">
                    <a:solidFill>
                      <a:schemeClr val="accent1"/>
                    </a:solidFill>
                  </a:rPr>
                  <a:t>For more about bandwidth see “Models” and “</a:t>
                </a:r>
                <a:r>
                  <a:rPr lang="en-US" b="1" dirty="0" err="1">
                    <a:solidFill>
                      <a:schemeClr val="accent1"/>
                    </a:solidFill>
                  </a:rPr>
                  <a:t>Fitts‘</a:t>
                </a:r>
                <a:r>
                  <a:rPr lang="en-US" b="1" dirty="0">
                    <a:solidFill>
                      <a:schemeClr val="accent1"/>
                    </a:solidFill>
                  </a:rPr>
                  <a:t> law”</a:t>
                </a:r>
                <a:endParaRPr lang="de-DE" dirty="0"/>
              </a:p>
              <a:p>
                <a:endParaRPr lang="de-DE" dirty="0"/>
              </a:p>
            </p:txBody>
          </p:sp>
        </mc:Choice>
        <mc:Fallback xmlns="">
          <p:sp>
            <p:nvSpPr>
              <p:cNvPr id="6" name="Textplatzhalter 5">
                <a:extLst>
                  <a:ext uri="{FF2B5EF4-FFF2-40B4-BE49-F238E27FC236}">
                    <a16:creationId xmlns:a16="http://schemas.microsoft.com/office/drawing/2014/main" id="{C4E071AC-6388-827D-05C0-6D7FB3BEBD30}"/>
                  </a:ext>
                </a:extLst>
              </p:cNvPr>
              <p:cNvSpPr>
                <a:spLocks noGrp="1" noRot="1" noChangeAspect="1" noMove="1" noResize="1" noEditPoints="1" noAdjustHandles="1" noChangeArrowheads="1" noChangeShapeType="1" noTextEdit="1"/>
              </p:cNvSpPr>
              <p:nvPr>
                <p:ph type="body" sz="quarter" idx="34"/>
              </p:nvPr>
            </p:nvSpPr>
            <p:spPr>
              <a:xfrm>
                <a:off x="695325" y="1449388"/>
                <a:ext cx="11235189" cy="4258393"/>
              </a:xfrm>
              <a:blipFill>
                <a:blip r:embed="rId2"/>
                <a:stretch>
                  <a:fillRect l="-380" t="-2722"/>
                </a:stretch>
              </a:blipFill>
            </p:spPr>
            <p:txBody>
              <a:bodyPr/>
              <a:lstStyle/>
              <a:p>
                <a:r>
                  <a:rPr lang="de-DE">
                    <a:noFill/>
                  </a:rPr>
                  <a:t> </a:t>
                </a:r>
              </a:p>
            </p:txBody>
          </p:sp>
        </mc:Fallback>
      </mc:AlternateContent>
      <p:sp>
        <p:nvSpPr>
          <p:cNvPr id="7" name="Inhaltsplatzhalter 6">
            <a:extLst>
              <a:ext uri="{FF2B5EF4-FFF2-40B4-BE49-F238E27FC236}">
                <a16:creationId xmlns:a16="http://schemas.microsoft.com/office/drawing/2014/main" id="{D5498D82-A105-47D5-71CE-BF4A575F6148}"/>
              </a:ext>
            </a:extLst>
          </p:cNvPr>
          <p:cNvSpPr>
            <a:spLocks noGrp="1"/>
          </p:cNvSpPr>
          <p:nvPr>
            <p:ph sz="quarter" idx="35"/>
          </p:nvPr>
        </p:nvSpPr>
        <p:spPr>
          <a:xfrm>
            <a:off x="695326" y="5505450"/>
            <a:ext cx="6826818" cy="623888"/>
          </a:xfrm>
        </p:spPr>
        <p:txBody>
          <a:bodyPr/>
          <a:lstStyle/>
          <a:p>
            <a:r>
              <a:rPr lang="en-US" sz="1000" dirty="0" err="1">
                <a:solidFill>
                  <a:schemeClr val="bg1">
                    <a:lumMod val="65000"/>
                  </a:schemeClr>
                </a:solidFill>
                <a:latin typeface="Arial" panose="020B0604020202020204" pitchFamily="34" charset="0"/>
              </a:rPr>
              <a:t>MacKenzie</a:t>
            </a:r>
            <a:r>
              <a:rPr lang="en-US" sz="1000" dirty="0">
                <a:solidFill>
                  <a:schemeClr val="bg1">
                    <a:lumMod val="65000"/>
                  </a:schemeClr>
                </a:solidFill>
                <a:latin typeface="Arial" panose="020B0604020202020204" pitchFamily="34" charset="0"/>
              </a:rPr>
              <a:t>, I. S., </a:t>
            </a:r>
            <a:r>
              <a:rPr lang="en-US" sz="1000" dirty="0" err="1">
                <a:solidFill>
                  <a:schemeClr val="bg1">
                    <a:lumMod val="65000"/>
                  </a:schemeClr>
                </a:solidFill>
                <a:latin typeface="Arial" panose="020B0604020202020204" pitchFamily="34" charset="0"/>
              </a:rPr>
              <a:t>Kauppinen</a:t>
            </a:r>
            <a:r>
              <a:rPr lang="en-US" sz="1000" dirty="0">
                <a:solidFill>
                  <a:schemeClr val="bg1">
                    <a:lumMod val="65000"/>
                  </a:schemeClr>
                </a:solidFill>
                <a:latin typeface="Arial" panose="020B0604020202020204" pitchFamily="34" charset="0"/>
              </a:rPr>
              <a:t>, T., &amp; Silfverberg, M. (2001, March). Accuracy measures for evaluating computer pointing devices. In </a:t>
            </a:r>
            <a:r>
              <a:rPr lang="en-US" sz="1000" i="1" dirty="0">
                <a:solidFill>
                  <a:schemeClr val="bg1">
                    <a:lumMod val="65000"/>
                  </a:schemeClr>
                </a:solidFill>
                <a:latin typeface="Arial" panose="020B0604020202020204" pitchFamily="34" charset="0"/>
              </a:rPr>
              <a:t>Proceedings of the SIGCHI conference on Human factors in computing systems</a:t>
            </a:r>
            <a:r>
              <a:rPr lang="en-US" sz="1000" dirty="0">
                <a:solidFill>
                  <a:schemeClr val="bg1">
                    <a:lumMod val="65000"/>
                  </a:schemeClr>
                </a:solidFill>
                <a:latin typeface="Arial" panose="020B0604020202020204" pitchFamily="34" charset="0"/>
              </a:rPr>
              <a:t> (pp. 9-16).</a:t>
            </a:r>
            <a:endParaRPr lang="de-DE" sz="1000" dirty="0">
              <a:solidFill>
                <a:schemeClr val="bg1">
                  <a:lumMod val="65000"/>
                </a:schemeClr>
              </a:solidFill>
            </a:endParaRPr>
          </a:p>
        </p:txBody>
      </p:sp>
      <p:pic>
        <p:nvPicPr>
          <p:cNvPr id="1026" name="Picture 2" descr="Frau, Erholung, Bogen, Waffe, Pfeil, Sport, Bogenschießen, Konzentration, Ziele, Pfeil und Bogen, Tempus, Kalte Waffe, Langbogen, Tontaubenschießen, Ziel Bogenschießen">
            <a:extLst>
              <a:ext uri="{FF2B5EF4-FFF2-40B4-BE49-F238E27FC236}">
                <a16:creationId xmlns:a16="http://schemas.microsoft.com/office/drawing/2014/main" id="{0FB8A440-F119-2E01-FEEA-519BEE9B89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36736" y="466825"/>
            <a:ext cx="3799689" cy="2536257"/>
          </a:xfrm>
          <a:prstGeom prst="rect">
            <a:avLst/>
          </a:prstGeom>
          <a:noFill/>
          <a:extLst>
            <a:ext uri="{909E8E84-426E-40DD-AFC4-6F175D3DCCD1}">
              <a14:hiddenFill xmlns:a14="http://schemas.microsoft.com/office/drawing/2010/main">
                <a:solidFill>
                  <a:srgbClr val="FFFFFF"/>
                </a:solidFill>
              </a14:hiddenFill>
            </a:ext>
          </a:extLst>
        </p:spPr>
      </p:pic>
      <p:sp>
        <p:nvSpPr>
          <p:cNvPr id="11" name="Textfeld 10">
            <a:extLst>
              <a:ext uri="{FF2B5EF4-FFF2-40B4-BE49-F238E27FC236}">
                <a16:creationId xmlns:a16="http://schemas.microsoft.com/office/drawing/2014/main" id="{45CA43A5-5B72-A503-3000-B8613DBCE3EE}"/>
              </a:ext>
            </a:extLst>
          </p:cNvPr>
          <p:cNvSpPr txBox="1"/>
          <p:nvPr/>
        </p:nvSpPr>
        <p:spPr>
          <a:xfrm>
            <a:off x="8236742" y="3027052"/>
            <a:ext cx="3799683" cy="246221"/>
          </a:xfrm>
          <a:prstGeom prst="rect">
            <a:avLst/>
          </a:prstGeom>
          <a:noFill/>
        </p:spPr>
        <p:txBody>
          <a:bodyPr wrap="square">
            <a:spAutoFit/>
          </a:bodyPr>
          <a:lstStyle/>
          <a:p>
            <a:r>
              <a:rPr lang="de-DE" sz="1000" dirty="0"/>
              <a:t>Image </a:t>
            </a:r>
            <a:r>
              <a:rPr lang="de-DE" sz="1000" dirty="0" err="1"/>
              <a:t>from</a:t>
            </a:r>
            <a:r>
              <a:rPr lang="de-DE" sz="1000" dirty="0"/>
              <a:t> </a:t>
            </a:r>
            <a:r>
              <a:rPr lang="de-DE" sz="1000" dirty="0">
                <a:hlinkClick r:id="rId4"/>
              </a:rPr>
              <a:t>https://pxhere.com/de/photo/725189</a:t>
            </a:r>
            <a:r>
              <a:rPr lang="de-DE" sz="1000" dirty="0"/>
              <a:t> </a:t>
            </a:r>
          </a:p>
        </p:txBody>
      </p:sp>
      <p:pic>
        <p:nvPicPr>
          <p:cNvPr id="1028" name="Picture 4" descr="Precision and accuracy in glacial geology ...">
            <a:extLst>
              <a:ext uri="{FF2B5EF4-FFF2-40B4-BE49-F238E27FC236}">
                <a16:creationId xmlns:a16="http://schemas.microsoft.com/office/drawing/2014/main" id="{121E157E-C8FA-D0C6-DC47-3D320657247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36737" y="3354018"/>
            <a:ext cx="3799688" cy="2538610"/>
          </a:xfrm>
          <a:prstGeom prst="rect">
            <a:avLst/>
          </a:prstGeom>
          <a:noFill/>
          <a:extLst>
            <a:ext uri="{909E8E84-426E-40DD-AFC4-6F175D3DCCD1}">
              <a14:hiddenFill xmlns:a14="http://schemas.microsoft.com/office/drawing/2010/main">
                <a:solidFill>
                  <a:srgbClr val="FFFFFF"/>
                </a:solidFill>
              </a14:hiddenFill>
            </a:ext>
          </a:extLst>
        </p:spPr>
      </p:pic>
      <p:sp>
        <p:nvSpPr>
          <p:cNvPr id="12" name="Textfeld 11">
            <a:extLst>
              <a:ext uri="{FF2B5EF4-FFF2-40B4-BE49-F238E27FC236}">
                <a16:creationId xmlns:a16="http://schemas.microsoft.com/office/drawing/2014/main" id="{D92CCE12-4F4E-6E81-37DE-71B787D64322}"/>
              </a:ext>
            </a:extLst>
          </p:cNvPr>
          <p:cNvSpPr txBox="1"/>
          <p:nvPr/>
        </p:nvSpPr>
        <p:spPr>
          <a:xfrm>
            <a:off x="8236736" y="5885071"/>
            <a:ext cx="3799683" cy="369332"/>
          </a:xfrm>
          <a:prstGeom prst="rect">
            <a:avLst/>
          </a:prstGeom>
          <a:noFill/>
        </p:spPr>
        <p:txBody>
          <a:bodyPr wrap="square">
            <a:spAutoFit/>
          </a:bodyPr>
          <a:lstStyle/>
          <a:p>
            <a:r>
              <a:rPr lang="de-DE" sz="900" dirty="0"/>
              <a:t>Image </a:t>
            </a:r>
            <a:r>
              <a:rPr lang="de-DE" sz="900" dirty="0" err="1"/>
              <a:t>from</a:t>
            </a:r>
            <a:r>
              <a:rPr lang="de-DE" sz="900" dirty="0"/>
              <a:t> </a:t>
            </a:r>
            <a:r>
              <a:rPr lang="de-DE" sz="900" dirty="0">
                <a:hlinkClick r:id="rId6"/>
              </a:rPr>
              <a:t>https://www.antarcticglaciers.org/glacial-geology/dating-glacial-sediments-2/precision-and-accuracy-glacial-geology/</a:t>
            </a:r>
            <a:r>
              <a:rPr lang="de-DE" sz="900" dirty="0"/>
              <a:t> </a:t>
            </a:r>
          </a:p>
        </p:txBody>
      </p:sp>
    </p:spTree>
    <p:extLst>
      <p:ext uri="{BB962C8B-B14F-4D97-AF65-F5344CB8AC3E}">
        <p14:creationId xmlns:p14="http://schemas.microsoft.com/office/powerpoint/2010/main" val="4252139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02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6">
                                            <p:txEl>
                                              <p:pRg st="9" end="9"/>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F95FDCD-F498-1CA4-47FD-E530BF93EBA2}"/>
              </a:ext>
            </a:extLst>
          </p:cNvPr>
          <p:cNvSpPr>
            <a:spLocks noGrp="1"/>
          </p:cNvSpPr>
          <p:nvPr>
            <p:ph type="title"/>
          </p:nvPr>
        </p:nvSpPr>
        <p:spPr/>
        <p:txBody>
          <a:bodyPr/>
          <a:lstStyle/>
          <a:p>
            <a:r>
              <a:rPr lang="de-DE" dirty="0" err="1"/>
              <a:t>Bandwith</a:t>
            </a:r>
            <a:r>
              <a:rPr lang="de-DE" dirty="0"/>
              <a:t> of Body and Mouse </a:t>
            </a:r>
          </a:p>
        </p:txBody>
      </p:sp>
      <p:sp>
        <p:nvSpPr>
          <p:cNvPr id="3" name="Fußzeilenplatzhalter 2">
            <a:extLst>
              <a:ext uri="{FF2B5EF4-FFF2-40B4-BE49-F238E27FC236}">
                <a16:creationId xmlns:a16="http://schemas.microsoft.com/office/drawing/2014/main" id="{8E7C8688-C8F6-C0F5-D04A-4B8809489E64}"/>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E16929C5-93D6-0020-D8F8-127FAF11248A}"/>
              </a:ext>
            </a:extLst>
          </p:cNvPr>
          <p:cNvSpPr>
            <a:spLocks noGrp="1"/>
          </p:cNvSpPr>
          <p:nvPr>
            <p:ph type="sldNum" sz="quarter" idx="28"/>
          </p:nvPr>
        </p:nvSpPr>
        <p:spPr/>
        <p:txBody>
          <a:bodyPr/>
          <a:lstStyle/>
          <a:p>
            <a:fld id="{BA24374A-C3A8-471A-8837-3FC31668ABE5}" type="slidenum">
              <a:rPr lang="de-DE" smtClean="0"/>
              <a:pPr/>
              <a:t>17</a:t>
            </a:fld>
            <a:endParaRPr lang="de-DE" dirty="0"/>
          </a:p>
        </p:txBody>
      </p:sp>
      <p:sp>
        <p:nvSpPr>
          <p:cNvPr id="5" name="Textplatzhalter 4">
            <a:extLst>
              <a:ext uri="{FF2B5EF4-FFF2-40B4-BE49-F238E27FC236}">
                <a16:creationId xmlns:a16="http://schemas.microsoft.com/office/drawing/2014/main" id="{E71E4453-E837-D308-280D-17EC61961B36}"/>
              </a:ext>
            </a:extLst>
          </p:cNvPr>
          <p:cNvSpPr>
            <a:spLocks noGrp="1"/>
          </p:cNvSpPr>
          <p:nvPr>
            <p:ph type="body" sz="quarter" idx="21"/>
          </p:nvPr>
        </p:nvSpPr>
        <p:spPr/>
        <p:txBody>
          <a:bodyPr/>
          <a:lstStyle/>
          <a:p>
            <a:r>
              <a:rPr lang="en-US" sz="1400"/>
              <a:t>In- and Output</a:t>
            </a:r>
            <a:endParaRPr lang="de-DE" dirty="0"/>
          </a:p>
        </p:txBody>
      </p:sp>
      <p:sp>
        <p:nvSpPr>
          <p:cNvPr id="6" name="Textplatzhalter 5">
            <a:extLst>
              <a:ext uri="{FF2B5EF4-FFF2-40B4-BE49-F238E27FC236}">
                <a16:creationId xmlns:a16="http://schemas.microsoft.com/office/drawing/2014/main" id="{A3B784B1-74D6-B1E8-7BAD-23F6AC07AF5B}"/>
              </a:ext>
            </a:extLst>
          </p:cNvPr>
          <p:cNvSpPr>
            <a:spLocks noGrp="1"/>
          </p:cNvSpPr>
          <p:nvPr>
            <p:ph type="body" sz="quarter" idx="29"/>
          </p:nvPr>
        </p:nvSpPr>
        <p:spPr>
          <a:xfrm>
            <a:off x="695325" y="1449388"/>
            <a:ext cx="4670759" cy="4679950"/>
          </a:xfrm>
          <a:ln>
            <a:noFill/>
          </a:ln>
        </p:spPr>
        <p:txBody>
          <a:bodyPr/>
          <a:lstStyle/>
          <a:p>
            <a:r>
              <a:rPr lang="en-US" dirty="0"/>
              <a:t>It is hard to point with your </a:t>
            </a:r>
            <a:r>
              <a:rPr lang="en-US" b="1" dirty="0">
                <a:solidFill>
                  <a:schemeClr val="accent4"/>
                </a:solidFill>
              </a:rPr>
              <a:t>neck</a:t>
            </a:r>
            <a:r>
              <a:rPr lang="en-US" dirty="0"/>
              <a:t> (~4.2 bits/s)</a:t>
            </a:r>
          </a:p>
          <a:p>
            <a:r>
              <a:rPr lang="en-US" b="1" dirty="0">
                <a:solidFill>
                  <a:schemeClr val="accent6">
                    <a:lumMod val="75000"/>
                  </a:schemeClr>
                </a:solidFill>
              </a:rPr>
              <a:t>Mouse</a:t>
            </a:r>
            <a:r>
              <a:rPr lang="en-US" dirty="0"/>
              <a:t> is the fasted physical device (10.4 bits/s)</a:t>
            </a:r>
          </a:p>
          <a:p>
            <a:r>
              <a:rPr lang="en-US" dirty="0"/>
              <a:t>It is easier to point with your </a:t>
            </a:r>
            <a:r>
              <a:rPr lang="en-US" b="1" dirty="0">
                <a:solidFill>
                  <a:schemeClr val="accent6"/>
                </a:solidFill>
              </a:rPr>
              <a:t>arm</a:t>
            </a:r>
            <a:r>
              <a:rPr lang="en-US" dirty="0"/>
              <a:t> (~11.5 bits/s) and </a:t>
            </a:r>
            <a:r>
              <a:rPr lang="en-US" b="1" dirty="0">
                <a:solidFill>
                  <a:srgbClr val="FFC000"/>
                </a:solidFill>
              </a:rPr>
              <a:t>wrist</a:t>
            </a:r>
            <a:r>
              <a:rPr lang="en-US" dirty="0"/>
              <a:t> (~25 bits/s) </a:t>
            </a:r>
          </a:p>
          <a:p>
            <a:r>
              <a:rPr lang="en-US" dirty="0"/>
              <a:t>It is much easier to point with your </a:t>
            </a:r>
            <a:r>
              <a:rPr lang="en-US" b="1" dirty="0">
                <a:solidFill>
                  <a:schemeClr val="accent1"/>
                </a:solidFill>
              </a:rPr>
              <a:t>finger</a:t>
            </a:r>
            <a:r>
              <a:rPr lang="en-US" dirty="0"/>
              <a:t> (~40 bits/s)</a:t>
            </a:r>
          </a:p>
          <a:p>
            <a:endParaRPr lang="en-US" dirty="0"/>
          </a:p>
          <a:p>
            <a:endParaRPr lang="en-US" dirty="0"/>
          </a:p>
          <a:p>
            <a:endParaRPr lang="de-DE" dirty="0"/>
          </a:p>
        </p:txBody>
      </p:sp>
      <p:graphicFrame>
        <p:nvGraphicFramePr>
          <p:cNvPr id="7" name="Object 2">
            <a:extLst>
              <a:ext uri="{FF2B5EF4-FFF2-40B4-BE49-F238E27FC236}">
                <a16:creationId xmlns:a16="http://schemas.microsoft.com/office/drawing/2014/main" id="{8DC220E5-54FC-613E-E129-CD93DE9CD060}"/>
              </a:ext>
            </a:extLst>
          </p:cNvPr>
          <p:cNvGraphicFramePr>
            <a:graphicFrameLocks noChangeAspect="1"/>
          </p:cNvGraphicFramePr>
          <p:nvPr>
            <p:extLst>
              <p:ext uri="{D42A27DB-BD31-4B8C-83A1-F6EECF244321}">
                <p14:modId xmlns:p14="http://schemas.microsoft.com/office/powerpoint/2010/main" val="3929455994"/>
              </p:ext>
            </p:extLst>
          </p:nvPr>
        </p:nvGraphicFramePr>
        <p:xfrm>
          <a:off x="5503792" y="1449388"/>
          <a:ext cx="6094649" cy="4788517"/>
        </p:xfrm>
        <a:graphic>
          <a:graphicData uri="http://schemas.openxmlformats.org/presentationml/2006/ole">
            <mc:AlternateContent xmlns:mc="http://schemas.openxmlformats.org/markup-compatibility/2006">
              <mc:Choice xmlns:v="urn:schemas-microsoft-com:vml" Requires="v">
                <p:oleObj name="Image" r:id="rId2" imgW="8768090" imgH="7344864" progId="">
                  <p:embed/>
                </p:oleObj>
              </mc:Choice>
              <mc:Fallback>
                <p:oleObj name="Image" r:id="rId2" imgW="8768090" imgH="7344864" progId="">
                  <p:embed/>
                  <p:pic>
                    <p:nvPicPr>
                      <p:cNvPr id="10" name="Object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3792" y="1449388"/>
                        <a:ext cx="6094649" cy="4788517"/>
                      </a:xfrm>
                      <a:prstGeom prst="rect">
                        <a:avLst/>
                      </a:prstGeom>
                      <a:noFill/>
                      <a:ln>
                        <a:noFill/>
                      </a:ln>
                    </p:spPr>
                  </p:pic>
                </p:oleObj>
              </mc:Fallback>
            </mc:AlternateContent>
          </a:graphicData>
        </a:graphic>
      </p:graphicFrame>
      <p:sp>
        <p:nvSpPr>
          <p:cNvPr id="8" name="Rechteck 7">
            <a:extLst>
              <a:ext uri="{FF2B5EF4-FFF2-40B4-BE49-F238E27FC236}">
                <a16:creationId xmlns:a16="http://schemas.microsoft.com/office/drawing/2014/main" id="{7F24C838-62B4-5F00-A037-525E5841A4EC}"/>
              </a:ext>
            </a:extLst>
          </p:cNvPr>
          <p:cNvSpPr/>
          <p:nvPr/>
        </p:nvSpPr>
        <p:spPr>
          <a:xfrm>
            <a:off x="8008219" y="1525605"/>
            <a:ext cx="2319689" cy="577515"/>
          </a:xfrm>
          <a:prstGeom prst="rect">
            <a:avLst/>
          </a:prstGeom>
          <a:noFill/>
          <a:ln w="76200">
            <a:solidFill>
              <a:schemeClr val="accent4">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9" name="Rechteck 8">
            <a:extLst>
              <a:ext uri="{FF2B5EF4-FFF2-40B4-BE49-F238E27FC236}">
                <a16:creationId xmlns:a16="http://schemas.microsoft.com/office/drawing/2014/main" id="{1D845AD1-B38B-3C9E-E0FD-E65A7D495FA3}"/>
              </a:ext>
            </a:extLst>
          </p:cNvPr>
          <p:cNvSpPr/>
          <p:nvPr/>
        </p:nvSpPr>
        <p:spPr>
          <a:xfrm>
            <a:off x="8497503" y="2103120"/>
            <a:ext cx="1469457" cy="577515"/>
          </a:xfrm>
          <a:prstGeom prst="rect">
            <a:avLst/>
          </a:prstGeom>
          <a:noFill/>
          <a:ln w="76200">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0" name="Rechteck 9">
            <a:extLst>
              <a:ext uri="{FF2B5EF4-FFF2-40B4-BE49-F238E27FC236}">
                <a16:creationId xmlns:a16="http://schemas.microsoft.com/office/drawing/2014/main" id="{1AC10EA3-CDD3-3898-2203-341E21BF8FA6}"/>
              </a:ext>
            </a:extLst>
          </p:cNvPr>
          <p:cNvSpPr/>
          <p:nvPr/>
        </p:nvSpPr>
        <p:spPr>
          <a:xfrm>
            <a:off x="9684619" y="2608447"/>
            <a:ext cx="1653941" cy="667350"/>
          </a:xfrm>
          <a:prstGeom prst="rect">
            <a:avLst/>
          </a:prstGeom>
          <a:noFill/>
          <a:ln w="762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solidFill>
                <a:schemeClr val="accent6"/>
              </a:solidFill>
            </a:endParaRPr>
          </a:p>
        </p:txBody>
      </p:sp>
      <p:sp>
        <p:nvSpPr>
          <p:cNvPr id="11" name="Rechteck 10">
            <a:extLst>
              <a:ext uri="{FF2B5EF4-FFF2-40B4-BE49-F238E27FC236}">
                <a16:creationId xmlns:a16="http://schemas.microsoft.com/office/drawing/2014/main" id="{050EE1B8-AB1A-DCD2-14D5-2E53AD6C3526}"/>
              </a:ext>
            </a:extLst>
          </p:cNvPr>
          <p:cNvSpPr/>
          <p:nvPr/>
        </p:nvSpPr>
        <p:spPr>
          <a:xfrm>
            <a:off x="9689432" y="3598245"/>
            <a:ext cx="1653941" cy="667350"/>
          </a:xfrm>
          <a:prstGeom prst="rect">
            <a:avLst/>
          </a:prstGeom>
          <a:noFill/>
          <a:ln w="762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solidFill>
                <a:schemeClr val="accent6"/>
              </a:solidFill>
            </a:endParaRPr>
          </a:p>
        </p:txBody>
      </p:sp>
      <p:sp>
        <p:nvSpPr>
          <p:cNvPr id="12" name="Rechteck 11">
            <a:extLst>
              <a:ext uri="{FF2B5EF4-FFF2-40B4-BE49-F238E27FC236}">
                <a16:creationId xmlns:a16="http://schemas.microsoft.com/office/drawing/2014/main" id="{6E14D8C3-4D03-D68F-BC35-A88E7CB7FF0B}"/>
              </a:ext>
            </a:extLst>
          </p:cNvPr>
          <p:cNvSpPr/>
          <p:nvPr/>
        </p:nvSpPr>
        <p:spPr>
          <a:xfrm>
            <a:off x="9764830" y="4275588"/>
            <a:ext cx="1653941" cy="667350"/>
          </a:xfrm>
          <a:prstGeom prst="rect">
            <a:avLst/>
          </a:prstGeom>
          <a:noFill/>
          <a:ln w="762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solidFill>
                <a:schemeClr val="accent6"/>
              </a:solidFill>
            </a:endParaRPr>
          </a:p>
        </p:txBody>
      </p:sp>
    </p:spTree>
    <p:extLst>
      <p:ext uri="{BB962C8B-B14F-4D97-AF65-F5344CB8AC3E}">
        <p14:creationId xmlns:p14="http://schemas.microsoft.com/office/powerpoint/2010/main" val="628151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6">
                                            <p:txEl>
                                              <p:pRg st="3" end="3"/>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F95FDCD-F498-1CA4-47FD-E530BF93EBA2}"/>
              </a:ext>
            </a:extLst>
          </p:cNvPr>
          <p:cNvSpPr>
            <a:spLocks noGrp="1"/>
          </p:cNvSpPr>
          <p:nvPr>
            <p:ph type="title"/>
          </p:nvPr>
        </p:nvSpPr>
        <p:spPr/>
        <p:txBody>
          <a:bodyPr/>
          <a:lstStyle/>
          <a:p>
            <a:r>
              <a:rPr lang="de-DE" dirty="0" err="1"/>
              <a:t>Bandwith</a:t>
            </a:r>
            <a:r>
              <a:rPr lang="de-DE" dirty="0"/>
              <a:t> of Body and Mouse </a:t>
            </a:r>
          </a:p>
        </p:txBody>
      </p:sp>
      <p:sp>
        <p:nvSpPr>
          <p:cNvPr id="3" name="Fußzeilenplatzhalter 2">
            <a:extLst>
              <a:ext uri="{FF2B5EF4-FFF2-40B4-BE49-F238E27FC236}">
                <a16:creationId xmlns:a16="http://schemas.microsoft.com/office/drawing/2014/main" id="{8E7C8688-C8F6-C0F5-D04A-4B8809489E64}"/>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E16929C5-93D6-0020-D8F8-127FAF11248A}"/>
              </a:ext>
            </a:extLst>
          </p:cNvPr>
          <p:cNvSpPr>
            <a:spLocks noGrp="1"/>
          </p:cNvSpPr>
          <p:nvPr>
            <p:ph type="sldNum" sz="quarter" idx="28"/>
          </p:nvPr>
        </p:nvSpPr>
        <p:spPr/>
        <p:txBody>
          <a:bodyPr/>
          <a:lstStyle/>
          <a:p>
            <a:fld id="{BA24374A-C3A8-471A-8837-3FC31668ABE5}" type="slidenum">
              <a:rPr lang="de-DE" smtClean="0"/>
              <a:pPr/>
              <a:t>18</a:t>
            </a:fld>
            <a:endParaRPr lang="de-DE" dirty="0"/>
          </a:p>
        </p:txBody>
      </p:sp>
      <p:sp>
        <p:nvSpPr>
          <p:cNvPr id="5" name="Textplatzhalter 4">
            <a:extLst>
              <a:ext uri="{FF2B5EF4-FFF2-40B4-BE49-F238E27FC236}">
                <a16:creationId xmlns:a16="http://schemas.microsoft.com/office/drawing/2014/main" id="{E71E4453-E837-D308-280D-17EC61961B36}"/>
              </a:ext>
            </a:extLst>
          </p:cNvPr>
          <p:cNvSpPr>
            <a:spLocks noGrp="1"/>
          </p:cNvSpPr>
          <p:nvPr>
            <p:ph type="body" sz="quarter" idx="21"/>
          </p:nvPr>
        </p:nvSpPr>
        <p:spPr/>
        <p:txBody>
          <a:bodyPr/>
          <a:lstStyle/>
          <a:p>
            <a:r>
              <a:rPr lang="en-US" sz="1400"/>
              <a:t>In- and Output</a:t>
            </a:r>
            <a:endParaRPr lang="de-DE" dirty="0"/>
          </a:p>
        </p:txBody>
      </p:sp>
      <p:sp>
        <p:nvSpPr>
          <p:cNvPr id="6" name="Textplatzhalter 5">
            <a:extLst>
              <a:ext uri="{FF2B5EF4-FFF2-40B4-BE49-F238E27FC236}">
                <a16:creationId xmlns:a16="http://schemas.microsoft.com/office/drawing/2014/main" id="{A3B784B1-74D6-B1E8-7BAD-23F6AC07AF5B}"/>
              </a:ext>
            </a:extLst>
          </p:cNvPr>
          <p:cNvSpPr>
            <a:spLocks noGrp="1"/>
          </p:cNvSpPr>
          <p:nvPr>
            <p:ph type="body" sz="quarter" idx="29"/>
          </p:nvPr>
        </p:nvSpPr>
        <p:spPr>
          <a:xfrm>
            <a:off x="695325" y="1449388"/>
            <a:ext cx="4670759" cy="4679950"/>
          </a:xfrm>
          <a:ln>
            <a:noFill/>
          </a:ln>
        </p:spPr>
        <p:txBody>
          <a:bodyPr/>
          <a:lstStyle/>
          <a:p>
            <a:r>
              <a:rPr lang="en-US" dirty="0"/>
              <a:t>It is hard to point with your </a:t>
            </a:r>
            <a:r>
              <a:rPr lang="en-US" b="1" dirty="0">
                <a:solidFill>
                  <a:schemeClr val="accent4"/>
                </a:solidFill>
              </a:rPr>
              <a:t>neck</a:t>
            </a:r>
            <a:r>
              <a:rPr lang="en-US" dirty="0"/>
              <a:t> (~4.2 bits/s)</a:t>
            </a:r>
          </a:p>
          <a:p>
            <a:r>
              <a:rPr lang="en-US" b="1" dirty="0">
                <a:solidFill>
                  <a:schemeClr val="accent6">
                    <a:lumMod val="75000"/>
                  </a:schemeClr>
                </a:solidFill>
              </a:rPr>
              <a:t>Mouse</a:t>
            </a:r>
            <a:r>
              <a:rPr lang="en-US" dirty="0"/>
              <a:t> is the fasted physical device (10.4 bits/s)</a:t>
            </a:r>
          </a:p>
          <a:p>
            <a:r>
              <a:rPr lang="en-US" dirty="0"/>
              <a:t>It is easier to point with your </a:t>
            </a:r>
            <a:r>
              <a:rPr lang="en-US" b="1" dirty="0">
                <a:solidFill>
                  <a:schemeClr val="accent6"/>
                </a:solidFill>
              </a:rPr>
              <a:t>arm</a:t>
            </a:r>
            <a:r>
              <a:rPr lang="en-US" dirty="0"/>
              <a:t> (~11.5 bits/s) and </a:t>
            </a:r>
            <a:r>
              <a:rPr lang="en-US" b="1" dirty="0">
                <a:solidFill>
                  <a:srgbClr val="FFC000"/>
                </a:solidFill>
              </a:rPr>
              <a:t>wrist</a:t>
            </a:r>
            <a:r>
              <a:rPr lang="en-US" dirty="0"/>
              <a:t> (~25 bits/s) </a:t>
            </a:r>
          </a:p>
          <a:p>
            <a:r>
              <a:rPr lang="en-US" dirty="0"/>
              <a:t>It is much easier to point with your </a:t>
            </a:r>
            <a:r>
              <a:rPr lang="en-US" b="1" dirty="0">
                <a:solidFill>
                  <a:schemeClr val="accent1"/>
                </a:solidFill>
              </a:rPr>
              <a:t>finger</a:t>
            </a:r>
            <a:r>
              <a:rPr lang="en-US" dirty="0"/>
              <a:t> (~40 bits/s)</a:t>
            </a:r>
          </a:p>
          <a:p>
            <a:endParaRPr lang="en-US" dirty="0"/>
          </a:p>
          <a:p>
            <a:endParaRPr lang="en-US" dirty="0"/>
          </a:p>
          <a:p>
            <a:endParaRPr lang="de-DE" dirty="0"/>
          </a:p>
        </p:txBody>
      </p:sp>
      <p:graphicFrame>
        <p:nvGraphicFramePr>
          <p:cNvPr id="7" name="Object 2">
            <a:extLst>
              <a:ext uri="{FF2B5EF4-FFF2-40B4-BE49-F238E27FC236}">
                <a16:creationId xmlns:a16="http://schemas.microsoft.com/office/drawing/2014/main" id="{8DC220E5-54FC-613E-E129-CD93DE9CD060}"/>
              </a:ext>
            </a:extLst>
          </p:cNvPr>
          <p:cNvGraphicFramePr>
            <a:graphicFrameLocks noChangeAspect="1"/>
          </p:cNvGraphicFramePr>
          <p:nvPr/>
        </p:nvGraphicFramePr>
        <p:xfrm>
          <a:off x="5503792" y="1449388"/>
          <a:ext cx="6094649" cy="4788517"/>
        </p:xfrm>
        <a:graphic>
          <a:graphicData uri="http://schemas.openxmlformats.org/presentationml/2006/ole">
            <mc:AlternateContent xmlns:mc="http://schemas.openxmlformats.org/markup-compatibility/2006">
              <mc:Choice xmlns:v="urn:schemas-microsoft-com:vml" Requires="v">
                <p:oleObj name="Image" r:id="rId2" imgW="8768090" imgH="7344864" progId="">
                  <p:embed/>
                </p:oleObj>
              </mc:Choice>
              <mc:Fallback>
                <p:oleObj name="Image" r:id="rId2" imgW="8768090" imgH="7344864" progId="">
                  <p:embed/>
                  <p:pic>
                    <p:nvPicPr>
                      <p:cNvPr id="7" name="Object 2">
                        <a:extLst>
                          <a:ext uri="{FF2B5EF4-FFF2-40B4-BE49-F238E27FC236}">
                            <a16:creationId xmlns:a16="http://schemas.microsoft.com/office/drawing/2014/main" id="{8DC220E5-54FC-613E-E129-CD93DE9CD0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3792" y="1449388"/>
                        <a:ext cx="6094649" cy="4788517"/>
                      </a:xfrm>
                      <a:prstGeom prst="rect">
                        <a:avLst/>
                      </a:prstGeom>
                      <a:noFill/>
                      <a:ln>
                        <a:noFill/>
                      </a:ln>
                    </p:spPr>
                  </p:pic>
                </p:oleObj>
              </mc:Fallback>
            </mc:AlternateContent>
          </a:graphicData>
        </a:graphic>
      </p:graphicFrame>
      <p:sp>
        <p:nvSpPr>
          <p:cNvPr id="8" name="Rechteck 7">
            <a:extLst>
              <a:ext uri="{FF2B5EF4-FFF2-40B4-BE49-F238E27FC236}">
                <a16:creationId xmlns:a16="http://schemas.microsoft.com/office/drawing/2014/main" id="{7F24C838-62B4-5F00-A037-525E5841A4EC}"/>
              </a:ext>
            </a:extLst>
          </p:cNvPr>
          <p:cNvSpPr/>
          <p:nvPr/>
        </p:nvSpPr>
        <p:spPr>
          <a:xfrm>
            <a:off x="8008219" y="1525605"/>
            <a:ext cx="2319689" cy="577515"/>
          </a:xfrm>
          <a:prstGeom prst="rect">
            <a:avLst/>
          </a:prstGeom>
          <a:noFill/>
          <a:ln w="76200">
            <a:solidFill>
              <a:schemeClr val="accent4">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9" name="Rechteck 8">
            <a:extLst>
              <a:ext uri="{FF2B5EF4-FFF2-40B4-BE49-F238E27FC236}">
                <a16:creationId xmlns:a16="http://schemas.microsoft.com/office/drawing/2014/main" id="{1D845AD1-B38B-3C9E-E0FD-E65A7D495FA3}"/>
              </a:ext>
            </a:extLst>
          </p:cNvPr>
          <p:cNvSpPr/>
          <p:nvPr/>
        </p:nvSpPr>
        <p:spPr>
          <a:xfrm>
            <a:off x="8497503" y="2103120"/>
            <a:ext cx="1469457" cy="577515"/>
          </a:xfrm>
          <a:prstGeom prst="rect">
            <a:avLst/>
          </a:prstGeom>
          <a:noFill/>
          <a:ln w="76200">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0" name="Rechteck 9">
            <a:extLst>
              <a:ext uri="{FF2B5EF4-FFF2-40B4-BE49-F238E27FC236}">
                <a16:creationId xmlns:a16="http://schemas.microsoft.com/office/drawing/2014/main" id="{1AC10EA3-CDD3-3898-2203-341E21BF8FA6}"/>
              </a:ext>
            </a:extLst>
          </p:cNvPr>
          <p:cNvSpPr/>
          <p:nvPr/>
        </p:nvSpPr>
        <p:spPr>
          <a:xfrm>
            <a:off x="9684619" y="2608447"/>
            <a:ext cx="1653941" cy="667350"/>
          </a:xfrm>
          <a:prstGeom prst="rect">
            <a:avLst/>
          </a:prstGeom>
          <a:noFill/>
          <a:ln w="762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solidFill>
                <a:schemeClr val="accent6"/>
              </a:solidFill>
            </a:endParaRPr>
          </a:p>
        </p:txBody>
      </p:sp>
      <p:sp>
        <p:nvSpPr>
          <p:cNvPr id="11" name="Rechteck 10">
            <a:extLst>
              <a:ext uri="{FF2B5EF4-FFF2-40B4-BE49-F238E27FC236}">
                <a16:creationId xmlns:a16="http://schemas.microsoft.com/office/drawing/2014/main" id="{050EE1B8-AB1A-DCD2-14D5-2E53AD6C3526}"/>
              </a:ext>
            </a:extLst>
          </p:cNvPr>
          <p:cNvSpPr/>
          <p:nvPr/>
        </p:nvSpPr>
        <p:spPr>
          <a:xfrm>
            <a:off x="9689432" y="3598245"/>
            <a:ext cx="1653941" cy="667350"/>
          </a:xfrm>
          <a:prstGeom prst="rect">
            <a:avLst/>
          </a:prstGeom>
          <a:noFill/>
          <a:ln w="762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solidFill>
                <a:schemeClr val="accent6"/>
              </a:solidFill>
            </a:endParaRPr>
          </a:p>
        </p:txBody>
      </p:sp>
      <p:sp>
        <p:nvSpPr>
          <p:cNvPr id="12" name="Rechteck 11">
            <a:extLst>
              <a:ext uri="{FF2B5EF4-FFF2-40B4-BE49-F238E27FC236}">
                <a16:creationId xmlns:a16="http://schemas.microsoft.com/office/drawing/2014/main" id="{6E14D8C3-4D03-D68F-BC35-A88E7CB7FF0B}"/>
              </a:ext>
            </a:extLst>
          </p:cNvPr>
          <p:cNvSpPr/>
          <p:nvPr/>
        </p:nvSpPr>
        <p:spPr>
          <a:xfrm>
            <a:off x="9764830" y="4275588"/>
            <a:ext cx="1653941" cy="667350"/>
          </a:xfrm>
          <a:prstGeom prst="rect">
            <a:avLst/>
          </a:prstGeom>
          <a:noFill/>
          <a:ln w="762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solidFill>
                <a:schemeClr val="accent6"/>
              </a:solidFill>
            </a:endParaRPr>
          </a:p>
        </p:txBody>
      </p:sp>
    </p:spTree>
    <p:extLst>
      <p:ext uri="{BB962C8B-B14F-4D97-AF65-F5344CB8AC3E}">
        <p14:creationId xmlns:p14="http://schemas.microsoft.com/office/powerpoint/2010/main" val="1881525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6">
                                            <p:txEl>
                                              <p:pRg st="3" end="3"/>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0663198-8778-1C5C-7CD3-01C3B519E1CA}"/>
              </a:ext>
            </a:extLst>
          </p:cNvPr>
          <p:cNvSpPr>
            <a:spLocks noGrp="1"/>
          </p:cNvSpPr>
          <p:nvPr>
            <p:ph type="title"/>
          </p:nvPr>
        </p:nvSpPr>
        <p:spPr/>
        <p:txBody>
          <a:bodyPr/>
          <a:lstStyle/>
          <a:p>
            <a:r>
              <a:rPr lang="de-DE" dirty="0" err="1"/>
              <a:t>Latency</a:t>
            </a:r>
            <a:endParaRPr lang="de-DE" dirty="0"/>
          </a:p>
        </p:txBody>
      </p:sp>
      <p:sp>
        <p:nvSpPr>
          <p:cNvPr id="3" name="Fußzeilenplatzhalter 2">
            <a:extLst>
              <a:ext uri="{FF2B5EF4-FFF2-40B4-BE49-F238E27FC236}">
                <a16:creationId xmlns:a16="http://schemas.microsoft.com/office/drawing/2014/main" id="{7970B8CA-669D-EA99-FE08-B4039DE89F8C}"/>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E6C56BEF-DB5D-EF6E-2E64-497CD4D5C145}"/>
              </a:ext>
            </a:extLst>
          </p:cNvPr>
          <p:cNvSpPr>
            <a:spLocks noGrp="1"/>
          </p:cNvSpPr>
          <p:nvPr>
            <p:ph type="sldNum" sz="quarter" idx="28"/>
          </p:nvPr>
        </p:nvSpPr>
        <p:spPr/>
        <p:txBody>
          <a:bodyPr/>
          <a:lstStyle/>
          <a:p>
            <a:fld id="{BA24374A-C3A8-471A-8837-3FC31668ABE5}" type="slidenum">
              <a:rPr lang="de-DE" smtClean="0"/>
              <a:pPr/>
              <a:t>19</a:t>
            </a:fld>
            <a:endParaRPr lang="de-DE" dirty="0"/>
          </a:p>
        </p:txBody>
      </p:sp>
      <p:sp>
        <p:nvSpPr>
          <p:cNvPr id="5" name="Textplatzhalter 4">
            <a:extLst>
              <a:ext uri="{FF2B5EF4-FFF2-40B4-BE49-F238E27FC236}">
                <a16:creationId xmlns:a16="http://schemas.microsoft.com/office/drawing/2014/main" id="{EE25D4C0-AA34-80F3-7F74-BBF8893C9E1F}"/>
              </a:ext>
            </a:extLst>
          </p:cNvPr>
          <p:cNvSpPr>
            <a:spLocks noGrp="1"/>
          </p:cNvSpPr>
          <p:nvPr>
            <p:ph type="body" sz="quarter" idx="21"/>
          </p:nvPr>
        </p:nvSpPr>
        <p:spPr/>
        <p:txBody>
          <a:bodyPr/>
          <a:lstStyle/>
          <a:p>
            <a:endParaRPr lang="de-DE"/>
          </a:p>
        </p:txBody>
      </p:sp>
      <p:sp>
        <p:nvSpPr>
          <p:cNvPr id="6" name="Textplatzhalter 5">
            <a:extLst>
              <a:ext uri="{FF2B5EF4-FFF2-40B4-BE49-F238E27FC236}">
                <a16:creationId xmlns:a16="http://schemas.microsoft.com/office/drawing/2014/main" id="{DE91833E-FB39-37EB-85A2-A786C6623553}"/>
              </a:ext>
            </a:extLst>
          </p:cNvPr>
          <p:cNvSpPr>
            <a:spLocks noGrp="1"/>
          </p:cNvSpPr>
          <p:nvPr>
            <p:ph type="body" sz="quarter" idx="29"/>
          </p:nvPr>
        </p:nvSpPr>
        <p:spPr/>
        <p:txBody>
          <a:bodyPr/>
          <a:lstStyle/>
          <a:p>
            <a:endParaRPr lang="de-DE"/>
          </a:p>
        </p:txBody>
      </p:sp>
    </p:spTree>
    <p:extLst>
      <p:ext uri="{BB962C8B-B14F-4D97-AF65-F5344CB8AC3E}">
        <p14:creationId xmlns:p14="http://schemas.microsoft.com/office/powerpoint/2010/main" val="16380042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CEF3774-A56C-25A3-11DD-EDAA4AEF653F}"/>
              </a:ext>
            </a:extLst>
          </p:cNvPr>
          <p:cNvSpPr>
            <a:spLocks noGrp="1"/>
          </p:cNvSpPr>
          <p:nvPr>
            <p:ph type="title"/>
          </p:nvPr>
        </p:nvSpPr>
        <p:spPr/>
        <p:txBody>
          <a:bodyPr/>
          <a:lstStyle/>
          <a:p>
            <a:r>
              <a:rPr lang="de-DE" dirty="0"/>
              <a:t>The </a:t>
            </a:r>
            <a:r>
              <a:rPr lang="de-DE" dirty="0" err="1"/>
              <a:t>Perfect</a:t>
            </a:r>
            <a:r>
              <a:rPr lang="de-DE" dirty="0"/>
              <a:t> System</a:t>
            </a:r>
          </a:p>
        </p:txBody>
      </p:sp>
      <p:sp>
        <p:nvSpPr>
          <p:cNvPr id="3" name="Fußzeilenplatzhalter 2">
            <a:extLst>
              <a:ext uri="{FF2B5EF4-FFF2-40B4-BE49-F238E27FC236}">
                <a16:creationId xmlns:a16="http://schemas.microsoft.com/office/drawing/2014/main" id="{C8CD95DD-EECE-796F-25A8-7F7946445243}"/>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59FE8498-B5EF-D083-56D5-0E730F1E1161}"/>
              </a:ext>
            </a:extLst>
          </p:cNvPr>
          <p:cNvSpPr>
            <a:spLocks noGrp="1"/>
          </p:cNvSpPr>
          <p:nvPr>
            <p:ph type="sldNum" sz="quarter" idx="28"/>
          </p:nvPr>
        </p:nvSpPr>
        <p:spPr/>
        <p:txBody>
          <a:bodyPr/>
          <a:lstStyle/>
          <a:p>
            <a:fld id="{BA24374A-C3A8-471A-8837-3FC31668ABE5}" type="slidenum">
              <a:rPr lang="de-DE" smtClean="0"/>
              <a:pPr/>
              <a:t>20</a:t>
            </a:fld>
            <a:endParaRPr lang="de-DE" dirty="0"/>
          </a:p>
        </p:txBody>
      </p:sp>
      <p:sp>
        <p:nvSpPr>
          <p:cNvPr id="5" name="Textplatzhalter 4">
            <a:extLst>
              <a:ext uri="{FF2B5EF4-FFF2-40B4-BE49-F238E27FC236}">
                <a16:creationId xmlns:a16="http://schemas.microsoft.com/office/drawing/2014/main" id="{7845FB1D-057B-ADA0-CD0B-9BFA1DD3FB53}"/>
              </a:ext>
            </a:extLst>
          </p:cNvPr>
          <p:cNvSpPr>
            <a:spLocks noGrp="1"/>
          </p:cNvSpPr>
          <p:nvPr>
            <p:ph type="body" sz="quarter" idx="21"/>
          </p:nvPr>
        </p:nvSpPr>
        <p:spPr/>
        <p:txBody>
          <a:bodyPr/>
          <a:lstStyle/>
          <a:p>
            <a:r>
              <a:rPr lang="en-US" sz="1400" dirty="0"/>
              <a:t>In- and Output</a:t>
            </a:r>
            <a:endParaRPr lang="de-DE" dirty="0"/>
          </a:p>
        </p:txBody>
      </p:sp>
      <p:sp>
        <p:nvSpPr>
          <p:cNvPr id="6" name="Textplatzhalter 5">
            <a:extLst>
              <a:ext uri="{FF2B5EF4-FFF2-40B4-BE49-F238E27FC236}">
                <a16:creationId xmlns:a16="http://schemas.microsoft.com/office/drawing/2014/main" id="{06F94D75-1D74-03E5-D89C-2356741E656E}"/>
              </a:ext>
            </a:extLst>
          </p:cNvPr>
          <p:cNvSpPr>
            <a:spLocks noGrp="1"/>
          </p:cNvSpPr>
          <p:nvPr>
            <p:ph type="body" sz="quarter" idx="29"/>
          </p:nvPr>
        </p:nvSpPr>
        <p:spPr/>
        <p:txBody>
          <a:bodyPr/>
          <a:lstStyle/>
          <a:p>
            <a:endParaRPr lang="de-DE"/>
          </a:p>
        </p:txBody>
      </p:sp>
      <p:grpSp>
        <p:nvGrpSpPr>
          <p:cNvPr id="7" name="Gruppieren 6">
            <a:extLst>
              <a:ext uri="{FF2B5EF4-FFF2-40B4-BE49-F238E27FC236}">
                <a16:creationId xmlns:a16="http://schemas.microsoft.com/office/drawing/2014/main" id="{87CD204A-CC54-5BDA-C40F-DA8804CB0A2D}"/>
              </a:ext>
            </a:extLst>
          </p:cNvPr>
          <p:cNvGrpSpPr/>
          <p:nvPr/>
        </p:nvGrpSpPr>
        <p:grpSpPr>
          <a:xfrm>
            <a:off x="2695573" y="1897966"/>
            <a:ext cx="6800852" cy="3062068"/>
            <a:chOff x="3726156" y="4318716"/>
            <a:chExt cx="3512844" cy="1581651"/>
          </a:xfrm>
        </p:grpSpPr>
        <p:pic>
          <p:nvPicPr>
            <p:cNvPr id="8" name="Grafik 7" descr="Gehirn im Kopf mit einfarbiger Füllung">
              <a:extLst>
                <a:ext uri="{FF2B5EF4-FFF2-40B4-BE49-F238E27FC236}">
                  <a16:creationId xmlns:a16="http://schemas.microsoft.com/office/drawing/2014/main" id="{97438CBF-2B6E-3380-5C73-B867C51D625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726156" y="4318716"/>
              <a:ext cx="1581651" cy="1581651"/>
            </a:xfrm>
            <a:prstGeom prst="rect">
              <a:avLst/>
            </a:prstGeom>
          </p:spPr>
        </p:pic>
        <p:pic>
          <p:nvPicPr>
            <p:cNvPr id="9" name="Grafik 8" descr="Filmklappe mit einfarbiger Füllung">
              <a:extLst>
                <a:ext uri="{FF2B5EF4-FFF2-40B4-BE49-F238E27FC236}">
                  <a16:creationId xmlns:a16="http://schemas.microsoft.com/office/drawing/2014/main" id="{82FFA8CD-1117-763A-9219-EA26084A780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324600" y="4652341"/>
              <a:ext cx="914400" cy="914400"/>
            </a:xfrm>
            <a:prstGeom prst="rect">
              <a:avLst/>
            </a:prstGeom>
          </p:spPr>
        </p:pic>
        <p:pic>
          <p:nvPicPr>
            <p:cNvPr id="10" name="Grafik 9" descr="Arrow Right mit einfarbiger Füllung">
              <a:extLst>
                <a:ext uri="{FF2B5EF4-FFF2-40B4-BE49-F238E27FC236}">
                  <a16:creationId xmlns:a16="http://schemas.microsoft.com/office/drawing/2014/main" id="{9CC36078-360C-6A3E-2170-9EA7B094E2C5}"/>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307807" y="4680916"/>
              <a:ext cx="914400" cy="914400"/>
            </a:xfrm>
            <a:prstGeom prst="rect">
              <a:avLst/>
            </a:prstGeom>
          </p:spPr>
        </p:pic>
      </p:grpSp>
      <p:pic>
        <p:nvPicPr>
          <p:cNvPr id="12" name="Grafik 11" descr="Schließen mit einfarbiger Füllung">
            <a:extLst>
              <a:ext uri="{FF2B5EF4-FFF2-40B4-BE49-F238E27FC236}">
                <a16:creationId xmlns:a16="http://schemas.microsoft.com/office/drawing/2014/main" id="{B986D2D1-3748-C849-7EAF-1FE318994280}"/>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2516614" y="1473413"/>
            <a:ext cx="3898474" cy="3898474"/>
          </a:xfrm>
          <a:prstGeom prst="rect">
            <a:avLst/>
          </a:prstGeom>
        </p:spPr>
      </p:pic>
    </p:spTree>
    <p:extLst>
      <p:ext uri="{BB962C8B-B14F-4D97-AF65-F5344CB8AC3E}">
        <p14:creationId xmlns:p14="http://schemas.microsoft.com/office/powerpoint/2010/main" val="1003135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platzhalter 7">
            <a:extLst>
              <a:ext uri="{FF2B5EF4-FFF2-40B4-BE49-F238E27FC236}">
                <a16:creationId xmlns:a16="http://schemas.microsoft.com/office/drawing/2014/main" id="{87FE2688-F363-DBEF-E9C4-79106B0AA6FB}"/>
              </a:ext>
            </a:extLst>
          </p:cNvPr>
          <p:cNvSpPr>
            <a:spLocks noGrp="1"/>
          </p:cNvSpPr>
          <p:nvPr>
            <p:ph type="body" idx="1"/>
          </p:nvPr>
        </p:nvSpPr>
        <p:spPr>
          <a:xfrm>
            <a:off x="695325" y="4089747"/>
            <a:ext cx="7346706" cy="2039591"/>
          </a:xfrm>
        </p:spPr>
        <p:txBody>
          <a:bodyPr/>
          <a:lstStyle/>
          <a:p>
            <a:r>
              <a:rPr lang="de-DE" dirty="0"/>
              <a:t>Design an interface to </a:t>
            </a:r>
            <a:r>
              <a:rPr lang="de-DE" dirty="0" err="1"/>
              <a:t>watch</a:t>
            </a:r>
            <a:r>
              <a:rPr lang="de-DE" dirty="0"/>
              <a:t> a 24 </a:t>
            </a:r>
            <a:r>
              <a:rPr lang="de-DE" dirty="0" err="1"/>
              <a:t>meter</a:t>
            </a:r>
            <a:r>
              <a:rPr lang="de-DE" dirty="0"/>
              <a:t> high </a:t>
            </a:r>
            <a:r>
              <a:rPr lang="de-DE" dirty="0" err="1"/>
              <a:t>projected</a:t>
            </a:r>
            <a:r>
              <a:rPr lang="de-DE" dirty="0"/>
              <a:t> </a:t>
            </a:r>
            <a:r>
              <a:rPr lang="de-DE" dirty="0" err="1"/>
              <a:t>image</a:t>
            </a:r>
            <a:r>
              <a:rPr lang="de-DE" dirty="0"/>
              <a:t> of a </a:t>
            </a:r>
            <a:r>
              <a:rPr lang="de-DE" dirty="0" err="1"/>
              <a:t>jungle</a:t>
            </a:r>
            <a:r>
              <a:rPr lang="de-DE" dirty="0"/>
              <a:t> </a:t>
            </a:r>
            <a:r>
              <a:rPr lang="de-DE" dirty="0" err="1"/>
              <a:t>tree</a:t>
            </a:r>
            <a:r>
              <a:rPr lang="de-DE" dirty="0"/>
              <a:t>…</a:t>
            </a:r>
          </a:p>
        </p:txBody>
      </p:sp>
      <p:sp>
        <p:nvSpPr>
          <p:cNvPr id="7" name="Titel 6">
            <a:extLst>
              <a:ext uri="{FF2B5EF4-FFF2-40B4-BE49-F238E27FC236}">
                <a16:creationId xmlns:a16="http://schemas.microsoft.com/office/drawing/2014/main" id="{DD44A653-B83D-FFC0-3B23-158D9BF6FADF}"/>
              </a:ext>
            </a:extLst>
          </p:cNvPr>
          <p:cNvSpPr>
            <a:spLocks noGrp="1"/>
          </p:cNvSpPr>
          <p:nvPr>
            <p:ph type="title"/>
          </p:nvPr>
        </p:nvSpPr>
        <p:spPr/>
        <p:txBody>
          <a:bodyPr/>
          <a:lstStyle/>
          <a:p>
            <a:r>
              <a:rPr lang="de-DE" dirty="0"/>
              <a:t>Discussion</a:t>
            </a:r>
          </a:p>
        </p:txBody>
      </p:sp>
      <p:sp>
        <p:nvSpPr>
          <p:cNvPr id="3" name="Fußzeilenplatzhalter 2">
            <a:extLst>
              <a:ext uri="{FF2B5EF4-FFF2-40B4-BE49-F238E27FC236}">
                <a16:creationId xmlns:a16="http://schemas.microsoft.com/office/drawing/2014/main" id="{DB628A2E-B64A-38E4-1C1D-40C51DABEC0E}"/>
              </a:ext>
            </a:extLst>
          </p:cNvPr>
          <p:cNvSpPr>
            <a:spLocks noGrp="1"/>
          </p:cNvSpPr>
          <p:nvPr>
            <p:ph type="ftr" sz="quarter" idx="23"/>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EA3B3459-22D7-EF46-C831-465CBA56EA86}"/>
              </a:ext>
            </a:extLst>
          </p:cNvPr>
          <p:cNvSpPr>
            <a:spLocks noGrp="1"/>
          </p:cNvSpPr>
          <p:nvPr>
            <p:ph type="sldNum" sz="quarter" idx="24"/>
          </p:nvPr>
        </p:nvSpPr>
        <p:spPr/>
        <p:txBody>
          <a:bodyPr/>
          <a:lstStyle/>
          <a:p>
            <a:fld id="{BA24374A-C3A8-471A-8837-3FC31668ABE5}" type="slidenum">
              <a:rPr lang="de-DE" smtClean="0"/>
              <a:pPr/>
              <a:t>21</a:t>
            </a:fld>
            <a:endParaRPr lang="de-DE" dirty="0"/>
          </a:p>
        </p:txBody>
      </p:sp>
      <p:sp>
        <p:nvSpPr>
          <p:cNvPr id="9" name="Textplatzhalter 8">
            <a:extLst>
              <a:ext uri="{FF2B5EF4-FFF2-40B4-BE49-F238E27FC236}">
                <a16:creationId xmlns:a16="http://schemas.microsoft.com/office/drawing/2014/main" id="{33F82E04-16D5-7542-DE77-41FF02D7EE44}"/>
              </a:ext>
            </a:extLst>
          </p:cNvPr>
          <p:cNvSpPr>
            <a:spLocks noGrp="1"/>
          </p:cNvSpPr>
          <p:nvPr>
            <p:ph type="body" sz="quarter" idx="21"/>
          </p:nvPr>
        </p:nvSpPr>
        <p:spPr/>
        <p:txBody>
          <a:bodyPr/>
          <a:lstStyle/>
          <a:p>
            <a:r>
              <a:rPr lang="en-US" sz="1400" dirty="0"/>
              <a:t>In- and Output</a:t>
            </a:r>
            <a:endParaRPr lang="de-DE" dirty="0"/>
          </a:p>
        </p:txBody>
      </p:sp>
      <p:pic>
        <p:nvPicPr>
          <p:cNvPr id="2" name="Grafik 1">
            <a:extLst>
              <a:ext uri="{FF2B5EF4-FFF2-40B4-BE49-F238E27FC236}">
                <a16:creationId xmlns:a16="http://schemas.microsoft.com/office/drawing/2014/main" id="{7E70EB24-4724-EBB8-5BD2-822E0E7DC7F2}"/>
              </a:ext>
            </a:extLst>
          </p:cNvPr>
          <p:cNvPicPr>
            <a:picLocks noChangeAspect="1"/>
          </p:cNvPicPr>
          <p:nvPr/>
        </p:nvPicPr>
        <p:blipFill rotWithShape="1">
          <a:blip r:embed="rId2"/>
          <a:srcRect l="3672"/>
          <a:stretch/>
        </p:blipFill>
        <p:spPr>
          <a:xfrm>
            <a:off x="8658224" y="0"/>
            <a:ext cx="3533775" cy="6308725"/>
          </a:xfrm>
          <a:prstGeom prst="rect">
            <a:avLst/>
          </a:prstGeom>
        </p:spPr>
      </p:pic>
    </p:spTree>
    <p:extLst>
      <p:ext uri="{BB962C8B-B14F-4D97-AF65-F5344CB8AC3E}">
        <p14:creationId xmlns:p14="http://schemas.microsoft.com/office/powerpoint/2010/main" val="10919790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el 9">
            <a:extLst>
              <a:ext uri="{FF2B5EF4-FFF2-40B4-BE49-F238E27FC236}">
                <a16:creationId xmlns:a16="http://schemas.microsoft.com/office/drawing/2014/main" id="{FAECC118-9408-2960-CFFA-80BFD2E04F1B}"/>
              </a:ext>
            </a:extLst>
          </p:cNvPr>
          <p:cNvSpPr>
            <a:spLocks noGrp="1"/>
          </p:cNvSpPr>
          <p:nvPr>
            <p:ph type="title"/>
          </p:nvPr>
        </p:nvSpPr>
        <p:spPr/>
        <p:txBody>
          <a:bodyPr/>
          <a:lstStyle/>
          <a:p>
            <a:r>
              <a:rPr lang="en-GB" altLang="de-DE" dirty="0"/>
              <a:t>Computer Rope Interface</a:t>
            </a:r>
            <a:endParaRPr lang="de-DE" dirty="0"/>
          </a:p>
        </p:txBody>
      </p:sp>
      <p:sp>
        <p:nvSpPr>
          <p:cNvPr id="4" name="Fußzeilenplatzhalter 3">
            <a:extLst>
              <a:ext uri="{FF2B5EF4-FFF2-40B4-BE49-F238E27FC236}">
                <a16:creationId xmlns:a16="http://schemas.microsoft.com/office/drawing/2014/main" id="{EBDAAAD5-D346-0736-50B6-F39878A73273}"/>
              </a:ext>
            </a:extLst>
          </p:cNvPr>
          <p:cNvSpPr>
            <a:spLocks noGrp="1"/>
          </p:cNvSpPr>
          <p:nvPr>
            <p:ph type="ftr" sz="quarter" idx="32"/>
          </p:nvPr>
        </p:nvSpPr>
        <p:spPr/>
        <p:txBody>
          <a:bodyPr/>
          <a:lstStyle/>
          <a:p>
            <a:r>
              <a:rPr lang="de-DE"/>
              <a:t>Prof. Dr. Valentin Schwind</a:t>
            </a:r>
            <a:endParaRPr lang="de-DE" dirty="0"/>
          </a:p>
        </p:txBody>
      </p:sp>
      <p:sp>
        <p:nvSpPr>
          <p:cNvPr id="5" name="Foliennummernplatzhalter 4">
            <a:extLst>
              <a:ext uri="{FF2B5EF4-FFF2-40B4-BE49-F238E27FC236}">
                <a16:creationId xmlns:a16="http://schemas.microsoft.com/office/drawing/2014/main" id="{CED3F5D6-36A4-F4C7-9743-BF62B590F0DD}"/>
              </a:ext>
            </a:extLst>
          </p:cNvPr>
          <p:cNvSpPr>
            <a:spLocks noGrp="1"/>
          </p:cNvSpPr>
          <p:nvPr>
            <p:ph type="sldNum" sz="quarter" idx="33"/>
          </p:nvPr>
        </p:nvSpPr>
        <p:spPr/>
        <p:txBody>
          <a:bodyPr/>
          <a:lstStyle/>
          <a:p>
            <a:fld id="{BA24374A-C3A8-471A-8837-3FC31668ABE5}" type="slidenum">
              <a:rPr lang="de-DE" smtClean="0"/>
              <a:pPr/>
              <a:t>22</a:t>
            </a:fld>
            <a:endParaRPr lang="de-DE" dirty="0"/>
          </a:p>
        </p:txBody>
      </p:sp>
      <p:sp>
        <p:nvSpPr>
          <p:cNvPr id="18" name="Textplatzhalter 17">
            <a:extLst>
              <a:ext uri="{FF2B5EF4-FFF2-40B4-BE49-F238E27FC236}">
                <a16:creationId xmlns:a16="http://schemas.microsoft.com/office/drawing/2014/main" id="{B312C488-E622-15B1-513F-5CA8DEBA943C}"/>
              </a:ext>
            </a:extLst>
          </p:cNvPr>
          <p:cNvSpPr>
            <a:spLocks noGrp="1"/>
          </p:cNvSpPr>
          <p:nvPr>
            <p:ph type="body" sz="quarter" idx="21"/>
          </p:nvPr>
        </p:nvSpPr>
        <p:spPr/>
        <p:txBody>
          <a:bodyPr/>
          <a:lstStyle/>
          <a:p>
            <a:r>
              <a:rPr lang="en-US" sz="1400"/>
              <a:t>In- and Output</a:t>
            </a:r>
            <a:endParaRPr lang="de-DE" dirty="0"/>
          </a:p>
        </p:txBody>
      </p:sp>
      <p:sp>
        <p:nvSpPr>
          <p:cNvPr id="19" name="Textplatzhalter 18">
            <a:extLst>
              <a:ext uri="{FF2B5EF4-FFF2-40B4-BE49-F238E27FC236}">
                <a16:creationId xmlns:a16="http://schemas.microsoft.com/office/drawing/2014/main" id="{AA6E2B6A-249F-F539-881C-AB5AB1030987}"/>
              </a:ext>
            </a:extLst>
          </p:cNvPr>
          <p:cNvSpPr>
            <a:spLocks noGrp="1"/>
          </p:cNvSpPr>
          <p:nvPr>
            <p:ph type="body" sz="quarter" idx="34"/>
          </p:nvPr>
        </p:nvSpPr>
        <p:spPr/>
        <p:txBody>
          <a:bodyPr/>
          <a:lstStyle/>
          <a:p>
            <a:endParaRPr lang="de-DE"/>
          </a:p>
        </p:txBody>
      </p:sp>
      <p:sp>
        <p:nvSpPr>
          <p:cNvPr id="15" name="Inhaltsplatzhalter 14">
            <a:extLst>
              <a:ext uri="{FF2B5EF4-FFF2-40B4-BE49-F238E27FC236}">
                <a16:creationId xmlns:a16="http://schemas.microsoft.com/office/drawing/2014/main" id="{23554508-7A12-80EB-AE89-E3120A88D91E}"/>
              </a:ext>
            </a:extLst>
          </p:cNvPr>
          <p:cNvSpPr>
            <a:spLocks noGrp="1"/>
          </p:cNvSpPr>
          <p:nvPr>
            <p:ph sz="quarter" idx="35"/>
          </p:nvPr>
        </p:nvSpPr>
        <p:spPr/>
        <p:txBody>
          <a:bodyPr/>
          <a:lstStyle/>
          <a:p>
            <a:r>
              <a:rPr lang="en-US" sz="1000" dirty="0">
                <a:solidFill>
                  <a:schemeClr val="bg1">
                    <a:lumMod val="50000"/>
                  </a:schemeClr>
                </a:solidFill>
                <a:ea typeface="ＭＳ Ｐゴシック" charset="0"/>
              </a:rPr>
              <a:t>Winslow Burleson and Ted </a:t>
            </a:r>
            <a:r>
              <a:rPr lang="en-US" sz="1000" dirty="0" err="1">
                <a:solidFill>
                  <a:schemeClr val="bg1">
                    <a:lumMod val="50000"/>
                  </a:schemeClr>
                </a:solidFill>
                <a:ea typeface="ＭＳ Ｐゴシック" charset="0"/>
              </a:rPr>
              <a:t>Selker</a:t>
            </a:r>
            <a:r>
              <a:rPr lang="en-US" sz="1000" dirty="0">
                <a:solidFill>
                  <a:schemeClr val="bg1">
                    <a:lumMod val="50000"/>
                  </a:schemeClr>
                </a:solidFill>
                <a:ea typeface="ＭＳ Ｐゴシック" charset="0"/>
              </a:rPr>
              <a:t>. 2003. Canopy climb: a rope interface. In </a:t>
            </a:r>
            <a:r>
              <a:rPr lang="en-US" sz="1000" i="1" dirty="0">
                <a:solidFill>
                  <a:schemeClr val="bg1">
                    <a:lumMod val="50000"/>
                  </a:schemeClr>
                </a:solidFill>
                <a:ea typeface="ＭＳ Ｐゴシック" charset="0"/>
              </a:rPr>
              <a:t>ACM SIGGRAPH 2003 Sketches \&amp; Applications</a:t>
            </a:r>
            <a:r>
              <a:rPr lang="en-US" sz="1000" dirty="0">
                <a:solidFill>
                  <a:schemeClr val="bg1">
                    <a:lumMod val="50000"/>
                  </a:schemeClr>
                </a:solidFill>
                <a:ea typeface="ＭＳ Ｐゴシック" charset="0"/>
              </a:rPr>
              <a:t> (SIGGRAPH '03). ACM, New York, NY, USA, 1-1. DOI=10.1145/965400.965549 </a:t>
            </a:r>
            <a:r>
              <a:rPr lang="en-US" sz="1000" dirty="0">
                <a:solidFill>
                  <a:schemeClr val="bg1">
                    <a:lumMod val="50000"/>
                  </a:schemeClr>
                </a:solidFill>
                <a:ea typeface="ＭＳ Ｐゴシック" charset="0"/>
                <a:hlinkClick r:id="rId2"/>
              </a:rPr>
              <a:t>http://doi.acm.org/10.1145/965400.965549</a:t>
            </a:r>
            <a:r>
              <a:rPr lang="de-DE" sz="1000" dirty="0">
                <a:solidFill>
                  <a:schemeClr val="bg1">
                    <a:lumMod val="50000"/>
                  </a:schemeClr>
                </a:solidFill>
                <a:ea typeface="ＭＳ Ｐゴシック" charset="0"/>
              </a:rPr>
              <a:t> </a:t>
            </a:r>
            <a:endParaRPr lang="en-GB" sz="1600" dirty="0">
              <a:solidFill>
                <a:schemeClr val="bg1">
                  <a:lumMod val="50000"/>
                </a:schemeClr>
              </a:solidFill>
              <a:ea typeface="ＭＳ Ｐゴシック" charset="0"/>
            </a:endParaRPr>
          </a:p>
        </p:txBody>
      </p:sp>
      <p:pic>
        <p:nvPicPr>
          <p:cNvPr id="7" name="Grafik 6">
            <a:extLst>
              <a:ext uri="{FF2B5EF4-FFF2-40B4-BE49-F238E27FC236}">
                <a16:creationId xmlns:a16="http://schemas.microsoft.com/office/drawing/2014/main" id="{26A2DF5A-2961-2CC8-5529-958B239BA10B}"/>
              </a:ext>
            </a:extLst>
          </p:cNvPr>
          <p:cNvPicPr>
            <a:picLocks noChangeAspect="1"/>
          </p:cNvPicPr>
          <p:nvPr/>
        </p:nvPicPr>
        <p:blipFill>
          <a:blip r:embed="rId3"/>
          <a:stretch>
            <a:fillRect/>
          </a:stretch>
        </p:blipFill>
        <p:spPr>
          <a:xfrm>
            <a:off x="695324" y="1855663"/>
            <a:ext cx="6143400" cy="3850171"/>
          </a:xfrm>
          <a:prstGeom prst="rect">
            <a:avLst/>
          </a:prstGeom>
        </p:spPr>
      </p:pic>
      <p:pic>
        <p:nvPicPr>
          <p:cNvPr id="8" name="Grafik 7">
            <a:extLst>
              <a:ext uri="{FF2B5EF4-FFF2-40B4-BE49-F238E27FC236}">
                <a16:creationId xmlns:a16="http://schemas.microsoft.com/office/drawing/2014/main" id="{293D8EC6-03FD-0C2A-CDEF-4D77D97230A2}"/>
              </a:ext>
            </a:extLst>
          </p:cNvPr>
          <p:cNvPicPr>
            <a:picLocks noChangeAspect="1"/>
          </p:cNvPicPr>
          <p:nvPr/>
        </p:nvPicPr>
        <p:blipFill rotWithShape="1">
          <a:blip r:embed="rId4"/>
          <a:srcRect t="-1" b="66817"/>
          <a:stretch/>
        </p:blipFill>
        <p:spPr>
          <a:xfrm>
            <a:off x="6838724" y="500289"/>
            <a:ext cx="5036822" cy="1898197"/>
          </a:xfrm>
          <a:prstGeom prst="rect">
            <a:avLst/>
          </a:prstGeom>
        </p:spPr>
      </p:pic>
      <p:pic>
        <p:nvPicPr>
          <p:cNvPr id="9" name="Grafik 8">
            <a:extLst>
              <a:ext uri="{FF2B5EF4-FFF2-40B4-BE49-F238E27FC236}">
                <a16:creationId xmlns:a16="http://schemas.microsoft.com/office/drawing/2014/main" id="{F7AA6B3A-C597-79FA-8465-4A6BA4D34871}"/>
              </a:ext>
            </a:extLst>
          </p:cNvPr>
          <p:cNvPicPr>
            <a:picLocks noChangeAspect="1"/>
          </p:cNvPicPr>
          <p:nvPr/>
        </p:nvPicPr>
        <p:blipFill rotWithShape="1">
          <a:blip r:embed="rId4"/>
          <a:srcRect t="38144" b="5374"/>
          <a:stretch/>
        </p:blipFill>
        <p:spPr>
          <a:xfrm>
            <a:off x="6838724" y="2454145"/>
            <a:ext cx="5036822" cy="3230941"/>
          </a:xfrm>
          <a:prstGeom prst="rect">
            <a:avLst/>
          </a:prstGeom>
        </p:spPr>
      </p:pic>
    </p:spTree>
    <p:extLst>
      <p:ext uri="{BB962C8B-B14F-4D97-AF65-F5344CB8AC3E}">
        <p14:creationId xmlns:p14="http://schemas.microsoft.com/office/powerpoint/2010/main" val="26527789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9239F32-0F72-4E45-45F2-26654DA2E356}"/>
              </a:ext>
            </a:extLst>
          </p:cNvPr>
          <p:cNvSpPr>
            <a:spLocks noGrp="1"/>
          </p:cNvSpPr>
          <p:nvPr>
            <p:ph type="title"/>
          </p:nvPr>
        </p:nvSpPr>
        <p:spPr/>
        <p:txBody>
          <a:bodyPr/>
          <a:lstStyle/>
          <a:p>
            <a:r>
              <a:rPr lang="en-GB" altLang="de-DE" dirty="0"/>
              <a:t>Input</a:t>
            </a:r>
            <a:endParaRPr lang="de-DE" dirty="0"/>
          </a:p>
        </p:txBody>
      </p:sp>
      <p:sp>
        <p:nvSpPr>
          <p:cNvPr id="3" name="Fußzeilenplatzhalter 2">
            <a:extLst>
              <a:ext uri="{FF2B5EF4-FFF2-40B4-BE49-F238E27FC236}">
                <a16:creationId xmlns:a16="http://schemas.microsoft.com/office/drawing/2014/main" id="{D6C234A1-95AE-6EC6-4912-3204A7FEB8AD}"/>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14888D1A-046D-24F2-CFEF-A7ABBBA23210}"/>
              </a:ext>
            </a:extLst>
          </p:cNvPr>
          <p:cNvSpPr>
            <a:spLocks noGrp="1"/>
          </p:cNvSpPr>
          <p:nvPr>
            <p:ph type="sldNum" sz="quarter" idx="28"/>
          </p:nvPr>
        </p:nvSpPr>
        <p:spPr/>
        <p:txBody>
          <a:bodyPr/>
          <a:lstStyle/>
          <a:p>
            <a:fld id="{BA24374A-C3A8-471A-8837-3FC31668ABE5}" type="slidenum">
              <a:rPr lang="de-DE" smtClean="0"/>
              <a:pPr/>
              <a:t>23</a:t>
            </a:fld>
            <a:endParaRPr lang="de-DE" dirty="0"/>
          </a:p>
        </p:txBody>
      </p:sp>
      <p:sp>
        <p:nvSpPr>
          <p:cNvPr id="5" name="Textplatzhalter 4">
            <a:extLst>
              <a:ext uri="{FF2B5EF4-FFF2-40B4-BE49-F238E27FC236}">
                <a16:creationId xmlns:a16="http://schemas.microsoft.com/office/drawing/2014/main" id="{4DFFD225-A2F7-4917-D466-9D8F536507B2}"/>
              </a:ext>
            </a:extLst>
          </p:cNvPr>
          <p:cNvSpPr>
            <a:spLocks noGrp="1"/>
          </p:cNvSpPr>
          <p:nvPr>
            <p:ph type="body" sz="quarter" idx="21"/>
          </p:nvPr>
        </p:nvSpPr>
        <p:spPr/>
        <p:txBody>
          <a:bodyPr/>
          <a:lstStyle/>
          <a:p>
            <a:r>
              <a:rPr lang="en-US" sz="1400" dirty="0"/>
              <a:t>In- and Output</a:t>
            </a:r>
            <a:endParaRPr lang="de-DE" dirty="0"/>
          </a:p>
        </p:txBody>
      </p:sp>
      <p:sp>
        <p:nvSpPr>
          <p:cNvPr id="6" name="Textplatzhalter 5">
            <a:extLst>
              <a:ext uri="{FF2B5EF4-FFF2-40B4-BE49-F238E27FC236}">
                <a16:creationId xmlns:a16="http://schemas.microsoft.com/office/drawing/2014/main" id="{C45844BA-4E09-5C84-43F9-DACD0FE0723D}"/>
              </a:ext>
            </a:extLst>
          </p:cNvPr>
          <p:cNvSpPr>
            <a:spLocks noGrp="1"/>
          </p:cNvSpPr>
          <p:nvPr>
            <p:ph type="body" sz="quarter" idx="29"/>
          </p:nvPr>
        </p:nvSpPr>
        <p:spPr/>
        <p:txBody>
          <a:bodyPr>
            <a:normAutofit lnSpcReduction="10000"/>
          </a:bodyPr>
          <a:lstStyle/>
          <a:p>
            <a:r>
              <a:rPr lang="de-DE" b="1" dirty="0" err="1">
                <a:solidFill>
                  <a:schemeClr val="accent1"/>
                </a:solidFill>
              </a:rPr>
              <a:t>Direct</a:t>
            </a:r>
            <a:r>
              <a:rPr lang="de-DE" b="1" dirty="0">
                <a:solidFill>
                  <a:schemeClr val="accent1"/>
                </a:solidFill>
              </a:rPr>
              <a:t> Controls</a:t>
            </a:r>
          </a:p>
          <a:p>
            <a:pPr lvl="1"/>
            <a:r>
              <a:rPr lang="de-DE" dirty="0"/>
              <a:t>Buttons, </a:t>
            </a:r>
            <a:r>
              <a:rPr lang="de-DE" dirty="0" err="1"/>
              <a:t>switches</a:t>
            </a:r>
            <a:r>
              <a:rPr lang="de-DE" dirty="0"/>
              <a:t>, </a:t>
            </a:r>
            <a:r>
              <a:rPr lang="de-DE" dirty="0" err="1"/>
              <a:t>sliders</a:t>
            </a:r>
            <a:r>
              <a:rPr lang="de-DE" dirty="0"/>
              <a:t>,…</a:t>
            </a:r>
          </a:p>
          <a:p>
            <a:r>
              <a:rPr lang="de-DE" b="1" dirty="0" err="1">
                <a:solidFill>
                  <a:schemeClr val="accent1"/>
                </a:solidFill>
              </a:rPr>
              <a:t>Pointing</a:t>
            </a:r>
            <a:r>
              <a:rPr lang="de-DE" b="1" dirty="0">
                <a:solidFill>
                  <a:schemeClr val="accent1"/>
                </a:solidFill>
              </a:rPr>
              <a:t> &amp; </a:t>
            </a:r>
            <a:r>
              <a:rPr lang="de-DE" b="1" dirty="0" err="1">
                <a:solidFill>
                  <a:schemeClr val="accent1"/>
                </a:solidFill>
              </a:rPr>
              <a:t>Selection</a:t>
            </a:r>
            <a:endParaRPr lang="de-DE" b="1" dirty="0">
              <a:solidFill>
                <a:schemeClr val="accent1"/>
              </a:solidFill>
            </a:endParaRPr>
          </a:p>
          <a:p>
            <a:pPr lvl="1"/>
            <a:r>
              <a:rPr lang="de-DE" dirty="0"/>
              <a:t>Target </a:t>
            </a:r>
            <a:r>
              <a:rPr lang="de-DE" dirty="0" err="1"/>
              <a:t>selection</a:t>
            </a:r>
            <a:endParaRPr lang="de-DE" dirty="0"/>
          </a:p>
          <a:p>
            <a:pPr lvl="1"/>
            <a:r>
              <a:rPr lang="de-DE" dirty="0" err="1"/>
              <a:t>Dragging</a:t>
            </a:r>
            <a:endParaRPr lang="de-DE" dirty="0"/>
          </a:p>
          <a:p>
            <a:r>
              <a:rPr lang="de-DE" b="1" dirty="0">
                <a:solidFill>
                  <a:schemeClr val="accent1"/>
                </a:solidFill>
              </a:rPr>
              <a:t>Text Entry</a:t>
            </a:r>
          </a:p>
          <a:p>
            <a:pPr lvl="1"/>
            <a:r>
              <a:rPr lang="de-DE" dirty="0" err="1"/>
              <a:t>Continous</a:t>
            </a:r>
            <a:r>
              <a:rPr lang="de-DE" dirty="0"/>
              <a:t> (</a:t>
            </a:r>
            <a:r>
              <a:rPr lang="de-DE" dirty="0" err="1"/>
              <a:t>keyboard</a:t>
            </a:r>
            <a:r>
              <a:rPr lang="de-DE" dirty="0"/>
              <a:t>, </a:t>
            </a:r>
            <a:r>
              <a:rPr lang="de-DE" dirty="0" err="1"/>
              <a:t>speech</a:t>
            </a:r>
            <a:r>
              <a:rPr lang="de-DE" dirty="0"/>
              <a:t>)</a:t>
            </a:r>
          </a:p>
          <a:p>
            <a:pPr lvl="1"/>
            <a:r>
              <a:rPr lang="de-DE" dirty="0"/>
              <a:t>Block-</a:t>
            </a:r>
            <a:r>
              <a:rPr lang="de-DE" dirty="0" err="1"/>
              <a:t>wise</a:t>
            </a:r>
            <a:r>
              <a:rPr lang="de-DE" dirty="0"/>
              <a:t> (</a:t>
            </a:r>
            <a:r>
              <a:rPr lang="de-DE" dirty="0" err="1"/>
              <a:t>scans</a:t>
            </a:r>
            <a:r>
              <a:rPr lang="de-DE" dirty="0"/>
              <a:t>)</a:t>
            </a:r>
          </a:p>
          <a:p>
            <a:r>
              <a:rPr lang="de-DE" b="1" dirty="0">
                <a:solidFill>
                  <a:schemeClr val="accent1"/>
                </a:solidFill>
              </a:rPr>
              <a:t>Body </a:t>
            </a:r>
            <a:r>
              <a:rPr lang="de-DE" b="1" dirty="0" err="1">
                <a:solidFill>
                  <a:schemeClr val="accent1"/>
                </a:solidFill>
              </a:rPr>
              <a:t>Gestures</a:t>
            </a:r>
            <a:r>
              <a:rPr lang="de-DE" b="1" dirty="0">
                <a:solidFill>
                  <a:schemeClr val="accent1"/>
                </a:solidFill>
              </a:rPr>
              <a:t> </a:t>
            </a:r>
            <a:r>
              <a:rPr lang="de-DE" dirty="0"/>
              <a:t>&amp; </a:t>
            </a:r>
            <a:r>
              <a:rPr lang="de-DE" b="1" dirty="0">
                <a:solidFill>
                  <a:schemeClr val="accent1"/>
                </a:solidFill>
              </a:rPr>
              <a:t>Eye Tracking </a:t>
            </a:r>
          </a:p>
          <a:p>
            <a:r>
              <a:rPr lang="de-DE" b="1" dirty="0">
                <a:solidFill>
                  <a:schemeClr val="accent1"/>
                </a:solidFill>
              </a:rPr>
              <a:t>Physiological </a:t>
            </a:r>
            <a:r>
              <a:rPr lang="de-DE" b="1" dirty="0" err="1">
                <a:solidFill>
                  <a:schemeClr val="accent1"/>
                </a:solidFill>
              </a:rPr>
              <a:t>Sensing</a:t>
            </a:r>
            <a:endParaRPr lang="de-DE" b="1" dirty="0">
              <a:solidFill>
                <a:schemeClr val="accent1"/>
              </a:solidFill>
            </a:endParaRPr>
          </a:p>
          <a:p>
            <a:r>
              <a:rPr lang="de-DE" b="1" dirty="0">
                <a:solidFill>
                  <a:schemeClr val="accent1"/>
                </a:solidFill>
              </a:rPr>
              <a:t>Human </a:t>
            </a:r>
            <a:r>
              <a:rPr lang="de-DE" b="1" dirty="0" err="1">
                <a:solidFill>
                  <a:schemeClr val="accent1"/>
                </a:solidFill>
              </a:rPr>
              <a:t>Activities</a:t>
            </a:r>
            <a:endParaRPr lang="de-DE" b="1" dirty="0">
              <a:solidFill>
                <a:schemeClr val="accent1"/>
              </a:solidFill>
            </a:endParaRPr>
          </a:p>
        </p:txBody>
      </p:sp>
      <p:sp>
        <p:nvSpPr>
          <p:cNvPr id="8" name="Textfeld 7">
            <a:extLst>
              <a:ext uri="{FF2B5EF4-FFF2-40B4-BE49-F238E27FC236}">
                <a16:creationId xmlns:a16="http://schemas.microsoft.com/office/drawing/2014/main" id="{29168F25-9E02-07CF-27C6-A09096D07F5D}"/>
              </a:ext>
            </a:extLst>
          </p:cNvPr>
          <p:cNvSpPr txBox="1"/>
          <p:nvPr/>
        </p:nvSpPr>
        <p:spPr>
          <a:xfrm>
            <a:off x="5566117" y="1449387"/>
            <a:ext cx="5930558" cy="4459043"/>
          </a:xfrm>
          <a:prstGeom prst="rect">
            <a:avLst/>
          </a:prstGeom>
          <a:solidFill>
            <a:schemeClr val="accent2"/>
          </a:solidFill>
        </p:spPr>
        <p:txBody>
          <a:bodyPr wrap="square" rtlCol="0">
            <a:noAutofit/>
          </a:bodyPr>
          <a:lstStyle/>
          <a:p>
            <a:r>
              <a:rPr lang="de-DE" sz="2400" b="1" dirty="0"/>
              <a:t>Input </a:t>
            </a:r>
            <a:r>
              <a:rPr lang="de-DE" sz="2400" b="1" dirty="0" err="1"/>
              <a:t>can</a:t>
            </a:r>
            <a:r>
              <a:rPr lang="de-DE" sz="2400" b="1" dirty="0"/>
              <a:t> </a:t>
            </a:r>
            <a:r>
              <a:rPr lang="de-DE" sz="2400" b="1" dirty="0" err="1"/>
              <a:t>be</a:t>
            </a:r>
            <a:r>
              <a:rPr lang="de-DE" sz="2400" b="1" dirty="0"/>
              <a:t> </a:t>
            </a:r>
            <a:r>
              <a:rPr lang="de-DE" sz="2400" b="1" dirty="0" err="1"/>
              <a:t>more</a:t>
            </a:r>
            <a:r>
              <a:rPr lang="de-DE" sz="2400" b="1" dirty="0"/>
              <a:t> </a:t>
            </a:r>
            <a:r>
              <a:rPr lang="de-DE" sz="2400" b="1" dirty="0" err="1"/>
              <a:t>complex</a:t>
            </a:r>
            <a:r>
              <a:rPr lang="de-DE" sz="2400" b="1" dirty="0"/>
              <a:t>…</a:t>
            </a:r>
          </a:p>
          <a:p>
            <a:r>
              <a:rPr lang="en-US" dirty="0"/>
              <a:t>Examples:</a:t>
            </a:r>
          </a:p>
          <a:p>
            <a:pPr lvl="1"/>
            <a:r>
              <a:rPr lang="en-US" dirty="0"/>
              <a:t>Filling a form = pointing, selection, text entry</a:t>
            </a:r>
          </a:p>
          <a:p>
            <a:pPr lvl="1"/>
            <a:r>
              <a:rPr lang="en-US" dirty="0"/>
              <a:t>Annotation in photos = photo, pointing, text entry</a:t>
            </a:r>
          </a:p>
          <a:p>
            <a:pPr lvl="1"/>
            <a:r>
              <a:rPr lang="en-US" dirty="0"/>
              <a:t>Moving a group of files = pointing, selecting</a:t>
            </a:r>
          </a:p>
          <a:p>
            <a:endParaRPr lang="en-US" dirty="0"/>
          </a:p>
          <a:p>
            <a:endParaRPr lang="de-DE" dirty="0"/>
          </a:p>
        </p:txBody>
      </p:sp>
      <p:graphicFrame>
        <p:nvGraphicFramePr>
          <p:cNvPr id="9" name="Object 2">
            <a:extLst>
              <a:ext uri="{FF2B5EF4-FFF2-40B4-BE49-F238E27FC236}">
                <a16:creationId xmlns:a16="http://schemas.microsoft.com/office/drawing/2014/main" id="{F1AD36CD-61D4-42DB-5EC1-EAE34BA11FC3}"/>
              </a:ext>
            </a:extLst>
          </p:cNvPr>
          <p:cNvGraphicFramePr>
            <a:graphicFrameLocks noChangeAspect="1"/>
          </p:cNvGraphicFramePr>
          <p:nvPr>
            <p:extLst>
              <p:ext uri="{D42A27DB-BD31-4B8C-83A1-F6EECF244321}">
                <p14:modId xmlns:p14="http://schemas.microsoft.com/office/powerpoint/2010/main" val="4013699694"/>
              </p:ext>
            </p:extLst>
          </p:nvPr>
        </p:nvGraphicFramePr>
        <p:xfrm>
          <a:off x="6138204" y="3107220"/>
          <a:ext cx="3898156" cy="2669348"/>
        </p:xfrm>
        <a:graphic>
          <a:graphicData uri="http://schemas.openxmlformats.org/presentationml/2006/ole">
            <mc:AlternateContent xmlns:mc="http://schemas.openxmlformats.org/markup-compatibility/2006">
              <mc:Choice xmlns:v="urn:schemas-microsoft-com:vml" Requires="v">
                <p:oleObj name="Image" r:id="rId2" imgW="4511119" imgH="3202259" progId="">
                  <p:embed/>
                </p:oleObj>
              </mc:Choice>
              <mc:Fallback>
                <p:oleObj name="Image" r:id="rId2" imgW="4511119" imgH="3202259" progId="">
                  <p:embed/>
                  <p:pic>
                    <p:nvPicPr>
                      <p:cNvPr id="17" name="Object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38204" y="3107220"/>
                        <a:ext cx="3898156" cy="2669348"/>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41604948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EABC816-1B7F-145D-50DD-6F3E1ED7C185}"/>
              </a:ext>
            </a:extLst>
          </p:cNvPr>
          <p:cNvSpPr>
            <a:spLocks noGrp="1"/>
          </p:cNvSpPr>
          <p:nvPr>
            <p:ph type="title"/>
          </p:nvPr>
        </p:nvSpPr>
        <p:spPr/>
        <p:txBody>
          <a:bodyPr/>
          <a:lstStyle/>
          <a:p>
            <a:r>
              <a:rPr lang="de-DE" dirty="0"/>
              <a:t>Output</a:t>
            </a:r>
          </a:p>
        </p:txBody>
      </p:sp>
      <p:sp>
        <p:nvSpPr>
          <p:cNvPr id="3" name="Fußzeilenplatzhalter 2">
            <a:extLst>
              <a:ext uri="{FF2B5EF4-FFF2-40B4-BE49-F238E27FC236}">
                <a16:creationId xmlns:a16="http://schemas.microsoft.com/office/drawing/2014/main" id="{431C6F0C-8D2A-D532-4B14-36154ECF856C}"/>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7461CB06-FEF0-9B5B-2A44-FA56F9AD2670}"/>
              </a:ext>
            </a:extLst>
          </p:cNvPr>
          <p:cNvSpPr>
            <a:spLocks noGrp="1"/>
          </p:cNvSpPr>
          <p:nvPr>
            <p:ph type="sldNum" sz="quarter" idx="28"/>
          </p:nvPr>
        </p:nvSpPr>
        <p:spPr/>
        <p:txBody>
          <a:bodyPr/>
          <a:lstStyle/>
          <a:p>
            <a:fld id="{BA24374A-C3A8-471A-8837-3FC31668ABE5}" type="slidenum">
              <a:rPr lang="de-DE" smtClean="0"/>
              <a:pPr/>
              <a:t>24</a:t>
            </a:fld>
            <a:endParaRPr lang="de-DE" dirty="0"/>
          </a:p>
        </p:txBody>
      </p:sp>
      <p:sp>
        <p:nvSpPr>
          <p:cNvPr id="5" name="Textplatzhalter 4">
            <a:extLst>
              <a:ext uri="{FF2B5EF4-FFF2-40B4-BE49-F238E27FC236}">
                <a16:creationId xmlns:a16="http://schemas.microsoft.com/office/drawing/2014/main" id="{4D730794-A92E-1464-7362-5A8BAB854156}"/>
              </a:ext>
            </a:extLst>
          </p:cNvPr>
          <p:cNvSpPr>
            <a:spLocks noGrp="1"/>
          </p:cNvSpPr>
          <p:nvPr>
            <p:ph type="body" sz="quarter" idx="21"/>
          </p:nvPr>
        </p:nvSpPr>
        <p:spPr/>
        <p:txBody>
          <a:bodyPr/>
          <a:lstStyle/>
          <a:p>
            <a:r>
              <a:rPr lang="en-US" sz="1400" dirty="0"/>
              <a:t>In- and Output</a:t>
            </a:r>
            <a:endParaRPr lang="de-DE" dirty="0"/>
          </a:p>
        </p:txBody>
      </p:sp>
      <p:sp>
        <p:nvSpPr>
          <p:cNvPr id="6" name="Textplatzhalter 5">
            <a:extLst>
              <a:ext uri="{FF2B5EF4-FFF2-40B4-BE49-F238E27FC236}">
                <a16:creationId xmlns:a16="http://schemas.microsoft.com/office/drawing/2014/main" id="{4B5AAEC7-9587-2C9E-4E03-DFBFE75778DD}"/>
              </a:ext>
            </a:extLst>
          </p:cNvPr>
          <p:cNvSpPr>
            <a:spLocks noGrp="1"/>
          </p:cNvSpPr>
          <p:nvPr>
            <p:ph type="body" sz="quarter" idx="29"/>
          </p:nvPr>
        </p:nvSpPr>
        <p:spPr/>
        <p:txBody>
          <a:bodyPr/>
          <a:lstStyle/>
          <a:p>
            <a:r>
              <a:rPr lang="de-DE" b="1" dirty="0">
                <a:solidFill>
                  <a:schemeClr val="accent1"/>
                </a:solidFill>
              </a:rPr>
              <a:t>Displays</a:t>
            </a:r>
          </a:p>
          <a:p>
            <a:pPr lvl="1"/>
            <a:r>
              <a:rPr lang="de-DE" dirty="0"/>
              <a:t>Visual</a:t>
            </a:r>
          </a:p>
          <a:p>
            <a:pPr lvl="1"/>
            <a:r>
              <a:rPr lang="de-DE" dirty="0" err="1"/>
              <a:t>Tactile</a:t>
            </a:r>
            <a:r>
              <a:rPr lang="de-DE" dirty="0"/>
              <a:t> </a:t>
            </a:r>
          </a:p>
          <a:p>
            <a:pPr lvl="1"/>
            <a:r>
              <a:rPr lang="de-DE" dirty="0" err="1"/>
              <a:t>Olfactory</a:t>
            </a:r>
            <a:endParaRPr lang="de-DE" dirty="0"/>
          </a:p>
          <a:p>
            <a:r>
              <a:rPr lang="de-DE" b="1" dirty="0">
                <a:solidFill>
                  <a:schemeClr val="accent1"/>
                </a:solidFill>
              </a:rPr>
              <a:t>Audio</a:t>
            </a:r>
          </a:p>
          <a:p>
            <a:pPr lvl="1"/>
            <a:r>
              <a:rPr lang="de-DE" dirty="0"/>
              <a:t>Speech</a:t>
            </a:r>
          </a:p>
          <a:p>
            <a:pPr lvl="1"/>
            <a:r>
              <a:rPr lang="en-US" dirty="0"/>
              <a:t>Auditory Icons</a:t>
            </a:r>
          </a:p>
          <a:p>
            <a:pPr lvl="1"/>
            <a:r>
              <a:rPr lang="en-US" dirty="0" err="1"/>
              <a:t>Earcons</a:t>
            </a:r>
            <a:endParaRPr lang="de-DE" dirty="0"/>
          </a:p>
          <a:p>
            <a:r>
              <a:rPr lang="de-DE" b="1" dirty="0" err="1">
                <a:solidFill>
                  <a:schemeClr val="accent1"/>
                </a:solidFill>
              </a:rPr>
              <a:t>Physical</a:t>
            </a:r>
            <a:r>
              <a:rPr lang="de-DE" b="1" dirty="0">
                <a:solidFill>
                  <a:schemeClr val="accent1"/>
                </a:solidFill>
              </a:rPr>
              <a:t> Output</a:t>
            </a:r>
          </a:p>
        </p:txBody>
      </p:sp>
      <p:sp>
        <p:nvSpPr>
          <p:cNvPr id="10" name="Textfeld 9">
            <a:extLst>
              <a:ext uri="{FF2B5EF4-FFF2-40B4-BE49-F238E27FC236}">
                <a16:creationId xmlns:a16="http://schemas.microsoft.com/office/drawing/2014/main" id="{9608EA60-11AF-A595-F907-15969D03C8F8}"/>
              </a:ext>
            </a:extLst>
          </p:cNvPr>
          <p:cNvSpPr txBox="1"/>
          <p:nvPr/>
        </p:nvSpPr>
        <p:spPr>
          <a:xfrm>
            <a:off x="4656138" y="5883117"/>
            <a:ext cx="6096000" cy="246221"/>
          </a:xfrm>
          <a:prstGeom prst="rect">
            <a:avLst/>
          </a:prstGeom>
          <a:noFill/>
        </p:spPr>
        <p:txBody>
          <a:bodyPr wrap="square">
            <a:spAutoFit/>
          </a:bodyPr>
          <a:lstStyle/>
          <a:p>
            <a:r>
              <a:rPr lang="de-DE" sz="1000" dirty="0"/>
              <a:t>Image </a:t>
            </a:r>
            <a:r>
              <a:rPr lang="de-DE" sz="1000" dirty="0" err="1"/>
              <a:t>from</a:t>
            </a:r>
            <a:r>
              <a:rPr lang="de-DE" sz="1000" dirty="0"/>
              <a:t> </a:t>
            </a:r>
            <a:r>
              <a:rPr lang="de-DE" sz="1000" dirty="0" err="1">
                <a:hlinkClick r:id="rId2"/>
              </a:rPr>
              <a:t>moanpal</a:t>
            </a:r>
            <a:r>
              <a:rPr lang="de-DE" sz="1000" dirty="0"/>
              <a:t> |  </a:t>
            </a:r>
            <a:r>
              <a:rPr lang="de-DE" sz="1000" dirty="0">
                <a:hlinkClick r:id="rId3"/>
              </a:rPr>
              <a:t>https://pxhere.com/de/photo/1649647</a:t>
            </a:r>
            <a:r>
              <a:rPr lang="de-DE" sz="1000" dirty="0"/>
              <a:t> </a:t>
            </a:r>
          </a:p>
        </p:txBody>
      </p:sp>
      <p:pic>
        <p:nvPicPr>
          <p:cNvPr id="12" name="Grafik 11">
            <a:extLst>
              <a:ext uri="{FF2B5EF4-FFF2-40B4-BE49-F238E27FC236}">
                <a16:creationId xmlns:a16="http://schemas.microsoft.com/office/drawing/2014/main" id="{99E35580-D046-EC9B-393E-52FE5FB178FD}"/>
              </a:ext>
            </a:extLst>
          </p:cNvPr>
          <p:cNvPicPr>
            <a:picLocks noChangeAspect="1"/>
          </p:cNvPicPr>
          <p:nvPr/>
        </p:nvPicPr>
        <p:blipFill rotWithShape="1">
          <a:blip r:embed="rId4"/>
          <a:srcRect b="9887"/>
          <a:stretch/>
        </p:blipFill>
        <p:spPr>
          <a:xfrm>
            <a:off x="4656138" y="1449386"/>
            <a:ext cx="7380287" cy="4433731"/>
          </a:xfrm>
          <a:prstGeom prst="rect">
            <a:avLst/>
          </a:prstGeom>
        </p:spPr>
      </p:pic>
    </p:spTree>
    <p:extLst>
      <p:ext uri="{BB962C8B-B14F-4D97-AF65-F5344CB8AC3E}">
        <p14:creationId xmlns:p14="http://schemas.microsoft.com/office/powerpoint/2010/main" val="19860767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275379B-AF95-6480-569B-7FC17983D855}"/>
              </a:ext>
            </a:extLst>
          </p:cNvPr>
          <p:cNvSpPr>
            <a:spLocks noGrp="1"/>
          </p:cNvSpPr>
          <p:nvPr>
            <p:ph type="title"/>
          </p:nvPr>
        </p:nvSpPr>
        <p:spPr/>
        <p:txBody>
          <a:bodyPr/>
          <a:lstStyle/>
          <a:p>
            <a:r>
              <a:rPr lang="de-DE" dirty="0"/>
              <a:t>Input = Output</a:t>
            </a:r>
          </a:p>
        </p:txBody>
      </p:sp>
      <p:sp>
        <p:nvSpPr>
          <p:cNvPr id="3" name="Fußzeilenplatzhalter 2">
            <a:extLst>
              <a:ext uri="{FF2B5EF4-FFF2-40B4-BE49-F238E27FC236}">
                <a16:creationId xmlns:a16="http://schemas.microsoft.com/office/drawing/2014/main" id="{E57D34A6-1F82-B757-54E6-004F8C054D58}"/>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7261C3DE-E91A-52F9-6F3B-9868126DE85E}"/>
              </a:ext>
            </a:extLst>
          </p:cNvPr>
          <p:cNvSpPr>
            <a:spLocks noGrp="1"/>
          </p:cNvSpPr>
          <p:nvPr>
            <p:ph type="sldNum" sz="quarter" idx="33"/>
          </p:nvPr>
        </p:nvSpPr>
        <p:spPr/>
        <p:txBody>
          <a:bodyPr/>
          <a:lstStyle/>
          <a:p>
            <a:fld id="{BA24374A-C3A8-471A-8837-3FC31668ABE5}" type="slidenum">
              <a:rPr lang="de-DE" smtClean="0"/>
              <a:pPr/>
              <a:t>25</a:t>
            </a:fld>
            <a:endParaRPr lang="de-DE" dirty="0"/>
          </a:p>
        </p:txBody>
      </p:sp>
      <p:sp>
        <p:nvSpPr>
          <p:cNvPr id="9" name="Textplatzhalter 8">
            <a:extLst>
              <a:ext uri="{FF2B5EF4-FFF2-40B4-BE49-F238E27FC236}">
                <a16:creationId xmlns:a16="http://schemas.microsoft.com/office/drawing/2014/main" id="{D5E00E50-019C-F96E-3BB9-CF91FAE84CC3}"/>
              </a:ext>
            </a:extLst>
          </p:cNvPr>
          <p:cNvSpPr>
            <a:spLocks noGrp="1"/>
          </p:cNvSpPr>
          <p:nvPr>
            <p:ph type="body" sz="quarter" idx="21"/>
          </p:nvPr>
        </p:nvSpPr>
        <p:spPr/>
        <p:txBody>
          <a:bodyPr/>
          <a:lstStyle/>
          <a:p>
            <a:r>
              <a:rPr lang="en-US" sz="1400"/>
              <a:t>In- and Output</a:t>
            </a:r>
            <a:endParaRPr lang="de-DE" dirty="0"/>
          </a:p>
        </p:txBody>
      </p:sp>
      <p:sp>
        <p:nvSpPr>
          <p:cNvPr id="6" name="Textplatzhalter 5">
            <a:extLst>
              <a:ext uri="{FF2B5EF4-FFF2-40B4-BE49-F238E27FC236}">
                <a16:creationId xmlns:a16="http://schemas.microsoft.com/office/drawing/2014/main" id="{890B79A0-9E72-3255-306A-66C5FD737D52}"/>
              </a:ext>
            </a:extLst>
          </p:cNvPr>
          <p:cNvSpPr>
            <a:spLocks noGrp="1"/>
          </p:cNvSpPr>
          <p:nvPr>
            <p:ph type="body" sz="quarter" idx="34"/>
          </p:nvPr>
        </p:nvSpPr>
        <p:spPr/>
        <p:txBody>
          <a:bodyPr/>
          <a:lstStyle/>
          <a:p>
            <a:r>
              <a:rPr lang="de-DE" b="1" dirty="0">
                <a:solidFill>
                  <a:schemeClr val="accent1"/>
                </a:solidFill>
              </a:rPr>
              <a:t>Biofeedback</a:t>
            </a:r>
          </a:p>
          <a:p>
            <a:r>
              <a:rPr lang="de-DE" b="1" dirty="0" err="1">
                <a:solidFill>
                  <a:schemeClr val="accent1"/>
                </a:solidFill>
              </a:rPr>
              <a:t>Augmented</a:t>
            </a:r>
            <a:r>
              <a:rPr lang="de-DE" b="1" dirty="0">
                <a:solidFill>
                  <a:schemeClr val="accent1"/>
                </a:solidFill>
              </a:rPr>
              <a:t>, Virtual, Mixed Reality</a:t>
            </a:r>
            <a:endParaRPr lang="de-DE" dirty="0"/>
          </a:p>
        </p:txBody>
      </p:sp>
      <p:sp>
        <p:nvSpPr>
          <p:cNvPr id="10" name="Inhaltsplatzhalter 9">
            <a:extLst>
              <a:ext uri="{FF2B5EF4-FFF2-40B4-BE49-F238E27FC236}">
                <a16:creationId xmlns:a16="http://schemas.microsoft.com/office/drawing/2014/main" id="{25E534BA-581A-580C-444B-0A8E3A297A3E}"/>
              </a:ext>
            </a:extLst>
          </p:cNvPr>
          <p:cNvSpPr>
            <a:spLocks noGrp="1"/>
          </p:cNvSpPr>
          <p:nvPr>
            <p:ph sz="quarter" idx="35"/>
          </p:nvPr>
        </p:nvSpPr>
        <p:spPr/>
        <p:txBody>
          <a:bodyPr/>
          <a:lstStyle/>
          <a:p>
            <a:r>
              <a:rPr lang="de-DE" dirty="0" err="1"/>
              <a:t>Photo</a:t>
            </a:r>
            <a:r>
              <a:rPr lang="de-DE" dirty="0"/>
              <a:t> </a:t>
            </a:r>
            <a:r>
              <a:rPr lang="de-DE" dirty="0" err="1"/>
              <a:t>from</a:t>
            </a:r>
            <a:r>
              <a:rPr lang="de-DE" dirty="0"/>
              <a:t> </a:t>
            </a:r>
            <a:r>
              <a:rPr lang="de-DE" dirty="0">
                <a:hlinkClick r:id="rId2"/>
              </a:rPr>
              <a:t>https://pxhere.com/de/photo/1271954</a:t>
            </a:r>
            <a:r>
              <a:rPr lang="de-DE" dirty="0"/>
              <a:t> </a:t>
            </a:r>
          </a:p>
        </p:txBody>
      </p:sp>
      <p:pic>
        <p:nvPicPr>
          <p:cNvPr id="8" name="Grafik 7">
            <a:extLst>
              <a:ext uri="{FF2B5EF4-FFF2-40B4-BE49-F238E27FC236}">
                <a16:creationId xmlns:a16="http://schemas.microsoft.com/office/drawing/2014/main" id="{7F052CA5-FDB2-A8FA-2398-78478E82671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4070037" y="1612200"/>
            <a:ext cx="7831543" cy="5201252"/>
          </a:xfrm>
          <a:prstGeom prst="rect">
            <a:avLst/>
          </a:prstGeom>
        </p:spPr>
      </p:pic>
    </p:spTree>
    <p:extLst>
      <p:ext uri="{BB962C8B-B14F-4D97-AF65-F5344CB8AC3E}">
        <p14:creationId xmlns:p14="http://schemas.microsoft.com/office/powerpoint/2010/main" val="16845480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platzhalter 10">
            <a:extLst>
              <a:ext uri="{FF2B5EF4-FFF2-40B4-BE49-F238E27FC236}">
                <a16:creationId xmlns:a16="http://schemas.microsoft.com/office/drawing/2014/main" id="{027AEEF4-B1F1-A532-EBA0-3D1ED4195ACD}"/>
              </a:ext>
            </a:extLst>
          </p:cNvPr>
          <p:cNvSpPr>
            <a:spLocks noGrp="1"/>
          </p:cNvSpPr>
          <p:nvPr>
            <p:ph type="body" sz="quarter" idx="21"/>
          </p:nvPr>
        </p:nvSpPr>
        <p:spPr>
          <a:xfrm>
            <a:off x="1806129" y="6317998"/>
            <a:ext cx="6845745" cy="540001"/>
          </a:xfrm>
        </p:spPr>
        <p:txBody>
          <a:bodyPr>
            <a:normAutofit/>
          </a:bodyPr>
          <a:lstStyle/>
          <a:p>
            <a:r>
              <a:rPr lang="en-US" sz="1200" dirty="0"/>
              <a:t>The following content is licensed under a Creative Commons Attribution 4.0 International license (CC BY-SA 4.0)</a:t>
            </a:r>
          </a:p>
        </p:txBody>
      </p:sp>
      <p:sp>
        <p:nvSpPr>
          <p:cNvPr id="22" name="Untertitel 21">
            <a:extLst>
              <a:ext uri="{FF2B5EF4-FFF2-40B4-BE49-F238E27FC236}">
                <a16:creationId xmlns:a16="http://schemas.microsoft.com/office/drawing/2014/main" id="{2A9E134A-6386-E5DC-8BB2-7350FB346F5D}"/>
              </a:ext>
            </a:extLst>
          </p:cNvPr>
          <p:cNvSpPr>
            <a:spLocks noGrp="1"/>
          </p:cNvSpPr>
          <p:nvPr>
            <p:ph type="subTitle" idx="1"/>
          </p:nvPr>
        </p:nvSpPr>
        <p:spPr/>
        <p:txBody>
          <a:bodyPr/>
          <a:lstStyle/>
          <a:p>
            <a:r>
              <a:rPr lang="de-DE" sz="1800" dirty="0"/>
              <a:t>Target </a:t>
            </a:r>
            <a:r>
              <a:rPr lang="de-DE" sz="1800" dirty="0" err="1"/>
              <a:t>Selection</a:t>
            </a:r>
            <a:r>
              <a:rPr lang="de-DE" sz="1800" dirty="0"/>
              <a:t> &amp; </a:t>
            </a:r>
            <a:r>
              <a:rPr lang="de-DE" sz="1800" dirty="0" err="1"/>
              <a:t>Referential</a:t>
            </a:r>
            <a:r>
              <a:rPr lang="de-DE" dirty="0"/>
              <a:t> </a:t>
            </a:r>
            <a:r>
              <a:rPr lang="de-DE" dirty="0" err="1"/>
              <a:t>Pointing</a:t>
            </a:r>
            <a:endParaRPr lang="de-DE" dirty="0"/>
          </a:p>
        </p:txBody>
      </p:sp>
      <p:pic>
        <p:nvPicPr>
          <p:cNvPr id="26" name="Bildplatzhalter 25" descr="Frankfurt UAS Logo">
            <a:extLst>
              <a:ext uri="{FF2B5EF4-FFF2-40B4-BE49-F238E27FC236}">
                <a16:creationId xmlns:a16="http://schemas.microsoft.com/office/drawing/2014/main" id="{B67F61A0-498D-B3E3-81B5-D2F1481BEAE2}"/>
              </a:ext>
            </a:extLst>
          </p:cNvPr>
          <p:cNvPicPr>
            <a:picLocks noGrp="1" noChangeAspect="1"/>
          </p:cNvPicPr>
          <p:nvPr>
            <p:ph type="pic" sz="quarter" idx="25"/>
          </p:nvPr>
        </p:nvPicPr>
        <p:blipFill rotWithShape="1">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l="-14803" r="-14803"/>
          <a:stretch/>
        </p:blipFill>
        <p:spPr/>
      </p:pic>
      <p:sp>
        <p:nvSpPr>
          <p:cNvPr id="21" name="Titel 20">
            <a:extLst>
              <a:ext uri="{FF2B5EF4-FFF2-40B4-BE49-F238E27FC236}">
                <a16:creationId xmlns:a16="http://schemas.microsoft.com/office/drawing/2014/main" id="{74AE008E-4998-8FBF-E060-8060811B8296}"/>
              </a:ext>
            </a:extLst>
          </p:cNvPr>
          <p:cNvSpPr>
            <a:spLocks noGrp="1"/>
          </p:cNvSpPr>
          <p:nvPr>
            <p:ph type="title"/>
          </p:nvPr>
        </p:nvSpPr>
        <p:spPr/>
        <p:txBody>
          <a:bodyPr/>
          <a:lstStyle/>
          <a:p>
            <a:r>
              <a:rPr lang="en-US" sz="3200" dirty="0"/>
              <a:t>Pointing</a:t>
            </a:r>
            <a:endParaRPr lang="de-DE" dirty="0"/>
          </a:p>
        </p:txBody>
      </p:sp>
      <p:sp>
        <p:nvSpPr>
          <p:cNvPr id="29" name="Fußzeilenplatzhalter 28">
            <a:extLst>
              <a:ext uri="{FF2B5EF4-FFF2-40B4-BE49-F238E27FC236}">
                <a16:creationId xmlns:a16="http://schemas.microsoft.com/office/drawing/2014/main" id="{1AC71F81-F602-A4C2-46BE-A340BF3ABB9D}"/>
              </a:ext>
            </a:extLst>
          </p:cNvPr>
          <p:cNvSpPr>
            <a:spLocks noGrp="1"/>
          </p:cNvSpPr>
          <p:nvPr>
            <p:ph type="ftr" sz="quarter" idx="27"/>
          </p:nvPr>
        </p:nvSpPr>
        <p:spPr/>
        <p:txBody>
          <a:bodyPr/>
          <a:lstStyle/>
          <a:p>
            <a:r>
              <a:rPr lang="de-DE" dirty="0"/>
              <a:t>Prof. Dr. Valentin Schwind</a:t>
            </a:r>
          </a:p>
        </p:txBody>
      </p:sp>
      <p:sp>
        <p:nvSpPr>
          <p:cNvPr id="10" name="Foliennummernplatzhalter 9">
            <a:extLst>
              <a:ext uri="{FF2B5EF4-FFF2-40B4-BE49-F238E27FC236}">
                <a16:creationId xmlns:a16="http://schemas.microsoft.com/office/drawing/2014/main" id="{09B34132-5F57-672E-9E99-94213FE2FAB2}"/>
              </a:ext>
            </a:extLst>
          </p:cNvPr>
          <p:cNvSpPr>
            <a:spLocks noGrp="1"/>
          </p:cNvSpPr>
          <p:nvPr>
            <p:ph type="sldNum" sz="quarter" idx="28"/>
          </p:nvPr>
        </p:nvSpPr>
        <p:spPr/>
        <p:txBody>
          <a:bodyPr/>
          <a:lstStyle/>
          <a:p>
            <a:fld id="{BA24374A-C3A8-471A-8837-3FC31668ABE5}" type="slidenum">
              <a:rPr lang="de-DE" smtClean="0"/>
              <a:pPr/>
              <a:t>26</a:t>
            </a:fld>
            <a:endParaRPr lang="de-DE" dirty="0"/>
          </a:p>
        </p:txBody>
      </p:sp>
      <p:pic>
        <p:nvPicPr>
          <p:cNvPr id="2" name="Picture 2">
            <a:extLst>
              <a:ext uri="{FF2B5EF4-FFF2-40B4-BE49-F238E27FC236}">
                <a16:creationId xmlns:a16="http://schemas.microsoft.com/office/drawing/2014/main" id="{D486E752-767E-CBF0-388D-1E6691652E0E}"/>
              </a:ext>
              <a:ext uri="{C183D7F6-B498-43B3-948B-1728B52AA6E4}">
                <adec:decorative xmlns:adec="http://schemas.microsoft.com/office/drawing/2017/decorative" val="1"/>
              </a:ext>
            </a:extLst>
          </p:cNvPr>
          <p:cNvPicPr>
            <a:picLocks noChangeAspect="1" noChangeArrowheads="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bwMode="auto">
          <a:xfrm>
            <a:off x="695325" y="6432491"/>
            <a:ext cx="974974" cy="34124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7">
            <a:extLst>
              <a:ext uri="{FF2B5EF4-FFF2-40B4-BE49-F238E27FC236}">
                <a16:creationId xmlns:a16="http://schemas.microsoft.com/office/drawing/2014/main" id="{19697C04-79C1-048F-D0A4-BA18F95E2E4E}"/>
              </a:ext>
            </a:extLst>
          </p:cNvPr>
          <p:cNvSpPr/>
          <p:nvPr/>
        </p:nvSpPr>
        <p:spPr>
          <a:xfrm>
            <a:off x="0" y="5844404"/>
            <a:ext cx="12192000" cy="4027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720000" tIns="108000" rIns="720000" bIns="108000" rtlCol="0" anchor="b" anchorCtr="0">
            <a:spAutoFit/>
          </a:bodyPr>
          <a:lstStyle/>
          <a:p>
            <a:r>
              <a:rPr lang="en-US" sz="1200" dirty="0">
                <a:solidFill>
                  <a:sysClr val="windowText" lastClr="000000"/>
                </a:solidFill>
              </a:rPr>
              <a:t>Image from: </a:t>
            </a:r>
            <a:r>
              <a:rPr lang="de-DE" sz="1200" b="0" i="0" dirty="0">
                <a:solidFill>
                  <a:sysClr val="windowText" lastClr="000000"/>
                </a:solidFill>
                <a:effectLst/>
                <a:latin typeface="arial" panose="020B0604020202020204" pitchFamily="34" charset="0"/>
                <a:hlinkClick r:id="rId7"/>
              </a:rPr>
              <a:t>https://pxhere.com/de/photo/478405</a:t>
            </a:r>
            <a:r>
              <a:rPr lang="de-DE" sz="1200" b="0" i="0" dirty="0">
                <a:solidFill>
                  <a:sysClr val="windowText" lastClr="000000"/>
                </a:solidFill>
                <a:effectLst/>
                <a:latin typeface="arial" panose="020B0604020202020204" pitchFamily="34" charset="0"/>
              </a:rPr>
              <a:t> </a:t>
            </a:r>
            <a:endParaRPr lang="en-US" sz="1200" dirty="0">
              <a:solidFill>
                <a:sysClr val="windowText" lastClr="000000"/>
              </a:solidFill>
            </a:endParaRPr>
          </a:p>
        </p:txBody>
      </p:sp>
      <p:pic>
        <p:nvPicPr>
          <p:cNvPr id="13" name="Bildplatzhalter 12" descr="Ein Bild, das Säugetier, Gras, draußen, stehend enthält.&#10;&#10;Automatisch generierte Beschreibung">
            <a:extLst>
              <a:ext uri="{FF2B5EF4-FFF2-40B4-BE49-F238E27FC236}">
                <a16:creationId xmlns:a16="http://schemas.microsoft.com/office/drawing/2014/main" id="{BC6594BC-4B0D-3C75-F019-2E3C7BD4D2AC}"/>
              </a:ext>
            </a:extLst>
          </p:cNvPr>
          <p:cNvPicPr>
            <a:picLocks noGrp="1" noChangeAspect="1"/>
          </p:cNvPicPr>
          <p:nvPr>
            <p:ph type="pic" sz="quarter" idx="13"/>
          </p:nvPr>
        </p:nvPicPr>
        <p:blipFill>
          <a:blip r:embed="rId8">
            <a:extLst>
              <a:ext uri="{28A0092B-C50C-407E-A947-70E740481C1C}">
                <a14:useLocalDpi xmlns:a14="http://schemas.microsoft.com/office/drawing/2010/main" val="0"/>
              </a:ext>
            </a:extLst>
          </a:blip>
          <a:srcRect t="9442" b="9442"/>
          <a:stretch>
            <a:fillRect/>
          </a:stretch>
        </p:blipFill>
        <p:spPr/>
      </p:pic>
    </p:spTree>
    <p:extLst>
      <p:ext uri="{BB962C8B-B14F-4D97-AF65-F5344CB8AC3E}">
        <p14:creationId xmlns:p14="http://schemas.microsoft.com/office/powerpoint/2010/main" val="6358231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el 14">
            <a:extLst>
              <a:ext uri="{FF2B5EF4-FFF2-40B4-BE49-F238E27FC236}">
                <a16:creationId xmlns:a16="http://schemas.microsoft.com/office/drawing/2014/main" id="{1801AD25-692C-45E6-7381-DA0BC4AA1D2F}"/>
              </a:ext>
            </a:extLst>
          </p:cNvPr>
          <p:cNvSpPr>
            <a:spLocks noGrp="1"/>
          </p:cNvSpPr>
          <p:nvPr>
            <p:ph type="title"/>
          </p:nvPr>
        </p:nvSpPr>
        <p:spPr/>
        <p:txBody>
          <a:bodyPr/>
          <a:lstStyle/>
          <a:p>
            <a:r>
              <a:rPr lang="en-US" dirty="0"/>
              <a:t>Pointing and Target Selection</a:t>
            </a:r>
            <a:endParaRPr lang="de-DE" dirty="0"/>
          </a:p>
        </p:txBody>
      </p:sp>
      <p:sp>
        <p:nvSpPr>
          <p:cNvPr id="3" name="Fußzeilenplatzhalter 2">
            <a:extLst>
              <a:ext uri="{FF2B5EF4-FFF2-40B4-BE49-F238E27FC236}">
                <a16:creationId xmlns:a16="http://schemas.microsoft.com/office/drawing/2014/main" id="{3FC3E397-ED64-A50D-890B-DB50132B1FAF}"/>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CAD5F411-6B1B-27E2-052D-53F2FD3B7AC1}"/>
              </a:ext>
            </a:extLst>
          </p:cNvPr>
          <p:cNvSpPr>
            <a:spLocks noGrp="1"/>
          </p:cNvSpPr>
          <p:nvPr>
            <p:ph type="sldNum" sz="quarter" idx="33"/>
          </p:nvPr>
        </p:nvSpPr>
        <p:spPr/>
        <p:txBody>
          <a:bodyPr/>
          <a:lstStyle/>
          <a:p>
            <a:fld id="{BA24374A-C3A8-471A-8837-3FC31668ABE5}" type="slidenum">
              <a:rPr lang="de-DE" smtClean="0"/>
              <a:pPr/>
              <a:t>27</a:t>
            </a:fld>
            <a:endParaRPr lang="de-DE" dirty="0"/>
          </a:p>
        </p:txBody>
      </p:sp>
      <p:sp>
        <p:nvSpPr>
          <p:cNvPr id="16" name="Textplatzhalter 15">
            <a:extLst>
              <a:ext uri="{FF2B5EF4-FFF2-40B4-BE49-F238E27FC236}">
                <a16:creationId xmlns:a16="http://schemas.microsoft.com/office/drawing/2014/main" id="{13C516E0-C229-F0F2-EB26-75119AFC87A0}"/>
              </a:ext>
            </a:extLst>
          </p:cNvPr>
          <p:cNvSpPr>
            <a:spLocks noGrp="1"/>
          </p:cNvSpPr>
          <p:nvPr>
            <p:ph type="body" sz="quarter" idx="21"/>
          </p:nvPr>
        </p:nvSpPr>
        <p:spPr/>
        <p:txBody>
          <a:bodyPr/>
          <a:lstStyle/>
          <a:p>
            <a:r>
              <a:rPr lang="en-US" sz="1400" dirty="0"/>
              <a:t>Pointing</a:t>
            </a:r>
            <a:endParaRPr lang="de-DE" dirty="0"/>
          </a:p>
        </p:txBody>
      </p:sp>
      <p:sp>
        <p:nvSpPr>
          <p:cNvPr id="17" name="Textplatzhalter 16">
            <a:extLst>
              <a:ext uri="{FF2B5EF4-FFF2-40B4-BE49-F238E27FC236}">
                <a16:creationId xmlns:a16="http://schemas.microsoft.com/office/drawing/2014/main" id="{620FFF49-8ED2-F8C5-0494-2CFB2E4E24AB}"/>
              </a:ext>
            </a:extLst>
          </p:cNvPr>
          <p:cNvSpPr>
            <a:spLocks noGrp="1"/>
          </p:cNvSpPr>
          <p:nvPr>
            <p:ph type="body" sz="quarter" idx="34"/>
          </p:nvPr>
        </p:nvSpPr>
        <p:spPr/>
        <p:txBody>
          <a:bodyPr>
            <a:normAutofit/>
          </a:bodyPr>
          <a:lstStyle/>
          <a:p>
            <a:r>
              <a:rPr lang="en-US" altLang="en-US" dirty="0"/>
              <a:t>Central to most modern computing systems </a:t>
            </a:r>
            <a:r>
              <a:rPr lang="en-US" altLang="en-US" b="1" dirty="0">
                <a:solidFill>
                  <a:schemeClr val="accent1"/>
                </a:solidFill>
              </a:rPr>
              <a:t>is the ability to point and select a target</a:t>
            </a:r>
            <a:r>
              <a:rPr lang="en-US" altLang="en-US" dirty="0"/>
              <a:t> and </a:t>
            </a:r>
            <a:r>
              <a:rPr lang="en-US" altLang="en-US" b="1" dirty="0">
                <a:solidFill>
                  <a:schemeClr val="accent1"/>
                </a:solidFill>
              </a:rPr>
              <a:t>to manipulate the target </a:t>
            </a:r>
            <a:r>
              <a:rPr lang="en-US" altLang="en-US" dirty="0"/>
              <a:t>(by performing a function)</a:t>
            </a:r>
          </a:p>
          <a:p>
            <a:pPr lvl="1"/>
            <a:r>
              <a:rPr lang="en-US" dirty="0"/>
              <a:t>Particular in computer-aided design (CAD) where positioning and drawing are the major activities</a:t>
            </a:r>
          </a:p>
          <a:p>
            <a:r>
              <a:rPr lang="en-US" b="1" dirty="0">
                <a:solidFill>
                  <a:schemeClr val="accent1"/>
                </a:solidFill>
              </a:rPr>
              <a:t>Pointing devices </a:t>
            </a:r>
            <a:r>
              <a:rPr lang="en-US" dirty="0"/>
              <a:t>allow the user to </a:t>
            </a:r>
            <a:r>
              <a:rPr lang="en-US" b="1" dirty="0">
                <a:solidFill>
                  <a:schemeClr val="accent1"/>
                </a:solidFill>
              </a:rPr>
              <a:t>point</a:t>
            </a:r>
            <a:r>
              <a:rPr lang="en-US" dirty="0"/>
              <a:t>, </a:t>
            </a:r>
            <a:r>
              <a:rPr lang="en-US" b="1" dirty="0">
                <a:solidFill>
                  <a:schemeClr val="accent1"/>
                </a:solidFill>
              </a:rPr>
              <a:t>position</a:t>
            </a:r>
            <a:r>
              <a:rPr lang="en-US" dirty="0"/>
              <a:t> and </a:t>
            </a:r>
            <a:r>
              <a:rPr lang="en-US" b="1" dirty="0">
                <a:solidFill>
                  <a:schemeClr val="accent1"/>
                </a:solidFill>
              </a:rPr>
              <a:t>select</a:t>
            </a:r>
            <a:r>
              <a:rPr lang="en-US" dirty="0"/>
              <a:t> </a:t>
            </a:r>
            <a:r>
              <a:rPr lang="en-US" b="1" dirty="0">
                <a:solidFill>
                  <a:schemeClr val="accent1"/>
                </a:solidFill>
              </a:rPr>
              <a:t>items</a:t>
            </a:r>
            <a:r>
              <a:rPr lang="en-US" dirty="0"/>
              <a:t> either directly or by manipulating a referential pointer on the screen</a:t>
            </a:r>
          </a:p>
          <a:p>
            <a:pPr lvl="1"/>
            <a:r>
              <a:rPr lang="en-US" b="1" dirty="0">
                <a:solidFill>
                  <a:schemeClr val="accent1"/>
                </a:solidFill>
              </a:rPr>
              <a:t>Referential target selection </a:t>
            </a:r>
            <a:r>
              <a:rPr lang="en-US" dirty="0"/>
              <a:t>(e.g., using a cursor with a mouse ) </a:t>
            </a:r>
            <a:r>
              <a:rPr lang="en-US" b="1" dirty="0">
                <a:solidFill>
                  <a:schemeClr val="accent1"/>
                </a:solidFill>
              </a:rPr>
              <a:t>needs a transfer function</a:t>
            </a:r>
            <a:endParaRPr lang="en-US" dirty="0"/>
          </a:p>
          <a:p>
            <a:pPr lvl="1"/>
            <a:r>
              <a:rPr lang="en-US" dirty="0"/>
              <a:t>Pointing devices </a:t>
            </a:r>
            <a:r>
              <a:rPr lang="en-US" b="1" dirty="0">
                <a:solidFill>
                  <a:schemeClr val="accent1"/>
                </a:solidFill>
              </a:rPr>
              <a:t>can be used for hand drawing </a:t>
            </a:r>
            <a:r>
              <a:rPr lang="en-US" dirty="0"/>
              <a:t>(although the skill of drawing with e.g., a mouse is very different from using a pencil)</a:t>
            </a:r>
          </a:p>
        </p:txBody>
      </p:sp>
      <p:sp>
        <p:nvSpPr>
          <p:cNvPr id="18" name="Inhaltsplatzhalter 17">
            <a:extLst>
              <a:ext uri="{FF2B5EF4-FFF2-40B4-BE49-F238E27FC236}">
                <a16:creationId xmlns:a16="http://schemas.microsoft.com/office/drawing/2014/main" id="{947750CF-11BE-2368-F4BB-F834FEEF11D8}"/>
              </a:ext>
            </a:extLst>
          </p:cNvPr>
          <p:cNvSpPr>
            <a:spLocks noGrp="1"/>
          </p:cNvSpPr>
          <p:nvPr>
            <p:ph sz="quarter" idx="35"/>
          </p:nvPr>
        </p:nvSpPr>
        <p:spPr/>
        <p:txBody>
          <a:bodyPr/>
          <a:lstStyle/>
          <a:p>
            <a:r>
              <a:rPr lang="en-US" dirty="0"/>
              <a:t>Dix, A., Finlay, J., Abowd, G. D., &amp; Beale, R. (2003). Human-computer interaction. Pearson Education.</a:t>
            </a:r>
            <a:endParaRPr lang="de-DE" dirty="0"/>
          </a:p>
        </p:txBody>
      </p:sp>
    </p:spTree>
    <p:extLst>
      <p:ext uri="{BB962C8B-B14F-4D97-AF65-F5344CB8AC3E}">
        <p14:creationId xmlns:p14="http://schemas.microsoft.com/office/powerpoint/2010/main" val="32395455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4D1F4E5-E0B3-1E5F-FFD8-B24215FBF601}"/>
              </a:ext>
            </a:extLst>
          </p:cNvPr>
          <p:cNvSpPr>
            <a:spLocks noGrp="1"/>
          </p:cNvSpPr>
          <p:nvPr>
            <p:ph type="title"/>
          </p:nvPr>
        </p:nvSpPr>
        <p:spPr/>
        <p:txBody>
          <a:bodyPr/>
          <a:lstStyle/>
          <a:p>
            <a:r>
              <a:rPr lang="de-DE" dirty="0"/>
              <a:t>The Mouse</a:t>
            </a:r>
          </a:p>
        </p:txBody>
      </p:sp>
      <p:sp>
        <p:nvSpPr>
          <p:cNvPr id="3" name="Fußzeilenplatzhalter 2">
            <a:extLst>
              <a:ext uri="{FF2B5EF4-FFF2-40B4-BE49-F238E27FC236}">
                <a16:creationId xmlns:a16="http://schemas.microsoft.com/office/drawing/2014/main" id="{F0D9ABA4-0EE4-D326-8C83-02A3066B3BBD}"/>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2DF86941-957D-06E4-24A8-DF79959555E2}"/>
              </a:ext>
            </a:extLst>
          </p:cNvPr>
          <p:cNvSpPr>
            <a:spLocks noGrp="1"/>
          </p:cNvSpPr>
          <p:nvPr>
            <p:ph type="sldNum" sz="quarter" idx="33"/>
          </p:nvPr>
        </p:nvSpPr>
        <p:spPr/>
        <p:txBody>
          <a:bodyPr/>
          <a:lstStyle/>
          <a:p>
            <a:fld id="{BA24374A-C3A8-471A-8837-3FC31668ABE5}" type="slidenum">
              <a:rPr lang="de-DE" smtClean="0"/>
              <a:pPr/>
              <a:t>28</a:t>
            </a:fld>
            <a:endParaRPr lang="de-DE" dirty="0"/>
          </a:p>
        </p:txBody>
      </p:sp>
      <p:sp>
        <p:nvSpPr>
          <p:cNvPr id="7" name="Textplatzhalter 6">
            <a:extLst>
              <a:ext uri="{FF2B5EF4-FFF2-40B4-BE49-F238E27FC236}">
                <a16:creationId xmlns:a16="http://schemas.microsoft.com/office/drawing/2014/main" id="{0C8318A5-63F8-7940-1512-10E4B80337B6}"/>
              </a:ext>
            </a:extLst>
          </p:cNvPr>
          <p:cNvSpPr>
            <a:spLocks noGrp="1"/>
          </p:cNvSpPr>
          <p:nvPr>
            <p:ph type="body" sz="quarter" idx="21"/>
          </p:nvPr>
        </p:nvSpPr>
        <p:spPr/>
        <p:txBody>
          <a:bodyPr/>
          <a:lstStyle/>
          <a:p>
            <a:r>
              <a:rPr lang="en-US" sz="1400" dirty="0"/>
              <a:t>Pointing</a:t>
            </a:r>
            <a:endParaRPr lang="de-DE" dirty="0"/>
          </a:p>
        </p:txBody>
      </p:sp>
      <p:sp>
        <p:nvSpPr>
          <p:cNvPr id="8" name="Textplatzhalter 7">
            <a:extLst>
              <a:ext uri="{FF2B5EF4-FFF2-40B4-BE49-F238E27FC236}">
                <a16:creationId xmlns:a16="http://schemas.microsoft.com/office/drawing/2014/main" id="{0ACCFD7E-88C3-F9EA-0D26-DC64D61FD966}"/>
              </a:ext>
            </a:extLst>
          </p:cNvPr>
          <p:cNvSpPr>
            <a:spLocks noGrp="1"/>
          </p:cNvSpPr>
          <p:nvPr>
            <p:ph type="body" sz="quarter" idx="34"/>
          </p:nvPr>
        </p:nvSpPr>
        <p:spPr>
          <a:xfrm>
            <a:off x="695326" y="1449388"/>
            <a:ext cx="7956548" cy="4346501"/>
          </a:xfrm>
        </p:spPr>
        <p:txBody>
          <a:bodyPr>
            <a:normAutofit fontScale="92500" lnSpcReduction="10000"/>
          </a:bodyPr>
          <a:lstStyle/>
          <a:p>
            <a:r>
              <a:rPr lang="en-US" b="1" dirty="0">
                <a:solidFill>
                  <a:schemeClr val="accent1"/>
                </a:solidFill>
              </a:rPr>
              <a:t>Hand-held referential pointing device </a:t>
            </a:r>
            <a:r>
              <a:rPr lang="en-US" dirty="0"/>
              <a:t>that detects two-dimensional motion relative to the underlying surface</a:t>
            </a:r>
          </a:p>
          <a:p>
            <a:r>
              <a:rPr lang="de-DE" b="1" dirty="0" err="1">
                <a:solidFill>
                  <a:schemeClr val="accent1"/>
                </a:solidFill>
              </a:rPr>
              <a:t>Mechanical</a:t>
            </a:r>
            <a:endParaRPr lang="de-DE" b="1" dirty="0">
              <a:solidFill>
                <a:schemeClr val="accent1"/>
              </a:solidFill>
            </a:endParaRPr>
          </a:p>
          <a:p>
            <a:pPr lvl="1"/>
            <a:r>
              <a:rPr lang="en-US" dirty="0"/>
              <a:t>The German company Telefunken published on their early ball </a:t>
            </a:r>
            <a:r>
              <a:rPr lang="de-DE" b="0" i="1" dirty="0">
                <a:solidFill>
                  <a:srgbClr val="202122"/>
                </a:solidFill>
                <a:effectLst/>
                <a:latin typeface="Arial" panose="020B0604020202020204" pitchFamily="34" charset="0"/>
              </a:rPr>
              <a:t>Rollkugelsteuerung</a:t>
            </a:r>
            <a:r>
              <a:rPr lang="de-DE" b="0" i="0" dirty="0">
                <a:solidFill>
                  <a:srgbClr val="202122"/>
                </a:solidFill>
                <a:effectLst/>
                <a:latin typeface="Arial" panose="020B0604020202020204" pitchFamily="34" charset="0"/>
              </a:rPr>
              <a:t> (RKS) </a:t>
            </a:r>
            <a:r>
              <a:rPr lang="en-US" dirty="0"/>
              <a:t>mouse on 2 October 1968</a:t>
            </a:r>
          </a:p>
          <a:p>
            <a:pPr lvl="1"/>
            <a:r>
              <a:rPr lang="en-US" dirty="0"/>
              <a:t>Prevalent until the 2000’s</a:t>
            </a:r>
          </a:p>
          <a:p>
            <a:r>
              <a:rPr lang="de-DE" b="1" dirty="0">
                <a:solidFill>
                  <a:schemeClr val="accent1"/>
                </a:solidFill>
              </a:rPr>
              <a:t>Optical</a:t>
            </a:r>
            <a:r>
              <a:rPr lang="de-DE" dirty="0"/>
              <a:t> </a:t>
            </a:r>
          </a:p>
          <a:p>
            <a:pPr lvl="1"/>
            <a:r>
              <a:rPr lang="de-DE" dirty="0"/>
              <a:t>LED </a:t>
            </a:r>
            <a:r>
              <a:rPr lang="de-DE" dirty="0" err="1"/>
              <a:t>mice</a:t>
            </a:r>
            <a:r>
              <a:rPr lang="de-DE" dirty="0"/>
              <a:t> r</a:t>
            </a:r>
            <a:r>
              <a:rPr lang="en-US" dirty="0" err="1"/>
              <a:t>ely</a:t>
            </a:r>
            <a:r>
              <a:rPr lang="en-US" dirty="0"/>
              <a:t> on one or more light-emitting diodes (LEDs) and an imaging array of photodiodes to detect movement relative to the underlying surface</a:t>
            </a:r>
            <a:endParaRPr lang="de-DE" dirty="0"/>
          </a:p>
          <a:p>
            <a:pPr lvl="1"/>
            <a:r>
              <a:rPr lang="en-US" dirty="0"/>
              <a:t>A laser mouse is an optical mouse that uses coherent (laser) light for motion translation</a:t>
            </a:r>
            <a:endParaRPr lang="de-DE" dirty="0"/>
          </a:p>
        </p:txBody>
      </p:sp>
      <p:sp>
        <p:nvSpPr>
          <p:cNvPr id="9" name="Inhaltsplatzhalter 8">
            <a:extLst>
              <a:ext uri="{FF2B5EF4-FFF2-40B4-BE49-F238E27FC236}">
                <a16:creationId xmlns:a16="http://schemas.microsoft.com/office/drawing/2014/main" id="{D8B6E551-D668-294F-15B1-C5F7F8CD7862}"/>
              </a:ext>
            </a:extLst>
          </p:cNvPr>
          <p:cNvSpPr>
            <a:spLocks noGrp="1"/>
          </p:cNvSpPr>
          <p:nvPr>
            <p:ph sz="quarter" idx="35"/>
          </p:nvPr>
        </p:nvSpPr>
        <p:spPr/>
        <p:txBody>
          <a:bodyPr/>
          <a:lstStyle/>
          <a:p>
            <a:r>
              <a:rPr lang="en-US" dirty="0"/>
              <a:t>Dix, A., Finlay, J., Abowd, G. D., &amp; Beale, R. (2003). Human-computer interaction. Pearson Education.</a:t>
            </a:r>
            <a:endParaRPr lang="de-DE" dirty="0"/>
          </a:p>
        </p:txBody>
      </p:sp>
      <p:pic>
        <p:nvPicPr>
          <p:cNvPr id="11" name="Grafik 10">
            <a:extLst>
              <a:ext uri="{FF2B5EF4-FFF2-40B4-BE49-F238E27FC236}">
                <a16:creationId xmlns:a16="http://schemas.microsoft.com/office/drawing/2014/main" id="{FC025346-7B0E-2C31-E4BA-5313121E96D9}"/>
              </a:ext>
            </a:extLst>
          </p:cNvPr>
          <p:cNvPicPr>
            <a:picLocks noChangeAspect="1"/>
          </p:cNvPicPr>
          <p:nvPr/>
        </p:nvPicPr>
        <p:blipFill>
          <a:blip r:embed="rId2"/>
          <a:stretch>
            <a:fillRect/>
          </a:stretch>
        </p:blipFill>
        <p:spPr>
          <a:xfrm>
            <a:off x="9026523" y="168765"/>
            <a:ext cx="2898894" cy="1880140"/>
          </a:xfrm>
          <a:prstGeom prst="rect">
            <a:avLst/>
          </a:prstGeom>
        </p:spPr>
      </p:pic>
      <p:sp>
        <p:nvSpPr>
          <p:cNvPr id="13" name="Textfeld 12">
            <a:extLst>
              <a:ext uri="{FF2B5EF4-FFF2-40B4-BE49-F238E27FC236}">
                <a16:creationId xmlns:a16="http://schemas.microsoft.com/office/drawing/2014/main" id="{7BA3812F-58A4-E42D-708B-CFF79F903FBB}"/>
              </a:ext>
            </a:extLst>
          </p:cNvPr>
          <p:cNvSpPr txBox="1"/>
          <p:nvPr/>
        </p:nvSpPr>
        <p:spPr>
          <a:xfrm>
            <a:off x="9026523" y="2048906"/>
            <a:ext cx="2898894" cy="215444"/>
          </a:xfrm>
          <a:prstGeom prst="rect">
            <a:avLst/>
          </a:prstGeom>
          <a:noFill/>
        </p:spPr>
        <p:txBody>
          <a:bodyPr wrap="square">
            <a:spAutoFit/>
          </a:bodyPr>
          <a:lstStyle/>
          <a:p>
            <a:r>
              <a:rPr lang="de-DE" sz="800" dirty="0"/>
              <a:t>Image from Douglas Engelbart and </a:t>
            </a:r>
            <a:r>
              <a:rPr lang="de-DE" sz="800" dirty="0" err="1"/>
              <a:t>the</a:t>
            </a:r>
            <a:r>
              <a:rPr lang="de-DE" sz="800" dirty="0"/>
              <a:t> Bootstrap Institute</a:t>
            </a:r>
          </a:p>
        </p:txBody>
      </p:sp>
      <p:pic>
        <p:nvPicPr>
          <p:cNvPr id="14" name="Picture 2" descr="Image of the RKS 100 in the computer museum stuttgart">
            <a:extLst>
              <a:ext uri="{FF2B5EF4-FFF2-40B4-BE49-F238E27FC236}">
                <a16:creationId xmlns:a16="http://schemas.microsoft.com/office/drawing/2014/main" id="{2B2984CE-1705-34CF-1C22-7315FE445E3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535" b="27259"/>
          <a:stretch/>
        </p:blipFill>
        <p:spPr bwMode="auto">
          <a:xfrm>
            <a:off x="9026523" y="2306384"/>
            <a:ext cx="2898894" cy="1550757"/>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6" descr="Interior of the RKS-100 computer mouse with trackball">
            <a:extLst>
              <a:ext uri="{FF2B5EF4-FFF2-40B4-BE49-F238E27FC236}">
                <a16:creationId xmlns:a16="http://schemas.microsoft.com/office/drawing/2014/main" id="{5DA2935D-2184-3747-0EAA-280029E19949}"/>
              </a:ext>
            </a:extLst>
          </p:cNvPr>
          <p:cNvPicPr>
            <a:picLocks noChangeAspect="1"/>
          </p:cNvPicPr>
          <p:nvPr/>
        </p:nvPicPr>
        <p:blipFill rotWithShape="1">
          <a:blip r:embed="rId4"/>
          <a:srcRect t="5501" b="7430"/>
          <a:stretch/>
        </p:blipFill>
        <p:spPr>
          <a:xfrm>
            <a:off x="8592557" y="2389235"/>
            <a:ext cx="1675886" cy="1161630"/>
          </a:xfrm>
          <a:prstGeom prst="rect">
            <a:avLst/>
          </a:prstGeom>
        </p:spPr>
      </p:pic>
      <p:sp>
        <p:nvSpPr>
          <p:cNvPr id="17" name="Textfeld 16">
            <a:extLst>
              <a:ext uri="{FF2B5EF4-FFF2-40B4-BE49-F238E27FC236}">
                <a16:creationId xmlns:a16="http://schemas.microsoft.com/office/drawing/2014/main" id="{A3E45C87-9029-A550-B753-92B4C1C12F41}"/>
              </a:ext>
            </a:extLst>
          </p:cNvPr>
          <p:cNvSpPr txBox="1"/>
          <p:nvPr/>
        </p:nvSpPr>
        <p:spPr>
          <a:xfrm>
            <a:off x="9026523" y="3851209"/>
            <a:ext cx="2898894" cy="338554"/>
          </a:xfrm>
          <a:prstGeom prst="rect">
            <a:avLst/>
          </a:prstGeom>
          <a:noFill/>
        </p:spPr>
        <p:txBody>
          <a:bodyPr wrap="square">
            <a:spAutoFit/>
          </a:bodyPr>
          <a:lstStyle/>
          <a:p>
            <a:r>
              <a:rPr lang="en-US" sz="800" dirty="0">
                <a:solidFill>
                  <a:schemeClr val="tx1"/>
                </a:solidFill>
              </a:rPr>
              <a:t>Image from: </a:t>
            </a:r>
            <a:r>
              <a:rPr lang="de-DE" sz="800" dirty="0">
                <a:solidFill>
                  <a:schemeClr val="tx1"/>
                </a:solidFill>
              </a:rPr>
              <a:t>Computermuseum, Fakultät Informatik, Universität Stuttgart</a:t>
            </a:r>
          </a:p>
        </p:txBody>
      </p:sp>
      <p:pic>
        <p:nvPicPr>
          <p:cNvPr id="10242" name="Picture 2">
            <a:extLst>
              <a:ext uri="{FF2B5EF4-FFF2-40B4-BE49-F238E27FC236}">
                <a16:creationId xmlns:a16="http://schemas.microsoft.com/office/drawing/2014/main" id="{77AE4996-6232-CBA7-51EA-5BB99EF4503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26523" y="4257485"/>
            <a:ext cx="2886279" cy="1430020"/>
          </a:xfrm>
          <a:prstGeom prst="rect">
            <a:avLst/>
          </a:prstGeom>
          <a:noFill/>
          <a:extLst>
            <a:ext uri="{909E8E84-426E-40DD-AFC4-6F175D3DCCD1}">
              <a14:hiddenFill xmlns:a14="http://schemas.microsoft.com/office/drawing/2010/main">
                <a:solidFill>
                  <a:srgbClr val="FFFFFF"/>
                </a:solidFill>
              </a14:hiddenFill>
            </a:ext>
          </a:extLst>
        </p:spPr>
      </p:pic>
      <p:sp>
        <p:nvSpPr>
          <p:cNvPr id="18" name="Textfeld 17">
            <a:extLst>
              <a:ext uri="{FF2B5EF4-FFF2-40B4-BE49-F238E27FC236}">
                <a16:creationId xmlns:a16="http://schemas.microsoft.com/office/drawing/2014/main" id="{517A76E7-C84A-C294-4690-4D45FE54F411}"/>
              </a:ext>
            </a:extLst>
          </p:cNvPr>
          <p:cNvSpPr txBox="1"/>
          <p:nvPr/>
        </p:nvSpPr>
        <p:spPr>
          <a:xfrm>
            <a:off x="9026523" y="5670725"/>
            <a:ext cx="2898894" cy="461665"/>
          </a:xfrm>
          <a:prstGeom prst="rect">
            <a:avLst/>
          </a:prstGeom>
          <a:noFill/>
        </p:spPr>
        <p:txBody>
          <a:bodyPr wrap="square">
            <a:spAutoFit/>
          </a:bodyPr>
          <a:lstStyle/>
          <a:p>
            <a:r>
              <a:rPr lang="en-US" sz="800" dirty="0">
                <a:solidFill>
                  <a:schemeClr val="tx1"/>
                </a:solidFill>
              </a:rPr>
              <a:t>Image from https://en.wikipedia.org/wiki/Optical_mouse#/media/File:Optical_mouse_shining.jpg</a:t>
            </a:r>
            <a:endParaRPr lang="de-DE" sz="800" dirty="0">
              <a:solidFill>
                <a:schemeClr val="tx1"/>
              </a:solidFill>
            </a:endParaRPr>
          </a:p>
        </p:txBody>
      </p:sp>
    </p:spTree>
    <p:extLst>
      <p:ext uri="{BB962C8B-B14F-4D97-AF65-F5344CB8AC3E}">
        <p14:creationId xmlns:p14="http://schemas.microsoft.com/office/powerpoint/2010/main" val="501451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299EE99-4942-3A1A-5E40-F287A05B4875}"/>
              </a:ext>
            </a:extLst>
          </p:cNvPr>
          <p:cNvSpPr>
            <a:spLocks noGrp="1"/>
          </p:cNvSpPr>
          <p:nvPr>
            <p:ph type="title"/>
          </p:nvPr>
        </p:nvSpPr>
        <p:spPr/>
        <p:txBody>
          <a:bodyPr/>
          <a:lstStyle/>
          <a:p>
            <a:r>
              <a:rPr lang="de-DE" dirty="0"/>
              <a:t>Touchpads</a:t>
            </a:r>
          </a:p>
        </p:txBody>
      </p:sp>
      <p:sp>
        <p:nvSpPr>
          <p:cNvPr id="3" name="Fußzeilenplatzhalter 2">
            <a:extLst>
              <a:ext uri="{FF2B5EF4-FFF2-40B4-BE49-F238E27FC236}">
                <a16:creationId xmlns:a16="http://schemas.microsoft.com/office/drawing/2014/main" id="{79DF8F22-6573-397E-3D72-2396D8847B44}"/>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C19A67EC-C68D-7620-A6E2-49E567C521D0}"/>
              </a:ext>
            </a:extLst>
          </p:cNvPr>
          <p:cNvSpPr>
            <a:spLocks noGrp="1"/>
          </p:cNvSpPr>
          <p:nvPr>
            <p:ph type="sldNum" sz="quarter" idx="28"/>
          </p:nvPr>
        </p:nvSpPr>
        <p:spPr/>
        <p:txBody>
          <a:bodyPr/>
          <a:lstStyle/>
          <a:p>
            <a:fld id="{BA24374A-C3A8-471A-8837-3FC31668ABE5}" type="slidenum">
              <a:rPr lang="de-DE" smtClean="0"/>
              <a:pPr/>
              <a:t>29</a:t>
            </a:fld>
            <a:endParaRPr lang="de-DE" dirty="0"/>
          </a:p>
        </p:txBody>
      </p:sp>
      <p:sp>
        <p:nvSpPr>
          <p:cNvPr id="5" name="Textplatzhalter 4">
            <a:extLst>
              <a:ext uri="{FF2B5EF4-FFF2-40B4-BE49-F238E27FC236}">
                <a16:creationId xmlns:a16="http://schemas.microsoft.com/office/drawing/2014/main" id="{810957D8-A9DA-C98D-F68D-B3E8FC58D137}"/>
              </a:ext>
            </a:extLst>
          </p:cNvPr>
          <p:cNvSpPr>
            <a:spLocks noGrp="1"/>
          </p:cNvSpPr>
          <p:nvPr>
            <p:ph type="body" sz="quarter" idx="21"/>
          </p:nvPr>
        </p:nvSpPr>
        <p:spPr/>
        <p:txBody>
          <a:bodyPr/>
          <a:lstStyle/>
          <a:p>
            <a:r>
              <a:rPr lang="en-US" sz="1400" dirty="0"/>
              <a:t>Pointing</a:t>
            </a:r>
            <a:endParaRPr lang="de-DE" dirty="0"/>
          </a:p>
        </p:txBody>
      </p:sp>
      <p:sp>
        <p:nvSpPr>
          <p:cNvPr id="6" name="Textplatzhalter 5">
            <a:extLst>
              <a:ext uri="{FF2B5EF4-FFF2-40B4-BE49-F238E27FC236}">
                <a16:creationId xmlns:a16="http://schemas.microsoft.com/office/drawing/2014/main" id="{A63CFC80-221E-F4A6-DC4E-EB0AFE20E05A}"/>
              </a:ext>
            </a:extLst>
          </p:cNvPr>
          <p:cNvSpPr>
            <a:spLocks noGrp="1"/>
          </p:cNvSpPr>
          <p:nvPr>
            <p:ph type="body" sz="quarter" idx="29"/>
          </p:nvPr>
        </p:nvSpPr>
        <p:spPr>
          <a:xfrm>
            <a:off x="695325" y="1449388"/>
            <a:ext cx="7591425" cy="4679950"/>
          </a:xfrm>
        </p:spPr>
        <p:txBody>
          <a:bodyPr>
            <a:normAutofit/>
          </a:bodyPr>
          <a:lstStyle/>
          <a:p>
            <a:r>
              <a:rPr lang="en-US" dirty="0"/>
              <a:t>Touchpads are pointing devices that use the electrical capacitance or resistance to </a:t>
            </a:r>
            <a:r>
              <a:rPr lang="en-US" b="1" dirty="0">
                <a:solidFill>
                  <a:schemeClr val="accent1"/>
                </a:solidFill>
              </a:rPr>
              <a:t>determine the position of an object</a:t>
            </a:r>
            <a:r>
              <a:rPr lang="en-US" dirty="0"/>
              <a:t> (e.g., a finger) </a:t>
            </a:r>
            <a:r>
              <a:rPr lang="en-US" b="1" dirty="0">
                <a:solidFill>
                  <a:schemeClr val="accent1"/>
                </a:solidFill>
              </a:rPr>
              <a:t>on the surface of a pad</a:t>
            </a:r>
            <a:endParaRPr lang="de-DE" b="1" dirty="0">
              <a:solidFill>
                <a:schemeClr val="accent1"/>
              </a:solidFill>
            </a:endParaRPr>
          </a:p>
          <a:p>
            <a:pPr lvl="1"/>
            <a:r>
              <a:rPr lang="en-US" dirty="0"/>
              <a:t>Extensively used in portable computers</a:t>
            </a:r>
          </a:p>
          <a:p>
            <a:pPr lvl="1"/>
            <a:r>
              <a:rPr lang="en-US" dirty="0"/>
              <a:t>Can now be obtained separately  </a:t>
            </a:r>
          </a:p>
          <a:p>
            <a:r>
              <a:rPr lang="en-US" b="1" dirty="0">
                <a:solidFill>
                  <a:schemeClr val="accent1"/>
                </a:solidFill>
              </a:rPr>
              <a:t>Operated by stroking a finger </a:t>
            </a:r>
            <a:r>
              <a:rPr lang="en-US" dirty="0"/>
              <a:t>over their surface, rather like using a simulated trackball</a:t>
            </a:r>
          </a:p>
          <a:p>
            <a:pPr lvl="1"/>
            <a:r>
              <a:rPr lang="en-US" dirty="0"/>
              <a:t>May require several strokes to move the cursor </a:t>
            </a:r>
          </a:p>
          <a:p>
            <a:pPr lvl="1"/>
            <a:r>
              <a:rPr lang="de-DE" dirty="0" err="1"/>
              <a:t>Require</a:t>
            </a:r>
            <a:r>
              <a:rPr lang="de-DE" dirty="0"/>
              <a:t> </a:t>
            </a:r>
            <a:r>
              <a:rPr lang="de-DE" dirty="0" err="1"/>
              <a:t>acceleration</a:t>
            </a:r>
            <a:r>
              <a:rPr lang="de-DE" dirty="0"/>
              <a:t> (</a:t>
            </a:r>
            <a:r>
              <a:rPr lang="de-DE" dirty="0" err="1"/>
              <a:t>see</a:t>
            </a:r>
            <a:r>
              <a:rPr lang="de-DE" dirty="0"/>
              <a:t> Transfer </a:t>
            </a:r>
            <a:r>
              <a:rPr lang="de-DE" dirty="0" err="1"/>
              <a:t>Functions</a:t>
            </a:r>
            <a:r>
              <a:rPr lang="de-DE" dirty="0"/>
              <a:t>) </a:t>
            </a:r>
            <a:r>
              <a:rPr lang="de-DE" dirty="0" err="1"/>
              <a:t>as</a:t>
            </a:r>
            <a:r>
              <a:rPr lang="de-DE" dirty="0"/>
              <a:t> </a:t>
            </a:r>
            <a:r>
              <a:rPr lang="de-DE" dirty="0" err="1"/>
              <a:t>the</a:t>
            </a:r>
            <a:r>
              <a:rPr lang="de-DE" dirty="0"/>
              <a:t> </a:t>
            </a:r>
            <a:r>
              <a:rPr lang="de-DE" dirty="0" err="1"/>
              <a:t>size</a:t>
            </a:r>
            <a:r>
              <a:rPr lang="de-DE" dirty="0"/>
              <a:t> of </a:t>
            </a:r>
            <a:r>
              <a:rPr lang="de-DE" dirty="0" err="1"/>
              <a:t>the</a:t>
            </a:r>
            <a:r>
              <a:rPr lang="de-DE" dirty="0"/>
              <a:t> </a:t>
            </a:r>
            <a:r>
              <a:rPr lang="de-DE" dirty="0" err="1"/>
              <a:t>touchpad</a:t>
            </a:r>
            <a:r>
              <a:rPr lang="de-DE" dirty="0"/>
              <a:t> </a:t>
            </a:r>
            <a:r>
              <a:rPr lang="de-DE" dirty="0" err="1"/>
              <a:t>does</a:t>
            </a:r>
            <a:r>
              <a:rPr lang="de-DE" dirty="0"/>
              <a:t> not match </a:t>
            </a:r>
            <a:r>
              <a:rPr lang="de-DE" dirty="0" err="1"/>
              <a:t>the</a:t>
            </a:r>
            <a:r>
              <a:rPr lang="de-DE" dirty="0"/>
              <a:t> </a:t>
            </a:r>
            <a:r>
              <a:rPr lang="de-DE" dirty="0" err="1"/>
              <a:t>size</a:t>
            </a:r>
            <a:r>
              <a:rPr lang="de-DE" dirty="0"/>
              <a:t> of </a:t>
            </a:r>
            <a:r>
              <a:rPr lang="de-DE" dirty="0" err="1"/>
              <a:t>the</a:t>
            </a:r>
            <a:r>
              <a:rPr lang="de-DE" dirty="0"/>
              <a:t> screen</a:t>
            </a:r>
          </a:p>
          <a:p>
            <a:pPr lvl="1"/>
            <a:r>
              <a:rPr lang="de-DE" dirty="0" err="1"/>
              <a:t>Some</a:t>
            </a:r>
            <a:r>
              <a:rPr lang="de-DE" dirty="0"/>
              <a:t> support taps (</a:t>
            </a:r>
            <a:r>
              <a:rPr lang="de-DE" dirty="0" err="1"/>
              <a:t>clicks</a:t>
            </a:r>
            <a:r>
              <a:rPr lang="de-DE" dirty="0"/>
              <a:t>) and/</a:t>
            </a:r>
            <a:r>
              <a:rPr lang="de-DE" dirty="0" err="1"/>
              <a:t>or</a:t>
            </a:r>
            <a:r>
              <a:rPr lang="de-DE" dirty="0"/>
              <a:t> multi-finger </a:t>
            </a:r>
            <a:r>
              <a:rPr lang="de-DE" dirty="0" err="1"/>
              <a:t>touch</a:t>
            </a:r>
            <a:endParaRPr lang="de-DE" dirty="0"/>
          </a:p>
          <a:p>
            <a:pPr lvl="1"/>
            <a:endParaRPr lang="de-DE" dirty="0"/>
          </a:p>
        </p:txBody>
      </p:sp>
      <p:pic>
        <p:nvPicPr>
          <p:cNvPr id="11266" name="Picture 2" descr="Bild 1 von 4">
            <a:extLst>
              <a:ext uri="{FF2B5EF4-FFF2-40B4-BE49-F238E27FC236}">
                <a16:creationId xmlns:a16="http://schemas.microsoft.com/office/drawing/2014/main" id="{38154489-D4D1-E286-B81C-DC7A4E06628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72" t="1160" r="2572" b="1160"/>
          <a:stretch/>
        </p:blipFill>
        <p:spPr bwMode="auto">
          <a:xfrm>
            <a:off x="8717160" y="1328739"/>
            <a:ext cx="2863921" cy="2721768"/>
          </a:xfrm>
          <a:prstGeom prst="rect">
            <a:avLst/>
          </a:prstGeom>
          <a:noFill/>
          <a:extLst>
            <a:ext uri="{909E8E84-426E-40DD-AFC4-6F175D3DCCD1}">
              <a14:hiddenFill xmlns:a14="http://schemas.microsoft.com/office/drawing/2010/main">
                <a:solidFill>
                  <a:srgbClr val="FFFFFF"/>
                </a:solidFill>
              </a14:hiddenFill>
            </a:ext>
          </a:extLst>
        </p:spPr>
      </p:pic>
      <p:sp>
        <p:nvSpPr>
          <p:cNvPr id="10" name="Textfeld 9">
            <a:extLst>
              <a:ext uri="{FF2B5EF4-FFF2-40B4-BE49-F238E27FC236}">
                <a16:creationId xmlns:a16="http://schemas.microsoft.com/office/drawing/2014/main" id="{4F94AA6F-AEDC-3C37-02B4-DFBDD4D3BE89}"/>
              </a:ext>
            </a:extLst>
          </p:cNvPr>
          <p:cNvSpPr txBox="1"/>
          <p:nvPr/>
        </p:nvSpPr>
        <p:spPr>
          <a:xfrm>
            <a:off x="8717160" y="4050507"/>
            <a:ext cx="2563884" cy="246221"/>
          </a:xfrm>
          <a:prstGeom prst="rect">
            <a:avLst/>
          </a:prstGeom>
          <a:noFill/>
        </p:spPr>
        <p:txBody>
          <a:bodyPr wrap="square">
            <a:spAutoFit/>
          </a:bodyPr>
          <a:lstStyle/>
          <a:p>
            <a:r>
              <a:rPr lang="de-DE" sz="1000" dirty="0"/>
              <a:t>Image: Apple PowerBook 5300cs</a:t>
            </a:r>
          </a:p>
        </p:txBody>
      </p:sp>
      <p:pic>
        <p:nvPicPr>
          <p:cNvPr id="11268" name="Picture 4">
            <a:extLst>
              <a:ext uri="{FF2B5EF4-FFF2-40B4-BE49-F238E27FC236}">
                <a16:creationId xmlns:a16="http://schemas.microsoft.com/office/drawing/2014/main" id="{F448F2E9-0821-9515-9508-8489008317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17160" y="4436269"/>
            <a:ext cx="2595159" cy="1335088"/>
          </a:xfrm>
          <a:prstGeom prst="rect">
            <a:avLst/>
          </a:prstGeom>
          <a:noFill/>
          <a:extLst>
            <a:ext uri="{909E8E84-426E-40DD-AFC4-6F175D3DCCD1}">
              <a14:hiddenFill xmlns:a14="http://schemas.microsoft.com/office/drawing/2010/main">
                <a:solidFill>
                  <a:srgbClr val="FFFFFF"/>
                </a:solidFill>
              </a14:hiddenFill>
            </a:ext>
          </a:extLst>
        </p:spPr>
      </p:pic>
      <p:sp>
        <p:nvSpPr>
          <p:cNvPr id="12" name="Textfeld 11">
            <a:extLst>
              <a:ext uri="{FF2B5EF4-FFF2-40B4-BE49-F238E27FC236}">
                <a16:creationId xmlns:a16="http://schemas.microsoft.com/office/drawing/2014/main" id="{84223F54-D7BB-93BD-CE67-E383BADA8D11}"/>
              </a:ext>
            </a:extLst>
          </p:cNvPr>
          <p:cNvSpPr txBox="1"/>
          <p:nvPr/>
        </p:nvSpPr>
        <p:spPr>
          <a:xfrm>
            <a:off x="8717160" y="5746955"/>
            <a:ext cx="3048595" cy="400110"/>
          </a:xfrm>
          <a:prstGeom prst="rect">
            <a:avLst/>
          </a:prstGeom>
          <a:noFill/>
        </p:spPr>
        <p:txBody>
          <a:bodyPr wrap="square">
            <a:spAutoFit/>
          </a:bodyPr>
          <a:lstStyle/>
          <a:p>
            <a:r>
              <a:rPr lang="de-DE" sz="1000" dirty="0"/>
              <a:t>Synaptics-Touchpad © Raimond </a:t>
            </a:r>
            <a:r>
              <a:rPr lang="de-DE" sz="1000" dirty="0" err="1"/>
              <a:t>Spekking</a:t>
            </a:r>
            <a:r>
              <a:rPr lang="de-DE" sz="1000" dirty="0"/>
              <a:t> / CC BY-SA 4.0 (via Wikimedia Commons)</a:t>
            </a:r>
          </a:p>
        </p:txBody>
      </p:sp>
    </p:spTree>
    <p:extLst>
      <p:ext uri="{BB962C8B-B14F-4D97-AF65-F5344CB8AC3E}">
        <p14:creationId xmlns:p14="http://schemas.microsoft.com/office/powerpoint/2010/main" val="22441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Logitech MX Ergo Trackball Wireless Maus (kabellos, grafit) | eBay">
            <a:extLst>
              <a:ext uri="{FF2B5EF4-FFF2-40B4-BE49-F238E27FC236}">
                <a16:creationId xmlns:a16="http://schemas.microsoft.com/office/drawing/2014/main" id="{A2E7FDA5-ECC8-2984-4749-CEC703DE8A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42376" y="1132292"/>
            <a:ext cx="3972630" cy="2836458"/>
          </a:xfrm>
          <a:prstGeom prst="rect">
            <a:avLst/>
          </a:prstGeom>
          <a:noFill/>
          <a:extLst>
            <a:ext uri="{909E8E84-426E-40DD-AFC4-6F175D3DCCD1}">
              <a14:hiddenFill xmlns:a14="http://schemas.microsoft.com/office/drawing/2010/main">
                <a:solidFill>
                  <a:srgbClr val="FFFFFF"/>
                </a:solidFill>
              </a14:hiddenFill>
            </a:ext>
          </a:extLst>
        </p:spPr>
      </p:pic>
      <p:sp>
        <p:nvSpPr>
          <p:cNvPr id="2" name="Titel 1">
            <a:extLst>
              <a:ext uri="{FF2B5EF4-FFF2-40B4-BE49-F238E27FC236}">
                <a16:creationId xmlns:a16="http://schemas.microsoft.com/office/drawing/2014/main" id="{68817B1C-365F-0E1B-7B67-4AF1176C5EB7}"/>
              </a:ext>
            </a:extLst>
          </p:cNvPr>
          <p:cNvSpPr>
            <a:spLocks noGrp="1"/>
          </p:cNvSpPr>
          <p:nvPr>
            <p:ph type="title"/>
          </p:nvPr>
        </p:nvSpPr>
        <p:spPr/>
        <p:txBody>
          <a:bodyPr/>
          <a:lstStyle/>
          <a:p>
            <a:r>
              <a:rPr lang="de-DE" dirty="0"/>
              <a:t>Trackballs and Wheels</a:t>
            </a:r>
          </a:p>
        </p:txBody>
      </p:sp>
      <p:sp>
        <p:nvSpPr>
          <p:cNvPr id="3" name="Fußzeilenplatzhalter 2">
            <a:extLst>
              <a:ext uri="{FF2B5EF4-FFF2-40B4-BE49-F238E27FC236}">
                <a16:creationId xmlns:a16="http://schemas.microsoft.com/office/drawing/2014/main" id="{FBC49B77-1187-7C2B-E0D0-73EB26AF69AA}"/>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922DDA78-D74E-A8F0-8B08-D00A96BC2499}"/>
              </a:ext>
            </a:extLst>
          </p:cNvPr>
          <p:cNvSpPr>
            <a:spLocks noGrp="1"/>
          </p:cNvSpPr>
          <p:nvPr>
            <p:ph type="sldNum" sz="quarter" idx="28"/>
          </p:nvPr>
        </p:nvSpPr>
        <p:spPr/>
        <p:txBody>
          <a:bodyPr/>
          <a:lstStyle/>
          <a:p>
            <a:fld id="{BA24374A-C3A8-471A-8837-3FC31668ABE5}" type="slidenum">
              <a:rPr lang="de-DE" smtClean="0"/>
              <a:pPr/>
              <a:t>30</a:t>
            </a:fld>
            <a:endParaRPr lang="de-DE" dirty="0"/>
          </a:p>
        </p:txBody>
      </p:sp>
      <p:sp>
        <p:nvSpPr>
          <p:cNvPr id="5" name="Textplatzhalter 4">
            <a:extLst>
              <a:ext uri="{FF2B5EF4-FFF2-40B4-BE49-F238E27FC236}">
                <a16:creationId xmlns:a16="http://schemas.microsoft.com/office/drawing/2014/main" id="{968F9B5A-CD19-CB04-D05C-5D8D2B2D75D2}"/>
              </a:ext>
            </a:extLst>
          </p:cNvPr>
          <p:cNvSpPr>
            <a:spLocks noGrp="1"/>
          </p:cNvSpPr>
          <p:nvPr>
            <p:ph type="body" sz="quarter" idx="21"/>
          </p:nvPr>
        </p:nvSpPr>
        <p:spPr/>
        <p:txBody>
          <a:bodyPr/>
          <a:lstStyle/>
          <a:p>
            <a:r>
              <a:rPr lang="en-US" sz="1400" dirty="0"/>
              <a:t>Pointing</a:t>
            </a:r>
            <a:endParaRPr lang="de-DE" dirty="0"/>
          </a:p>
        </p:txBody>
      </p:sp>
      <p:sp>
        <p:nvSpPr>
          <p:cNvPr id="6" name="Textplatzhalter 5">
            <a:extLst>
              <a:ext uri="{FF2B5EF4-FFF2-40B4-BE49-F238E27FC236}">
                <a16:creationId xmlns:a16="http://schemas.microsoft.com/office/drawing/2014/main" id="{6715D8E2-BBBF-B156-44E5-7EAC497B5CC3}"/>
              </a:ext>
            </a:extLst>
          </p:cNvPr>
          <p:cNvSpPr>
            <a:spLocks noGrp="1"/>
          </p:cNvSpPr>
          <p:nvPr>
            <p:ph type="body" sz="quarter" idx="29"/>
          </p:nvPr>
        </p:nvSpPr>
        <p:spPr>
          <a:xfrm>
            <a:off x="695325" y="1449388"/>
            <a:ext cx="7277100" cy="4679950"/>
          </a:xfrm>
        </p:spPr>
        <p:txBody>
          <a:bodyPr/>
          <a:lstStyle/>
          <a:p>
            <a:r>
              <a:rPr lang="en-US" dirty="0"/>
              <a:t>The </a:t>
            </a:r>
            <a:r>
              <a:rPr lang="en-US" b="1" dirty="0">
                <a:solidFill>
                  <a:schemeClr val="accent1"/>
                </a:solidFill>
              </a:rPr>
              <a:t>trackball is an upside-down mouse</a:t>
            </a:r>
          </a:p>
          <a:p>
            <a:pPr lvl="1"/>
            <a:r>
              <a:rPr lang="en-US" dirty="0"/>
              <a:t>A weighted ball faces upwards and is rotated inside a static housing, the motion being detected in the same way as with a mouse and a trackball facing downwards</a:t>
            </a:r>
          </a:p>
          <a:p>
            <a:r>
              <a:rPr lang="en-US" b="1" dirty="0">
                <a:solidFill>
                  <a:schemeClr val="accent1"/>
                </a:solidFill>
              </a:rPr>
              <a:t>Thumb and Scroll Wheels have dials to control the cursor position</a:t>
            </a:r>
          </a:p>
          <a:p>
            <a:pPr lvl="1"/>
            <a:r>
              <a:rPr lang="en-US" dirty="0"/>
              <a:t>Single thumbwheels are more often included on a standard mouse in order to offer an alternative means to scroll documents (scrolling requires you to grab a small scroll bar with a cursor and drag it down)</a:t>
            </a:r>
          </a:p>
          <a:p>
            <a:endParaRPr lang="de-DE" dirty="0"/>
          </a:p>
        </p:txBody>
      </p:sp>
      <p:sp>
        <p:nvSpPr>
          <p:cNvPr id="8" name="Textfeld 7">
            <a:extLst>
              <a:ext uri="{FF2B5EF4-FFF2-40B4-BE49-F238E27FC236}">
                <a16:creationId xmlns:a16="http://schemas.microsoft.com/office/drawing/2014/main" id="{008D16DE-09B8-4F25-EA93-1FDCB440FF4D}"/>
              </a:ext>
            </a:extLst>
          </p:cNvPr>
          <p:cNvSpPr txBox="1"/>
          <p:nvPr/>
        </p:nvSpPr>
        <p:spPr>
          <a:xfrm>
            <a:off x="8599288" y="4034299"/>
            <a:ext cx="3130749" cy="246221"/>
          </a:xfrm>
          <a:prstGeom prst="rect">
            <a:avLst/>
          </a:prstGeom>
          <a:noFill/>
        </p:spPr>
        <p:txBody>
          <a:bodyPr wrap="square">
            <a:spAutoFit/>
          </a:bodyPr>
          <a:lstStyle/>
          <a:p>
            <a:pPr algn="l" fontAlgn="base"/>
            <a:r>
              <a:rPr lang="de-DE" sz="1000" dirty="0"/>
              <a:t>Logitech MX Ergo Trackball Wireless Mouse</a:t>
            </a:r>
          </a:p>
        </p:txBody>
      </p:sp>
    </p:spTree>
    <p:extLst>
      <p:ext uri="{BB962C8B-B14F-4D97-AF65-F5344CB8AC3E}">
        <p14:creationId xmlns:p14="http://schemas.microsoft.com/office/powerpoint/2010/main" val="36320717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9021F31-52E9-C60D-34BB-BF36C3D92BF8}"/>
              </a:ext>
            </a:extLst>
          </p:cNvPr>
          <p:cNvSpPr>
            <a:spLocks noGrp="1"/>
          </p:cNvSpPr>
          <p:nvPr>
            <p:ph type="title"/>
          </p:nvPr>
        </p:nvSpPr>
        <p:spPr/>
        <p:txBody>
          <a:bodyPr/>
          <a:lstStyle/>
          <a:p>
            <a:r>
              <a:rPr lang="de-DE" dirty="0"/>
              <a:t>Joysticks and </a:t>
            </a:r>
            <a:r>
              <a:rPr lang="de-DE" dirty="0" err="1"/>
              <a:t>Trackpoints</a:t>
            </a:r>
            <a:endParaRPr lang="de-DE" dirty="0"/>
          </a:p>
        </p:txBody>
      </p:sp>
      <p:sp>
        <p:nvSpPr>
          <p:cNvPr id="3" name="Fußzeilenplatzhalter 2">
            <a:extLst>
              <a:ext uri="{FF2B5EF4-FFF2-40B4-BE49-F238E27FC236}">
                <a16:creationId xmlns:a16="http://schemas.microsoft.com/office/drawing/2014/main" id="{FDE98D28-466B-792B-4168-E425E0FE6B4B}"/>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31EFC115-D68F-82EC-880B-AEE59F53D83F}"/>
              </a:ext>
            </a:extLst>
          </p:cNvPr>
          <p:cNvSpPr>
            <a:spLocks noGrp="1"/>
          </p:cNvSpPr>
          <p:nvPr>
            <p:ph type="sldNum" sz="quarter" idx="33"/>
          </p:nvPr>
        </p:nvSpPr>
        <p:spPr/>
        <p:txBody>
          <a:bodyPr/>
          <a:lstStyle/>
          <a:p>
            <a:fld id="{BA24374A-C3A8-471A-8837-3FC31668ABE5}" type="slidenum">
              <a:rPr lang="de-DE" smtClean="0"/>
              <a:pPr/>
              <a:t>31</a:t>
            </a:fld>
            <a:endParaRPr lang="de-DE" dirty="0"/>
          </a:p>
        </p:txBody>
      </p:sp>
      <p:sp>
        <p:nvSpPr>
          <p:cNvPr id="5" name="Textplatzhalter 4">
            <a:extLst>
              <a:ext uri="{FF2B5EF4-FFF2-40B4-BE49-F238E27FC236}">
                <a16:creationId xmlns:a16="http://schemas.microsoft.com/office/drawing/2014/main" id="{9CEA4958-0886-1612-BBA4-38EF23385FA8}"/>
              </a:ext>
            </a:extLst>
          </p:cNvPr>
          <p:cNvSpPr>
            <a:spLocks noGrp="1"/>
          </p:cNvSpPr>
          <p:nvPr>
            <p:ph type="body" sz="quarter" idx="21"/>
          </p:nvPr>
        </p:nvSpPr>
        <p:spPr/>
        <p:txBody>
          <a:bodyPr/>
          <a:lstStyle/>
          <a:p>
            <a:r>
              <a:rPr lang="en-US" sz="1400" dirty="0"/>
              <a:t>Pointing</a:t>
            </a:r>
            <a:endParaRPr lang="de-DE" dirty="0"/>
          </a:p>
        </p:txBody>
      </p:sp>
      <p:sp>
        <p:nvSpPr>
          <p:cNvPr id="7" name="Textplatzhalter 6">
            <a:extLst>
              <a:ext uri="{FF2B5EF4-FFF2-40B4-BE49-F238E27FC236}">
                <a16:creationId xmlns:a16="http://schemas.microsoft.com/office/drawing/2014/main" id="{2D2881BA-292A-8550-D847-78C59E166193}"/>
              </a:ext>
            </a:extLst>
          </p:cNvPr>
          <p:cNvSpPr>
            <a:spLocks noGrp="1"/>
          </p:cNvSpPr>
          <p:nvPr>
            <p:ph type="body" sz="quarter" idx="34"/>
          </p:nvPr>
        </p:nvSpPr>
        <p:spPr>
          <a:xfrm>
            <a:off x="695325" y="1449388"/>
            <a:ext cx="7484269" cy="4056061"/>
          </a:xfrm>
        </p:spPr>
        <p:txBody>
          <a:bodyPr/>
          <a:lstStyle/>
          <a:p>
            <a:r>
              <a:rPr lang="de-DE" b="1" dirty="0">
                <a:solidFill>
                  <a:schemeClr val="accent1"/>
                </a:solidFill>
              </a:rPr>
              <a:t>Joystick</a:t>
            </a:r>
            <a:r>
              <a:rPr lang="de-DE" dirty="0"/>
              <a:t> </a:t>
            </a:r>
            <a:r>
              <a:rPr lang="en-US" dirty="0"/>
              <a:t>is actually a cross lever for controlling devices and vehicles and used for computers to simulate them</a:t>
            </a:r>
          </a:p>
          <a:p>
            <a:pPr lvl="1"/>
            <a:r>
              <a:rPr lang="en-US" dirty="0"/>
              <a:t>The orientation is detected either via four electrical currents, optical signal transmitters (digital), or potentiometers (analogue stick)</a:t>
            </a:r>
          </a:p>
          <a:p>
            <a:pPr lvl="1"/>
            <a:r>
              <a:rPr lang="en-US" dirty="0"/>
              <a:t>Typically used to control locomotion when the simulated representation and referential device coincident in 3D space</a:t>
            </a:r>
            <a:endParaRPr lang="de-DE" dirty="0"/>
          </a:p>
          <a:p>
            <a:r>
              <a:rPr lang="de-DE" b="1" dirty="0" err="1">
                <a:solidFill>
                  <a:schemeClr val="accent1"/>
                </a:solidFill>
              </a:rPr>
              <a:t>Trackpoints</a:t>
            </a:r>
            <a:r>
              <a:rPr lang="de-DE" dirty="0"/>
              <a:t> (</a:t>
            </a:r>
            <a:r>
              <a:rPr lang="de-DE" dirty="0" err="1"/>
              <a:t>sometimes</a:t>
            </a:r>
            <a:r>
              <a:rPr lang="de-DE" dirty="0"/>
              <a:t> </a:t>
            </a:r>
            <a:r>
              <a:rPr lang="de-DE" dirty="0" err="1"/>
              <a:t>called</a:t>
            </a:r>
            <a:r>
              <a:rPr lang="de-DE" dirty="0"/>
              <a:t> „</a:t>
            </a:r>
            <a:r>
              <a:rPr lang="de-DE" dirty="0" err="1"/>
              <a:t>nipples</a:t>
            </a:r>
            <a:r>
              <a:rPr lang="de-DE" dirty="0"/>
              <a:t>“) </a:t>
            </a:r>
            <a:r>
              <a:rPr lang="de-DE" dirty="0" err="1"/>
              <a:t>measure</a:t>
            </a:r>
            <a:r>
              <a:rPr lang="de-DE" dirty="0"/>
              <a:t> </a:t>
            </a:r>
            <a:r>
              <a:rPr lang="en-US" dirty="0"/>
              <a:t>the force exerted on it using strain gauges, which are thereby elastically deformed</a:t>
            </a:r>
            <a:endParaRPr lang="de-DE" dirty="0"/>
          </a:p>
        </p:txBody>
      </p:sp>
      <p:sp>
        <p:nvSpPr>
          <p:cNvPr id="8" name="Inhaltsplatzhalter 7">
            <a:extLst>
              <a:ext uri="{FF2B5EF4-FFF2-40B4-BE49-F238E27FC236}">
                <a16:creationId xmlns:a16="http://schemas.microsoft.com/office/drawing/2014/main" id="{956FC326-A3D7-4BBA-2158-D66B32E33241}"/>
              </a:ext>
            </a:extLst>
          </p:cNvPr>
          <p:cNvSpPr>
            <a:spLocks noGrp="1"/>
          </p:cNvSpPr>
          <p:nvPr>
            <p:ph sz="quarter" idx="35"/>
          </p:nvPr>
        </p:nvSpPr>
        <p:spPr>
          <a:xfrm>
            <a:off x="695325" y="5505450"/>
            <a:ext cx="7630763" cy="623888"/>
          </a:xfrm>
        </p:spPr>
        <p:txBody>
          <a:bodyPr/>
          <a:lstStyle/>
          <a:p>
            <a:r>
              <a:rPr lang="de-DE" dirty="0"/>
              <a:t>Images from </a:t>
            </a:r>
            <a:r>
              <a:rPr lang="de-DE" dirty="0" err="1"/>
              <a:t>NilsSchneider</a:t>
            </a:r>
            <a:r>
              <a:rPr lang="de-DE" dirty="0"/>
              <a:t> - </a:t>
            </a:r>
            <a:r>
              <a:rPr lang="de-DE" dirty="0" err="1"/>
              <a:t>TrackPoint</a:t>
            </a:r>
            <a:r>
              <a:rPr lang="de-DE" dirty="0"/>
              <a:t> auf einer IBM Tastatur https://de.wikipedia.org/wiki/Trackpoint#/media/Datei:Trackpoint.jpg</a:t>
            </a:r>
          </a:p>
          <a:p>
            <a:r>
              <a:rPr lang="de-DE" dirty="0"/>
              <a:t>CC BY-SA 2.0 de, </a:t>
            </a:r>
            <a:r>
              <a:rPr lang="de-DE" dirty="0">
                <a:hlinkClick r:id="rId2"/>
              </a:rPr>
              <a:t>https://pxhere.com/de/photo/663324</a:t>
            </a:r>
            <a:r>
              <a:rPr lang="de-DE" dirty="0"/>
              <a:t>, and </a:t>
            </a:r>
            <a:r>
              <a:rPr lang="de-DE" dirty="0">
                <a:hlinkClick r:id="rId3"/>
              </a:rPr>
              <a:t>https://pxhere.com/de/photo/1445601</a:t>
            </a:r>
            <a:r>
              <a:rPr lang="de-DE" dirty="0"/>
              <a:t> </a:t>
            </a:r>
          </a:p>
        </p:txBody>
      </p:sp>
      <p:pic>
        <p:nvPicPr>
          <p:cNvPr id="1026" name="Picture 2" descr="Computer, Technologie, Rad, Joystick, spielen, Entfernt, Internet, Ausrüstung, Gadget, Spielen, Lenkrad, schwarz, Freizeit, Spielzeug, Aktivität, Elektronisch, Gerät, Video, Spaß, eins, Digital, steuern, verbinden, Buttons, Spiele, drücken, Gaming, Unterhaltung, kabellos, Pad, Zubehörteil, Xbox, Joypad, Videospiele, spielcontroller, Gamepad, Xbox 360, Steuerungen, Peripheren, vibrieren, Peripheren, elektronisches Gerät">
            <a:extLst>
              <a:ext uri="{FF2B5EF4-FFF2-40B4-BE49-F238E27FC236}">
                <a16:creationId xmlns:a16="http://schemas.microsoft.com/office/drawing/2014/main" id="{F1FAC479-0BB8-3DB5-1134-97A0AC5C11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26088" y="3655780"/>
            <a:ext cx="3710337" cy="247355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Joystick,spielcontroller,Videospiel,Buttons,spielen,steuern">
            <a:extLst>
              <a:ext uri="{FF2B5EF4-FFF2-40B4-BE49-F238E27FC236}">
                <a16:creationId xmlns:a16="http://schemas.microsoft.com/office/drawing/2014/main" id="{69EE1588-BDBF-A245-5711-3575DDAF3FF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5104" t="37110" r="31770" b="21596"/>
          <a:stretch/>
        </p:blipFill>
        <p:spPr bwMode="auto">
          <a:xfrm>
            <a:off x="10177932" y="1807511"/>
            <a:ext cx="1858493" cy="177956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Bildergebnis für nipple keyboard">
            <a:extLst>
              <a:ext uri="{FF2B5EF4-FFF2-40B4-BE49-F238E27FC236}">
                <a16:creationId xmlns:a16="http://schemas.microsoft.com/office/drawing/2014/main" id="{92D65AB4-9F52-2D8D-34BC-CE17C74C24D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26088" y="1815424"/>
            <a:ext cx="1771650" cy="1771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46253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93DAED6-DF19-A68A-0FBA-6AC1D981A7D7}"/>
              </a:ext>
            </a:extLst>
          </p:cNvPr>
          <p:cNvSpPr>
            <a:spLocks noGrp="1"/>
          </p:cNvSpPr>
          <p:nvPr>
            <p:ph type="title"/>
          </p:nvPr>
        </p:nvSpPr>
        <p:spPr/>
        <p:txBody>
          <a:bodyPr/>
          <a:lstStyle/>
          <a:p>
            <a:r>
              <a:rPr lang="de-DE" dirty="0"/>
              <a:t>Touchscreens</a:t>
            </a:r>
          </a:p>
        </p:txBody>
      </p:sp>
      <p:sp>
        <p:nvSpPr>
          <p:cNvPr id="3" name="Fußzeilenplatzhalter 2">
            <a:extLst>
              <a:ext uri="{FF2B5EF4-FFF2-40B4-BE49-F238E27FC236}">
                <a16:creationId xmlns:a16="http://schemas.microsoft.com/office/drawing/2014/main" id="{45CDB820-A212-A1E1-72F9-D8D1320966E5}"/>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B6472AFE-B4C7-724B-1E35-1120C5EC2E3A}"/>
              </a:ext>
            </a:extLst>
          </p:cNvPr>
          <p:cNvSpPr>
            <a:spLocks noGrp="1"/>
          </p:cNvSpPr>
          <p:nvPr>
            <p:ph type="sldNum" sz="quarter" idx="28"/>
          </p:nvPr>
        </p:nvSpPr>
        <p:spPr/>
        <p:txBody>
          <a:bodyPr/>
          <a:lstStyle/>
          <a:p>
            <a:fld id="{BA24374A-C3A8-471A-8837-3FC31668ABE5}" type="slidenum">
              <a:rPr lang="de-DE" smtClean="0"/>
              <a:pPr/>
              <a:t>32</a:t>
            </a:fld>
            <a:endParaRPr lang="de-DE" dirty="0"/>
          </a:p>
        </p:txBody>
      </p:sp>
      <p:sp>
        <p:nvSpPr>
          <p:cNvPr id="5" name="Textplatzhalter 4">
            <a:extLst>
              <a:ext uri="{FF2B5EF4-FFF2-40B4-BE49-F238E27FC236}">
                <a16:creationId xmlns:a16="http://schemas.microsoft.com/office/drawing/2014/main" id="{2ADC6B96-AC25-C22E-8777-BCD6F24F53A8}"/>
              </a:ext>
            </a:extLst>
          </p:cNvPr>
          <p:cNvSpPr>
            <a:spLocks noGrp="1"/>
          </p:cNvSpPr>
          <p:nvPr>
            <p:ph type="body" sz="quarter" idx="21"/>
          </p:nvPr>
        </p:nvSpPr>
        <p:spPr/>
        <p:txBody>
          <a:bodyPr/>
          <a:lstStyle/>
          <a:p>
            <a:r>
              <a:rPr lang="en-US" sz="1400" dirty="0"/>
              <a:t>Pointing</a:t>
            </a:r>
            <a:endParaRPr lang="de-DE" dirty="0"/>
          </a:p>
        </p:txBody>
      </p:sp>
      <p:sp>
        <p:nvSpPr>
          <p:cNvPr id="6" name="Textplatzhalter 5">
            <a:extLst>
              <a:ext uri="{FF2B5EF4-FFF2-40B4-BE49-F238E27FC236}">
                <a16:creationId xmlns:a16="http://schemas.microsoft.com/office/drawing/2014/main" id="{ADFB8D73-B6BE-D0C6-4267-8DA92E6F18CE}"/>
              </a:ext>
            </a:extLst>
          </p:cNvPr>
          <p:cNvSpPr>
            <a:spLocks noGrp="1"/>
          </p:cNvSpPr>
          <p:nvPr>
            <p:ph type="body" sz="quarter" idx="29"/>
          </p:nvPr>
        </p:nvSpPr>
        <p:spPr>
          <a:xfrm>
            <a:off x="695325" y="1449388"/>
            <a:ext cx="7956550" cy="4679950"/>
          </a:xfrm>
        </p:spPr>
        <p:txBody>
          <a:bodyPr/>
          <a:lstStyle/>
          <a:p>
            <a:r>
              <a:rPr lang="de-DE" dirty="0" err="1"/>
              <a:t>Actually</a:t>
            </a:r>
            <a:r>
              <a:rPr lang="de-DE" dirty="0"/>
              <a:t>, </a:t>
            </a:r>
            <a:r>
              <a:rPr lang="en-US" b="1" i="0" dirty="0">
                <a:solidFill>
                  <a:schemeClr val="accent1"/>
                </a:solidFill>
                <a:effectLst/>
                <a:latin typeface="Arial" panose="020B0604020202020204" pitchFamily="34" charset="0"/>
              </a:rPr>
              <a:t>the assembly of both an input </a:t>
            </a:r>
            <a:r>
              <a:rPr lang="en-US" b="0" i="0" dirty="0">
                <a:solidFill>
                  <a:srgbClr val="202122"/>
                </a:solidFill>
                <a:effectLst/>
                <a:latin typeface="Arial" panose="020B0604020202020204" pitchFamily="34" charset="0"/>
              </a:rPr>
              <a:t>(th</a:t>
            </a:r>
            <a:r>
              <a:rPr lang="en-US" dirty="0">
                <a:solidFill>
                  <a:srgbClr val="202122"/>
                </a:solidFill>
                <a:latin typeface="Arial" panose="020B0604020202020204" pitchFamily="34" charset="0"/>
              </a:rPr>
              <a:t>e </a:t>
            </a:r>
            <a:r>
              <a:rPr lang="en-US" b="0" i="0" dirty="0">
                <a:solidFill>
                  <a:srgbClr val="202122"/>
                </a:solidFill>
                <a:effectLst/>
                <a:latin typeface="Arial" panose="020B0604020202020204" pitchFamily="34" charset="0"/>
              </a:rPr>
              <a:t>touch panel) </a:t>
            </a:r>
            <a:r>
              <a:rPr lang="en-US" b="1" i="0" dirty="0">
                <a:solidFill>
                  <a:schemeClr val="accent1"/>
                </a:solidFill>
                <a:effectLst/>
                <a:latin typeface="Arial" panose="020B0604020202020204" pitchFamily="34" charset="0"/>
              </a:rPr>
              <a:t>and output </a:t>
            </a:r>
            <a:r>
              <a:rPr lang="en-US" b="0" i="0" dirty="0">
                <a:solidFill>
                  <a:srgbClr val="202122"/>
                </a:solidFill>
                <a:effectLst/>
                <a:latin typeface="Arial" panose="020B0604020202020204" pitchFamily="34" charset="0"/>
              </a:rPr>
              <a:t>(the display) device</a:t>
            </a:r>
          </a:p>
          <a:p>
            <a:pPr lvl="1"/>
            <a:r>
              <a:rPr lang="de-DE" dirty="0"/>
              <a:t>A </a:t>
            </a:r>
            <a:r>
              <a:rPr lang="de-DE" b="1" dirty="0">
                <a:solidFill>
                  <a:schemeClr val="accent1"/>
                </a:solidFill>
              </a:rPr>
              <a:t>resistive </a:t>
            </a:r>
            <a:r>
              <a:rPr lang="de-DE" b="1" dirty="0" err="1">
                <a:solidFill>
                  <a:schemeClr val="accent1"/>
                </a:solidFill>
              </a:rPr>
              <a:t>touchscreen</a:t>
            </a:r>
            <a:r>
              <a:rPr lang="de-DE" b="1" dirty="0">
                <a:solidFill>
                  <a:schemeClr val="accent1"/>
                </a:solidFill>
              </a:rPr>
              <a:t> </a:t>
            </a:r>
            <a:r>
              <a:rPr lang="de-DE" dirty="0" err="1"/>
              <a:t>panel</a:t>
            </a:r>
            <a:r>
              <a:rPr lang="de-DE" dirty="0"/>
              <a:t> </a:t>
            </a:r>
            <a:r>
              <a:rPr lang="de-DE" b="0" i="0" dirty="0" err="1">
                <a:solidFill>
                  <a:srgbClr val="202122"/>
                </a:solidFill>
                <a:effectLst/>
                <a:latin typeface="Arial" panose="020B0604020202020204" pitchFamily="34" charset="0"/>
              </a:rPr>
              <a:t>has</a:t>
            </a:r>
            <a:r>
              <a:rPr lang="de-DE" b="0" i="0" dirty="0">
                <a:solidFill>
                  <a:srgbClr val="202122"/>
                </a:solidFill>
                <a:effectLst/>
                <a:latin typeface="Arial" panose="020B0604020202020204" pitchFamily="34" charset="0"/>
              </a:rPr>
              <a:t> o</a:t>
            </a:r>
            <a:r>
              <a:rPr lang="en-US" b="0" i="0" dirty="0">
                <a:solidFill>
                  <a:srgbClr val="202122"/>
                </a:solidFill>
                <a:effectLst/>
                <a:latin typeface="Arial" panose="020B0604020202020204" pitchFamily="34" charset="0"/>
              </a:rPr>
              <a:t>ne conductive layer along its sides, and another along top and bottom. When an object, such as a fingertip or stylus tip presses the </a:t>
            </a:r>
            <a:r>
              <a:rPr lang="en-US" dirty="0">
                <a:solidFill>
                  <a:srgbClr val="202122"/>
                </a:solidFill>
                <a:latin typeface="Arial" panose="020B0604020202020204" pitchFamily="34" charset="0"/>
              </a:rPr>
              <a:t>upper layer down</a:t>
            </a:r>
            <a:r>
              <a:rPr lang="en-US" b="0" i="0" dirty="0">
                <a:solidFill>
                  <a:srgbClr val="202122"/>
                </a:solidFill>
                <a:effectLst/>
                <a:latin typeface="Arial" panose="020B0604020202020204" pitchFamily="34" charset="0"/>
              </a:rPr>
              <a:t> they become connected </a:t>
            </a:r>
            <a:r>
              <a:rPr lang="en-US" dirty="0">
                <a:solidFill>
                  <a:srgbClr val="202122"/>
                </a:solidFill>
                <a:latin typeface="Arial" panose="020B0604020202020204" pitchFamily="34" charset="0"/>
              </a:rPr>
              <a:t>and a</a:t>
            </a:r>
            <a:r>
              <a:rPr lang="en-US" b="0" i="0" dirty="0">
                <a:solidFill>
                  <a:srgbClr val="202122"/>
                </a:solidFill>
                <a:effectLst/>
                <a:latin typeface="Arial" panose="020B0604020202020204" pitchFamily="34" charset="0"/>
              </a:rPr>
              <a:t> voltage is applied</a:t>
            </a:r>
          </a:p>
          <a:p>
            <a:pPr lvl="1"/>
            <a:r>
              <a:rPr lang="en-US" dirty="0"/>
              <a:t>A </a:t>
            </a:r>
            <a:r>
              <a:rPr lang="en-US" b="1" dirty="0">
                <a:solidFill>
                  <a:schemeClr val="accent1"/>
                </a:solidFill>
              </a:rPr>
              <a:t>capacitive touchscreen </a:t>
            </a:r>
            <a:r>
              <a:rPr lang="en-US" dirty="0"/>
              <a:t>consists of an insulator (glass), coated with a transparent conductor. As the human body is also an electrical conductor, touching the surface of the screen results in a distortion of the screen's electrostatic field, measurable as a change in </a:t>
            </a:r>
            <a:r>
              <a:rPr lang="en-US" dirty="0" err="1"/>
              <a:t>capacita</a:t>
            </a:r>
            <a:endParaRPr lang="en-US" dirty="0"/>
          </a:p>
          <a:p>
            <a:pPr lvl="2"/>
            <a:r>
              <a:rPr lang="en-US" dirty="0"/>
              <a:t>Allow </a:t>
            </a:r>
            <a:r>
              <a:rPr lang="en-US" b="1" dirty="0">
                <a:solidFill>
                  <a:schemeClr val="accent1"/>
                </a:solidFill>
              </a:rPr>
              <a:t>multi-touch</a:t>
            </a:r>
            <a:r>
              <a:rPr lang="en-US" dirty="0"/>
              <a:t> </a:t>
            </a:r>
            <a:r>
              <a:rPr lang="de-DE" b="0" i="0" dirty="0" err="1">
                <a:solidFill>
                  <a:srgbClr val="202122"/>
                </a:solidFill>
                <a:effectLst/>
                <a:latin typeface="Arial" panose="020B0604020202020204" pitchFamily="34" charset="0"/>
              </a:rPr>
              <a:t>technology</a:t>
            </a:r>
            <a:r>
              <a:rPr lang="de-DE" b="0" i="0" dirty="0">
                <a:solidFill>
                  <a:srgbClr val="202122"/>
                </a:solidFill>
                <a:effectLst/>
                <a:latin typeface="Arial" panose="020B0604020202020204" pitchFamily="34" charset="0"/>
              </a:rPr>
              <a:t> </a:t>
            </a:r>
            <a:endParaRPr lang="de-DE" dirty="0"/>
          </a:p>
        </p:txBody>
      </p:sp>
      <p:pic>
        <p:nvPicPr>
          <p:cNvPr id="3074" name="Picture 2">
            <a:extLst>
              <a:ext uri="{FF2B5EF4-FFF2-40B4-BE49-F238E27FC236}">
                <a16:creationId xmlns:a16="http://schemas.microsoft.com/office/drawing/2014/main" id="{18DEAF2A-4FB3-D17A-CA83-DAEF3C2CF6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51875" y="3667165"/>
            <a:ext cx="2844798" cy="1908175"/>
          </a:xfrm>
          <a:prstGeom prst="rect">
            <a:avLst/>
          </a:prstGeom>
          <a:noFill/>
          <a:extLst>
            <a:ext uri="{909E8E84-426E-40DD-AFC4-6F175D3DCCD1}">
              <a14:hiddenFill xmlns:a14="http://schemas.microsoft.com/office/drawing/2010/main">
                <a:solidFill>
                  <a:srgbClr val="FFFFFF"/>
                </a:solidFill>
              </a14:hiddenFill>
            </a:ext>
          </a:extLst>
        </p:spPr>
      </p:pic>
      <p:sp>
        <p:nvSpPr>
          <p:cNvPr id="8" name="Textfeld 7">
            <a:extLst>
              <a:ext uri="{FF2B5EF4-FFF2-40B4-BE49-F238E27FC236}">
                <a16:creationId xmlns:a16="http://schemas.microsoft.com/office/drawing/2014/main" id="{D7A367BD-E318-90E4-9582-EFAE35B77826}"/>
              </a:ext>
            </a:extLst>
          </p:cNvPr>
          <p:cNvSpPr txBox="1"/>
          <p:nvPr/>
        </p:nvSpPr>
        <p:spPr>
          <a:xfrm>
            <a:off x="8651874" y="5575340"/>
            <a:ext cx="2844801" cy="553998"/>
          </a:xfrm>
          <a:prstGeom prst="rect">
            <a:avLst/>
          </a:prstGeom>
          <a:noFill/>
        </p:spPr>
        <p:txBody>
          <a:bodyPr wrap="square">
            <a:spAutoFit/>
          </a:bodyPr>
          <a:lstStyle/>
          <a:p>
            <a:r>
              <a:rPr lang="en-US" sz="1000" dirty="0"/>
              <a:t>A virtual keyboard before iOS 7 on an iPad</a:t>
            </a:r>
          </a:p>
          <a:p>
            <a:r>
              <a:rPr lang="en-US" sz="1000" dirty="0"/>
              <a:t>matt </a:t>
            </a:r>
            <a:r>
              <a:rPr lang="en-US" sz="1000" dirty="0" err="1"/>
              <a:t>buchanan</a:t>
            </a:r>
            <a:r>
              <a:rPr lang="en-US" sz="1000" dirty="0"/>
              <a:t> - originally posted to Flickr as Apple iPad Event CC BY 2.0 </a:t>
            </a:r>
            <a:endParaRPr lang="de-DE" sz="1000" dirty="0"/>
          </a:p>
        </p:txBody>
      </p:sp>
      <p:pic>
        <p:nvPicPr>
          <p:cNvPr id="2050" name="Picture 2" descr="Resistive Touchscreens lassen sich auch mit Handschuhen bedienen und sind unempflindlich gegenüber Verschmutzungen.">
            <a:extLst>
              <a:ext uri="{FF2B5EF4-FFF2-40B4-BE49-F238E27FC236}">
                <a16:creationId xmlns:a16="http://schemas.microsoft.com/office/drawing/2014/main" id="{C4034D0B-9234-F0C0-4548-9943315362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7203"/>
          <a:stretch/>
        </p:blipFill>
        <p:spPr bwMode="auto">
          <a:xfrm>
            <a:off x="8578070" y="281821"/>
            <a:ext cx="2918603" cy="2643764"/>
          </a:xfrm>
          <a:prstGeom prst="rect">
            <a:avLst/>
          </a:prstGeom>
          <a:noFill/>
          <a:extLst>
            <a:ext uri="{909E8E84-426E-40DD-AFC4-6F175D3DCCD1}">
              <a14:hiddenFill xmlns:a14="http://schemas.microsoft.com/office/drawing/2010/main">
                <a:solidFill>
                  <a:srgbClr val="FFFFFF"/>
                </a:solidFill>
              </a14:hiddenFill>
            </a:ext>
          </a:extLst>
        </p:spPr>
      </p:pic>
      <p:sp>
        <p:nvSpPr>
          <p:cNvPr id="9" name="Textfeld 8">
            <a:extLst>
              <a:ext uri="{FF2B5EF4-FFF2-40B4-BE49-F238E27FC236}">
                <a16:creationId xmlns:a16="http://schemas.microsoft.com/office/drawing/2014/main" id="{F0476AE2-EE4B-48D8-FEE3-352D17AD4EC7}"/>
              </a:ext>
            </a:extLst>
          </p:cNvPr>
          <p:cNvSpPr txBox="1"/>
          <p:nvPr/>
        </p:nvSpPr>
        <p:spPr>
          <a:xfrm>
            <a:off x="8651875" y="2820585"/>
            <a:ext cx="2844798" cy="707886"/>
          </a:xfrm>
          <a:prstGeom prst="rect">
            <a:avLst/>
          </a:prstGeom>
          <a:noFill/>
        </p:spPr>
        <p:txBody>
          <a:bodyPr wrap="square">
            <a:spAutoFit/>
          </a:bodyPr>
          <a:lstStyle/>
          <a:p>
            <a:r>
              <a:rPr lang="de-DE" sz="1000" dirty="0"/>
              <a:t>Image </a:t>
            </a:r>
            <a:r>
              <a:rPr lang="de-DE" sz="1000" dirty="0" err="1"/>
              <a:t>from</a:t>
            </a:r>
            <a:r>
              <a:rPr lang="de-DE" sz="1000" dirty="0"/>
              <a:t> </a:t>
            </a:r>
            <a:r>
              <a:rPr lang="de-DE" sz="1000" dirty="0">
                <a:hlinkClick r:id="rId4"/>
              </a:rPr>
              <a:t>https://www.automation-next.com/steuerung-it/resistive-vs-kapazitive-touchscreens-wo-die-unterschiede-liegen-622.html</a:t>
            </a:r>
            <a:r>
              <a:rPr lang="de-DE" sz="1000" dirty="0"/>
              <a:t> </a:t>
            </a:r>
            <a:r>
              <a:rPr lang="de-DE" sz="1000" dirty="0" err="1"/>
              <a:t>by</a:t>
            </a:r>
            <a:r>
              <a:rPr lang="de-DE" sz="1000" dirty="0"/>
              <a:t> Penta</a:t>
            </a:r>
          </a:p>
        </p:txBody>
      </p:sp>
    </p:spTree>
    <p:extLst>
      <p:ext uri="{BB962C8B-B14F-4D97-AF65-F5344CB8AC3E}">
        <p14:creationId xmlns:p14="http://schemas.microsoft.com/office/powerpoint/2010/main" val="29804252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2FD7D13-45E9-4C1A-E96A-FD1EB214402F}"/>
              </a:ext>
            </a:extLst>
          </p:cNvPr>
          <p:cNvSpPr>
            <a:spLocks noGrp="1"/>
          </p:cNvSpPr>
          <p:nvPr>
            <p:ph type="title"/>
          </p:nvPr>
        </p:nvSpPr>
        <p:spPr/>
        <p:txBody>
          <a:bodyPr/>
          <a:lstStyle/>
          <a:p>
            <a:r>
              <a:rPr lang="de-DE" dirty="0"/>
              <a:t>Multi-Touch Devices</a:t>
            </a:r>
          </a:p>
        </p:txBody>
      </p:sp>
      <p:sp>
        <p:nvSpPr>
          <p:cNvPr id="3" name="Fußzeilenplatzhalter 2">
            <a:extLst>
              <a:ext uri="{FF2B5EF4-FFF2-40B4-BE49-F238E27FC236}">
                <a16:creationId xmlns:a16="http://schemas.microsoft.com/office/drawing/2014/main" id="{191E09DD-83EB-D481-169C-2D0AFFB43831}"/>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2D3D3C0A-5625-9957-C57B-641741D5C143}"/>
              </a:ext>
            </a:extLst>
          </p:cNvPr>
          <p:cNvSpPr>
            <a:spLocks noGrp="1"/>
          </p:cNvSpPr>
          <p:nvPr>
            <p:ph type="sldNum" sz="quarter" idx="33"/>
          </p:nvPr>
        </p:nvSpPr>
        <p:spPr/>
        <p:txBody>
          <a:bodyPr/>
          <a:lstStyle/>
          <a:p>
            <a:fld id="{BA24374A-C3A8-471A-8837-3FC31668ABE5}" type="slidenum">
              <a:rPr lang="de-DE" smtClean="0"/>
              <a:pPr/>
              <a:t>33</a:t>
            </a:fld>
            <a:endParaRPr lang="de-DE" dirty="0"/>
          </a:p>
        </p:txBody>
      </p:sp>
      <p:sp>
        <p:nvSpPr>
          <p:cNvPr id="7" name="Textplatzhalter 6">
            <a:extLst>
              <a:ext uri="{FF2B5EF4-FFF2-40B4-BE49-F238E27FC236}">
                <a16:creationId xmlns:a16="http://schemas.microsoft.com/office/drawing/2014/main" id="{9CF2F372-939D-7027-5684-1FDB48E7DBE6}"/>
              </a:ext>
            </a:extLst>
          </p:cNvPr>
          <p:cNvSpPr>
            <a:spLocks noGrp="1"/>
          </p:cNvSpPr>
          <p:nvPr>
            <p:ph type="body" sz="quarter" idx="21"/>
          </p:nvPr>
        </p:nvSpPr>
        <p:spPr/>
        <p:txBody>
          <a:bodyPr/>
          <a:lstStyle/>
          <a:p>
            <a:r>
              <a:rPr lang="en-US" sz="1400" dirty="0"/>
              <a:t>Pointing</a:t>
            </a:r>
            <a:endParaRPr lang="de-DE" dirty="0"/>
          </a:p>
        </p:txBody>
      </p:sp>
      <p:sp>
        <p:nvSpPr>
          <p:cNvPr id="6" name="Textplatzhalter 5">
            <a:extLst>
              <a:ext uri="{FF2B5EF4-FFF2-40B4-BE49-F238E27FC236}">
                <a16:creationId xmlns:a16="http://schemas.microsoft.com/office/drawing/2014/main" id="{0D1392F8-9667-1B8A-5024-3102D482723B}"/>
              </a:ext>
            </a:extLst>
          </p:cNvPr>
          <p:cNvSpPr>
            <a:spLocks noGrp="1"/>
          </p:cNvSpPr>
          <p:nvPr>
            <p:ph type="body" sz="quarter" idx="34"/>
          </p:nvPr>
        </p:nvSpPr>
        <p:spPr>
          <a:xfrm>
            <a:off x="695326" y="1449388"/>
            <a:ext cx="7956550" cy="4056061"/>
          </a:xfrm>
        </p:spPr>
        <p:txBody>
          <a:bodyPr/>
          <a:lstStyle/>
          <a:p>
            <a:r>
              <a:rPr lang="de-DE" dirty="0"/>
              <a:t>A</a:t>
            </a:r>
            <a:r>
              <a:rPr lang="en-US" dirty="0"/>
              <a:t> </a:t>
            </a:r>
            <a:r>
              <a:rPr lang="en-US" b="1" dirty="0">
                <a:solidFill>
                  <a:schemeClr val="accent1"/>
                </a:solidFill>
              </a:rPr>
              <a:t>multi-touch device </a:t>
            </a:r>
            <a:r>
              <a:rPr lang="en-US" dirty="0"/>
              <a:t>has a surface (a touchpad or touchscreen) to r</a:t>
            </a:r>
            <a:r>
              <a:rPr lang="en-US" b="1" dirty="0">
                <a:solidFill>
                  <a:schemeClr val="accent1"/>
                </a:solidFill>
              </a:rPr>
              <a:t>ecognize the presence of more than one point</a:t>
            </a:r>
            <a:r>
              <a:rPr lang="en-US" dirty="0"/>
              <a:t> of contact with the surface at the same time</a:t>
            </a:r>
          </a:p>
          <a:p>
            <a:pPr lvl="1"/>
            <a:r>
              <a:rPr lang="en-US" dirty="0"/>
              <a:t>Firstly developed in 1972 by Bent </a:t>
            </a:r>
            <a:r>
              <a:rPr lang="en-US" dirty="0" err="1"/>
              <a:t>Stumpe</a:t>
            </a:r>
            <a:r>
              <a:rPr lang="en-US" dirty="0"/>
              <a:t> at CERN [1] and used to develop a new type of human machine interface (HMI) for the control room of the Super Proton Synchrotron particle accelerator [2] </a:t>
            </a:r>
          </a:p>
          <a:p>
            <a:r>
              <a:rPr lang="en-US" b="1" dirty="0">
                <a:solidFill>
                  <a:schemeClr val="accent1"/>
                </a:solidFill>
              </a:rPr>
              <a:t>Plural-point awareness </a:t>
            </a:r>
            <a:r>
              <a:rPr lang="en-US" dirty="0"/>
              <a:t>are often be used to implement gestures, such as pinch to zoom </a:t>
            </a:r>
            <a:endParaRPr lang="de-DE" dirty="0"/>
          </a:p>
        </p:txBody>
      </p:sp>
      <p:sp>
        <p:nvSpPr>
          <p:cNvPr id="8" name="Inhaltsplatzhalter 7">
            <a:extLst>
              <a:ext uri="{FF2B5EF4-FFF2-40B4-BE49-F238E27FC236}">
                <a16:creationId xmlns:a16="http://schemas.microsoft.com/office/drawing/2014/main" id="{C556E193-CA09-8973-DB47-EA095B76429D}"/>
              </a:ext>
            </a:extLst>
          </p:cNvPr>
          <p:cNvSpPr>
            <a:spLocks noGrp="1"/>
          </p:cNvSpPr>
          <p:nvPr>
            <p:ph sz="quarter" idx="35"/>
          </p:nvPr>
        </p:nvSpPr>
        <p:spPr>
          <a:xfrm>
            <a:off x="695323" y="5505450"/>
            <a:ext cx="10801350" cy="623888"/>
          </a:xfrm>
        </p:spPr>
        <p:txBody>
          <a:bodyPr/>
          <a:lstStyle/>
          <a:p>
            <a:r>
              <a:rPr lang="de-DE" dirty="0"/>
              <a:t>[1] </a:t>
            </a:r>
            <a:r>
              <a:rPr lang="en-US" dirty="0" err="1"/>
              <a:t>Stumpe</a:t>
            </a:r>
            <a:r>
              <a:rPr lang="en-US" dirty="0"/>
              <a:t>, Bent (16 March 1977), A new principle for x-y touch system (PDF), CERN, retrieved 2010-05-25</a:t>
            </a:r>
          </a:p>
          <a:p>
            <a:r>
              <a:rPr lang="en-US" dirty="0"/>
              <a:t>[2] Brian Merchant (22 June 2017). The One Device: The Secret History of the iPhone. Transworld. ISBN 978-1-4735-4254-9.</a:t>
            </a:r>
            <a:endParaRPr lang="de-DE" dirty="0"/>
          </a:p>
        </p:txBody>
      </p:sp>
      <p:pic>
        <p:nvPicPr>
          <p:cNvPr id="2050" name="Picture 2">
            <a:extLst>
              <a:ext uri="{FF2B5EF4-FFF2-40B4-BE49-F238E27FC236}">
                <a16:creationId xmlns:a16="http://schemas.microsoft.com/office/drawing/2014/main" id="{338CD2A6-7502-2D79-9E0C-8C3F6F1A05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29920" y="1436166"/>
            <a:ext cx="2746605" cy="1992834"/>
          </a:xfrm>
          <a:prstGeom prst="rect">
            <a:avLst/>
          </a:prstGeom>
          <a:noFill/>
          <a:extLst>
            <a:ext uri="{909E8E84-426E-40DD-AFC4-6F175D3DCCD1}">
              <a14:hiddenFill xmlns:a14="http://schemas.microsoft.com/office/drawing/2010/main">
                <a:solidFill>
                  <a:srgbClr val="FFFFFF"/>
                </a:solidFill>
              </a14:hiddenFill>
            </a:ext>
          </a:extLst>
        </p:spPr>
      </p:pic>
      <p:sp>
        <p:nvSpPr>
          <p:cNvPr id="10" name="Textfeld 9">
            <a:extLst>
              <a:ext uri="{FF2B5EF4-FFF2-40B4-BE49-F238E27FC236}">
                <a16:creationId xmlns:a16="http://schemas.microsoft.com/office/drawing/2014/main" id="{0AA8E97E-24E1-F5C3-0B2B-D00C3E39E9A0}"/>
              </a:ext>
            </a:extLst>
          </p:cNvPr>
          <p:cNvSpPr txBox="1"/>
          <p:nvPr/>
        </p:nvSpPr>
        <p:spPr>
          <a:xfrm>
            <a:off x="8577857" y="3429000"/>
            <a:ext cx="3458568" cy="400110"/>
          </a:xfrm>
          <a:prstGeom prst="rect">
            <a:avLst/>
          </a:prstGeom>
          <a:noFill/>
        </p:spPr>
        <p:txBody>
          <a:bodyPr wrap="square">
            <a:spAutoFit/>
          </a:bodyPr>
          <a:lstStyle/>
          <a:p>
            <a:r>
              <a:rPr lang="en-US" sz="1000" dirty="0"/>
              <a:t>Multi-touch. </a:t>
            </a:r>
            <a:r>
              <a:rPr lang="en-US" sz="1000" dirty="0" err="1"/>
              <a:t>Willtron</a:t>
            </a:r>
            <a:r>
              <a:rPr lang="en-US" sz="1000" dirty="0"/>
              <a:t>. CC SA 1.0 (2022, September 8). In Wikipedia. https://en.wikipedia.org/wiki/Multi-touch</a:t>
            </a:r>
            <a:endParaRPr lang="de-DE" sz="1000" dirty="0"/>
          </a:p>
        </p:txBody>
      </p:sp>
    </p:spTree>
    <p:extLst>
      <p:ext uri="{BB962C8B-B14F-4D97-AF65-F5344CB8AC3E}">
        <p14:creationId xmlns:p14="http://schemas.microsoft.com/office/powerpoint/2010/main" val="31703167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62BFB1C-ECAA-E4CD-1C0F-4AF4E323E429}"/>
              </a:ext>
            </a:extLst>
          </p:cNvPr>
          <p:cNvSpPr>
            <a:spLocks noGrp="1"/>
          </p:cNvSpPr>
          <p:nvPr>
            <p:ph type="title"/>
          </p:nvPr>
        </p:nvSpPr>
        <p:spPr/>
        <p:txBody>
          <a:bodyPr/>
          <a:lstStyle/>
          <a:p>
            <a:r>
              <a:rPr lang="de-DE"/>
              <a:t>Stylus and Digital Pen</a:t>
            </a:r>
            <a:endParaRPr lang="de-DE" dirty="0"/>
          </a:p>
        </p:txBody>
      </p:sp>
      <p:sp>
        <p:nvSpPr>
          <p:cNvPr id="3" name="Fußzeilenplatzhalter 2">
            <a:extLst>
              <a:ext uri="{FF2B5EF4-FFF2-40B4-BE49-F238E27FC236}">
                <a16:creationId xmlns:a16="http://schemas.microsoft.com/office/drawing/2014/main" id="{C52054F0-DC7E-767E-C305-D196755F5AC9}"/>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80F9CEF0-4D7B-752D-0D94-CE86E33005A7}"/>
              </a:ext>
            </a:extLst>
          </p:cNvPr>
          <p:cNvSpPr>
            <a:spLocks noGrp="1"/>
          </p:cNvSpPr>
          <p:nvPr>
            <p:ph type="sldNum" sz="quarter" idx="28"/>
          </p:nvPr>
        </p:nvSpPr>
        <p:spPr/>
        <p:txBody>
          <a:bodyPr/>
          <a:lstStyle/>
          <a:p>
            <a:fld id="{BA24374A-C3A8-471A-8837-3FC31668ABE5}" type="slidenum">
              <a:rPr lang="de-DE" smtClean="0"/>
              <a:pPr/>
              <a:t>34</a:t>
            </a:fld>
            <a:endParaRPr lang="de-DE" dirty="0"/>
          </a:p>
        </p:txBody>
      </p:sp>
      <p:sp>
        <p:nvSpPr>
          <p:cNvPr id="5" name="Textplatzhalter 4">
            <a:extLst>
              <a:ext uri="{FF2B5EF4-FFF2-40B4-BE49-F238E27FC236}">
                <a16:creationId xmlns:a16="http://schemas.microsoft.com/office/drawing/2014/main" id="{3FB8826B-784C-A10A-3AC9-F219E21795B9}"/>
              </a:ext>
            </a:extLst>
          </p:cNvPr>
          <p:cNvSpPr>
            <a:spLocks noGrp="1"/>
          </p:cNvSpPr>
          <p:nvPr>
            <p:ph type="body" sz="quarter" idx="21"/>
          </p:nvPr>
        </p:nvSpPr>
        <p:spPr/>
        <p:txBody>
          <a:bodyPr/>
          <a:lstStyle/>
          <a:p>
            <a:r>
              <a:rPr lang="en-US" sz="1400" dirty="0"/>
              <a:t>Pointing</a:t>
            </a:r>
            <a:endParaRPr lang="de-DE" dirty="0"/>
          </a:p>
        </p:txBody>
      </p:sp>
      <p:sp>
        <p:nvSpPr>
          <p:cNvPr id="6" name="Textplatzhalter 5">
            <a:extLst>
              <a:ext uri="{FF2B5EF4-FFF2-40B4-BE49-F238E27FC236}">
                <a16:creationId xmlns:a16="http://schemas.microsoft.com/office/drawing/2014/main" id="{EA071382-C3AC-269A-5B10-60264A436E25}"/>
              </a:ext>
            </a:extLst>
          </p:cNvPr>
          <p:cNvSpPr>
            <a:spLocks noGrp="1"/>
          </p:cNvSpPr>
          <p:nvPr>
            <p:ph type="body" sz="quarter" idx="29"/>
          </p:nvPr>
        </p:nvSpPr>
        <p:spPr>
          <a:xfrm>
            <a:off x="695325" y="1449388"/>
            <a:ext cx="7956550" cy="4679950"/>
          </a:xfrm>
        </p:spPr>
        <p:txBody>
          <a:bodyPr/>
          <a:lstStyle/>
          <a:p>
            <a:r>
              <a:rPr lang="en-US">
                <a:latin typeface="+mn-lt"/>
              </a:rPr>
              <a:t>A </a:t>
            </a:r>
            <a:r>
              <a:rPr lang="en-US" b="1">
                <a:solidFill>
                  <a:schemeClr val="accent1"/>
                </a:solidFill>
                <a:latin typeface="+mn-lt"/>
              </a:rPr>
              <a:t>stylus</a:t>
            </a:r>
            <a:r>
              <a:rPr lang="en-US">
                <a:latin typeface="+mn-lt"/>
              </a:rPr>
              <a:t> is an input tool for touchscreen devices	</a:t>
            </a:r>
          </a:p>
          <a:p>
            <a:pPr lvl="1"/>
            <a:r>
              <a:rPr lang="en-US" b="0" i="0">
                <a:solidFill>
                  <a:srgbClr val="202122"/>
                </a:solidFill>
                <a:effectLst/>
                <a:latin typeface="+mn-lt"/>
              </a:rPr>
              <a:t>A </a:t>
            </a:r>
            <a:r>
              <a:rPr lang="en-US" b="1" i="0">
                <a:solidFill>
                  <a:schemeClr val="accent1"/>
                </a:solidFill>
                <a:effectLst/>
                <a:latin typeface="+mn-lt"/>
              </a:rPr>
              <a:t>passive stylus </a:t>
            </a:r>
            <a:r>
              <a:rPr lang="en-US" b="0" i="0">
                <a:solidFill>
                  <a:srgbClr val="202122"/>
                </a:solidFill>
                <a:effectLst/>
                <a:latin typeface="+mn-lt"/>
              </a:rPr>
              <a:t>acts just like any other object when touching a device resistive screen (such as a finger)</a:t>
            </a:r>
          </a:p>
          <a:p>
            <a:pPr lvl="1"/>
            <a:r>
              <a:rPr lang="en-US" b="0" i="0">
                <a:solidFill>
                  <a:srgbClr val="202122"/>
                </a:solidFill>
                <a:effectLst/>
                <a:latin typeface="+mn-lt"/>
              </a:rPr>
              <a:t>An </a:t>
            </a:r>
            <a:r>
              <a:rPr lang="en-US" b="1" i="0">
                <a:solidFill>
                  <a:schemeClr val="accent1"/>
                </a:solidFill>
                <a:effectLst/>
                <a:latin typeface="+mn-lt"/>
              </a:rPr>
              <a:t>active stylus </a:t>
            </a:r>
            <a:r>
              <a:rPr lang="en-US" b="0" i="0">
                <a:solidFill>
                  <a:srgbClr val="202122"/>
                </a:solidFill>
                <a:effectLst/>
                <a:latin typeface="+mn-lt"/>
              </a:rPr>
              <a:t>includes electronic components that communicate with a device’s touchscreen controller</a:t>
            </a:r>
          </a:p>
          <a:p>
            <a:pPr lvl="2"/>
            <a:r>
              <a:rPr lang="en-US">
                <a:solidFill>
                  <a:srgbClr val="202122"/>
                </a:solidFill>
                <a:latin typeface="+mn-lt"/>
              </a:rPr>
              <a:t>The components increase the precision of the device and </a:t>
            </a:r>
            <a:r>
              <a:rPr lang="en-US" b="0" i="0">
                <a:solidFill>
                  <a:srgbClr val="202122"/>
                </a:solidFill>
                <a:effectLst/>
                <a:latin typeface="+mn-lt"/>
              </a:rPr>
              <a:t>help to prevent the problem accidentally contacting the screen with fingers or hands </a:t>
            </a:r>
            <a:endParaRPr lang="en-US">
              <a:solidFill>
                <a:srgbClr val="202122"/>
              </a:solidFill>
              <a:latin typeface="+mn-lt"/>
            </a:endParaRPr>
          </a:p>
          <a:p>
            <a:r>
              <a:rPr lang="en-US" b="0" i="0">
                <a:solidFill>
                  <a:srgbClr val="202122"/>
                </a:solidFill>
                <a:effectLst/>
                <a:latin typeface="+mn-lt"/>
              </a:rPr>
              <a:t>A </a:t>
            </a:r>
            <a:r>
              <a:rPr lang="en-US" b="1" i="0">
                <a:solidFill>
                  <a:schemeClr val="accent1"/>
                </a:solidFill>
                <a:effectLst/>
                <a:latin typeface="+mn-lt"/>
              </a:rPr>
              <a:t>digital pen </a:t>
            </a:r>
            <a:r>
              <a:rPr lang="en-US" b="0" i="0">
                <a:solidFill>
                  <a:srgbClr val="202122"/>
                </a:solidFill>
                <a:effectLst/>
                <a:latin typeface="+mn-lt"/>
              </a:rPr>
              <a:t>captures the handwriting or brush strokes of a user and converts analog information created using "pen and paper" into digital data</a:t>
            </a:r>
            <a:endParaRPr lang="en-US" b="0" i="0" dirty="0">
              <a:solidFill>
                <a:srgbClr val="202122"/>
              </a:solidFill>
              <a:effectLst/>
              <a:latin typeface="+mn-lt"/>
            </a:endParaRPr>
          </a:p>
        </p:txBody>
      </p:sp>
      <p:pic>
        <p:nvPicPr>
          <p:cNvPr id="4098" name="Picture 2" descr="Smartphone, Schreiben, Hand, Bildschirm, Mann, Licht, Technologie, Weiß, Stift, berühren, Tablette, Gadget, Stift, Gerät, Marke, Produkt, Kasse, Samsung, minimalistisch, Digital, Berührungsempfindlicher Bildschirm, Dokument, Berühren">
            <a:extLst>
              <a:ext uri="{FF2B5EF4-FFF2-40B4-BE49-F238E27FC236}">
                <a16:creationId xmlns:a16="http://schemas.microsoft.com/office/drawing/2014/main" id="{680A1ED9-ABC3-FDD8-5CFC-B9F8AABD6B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51874" y="1048411"/>
            <a:ext cx="2844797" cy="1908176"/>
          </a:xfrm>
          <a:prstGeom prst="rect">
            <a:avLst/>
          </a:prstGeom>
          <a:noFill/>
          <a:extLst>
            <a:ext uri="{909E8E84-426E-40DD-AFC4-6F175D3DCCD1}">
              <a14:hiddenFill xmlns:a14="http://schemas.microsoft.com/office/drawing/2010/main">
                <a:solidFill>
                  <a:srgbClr val="FFFFFF"/>
                </a:solidFill>
              </a14:hiddenFill>
            </a:ext>
          </a:extLst>
        </p:spPr>
      </p:pic>
      <p:sp>
        <p:nvSpPr>
          <p:cNvPr id="8" name="Textfeld 7">
            <a:extLst>
              <a:ext uri="{FF2B5EF4-FFF2-40B4-BE49-F238E27FC236}">
                <a16:creationId xmlns:a16="http://schemas.microsoft.com/office/drawing/2014/main" id="{BBECDC74-378E-13D8-CDF2-4B9C49ECC10E}"/>
              </a:ext>
            </a:extLst>
          </p:cNvPr>
          <p:cNvSpPr txBox="1"/>
          <p:nvPr/>
        </p:nvSpPr>
        <p:spPr>
          <a:xfrm>
            <a:off x="8649293" y="2956587"/>
            <a:ext cx="2844798" cy="400110"/>
          </a:xfrm>
          <a:prstGeom prst="rect">
            <a:avLst/>
          </a:prstGeom>
          <a:noFill/>
        </p:spPr>
        <p:txBody>
          <a:bodyPr wrap="square">
            <a:spAutoFit/>
          </a:bodyPr>
          <a:lstStyle/>
          <a:p>
            <a:r>
              <a:rPr lang="de-DE" sz="1000" dirty="0"/>
              <a:t>Image from </a:t>
            </a:r>
            <a:r>
              <a:rPr lang="de-DE" sz="1000" dirty="0">
                <a:hlinkClick r:id="rId3"/>
              </a:rPr>
              <a:t>https://pxhere.com/de/photo/722543</a:t>
            </a:r>
            <a:r>
              <a:rPr lang="de-DE" sz="1000" dirty="0"/>
              <a:t> </a:t>
            </a:r>
          </a:p>
        </p:txBody>
      </p:sp>
      <p:pic>
        <p:nvPicPr>
          <p:cNvPr id="3074" name="Picture 2">
            <a:extLst>
              <a:ext uri="{FF2B5EF4-FFF2-40B4-BE49-F238E27FC236}">
                <a16:creationId xmlns:a16="http://schemas.microsoft.com/office/drawing/2014/main" id="{C17F265D-7170-A5D3-E702-5F4D143FBC2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615" t="19692" r="15881" b="30325"/>
          <a:stretch/>
        </p:blipFill>
        <p:spPr bwMode="auto">
          <a:xfrm>
            <a:off x="8651875" y="3446380"/>
            <a:ext cx="2842216" cy="2168748"/>
          </a:xfrm>
          <a:prstGeom prst="rect">
            <a:avLst/>
          </a:prstGeom>
          <a:noFill/>
          <a:extLst>
            <a:ext uri="{909E8E84-426E-40DD-AFC4-6F175D3DCCD1}">
              <a14:hiddenFill xmlns:a14="http://schemas.microsoft.com/office/drawing/2010/main">
                <a:solidFill>
                  <a:srgbClr val="FFFFFF"/>
                </a:solidFill>
              </a14:hiddenFill>
            </a:ext>
          </a:extLst>
        </p:spPr>
      </p:pic>
      <p:sp>
        <p:nvSpPr>
          <p:cNvPr id="14" name="Textfeld 13">
            <a:extLst>
              <a:ext uri="{FF2B5EF4-FFF2-40B4-BE49-F238E27FC236}">
                <a16:creationId xmlns:a16="http://schemas.microsoft.com/office/drawing/2014/main" id="{70C14ED5-CC88-3063-C641-8182A9C5C57D}"/>
              </a:ext>
            </a:extLst>
          </p:cNvPr>
          <p:cNvSpPr txBox="1"/>
          <p:nvPr/>
        </p:nvSpPr>
        <p:spPr>
          <a:xfrm>
            <a:off x="8595360" y="5595664"/>
            <a:ext cx="2901315" cy="707886"/>
          </a:xfrm>
          <a:prstGeom prst="rect">
            <a:avLst/>
          </a:prstGeom>
          <a:noFill/>
        </p:spPr>
        <p:txBody>
          <a:bodyPr wrap="square">
            <a:spAutoFit/>
          </a:bodyPr>
          <a:lstStyle/>
          <a:p>
            <a:r>
              <a:rPr lang="de-DE" sz="1000" dirty="0"/>
              <a:t>Image </a:t>
            </a:r>
            <a:r>
              <a:rPr lang="de-DE" sz="1000" dirty="0" err="1"/>
              <a:t>from</a:t>
            </a:r>
            <a:r>
              <a:rPr lang="de-DE" sz="1000" dirty="0"/>
              <a:t> </a:t>
            </a:r>
            <a:r>
              <a:rPr lang="de-DE" sz="1000" dirty="0">
                <a:hlinkClick r:id="rId5"/>
              </a:rPr>
              <a:t>https://soeldner-messer.com/Smith-Wesson-Stylus-Pen-Tactical-Pen-Kubotan-Touchpad-Glasbrecher-SWPEN3BK</a:t>
            </a:r>
            <a:r>
              <a:rPr lang="de-DE" sz="1000" dirty="0"/>
              <a:t> </a:t>
            </a:r>
          </a:p>
        </p:txBody>
      </p:sp>
    </p:spTree>
    <p:extLst>
      <p:ext uri="{BB962C8B-B14F-4D97-AF65-F5344CB8AC3E}">
        <p14:creationId xmlns:p14="http://schemas.microsoft.com/office/powerpoint/2010/main" val="10338613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4" descr="Smartpen by NeoLAB">
            <a:extLst>
              <a:ext uri="{FF2B5EF4-FFF2-40B4-BE49-F238E27FC236}">
                <a16:creationId xmlns:a16="http://schemas.microsoft.com/office/drawing/2014/main" id="{A44A614B-1FD1-E248-CCD8-AC516C08326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461" t="12461" r="12461" b="12461"/>
          <a:stretch/>
        </p:blipFill>
        <p:spPr bwMode="auto">
          <a:xfrm>
            <a:off x="-1" y="-540002"/>
            <a:ext cx="12191999" cy="6857999"/>
          </a:xfrm>
          <a:prstGeom prst="rect">
            <a:avLst/>
          </a:prstGeom>
          <a:noFill/>
          <a:extLst>
            <a:ext uri="{909E8E84-426E-40DD-AFC4-6F175D3DCCD1}">
              <a14:hiddenFill xmlns:a14="http://schemas.microsoft.com/office/drawing/2010/main">
                <a:solidFill>
                  <a:srgbClr val="FFFFFF"/>
                </a:solidFill>
              </a14:hiddenFill>
            </a:ext>
          </a:extLst>
        </p:spPr>
      </p:pic>
      <p:sp>
        <p:nvSpPr>
          <p:cNvPr id="12" name="Textplatzhalter 11">
            <a:extLst>
              <a:ext uri="{FF2B5EF4-FFF2-40B4-BE49-F238E27FC236}">
                <a16:creationId xmlns:a16="http://schemas.microsoft.com/office/drawing/2014/main" id="{3A3B1DFD-EEFD-D296-C189-3A7FBA8B8D22}"/>
              </a:ext>
            </a:extLst>
          </p:cNvPr>
          <p:cNvSpPr>
            <a:spLocks noGrp="1"/>
          </p:cNvSpPr>
          <p:nvPr>
            <p:ph type="body" sz="quarter" idx="29"/>
          </p:nvPr>
        </p:nvSpPr>
        <p:spPr/>
        <p:txBody>
          <a:bodyPr/>
          <a:lstStyle/>
          <a:p>
            <a:r>
              <a:rPr lang="de-DE" sz="1100" dirty="0"/>
              <a:t>Digital </a:t>
            </a:r>
            <a:r>
              <a:rPr lang="de-DE" sz="1100" dirty="0" err="1"/>
              <a:t>pen</a:t>
            </a:r>
            <a:r>
              <a:rPr lang="de-DE" sz="1100" dirty="0"/>
              <a:t>. (2022, September 1) </a:t>
            </a:r>
            <a:r>
              <a:rPr lang="en-US" sz="1100" dirty="0" err="1"/>
              <a:t>Dominary</a:t>
            </a:r>
            <a:r>
              <a:rPr lang="en-US" sz="1100" dirty="0"/>
              <a:t> - Own work</a:t>
            </a:r>
          </a:p>
          <a:p>
            <a:r>
              <a:rPr lang="en-US" sz="1100" dirty="0"/>
              <a:t>neo smartpen captures what is written on paper CC BY-SA 4.0</a:t>
            </a:r>
            <a:r>
              <a:rPr lang="de-DE" sz="1100" dirty="0"/>
              <a:t>. In </a:t>
            </a:r>
            <a:r>
              <a:rPr lang="de-DE" sz="1100" i="1" dirty="0"/>
              <a:t>Wikipedia</a:t>
            </a:r>
            <a:r>
              <a:rPr lang="de-DE" sz="1100" dirty="0"/>
              <a:t>. </a:t>
            </a:r>
            <a:r>
              <a:rPr lang="de-DE" sz="1100" dirty="0">
                <a:hlinkClick r:id="rId3"/>
              </a:rPr>
              <a:t>https://en.wikipedia.org/wiki/Digital_pen</a:t>
            </a:r>
            <a:r>
              <a:rPr lang="de-DE" sz="1100" dirty="0"/>
              <a:t> </a:t>
            </a:r>
          </a:p>
        </p:txBody>
      </p:sp>
      <p:sp>
        <p:nvSpPr>
          <p:cNvPr id="3" name="Fußzeilenplatzhalter 2">
            <a:extLst>
              <a:ext uri="{FF2B5EF4-FFF2-40B4-BE49-F238E27FC236}">
                <a16:creationId xmlns:a16="http://schemas.microsoft.com/office/drawing/2014/main" id="{2772CB65-8806-93F2-BFA4-D76AAD520E00}"/>
              </a:ext>
            </a:extLst>
          </p:cNvPr>
          <p:cNvSpPr>
            <a:spLocks noGrp="1"/>
          </p:cNvSpPr>
          <p:nvPr>
            <p:ph type="ftr" sz="quarter" idx="31"/>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2B50792A-DE8D-B0C0-6BB6-5C6ED639B0A7}"/>
              </a:ext>
            </a:extLst>
          </p:cNvPr>
          <p:cNvSpPr>
            <a:spLocks noGrp="1"/>
          </p:cNvSpPr>
          <p:nvPr>
            <p:ph type="sldNum" sz="quarter" idx="32"/>
          </p:nvPr>
        </p:nvSpPr>
        <p:spPr/>
        <p:txBody>
          <a:bodyPr/>
          <a:lstStyle/>
          <a:p>
            <a:fld id="{BA24374A-C3A8-471A-8837-3FC31668ABE5}" type="slidenum">
              <a:rPr lang="de-DE" smtClean="0"/>
              <a:pPr/>
              <a:t>35</a:t>
            </a:fld>
            <a:endParaRPr lang="de-DE" dirty="0"/>
          </a:p>
        </p:txBody>
      </p:sp>
      <p:sp>
        <p:nvSpPr>
          <p:cNvPr id="10" name="Textplatzhalter 9">
            <a:extLst>
              <a:ext uri="{FF2B5EF4-FFF2-40B4-BE49-F238E27FC236}">
                <a16:creationId xmlns:a16="http://schemas.microsoft.com/office/drawing/2014/main" id="{99808AB9-BE26-6BF8-6DE2-068DF66A60C1}"/>
              </a:ext>
            </a:extLst>
          </p:cNvPr>
          <p:cNvSpPr>
            <a:spLocks noGrp="1"/>
          </p:cNvSpPr>
          <p:nvPr>
            <p:ph type="body" sz="quarter" idx="21"/>
          </p:nvPr>
        </p:nvSpPr>
        <p:spPr/>
        <p:txBody>
          <a:bodyPr/>
          <a:lstStyle/>
          <a:p>
            <a:r>
              <a:rPr lang="en-US" sz="1400" dirty="0"/>
              <a:t>Pointing</a:t>
            </a:r>
            <a:endParaRPr lang="de-DE" dirty="0"/>
          </a:p>
        </p:txBody>
      </p:sp>
    </p:spTree>
    <p:extLst>
      <p:ext uri="{BB962C8B-B14F-4D97-AF65-F5344CB8AC3E}">
        <p14:creationId xmlns:p14="http://schemas.microsoft.com/office/powerpoint/2010/main" val="11765898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73188C6-5F31-C323-4D64-DC098C672076}"/>
              </a:ext>
            </a:extLst>
          </p:cNvPr>
          <p:cNvSpPr>
            <a:spLocks noGrp="1"/>
          </p:cNvSpPr>
          <p:nvPr>
            <p:ph type="title"/>
          </p:nvPr>
        </p:nvSpPr>
        <p:spPr/>
        <p:txBody>
          <a:bodyPr/>
          <a:lstStyle/>
          <a:p>
            <a:r>
              <a:rPr lang="de-DE" dirty="0" err="1"/>
              <a:t>Digitizing</a:t>
            </a:r>
            <a:r>
              <a:rPr lang="de-DE" dirty="0"/>
              <a:t> Tablet</a:t>
            </a:r>
          </a:p>
        </p:txBody>
      </p:sp>
      <p:sp>
        <p:nvSpPr>
          <p:cNvPr id="3" name="Fußzeilenplatzhalter 2">
            <a:extLst>
              <a:ext uri="{FF2B5EF4-FFF2-40B4-BE49-F238E27FC236}">
                <a16:creationId xmlns:a16="http://schemas.microsoft.com/office/drawing/2014/main" id="{ECC631DD-1565-A891-3E48-F9864D465A74}"/>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8E1300ED-8D60-7C23-BC50-5379572031E5}"/>
              </a:ext>
            </a:extLst>
          </p:cNvPr>
          <p:cNvSpPr>
            <a:spLocks noGrp="1"/>
          </p:cNvSpPr>
          <p:nvPr>
            <p:ph type="sldNum" sz="quarter" idx="33"/>
          </p:nvPr>
        </p:nvSpPr>
        <p:spPr/>
        <p:txBody>
          <a:bodyPr/>
          <a:lstStyle/>
          <a:p>
            <a:fld id="{BA24374A-C3A8-471A-8837-3FC31668ABE5}" type="slidenum">
              <a:rPr lang="de-DE" smtClean="0"/>
              <a:pPr/>
              <a:t>36</a:t>
            </a:fld>
            <a:endParaRPr lang="de-DE" dirty="0"/>
          </a:p>
        </p:txBody>
      </p:sp>
      <p:sp>
        <p:nvSpPr>
          <p:cNvPr id="5" name="Textplatzhalter 4">
            <a:extLst>
              <a:ext uri="{FF2B5EF4-FFF2-40B4-BE49-F238E27FC236}">
                <a16:creationId xmlns:a16="http://schemas.microsoft.com/office/drawing/2014/main" id="{04CFF38B-F1D7-EE40-32DD-E452766D52B6}"/>
              </a:ext>
            </a:extLst>
          </p:cNvPr>
          <p:cNvSpPr>
            <a:spLocks noGrp="1"/>
          </p:cNvSpPr>
          <p:nvPr>
            <p:ph type="body" sz="quarter" idx="21"/>
          </p:nvPr>
        </p:nvSpPr>
        <p:spPr/>
        <p:txBody>
          <a:bodyPr/>
          <a:lstStyle/>
          <a:p>
            <a:r>
              <a:rPr lang="en-US" sz="1400" dirty="0"/>
              <a:t>Pointing</a:t>
            </a:r>
            <a:endParaRPr lang="de-DE" dirty="0"/>
          </a:p>
        </p:txBody>
      </p:sp>
      <p:sp>
        <p:nvSpPr>
          <p:cNvPr id="6" name="Textplatzhalter 5">
            <a:extLst>
              <a:ext uri="{FF2B5EF4-FFF2-40B4-BE49-F238E27FC236}">
                <a16:creationId xmlns:a16="http://schemas.microsoft.com/office/drawing/2014/main" id="{358820D8-299B-A0BB-27AF-B8628B96F639}"/>
              </a:ext>
            </a:extLst>
          </p:cNvPr>
          <p:cNvSpPr>
            <a:spLocks noGrp="1"/>
          </p:cNvSpPr>
          <p:nvPr>
            <p:ph type="body" sz="quarter" idx="34"/>
          </p:nvPr>
        </p:nvSpPr>
        <p:spPr>
          <a:xfrm>
            <a:off x="695325" y="1449388"/>
            <a:ext cx="7812881" cy="4056061"/>
          </a:xfrm>
        </p:spPr>
        <p:txBody>
          <a:bodyPr/>
          <a:lstStyle/>
          <a:p>
            <a:r>
              <a:rPr lang="en-US" dirty="0"/>
              <a:t>The first electronic handwriting </a:t>
            </a:r>
            <a:br>
              <a:rPr lang="en-US" dirty="0"/>
            </a:br>
            <a:r>
              <a:rPr lang="en-US" dirty="0"/>
              <a:t>device was the </a:t>
            </a:r>
            <a:r>
              <a:rPr lang="en-US" b="1" dirty="0">
                <a:solidFill>
                  <a:schemeClr val="accent1"/>
                </a:solidFill>
              </a:rPr>
              <a:t>Telautograph</a:t>
            </a:r>
            <a:r>
              <a:rPr lang="en-US" dirty="0"/>
              <a:t>, </a:t>
            </a:r>
            <a:br>
              <a:rPr lang="en-US" dirty="0"/>
            </a:br>
            <a:r>
              <a:rPr lang="en-US" dirty="0"/>
              <a:t>patented by Elisha Gray in 1888 [1].</a:t>
            </a:r>
          </a:p>
          <a:p>
            <a:r>
              <a:rPr lang="en-US" dirty="0"/>
              <a:t>A </a:t>
            </a:r>
            <a:r>
              <a:rPr lang="en-US" b="1" dirty="0">
                <a:solidFill>
                  <a:schemeClr val="accent1"/>
                </a:solidFill>
              </a:rPr>
              <a:t>digitizer tablets are</a:t>
            </a:r>
            <a:r>
              <a:rPr lang="en-US" dirty="0"/>
              <a:t> </a:t>
            </a:r>
            <a:r>
              <a:rPr lang="en-US" b="1" dirty="0">
                <a:solidFill>
                  <a:schemeClr val="accent1"/>
                </a:solidFill>
              </a:rPr>
              <a:t>referential pointing devices </a:t>
            </a:r>
            <a:r>
              <a:rPr lang="en-US" dirty="0"/>
              <a:t>(also called graphic tablets, pen tablets, drawing tablets, or digital art boards) enables a user to hand-draw images, animations and graphics on a surface and with a special pen-like stylus</a:t>
            </a:r>
          </a:p>
          <a:p>
            <a:pPr lvl="1"/>
            <a:r>
              <a:rPr lang="en-US" dirty="0"/>
              <a:t>No screen but often support pressure</a:t>
            </a:r>
          </a:p>
          <a:p>
            <a:pPr lvl="1"/>
            <a:r>
              <a:rPr lang="en-US" dirty="0"/>
              <a:t>Work similar to touchscreens (actively and passively) </a:t>
            </a:r>
          </a:p>
        </p:txBody>
      </p:sp>
      <p:sp>
        <p:nvSpPr>
          <p:cNvPr id="8" name="Inhaltsplatzhalter 7">
            <a:extLst>
              <a:ext uri="{FF2B5EF4-FFF2-40B4-BE49-F238E27FC236}">
                <a16:creationId xmlns:a16="http://schemas.microsoft.com/office/drawing/2014/main" id="{D1F037AC-3E6D-1F90-58AC-58F52490C542}"/>
              </a:ext>
            </a:extLst>
          </p:cNvPr>
          <p:cNvSpPr>
            <a:spLocks noGrp="1"/>
          </p:cNvSpPr>
          <p:nvPr>
            <p:ph sz="quarter" idx="35"/>
          </p:nvPr>
        </p:nvSpPr>
        <p:spPr/>
        <p:txBody>
          <a:bodyPr/>
          <a:lstStyle/>
          <a:p>
            <a:r>
              <a:rPr lang="en-US" dirty="0"/>
              <a:t>[1] Gray, Elisha (1888-07-31), Telautograph, United States Patent 386,815</a:t>
            </a:r>
            <a:endParaRPr lang="de-DE" dirty="0"/>
          </a:p>
        </p:txBody>
      </p:sp>
      <p:pic>
        <p:nvPicPr>
          <p:cNvPr id="5124" name="Picture 4" descr="Schreiben, Hand, Technologie, Stift, berühren, Finger, Tablette, Gadget, Marke, Handschrift, Berührungsempfindlicher Bildschirm, Dokument, Wacom, Touchpad, Tablet, Trackpad">
            <a:extLst>
              <a:ext uri="{FF2B5EF4-FFF2-40B4-BE49-F238E27FC236}">
                <a16:creationId xmlns:a16="http://schemas.microsoft.com/office/drawing/2014/main" id="{61C387AC-CBB1-C600-135B-FC3C0C2683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45011" y="3161350"/>
            <a:ext cx="2851662" cy="1908175"/>
          </a:xfrm>
          <a:prstGeom prst="rect">
            <a:avLst/>
          </a:prstGeom>
          <a:noFill/>
          <a:extLst>
            <a:ext uri="{909E8E84-426E-40DD-AFC4-6F175D3DCCD1}">
              <a14:hiddenFill xmlns:a14="http://schemas.microsoft.com/office/drawing/2010/main">
                <a:solidFill>
                  <a:srgbClr val="FFFFFF"/>
                </a:solidFill>
              </a14:hiddenFill>
            </a:ext>
          </a:extLst>
        </p:spPr>
      </p:pic>
      <p:sp>
        <p:nvSpPr>
          <p:cNvPr id="7" name="Textfeld 6">
            <a:extLst>
              <a:ext uri="{FF2B5EF4-FFF2-40B4-BE49-F238E27FC236}">
                <a16:creationId xmlns:a16="http://schemas.microsoft.com/office/drawing/2014/main" id="{3478F96D-E644-0CC0-0AB8-8142432A1FB1}"/>
              </a:ext>
            </a:extLst>
          </p:cNvPr>
          <p:cNvSpPr txBox="1"/>
          <p:nvPr/>
        </p:nvSpPr>
        <p:spPr>
          <a:xfrm>
            <a:off x="8649293" y="5069525"/>
            <a:ext cx="2844798" cy="400110"/>
          </a:xfrm>
          <a:prstGeom prst="rect">
            <a:avLst/>
          </a:prstGeom>
          <a:noFill/>
        </p:spPr>
        <p:txBody>
          <a:bodyPr wrap="square">
            <a:spAutoFit/>
          </a:bodyPr>
          <a:lstStyle/>
          <a:p>
            <a:r>
              <a:rPr lang="de-DE" sz="1000" dirty="0"/>
              <a:t>Image from </a:t>
            </a:r>
            <a:r>
              <a:rPr lang="de-DE" sz="1000" dirty="0">
                <a:hlinkClick r:id="rId3"/>
              </a:rPr>
              <a:t>https://pxhere.com/de/photo/1083778</a:t>
            </a:r>
            <a:r>
              <a:rPr lang="de-DE" sz="1000" dirty="0"/>
              <a:t> </a:t>
            </a:r>
          </a:p>
        </p:txBody>
      </p:sp>
      <p:pic>
        <p:nvPicPr>
          <p:cNvPr id="5126" name="Picture 6">
            <a:extLst>
              <a:ext uri="{FF2B5EF4-FFF2-40B4-BE49-F238E27FC236}">
                <a16:creationId xmlns:a16="http://schemas.microsoft.com/office/drawing/2014/main" id="{26D33CFD-131A-804E-CFDC-EC1DEB5B08D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14550" y="578811"/>
            <a:ext cx="5850528" cy="19583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24580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31D0A4F-CF16-89E6-DCCD-E6BFC8F4EB63}"/>
              </a:ext>
            </a:extLst>
          </p:cNvPr>
          <p:cNvSpPr>
            <a:spLocks noGrp="1"/>
          </p:cNvSpPr>
          <p:nvPr>
            <p:ph type="title"/>
          </p:nvPr>
        </p:nvSpPr>
        <p:spPr/>
        <p:txBody>
          <a:bodyPr/>
          <a:lstStyle/>
          <a:p>
            <a:r>
              <a:rPr lang="de-DE" dirty="0"/>
              <a:t>Cursors Key</a:t>
            </a:r>
          </a:p>
        </p:txBody>
      </p:sp>
      <p:sp>
        <p:nvSpPr>
          <p:cNvPr id="3" name="Fußzeilenplatzhalter 2">
            <a:extLst>
              <a:ext uri="{FF2B5EF4-FFF2-40B4-BE49-F238E27FC236}">
                <a16:creationId xmlns:a16="http://schemas.microsoft.com/office/drawing/2014/main" id="{3FA6C6BA-9A67-EA09-6BA6-C6D5FF1B6646}"/>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FE49CB54-CAE5-4C70-6FD8-1EEE3ED478FC}"/>
              </a:ext>
            </a:extLst>
          </p:cNvPr>
          <p:cNvSpPr>
            <a:spLocks noGrp="1"/>
          </p:cNvSpPr>
          <p:nvPr>
            <p:ph type="sldNum" sz="quarter" idx="28"/>
          </p:nvPr>
        </p:nvSpPr>
        <p:spPr/>
        <p:txBody>
          <a:bodyPr/>
          <a:lstStyle/>
          <a:p>
            <a:fld id="{BA24374A-C3A8-471A-8837-3FC31668ABE5}" type="slidenum">
              <a:rPr lang="de-DE" smtClean="0"/>
              <a:pPr/>
              <a:t>37</a:t>
            </a:fld>
            <a:endParaRPr lang="de-DE" dirty="0"/>
          </a:p>
        </p:txBody>
      </p:sp>
      <p:sp>
        <p:nvSpPr>
          <p:cNvPr id="5" name="Textplatzhalter 4">
            <a:extLst>
              <a:ext uri="{FF2B5EF4-FFF2-40B4-BE49-F238E27FC236}">
                <a16:creationId xmlns:a16="http://schemas.microsoft.com/office/drawing/2014/main" id="{1E9AE5F1-FDCE-640F-CAFD-D6FAB983243C}"/>
              </a:ext>
            </a:extLst>
          </p:cNvPr>
          <p:cNvSpPr>
            <a:spLocks noGrp="1"/>
          </p:cNvSpPr>
          <p:nvPr>
            <p:ph type="body" sz="quarter" idx="21"/>
          </p:nvPr>
        </p:nvSpPr>
        <p:spPr/>
        <p:txBody>
          <a:bodyPr/>
          <a:lstStyle/>
          <a:p>
            <a:r>
              <a:rPr lang="en-US" sz="1400" dirty="0"/>
              <a:t>Pointing</a:t>
            </a:r>
            <a:endParaRPr lang="de-DE" dirty="0"/>
          </a:p>
        </p:txBody>
      </p:sp>
      <p:sp>
        <p:nvSpPr>
          <p:cNvPr id="6" name="Textplatzhalter 5">
            <a:extLst>
              <a:ext uri="{FF2B5EF4-FFF2-40B4-BE49-F238E27FC236}">
                <a16:creationId xmlns:a16="http://schemas.microsoft.com/office/drawing/2014/main" id="{E7AD3675-3AD7-D716-C6B1-052EF98CDF7F}"/>
              </a:ext>
            </a:extLst>
          </p:cNvPr>
          <p:cNvSpPr>
            <a:spLocks noGrp="1"/>
          </p:cNvSpPr>
          <p:nvPr>
            <p:ph type="body" sz="quarter" idx="29"/>
          </p:nvPr>
        </p:nvSpPr>
        <p:spPr>
          <a:xfrm>
            <a:off x="695325" y="1449388"/>
            <a:ext cx="7712869" cy="4679950"/>
          </a:xfrm>
        </p:spPr>
        <p:txBody>
          <a:bodyPr>
            <a:normAutofit/>
          </a:bodyPr>
          <a:lstStyle/>
          <a:p>
            <a:r>
              <a:rPr lang="de-DE" b="1" dirty="0">
                <a:solidFill>
                  <a:schemeClr val="accent1"/>
                </a:solidFill>
              </a:rPr>
              <a:t>Cursor </a:t>
            </a:r>
            <a:r>
              <a:rPr lang="de-DE" b="1" dirty="0" err="1">
                <a:solidFill>
                  <a:schemeClr val="accent1"/>
                </a:solidFill>
              </a:rPr>
              <a:t>keys</a:t>
            </a:r>
            <a:r>
              <a:rPr lang="de-DE" b="1" dirty="0">
                <a:solidFill>
                  <a:schemeClr val="accent1"/>
                </a:solidFill>
              </a:rPr>
              <a:t> </a:t>
            </a:r>
            <a:r>
              <a:rPr lang="de-DE" dirty="0" err="1"/>
              <a:t>are</a:t>
            </a:r>
            <a:r>
              <a:rPr lang="de-DE" dirty="0"/>
              <a:t> </a:t>
            </a:r>
            <a:r>
              <a:rPr lang="de-DE" dirty="0" err="1"/>
              <a:t>mainly</a:t>
            </a:r>
            <a:r>
              <a:rPr lang="de-DE" dirty="0"/>
              <a:t> </a:t>
            </a:r>
            <a:r>
              <a:rPr lang="de-DE" dirty="0" err="1"/>
              <a:t>used</a:t>
            </a:r>
            <a:r>
              <a:rPr lang="de-DE" dirty="0"/>
              <a:t> </a:t>
            </a:r>
            <a:r>
              <a:rPr lang="de-DE" b="1" dirty="0">
                <a:solidFill>
                  <a:schemeClr val="accent1"/>
                </a:solidFill>
              </a:rPr>
              <a:t>not </a:t>
            </a:r>
            <a:r>
              <a:rPr lang="de-DE" b="1" dirty="0" err="1">
                <a:solidFill>
                  <a:schemeClr val="accent1"/>
                </a:solidFill>
              </a:rPr>
              <a:t>for</a:t>
            </a:r>
            <a:r>
              <a:rPr lang="de-DE" b="1" dirty="0">
                <a:solidFill>
                  <a:schemeClr val="accent1"/>
                </a:solidFill>
              </a:rPr>
              <a:t> </a:t>
            </a:r>
            <a:r>
              <a:rPr lang="de-DE" b="1" dirty="0" err="1">
                <a:solidFill>
                  <a:schemeClr val="accent1"/>
                </a:solidFill>
              </a:rPr>
              <a:t>pointing</a:t>
            </a:r>
            <a:r>
              <a:rPr lang="de-DE" b="1" dirty="0">
                <a:solidFill>
                  <a:schemeClr val="accent1"/>
                </a:solidFill>
              </a:rPr>
              <a:t> but </a:t>
            </a:r>
            <a:r>
              <a:rPr lang="de-DE" b="1" dirty="0" err="1">
                <a:solidFill>
                  <a:schemeClr val="accent1"/>
                </a:solidFill>
              </a:rPr>
              <a:t>positioning</a:t>
            </a:r>
            <a:endParaRPr lang="de-DE" b="1" dirty="0">
              <a:solidFill>
                <a:schemeClr val="accent1"/>
              </a:solidFill>
            </a:endParaRPr>
          </a:p>
          <a:p>
            <a:pPr lvl="1"/>
            <a:r>
              <a:rPr lang="de-DE" dirty="0"/>
              <a:t>Fast </a:t>
            </a:r>
            <a:r>
              <a:rPr lang="de-DE" dirty="0" err="1"/>
              <a:t>for</a:t>
            </a:r>
            <a:r>
              <a:rPr lang="de-DE" dirty="0"/>
              <a:t> </a:t>
            </a:r>
            <a:r>
              <a:rPr lang="en-US" dirty="0"/>
              <a:t>moving within discrete text/cells using up/down left/right in one direction</a:t>
            </a:r>
          </a:p>
          <a:p>
            <a:r>
              <a:rPr lang="en-US" dirty="0"/>
              <a:t>The </a:t>
            </a:r>
            <a:r>
              <a:rPr lang="en-US" b="1" dirty="0">
                <a:solidFill>
                  <a:schemeClr val="accent1"/>
                </a:solidFill>
              </a:rPr>
              <a:t>WASD key combination </a:t>
            </a:r>
            <a:r>
              <a:rPr lang="en-US" dirty="0"/>
              <a:t>brings the cursor keys to the left side of the desktop and allow 2D position changes with the left hand, while the right hand can still be used for right-hand target selection (target aiming).</a:t>
            </a:r>
          </a:p>
          <a:p>
            <a:pPr lvl="1"/>
            <a:r>
              <a:rPr lang="en-US" dirty="0"/>
              <a:t>John Carmack integrated WASD as an alternate layout in Quake II after a player called Dennis Fong had big success with WASD in tournaments 1997.</a:t>
            </a:r>
          </a:p>
        </p:txBody>
      </p:sp>
      <p:pic>
        <p:nvPicPr>
          <p:cNvPr id="7170" name="Picture 2" descr="Computer, Schwarz und weiß, Tastatur, Weiß, Nummer, Richtung, Schlüssel, schwarz, einfarbig, Marke, Schriftart, Pfeil, Entwurf, Multimedia, Bildschirmfoto, Computer Tastatur, Monochrome fotografie">
            <a:extLst>
              <a:ext uri="{FF2B5EF4-FFF2-40B4-BE49-F238E27FC236}">
                <a16:creationId xmlns:a16="http://schemas.microsoft.com/office/drawing/2014/main" id="{FA23A8C5-1F5E-13C9-06F0-E864237617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51874" y="1450181"/>
            <a:ext cx="2844801" cy="1907382"/>
          </a:xfrm>
          <a:prstGeom prst="rect">
            <a:avLst/>
          </a:prstGeom>
          <a:noFill/>
          <a:extLst>
            <a:ext uri="{909E8E84-426E-40DD-AFC4-6F175D3DCCD1}">
              <a14:hiddenFill xmlns:a14="http://schemas.microsoft.com/office/drawing/2010/main">
                <a:solidFill>
                  <a:srgbClr val="FFFFFF"/>
                </a:solidFill>
              </a14:hiddenFill>
            </a:ext>
          </a:extLst>
        </p:spPr>
      </p:pic>
      <p:sp>
        <p:nvSpPr>
          <p:cNvPr id="7" name="Textfeld 6">
            <a:extLst>
              <a:ext uri="{FF2B5EF4-FFF2-40B4-BE49-F238E27FC236}">
                <a16:creationId xmlns:a16="http://schemas.microsoft.com/office/drawing/2014/main" id="{B69D0715-192B-FB5E-48FD-A121D1FE261F}"/>
              </a:ext>
            </a:extLst>
          </p:cNvPr>
          <p:cNvSpPr txBox="1"/>
          <p:nvPr/>
        </p:nvSpPr>
        <p:spPr>
          <a:xfrm>
            <a:off x="8649293" y="3389253"/>
            <a:ext cx="2844798" cy="400110"/>
          </a:xfrm>
          <a:prstGeom prst="rect">
            <a:avLst/>
          </a:prstGeom>
          <a:noFill/>
        </p:spPr>
        <p:txBody>
          <a:bodyPr wrap="square">
            <a:spAutoFit/>
          </a:bodyPr>
          <a:lstStyle/>
          <a:p>
            <a:r>
              <a:rPr lang="de-DE" sz="1000" dirty="0"/>
              <a:t>Image from </a:t>
            </a:r>
            <a:r>
              <a:rPr lang="de-DE" sz="1000" dirty="0">
                <a:hlinkClick r:id="rId3"/>
              </a:rPr>
              <a:t>https://pxhere.com/de/photo/1256374</a:t>
            </a:r>
            <a:r>
              <a:rPr lang="de-DE" sz="1000" dirty="0"/>
              <a:t> </a:t>
            </a:r>
          </a:p>
        </p:txBody>
      </p:sp>
      <p:pic>
        <p:nvPicPr>
          <p:cNvPr id="7172" name="Picture 4" descr="Computer, Licht, Tastatur, Technologie, Nummer, dunkel, Orange, rot, Alphabet, Gadget, Beschilderung, Sicherheit, Neonschild, Schriftart, Nummern, Mechanisch, Schlüssel, Farben, Briefe, Pc, es, Hinterleuchtet, Korsar, Gaming, Gamer, Anzeigetafel, Strafe, Rechnen, Qwerty, Periphere, Mechanisches Keyboard, Strafergb, Computer Tastatur, Automotive außen, Anzeigegerät, Elektronisches Instrument, Fahrzeugkennzeichen, Elektronische Beschilderung">
            <a:extLst>
              <a:ext uri="{FF2B5EF4-FFF2-40B4-BE49-F238E27FC236}">
                <a16:creationId xmlns:a16="http://schemas.microsoft.com/office/drawing/2014/main" id="{B3729792-1E72-EFBC-AC7D-31DFC7B5F0A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899" t="36059" r="42579" b="17844"/>
          <a:stretch/>
        </p:blipFill>
        <p:spPr bwMode="auto">
          <a:xfrm>
            <a:off x="8649293" y="3968750"/>
            <a:ext cx="2844798" cy="1760478"/>
          </a:xfrm>
          <a:prstGeom prst="rect">
            <a:avLst/>
          </a:prstGeom>
          <a:noFill/>
          <a:extLst>
            <a:ext uri="{909E8E84-426E-40DD-AFC4-6F175D3DCCD1}">
              <a14:hiddenFill xmlns:a14="http://schemas.microsoft.com/office/drawing/2010/main">
                <a:solidFill>
                  <a:srgbClr val="FFFFFF"/>
                </a:solidFill>
              </a14:hiddenFill>
            </a:ext>
          </a:extLst>
        </p:spPr>
      </p:pic>
      <p:sp>
        <p:nvSpPr>
          <p:cNvPr id="8" name="Textfeld 7">
            <a:extLst>
              <a:ext uri="{FF2B5EF4-FFF2-40B4-BE49-F238E27FC236}">
                <a16:creationId xmlns:a16="http://schemas.microsoft.com/office/drawing/2014/main" id="{C6848E0E-07ED-4324-B6F7-8588F13D3819}"/>
              </a:ext>
            </a:extLst>
          </p:cNvPr>
          <p:cNvSpPr txBox="1"/>
          <p:nvPr/>
        </p:nvSpPr>
        <p:spPr>
          <a:xfrm>
            <a:off x="8649293" y="5729228"/>
            <a:ext cx="2844798" cy="400110"/>
          </a:xfrm>
          <a:prstGeom prst="rect">
            <a:avLst/>
          </a:prstGeom>
          <a:noFill/>
        </p:spPr>
        <p:txBody>
          <a:bodyPr wrap="square">
            <a:spAutoFit/>
          </a:bodyPr>
          <a:lstStyle/>
          <a:p>
            <a:r>
              <a:rPr lang="de-DE" sz="1000" dirty="0"/>
              <a:t>Image from </a:t>
            </a:r>
            <a:r>
              <a:rPr lang="de-DE" sz="1000" dirty="0">
                <a:hlinkClick r:id="rId5"/>
              </a:rPr>
              <a:t>https://pxhere.com/de/photo/414231</a:t>
            </a:r>
            <a:r>
              <a:rPr lang="de-DE" sz="1000" dirty="0"/>
              <a:t> </a:t>
            </a:r>
          </a:p>
        </p:txBody>
      </p:sp>
    </p:spTree>
    <p:extLst>
      <p:ext uri="{BB962C8B-B14F-4D97-AF65-F5344CB8AC3E}">
        <p14:creationId xmlns:p14="http://schemas.microsoft.com/office/powerpoint/2010/main" val="26561803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el 8">
            <a:extLst>
              <a:ext uri="{FF2B5EF4-FFF2-40B4-BE49-F238E27FC236}">
                <a16:creationId xmlns:a16="http://schemas.microsoft.com/office/drawing/2014/main" id="{2C453C84-8F5E-AA02-AE82-605621A62100}"/>
              </a:ext>
            </a:extLst>
          </p:cNvPr>
          <p:cNvSpPr>
            <a:spLocks noGrp="1"/>
          </p:cNvSpPr>
          <p:nvPr>
            <p:ph type="title"/>
          </p:nvPr>
        </p:nvSpPr>
        <p:spPr/>
        <p:txBody>
          <a:bodyPr/>
          <a:lstStyle/>
          <a:p>
            <a:r>
              <a:rPr lang="en-US" altLang="de-DE" dirty="0"/>
              <a:t>More Pointing Devices</a:t>
            </a:r>
            <a:endParaRPr lang="de-DE" dirty="0"/>
          </a:p>
        </p:txBody>
      </p:sp>
      <p:sp>
        <p:nvSpPr>
          <p:cNvPr id="3" name="Fußzeilenplatzhalter 2">
            <a:extLst>
              <a:ext uri="{FF2B5EF4-FFF2-40B4-BE49-F238E27FC236}">
                <a16:creationId xmlns:a16="http://schemas.microsoft.com/office/drawing/2014/main" id="{1764C0BB-6AE7-5B2C-A22C-8645A0B42B53}"/>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48288AFF-0448-E0EE-F1F2-E59B6FE9577A}"/>
              </a:ext>
            </a:extLst>
          </p:cNvPr>
          <p:cNvSpPr>
            <a:spLocks noGrp="1"/>
          </p:cNvSpPr>
          <p:nvPr>
            <p:ph type="sldNum" sz="quarter" idx="33"/>
          </p:nvPr>
        </p:nvSpPr>
        <p:spPr/>
        <p:txBody>
          <a:bodyPr/>
          <a:lstStyle/>
          <a:p>
            <a:fld id="{BA24374A-C3A8-471A-8837-3FC31668ABE5}" type="slidenum">
              <a:rPr lang="de-DE" smtClean="0"/>
              <a:pPr/>
              <a:t>38</a:t>
            </a:fld>
            <a:endParaRPr lang="de-DE" dirty="0"/>
          </a:p>
        </p:txBody>
      </p:sp>
      <p:sp>
        <p:nvSpPr>
          <p:cNvPr id="10" name="Textplatzhalter 9">
            <a:extLst>
              <a:ext uri="{FF2B5EF4-FFF2-40B4-BE49-F238E27FC236}">
                <a16:creationId xmlns:a16="http://schemas.microsoft.com/office/drawing/2014/main" id="{9A441F2C-1F06-348A-E06C-ACE5946E0366}"/>
              </a:ext>
            </a:extLst>
          </p:cNvPr>
          <p:cNvSpPr>
            <a:spLocks noGrp="1"/>
          </p:cNvSpPr>
          <p:nvPr>
            <p:ph type="body" sz="quarter" idx="21"/>
          </p:nvPr>
        </p:nvSpPr>
        <p:spPr/>
        <p:txBody>
          <a:bodyPr/>
          <a:lstStyle/>
          <a:p>
            <a:r>
              <a:rPr lang="en-US" sz="1400" dirty="0"/>
              <a:t>Pointing</a:t>
            </a:r>
            <a:endParaRPr lang="de-DE" dirty="0"/>
          </a:p>
        </p:txBody>
      </p:sp>
      <p:sp>
        <p:nvSpPr>
          <p:cNvPr id="11" name="Textplatzhalter 10">
            <a:extLst>
              <a:ext uri="{FF2B5EF4-FFF2-40B4-BE49-F238E27FC236}">
                <a16:creationId xmlns:a16="http://schemas.microsoft.com/office/drawing/2014/main" id="{68D215FE-9C72-4770-28DE-48BD8E5C6569}"/>
              </a:ext>
            </a:extLst>
          </p:cNvPr>
          <p:cNvSpPr>
            <a:spLocks noGrp="1"/>
          </p:cNvSpPr>
          <p:nvPr>
            <p:ph type="body" sz="quarter" idx="34"/>
          </p:nvPr>
        </p:nvSpPr>
        <p:spPr/>
        <p:txBody>
          <a:bodyPr/>
          <a:lstStyle/>
          <a:p>
            <a:endParaRPr lang="de-DE"/>
          </a:p>
        </p:txBody>
      </p:sp>
      <p:sp>
        <p:nvSpPr>
          <p:cNvPr id="12" name="Inhaltsplatzhalter 11">
            <a:extLst>
              <a:ext uri="{FF2B5EF4-FFF2-40B4-BE49-F238E27FC236}">
                <a16:creationId xmlns:a16="http://schemas.microsoft.com/office/drawing/2014/main" id="{76F4CFB9-B23F-7981-5635-0075BCF3BCDB}"/>
              </a:ext>
            </a:extLst>
          </p:cNvPr>
          <p:cNvSpPr>
            <a:spLocks noGrp="1"/>
          </p:cNvSpPr>
          <p:nvPr>
            <p:ph sz="quarter" idx="35"/>
          </p:nvPr>
        </p:nvSpPr>
        <p:spPr/>
        <p:txBody>
          <a:bodyPr/>
          <a:lstStyle/>
          <a:p>
            <a:r>
              <a:rPr lang="de-DE" sz="1000" dirty="0">
                <a:solidFill>
                  <a:schemeClr val="bg1">
                    <a:lumMod val="50000"/>
                  </a:schemeClr>
                </a:solidFill>
                <a:hlinkClick r:id="rId2"/>
              </a:rPr>
              <a:t>https://www.microsoft.com/buxtoncollection/</a:t>
            </a:r>
            <a:r>
              <a:rPr lang="de-DE" sz="1000" dirty="0">
                <a:solidFill>
                  <a:schemeClr val="bg1">
                    <a:lumMod val="50000"/>
                  </a:schemeClr>
                </a:solidFill>
              </a:rPr>
              <a:t> </a:t>
            </a:r>
          </a:p>
        </p:txBody>
      </p:sp>
      <p:pic>
        <p:nvPicPr>
          <p:cNvPr id="7" name="Grafik 6">
            <a:extLst>
              <a:ext uri="{FF2B5EF4-FFF2-40B4-BE49-F238E27FC236}">
                <a16:creationId xmlns:a16="http://schemas.microsoft.com/office/drawing/2014/main" id="{58C6E2AC-7276-E5B0-BA5C-A540FBDFFA9E}"/>
              </a:ext>
            </a:extLst>
          </p:cNvPr>
          <p:cNvPicPr>
            <a:picLocks noChangeAspect="1"/>
          </p:cNvPicPr>
          <p:nvPr/>
        </p:nvPicPr>
        <p:blipFill rotWithShape="1">
          <a:blip r:embed="rId3"/>
          <a:srcRect t="1365"/>
          <a:stretch/>
        </p:blipFill>
        <p:spPr>
          <a:xfrm>
            <a:off x="262101" y="56986"/>
            <a:ext cx="5833899" cy="5760408"/>
          </a:xfrm>
          <a:prstGeom prst="rect">
            <a:avLst/>
          </a:prstGeom>
        </p:spPr>
      </p:pic>
      <p:pic>
        <p:nvPicPr>
          <p:cNvPr id="8" name="Grafik 7">
            <a:extLst>
              <a:ext uri="{FF2B5EF4-FFF2-40B4-BE49-F238E27FC236}">
                <a16:creationId xmlns:a16="http://schemas.microsoft.com/office/drawing/2014/main" id="{B45344EB-3CDF-E805-34C9-A69FCA58FE41}"/>
              </a:ext>
            </a:extLst>
          </p:cNvPr>
          <p:cNvPicPr>
            <a:picLocks noChangeAspect="1"/>
          </p:cNvPicPr>
          <p:nvPr/>
        </p:nvPicPr>
        <p:blipFill>
          <a:blip r:embed="rId4"/>
          <a:stretch>
            <a:fillRect/>
          </a:stretch>
        </p:blipFill>
        <p:spPr>
          <a:xfrm>
            <a:off x="5796212" y="0"/>
            <a:ext cx="6000250" cy="6025783"/>
          </a:xfrm>
          <a:prstGeom prst="rect">
            <a:avLst/>
          </a:prstGeom>
        </p:spPr>
      </p:pic>
    </p:spTree>
    <p:extLst>
      <p:ext uri="{BB962C8B-B14F-4D97-AF65-F5344CB8AC3E}">
        <p14:creationId xmlns:p14="http://schemas.microsoft.com/office/powerpoint/2010/main" val="42066921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93DC889-E419-05E2-8B89-98D157C015BC}"/>
              </a:ext>
            </a:extLst>
          </p:cNvPr>
          <p:cNvSpPr>
            <a:spLocks noGrp="1"/>
          </p:cNvSpPr>
          <p:nvPr>
            <p:ph type="title"/>
          </p:nvPr>
        </p:nvSpPr>
        <p:spPr/>
        <p:txBody>
          <a:bodyPr/>
          <a:lstStyle/>
          <a:p>
            <a:r>
              <a:rPr lang="de-DE" dirty="0"/>
              <a:t>More </a:t>
            </a:r>
            <a:r>
              <a:rPr lang="de-DE" dirty="0" err="1"/>
              <a:t>Pointing</a:t>
            </a:r>
            <a:r>
              <a:rPr lang="de-DE" dirty="0"/>
              <a:t> Devices</a:t>
            </a:r>
          </a:p>
        </p:txBody>
      </p:sp>
      <p:sp>
        <p:nvSpPr>
          <p:cNvPr id="3" name="Fußzeilenplatzhalter 2">
            <a:extLst>
              <a:ext uri="{FF2B5EF4-FFF2-40B4-BE49-F238E27FC236}">
                <a16:creationId xmlns:a16="http://schemas.microsoft.com/office/drawing/2014/main" id="{FA6F0B61-FDF6-05C4-ABA3-165D2F294FB1}"/>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640C8363-5F26-6F9F-2965-DDE8694F039F}"/>
              </a:ext>
            </a:extLst>
          </p:cNvPr>
          <p:cNvSpPr>
            <a:spLocks noGrp="1"/>
          </p:cNvSpPr>
          <p:nvPr>
            <p:ph type="sldNum" sz="quarter" idx="33"/>
          </p:nvPr>
        </p:nvSpPr>
        <p:spPr/>
        <p:txBody>
          <a:bodyPr/>
          <a:lstStyle/>
          <a:p>
            <a:fld id="{BA24374A-C3A8-471A-8837-3FC31668ABE5}" type="slidenum">
              <a:rPr lang="de-DE" smtClean="0"/>
              <a:pPr/>
              <a:t>39</a:t>
            </a:fld>
            <a:endParaRPr lang="de-DE" dirty="0"/>
          </a:p>
        </p:txBody>
      </p:sp>
      <p:sp>
        <p:nvSpPr>
          <p:cNvPr id="5" name="Textplatzhalter 4">
            <a:extLst>
              <a:ext uri="{FF2B5EF4-FFF2-40B4-BE49-F238E27FC236}">
                <a16:creationId xmlns:a16="http://schemas.microsoft.com/office/drawing/2014/main" id="{19E0170D-82E3-E9AD-BC15-7A82C061D964}"/>
              </a:ext>
            </a:extLst>
          </p:cNvPr>
          <p:cNvSpPr>
            <a:spLocks noGrp="1"/>
          </p:cNvSpPr>
          <p:nvPr>
            <p:ph type="body" sz="quarter" idx="21"/>
          </p:nvPr>
        </p:nvSpPr>
        <p:spPr/>
        <p:txBody>
          <a:bodyPr/>
          <a:lstStyle/>
          <a:p>
            <a:r>
              <a:rPr lang="en-US" sz="1400" dirty="0"/>
              <a:t>Pointing</a:t>
            </a:r>
            <a:endParaRPr lang="de-DE" dirty="0"/>
          </a:p>
        </p:txBody>
      </p:sp>
      <p:sp>
        <p:nvSpPr>
          <p:cNvPr id="6" name="Textplatzhalter 5">
            <a:extLst>
              <a:ext uri="{FF2B5EF4-FFF2-40B4-BE49-F238E27FC236}">
                <a16:creationId xmlns:a16="http://schemas.microsoft.com/office/drawing/2014/main" id="{727D728F-1275-CFAC-F3FA-379F6EA049C7}"/>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9EF44FF6-60C0-8A7A-692F-CB95BB0018F4}"/>
              </a:ext>
            </a:extLst>
          </p:cNvPr>
          <p:cNvSpPr>
            <a:spLocks noGrp="1"/>
          </p:cNvSpPr>
          <p:nvPr>
            <p:ph sz="quarter" idx="35"/>
          </p:nvPr>
        </p:nvSpPr>
        <p:spPr>
          <a:xfrm>
            <a:off x="695323" y="5505450"/>
            <a:ext cx="10801350" cy="623888"/>
          </a:xfrm>
        </p:spPr>
        <p:txBody>
          <a:bodyPr/>
          <a:lstStyle/>
          <a:p>
            <a:endParaRPr lang="de-DE" dirty="0"/>
          </a:p>
        </p:txBody>
      </p:sp>
      <p:grpSp>
        <p:nvGrpSpPr>
          <p:cNvPr id="8" name="Gruppieren 7">
            <a:extLst>
              <a:ext uri="{FF2B5EF4-FFF2-40B4-BE49-F238E27FC236}">
                <a16:creationId xmlns:a16="http://schemas.microsoft.com/office/drawing/2014/main" id="{08529BC0-6FF1-9527-F6A2-39916A6DC35B}"/>
              </a:ext>
            </a:extLst>
          </p:cNvPr>
          <p:cNvGrpSpPr/>
          <p:nvPr/>
        </p:nvGrpSpPr>
        <p:grpSpPr>
          <a:xfrm>
            <a:off x="8273547" y="1361697"/>
            <a:ext cx="3815109" cy="4623351"/>
            <a:chOff x="7340787" y="0"/>
            <a:chExt cx="4919319" cy="5961491"/>
          </a:xfrm>
        </p:grpSpPr>
        <p:pic>
          <p:nvPicPr>
            <p:cNvPr id="9" name="Picture 2" descr="https://cdn.pixabay.com/photo/2018/05/19/15/53/atari-3413722_960_720.png">
              <a:extLst>
                <a:ext uri="{FF2B5EF4-FFF2-40B4-BE49-F238E27FC236}">
                  <a16:creationId xmlns:a16="http://schemas.microsoft.com/office/drawing/2014/main" id="{A6705BD0-FEA9-01AE-54B5-275A88C4CB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99531" y="2840447"/>
              <a:ext cx="2860575" cy="190705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4" descr="https://cdn.pixabay.com/photo/2016/11/02/14/16/x-box-1791682_960_720.jpg">
              <a:extLst>
                <a:ext uri="{FF2B5EF4-FFF2-40B4-BE49-F238E27FC236}">
                  <a16:creationId xmlns:a16="http://schemas.microsoft.com/office/drawing/2014/main" id="{3DFDA2F9-3B3A-57C2-C789-1B85064119CC}"/>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7486190" y="757107"/>
              <a:ext cx="2073617" cy="138241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6" descr="File:NES-Power-Glove.jpg">
              <a:extLst>
                <a:ext uri="{FF2B5EF4-FFF2-40B4-BE49-F238E27FC236}">
                  <a16:creationId xmlns:a16="http://schemas.microsoft.com/office/drawing/2014/main" id="{6BD1B46D-A237-E5FF-6353-19DB6D454C4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0787" y="2293896"/>
              <a:ext cx="3129730" cy="1463149"/>
            </a:xfrm>
            <a:prstGeom prst="rect">
              <a:avLst/>
            </a:prstGeom>
            <a:noFill/>
            <a:extLst>
              <a:ext uri="{909E8E84-426E-40DD-AFC4-6F175D3DCCD1}">
                <a14:hiddenFill xmlns:a14="http://schemas.microsoft.com/office/drawing/2010/main">
                  <a:solidFill>
                    <a:srgbClr val="FFFFFF"/>
                  </a:solidFill>
                </a14:hiddenFill>
              </a:ext>
            </a:extLst>
          </p:spPr>
        </p:pic>
        <p:pic>
          <p:nvPicPr>
            <p:cNvPr id="12" name="Grafik 11">
              <a:extLst>
                <a:ext uri="{FF2B5EF4-FFF2-40B4-BE49-F238E27FC236}">
                  <a16:creationId xmlns:a16="http://schemas.microsoft.com/office/drawing/2014/main" id="{1C149395-2A0E-89C1-384A-E9A0CE543212}"/>
                </a:ext>
              </a:extLst>
            </p:cNvPr>
            <p:cNvPicPr>
              <a:picLocks noChangeAspect="1"/>
            </p:cNvPicPr>
            <p:nvPr/>
          </p:nvPicPr>
          <p:blipFill>
            <a:blip r:embed="rId5"/>
            <a:stretch>
              <a:fillRect/>
            </a:stretch>
          </p:blipFill>
          <p:spPr>
            <a:xfrm>
              <a:off x="7486190" y="4260283"/>
              <a:ext cx="1769256" cy="1701208"/>
            </a:xfrm>
            <a:prstGeom prst="rect">
              <a:avLst/>
            </a:prstGeom>
          </p:spPr>
        </p:pic>
        <p:pic>
          <p:nvPicPr>
            <p:cNvPr id="13" name="Grafik 12">
              <a:extLst>
                <a:ext uri="{FF2B5EF4-FFF2-40B4-BE49-F238E27FC236}">
                  <a16:creationId xmlns:a16="http://schemas.microsoft.com/office/drawing/2014/main" id="{EEB64D34-A03D-0730-21CF-0D3A514AC862}"/>
                </a:ext>
              </a:extLst>
            </p:cNvPr>
            <p:cNvPicPr>
              <a:picLocks noChangeAspect="1"/>
            </p:cNvPicPr>
            <p:nvPr/>
          </p:nvPicPr>
          <p:blipFill>
            <a:blip r:embed="rId6"/>
            <a:stretch>
              <a:fillRect/>
            </a:stretch>
          </p:blipFill>
          <p:spPr>
            <a:xfrm rot="10800000">
              <a:off x="10315036" y="0"/>
              <a:ext cx="1630252" cy="2433478"/>
            </a:xfrm>
            <a:prstGeom prst="rect">
              <a:avLst/>
            </a:prstGeom>
          </p:spPr>
        </p:pic>
      </p:grpSp>
      <p:pic>
        <p:nvPicPr>
          <p:cNvPr id="14" name="Picture 2" descr="Smartphone, Mobile, Hand, Technologie, Internet, Finger, Telefon, Kommunikation, Gadget, Geschäft, Mobiltelefon, modern, Handy, sozialen Medien, Marke, Produkt, Anruf, Handy, Berührungsempfindlicher Bildschirm, Zellular, Verbindung, Multimedia, in Verbindung gebracht, Mobilität, App, Berührungsempfindlicher Bildschirm, Tragbar, Telekommunikation, Anwendung, Mobiltelefone, Tragbares Kommunikationsgerät, Apple iPhone">
            <a:extLst>
              <a:ext uri="{FF2B5EF4-FFF2-40B4-BE49-F238E27FC236}">
                <a16:creationId xmlns:a16="http://schemas.microsoft.com/office/drawing/2014/main" id="{C1A3F9C5-12F0-8CD2-A0B8-D8BF6BAAB43E}"/>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39488" r="22721"/>
          <a:stretch/>
        </p:blipFill>
        <p:spPr bwMode="auto">
          <a:xfrm>
            <a:off x="669927" y="1929147"/>
            <a:ext cx="2066351" cy="3645304"/>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2" descr="Hand, Technologie, Maus, Finger, Gadget, Ohr, Nagel, Maniküre, Pc, klicken, Computerzubehör, Pc maus, Blättern">
            <a:extLst>
              <a:ext uri="{FF2B5EF4-FFF2-40B4-BE49-F238E27FC236}">
                <a16:creationId xmlns:a16="http://schemas.microsoft.com/office/drawing/2014/main" id="{0D72E1A3-B33B-98E7-B19E-8B3863C678F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677851" y="1453975"/>
            <a:ext cx="2248961" cy="1686721"/>
          </a:xfrm>
          <a:prstGeom prst="rect">
            <a:avLst/>
          </a:prstGeom>
          <a:noFill/>
          <a:extLst>
            <a:ext uri="{909E8E84-426E-40DD-AFC4-6F175D3DCCD1}">
              <a14:hiddenFill xmlns:a14="http://schemas.microsoft.com/office/drawing/2010/main">
                <a:solidFill>
                  <a:srgbClr val="FFFFFF"/>
                </a:solidFill>
              </a14:hiddenFill>
            </a:ext>
          </a:extLst>
        </p:spPr>
      </p:pic>
      <p:pic>
        <p:nvPicPr>
          <p:cNvPr id="16" name="Grafik 15">
            <a:extLst>
              <a:ext uri="{FF2B5EF4-FFF2-40B4-BE49-F238E27FC236}">
                <a16:creationId xmlns:a16="http://schemas.microsoft.com/office/drawing/2014/main" id="{80685829-818F-3E2B-3129-075C256F2632}"/>
              </a:ext>
            </a:extLst>
          </p:cNvPr>
          <p:cNvPicPr>
            <a:picLocks noChangeAspect="1"/>
          </p:cNvPicPr>
          <p:nvPr/>
        </p:nvPicPr>
        <p:blipFill>
          <a:blip r:embed="rId9"/>
          <a:stretch>
            <a:fillRect/>
          </a:stretch>
        </p:blipFill>
        <p:spPr>
          <a:xfrm>
            <a:off x="2973933" y="3108339"/>
            <a:ext cx="2342936" cy="1584335"/>
          </a:xfrm>
          <a:prstGeom prst="rect">
            <a:avLst/>
          </a:prstGeom>
        </p:spPr>
      </p:pic>
      <p:pic>
        <p:nvPicPr>
          <p:cNvPr id="17" name="Grafik 16">
            <a:extLst>
              <a:ext uri="{FF2B5EF4-FFF2-40B4-BE49-F238E27FC236}">
                <a16:creationId xmlns:a16="http://schemas.microsoft.com/office/drawing/2014/main" id="{210AC9F8-72C1-498B-8869-DD065A3290D6}"/>
              </a:ext>
            </a:extLst>
          </p:cNvPr>
          <p:cNvPicPr>
            <a:picLocks noChangeAspect="1"/>
          </p:cNvPicPr>
          <p:nvPr/>
        </p:nvPicPr>
        <p:blipFill>
          <a:blip r:embed="rId10"/>
          <a:stretch>
            <a:fillRect/>
          </a:stretch>
        </p:blipFill>
        <p:spPr>
          <a:xfrm rot="16200000">
            <a:off x="5743342" y="3175634"/>
            <a:ext cx="2103732" cy="2693902"/>
          </a:xfrm>
          <a:prstGeom prst="rect">
            <a:avLst/>
          </a:prstGeom>
        </p:spPr>
      </p:pic>
      <p:pic>
        <p:nvPicPr>
          <p:cNvPr id="18" name="Picture 2" descr="Patent Could Turn Google Glass Into a Monocle | Time">
            <a:extLst>
              <a:ext uri="{FF2B5EF4-FFF2-40B4-BE49-F238E27FC236}">
                <a16:creationId xmlns:a16="http://schemas.microsoft.com/office/drawing/2014/main" id="{6B5D86FC-2E24-B598-1B9C-3141007FD34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300176" y="4868648"/>
            <a:ext cx="1903928" cy="1319348"/>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4" descr="JGA in Hamburg: Die besten Locations | Partykopter.de">
            <a:extLst>
              <a:ext uri="{FF2B5EF4-FFF2-40B4-BE49-F238E27FC236}">
                <a16:creationId xmlns:a16="http://schemas.microsoft.com/office/drawing/2014/main" id="{DF2E6230-ABCD-0F96-7825-D93F9C5A53B7}"/>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246952" y="1387507"/>
            <a:ext cx="2510806" cy="14466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98515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CC8C816-C77D-2C35-3197-F449760D0289}"/>
              </a:ext>
            </a:extLst>
          </p:cNvPr>
          <p:cNvSpPr>
            <a:spLocks noGrp="1"/>
          </p:cNvSpPr>
          <p:nvPr>
            <p:ph type="title"/>
          </p:nvPr>
        </p:nvSpPr>
        <p:spPr/>
        <p:txBody>
          <a:bodyPr/>
          <a:lstStyle/>
          <a:p>
            <a:r>
              <a:rPr lang="en-US" altLang="de-DE" dirty="0"/>
              <a:t>Which Manipulation Operator? </a:t>
            </a:r>
            <a:endParaRPr lang="de-DE" dirty="0"/>
          </a:p>
        </p:txBody>
      </p:sp>
      <p:sp>
        <p:nvSpPr>
          <p:cNvPr id="3" name="Fußzeilenplatzhalter 2">
            <a:extLst>
              <a:ext uri="{FF2B5EF4-FFF2-40B4-BE49-F238E27FC236}">
                <a16:creationId xmlns:a16="http://schemas.microsoft.com/office/drawing/2014/main" id="{EABE7A8F-1D71-092E-55F2-93C64EFCAF10}"/>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FB5334D2-C93C-6C0B-E0F6-4B550154171D}"/>
              </a:ext>
            </a:extLst>
          </p:cNvPr>
          <p:cNvSpPr>
            <a:spLocks noGrp="1"/>
          </p:cNvSpPr>
          <p:nvPr>
            <p:ph type="sldNum" sz="quarter" idx="33"/>
          </p:nvPr>
        </p:nvSpPr>
        <p:spPr/>
        <p:txBody>
          <a:bodyPr/>
          <a:lstStyle/>
          <a:p>
            <a:fld id="{BA24374A-C3A8-471A-8837-3FC31668ABE5}" type="slidenum">
              <a:rPr lang="de-DE" smtClean="0"/>
              <a:pPr/>
              <a:t>40</a:t>
            </a:fld>
            <a:endParaRPr lang="de-DE" dirty="0"/>
          </a:p>
        </p:txBody>
      </p:sp>
      <p:sp>
        <p:nvSpPr>
          <p:cNvPr id="5" name="Textplatzhalter 4">
            <a:extLst>
              <a:ext uri="{FF2B5EF4-FFF2-40B4-BE49-F238E27FC236}">
                <a16:creationId xmlns:a16="http://schemas.microsoft.com/office/drawing/2014/main" id="{3292F621-1773-FB11-83C5-1D9BF4B08CA5}"/>
              </a:ext>
            </a:extLst>
          </p:cNvPr>
          <p:cNvSpPr>
            <a:spLocks noGrp="1"/>
          </p:cNvSpPr>
          <p:nvPr>
            <p:ph type="body" sz="quarter" idx="21"/>
          </p:nvPr>
        </p:nvSpPr>
        <p:spPr/>
        <p:txBody>
          <a:bodyPr/>
          <a:lstStyle/>
          <a:p>
            <a:r>
              <a:rPr lang="en-US" sz="1400" dirty="0"/>
              <a:t>Pointing</a:t>
            </a:r>
            <a:endParaRPr lang="de-DE" dirty="0"/>
          </a:p>
        </p:txBody>
      </p:sp>
      <p:sp>
        <p:nvSpPr>
          <p:cNvPr id="6" name="Textplatzhalter 5">
            <a:extLst>
              <a:ext uri="{FF2B5EF4-FFF2-40B4-BE49-F238E27FC236}">
                <a16:creationId xmlns:a16="http://schemas.microsoft.com/office/drawing/2014/main" id="{979C6B51-41D1-799C-ABE8-2EB7D4431830}"/>
              </a:ext>
            </a:extLst>
          </p:cNvPr>
          <p:cNvSpPr>
            <a:spLocks noGrp="1"/>
          </p:cNvSpPr>
          <p:nvPr>
            <p:ph type="body" sz="quarter" idx="34"/>
          </p:nvPr>
        </p:nvSpPr>
        <p:spPr/>
        <p:txBody>
          <a:bodyPr/>
          <a:lstStyle/>
          <a:p>
            <a:r>
              <a:rPr lang="en-US" dirty="0"/>
              <a:t>Example: mapping a rotary controller to linear movement</a:t>
            </a:r>
            <a:endParaRPr lang="en-US" b="1" dirty="0">
              <a:latin typeface="Courier New" panose="02070309020205020404" pitchFamily="49" charset="0"/>
              <a:cs typeface="Courier New" panose="02070309020205020404" pitchFamily="49" charset="0"/>
            </a:endParaRPr>
          </a:p>
          <a:p>
            <a:endParaRPr lang="de-DE" dirty="0"/>
          </a:p>
        </p:txBody>
      </p:sp>
      <p:sp>
        <p:nvSpPr>
          <p:cNvPr id="7" name="Inhaltsplatzhalter 6">
            <a:extLst>
              <a:ext uri="{FF2B5EF4-FFF2-40B4-BE49-F238E27FC236}">
                <a16:creationId xmlns:a16="http://schemas.microsoft.com/office/drawing/2014/main" id="{0547C0CC-8C2E-56A4-85AF-2DC2FE5E696C}"/>
              </a:ext>
            </a:extLst>
          </p:cNvPr>
          <p:cNvSpPr>
            <a:spLocks noGrp="1"/>
          </p:cNvSpPr>
          <p:nvPr>
            <p:ph sz="quarter" idx="35"/>
          </p:nvPr>
        </p:nvSpPr>
        <p:spPr/>
        <p:txBody>
          <a:bodyPr/>
          <a:lstStyle/>
          <a:p>
            <a:endParaRPr lang="de-DE"/>
          </a:p>
        </p:txBody>
      </p:sp>
      <p:pic>
        <p:nvPicPr>
          <p:cNvPr id="8" name="Grafik 7">
            <a:extLst>
              <a:ext uri="{FF2B5EF4-FFF2-40B4-BE49-F238E27FC236}">
                <a16:creationId xmlns:a16="http://schemas.microsoft.com/office/drawing/2014/main" id="{AD45E773-3686-0AA6-4F16-FE92BB90FAB7}"/>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4845158" y="2204589"/>
            <a:ext cx="4101155" cy="3075866"/>
          </a:xfrm>
          <a:prstGeom prst="rect">
            <a:avLst/>
          </a:prstGeom>
        </p:spPr>
      </p:pic>
      <p:sp>
        <p:nvSpPr>
          <p:cNvPr id="9" name="Rechteck 8">
            <a:extLst>
              <a:ext uri="{FF2B5EF4-FFF2-40B4-BE49-F238E27FC236}">
                <a16:creationId xmlns:a16="http://schemas.microsoft.com/office/drawing/2014/main" id="{0A2748A7-2C86-E6F0-5CFC-87A62847E234}"/>
              </a:ext>
            </a:extLst>
          </p:cNvPr>
          <p:cNvSpPr/>
          <p:nvPr/>
        </p:nvSpPr>
        <p:spPr>
          <a:xfrm>
            <a:off x="4759435" y="5296960"/>
            <a:ext cx="4864443" cy="523220"/>
          </a:xfrm>
          <a:prstGeom prst="rect">
            <a:avLst/>
          </a:prstGeom>
        </p:spPr>
        <p:txBody>
          <a:bodyPr wrap="square">
            <a:spAutoFit/>
          </a:bodyPr>
          <a:lstStyle/>
          <a:p>
            <a:r>
              <a:rPr lang="de-DE" sz="1400" dirty="0">
                <a:solidFill>
                  <a:schemeClr val="bg1">
                    <a:lumMod val="65000"/>
                  </a:schemeClr>
                </a:solidFill>
              </a:rPr>
              <a:t>Foto </a:t>
            </a:r>
            <a:r>
              <a:rPr lang="de-DE" sz="1400" dirty="0" err="1">
                <a:solidFill>
                  <a:schemeClr val="bg1">
                    <a:lumMod val="65000"/>
                  </a:schemeClr>
                </a:solidFill>
              </a:rPr>
              <a:t>by</a:t>
            </a:r>
            <a:r>
              <a:rPr lang="de-DE" sz="1400" dirty="0">
                <a:solidFill>
                  <a:schemeClr val="bg1">
                    <a:lumMod val="65000"/>
                  </a:schemeClr>
                </a:solidFill>
              </a:rPr>
              <a:t>: </a:t>
            </a:r>
            <a:r>
              <a:rPr lang="de-DE" sz="1400" dirty="0" err="1">
                <a:solidFill>
                  <a:schemeClr val="bg1">
                    <a:lumMod val="65000"/>
                  </a:schemeClr>
                </a:solidFill>
              </a:rPr>
              <a:t>casers</a:t>
            </a:r>
            <a:r>
              <a:rPr lang="de-DE" sz="1400" dirty="0">
                <a:solidFill>
                  <a:schemeClr val="bg1">
                    <a:lumMod val="65000"/>
                  </a:schemeClr>
                </a:solidFill>
              </a:rPr>
              <a:t> </a:t>
            </a:r>
            <a:r>
              <a:rPr lang="de-DE" sz="1400" dirty="0" err="1">
                <a:solidFill>
                  <a:schemeClr val="bg1">
                    <a:lumMod val="65000"/>
                  </a:schemeClr>
                </a:solidFill>
              </a:rPr>
              <a:t>jean</a:t>
            </a:r>
            <a:r>
              <a:rPr lang="de-DE" sz="1400" dirty="0">
                <a:solidFill>
                  <a:schemeClr val="bg1">
                    <a:lumMod val="65000"/>
                  </a:schemeClr>
                </a:solidFill>
              </a:rPr>
              <a:t> (CC BY 2.0)</a:t>
            </a:r>
            <a:br>
              <a:rPr lang="de-DE" sz="1400" dirty="0">
                <a:solidFill>
                  <a:schemeClr val="bg1">
                    <a:lumMod val="65000"/>
                  </a:schemeClr>
                </a:solidFill>
              </a:rPr>
            </a:br>
            <a:r>
              <a:rPr lang="de-DE" sz="1400" dirty="0">
                <a:solidFill>
                  <a:schemeClr val="bg1">
                    <a:lumMod val="65000"/>
                  </a:schemeClr>
                </a:solidFill>
              </a:rPr>
              <a:t>https://www.flickr.com/photos/casers/125482678</a:t>
            </a:r>
          </a:p>
        </p:txBody>
      </p:sp>
      <p:pic>
        <p:nvPicPr>
          <p:cNvPr id="10" name="Picture 2" descr="https://upload.wikimedia.org/wikipedia/commons/e/e5/Taj_Mahal_drawing_on_an_Etch-A-Sketch.jpg">
            <a:extLst>
              <a:ext uri="{FF2B5EF4-FFF2-40B4-BE49-F238E27FC236}">
                <a16:creationId xmlns:a16="http://schemas.microsoft.com/office/drawing/2014/main" id="{FBE660A4-9A98-6280-F99D-6F77380A80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186" y="2204588"/>
            <a:ext cx="3878925" cy="3075867"/>
          </a:xfrm>
          <a:prstGeom prst="rect">
            <a:avLst/>
          </a:prstGeom>
          <a:noFill/>
          <a:extLst>
            <a:ext uri="{909E8E84-426E-40DD-AFC4-6F175D3DCCD1}">
              <a14:hiddenFill xmlns:a14="http://schemas.microsoft.com/office/drawing/2010/main">
                <a:solidFill>
                  <a:srgbClr val="FFFFFF"/>
                </a:solidFill>
              </a14:hiddenFill>
            </a:ext>
          </a:extLst>
        </p:spPr>
      </p:pic>
      <p:sp>
        <p:nvSpPr>
          <p:cNvPr id="11" name="Rechteck 10">
            <a:extLst>
              <a:ext uri="{FF2B5EF4-FFF2-40B4-BE49-F238E27FC236}">
                <a16:creationId xmlns:a16="http://schemas.microsoft.com/office/drawing/2014/main" id="{02076B8F-169D-D1DE-C289-D2608D779D2B}"/>
              </a:ext>
            </a:extLst>
          </p:cNvPr>
          <p:cNvSpPr/>
          <p:nvPr/>
        </p:nvSpPr>
        <p:spPr>
          <a:xfrm>
            <a:off x="738186" y="5314285"/>
            <a:ext cx="3887397" cy="738664"/>
          </a:xfrm>
          <a:prstGeom prst="rect">
            <a:avLst/>
          </a:prstGeom>
        </p:spPr>
        <p:txBody>
          <a:bodyPr wrap="square">
            <a:spAutoFit/>
          </a:bodyPr>
          <a:lstStyle/>
          <a:p>
            <a:r>
              <a:rPr lang="pl-PL" sz="1400" dirty="0">
                <a:solidFill>
                  <a:schemeClr val="bg1">
                    <a:lumMod val="65000"/>
                  </a:schemeClr>
                </a:solidFill>
              </a:rPr>
              <a:t>Foto by: Etcha (CC BY-SA)</a:t>
            </a:r>
          </a:p>
          <a:p>
            <a:r>
              <a:rPr lang="pl-PL" sz="1400" dirty="0">
                <a:solidFill>
                  <a:schemeClr val="bg1">
                    <a:lumMod val="65000"/>
                  </a:schemeClr>
                </a:solidFill>
              </a:rPr>
              <a:t>https://commons.wikimedia.org/wiki/File:Taj_Mahal_drawing_on_an_Etch-A-Sketch.jpg</a:t>
            </a:r>
          </a:p>
        </p:txBody>
      </p:sp>
    </p:spTree>
    <p:extLst>
      <p:ext uri="{BB962C8B-B14F-4D97-AF65-F5344CB8AC3E}">
        <p14:creationId xmlns:p14="http://schemas.microsoft.com/office/powerpoint/2010/main" val="22519793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98AD5C1-D23D-BFEC-03FE-C2D1F9C7F60B}"/>
              </a:ext>
            </a:extLst>
          </p:cNvPr>
          <p:cNvSpPr>
            <a:spLocks noGrp="1"/>
          </p:cNvSpPr>
          <p:nvPr>
            <p:ph type="title"/>
          </p:nvPr>
        </p:nvSpPr>
        <p:spPr/>
        <p:txBody>
          <a:bodyPr/>
          <a:lstStyle/>
          <a:p>
            <a:r>
              <a:rPr lang="en-US" altLang="de-DE" dirty="0"/>
              <a:t>So many devices. Can we classify them? </a:t>
            </a:r>
            <a:endParaRPr lang="de-DE" dirty="0"/>
          </a:p>
        </p:txBody>
      </p:sp>
      <p:sp>
        <p:nvSpPr>
          <p:cNvPr id="3" name="Fußzeilenplatzhalter 2">
            <a:extLst>
              <a:ext uri="{FF2B5EF4-FFF2-40B4-BE49-F238E27FC236}">
                <a16:creationId xmlns:a16="http://schemas.microsoft.com/office/drawing/2014/main" id="{81445301-F597-37D7-A2F3-7CAEDEEC54BF}"/>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B4BDBBB2-B7D3-DD5E-6B1B-CEB1D8BEFB09}"/>
              </a:ext>
            </a:extLst>
          </p:cNvPr>
          <p:cNvSpPr>
            <a:spLocks noGrp="1"/>
          </p:cNvSpPr>
          <p:nvPr>
            <p:ph type="sldNum" sz="quarter" idx="28"/>
          </p:nvPr>
        </p:nvSpPr>
        <p:spPr/>
        <p:txBody>
          <a:bodyPr/>
          <a:lstStyle/>
          <a:p>
            <a:fld id="{BA24374A-C3A8-471A-8837-3FC31668ABE5}" type="slidenum">
              <a:rPr lang="de-DE" smtClean="0"/>
              <a:pPr/>
              <a:t>41</a:t>
            </a:fld>
            <a:endParaRPr lang="de-DE" dirty="0"/>
          </a:p>
        </p:txBody>
      </p:sp>
      <p:sp>
        <p:nvSpPr>
          <p:cNvPr id="5" name="Textplatzhalter 4">
            <a:extLst>
              <a:ext uri="{FF2B5EF4-FFF2-40B4-BE49-F238E27FC236}">
                <a16:creationId xmlns:a16="http://schemas.microsoft.com/office/drawing/2014/main" id="{2D62B28F-7B94-98A3-2460-13A9B0612031}"/>
              </a:ext>
            </a:extLst>
          </p:cNvPr>
          <p:cNvSpPr>
            <a:spLocks noGrp="1"/>
          </p:cNvSpPr>
          <p:nvPr>
            <p:ph type="body" sz="quarter" idx="21"/>
          </p:nvPr>
        </p:nvSpPr>
        <p:spPr/>
        <p:txBody>
          <a:bodyPr/>
          <a:lstStyle/>
          <a:p>
            <a:r>
              <a:rPr lang="en-US" sz="1400" dirty="0"/>
              <a:t>Pointing</a:t>
            </a:r>
            <a:endParaRPr lang="de-DE" dirty="0"/>
          </a:p>
        </p:txBody>
      </p:sp>
      <p:sp>
        <p:nvSpPr>
          <p:cNvPr id="6" name="Textplatzhalter 5">
            <a:extLst>
              <a:ext uri="{FF2B5EF4-FFF2-40B4-BE49-F238E27FC236}">
                <a16:creationId xmlns:a16="http://schemas.microsoft.com/office/drawing/2014/main" id="{889229B4-4DCF-E209-85A2-3C56E0B8E84F}"/>
              </a:ext>
            </a:extLst>
          </p:cNvPr>
          <p:cNvSpPr>
            <a:spLocks noGrp="1"/>
          </p:cNvSpPr>
          <p:nvPr>
            <p:ph type="body" sz="quarter" idx="29"/>
          </p:nvPr>
        </p:nvSpPr>
        <p:spPr/>
        <p:txBody>
          <a:bodyPr/>
          <a:lstStyle/>
          <a:p>
            <a:r>
              <a:rPr lang="en-US" b="1" dirty="0">
                <a:solidFill>
                  <a:schemeClr val="accent1"/>
                </a:solidFill>
              </a:rPr>
              <a:t>Criteria</a:t>
            </a:r>
            <a:r>
              <a:rPr lang="en-US" dirty="0"/>
              <a:t> to assess input devices</a:t>
            </a:r>
          </a:p>
          <a:p>
            <a:pPr lvl="1"/>
            <a:r>
              <a:rPr lang="en-US" b="1" dirty="0">
                <a:solidFill>
                  <a:schemeClr val="accent1"/>
                </a:solidFill>
              </a:rPr>
              <a:t>continuous vs discrete</a:t>
            </a:r>
            <a:r>
              <a:rPr lang="en-US" dirty="0"/>
              <a:t>? </a:t>
            </a:r>
          </a:p>
          <a:p>
            <a:pPr lvl="1"/>
            <a:r>
              <a:rPr lang="en-US" b="1" dirty="0">
                <a:solidFill>
                  <a:schemeClr val="accent1"/>
                </a:solidFill>
              </a:rPr>
              <a:t>agent of control </a:t>
            </a:r>
            <a:r>
              <a:rPr lang="en-US" dirty="0"/>
              <a:t>(hand, foot, voice, eyes ...)? </a:t>
            </a:r>
          </a:p>
          <a:p>
            <a:r>
              <a:rPr lang="en-US" b="1" dirty="0">
                <a:solidFill>
                  <a:schemeClr val="accent1"/>
                </a:solidFill>
              </a:rPr>
              <a:t>Dimensions in the Taxonomy</a:t>
            </a:r>
          </a:p>
          <a:p>
            <a:pPr lvl="1"/>
            <a:r>
              <a:rPr lang="en-US" b="1" dirty="0">
                <a:solidFill>
                  <a:schemeClr val="accent1"/>
                </a:solidFill>
              </a:rPr>
              <a:t>what</a:t>
            </a:r>
            <a:r>
              <a:rPr lang="en-US" b="1" dirty="0"/>
              <a:t> </a:t>
            </a:r>
            <a:r>
              <a:rPr lang="en-US" b="1" dirty="0">
                <a:solidFill>
                  <a:schemeClr val="accent1"/>
                </a:solidFill>
              </a:rPr>
              <a:t>is being sensed </a:t>
            </a:r>
            <a:r>
              <a:rPr lang="en-US" dirty="0"/>
              <a:t>(position, motion or pressure), and </a:t>
            </a:r>
          </a:p>
          <a:p>
            <a:pPr lvl="1"/>
            <a:r>
              <a:rPr lang="en-US" dirty="0"/>
              <a:t>the </a:t>
            </a:r>
            <a:r>
              <a:rPr lang="en-US" b="1" dirty="0">
                <a:solidFill>
                  <a:schemeClr val="accent1"/>
                </a:solidFill>
              </a:rPr>
              <a:t>number of dimensions </a:t>
            </a:r>
            <a:r>
              <a:rPr lang="en-US" dirty="0"/>
              <a:t>being sensed (1, 2 or 3)  </a:t>
            </a:r>
          </a:p>
          <a:p>
            <a:pPr lvl="1"/>
            <a:r>
              <a:rPr lang="en-US" b="1" dirty="0">
                <a:solidFill>
                  <a:schemeClr val="accent1"/>
                </a:solidFill>
              </a:rPr>
              <a:t>motor skills </a:t>
            </a:r>
            <a:r>
              <a:rPr lang="en-US" dirty="0"/>
              <a:t>to operate (similar motor skills are in sub-columns)</a:t>
            </a:r>
          </a:p>
          <a:p>
            <a:pPr lvl="1"/>
            <a:r>
              <a:rPr lang="en-US" b="1" dirty="0">
                <a:solidFill>
                  <a:schemeClr val="accent1"/>
                </a:solidFill>
              </a:rPr>
              <a:t>touch vs. mechanical intermediary </a:t>
            </a:r>
            <a:r>
              <a:rPr lang="en-US" dirty="0"/>
              <a:t>(directly touched vs devices that require a mechanical intermediary between the hand and the sensing mechanism (sub-rows)) </a:t>
            </a:r>
          </a:p>
          <a:p>
            <a:endParaRPr lang="de-DE" dirty="0"/>
          </a:p>
          <a:p>
            <a:endParaRPr lang="de-DE" dirty="0"/>
          </a:p>
        </p:txBody>
      </p:sp>
    </p:spTree>
    <p:extLst>
      <p:ext uri="{BB962C8B-B14F-4D97-AF65-F5344CB8AC3E}">
        <p14:creationId xmlns:p14="http://schemas.microsoft.com/office/powerpoint/2010/main" val="3981063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C3709BD-4813-3743-2B9A-077F86287389}"/>
              </a:ext>
            </a:extLst>
          </p:cNvPr>
          <p:cNvSpPr>
            <a:spLocks noGrp="1"/>
          </p:cNvSpPr>
          <p:nvPr>
            <p:ph type="title"/>
          </p:nvPr>
        </p:nvSpPr>
        <p:spPr/>
        <p:txBody>
          <a:bodyPr/>
          <a:lstStyle/>
          <a:p>
            <a:r>
              <a:rPr lang="en-US" altLang="de-DE" dirty="0"/>
              <a:t>A Taxonomy of Pointing Devices</a:t>
            </a:r>
            <a:endParaRPr lang="de-DE" dirty="0"/>
          </a:p>
        </p:txBody>
      </p:sp>
      <p:sp>
        <p:nvSpPr>
          <p:cNvPr id="3" name="Fußzeilenplatzhalter 2">
            <a:extLst>
              <a:ext uri="{FF2B5EF4-FFF2-40B4-BE49-F238E27FC236}">
                <a16:creationId xmlns:a16="http://schemas.microsoft.com/office/drawing/2014/main" id="{00F16216-9E21-32BD-B1C5-CBDE0C521D91}"/>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36FDD641-4F9F-BCEA-CD78-08D168DB1B6F}"/>
              </a:ext>
            </a:extLst>
          </p:cNvPr>
          <p:cNvSpPr>
            <a:spLocks noGrp="1"/>
          </p:cNvSpPr>
          <p:nvPr>
            <p:ph type="sldNum" sz="quarter" idx="28"/>
          </p:nvPr>
        </p:nvSpPr>
        <p:spPr/>
        <p:txBody>
          <a:bodyPr/>
          <a:lstStyle/>
          <a:p>
            <a:fld id="{BA24374A-C3A8-471A-8837-3FC31668ABE5}" type="slidenum">
              <a:rPr lang="de-DE" smtClean="0"/>
              <a:pPr/>
              <a:t>42</a:t>
            </a:fld>
            <a:endParaRPr lang="de-DE" dirty="0"/>
          </a:p>
        </p:txBody>
      </p:sp>
      <p:sp>
        <p:nvSpPr>
          <p:cNvPr id="8" name="Textplatzhalter 7">
            <a:extLst>
              <a:ext uri="{FF2B5EF4-FFF2-40B4-BE49-F238E27FC236}">
                <a16:creationId xmlns:a16="http://schemas.microsoft.com/office/drawing/2014/main" id="{A6EA4074-C9B8-B4AB-2B63-CF429783793E}"/>
              </a:ext>
            </a:extLst>
          </p:cNvPr>
          <p:cNvSpPr>
            <a:spLocks noGrp="1"/>
          </p:cNvSpPr>
          <p:nvPr>
            <p:ph type="body" sz="quarter" idx="21"/>
          </p:nvPr>
        </p:nvSpPr>
        <p:spPr/>
        <p:txBody>
          <a:bodyPr/>
          <a:lstStyle/>
          <a:p>
            <a:r>
              <a:rPr lang="en-US" sz="1400" dirty="0"/>
              <a:t>Pointing</a:t>
            </a:r>
            <a:endParaRPr lang="de-DE" dirty="0"/>
          </a:p>
        </p:txBody>
      </p:sp>
      <p:sp>
        <p:nvSpPr>
          <p:cNvPr id="6" name="Textplatzhalter 5">
            <a:extLst>
              <a:ext uri="{FF2B5EF4-FFF2-40B4-BE49-F238E27FC236}">
                <a16:creationId xmlns:a16="http://schemas.microsoft.com/office/drawing/2014/main" id="{B0CF0CA7-3099-0FD5-8C39-52EB6302B3DC}"/>
              </a:ext>
            </a:extLst>
          </p:cNvPr>
          <p:cNvSpPr>
            <a:spLocks noGrp="1"/>
          </p:cNvSpPr>
          <p:nvPr>
            <p:ph type="body" sz="quarter" idx="29"/>
          </p:nvPr>
        </p:nvSpPr>
        <p:spPr/>
        <p:txBody>
          <a:bodyPr>
            <a:normAutofit fontScale="92500" lnSpcReduction="10000"/>
          </a:bodyPr>
          <a:lstStyle/>
          <a:p>
            <a:pPr>
              <a:lnSpc>
                <a:spcPct val="120000"/>
              </a:lnSpc>
              <a:spcBef>
                <a:spcPts val="0"/>
              </a:spcBef>
            </a:pPr>
            <a:r>
              <a:rPr lang="en-US" b="1" dirty="0">
                <a:solidFill>
                  <a:schemeClr val="accent1"/>
                </a:solidFill>
              </a:rPr>
              <a:t>Degrees of Freedom </a:t>
            </a:r>
            <a:r>
              <a:rPr lang="en-US" dirty="0"/>
              <a:t>(DOF) / Dimensions</a:t>
            </a:r>
          </a:p>
          <a:p>
            <a:pPr lvl="1">
              <a:lnSpc>
                <a:spcPct val="120000"/>
              </a:lnSpc>
              <a:spcBef>
                <a:spcPts val="0"/>
              </a:spcBef>
            </a:pPr>
            <a:r>
              <a:rPr lang="en-US" dirty="0"/>
              <a:t>2 DOF, 6 DOF</a:t>
            </a:r>
          </a:p>
          <a:p>
            <a:pPr lvl="1">
              <a:lnSpc>
                <a:spcPct val="120000"/>
              </a:lnSpc>
              <a:spcBef>
                <a:spcPts val="0"/>
              </a:spcBef>
            </a:pPr>
            <a:r>
              <a:rPr lang="en-US" dirty="0"/>
              <a:t>1D / 2D / 3D</a:t>
            </a:r>
          </a:p>
          <a:p>
            <a:pPr>
              <a:lnSpc>
                <a:spcPct val="120000"/>
              </a:lnSpc>
              <a:spcBef>
                <a:spcPts val="0"/>
              </a:spcBef>
            </a:pPr>
            <a:r>
              <a:rPr lang="en-US" b="1" dirty="0">
                <a:solidFill>
                  <a:schemeClr val="accent1"/>
                </a:solidFill>
              </a:rPr>
              <a:t>Direct vs. Indirect Control </a:t>
            </a:r>
            <a:r>
              <a:rPr lang="en-US" dirty="0"/>
              <a:t>(integration with the visual representation)</a:t>
            </a:r>
          </a:p>
          <a:p>
            <a:pPr lvl="1">
              <a:lnSpc>
                <a:spcPct val="120000"/>
              </a:lnSpc>
              <a:spcBef>
                <a:spcPts val="0"/>
              </a:spcBef>
            </a:pPr>
            <a:r>
              <a:rPr lang="en-US" dirty="0"/>
              <a:t>Touch screen is direct</a:t>
            </a:r>
          </a:p>
          <a:p>
            <a:pPr lvl="1">
              <a:lnSpc>
                <a:spcPct val="120000"/>
              </a:lnSpc>
              <a:spcBef>
                <a:spcPts val="0"/>
              </a:spcBef>
            </a:pPr>
            <a:r>
              <a:rPr lang="en-US" dirty="0"/>
              <a:t>Mouse, trackpad, trackball are indirect</a:t>
            </a:r>
          </a:p>
          <a:p>
            <a:pPr>
              <a:lnSpc>
                <a:spcPct val="120000"/>
              </a:lnSpc>
              <a:spcBef>
                <a:spcPts val="0"/>
              </a:spcBef>
            </a:pPr>
            <a:r>
              <a:rPr lang="en-US" b="1" dirty="0">
                <a:solidFill>
                  <a:schemeClr val="accent1"/>
                </a:solidFill>
              </a:rPr>
              <a:t>Discrete vs. Continuous Sensing </a:t>
            </a:r>
            <a:r>
              <a:rPr lang="en-US" dirty="0">
                <a:solidFill>
                  <a:schemeClr val="accent1"/>
                </a:solidFill>
              </a:rPr>
              <a:t> </a:t>
            </a:r>
            <a:r>
              <a:rPr lang="en-US" dirty="0"/>
              <a:t>(resolution of the sensing)</a:t>
            </a:r>
          </a:p>
          <a:p>
            <a:pPr lvl="1">
              <a:lnSpc>
                <a:spcPct val="120000"/>
              </a:lnSpc>
              <a:spcBef>
                <a:spcPts val="0"/>
              </a:spcBef>
            </a:pPr>
            <a:r>
              <a:rPr lang="en-US" dirty="0"/>
              <a:t>Touch screen is discrete</a:t>
            </a:r>
          </a:p>
          <a:p>
            <a:pPr lvl="1">
              <a:lnSpc>
                <a:spcPct val="120000"/>
              </a:lnSpc>
              <a:spcBef>
                <a:spcPts val="0"/>
              </a:spcBef>
            </a:pPr>
            <a:r>
              <a:rPr lang="en-US" dirty="0"/>
              <a:t>Mouse, trackpad, trackball are continuous</a:t>
            </a:r>
          </a:p>
          <a:p>
            <a:pPr>
              <a:lnSpc>
                <a:spcPct val="120000"/>
              </a:lnSpc>
              <a:spcBef>
                <a:spcPts val="0"/>
              </a:spcBef>
            </a:pPr>
            <a:r>
              <a:rPr lang="en-US" b="1" dirty="0">
                <a:solidFill>
                  <a:schemeClr val="accent1"/>
                </a:solidFill>
              </a:rPr>
              <a:t>Absolute vs. Relative Transfer </a:t>
            </a:r>
            <a:r>
              <a:rPr lang="en-US" dirty="0"/>
              <a:t>(movement/position used as input)</a:t>
            </a:r>
          </a:p>
          <a:p>
            <a:pPr lvl="1">
              <a:lnSpc>
                <a:spcPct val="120000"/>
              </a:lnSpc>
              <a:spcBef>
                <a:spcPts val="0"/>
              </a:spcBef>
            </a:pPr>
            <a:r>
              <a:rPr lang="en-US" dirty="0"/>
              <a:t>Touch screen is absolute</a:t>
            </a:r>
          </a:p>
          <a:p>
            <a:pPr lvl="1">
              <a:lnSpc>
                <a:spcPct val="120000"/>
              </a:lnSpc>
              <a:spcBef>
                <a:spcPts val="0"/>
              </a:spcBef>
            </a:pPr>
            <a:r>
              <a:rPr lang="en-US" dirty="0"/>
              <a:t>Mouse is relative</a:t>
            </a:r>
            <a:endParaRPr lang="de-DE" dirty="0"/>
          </a:p>
        </p:txBody>
      </p:sp>
    </p:spTree>
    <p:extLst>
      <p:ext uri="{BB962C8B-B14F-4D97-AF65-F5344CB8AC3E}">
        <p14:creationId xmlns:p14="http://schemas.microsoft.com/office/powerpoint/2010/main" val="13589940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8BCDADC-8D54-29DF-687F-14FB611DD78A}"/>
              </a:ext>
            </a:extLst>
          </p:cNvPr>
          <p:cNvSpPr>
            <a:spLocks noGrp="1"/>
          </p:cNvSpPr>
          <p:nvPr>
            <p:ph type="title"/>
          </p:nvPr>
        </p:nvSpPr>
        <p:spPr/>
        <p:txBody>
          <a:bodyPr/>
          <a:lstStyle/>
          <a:p>
            <a:r>
              <a:rPr lang="en-US" altLang="de-DE" dirty="0"/>
              <a:t>Degrees of Freedom (DOF)</a:t>
            </a:r>
            <a:endParaRPr lang="de-DE" dirty="0"/>
          </a:p>
        </p:txBody>
      </p:sp>
      <p:sp>
        <p:nvSpPr>
          <p:cNvPr id="3" name="Fußzeilenplatzhalter 2">
            <a:extLst>
              <a:ext uri="{FF2B5EF4-FFF2-40B4-BE49-F238E27FC236}">
                <a16:creationId xmlns:a16="http://schemas.microsoft.com/office/drawing/2014/main" id="{9055BD03-1E5A-C692-25F2-7EF442F5F63C}"/>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4E9A72F1-2B45-3715-7624-06F9EF1D1E60}"/>
              </a:ext>
            </a:extLst>
          </p:cNvPr>
          <p:cNvSpPr>
            <a:spLocks noGrp="1"/>
          </p:cNvSpPr>
          <p:nvPr>
            <p:ph type="sldNum" sz="quarter" idx="28"/>
          </p:nvPr>
        </p:nvSpPr>
        <p:spPr/>
        <p:txBody>
          <a:bodyPr/>
          <a:lstStyle/>
          <a:p>
            <a:fld id="{BA24374A-C3A8-471A-8837-3FC31668ABE5}" type="slidenum">
              <a:rPr lang="de-DE" smtClean="0"/>
              <a:pPr/>
              <a:t>43</a:t>
            </a:fld>
            <a:endParaRPr lang="de-DE" dirty="0"/>
          </a:p>
        </p:txBody>
      </p:sp>
      <p:sp>
        <p:nvSpPr>
          <p:cNvPr id="5" name="Textplatzhalter 4">
            <a:extLst>
              <a:ext uri="{FF2B5EF4-FFF2-40B4-BE49-F238E27FC236}">
                <a16:creationId xmlns:a16="http://schemas.microsoft.com/office/drawing/2014/main" id="{44591D95-3D23-8776-264A-55ACB02D5AE1}"/>
              </a:ext>
            </a:extLst>
          </p:cNvPr>
          <p:cNvSpPr>
            <a:spLocks noGrp="1"/>
          </p:cNvSpPr>
          <p:nvPr>
            <p:ph type="body" sz="quarter" idx="21"/>
          </p:nvPr>
        </p:nvSpPr>
        <p:spPr/>
        <p:txBody>
          <a:bodyPr/>
          <a:lstStyle/>
          <a:p>
            <a:r>
              <a:rPr lang="en-US" sz="1400"/>
              <a:t>Pointing Devices</a:t>
            </a:r>
            <a:endParaRPr lang="de-DE" dirty="0"/>
          </a:p>
        </p:txBody>
      </p:sp>
      <p:sp>
        <p:nvSpPr>
          <p:cNvPr id="6" name="Textplatzhalter 5">
            <a:extLst>
              <a:ext uri="{FF2B5EF4-FFF2-40B4-BE49-F238E27FC236}">
                <a16:creationId xmlns:a16="http://schemas.microsoft.com/office/drawing/2014/main" id="{D03EC4E6-FC41-29AE-4DCC-3EFEB7BD9187}"/>
              </a:ext>
            </a:extLst>
          </p:cNvPr>
          <p:cNvSpPr>
            <a:spLocks noGrp="1"/>
          </p:cNvSpPr>
          <p:nvPr>
            <p:ph type="body" sz="quarter" idx="29"/>
          </p:nvPr>
        </p:nvSpPr>
        <p:spPr>
          <a:xfrm>
            <a:off x="695325" y="1449388"/>
            <a:ext cx="7956550" cy="4679950"/>
          </a:xfrm>
        </p:spPr>
        <p:txBody>
          <a:bodyPr>
            <a:normAutofit lnSpcReduction="10000"/>
          </a:bodyPr>
          <a:lstStyle/>
          <a:p>
            <a:r>
              <a:rPr lang="en-US" altLang="de-DE" b="1" dirty="0">
                <a:solidFill>
                  <a:schemeClr val="accent1"/>
                </a:solidFill>
              </a:rPr>
              <a:t>1 DOF</a:t>
            </a:r>
          </a:p>
          <a:p>
            <a:pPr lvl="1"/>
            <a:r>
              <a:rPr lang="en-US" altLang="de-DE" dirty="0"/>
              <a:t>Slider or Knob to control the </a:t>
            </a:r>
            <a:r>
              <a:rPr lang="en-US" altLang="de-DE" dirty="0" err="1"/>
              <a:t>volue</a:t>
            </a:r>
            <a:endParaRPr lang="en-US" altLang="de-DE" dirty="0"/>
          </a:p>
          <a:p>
            <a:r>
              <a:rPr lang="en-US" altLang="de-DE" b="1" dirty="0">
                <a:solidFill>
                  <a:schemeClr val="accent1"/>
                </a:solidFill>
              </a:rPr>
              <a:t>2 DOF </a:t>
            </a:r>
          </a:p>
          <a:p>
            <a:pPr lvl="1"/>
            <a:r>
              <a:rPr lang="en-US" altLang="de-DE" dirty="0"/>
              <a:t>Mouse – you can move it in X and Y </a:t>
            </a:r>
          </a:p>
          <a:p>
            <a:pPr lvl="1"/>
            <a:r>
              <a:rPr lang="en-US" altLang="de-DE" dirty="0"/>
              <a:t>Touchpad – you move on it in X and Y</a:t>
            </a:r>
          </a:p>
          <a:p>
            <a:r>
              <a:rPr lang="en-US" altLang="de-DE" b="1" dirty="0">
                <a:solidFill>
                  <a:schemeClr val="accent1"/>
                </a:solidFill>
              </a:rPr>
              <a:t>3 DOF</a:t>
            </a:r>
          </a:p>
          <a:p>
            <a:pPr lvl="1"/>
            <a:r>
              <a:rPr lang="en-US" altLang="de-DE" dirty="0"/>
              <a:t>Mobile phone to rotate an object on the screen</a:t>
            </a:r>
          </a:p>
          <a:p>
            <a:pPr lvl="1"/>
            <a:r>
              <a:rPr lang="en-US" altLang="de-DE" dirty="0"/>
              <a:t>Hypothetical device: a mouse that also registers rotation</a:t>
            </a:r>
          </a:p>
          <a:p>
            <a:r>
              <a:rPr lang="de-DE" b="1" dirty="0">
                <a:solidFill>
                  <a:schemeClr val="accent1"/>
                </a:solidFill>
              </a:rPr>
              <a:t>6 DOF</a:t>
            </a:r>
          </a:p>
          <a:p>
            <a:pPr lvl="1"/>
            <a:r>
              <a:rPr lang="en-US" dirty="0"/>
              <a:t>Input devices that can control translation (x, y, z) as well as rotation (pitch, yaw, roll) in 3D space</a:t>
            </a:r>
          </a:p>
          <a:p>
            <a:endParaRPr lang="de-DE" dirty="0"/>
          </a:p>
          <a:p>
            <a:endParaRPr lang="de-DE" dirty="0"/>
          </a:p>
        </p:txBody>
      </p:sp>
      <p:sp>
        <p:nvSpPr>
          <p:cNvPr id="7" name="Rechteck 6">
            <a:extLst>
              <a:ext uri="{FF2B5EF4-FFF2-40B4-BE49-F238E27FC236}">
                <a16:creationId xmlns:a16="http://schemas.microsoft.com/office/drawing/2014/main" id="{C0E23219-7860-961D-6EB6-F2055C7697EF}"/>
              </a:ext>
            </a:extLst>
          </p:cNvPr>
          <p:cNvSpPr/>
          <p:nvPr/>
        </p:nvSpPr>
        <p:spPr>
          <a:xfrm>
            <a:off x="8977048" y="3202578"/>
            <a:ext cx="3059376" cy="769441"/>
          </a:xfrm>
          <a:prstGeom prst="rect">
            <a:avLst/>
          </a:prstGeom>
        </p:spPr>
        <p:txBody>
          <a:bodyPr wrap="square">
            <a:spAutoFit/>
          </a:bodyPr>
          <a:lstStyle/>
          <a:p>
            <a:r>
              <a:rPr lang="de-DE" sz="1100" dirty="0" err="1">
                <a:solidFill>
                  <a:schemeClr val="bg1">
                    <a:lumMod val="65000"/>
                  </a:schemeClr>
                </a:solidFill>
                <a:latin typeface="Arial" panose="020B0604020202020204" pitchFamily="34" charset="0"/>
              </a:rPr>
              <a:t>Katzakis</a:t>
            </a:r>
            <a:r>
              <a:rPr lang="de-DE" sz="1100" dirty="0">
                <a:solidFill>
                  <a:schemeClr val="bg1">
                    <a:lumMod val="65000"/>
                  </a:schemeClr>
                </a:solidFill>
                <a:latin typeface="Arial" panose="020B0604020202020204" pitchFamily="34" charset="0"/>
              </a:rPr>
              <a:t>, N., &amp; </a:t>
            </a:r>
            <a:r>
              <a:rPr lang="de-DE" sz="1100" dirty="0" err="1">
                <a:solidFill>
                  <a:schemeClr val="bg1">
                    <a:lumMod val="65000"/>
                  </a:schemeClr>
                </a:solidFill>
                <a:latin typeface="Arial" panose="020B0604020202020204" pitchFamily="34" charset="0"/>
              </a:rPr>
              <a:t>Hori</a:t>
            </a:r>
            <a:r>
              <a:rPr lang="de-DE" sz="1100" dirty="0">
                <a:solidFill>
                  <a:schemeClr val="bg1">
                    <a:lumMod val="65000"/>
                  </a:schemeClr>
                </a:solidFill>
                <a:latin typeface="Arial" panose="020B0604020202020204" pitchFamily="34" charset="0"/>
              </a:rPr>
              <a:t>, M. (2010, March). Mobile </a:t>
            </a:r>
            <a:r>
              <a:rPr lang="de-DE" sz="1100" dirty="0" err="1">
                <a:solidFill>
                  <a:schemeClr val="bg1">
                    <a:lumMod val="65000"/>
                  </a:schemeClr>
                </a:solidFill>
                <a:latin typeface="Arial" panose="020B0604020202020204" pitchFamily="34" charset="0"/>
              </a:rPr>
              <a:t>devices</a:t>
            </a:r>
            <a:r>
              <a:rPr lang="de-DE" sz="1100" dirty="0">
                <a:solidFill>
                  <a:schemeClr val="bg1">
                    <a:lumMod val="65000"/>
                  </a:schemeClr>
                </a:solidFill>
                <a:latin typeface="Arial" panose="020B0604020202020204" pitchFamily="34" charset="0"/>
              </a:rPr>
              <a:t> </a:t>
            </a:r>
            <a:r>
              <a:rPr lang="de-DE" sz="1100" dirty="0" err="1">
                <a:solidFill>
                  <a:schemeClr val="bg1">
                    <a:lumMod val="65000"/>
                  </a:schemeClr>
                </a:solidFill>
                <a:latin typeface="Arial" panose="020B0604020202020204" pitchFamily="34" charset="0"/>
              </a:rPr>
              <a:t>as</a:t>
            </a:r>
            <a:r>
              <a:rPr lang="de-DE" sz="1100" dirty="0">
                <a:solidFill>
                  <a:schemeClr val="bg1">
                    <a:lumMod val="65000"/>
                  </a:schemeClr>
                </a:solidFill>
                <a:latin typeface="Arial" panose="020B0604020202020204" pitchFamily="34" charset="0"/>
              </a:rPr>
              <a:t> multi-DOF </a:t>
            </a:r>
            <a:r>
              <a:rPr lang="de-DE" sz="1100" dirty="0" err="1">
                <a:solidFill>
                  <a:schemeClr val="bg1">
                    <a:lumMod val="65000"/>
                  </a:schemeClr>
                </a:solidFill>
                <a:latin typeface="Arial" panose="020B0604020202020204" pitchFamily="34" charset="0"/>
              </a:rPr>
              <a:t>controllers</a:t>
            </a:r>
            <a:r>
              <a:rPr lang="de-DE" sz="1100" dirty="0">
                <a:solidFill>
                  <a:schemeClr val="bg1">
                    <a:lumMod val="65000"/>
                  </a:schemeClr>
                </a:solidFill>
                <a:latin typeface="Arial" panose="020B0604020202020204" pitchFamily="34" charset="0"/>
              </a:rPr>
              <a:t>. In </a:t>
            </a:r>
            <a:r>
              <a:rPr lang="de-DE" sz="1100" i="1" dirty="0">
                <a:solidFill>
                  <a:schemeClr val="bg1">
                    <a:lumMod val="65000"/>
                  </a:schemeClr>
                </a:solidFill>
                <a:latin typeface="Arial" panose="020B0604020202020204" pitchFamily="34" charset="0"/>
              </a:rPr>
              <a:t>2010 IEEE Symposium on 3D User Interfaces (3DUI)</a:t>
            </a:r>
            <a:r>
              <a:rPr lang="de-DE" sz="1100" dirty="0">
                <a:solidFill>
                  <a:schemeClr val="bg1">
                    <a:lumMod val="65000"/>
                  </a:schemeClr>
                </a:solidFill>
                <a:latin typeface="Arial" panose="020B0604020202020204" pitchFamily="34" charset="0"/>
              </a:rPr>
              <a:t> (pp. 139-140). IEEE.</a:t>
            </a:r>
            <a:endParaRPr lang="de-DE" sz="1100" dirty="0">
              <a:solidFill>
                <a:schemeClr val="bg1">
                  <a:lumMod val="65000"/>
                </a:schemeClr>
              </a:solidFill>
            </a:endParaRPr>
          </a:p>
        </p:txBody>
      </p:sp>
      <p:pic>
        <p:nvPicPr>
          <p:cNvPr id="8" name="Grafik 7">
            <a:extLst>
              <a:ext uri="{FF2B5EF4-FFF2-40B4-BE49-F238E27FC236}">
                <a16:creationId xmlns:a16="http://schemas.microsoft.com/office/drawing/2014/main" id="{4B7777CD-795E-C4CC-6E60-A8FBC73D7687}"/>
              </a:ext>
            </a:extLst>
          </p:cNvPr>
          <p:cNvPicPr>
            <a:picLocks noChangeAspect="1"/>
          </p:cNvPicPr>
          <p:nvPr/>
        </p:nvPicPr>
        <p:blipFill rotWithShape="1">
          <a:blip r:embed="rId2"/>
          <a:srcRect l="9976"/>
          <a:stretch/>
        </p:blipFill>
        <p:spPr>
          <a:xfrm>
            <a:off x="7399299" y="216977"/>
            <a:ext cx="4792701" cy="2985602"/>
          </a:xfrm>
          <a:prstGeom prst="rect">
            <a:avLst/>
          </a:prstGeom>
        </p:spPr>
      </p:pic>
      <p:pic>
        <p:nvPicPr>
          <p:cNvPr id="9" name="Grafik 8">
            <a:extLst>
              <a:ext uri="{FF2B5EF4-FFF2-40B4-BE49-F238E27FC236}">
                <a16:creationId xmlns:a16="http://schemas.microsoft.com/office/drawing/2014/main" id="{58D17630-5366-B1B7-8CD6-CEE026293FBE}"/>
              </a:ext>
            </a:extLst>
          </p:cNvPr>
          <p:cNvPicPr>
            <a:picLocks noChangeAspect="1"/>
          </p:cNvPicPr>
          <p:nvPr/>
        </p:nvPicPr>
        <p:blipFill>
          <a:blip r:embed="rId3"/>
          <a:stretch>
            <a:fillRect/>
          </a:stretch>
        </p:blipFill>
        <p:spPr>
          <a:xfrm>
            <a:off x="8907235" y="4158256"/>
            <a:ext cx="2914863" cy="1971082"/>
          </a:xfrm>
          <a:prstGeom prst="rect">
            <a:avLst/>
          </a:prstGeom>
        </p:spPr>
      </p:pic>
    </p:spTree>
    <p:extLst>
      <p:ext uri="{BB962C8B-B14F-4D97-AF65-F5344CB8AC3E}">
        <p14:creationId xmlns:p14="http://schemas.microsoft.com/office/powerpoint/2010/main" val="207617929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28FD377-B8AA-A516-A0D0-CE924E006348}"/>
              </a:ext>
            </a:extLst>
          </p:cNvPr>
          <p:cNvSpPr>
            <a:spLocks noGrp="1"/>
          </p:cNvSpPr>
          <p:nvPr>
            <p:ph type="title"/>
          </p:nvPr>
        </p:nvSpPr>
        <p:spPr/>
        <p:txBody>
          <a:bodyPr/>
          <a:lstStyle/>
          <a:p>
            <a:r>
              <a:rPr lang="en-US" altLang="de-DE" dirty="0"/>
              <a:t>A Taxonomy of Pointing Devices</a:t>
            </a:r>
            <a:endParaRPr lang="de-DE" dirty="0"/>
          </a:p>
        </p:txBody>
      </p:sp>
      <p:sp>
        <p:nvSpPr>
          <p:cNvPr id="3" name="Fußzeilenplatzhalter 2">
            <a:extLst>
              <a:ext uri="{FF2B5EF4-FFF2-40B4-BE49-F238E27FC236}">
                <a16:creationId xmlns:a16="http://schemas.microsoft.com/office/drawing/2014/main" id="{7A10CD4A-F0A1-94C3-E275-ADD974E94B36}"/>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B608F620-7036-7675-5778-8F4CF31AA62D}"/>
              </a:ext>
            </a:extLst>
          </p:cNvPr>
          <p:cNvSpPr>
            <a:spLocks noGrp="1"/>
          </p:cNvSpPr>
          <p:nvPr>
            <p:ph type="sldNum" sz="quarter" idx="33"/>
          </p:nvPr>
        </p:nvSpPr>
        <p:spPr/>
        <p:txBody>
          <a:bodyPr/>
          <a:lstStyle/>
          <a:p>
            <a:fld id="{BA24374A-C3A8-471A-8837-3FC31668ABE5}" type="slidenum">
              <a:rPr lang="de-DE" smtClean="0"/>
              <a:pPr/>
              <a:t>44</a:t>
            </a:fld>
            <a:endParaRPr lang="de-DE" dirty="0"/>
          </a:p>
        </p:txBody>
      </p:sp>
      <p:sp>
        <p:nvSpPr>
          <p:cNvPr id="55" name="Textplatzhalter 54">
            <a:extLst>
              <a:ext uri="{FF2B5EF4-FFF2-40B4-BE49-F238E27FC236}">
                <a16:creationId xmlns:a16="http://schemas.microsoft.com/office/drawing/2014/main" id="{754F51D4-D9DC-1A50-5C20-8D128FF41D03}"/>
              </a:ext>
            </a:extLst>
          </p:cNvPr>
          <p:cNvSpPr>
            <a:spLocks noGrp="1"/>
          </p:cNvSpPr>
          <p:nvPr>
            <p:ph type="body" sz="quarter" idx="21"/>
          </p:nvPr>
        </p:nvSpPr>
        <p:spPr/>
        <p:txBody>
          <a:bodyPr/>
          <a:lstStyle/>
          <a:p>
            <a:r>
              <a:rPr lang="en-US" sz="1400" dirty="0"/>
              <a:t>Pointing</a:t>
            </a:r>
            <a:endParaRPr lang="de-DE" dirty="0"/>
          </a:p>
        </p:txBody>
      </p:sp>
      <p:sp>
        <p:nvSpPr>
          <p:cNvPr id="56" name="Textplatzhalter 55">
            <a:extLst>
              <a:ext uri="{FF2B5EF4-FFF2-40B4-BE49-F238E27FC236}">
                <a16:creationId xmlns:a16="http://schemas.microsoft.com/office/drawing/2014/main" id="{2EFF8937-1BCF-F8D5-9099-C54D35DEB03A}"/>
              </a:ext>
            </a:extLst>
          </p:cNvPr>
          <p:cNvSpPr>
            <a:spLocks noGrp="1"/>
          </p:cNvSpPr>
          <p:nvPr>
            <p:ph type="body" sz="quarter" idx="34"/>
          </p:nvPr>
        </p:nvSpPr>
        <p:spPr/>
        <p:txBody>
          <a:bodyPr/>
          <a:lstStyle/>
          <a:p>
            <a:endParaRPr lang="de-DE"/>
          </a:p>
        </p:txBody>
      </p:sp>
      <p:sp>
        <p:nvSpPr>
          <p:cNvPr id="50" name="Inhaltsplatzhalter 49">
            <a:extLst>
              <a:ext uri="{FF2B5EF4-FFF2-40B4-BE49-F238E27FC236}">
                <a16:creationId xmlns:a16="http://schemas.microsoft.com/office/drawing/2014/main" id="{FEBC525A-802D-7789-8D04-8CB12E1B95C9}"/>
              </a:ext>
            </a:extLst>
          </p:cNvPr>
          <p:cNvSpPr>
            <a:spLocks noGrp="1"/>
          </p:cNvSpPr>
          <p:nvPr>
            <p:ph sz="quarter" idx="35"/>
          </p:nvPr>
        </p:nvSpPr>
        <p:spPr/>
        <p:txBody>
          <a:bodyPr/>
          <a:lstStyle/>
          <a:p>
            <a:r>
              <a:rPr lang="en-US" dirty="0"/>
              <a:t>Buxton, W. (1983). Lexical and Pragmatic Considerations of Input Structures. Computer Graphics, 17 (1), 31-37. http://www.billbuxton.com/lexical.html</a:t>
            </a:r>
          </a:p>
          <a:p>
            <a:r>
              <a:rPr lang="de-DE" dirty="0"/>
              <a:t>http://www.billbuxton.com/input04.Taxonomies.pdf </a:t>
            </a:r>
          </a:p>
        </p:txBody>
      </p:sp>
      <p:grpSp>
        <p:nvGrpSpPr>
          <p:cNvPr id="7" name="Gruppieren 6">
            <a:extLst>
              <a:ext uri="{FF2B5EF4-FFF2-40B4-BE49-F238E27FC236}">
                <a16:creationId xmlns:a16="http://schemas.microsoft.com/office/drawing/2014/main" id="{E6795825-B564-8DF4-170B-18C818A7F32C}"/>
              </a:ext>
            </a:extLst>
          </p:cNvPr>
          <p:cNvGrpSpPr/>
          <p:nvPr/>
        </p:nvGrpSpPr>
        <p:grpSpPr>
          <a:xfrm>
            <a:off x="3375932" y="1541171"/>
            <a:ext cx="5859235" cy="3989298"/>
            <a:chOff x="3500437" y="1541171"/>
            <a:chExt cx="5859235" cy="3989298"/>
          </a:xfrm>
        </p:grpSpPr>
        <p:pic>
          <p:nvPicPr>
            <p:cNvPr id="8" name="Picture 4">
              <a:extLst>
                <a:ext uri="{FF2B5EF4-FFF2-40B4-BE49-F238E27FC236}">
                  <a16:creationId xmlns:a16="http://schemas.microsoft.com/office/drawing/2014/main" id="{C3BA0D23-76A2-965E-1309-623C77256D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00437" y="1541171"/>
              <a:ext cx="5859235" cy="39892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9" name="Gruppieren 8">
              <a:extLst>
                <a:ext uri="{FF2B5EF4-FFF2-40B4-BE49-F238E27FC236}">
                  <a16:creationId xmlns:a16="http://schemas.microsoft.com/office/drawing/2014/main" id="{A793DAF6-5A55-8AED-6845-920D7B31BDDA}"/>
                </a:ext>
              </a:extLst>
            </p:cNvPr>
            <p:cNvGrpSpPr/>
            <p:nvPr/>
          </p:nvGrpSpPr>
          <p:grpSpPr>
            <a:xfrm>
              <a:off x="4058597" y="2040863"/>
              <a:ext cx="4945638" cy="2852729"/>
              <a:chOff x="1389557" y="2040863"/>
              <a:chExt cx="4945638" cy="2852729"/>
            </a:xfrm>
          </p:grpSpPr>
          <p:grpSp>
            <p:nvGrpSpPr>
              <p:cNvPr id="10" name="Gruppieren 9">
                <a:extLst>
                  <a:ext uri="{FF2B5EF4-FFF2-40B4-BE49-F238E27FC236}">
                    <a16:creationId xmlns:a16="http://schemas.microsoft.com/office/drawing/2014/main" id="{F7F2B10A-73DB-5E94-EDB8-8811B0FE8F6B}"/>
                  </a:ext>
                </a:extLst>
              </p:cNvPr>
              <p:cNvGrpSpPr/>
              <p:nvPr/>
            </p:nvGrpSpPr>
            <p:grpSpPr>
              <a:xfrm>
                <a:off x="1400174" y="2040863"/>
                <a:ext cx="4935021" cy="532711"/>
                <a:chOff x="1400174" y="2032699"/>
                <a:chExt cx="4935021" cy="532711"/>
              </a:xfrm>
            </p:grpSpPr>
            <p:sp>
              <p:nvSpPr>
                <p:cNvPr id="41" name="Rechteck 40">
                  <a:extLst>
                    <a:ext uri="{FF2B5EF4-FFF2-40B4-BE49-F238E27FC236}">
                      <a16:creationId xmlns:a16="http://schemas.microsoft.com/office/drawing/2014/main" id="{54824EE0-B542-193F-055E-AF6BD7B2CA70}"/>
                    </a:ext>
                  </a:extLst>
                </p:cNvPr>
                <p:cNvSpPr/>
                <p:nvPr/>
              </p:nvSpPr>
              <p:spPr>
                <a:xfrm>
                  <a:off x="1400174" y="2044410"/>
                  <a:ext cx="689883" cy="5087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42" name="Rechteck 41">
                  <a:extLst>
                    <a:ext uri="{FF2B5EF4-FFF2-40B4-BE49-F238E27FC236}">
                      <a16:creationId xmlns:a16="http://schemas.microsoft.com/office/drawing/2014/main" id="{1505509D-55D7-3007-C645-F22DA6C38308}"/>
                    </a:ext>
                  </a:extLst>
                </p:cNvPr>
                <p:cNvSpPr/>
                <p:nvPr/>
              </p:nvSpPr>
              <p:spPr>
                <a:xfrm>
                  <a:off x="2166481" y="2044409"/>
                  <a:ext cx="602798" cy="5087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43" name="Rechteck 42">
                  <a:extLst>
                    <a:ext uri="{FF2B5EF4-FFF2-40B4-BE49-F238E27FC236}">
                      <a16:creationId xmlns:a16="http://schemas.microsoft.com/office/drawing/2014/main" id="{0B0FC03D-AB48-A2FE-AF6A-7255B54A19CD}"/>
                    </a:ext>
                  </a:extLst>
                </p:cNvPr>
                <p:cNvSpPr/>
                <p:nvPr/>
              </p:nvSpPr>
              <p:spPr>
                <a:xfrm>
                  <a:off x="2870195" y="2044408"/>
                  <a:ext cx="550640" cy="5087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44" name="Rechteck 43">
                  <a:extLst>
                    <a:ext uri="{FF2B5EF4-FFF2-40B4-BE49-F238E27FC236}">
                      <a16:creationId xmlns:a16="http://schemas.microsoft.com/office/drawing/2014/main" id="{05A07D65-9544-5F50-64B4-CB732D83A09E}"/>
                    </a:ext>
                  </a:extLst>
                </p:cNvPr>
                <p:cNvSpPr/>
                <p:nvPr/>
              </p:nvSpPr>
              <p:spPr>
                <a:xfrm>
                  <a:off x="3508601" y="2056653"/>
                  <a:ext cx="550640" cy="5087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45" name="Rechteck 44">
                  <a:extLst>
                    <a:ext uri="{FF2B5EF4-FFF2-40B4-BE49-F238E27FC236}">
                      <a16:creationId xmlns:a16="http://schemas.microsoft.com/office/drawing/2014/main" id="{CB4EB139-BD9A-A8E9-B698-B38B9A31AEE6}"/>
                    </a:ext>
                  </a:extLst>
                </p:cNvPr>
                <p:cNvSpPr/>
                <p:nvPr/>
              </p:nvSpPr>
              <p:spPr>
                <a:xfrm>
                  <a:off x="4122959" y="2044408"/>
                  <a:ext cx="583751" cy="5087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46" name="Rechteck 45">
                  <a:extLst>
                    <a:ext uri="{FF2B5EF4-FFF2-40B4-BE49-F238E27FC236}">
                      <a16:creationId xmlns:a16="http://schemas.microsoft.com/office/drawing/2014/main" id="{ACFCEB63-F2B5-E94C-5DE4-A7205DFDF317}"/>
                    </a:ext>
                  </a:extLst>
                </p:cNvPr>
                <p:cNvSpPr/>
                <p:nvPr/>
              </p:nvSpPr>
              <p:spPr>
                <a:xfrm>
                  <a:off x="4791185" y="2044407"/>
                  <a:ext cx="655298" cy="5087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47" name="Rechteck 46">
                  <a:extLst>
                    <a:ext uri="{FF2B5EF4-FFF2-40B4-BE49-F238E27FC236}">
                      <a16:creationId xmlns:a16="http://schemas.microsoft.com/office/drawing/2014/main" id="{CBEA013D-834D-E0C6-DF97-3BA870275394}"/>
                    </a:ext>
                  </a:extLst>
                </p:cNvPr>
                <p:cNvSpPr/>
                <p:nvPr/>
              </p:nvSpPr>
              <p:spPr>
                <a:xfrm>
                  <a:off x="5560603" y="2032699"/>
                  <a:ext cx="774592" cy="5087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grpSp>
            <p:nvGrpSpPr>
              <p:cNvPr id="11" name="Gruppieren 10">
                <a:extLst>
                  <a:ext uri="{FF2B5EF4-FFF2-40B4-BE49-F238E27FC236}">
                    <a16:creationId xmlns:a16="http://schemas.microsoft.com/office/drawing/2014/main" id="{39BAAE2C-43E5-0F0B-7C6F-B62B3D1D737C}"/>
                  </a:ext>
                </a:extLst>
              </p:cNvPr>
              <p:cNvGrpSpPr/>
              <p:nvPr/>
            </p:nvGrpSpPr>
            <p:grpSpPr>
              <a:xfrm>
                <a:off x="1392735" y="2652825"/>
                <a:ext cx="4935021" cy="532711"/>
                <a:chOff x="1400174" y="2032699"/>
                <a:chExt cx="4935021" cy="532711"/>
              </a:xfrm>
            </p:grpSpPr>
            <p:sp>
              <p:nvSpPr>
                <p:cNvPr id="34" name="Rechteck 33">
                  <a:extLst>
                    <a:ext uri="{FF2B5EF4-FFF2-40B4-BE49-F238E27FC236}">
                      <a16:creationId xmlns:a16="http://schemas.microsoft.com/office/drawing/2014/main" id="{EFDD5335-8244-995F-21F1-4422D392D4A3}"/>
                    </a:ext>
                  </a:extLst>
                </p:cNvPr>
                <p:cNvSpPr/>
                <p:nvPr/>
              </p:nvSpPr>
              <p:spPr>
                <a:xfrm>
                  <a:off x="1400174" y="2044410"/>
                  <a:ext cx="689883" cy="5087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5" name="Rechteck 34">
                  <a:extLst>
                    <a:ext uri="{FF2B5EF4-FFF2-40B4-BE49-F238E27FC236}">
                      <a16:creationId xmlns:a16="http://schemas.microsoft.com/office/drawing/2014/main" id="{16A7CC6D-6223-BAC1-5713-FED409F752D1}"/>
                    </a:ext>
                  </a:extLst>
                </p:cNvPr>
                <p:cNvSpPr/>
                <p:nvPr/>
              </p:nvSpPr>
              <p:spPr>
                <a:xfrm>
                  <a:off x="2166481" y="2044409"/>
                  <a:ext cx="602798" cy="5087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6" name="Rechteck 35">
                  <a:extLst>
                    <a:ext uri="{FF2B5EF4-FFF2-40B4-BE49-F238E27FC236}">
                      <a16:creationId xmlns:a16="http://schemas.microsoft.com/office/drawing/2014/main" id="{A8331E8D-C2A3-D2B6-7358-B59EBCEC9F40}"/>
                    </a:ext>
                  </a:extLst>
                </p:cNvPr>
                <p:cNvSpPr/>
                <p:nvPr/>
              </p:nvSpPr>
              <p:spPr>
                <a:xfrm>
                  <a:off x="2870195" y="2044408"/>
                  <a:ext cx="550640" cy="5087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7" name="Rechteck 36">
                  <a:extLst>
                    <a:ext uri="{FF2B5EF4-FFF2-40B4-BE49-F238E27FC236}">
                      <a16:creationId xmlns:a16="http://schemas.microsoft.com/office/drawing/2014/main" id="{8EB9F76E-D81A-82AF-760A-B7DE5517DF0E}"/>
                    </a:ext>
                  </a:extLst>
                </p:cNvPr>
                <p:cNvSpPr/>
                <p:nvPr/>
              </p:nvSpPr>
              <p:spPr>
                <a:xfrm>
                  <a:off x="3508601" y="2056653"/>
                  <a:ext cx="550640" cy="5087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8" name="Rechteck 37">
                  <a:extLst>
                    <a:ext uri="{FF2B5EF4-FFF2-40B4-BE49-F238E27FC236}">
                      <a16:creationId xmlns:a16="http://schemas.microsoft.com/office/drawing/2014/main" id="{C000C67F-7260-B1A3-F523-1FA70A5CA29C}"/>
                    </a:ext>
                  </a:extLst>
                </p:cNvPr>
                <p:cNvSpPr/>
                <p:nvPr/>
              </p:nvSpPr>
              <p:spPr>
                <a:xfrm>
                  <a:off x="4122959" y="2044408"/>
                  <a:ext cx="583751" cy="5087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9" name="Rechteck 38">
                  <a:extLst>
                    <a:ext uri="{FF2B5EF4-FFF2-40B4-BE49-F238E27FC236}">
                      <a16:creationId xmlns:a16="http://schemas.microsoft.com/office/drawing/2014/main" id="{2DAC67BB-7FA5-0F43-5AAF-7C2C81E8AE59}"/>
                    </a:ext>
                  </a:extLst>
                </p:cNvPr>
                <p:cNvSpPr/>
                <p:nvPr/>
              </p:nvSpPr>
              <p:spPr>
                <a:xfrm>
                  <a:off x="4791185" y="2044407"/>
                  <a:ext cx="655298" cy="5087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40" name="Rechteck 39">
                  <a:extLst>
                    <a:ext uri="{FF2B5EF4-FFF2-40B4-BE49-F238E27FC236}">
                      <a16:creationId xmlns:a16="http://schemas.microsoft.com/office/drawing/2014/main" id="{7C4239D8-63AE-0F79-27B7-94C1FE9FDF8F}"/>
                    </a:ext>
                  </a:extLst>
                </p:cNvPr>
                <p:cNvSpPr/>
                <p:nvPr/>
              </p:nvSpPr>
              <p:spPr>
                <a:xfrm>
                  <a:off x="5560603" y="2032699"/>
                  <a:ext cx="774592" cy="5087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grpSp>
            <p:nvGrpSpPr>
              <p:cNvPr id="12" name="Gruppieren 11">
                <a:extLst>
                  <a:ext uri="{FF2B5EF4-FFF2-40B4-BE49-F238E27FC236}">
                    <a16:creationId xmlns:a16="http://schemas.microsoft.com/office/drawing/2014/main" id="{2CB82C5D-02B8-1678-F81F-BC6632697DC7}"/>
                  </a:ext>
                </a:extLst>
              </p:cNvPr>
              <p:cNvGrpSpPr/>
              <p:nvPr/>
            </p:nvGrpSpPr>
            <p:grpSpPr>
              <a:xfrm>
                <a:off x="1389557" y="4360881"/>
                <a:ext cx="4935021" cy="532711"/>
                <a:chOff x="1400174" y="2032699"/>
                <a:chExt cx="4935021" cy="532711"/>
              </a:xfrm>
            </p:grpSpPr>
            <p:sp>
              <p:nvSpPr>
                <p:cNvPr id="27" name="Rechteck 26">
                  <a:extLst>
                    <a:ext uri="{FF2B5EF4-FFF2-40B4-BE49-F238E27FC236}">
                      <a16:creationId xmlns:a16="http://schemas.microsoft.com/office/drawing/2014/main" id="{A4B1947D-DCA0-C630-58EB-00DAD01A0BB2}"/>
                    </a:ext>
                  </a:extLst>
                </p:cNvPr>
                <p:cNvSpPr/>
                <p:nvPr/>
              </p:nvSpPr>
              <p:spPr>
                <a:xfrm>
                  <a:off x="1400174" y="2044410"/>
                  <a:ext cx="689883" cy="5087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8" name="Rechteck 27">
                  <a:extLst>
                    <a:ext uri="{FF2B5EF4-FFF2-40B4-BE49-F238E27FC236}">
                      <a16:creationId xmlns:a16="http://schemas.microsoft.com/office/drawing/2014/main" id="{9C24B102-CCD8-917C-8435-8204FCCE8E85}"/>
                    </a:ext>
                  </a:extLst>
                </p:cNvPr>
                <p:cNvSpPr/>
                <p:nvPr/>
              </p:nvSpPr>
              <p:spPr>
                <a:xfrm>
                  <a:off x="2166481" y="2044409"/>
                  <a:ext cx="602798" cy="5087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9" name="Rechteck 28">
                  <a:extLst>
                    <a:ext uri="{FF2B5EF4-FFF2-40B4-BE49-F238E27FC236}">
                      <a16:creationId xmlns:a16="http://schemas.microsoft.com/office/drawing/2014/main" id="{1164D680-73DD-8839-0021-3FA5AB5C4A34}"/>
                    </a:ext>
                  </a:extLst>
                </p:cNvPr>
                <p:cNvSpPr/>
                <p:nvPr/>
              </p:nvSpPr>
              <p:spPr>
                <a:xfrm>
                  <a:off x="2870195" y="2044408"/>
                  <a:ext cx="550640" cy="5087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0" name="Rechteck 29">
                  <a:extLst>
                    <a:ext uri="{FF2B5EF4-FFF2-40B4-BE49-F238E27FC236}">
                      <a16:creationId xmlns:a16="http://schemas.microsoft.com/office/drawing/2014/main" id="{EFF88F84-2A73-1E92-AEB8-95ADBFA68EE9}"/>
                    </a:ext>
                  </a:extLst>
                </p:cNvPr>
                <p:cNvSpPr/>
                <p:nvPr/>
              </p:nvSpPr>
              <p:spPr>
                <a:xfrm>
                  <a:off x="3508601" y="2056653"/>
                  <a:ext cx="550640" cy="5087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1" name="Rechteck 30">
                  <a:extLst>
                    <a:ext uri="{FF2B5EF4-FFF2-40B4-BE49-F238E27FC236}">
                      <a16:creationId xmlns:a16="http://schemas.microsoft.com/office/drawing/2014/main" id="{013BD6A1-65EB-49B3-BBC0-14AFB3308291}"/>
                    </a:ext>
                  </a:extLst>
                </p:cNvPr>
                <p:cNvSpPr/>
                <p:nvPr/>
              </p:nvSpPr>
              <p:spPr>
                <a:xfrm>
                  <a:off x="4122959" y="2044408"/>
                  <a:ext cx="583751" cy="5087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2" name="Rechteck 31">
                  <a:extLst>
                    <a:ext uri="{FF2B5EF4-FFF2-40B4-BE49-F238E27FC236}">
                      <a16:creationId xmlns:a16="http://schemas.microsoft.com/office/drawing/2014/main" id="{9EF3A5AC-6259-4E82-3B84-1F9A3DF4EB16}"/>
                    </a:ext>
                  </a:extLst>
                </p:cNvPr>
                <p:cNvSpPr/>
                <p:nvPr/>
              </p:nvSpPr>
              <p:spPr>
                <a:xfrm>
                  <a:off x="4791185" y="2044407"/>
                  <a:ext cx="655298" cy="5087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3" name="Rechteck 32">
                  <a:extLst>
                    <a:ext uri="{FF2B5EF4-FFF2-40B4-BE49-F238E27FC236}">
                      <a16:creationId xmlns:a16="http://schemas.microsoft.com/office/drawing/2014/main" id="{B8D0F369-1C30-6D8F-2D70-F65253EE05FC}"/>
                    </a:ext>
                  </a:extLst>
                </p:cNvPr>
                <p:cNvSpPr/>
                <p:nvPr/>
              </p:nvSpPr>
              <p:spPr>
                <a:xfrm>
                  <a:off x="5560603" y="2032699"/>
                  <a:ext cx="774592" cy="5087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sp>
            <p:nvSpPr>
              <p:cNvPr id="13" name="Rechteck 12">
                <a:extLst>
                  <a:ext uri="{FF2B5EF4-FFF2-40B4-BE49-F238E27FC236}">
                    <a16:creationId xmlns:a16="http://schemas.microsoft.com/office/drawing/2014/main" id="{2DC30ABC-E7CC-BEDB-B35D-0D414530F5D1}"/>
                  </a:ext>
                </a:extLst>
              </p:cNvPr>
              <p:cNvSpPr/>
              <p:nvPr/>
            </p:nvSpPr>
            <p:spPr>
              <a:xfrm>
                <a:off x="1399083" y="3262314"/>
                <a:ext cx="689883" cy="4274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4" name="Rechteck 13">
                <a:extLst>
                  <a:ext uri="{FF2B5EF4-FFF2-40B4-BE49-F238E27FC236}">
                    <a16:creationId xmlns:a16="http://schemas.microsoft.com/office/drawing/2014/main" id="{672A39CC-E7B0-7160-E833-1D4D27B916FF}"/>
                  </a:ext>
                </a:extLst>
              </p:cNvPr>
              <p:cNvSpPr/>
              <p:nvPr/>
            </p:nvSpPr>
            <p:spPr>
              <a:xfrm>
                <a:off x="2173554" y="3262314"/>
                <a:ext cx="602798" cy="4274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5" name="Rechteck 14">
                <a:extLst>
                  <a:ext uri="{FF2B5EF4-FFF2-40B4-BE49-F238E27FC236}">
                    <a16:creationId xmlns:a16="http://schemas.microsoft.com/office/drawing/2014/main" id="{AE498204-1F8A-92ED-005A-40E0B206DE6D}"/>
                  </a:ext>
                </a:extLst>
              </p:cNvPr>
              <p:cNvSpPr/>
              <p:nvPr/>
            </p:nvSpPr>
            <p:spPr>
              <a:xfrm>
                <a:off x="2869104" y="3262313"/>
                <a:ext cx="550640" cy="4274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6" name="Rechteck 15">
                <a:extLst>
                  <a:ext uri="{FF2B5EF4-FFF2-40B4-BE49-F238E27FC236}">
                    <a16:creationId xmlns:a16="http://schemas.microsoft.com/office/drawing/2014/main" id="{1DE0EB16-40E3-87A2-7E34-DE7158E8FAA0}"/>
                  </a:ext>
                </a:extLst>
              </p:cNvPr>
              <p:cNvSpPr/>
              <p:nvPr/>
            </p:nvSpPr>
            <p:spPr>
              <a:xfrm>
                <a:off x="3507510" y="3272601"/>
                <a:ext cx="550640" cy="4274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7" name="Rechteck 16">
                <a:extLst>
                  <a:ext uri="{FF2B5EF4-FFF2-40B4-BE49-F238E27FC236}">
                    <a16:creationId xmlns:a16="http://schemas.microsoft.com/office/drawing/2014/main" id="{447EAEA2-2DF7-77FA-7E66-981BCD03F0A4}"/>
                  </a:ext>
                </a:extLst>
              </p:cNvPr>
              <p:cNvSpPr/>
              <p:nvPr/>
            </p:nvSpPr>
            <p:spPr>
              <a:xfrm>
                <a:off x="4121868" y="3262313"/>
                <a:ext cx="583751" cy="4274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8" name="Rechteck 17">
                <a:extLst>
                  <a:ext uri="{FF2B5EF4-FFF2-40B4-BE49-F238E27FC236}">
                    <a16:creationId xmlns:a16="http://schemas.microsoft.com/office/drawing/2014/main" id="{DF49C937-4671-2F04-2F11-E5164E844224}"/>
                  </a:ext>
                </a:extLst>
              </p:cNvPr>
              <p:cNvSpPr/>
              <p:nvPr/>
            </p:nvSpPr>
            <p:spPr>
              <a:xfrm>
                <a:off x="4790094" y="3262312"/>
                <a:ext cx="655298" cy="4274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9" name="Rechteck 18">
                <a:extLst>
                  <a:ext uri="{FF2B5EF4-FFF2-40B4-BE49-F238E27FC236}">
                    <a16:creationId xmlns:a16="http://schemas.microsoft.com/office/drawing/2014/main" id="{BB28CFB5-605D-D027-227A-58252E3B3D2F}"/>
                  </a:ext>
                </a:extLst>
              </p:cNvPr>
              <p:cNvSpPr/>
              <p:nvPr/>
            </p:nvSpPr>
            <p:spPr>
              <a:xfrm>
                <a:off x="5559512" y="3252475"/>
                <a:ext cx="774592" cy="4274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0" name="Rechteck 19">
                <a:extLst>
                  <a:ext uri="{FF2B5EF4-FFF2-40B4-BE49-F238E27FC236}">
                    <a16:creationId xmlns:a16="http://schemas.microsoft.com/office/drawing/2014/main" id="{60135079-DF7C-0413-ED3A-815AFBB22F88}"/>
                  </a:ext>
                </a:extLst>
              </p:cNvPr>
              <p:cNvSpPr/>
              <p:nvPr/>
            </p:nvSpPr>
            <p:spPr>
              <a:xfrm>
                <a:off x="1389557" y="3757797"/>
                <a:ext cx="689883" cy="4274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1" name="Rechteck 20">
                <a:extLst>
                  <a:ext uri="{FF2B5EF4-FFF2-40B4-BE49-F238E27FC236}">
                    <a16:creationId xmlns:a16="http://schemas.microsoft.com/office/drawing/2014/main" id="{AAC5E39A-63A0-C242-0AAD-CD38AB9F350C}"/>
                  </a:ext>
                </a:extLst>
              </p:cNvPr>
              <p:cNvSpPr/>
              <p:nvPr/>
            </p:nvSpPr>
            <p:spPr>
              <a:xfrm>
                <a:off x="2168110" y="3757797"/>
                <a:ext cx="602798" cy="4274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2" name="Rechteck 21">
                <a:extLst>
                  <a:ext uri="{FF2B5EF4-FFF2-40B4-BE49-F238E27FC236}">
                    <a16:creationId xmlns:a16="http://schemas.microsoft.com/office/drawing/2014/main" id="{89720EBC-B3E3-A1A6-DA31-E927F3AA7AD5}"/>
                  </a:ext>
                </a:extLst>
              </p:cNvPr>
              <p:cNvSpPr/>
              <p:nvPr/>
            </p:nvSpPr>
            <p:spPr>
              <a:xfrm>
                <a:off x="2859578" y="3757796"/>
                <a:ext cx="550640" cy="4274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3" name="Rechteck 22">
                <a:extLst>
                  <a:ext uri="{FF2B5EF4-FFF2-40B4-BE49-F238E27FC236}">
                    <a16:creationId xmlns:a16="http://schemas.microsoft.com/office/drawing/2014/main" id="{E05EAF18-30C3-67E2-A18C-7AEFD1D2DD85}"/>
                  </a:ext>
                </a:extLst>
              </p:cNvPr>
              <p:cNvSpPr/>
              <p:nvPr/>
            </p:nvSpPr>
            <p:spPr>
              <a:xfrm>
                <a:off x="3497984" y="3768084"/>
                <a:ext cx="550640" cy="4274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4" name="Rechteck 23">
                <a:extLst>
                  <a:ext uri="{FF2B5EF4-FFF2-40B4-BE49-F238E27FC236}">
                    <a16:creationId xmlns:a16="http://schemas.microsoft.com/office/drawing/2014/main" id="{E046F41A-8CB1-F8D6-D720-22604C6BC20B}"/>
                  </a:ext>
                </a:extLst>
              </p:cNvPr>
              <p:cNvSpPr/>
              <p:nvPr/>
            </p:nvSpPr>
            <p:spPr>
              <a:xfrm>
                <a:off x="4112342" y="3757796"/>
                <a:ext cx="583751" cy="4274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5" name="Rechteck 24">
                <a:extLst>
                  <a:ext uri="{FF2B5EF4-FFF2-40B4-BE49-F238E27FC236}">
                    <a16:creationId xmlns:a16="http://schemas.microsoft.com/office/drawing/2014/main" id="{B3089EBB-7B89-C1E1-A330-BB4535B4FCEB}"/>
                  </a:ext>
                </a:extLst>
              </p:cNvPr>
              <p:cNvSpPr/>
              <p:nvPr/>
            </p:nvSpPr>
            <p:spPr>
              <a:xfrm>
                <a:off x="4780568" y="3757795"/>
                <a:ext cx="655298" cy="4274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6" name="Rechteck 25">
                <a:extLst>
                  <a:ext uri="{FF2B5EF4-FFF2-40B4-BE49-F238E27FC236}">
                    <a16:creationId xmlns:a16="http://schemas.microsoft.com/office/drawing/2014/main" id="{C3DCF31D-7B68-A464-5485-BFCFB0B32A7E}"/>
                  </a:ext>
                </a:extLst>
              </p:cNvPr>
              <p:cNvSpPr/>
              <p:nvPr/>
            </p:nvSpPr>
            <p:spPr>
              <a:xfrm>
                <a:off x="5549986" y="3747958"/>
                <a:ext cx="774592" cy="4274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grpSp>
    </p:spTree>
    <p:extLst>
      <p:ext uri="{BB962C8B-B14F-4D97-AF65-F5344CB8AC3E}">
        <p14:creationId xmlns:p14="http://schemas.microsoft.com/office/powerpoint/2010/main" val="323815960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FE4BE3F-6677-9E34-B5B3-25C2E22B77BA}"/>
              </a:ext>
            </a:extLst>
          </p:cNvPr>
          <p:cNvSpPr>
            <a:spLocks noGrp="1"/>
          </p:cNvSpPr>
          <p:nvPr>
            <p:ph type="title"/>
          </p:nvPr>
        </p:nvSpPr>
        <p:spPr/>
        <p:txBody>
          <a:bodyPr/>
          <a:lstStyle/>
          <a:p>
            <a:r>
              <a:rPr lang="en-US" altLang="de-DE" dirty="0"/>
              <a:t>A Taxonomy of Pointing Devices</a:t>
            </a:r>
            <a:endParaRPr lang="de-DE" dirty="0"/>
          </a:p>
        </p:txBody>
      </p:sp>
      <p:sp>
        <p:nvSpPr>
          <p:cNvPr id="3" name="Fußzeilenplatzhalter 2">
            <a:extLst>
              <a:ext uri="{FF2B5EF4-FFF2-40B4-BE49-F238E27FC236}">
                <a16:creationId xmlns:a16="http://schemas.microsoft.com/office/drawing/2014/main" id="{59C6A412-BBD9-CB23-66A1-A735F919375B}"/>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94F95680-0698-D305-2EC2-0D03FC98BA66}"/>
              </a:ext>
            </a:extLst>
          </p:cNvPr>
          <p:cNvSpPr>
            <a:spLocks noGrp="1"/>
          </p:cNvSpPr>
          <p:nvPr>
            <p:ph type="sldNum" sz="quarter" idx="33"/>
          </p:nvPr>
        </p:nvSpPr>
        <p:spPr/>
        <p:txBody>
          <a:bodyPr/>
          <a:lstStyle/>
          <a:p>
            <a:fld id="{BA24374A-C3A8-471A-8837-3FC31668ABE5}" type="slidenum">
              <a:rPr lang="de-DE" smtClean="0"/>
              <a:pPr/>
              <a:t>45</a:t>
            </a:fld>
            <a:endParaRPr lang="de-DE" dirty="0"/>
          </a:p>
        </p:txBody>
      </p:sp>
      <p:sp>
        <p:nvSpPr>
          <p:cNvPr id="13" name="Textplatzhalter 12">
            <a:extLst>
              <a:ext uri="{FF2B5EF4-FFF2-40B4-BE49-F238E27FC236}">
                <a16:creationId xmlns:a16="http://schemas.microsoft.com/office/drawing/2014/main" id="{C346B609-C7BD-E0C5-1430-2D839542DEED}"/>
              </a:ext>
            </a:extLst>
          </p:cNvPr>
          <p:cNvSpPr>
            <a:spLocks noGrp="1"/>
          </p:cNvSpPr>
          <p:nvPr>
            <p:ph type="body" sz="quarter" idx="21"/>
          </p:nvPr>
        </p:nvSpPr>
        <p:spPr/>
        <p:txBody>
          <a:bodyPr/>
          <a:lstStyle/>
          <a:p>
            <a:r>
              <a:rPr lang="en-US" sz="1400" dirty="0"/>
              <a:t>Pointing</a:t>
            </a:r>
            <a:endParaRPr lang="de-DE" dirty="0"/>
          </a:p>
        </p:txBody>
      </p:sp>
      <p:sp>
        <p:nvSpPr>
          <p:cNvPr id="14" name="Textplatzhalter 13">
            <a:extLst>
              <a:ext uri="{FF2B5EF4-FFF2-40B4-BE49-F238E27FC236}">
                <a16:creationId xmlns:a16="http://schemas.microsoft.com/office/drawing/2014/main" id="{1BDC863D-F488-4D94-2594-49C3876FF2B2}"/>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B9FCFA95-9F12-6FC0-60D8-E98EBCA541A7}"/>
              </a:ext>
            </a:extLst>
          </p:cNvPr>
          <p:cNvSpPr>
            <a:spLocks noGrp="1"/>
          </p:cNvSpPr>
          <p:nvPr>
            <p:ph sz="quarter" idx="35"/>
          </p:nvPr>
        </p:nvSpPr>
        <p:spPr/>
        <p:txBody>
          <a:bodyPr/>
          <a:lstStyle/>
          <a:p>
            <a:r>
              <a:rPr lang="en-US" dirty="0"/>
              <a:t>Buxton, W. (1983). Lexical and Pragmatic Considerations of Input Structures. Computer Graphics, 17 (1), 31-37. http://www.billbuxton.com/lexical.html</a:t>
            </a:r>
          </a:p>
          <a:p>
            <a:r>
              <a:rPr lang="de-DE" dirty="0"/>
              <a:t>http://www.billbuxton.com/input04.Taxonomies.pdf </a:t>
            </a:r>
          </a:p>
        </p:txBody>
      </p:sp>
      <p:pic>
        <p:nvPicPr>
          <p:cNvPr id="8" name="Picture 4">
            <a:extLst>
              <a:ext uri="{FF2B5EF4-FFF2-40B4-BE49-F238E27FC236}">
                <a16:creationId xmlns:a16="http://schemas.microsoft.com/office/drawing/2014/main" id="{DBAC6EC8-7F32-9052-5819-1CBA093B7D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75932" y="1541171"/>
            <a:ext cx="5859235" cy="39892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4520216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583165A-AD64-ED51-F1A3-07C5EAF65E59}"/>
              </a:ext>
            </a:extLst>
          </p:cNvPr>
          <p:cNvSpPr>
            <a:spLocks noGrp="1"/>
          </p:cNvSpPr>
          <p:nvPr>
            <p:ph type="title"/>
          </p:nvPr>
        </p:nvSpPr>
        <p:spPr/>
        <p:txBody>
          <a:bodyPr/>
          <a:lstStyle/>
          <a:p>
            <a:r>
              <a:rPr lang="en-US" altLang="de-DE" dirty="0"/>
              <a:t>Physical Properties of Input Devices</a:t>
            </a:r>
            <a:endParaRPr lang="de-DE" dirty="0"/>
          </a:p>
        </p:txBody>
      </p:sp>
      <p:sp>
        <p:nvSpPr>
          <p:cNvPr id="3" name="Fußzeilenplatzhalter 2">
            <a:extLst>
              <a:ext uri="{FF2B5EF4-FFF2-40B4-BE49-F238E27FC236}">
                <a16:creationId xmlns:a16="http://schemas.microsoft.com/office/drawing/2014/main" id="{1B61E69B-B168-D710-038A-F85BB268ED17}"/>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8307A3C4-AC9F-57BF-9E3A-6AFE41C6ECCE}"/>
              </a:ext>
            </a:extLst>
          </p:cNvPr>
          <p:cNvSpPr>
            <a:spLocks noGrp="1"/>
          </p:cNvSpPr>
          <p:nvPr>
            <p:ph type="sldNum" sz="quarter" idx="33"/>
          </p:nvPr>
        </p:nvSpPr>
        <p:spPr/>
        <p:txBody>
          <a:bodyPr/>
          <a:lstStyle/>
          <a:p>
            <a:fld id="{BA24374A-C3A8-471A-8837-3FC31668ABE5}" type="slidenum">
              <a:rPr lang="de-DE" smtClean="0"/>
              <a:pPr/>
              <a:t>46</a:t>
            </a:fld>
            <a:endParaRPr lang="de-DE" dirty="0"/>
          </a:p>
        </p:txBody>
      </p:sp>
      <p:sp>
        <p:nvSpPr>
          <p:cNvPr id="15" name="Textplatzhalter 14">
            <a:extLst>
              <a:ext uri="{FF2B5EF4-FFF2-40B4-BE49-F238E27FC236}">
                <a16:creationId xmlns:a16="http://schemas.microsoft.com/office/drawing/2014/main" id="{AAA2CF29-6076-1083-2B42-022A5274A918}"/>
              </a:ext>
            </a:extLst>
          </p:cNvPr>
          <p:cNvSpPr>
            <a:spLocks noGrp="1"/>
          </p:cNvSpPr>
          <p:nvPr>
            <p:ph type="body" sz="quarter" idx="21"/>
          </p:nvPr>
        </p:nvSpPr>
        <p:spPr/>
        <p:txBody>
          <a:bodyPr/>
          <a:lstStyle/>
          <a:p>
            <a:r>
              <a:rPr lang="en-US" sz="1400" dirty="0"/>
              <a:t>Pointing</a:t>
            </a:r>
            <a:endParaRPr lang="de-DE" dirty="0"/>
          </a:p>
        </p:txBody>
      </p:sp>
      <p:sp>
        <p:nvSpPr>
          <p:cNvPr id="16" name="Textplatzhalter 15">
            <a:extLst>
              <a:ext uri="{FF2B5EF4-FFF2-40B4-BE49-F238E27FC236}">
                <a16:creationId xmlns:a16="http://schemas.microsoft.com/office/drawing/2014/main" id="{0F6A49B7-9FE5-1F06-47BD-239CC75DC50A}"/>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C996D878-486F-F8DB-DA5F-F383B845D83E}"/>
              </a:ext>
            </a:extLst>
          </p:cNvPr>
          <p:cNvSpPr>
            <a:spLocks noGrp="1"/>
          </p:cNvSpPr>
          <p:nvPr>
            <p:ph sz="quarter" idx="35"/>
          </p:nvPr>
        </p:nvSpPr>
        <p:spPr/>
        <p:txBody>
          <a:bodyPr/>
          <a:lstStyle/>
          <a:p>
            <a:r>
              <a:rPr lang="en-US"/>
              <a:t>Card, S. K., Mackinlay, J. D. and Robertson, G. G. (1991). A Morphological Analysis of the Design Space of Input Devices. ACM Transactions on Information Systems 9(2 April): 99-122 https://dl.acm.org/doi/pdf/10.1145/123078.128726 </a:t>
            </a:r>
            <a:endParaRPr lang="en-US" dirty="0"/>
          </a:p>
        </p:txBody>
      </p:sp>
      <p:graphicFrame>
        <p:nvGraphicFramePr>
          <p:cNvPr id="10" name="Group 4">
            <a:extLst>
              <a:ext uri="{FF2B5EF4-FFF2-40B4-BE49-F238E27FC236}">
                <a16:creationId xmlns:a16="http://schemas.microsoft.com/office/drawing/2014/main" id="{7BDA1458-F458-54DD-94DA-05717758F7C2}"/>
              </a:ext>
            </a:extLst>
          </p:cNvPr>
          <p:cNvGraphicFramePr>
            <a:graphicFrameLocks noGrp="1"/>
          </p:cNvGraphicFramePr>
          <p:nvPr>
            <p:extLst>
              <p:ext uri="{D42A27DB-BD31-4B8C-83A1-F6EECF244321}">
                <p14:modId xmlns:p14="http://schemas.microsoft.com/office/powerpoint/2010/main" val="1468001573"/>
              </p:ext>
            </p:extLst>
          </p:nvPr>
        </p:nvGraphicFramePr>
        <p:xfrm>
          <a:off x="2300287" y="1638565"/>
          <a:ext cx="7591426" cy="3635107"/>
        </p:xfrm>
        <a:graphic>
          <a:graphicData uri="http://schemas.openxmlformats.org/drawingml/2006/table">
            <a:tbl>
              <a:tblPr>
                <a:tableStyleId>{125E5076-3810-47DD-B79F-674D7AD40C01}</a:tableStyleId>
              </a:tblPr>
              <a:tblGrid>
                <a:gridCol w="2529973">
                  <a:extLst>
                    <a:ext uri="{9D8B030D-6E8A-4147-A177-3AD203B41FA5}">
                      <a16:colId xmlns:a16="http://schemas.microsoft.com/office/drawing/2014/main" val="20000"/>
                    </a:ext>
                  </a:extLst>
                </a:gridCol>
                <a:gridCol w="2531480">
                  <a:extLst>
                    <a:ext uri="{9D8B030D-6E8A-4147-A177-3AD203B41FA5}">
                      <a16:colId xmlns:a16="http://schemas.microsoft.com/office/drawing/2014/main" val="20001"/>
                    </a:ext>
                  </a:extLst>
                </a:gridCol>
                <a:gridCol w="2529973">
                  <a:extLst>
                    <a:ext uri="{9D8B030D-6E8A-4147-A177-3AD203B41FA5}">
                      <a16:colId xmlns:a16="http://schemas.microsoft.com/office/drawing/2014/main" val="20002"/>
                    </a:ext>
                  </a:extLst>
                </a:gridCol>
              </a:tblGrid>
              <a:tr h="519301">
                <a:tc>
                  <a:txBody>
                    <a:bodyPr/>
                    <a:lstStyle/>
                    <a:p>
                      <a:pPr marL="0" marR="0" lvl="0" indent="0" algn="l" defTabSz="914400" rtl="0" eaLnBrk="1" fontAlgn="base" latinLnBrk="0" hangingPunct="1">
                        <a:lnSpc>
                          <a:spcPct val="100000"/>
                        </a:lnSpc>
                        <a:spcBef>
                          <a:spcPct val="20000"/>
                        </a:spcBef>
                        <a:spcAft>
                          <a:spcPct val="0"/>
                        </a:spcAft>
                        <a:buClr>
                          <a:srgbClr val="333399"/>
                        </a:buClr>
                        <a:buSzPct val="80000"/>
                        <a:buFont typeface="Wingdings" pitchFamily="2" charset="2"/>
                        <a:buNone/>
                        <a:tabLst/>
                      </a:pPr>
                      <a:endParaRPr kumimoji="0" lang="de-DE" sz="2400" b="0" i="0" u="none" strike="noStrike" cap="none" normalizeH="0" baseline="0" dirty="0">
                        <a:ln>
                          <a:noFill/>
                        </a:ln>
                        <a:solidFill>
                          <a:schemeClr val="bg1"/>
                        </a:solidFill>
                        <a:effectLst/>
                        <a:latin typeface="Arial" charset="0"/>
                      </a:endParaRPr>
                    </a:p>
                  </a:txBody>
                  <a:tcPr marL="97482" marR="97482"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14400" rtl="0" eaLnBrk="1" fontAlgn="base" latinLnBrk="0" hangingPunct="1">
                        <a:lnSpc>
                          <a:spcPct val="100000"/>
                        </a:lnSpc>
                        <a:spcBef>
                          <a:spcPct val="20000"/>
                        </a:spcBef>
                        <a:spcAft>
                          <a:spcPct val="0"/>
                        </a:spcAft>
                        <a:buClr>
                          <a:srgbClr val="333399"/>
                        </a:buClr>
                        <a:buSzPct val="80000"/>
                        <a:buFont typeface="Wingdings" pitchFamily="2" charset="2"/>
                        <a:buNone/>
                        <a:tabLst/>
                      </a:pPr>
                      <a:r>
                        <a:rPr kumimoji="0" lang="en-US" sz="2400" b="1" u="none" strike="noStrike" cap="none" normalizeH="0" baseline="0" dirty="0">
                          <a:ln>
                            <a:noFill/>
                          </a:ln>
                          <a:solidFill>
                            <a:schemeClr val="bg1"/>
                          </a:solidFill>
                          <a:effectLst/>
                        </a:rPr>
                        <a:t>Linear</a:t>
                      </a:r>
                      <a:endParaRPr kumimoji="0" lang="en-US" sz="2400" b="1" i="0" u="none" strike="noStrike" cap="none" normalizeH="0" baseline="0" dirty="0">
                        <a:ln>
                          <a:noFill/>
                        </a:ln>
                        <a:solidFill>
                          <a:schemeClr val="bg1"/>
                        </a:solidFill>
                        <a:effectLst/>
                        <a:latin typeface="Arial" charset="0"/>
                      </a:endParaRPr>
                    </a:p>
                  </a:txBody>
                  <a:tcPr marL="97482" marR="97482"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14400" rtl="0" eaLnBrk="1" fontAlgn="base" latinLnBrk="0" hangingPunct="1">
                        <a:lnSpc>
                          <a:spcPct val="100000"/>
                        </a:lnSpc>
                        <a:spcBef>
                          <a:spcPct val="20000"/>
                        </a:spcBef>
                        <a:spcAft>
                          <a:spcPct val="0"/>
                        </a:spcAft>
                        <a:buClr>
                          <a:srgbClr val="333399"/>
                        </a:buClr>
                        <a:buSzPct val="80000"/>
                        <a:buFont typeface="Wingdings" pitchFamily="2" charset="2"/>
                        <a:buNone/>
                        <a:tabLst/>
                      </a:pPr>
                      <a:r>
                        <a:rPr kumimoji="0" lang="en-US" sz="2400" b="1" u="none" strike="noStrike" cap="none" normalizeH="0" baseline="0" dirty="0">
                          <a:ln>
                            <a:noFill/>
                          </a:ln>
                          <a:solidFill>
                            <a:schemeClr val="bg1"/>
                          </a:solidFill>
                          <a:effectLst/>
                        </a:rPr>
                        <a:t>Rotary</a:t>
                      </a:r>
                      <a:endParaRPr kumimoji="0" lang="en-US" sz="2400" b="1" i="0" u="none" strike="noStrike" cap="none" normalizeH="0" baseline="0" dirty="0">
                        <a:ln>
                          <a:noFill/>
                        </a:ln>
                        <a:solidFill>
                          <a:schemeClr val="bg1"/>
                        </a:solidFill>
                        <a:effectLst/>
                        <a:latin typeface="Arial" charset="0"/>
                      </a:endParaRPr>
                    </a:p>
                  </a:txBody>
                  <a:tcPr marL="97482" marR="97482"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519301">
                <a:tc>
                  <a:txBody>
                    <a:bodyPr/>
                    <a:lstStyle/>
                    <a:p>
                      <a:pPr marL="0" marR="0" lvl="0" indent="0" algn="l" defTabSz="914400" rtl="0" eaLnBrk="1" fontAlgn="base" latinLnBrk="0" hangingPunct="1">
                        <a:lnSpc>
                          <a:spcPct val="100000"/>
                        </a:lnSpc>
                        <a:spcBef>
                          <a:spcPct val="20000"/>
                        </a:spcBef>
                        <a:spcAft>
                          <a:spcPct val="0"/>
                        </a:spcAft>
                        <a:buClr>
                          <a:srgbClr val="333399"/>
                        </a:buClr>
                        <a:buSzPct val="80000"/>
                        <a:buFont typeface="Wingdings" pitchFamily="2" charset="2"/>
                        <a:buNone/>
                        <a:tabLst/>
                      </a:pPr>
                      <a:r>
                        <a:rPr kumimoji="0" lang="en-US" sz="2400" b="1" u="none" strike="noStrike" cap="none" normalizeH="0" baseline="0" dirty="0">
                          <a:ln>
                            <a:noFill/>
                          </a:ln>
                          <a:solidFill>
                            <a:schemeClr val="bg1"/>
                          </a:solidFill>
                          <a:effectLst/>
                        </a:rPr>
                        <a:t>Position</a:t>
                      </a:r>
                      <a:endParaRPr kumimoji="0" lang="en-US" sz="2400" b="1" i="0" u="none" strike="noStrike" cap="none" normalizeH="0" baseline="0" dirty="0">
                        <a:ln>
                          <a:noFill/>
                        </a:ln>
                        <a:solidFill>
                          <a:schemeClr val="bg1"/>
                        </a:solidFill>
                        <a:effectLst/>
                        <a:latin typeface="Arial" charset="0"/>
                      </a:endParaRPr>
                    </a:p>
                  </a:txBody>
                  <a:tcPr marL="97482" marR="97482"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14400" rtl="0" eaLnBrk="1" fontAlgn="base" latinLnBrk="0" hangingPunct="1">
                        <a:lnSpc>
                          <a:spcPct val="100000"/>
                        </a:lnSpc>
                        <a:spcBef>
                          <a:spcPct val="20000"/>
                        </a:spcBef>
                        <a:spcAft>
                          <a:spcPct val="0"/>
                        </a:spcAft>
                        <a:buClr>
                          <a:srgbClr val="333399"/>
                        </a:buClr>
                        <a:buSzPct val="80000"/>
                        <a:buFont typeface="Wingdings" pitchFamily="2" charset="2"/>
                        <a:buNone/>
                        <a:tabLst/>
                      </a:pPr>
                      <a:endParaRPr kumimoji="0" lang="de-DE" sz="2400" b="0" i="0" u="none" strike="noStrike" cap="none" normalizeH="0" baseline="0" dirty="0">
                        <a:ln>
                          <a:noFill/>
                        </a:ln>
                        <a:solidFill>
                          <a:schemeClr val="tx1"/>
                        </a:solidFill>
                        <a:effectLst/>
                        <a:latin typeface="Arial" charset="0"/>
                      </a:endParaRPr>
                    </a:p>
                  </a:txBody>
                  <a:tcPr marL="97482" marR="97482"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rgbClr val="333399"/>
                        </a:buClr>
                        <a:buSzPct val="80000"/>
                        <a:buFont typeface="Wingdings" pitchFamily="2" charset="2"/>
                        <a:buNone/>
                        <a:tabLst/>
                      </a:pPr>
                      <a:endParaRPr kumimoji="0" lang="de-DE" sz="2400" b="0" i="0" u="none" strike="noStrike" cap="none" normalizeH="0" baseline="0" dirty="0">
                        <a:ln>
                          <a:noFill/>
                        </a:ln>
                        <a:solidFill>
                          <a:schemeClr val="tx1"/>
                        </a:solidFill>
                        <a:effectLst/>
                        <a:latin typeface="Arial" charset="0"/>
                      </a:endParaRPr>
                    </a:p>
                  </a:txBody>
                  <a:tcPr marL="97482" marR="97482"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519301">
                <a:tc>
                  <a:txBody>
                    <a:bodyPr/>
                    <a:lstStyle/>
                    <a:p>
                      <a:pPr marL="0" marR="0" lvl="0" indent="0" algn="l" defTabSz="914400" rtl="0" eaLnBrk="1" fontAlgn="base" latinLnBrk="0" hangingPunct="1">
                        <a:lnSpc>
                          <a:spcPct val="100000"/>
                        </a:lnSpc>
                        <a:spcBef>
                          <a:spcPct val="20000"/>
                        </a:spcBef>
                        <a:spcAft>
                          <a:spcPct val="0"/>
                        </a:spcAft>
                        <a:buClr>
                          <a:srgbClr val="333399"/>
                        </a:buClr>
                        <a:buSzPct val="80000"/>
                        <a:buFont typeface="Wingdings" pitchFamily="2" charset="2"/>
                        <a:buNone/>
                        <a:tabLst/>
                      </a:pPr>
                      <a:r>
                        <a:rPr kumimoji="0" lang="en-US" sz="2400" b="0" u="none" strike="noStrike" cap="none" normalizeH="0" baseline="0" dirty="0">
                          <a:ln>
                            <a:noFill/>
                          </a:ln>
                          <a:solidFill>
                            <a:schemeClr val="bg1"/>
                          </a:solidFill>
                          <a:effectLst/>
                        </a:rPr>
                        <a:t>Absolute</a:t>
                      </a:r>
                      <a:endParaRPr kumimoji="0" lang="en-US" sz="2400" b="0" i="0" u="none" strike="noStrike" cap="none" normalizeH="0" baseline="0" dirty="0">
                        <a:ln>
                          <a:noFill/>
                        </a:ln>
                        <a:solidFill>
                          <a:schemeClr val="bg1"/>
                        </a:solidFill>
                        <a:effectLst/>
                        <a:latin typeface="Arial" charset="0"/>
                      </a:endParaRPr>
                    </a:p>
                  </a:txBody>
                  <a:tcPr marL="97482" marR="97482"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14400" rtl="0" eaLnBrk="1" fontAlgn="base" latinLnBrk="0" hangingPunct="1">
                        <a:lnSpc>
                          <a:spcPct val="100000"/>
                        </a:lnSpc>
                        <a:spcBef>
                          <a:spcPct val="20000"/>
                        </a:spcBef>
                        <a:spcAft>
                          <a:spcPct val="0"/>
                        </a:spcAft>
                        <a:buClr>
                          <a:srgbClr val="333399"/>
                        </a:buClr>
                        <a:buSzPct val="80000"/>
                        <a:buFont typeface="Wingdings" pitchFamily="2" charset="2"/>
                        <a:buNone/>
                        <a:tabLst/>
                      </a:pPr>
                      <a:r>
                        <a:rPr kumimoji="0" lang="en-US" sz="2400" b="0" u="none" strike="noStrike" cap="none" normalizeH="0" baseline="0" dirty="0">
                          <a:ln>
                            <a:noFill/>
                          </a:ln>
                          <a:solidFill>
                            <a:schemeClr val="tx1"/>
                          </a:solidFill>
                          <a:effectLst/>
                        </a:rPr>
                        <a:t>P (Position)</a:t>
                      </a:r>
                      <a:endParaRPr kumimoji="0" lang="en-US" sz="2400" b="0" i="0" u="none" strike="noStrike" cap="none" normalizeH="0" baseline="0" dirty="0">
                        <a:ln>
                          <a:noFill/>
                        </a:ln>
                        <a:solidFill>
                          <a:schemeClr val="tx1"/>
                        </a:solidFill>
                        <a:effectLst/>
                        <a:latin typeface="Arial" charset="0"/>
                      </a:endParaRPr>
                    </a:p>
                  </a:txBody>
                  <a:tcPr marL="97482" marR="97482"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20000"/>
                        </a:spcBef>
                        <a:spcAft>
                          <a:spcPct val="0"/>
                        </a:spcAft>
                        <a:buClr>
                          <a:srgbClr val="333399"/>
                        </a:buClr>
                        <a:buSzPct val="80000"/>
                        <a:buFont typeface="Wingdings" pitchFamily="2" charset="2"/>
                        <a:buNone/>
                        <a:tabLst/>
                      </a:pPr>
                      <a:r>
                        <a:rPr kumimoji="0" lang="en-US" sz="2400" b="0" u="none" strike="noStrike" cap="none" normalizeH="0" baseline="0" dirty="0">
                          <a:ln>
                            <a:noFill/>
                          </a:ln>
                          <a:solidFill>
                            <a:schemeClr val="tx1"/>
                          </a:solidFill>
                          <a:effectLst/>
                        </a:rPr>
                        <a:t>R (Rotation)</a:t>
                      </a:r>
                      <a:endParaRPr kumimoji="0" lang="en-US" sz="2400" b="0" i="0" u="none" strike="noStrike" cap="none" normalizeH="0" baseline="0" dirty="0">
                        <a:ln>
                          <a:noFill/>
                        </a:ln>
                        <a:solidFill>
                          <a:schemeClr val="tx1"/>
                        </a:solidFill>
                        <a:effectLst/>
                        <a:latin typeface="Arial" charset="0"/>
                      </a:endParaRPr>
                    </a:p>
                  </a:txBody>
                  <a:tcPr marL="97482" marR="97482"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2"/>
                  </a:ext>
                </a:extLst>
              </a:tr>
              <a:tr h="519301">
                <a:tc>
                  <a:txBody>
                    <a:bodyPr/>
                    <a:lstStyle/>
                    <a:p>
                      <a:pPr marL="0" marR="0" lvl="0" indent="0" algn="l" defTabSz="914400" rtl="0" eaLnBrk="1" fontAlgn="base" latinLnBrk="0" hangingPunct="1">
                        <a:lnSpc>
                          <a:spcPct val="100000"/>
                        </a:lnSpc>
                        <a:spcBef>
                          <a:spcPct val="20000"/>
                        </a:spcBef>
                        <a:spcAft>
                          <a:spcPct val="0"/>
                        </a:spcAft>
                        <a:buClr>
                          <a:srgbClr val="333399"/>
                        </a:buClr>
                        <a:buSzPct val="80000"/>
                        <a:buFont typeface="Wingdings" pitchFamily="2" charset="2"/>
                        <a:buNone/>
                        <a:tabLst/>
                      </a:pPr>
                      <a:r>
                        <a:rPr kumimoji="0" lang="en-US" sz="2400" b="0" u="none" strike="noStrike" cap="none" normalizeH="0" baseline="0" dirty="0">
                          <a:ln>
                            <a:noFill/>
                          </a:ln>
                          <a:solidFill>
                            <a:schemeClr val="bg1"/>
                          </a:solidFill>
                          <a:effectLst/>
                        </a:rPr>
                        <a:t>Relative</a:t>
                      </a:r>
                      <a:endParaRPr kumimoji="0" lang="en-US" sz="2400" b="0" i="0" u="none" strike="noStrike" cap="none" normalizeH="0" baseline="0" dirty="0">
                        <a:ln>
                          <a:noFill/>
                        </a:ln>
                        <a:solidFill>
                          <a:schemeClr val="bg1"/>
                        </a:solidFill>
                        <a:effectLst/>
                        <a:latin typeface="Arial" charset="0"/>
                      </a:endParaRPr>
                    </a:p>
                  </a:txBody>
                  <a:tcPr marL="97482" marR="97482"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14400" rtl="0" eaLnBrk="1" fontAlgn="base" latinLnBrk="0" hangingPunct="1">
                        <a:lnSpc>
                          <a:spcPct val="100000"/>
                        </a:lnSpc>
                        <a:spcBef>
                          <a:spcPct val="20000"/>
                        </a:spcBef>
                        <a:spcAft>
                          <a:spcPct val="0"/>
                        </a:spcAft>
                        <a:buClr>
                          <a:srgbClr val="333399"/>
                        </a:buClr>
                        <a:buSzPct val="80000"/>
                        <a:buFont typeface="Wingdings" pitchFamily="2" charset="2"/>
                        <a:buNone/>
                        <a:tabLst/>
                      </a:pPr>
                      <a:r>
                        <a:rPr kumimoji="0" lang="en-US" sz="2400" b="0" u="none" strike="noStrike" cap="none" normalizeH="0" baseline="0" dirty="0" err="1">
                          <a:ln>
                            <a:noFill/>
                          </a:ln>
                          <a:solidFill>
                            <a:schemeClr val="tx1"/>
                          </a:solidFill>
                          <a:effectLst/>
                        </a:rPr>
                        <a:t>dP</a:t>
                      </a:r>
                      <a:endParaRPr kumimoji="0" lang="en-US" sz="2400" b="0" i="0" u="none" strike="noStrike" cap="none" normalizeH="0" baseline="0" dirty="0">
                        <a:ln>
                          <a:noFill/>
                        </a:ln>
                        <a:solidFill>
                          <a:schemeClr val="tx1"/>
                        </a:solidFill>
                        <a:effectLst/>
                        <a:latin typeface="Arial" charset="0"/>
                      </a:endParaRPr>
                    </a:p>
                  </a:txBody>
                  <a:tcPr marL="97482" marR="97482"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20000"/>
                        </a:spcBef>
                        <a:spcAft>
                          <a:spcPct val="0"/>
                        </a:spcAft>
                        <a:buClr>
                          <a:srgbClr val="333399"/>
                        </a:buClr>
                        <a:buSzPct val="80000"/>
                        <a:buFont typeface="Wingdings" pitchFamily="2" charset="2"/>
                        <a:buNone/>
                        <a:tabLst/>
                      </a:pPr>
                      <a:r>
                        <a:rPr kumimoji="0" lang="en-US" sz="2400" b="0" u="none" strike="noStrike" cap="none" normalizeH="0" baseline="0" dirty="0" err="1">
                          <a:ln>
                            <a:noFill/>
                          </a:ln>
                          <a:solidFill>
                            <a:schemeClr val="tx1"/>
                          </a:solidFill>
                          <a:effectLst/>
                        </a:rPr>
                        <a:t>dR</a:t>
                      </a:r>
                      <a:endParaRPr kumimoji="0" lang="en-US" sz="2400" b="0" i="0" u="none" strike="noStrike" cap="none" normalizeH="0" baseline="0" dirty="0">
                        <a:ln>
                          <a:noFill/>
                        </a:ln>
                        <a:solidFill>
                          <a:schemeClr val="tx1"/>
                        </a:solidFill>
                        <a:effectLst/>
                        <a:latin typeface="Arial" charset="0"/>
                      </a:endParaRPr>
                    </a:p>
                  </a:txBody>
                  <a:tcPr marL="97482" marR="97482"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3"/>
                  </a:ext>
                </a:extLst>
              </a:tr>
              <a:tr h="519301">
                <a:tc>
                  <a:txBody>
                    <a:bodyPr/>
                    <a:lstStyle/>
                    <a:p>
                      <a:pPr marL="0" marR="0" lvl="0" indent="0" algn="l" defTabSz="914400" rtl="0" eaLnBrk="1" fontAlgn="base" latinLnBrk="0" hangingPunct="1">
                        <a:lnSpc>
                          <a:spcPct val="100000"/>
                        </a:lnSpc>
                        <a:spcBef>
                          <a:spcPct val="20000"/>
                        </a:spcBef>
                        <a:spcAft>
                          <a:spcPct val="0"/>
                        </a:spcAft>
                        <a:buClr>
                          <a:srgbClr val="333399"/>
                        </a:buClr>
                        <a:buSzPct val="80000"/>
                        <a:buFont typeface="Wingdings" pitchFamily="2" charset="2"/>
                        <a:buNone/>
                        <a:tabLst/>
                      </a:pPr>
                      <a:r>
                        <a:rPr kumimoji="0" lang="en-US" sz="2400" b="1" u="none" strike="noStrike" cap="none" normalizeH="0" baseline="0" dirty="0">
                          <a:ln>
                            <a:noFill/>
                          </a:ln>
                          <a:solidFill>
                            <a:schemeClr val="bg1"/>
                          </a:solidFill>
                          <a:effectLst/>
                        </a:rPr>
                        <a:t>Force</a:t>
                      </a:r>
                      <a:endParaRPr kumimoji="0" lang="en-US" sz="2400" b="1" i="0" u="none" strike="noStrike" cap="none" normalizeH="0" baseline="0" dirty="0">
                        <a:ln>
                          <a:noFill/>
                        </a:ln>
                        <a:solidFill>
                          <a:schemeClr val="bg1"/>
                        </a:solidFill>
                        <a:effectLst/>
                        <a:latin typeface="Arial" charset="0"/>
                      </a:endParaRPr>
                    </a:p>
                  </a:txBody>
                  <a:tcPr marL="97482" marR="97482"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14400" rtl="0" eaLnBrk="1" fontAlgn="base" latinLnBrk="0" hangingPunct="1">
                        <a:lnSpc>
                          <a:spcPct val="100000"/>
                        </a:lnSpc>
                        <a:spcBef>
                          <a:spcPct val="20000"/>
                        </a:spcBef>
                        <a:spcAft>
                          <a:spcPct val="0"/>
                        </a:spcAft>
                        <a:buClr>
                          <a:srgbClr val="333399"/>
                        </a:buClr>
                        <a:buSzPct val="80000"/>
                        <a:buFont typeface="Wingdings" pitchFamily="2" charset="2"/>
                        <a:buNone/>
                        <a:tabLst/>
                      </a:pPr>
                      <a:endParaRPr kumimoji="0" lang="de-DE" sz="2400" b="0" i="0" u="none" strike="noStrike" cap="none" normalizeH="0" baseline="0" dirty="0">
                        <a:ln>
                          <a:noFill/>
                        </a:ln>
                        <a:solidFill>
                          <a:schemeClr val="tx1"/>
                        </a:solidFill>
                        <a:effectLst/>
                        <a:latin typeface="Arial" charset="0"/>
                      </a:endParaRPr>
                    </a:p>
                  </a:txBody>
                  <a:tcPr marL="97482" marR="97482"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rgbClr val="333399"/>
                        </a:buClr>
                        <a:buSzPct val="80000"/>
                        <a:buFont typeface="Wingdings" pitchFamily="2" charset="2"/>
                        <a:buNone/>
                        <a:tabLst/>
                      </a:pPr>
                      <a:endParaRPr kumimoji="0" lang="de-DE" sz="2400" b="0" i="0" u="none" strike="noStrike" cap="none" normalizeH="0" baseline="0" dirty="0">
                        <a:ln>
                          <a:noFill/>
                        </a:ln>
                        <a:solidFill>
                          <a:schemeClr val="tx1"/>
                        </a:solidFill>
                        <a:effectLst/>
                        <a:latin typeface="Arial" charset="0"/>
                      </a:endParaRPr>
                    </a:p>
                  </a:txBody>
                  <a:tcPr marL="97482" marR="97482"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4"/>
                  </a:ext>
                </a:extLst>
              </a:tr>
              <a:tr h="519301">
                <a:tc>
                  <a:txBody>
                    <a:bodyPr/>
                    <a:lstStyle/>
                    <a:p>
                      <a:pPr marL="0" marR="0" lvl="0" indent="0" algn="l" defTabSz="914400" rtl="0" eaLnBrk="1" fontAlgn="base" latinLnBrk="0" hangingPunct="1">
                        <a:lnSpc>
                          <a:spcPct val="100000"/>
                        </a:lnSpc>
                        <a:spcBef>
                          <a:spcPct val="20000"/>
                        </a:spcBef>
                        <a:spcAft>
                          <a:spcPct val="0"/>
                        </a:spcAft>
                        <a:buClr>
                          <a:srgbClr val="333399"/>
                        </a:buClr>
                        <a:buSzPct val="80000"/>
                        <a:buFont typeface="Wingdings" pitchFamily="2" charset="2"/>
                        <a:buNone/>
                        <a:tabLst/>
                      </a:pPr>
                      <a:r>
                        <a:rPr kumimoji="0" lang="en-US" sz="2400" b="0" u="none" strike="noStrike" cap="none" normalizeH="0" baseline="0" dirty="0">
                          <a:ln>
                            <a:noFill/>
                          </a:ln>
                          <a:solidFill>
                            <a:schemeClr val="bg1"/>
                          </a:solidFill>
                          <a:effectLst/>
                        </a:rPr>
                        <a:t>Absolute</a:t>
                      </a:r>
                      <a:endParaRPr kumimoji="0" lang="en-US" sz="2400" b="0" i="0" u="none" strike="noStrike" cap="none" normalizeH="0" baseline="0" dirty="0">
                        <a:ln>
                          <a:noFill/>
                        </a:ln>
                        <a:solidFill>
                          <a:schemeClr val="bg1"/>
                        </a:solidFill>
                        <a:effectLst/>
                        <a:latin typeface="Arial" charset="0"/>
                      </a:endParaRPr>
                    </a:p>
                  </a:txBody>
                  <a:tcPr marL="97482" marR="97482"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14400" rtl="0" eaLnBrk="1" fontAlgn="base" latinLnBrk="0" hangingPunct="1">
                        <a:lnSpc>
                          <a:spcPct val="100000"/>
                        </a:lnSpc>
                        <a:spcBef>
                          <a:spcPct val="20000"/>
                        </a:spcBef>
                        <a:spcAft>
                          <a:spcPct val="0"/>
                        </a:spcAft>
                        <a:buClr>
                          <a:srgbClr val="333399"/>
                        </a:buClr>
                        <a:buSzPct val="80000"/>
                        <a:buFont typeface="Wingdings" pitchFamily="2" charset="2"/>
                        <a:buNone/>
                        <a:tabLst/>
                      </a:pPr>
                      <a:r>
                        <a:rPr kumimoji="0" lang="en-US" sz="2400" b="0" u="none" strike="noStrike" cap="none" normalizeH="0" baseline="0" dirty="0">
                          <a:ln>
                            <a:noFill/>
                          </a:ln>
                          <a:solidFill>
                            <a:schemeClr val="tx1"/>
                          </a:solidFill>
                          <a:effectLst/>
                        </a:rPr>
                        <a:t>F (Force)</a:t>
                      </a:r>
                      <a:endParaRPr kumimoji="0" lang="en-US" sz="2400" b="0" i="0" u="none" strike="noStrike" cap="none" normalizeH="0" baseline="0" dirty="0">
                        <a:ln>
                          <a:noFill/>
                        </a:ln>
                        <a:solidFill>
                          <a:schemeClr val="tx1"/>
                        </a:solidFill>
                        <a:effectLst/>
                        <a:latin typeface="Arial" charset="0"/>
                      </a:endParaRPr>
                    </a:p>
                  </a:txBody>
                  <a:tcPr marL="97482" marR="97482"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20000"/>
                        </a:spcBef>
                        <a:spcAft>
                          <a:spcPct val="0"/>
                        </a:spcAft>
                        <a:buClr>
                          <a:srgbClr val="333399"/>
                        </a:buClr>
                        <a:buSzPct val="80000"/>
                        <a:buFont typeface="Wingdings" pitchFamily="2" charset="2"/>
                        <a:buNone/>
                        <a:tabLst/>
                      </a:pPr>
                      <a:r>
                        <a:rPr kumimoji="0" lang="en-US" sz="2400" b="0" u="none" strike="noStrike" cap="none" normalizeH="0" baseline="0" dirty="0">
                          <a:ln>
                            <a:noFill/>
                          </a:ln>
                          <a:solidFill>
                            <a:schemeClr val="tx1"/>
                          </a:solidFill>
                          <a:effectLst/>
                        </a:rPr>
                        <a:t>T (Torque)</a:t>
                      </a:r>
                      <a:endParaRPr kumimoji="0" lang="en-US" sz="2400" b="0" i="0" u="none" strike="noStrike" cap="none" normalizeH="0" baseline="0" dirty="0">
                        <a:ln>
                          <a:noFill/>
                        </a:ln>
                        <a:solidFill>
                          <a:schemeClr val="tx1"/>
                        </a:solidFill>
                        <a:effectLst/>
                        <a:latin typeface="Arial" charset="0"/>
                      </a:endParaRPr>
                    </a:p>
                  </a:txBody>
                  <a:tcPr marL="97482" marR="97482"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5"/>
                  </a:ext>
                </a:extLst>
              </a:tr>
              <a:tr h="519301">
                <a:tc>
                  <a:txBody>
                    <a:bodyPr/>
                    <a:lstStyle/>
                    <a:p>
                      <a:pPr marL="0" marR="0" lvl="0" indent="0" algn="l" defTabSz="914400" rtl="0" eaLnBrk="1" fontAlgn="base" latinLnBrk="0" hangingPunct="1">
                        <a:lnSpc>
                          <a:spcPct val="100000"/>
                        </a:lnSpc>
                        <a:spcBef>
                          <a:spcPct val="20000"/>
                        </a:spcBef>
                        <a:spcAft>
                          <a:spcPct val="0"/>
                        </a:spcAft>
                        <a:buClr>
                          <a:srgbClr val="333399"/>
                        </a:buClr>
                        <a:buSzPct val="80000"/>
                        <a:buFont typeface="Wingdings" pitchFamily="2" charset="2"/>
                        <a:buNone/>
                        <a:tabLst/>
                      </a:pPr>
                      <a:r>
                        <a:rPr kumimoji="0" lang="en-US" sz="2400" b="0" u="none" strike="noStrike" cap="none" normalizeH="0" baseline="0" dirty="0">
                          <a:ln>
                            <a:noFill/>
                          </a:ln>
                          <a:solidFill>
                            <a:schemeClr val="bg1"/>
                          </a:solidFill>
                          <a:effectLst/>
                        </a:rPr>
                        <a:t>Relative</a:t>
                      </a:r>
                      <a:endParaRPr kumimoji="0" lang="en-US" sz="2400" b="0" i="0" u="none" strike="noStrike" cap="none" normalizeH="0" baseline="0" dirty="0">
                        <a:ln>
                          <a:noFill/>
                        </a:ln>
                        <a:solidFill>
                          <a:schemeClr val="bg1"/>
                        </a:solidFill>
                        <a:effectLst/>
                        <a:latin typeface="Arial" charset="0"/>
                      </a:endParaRPr>
                    </a:p>
                  </a:txBody>
                  <a:tcPr marL="97482" marR="97482"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14400" rtl="0" eaLnBrk="1" fontAlgn="base" latinLnBrk="0" hangingPunct="1">
                        <a:lnSpc>
                          <a:spcPct val="100000"/>
                        </a:lnSpc>
                        <a:spcBef>
                          <a:spcPct val="20000"/>
                        </a:spcBef>
                        <a:spcAft>
                          <a:spcPct val="0"/>
                        </a:spcAft>
                        <a:buClr>
                          <a:srgbClr val="333399"/>
                        </a:buClr>
                        <a:buSzPct val="80000"/>
                        <a:buFont typeface="Wingdings" pitchFamily="2" charset="2"/>
                        <a:buNone/>
                        <a:tabLst/>
                      </a:pPr>
                      <a:r>
                        <a:rPr kumimoji="0" lang="en-US" sz="2400" b="0" u="none" strike="noStrike" cap="none" normalizeH="0" baseline="0" dirty="0" err="1">
                          <a:ln>
                            <a:noFill/>
                          </a:ln>
                          <a:solidFill>
                            <a:schemeClr val="tx1"/>
                          </a:solidFill>
                          <a:effectLst/>
                        </a:rPr>
                        <a:t>dF</a:t>
                      </a:r>
                      <a:endParaRPr kumimoji="0" lang="en-US" sz="2400" b="0" i="0" u="none" strike="noStrike" cap="none" normalizeH="0" baseline="0" dirty="0">
                        <a:ln>
                          <a:noFill/>
                        </a:ln>
                        <a:solidFill>
                          <a:schemeClr val="tx1"/>
                        </a:solidFill>
                        <a:effectLst/>
                        <a:latin typeface="Arial" charset="0"/>
                      </a:endParaRPr>
                    </a:p>
                  </a:txBody>
                  <a:tcPr marL="97482" marR="97482"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20000"/>
                        </a:spcBef>
                        <a:spcAft>
                          <a:spcPct val="0"/>
                        </a:spcAft>
                        <a:buClr>
                          <a:srgbClr val="333399"/>
                        </a:buClr>
                        <a:buSzPct val="80000"/>
                        <a:buFont typeface="Wingdings" pitchFamily="2" charset="2"/>
                        <a:buNone/>
                        <a:tabLst/>
                      </a:pPr>
                      <a:r>
                        <a:rPr kumimoji="0" lang="en-US" sz="2400" b="0" u="none" strike="noStrike" cap="none" normalizeH="0" baseline="0" dirty="0" err="1">
                          <a:ln>
                            <a:noFill/>
                          </a:ln>
                          <a:solidFill>
                            <a:schemeClr val="tx1"/>
                          </a:solidFill>
                          <a:effectLst/>
                        </a:rPr>
                        <a:t>dT</a:t>
                      </a:r>
                      <a:endParaRPr kumimoji="0" lang="en-US" sz="2400" b="0" i="0" u="none" strike="noStrike" cap="none" normalizeH="0" baseline="0" dirty="0">
                        <a:ln>
                          <a:noFill/>
                        </a:ln>
                        <a:solidFill>
                          <a:schemeClr val="tx1"/>
                        </a:solidFill>
                        <a:effectLst/>
                        <a:latin typeface="Arial" charset="0"/>
                      </a:endParaRPr>
                    </a:p>
                  </a:txBody>
                  <a:tcPr marL="97482" marR="97482"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45997920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el 11">
            <a:extLst>
              <a:ext uri="{FF2B5EF4-FFF2-40B4-BE49-F238E27FC236}">
                <a16:creationId xmlns:a16="http://schemas.microsoft.com/office/drawing/2014/main" id="{70C9FF78-F5D4-DDB3-40DF-BD603F7D73DC}"/>
              </a:ext>
            </a:extLst>
          </p:cNvPr>
          <p:cNvSpPr>
            <a:spLocks noGrp="1"/>
          </p:cNvSpPr>
          <p:nvPr>
            <p:ph type="title"/>
          </p:nvPr>
        </p:nvSpPr>
        <p:spPr/>
        <p:txBody>
          <a:bodyPr/>
          <a:lstStyle/>
          <a:p>
            <a:r>
              <a:rPr lang="en-US" dirty="0"/>
              <a:t>Design Space of Input Devices</a:t>
            </a:r>
            <a:endParaRPr lang="de-DE" dirty="0"/>
          </a:p>
        </p:txBody>
      </p:sp>
      <p:sp>
        <p:nvSpPr>
          <p:cNvPr id="3" name="Fußzeilenplatzhalter 2">
            <a:extLst>
              <a:ext uri="{FF2B5EF4-FFF2-40B4-BE49-F238E27FC236}">
                <a16:creationId xmlns:a16="http://schemas.microsoft.com/office/drawing/2014/main" id="{78D20521-A89B-E8C8-DD32-D3427CE852A5}"/>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50654D77-A29E-2BAB-62CF-D7D5D7C3B39C}"/>
              </a:ext>
            </a:extLst>
          </p:cNvPr>
          <p:cNvSpPr>
            <a:spLocks noGrp="1"/>
          </p:cNvSpPr>
          <p:nvPr>
            <p:ph type="sldNum" sz="quarter" idx="33"/>
          </p:nvPr>
        </p:nvSpPr>
        <p:spPr/>
        <p:txBody>
          <a:bodyPr/>
          <a:lstStyle/>
          <a:p>
            <a:fld id="{BA24374A-C3A8-471A-8837-3FC31668ABE5}" type="slidenum">
              <a:rPr lang="de-DE" smtClean="0"/>
              <a:pPr/>
              <a:t>47</a:t>
            </a:fld>
            <a:endParaRPr lang="de-DE" dirty="0"/>
          </a:p>
        </p:txBody>
      </p:sp>
      <p:sp>
        <p:nvSpPr>
          <p:cNvPr id="13" name="Textplatzhalter 12">
            <a:extLst>
              <a:ext uri="{FF2B5EF4-FFF2-40B4-BE49-F238E27FC236}">
                <a16:creationId xmlns:a16="http://schemas.microsoft.com/office/drawing/2014/main" id="{8BD54DF1-71D5-C20D-3E2B-7F5E5818121B}"/>
              </a:ext>
            </a:extLst>
          </p:cNvPr>
          <p:cNvSpPr>
            <a:spLocks noGrp="1"/>
          </p:cNvSpPr>
          <p:nvPr>
            <p:ph type="body" sz="quarter" idx="21"/>
          </p:nvPr>
        </p:nvSpPr>
        <p:spPr/>
        <p:txBody>
          <a:bodyPr/>
          <a:lstStyle/>
          <a:p>
            <a:r>
              <a:rPr lang="en-US" sz="1400" dirty="0"/>
              <a:t>Pointing</a:t>
            </a:r>
            <a:endParaRPr lang="de-DE" dirty="0"/>
          </a:p>
        </p:txBody>
      </p:sp>
      <p:sp>
        <p:nvSpPr>
          <p:cNvPr id="14" name="Textplatzhalter 13">
            <a:extLst>
              <a:ext uri="{FF2B5EF4-FFF2-40B4-BE49-F238E27FC236}">
                <a16:creationId xmlns:a16="http://schemas.microsoft.com/office/drawing/2014/main" id="{56A4B13D-8C1C-DF4C-D082-DBEEC14088D4}"/>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F67C7E56-DACD-84B0-A89D-93A31FBED1C5}"/>
              </a:ext>
            </a:extLst>
          </p:cNvPr>
          <p:cNvSpPr>
            <a:spLocks noGrp="1"/>
          </p:cNvSpPr>
          <p:nvPr>
            <p:ph sz="quarter" idx="35"/>
          </p:nvPr>
        </p:nvSpPr>
        <p:spPr/>
        <p:txBody>
          <a:bodyPr/>
          <a:lstStyle/>
          <a:p>
            <a:r>
              <a:rPr lang="en-US" dirty="0"/>
              <a:t>Card, S. K., Mackinlay, J. D. and Robertson, G. G. (1991). A Morphological Analysis of the Design Space of Input Devices. ACM Transactions on Information Systems 9(2 April): 99-122 https://dl.acm.org/doi/pdf/10.1145/123078.128726 </a:t>
            </a:r>
          </a:p>
        </p:txBody>
      </p:sp>
      <p:graphicFrame>
        <p:nvGraphicFramePr>
          <p:cNvPr id="8" name="Object 2">
            <a:extLst>
              <a:ext uri="{FF2B5EF4-FFF2-40B4-BE49-F238E27FC236}">
                <a16:creationId xmlns:a16="http://schemas.microsoft.com/office/drawing/2014/main" id="{DF88D191-CB23-1F75-6682-BDEE06B2C53B}"/>
              </a:ext>
            </a:extLst>
          </p:cNvPr>
          <p:cNvGraphicFramePr>
            <a:graphicFrameLocks noChangeAspect="1"/>
          </p:cNvGraphicFramePr>
          <p:nvPr>
            <p:extLst>
              <p:ext uri="{D42A27DB-BD31-4B8C-83A1-F6EECF244321}">
                <p14:modId xmlns:p14="http://schemas.microsoft.com/office/powerpoint/2010/main" val="4137930658"/>
              </p:ext>
            </p:extLst>
          </p:nvPr>
        </p:nvGraphicFramePr>
        <p:xfrm>
          <a:off x="695324" y="1632508"/>
          <a:ext cx="8099697" cy="3843599"/>
        </p:xfrm>
        <a:graphic>
          <a:graphicData uri="http://schemas.openxmlformats.org/presentationml/2006/ole">
            <mc:AlternateContent xmlns:mc="http://schemas.openxmlformats.org/markup-compatibility/2006">
              <mc:Choice xmlns:v="urn:schemas-microsoft-com:vml" Requires="v">
                <p:oleObj name="Image" r:id="rId2" imgW="12160960" imgH="5743735" progId="">
                  <p:embed/>
                </p:oleObj>
              </mc:Choice>
              <mc:Fallback>
                <p:oleObj name="Image" r:id="rId2" imgW="12160960" imgH="5743735" progId="">
                  <p:embed/>
                  <p:pic>
                    <p:nvPicPr>
                      <p:cNvPr id="8" name="Object 2">
                        <a:extLst>
                          <a:ext uri="{FF2B5EF4-FFF2-40B4-BE49-F238E27FC236}">
                            <a16:creationId xmlns:a16="http://schemas.microsoft.com/office/drawing/2014/main" id="{1C446A5C-975B-4538-857E-0602C60E9A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324" y="1632508"/>
                        <a:ext cx="8099697" cy="3843599"/>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374850363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el 11">
            <a:extLst>
              <a:ext uri="{FF2B5EF4-FFF2-40B4-BE49-F238E27FC236}">
                <a16:creationId xmlns:a16="http://schemas.microsoft.com/office/drawing/2014/main" id="{70C9FF78-F5D4-DDB3-40DF-BD603F7D73DC}"/>
              </a:ext>
            </a:extLst>
          </p:cNvPr>
          <p:cNvSpPr>
            <a:spLocks noGrp="1"/>
          </p:cNvSpPr>
          <p:nvPr>
            <p:ph type="title"/>
          </p:nvPr>
        </p:nvSpPr>
        <p:spPr/>
        <p:txBody>
          <a:bodyPr/>
          <a:lstStyle/>
          <a:p>
            <a:r>
              <a:rPr lang="en-US" dirty="0"/>
              <a:t>Design Space of Input Devices</a:t>
            </a:r>
            <a:endParaRPr lang="de-DE" dirty="0"/>
          </a:p>
        </p:txBody>
      </p:sp>
      <p:sp>
        <p:nvSpPr>
          <p:cNvPr id="3" name="Fußzeilenplatzhalter 2">
            <a:extLst>
              <a:ext uri="{FF2B5EF4-FFF2-40B4-BE49-F238E27FC236}">
                <a16:creationId xmlns:a16="http://schemas.microsoft.com/office/drawing/2014/main" id="{78D20521-A89B-E8C8-DD32-D3427CE852A5}"/>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50654D77-A29E-2BAB-62CF-D7D5D7C3B39C}"/>
              </a:ext>
            </a:extLst>
          </p:cNvPr>
          <p:cNvSpPr>
            <a:spLocks noGrp="1"/>
          </p:cNvSpPr>
          <p:nvPr>
            <p:ph type="sldNum" sz="quarter" idx="33"/>
          </p:nvPr>
        </p:nvSpPr>
        <p:spPr/>
        <p:txBody>
          <a:bodyPr/>
          <a:lstStyle/>
          <a:p>
            <a:fld id="{BA24374A-C3A8-471A-8837-3FC31668ABE5}" type="slidenum">
              <a:rPr lang="de-DE" smtClean="0"/>
              <a:pPr/>
              <a:t>48</a:t>
            </a:fld>
            <a:endParaRPr lang="de-DE" dirty="0"/>
          </a:p>
        </p:txBody>
      </p:sp>
      <p:sp>
        <p:nvSpPr>
          <p:cNvPr id="13" name="Textplatzhalter 12">
            <a:extLst>
              <a:ext uri="{FF2B5EF4-FFF2-40B4-BE49-F238E27FC236}">
                <a16:creationId xmlns:a16="http://schemas.microsoft.com/office/drawing/2014/main" id="{8BD54DF1-71D5-C20D-3E2B-7F5E5818121B}"/>
              </a:ext>
            </a:extLst>
          </p:cNvPr>
          <p:cNvSpPr>
            <a:spLocks noGrp="1"/>
          </p:cNvSpPr>
          <p:nvPr>
            <p:ph type="body" sz="quarter" idx="21"/>
          </p:nvPr>
        </p:nvSpPr>
        <p:spPr/>
        <p:txBody>
          <a:bodyPr/>
          <a:lstStyle/>
          <a:p>
            <a:r>
              <a:rPr lang="en-US" sz="1400" dirty="0"/>
              <a:t>Pointing</a:t>
            </a:r>
            <a:endParaRPr lang="de-DE" dirty="0"/>
          </a:p>
        </p:txBody>
      </p:sp>
      <p:sp>
        <p:nvSpPr>
          <p:cNvPr id="14" name="Textplatzhalter 13">
            <a:extLst>
              <a:ext uri="{FF2B5EF4-FFF2-40B4-BE49-F238E27FC236}">
                <a16:creationId xmlns:a16="http://schemas.microsoft.com/office/drawing/2014/main" id="{56A4B13D-8C1C-DF4C-D082-DBEEC14088D4}"/>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F67C7E56-DACD-84B0-A89D-93A31FBED1C5}"/>
              </a:ext>
            </a:extLst>
          </p:cNvPr>
          <p:cNvSpPr>
            <a:spLocks noGrp="1"/>
          </p:cNvSpPr>
          <p:nvPr>
            <p:ph sz="quarter" idx="35"/>
          </p:nvPr>
        </p:nvSpPr>
        <p:spPr/>
        <p:txBody>
          <a:bodyPr/>
          <a:lstStyle/>
          <a:p>
            <a:r>
              <a:rPr lang="en-US" dirty="0"/>
              <a:t>Card, S. K., Mackinlay, J. D. and Robertson, G. G. (1991). A Morphological Analysis of the Design Space of Input Devices. ACM Transactions on Information Systems 9(2 April): 99-122 https://dl.acm.org/doi/pdf/10.1145/123078.128726 </a:t>
            </a:r>
          </a:p>
        </p:txBody>
      </p:sp>
      <p:graphicFrame>
        <p:nvGraphicFramePr>
          <p:cNvPr id="8" name="Object 2">
            <a:extLst>
              <a:ext uri="{FF2B5EF4-FFF2-40B4-BE49-F238E27FC236}">
                <a16:creationId xmlns:a16="http://schemas.microsoft.com/office/drawing/2014/main" id="{DF88D191-CB23-1F75-6682-BDEE06B2C53B}"/>
              </a:ext>
            </a:extLst>
          </p:cNvPr>
          <p:cNvGraphicFramePr>
            <a:graphicFrameLocks noChangeAspect="1"/>
          </p:cNvGraphicFramePr>
          <p:nvPr/>
        </p:nvGraphicFramePr>
        <p:xfrm>
          <a:off x="695324" y="1632508"/>
          <a:ext cx="8099697" cy="3843599"/>
        </p:xfrm>
        <a:graphic>
          <a:graphicData uri="http://schemas.openxmlformats.org/presentationml/2006/ole">
            <mc:AlternateContent xmlns:mc="http://schemas.openxmlformats.org/markup-compatibility/2006">
              <mc:Choice xmlns:v="urn:schemas-microsoft-com:vml" Requires="v">
                <p:oleObj name="Image" r:id="rId2" imgW="12160960" imgH="5743735" progId="">
                  <p:embed/>
                </p:oleObj>
              </mc:Choice>
              <mc:Fallback>
                <p:oleObj name="Image" r:id="rId2" imgW="12160960" imgH="5743735" progId="">
                  <p:embed/>
                  <p:pic>
                    <p:nvPicPr>
                      <p:cNvPr id="8" name="Object 2">
                        <a:extLst>
                          <a:ext uri="{FF2B5EF4-FFF2-40B4-BE49-F238E27FC236}">
                            <a16:creationId xmlns:a16="http://schemas.microsoft.com/office/drawing/2014/main" id="{DF88D191-CB23-1F75-6682-BDEE06B2C5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324" y="1632508"/>
                        <a:ext cx="8099697" cy="3843599"/>
                      </a:xfrm>
                      <a:prstGeom prst="rect">
                        <a:avLst/>
                      </a:prstGeom>
                      <a:noFill/>
                      <a:ln>
                        <a:noFill/>
                      </a:ln>
                      <a:effectLst/>
                    </p:spPr>
                  </p:pic>
                </p:oleObj>
              </mc:Fallback>
            </mc:AlternateContent>
          </a:graphicData>
        </a:graphic>
      </p:graphicFrame>
      <p:grpSp>
        <p:nvGrpSpPr>
          <p:cNvPr id="2" name="Gruppieren 1">
            <a:extLst>
              <a:ext uri="{FF2B5EF4-FFF2-40B4-BE49-F238E27FC236}">
                <a16:creationId xmlns:a16="http://schemas.microsoft.com/office/drawing/2014/main" id="{73CAE863-00BC-691B-8FC7-99AD3A05FB00}"/>
              </a:ext>
            </a:extLst>
          </p:cNvPr>
          <p:cNvGrpSpPr/>
          <p:nvPr/>
        </p:nvGrpSpPr>
        <p:grpSpPr>
          <a:xfrm>
            <a:off x="1645103" y="2536826"/>
            <a:ext cx="1426269" cy="263344"/>
            <a:chOff x="3151628" y="2565582"/>
            <a:chExt cx="1613834" cy="288072"/>
          </a:xfrm>
        </p:grpSpPr>
        <p:sp>
          <p:nvSpPr>
            <p:cNvPr id="5" name="Oval 5">
              <a:extLst>
                <a:ext uri="{FF2B5EF4-FFF2-40B4-BE49-F238E27FC236}">
                  <a16:creationId xmlns:a16="http://schemas.microsoft.com/office/drawing/2014/main" id="{BB65C53C-E79E-52A8-C6BB-1520A851D701}"/>
                </a:ext>
              </a:extLst>
            </p:cNvPr>
            <p:cNvSpPr>
              <a:spLocks noChangeArrowheads="1"/>
            </p:cNvSpPr>
            <p:nvPr/>
          </p:nvSpPr>
          <p:spPr bwMode="auto">
            <a:xfrm>
              <a:off x="3151628" y="2565582"/>
              <a:ext cx="308761" cy="288072"/>
            </a:xfrm>
            <a:prstGeom prst="ellipse">
              <a:avLst/>
            </a:prstGeom>
            <a:solidFill>
              <a:srgbClr val="FF0000"/>
            </a:solidFill>
            <a:ln w="9525">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endParaRPr lang="en-US" altLang="de-DE" sz="2406"/>
            </a:p>
          </p:txBody>
        </p:sp>
        <p:sp>
          <p:nvSpPr>
            <p:cNvPr id="6" name="Oval 6">
              <a:extLst>
                <a:ext uri="{FF2B5EF4-FFF2-40B4-BE49-F238E27FC236}">
                  <a16:creationId xmlns:a16="http://schemas.microsoft.com/office/drawing/2014/main" id="{206B442B-4F28-6013-A719-C308887DC68A}"/>
                </a:ext>
              </a:extLst>
            </p:cNvPr>
            <p:cNvSpPr>
              <a:spLocks noChangeArrowheads="1"/>
            </p:cNvSpPr>
            <p:nvPr/>
          </p:nvSpPr>
          <p:spPr bwMode="auto">
            <a:xfrm>
              <a:off x="4456701" y="2565582"/>
              <a:ext cx="308761" cy="288072"/>
            </a:xfrm>
            <a:prstGeom prst="ellipse">
              <a:avLst/>
            </a:prstGeom>
            <a:solidFill>
              <a:srgbClr val="FF0000"/>
            </a:solidFill>
            <a:ln w="9525">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endParaRPr lang="en-US" altLang="de-DE" sz="2406"/>
            </a:p>
          </p:txBody>
        </p:sp>
        <p:sp>
          <p:nvSpPr>
            <p:cNvPr id="9" name="Line 7">
              <a:extLst>
                <a:ext uri="{FF2B5EF4-FFF2-40B4-BE49-F238E27FC236}">
                  <a16:creationId xmlns:a16="http://schemas.microsoft.com/office/drawing/2014/main" id="{2585E358-544B-EAF6-A32D-D9633F4FFB41}"/>
                </a:ext>
              </a:extLst>
            </p:cNvPr>
            <p:cNvSpPr>
              <a:spLocks noChangeShapeType="1"/>
            </p:cNvSpPr>
            <p:nvPr/>
          </p:nvSpPr>
          <p:spPr bwMode="auto">
            <a:xfrm>
              <a:off x="3460389" y="2710414"/>
              <a:ext cx="997904"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de-DE" sz="1805"/>
            </a:p>
          </p:txBody>
        </p:sp>
      </p:grpSp>
      <p:pic>
        <p:nvPicPr>
          <p:cNvPr id="10" name="Picture 2" descr="Smartphone, Mobile, Hand, Technologie, Internet, Finger, Telefon, Kommunikation, Gadget, Geschäft, Mobiltelefon, modern, Handy, sozialen Medien, Marke, Produkt, Anruf, Handy, Berührungsempfindlicher Bildschirm, Zellular, Verbindung, Multimedia, in Verbindung gebracht, Mobilität, App, Berührungsempfindlicher Bildschirm, Tragbar, Telekommunikation, Anwendung, Mobiltelefone, Tragbares Kommunikationsgerät, Apple iPhone">
            <a:extLst>
              <a:ext uri="{FF2B5EF4-FFF2-40B4-BE49-F238E27FC236}">
                <a16:creationId xmlns:a16="http://schemas.microsoft.com/office/drawing/2014/main" id="{FC783388-D421-F301-F555-18D736702A4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9488" r="22721"/>
          <a:stretch/>
        </p:blipFill>
        <p:spPr bwMode="auto">
          <a:xfrm>
            <a:off x="8959676" y="903864"/>
            <a:ext cx="2702910" cy="47682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7998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el 11">
            <a:extLst>
              <a:ext uri="{FF2B5EF4-FFF2-40B4-BE49-F238E27FC236}">
                <a16:creationId xmlns:a16="http://schemas.microsoft.com/office/drawing/2014/main" id="{70C9FF78-F5D4-DDB3-40DF-BD603F7D73DC}"/>
              </a:ext>
            </a:extLst>
          </p:cNvPr>
          <p:cNvSpPr>
            <a:spLocks noGrp="1"/>
          </p:cNvSpPr>
          <p:nvPr>
            <p:ph type="title"/>
          </p:nvPr>
        </p:nvSpPr>
        <p:spPr/>
        <p:txBody>
          <a:bodyPr/>
          <a:lstStyle/>
          <a:p>
            <a:r>
              <a:rPr lang="en-US" dirty="0"/>
              <a:t>Design Space of Input Devices</a:t>
            </a:r>
            <a:endParaRPr lang="de-DE" dirty="0"/>
          </a:p>
        </p:txBody>
      </p:sp>
      <p:sp>
        <p:nvSpPr>
          <p:cNvPr id="3" name="Fußzeilenplatzhalter 2">
            <a:extLst>
              <a:ext uri="{FF2B5EF4-FFF2-40B4-BE49-F238E27FC236}">
                <a16:creationId xmlns:a16="http://schemas.microsoft.com/office/drawing/2014/main" id="{78D20521-A89B-E8C8-DD32-D3427CE852A5}"/>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50654D77-A29E-2BAB-62CF-D7D5D7C3B39C}"/>
              </a:ext>
            </a:extLst>
          </p:cNvPr>
          <p:cNvSpPr>
            <a:spLocks noGrp="1"/>
          </p:cNvSpPr>
          <p:nvPr>
            <p:ph type="sldNum" sz="quarter" idx="33"/>
          </p:nvPr>
        </p:nvSpPr>
        <p:spPr/>
        <p:txBody>
          <a:bodyPr/>
          <a:lstStyle/>
          <a:p>
            <a:fld id="{BA24374A-C3A8-471A-8837-3FC31668ABE5}" type="slidenum">
              <a:rPr lang="de-DE" smtClean="0"/>
              <a:pPr/>
              <a:t>49</a:t>
            </a:fld>
            <a:endParaRPr lang="de-DE" dirty="0"/>
          </a:p>
        </p:txBody>
      </p:sp>
      <p:sp>
        <p:nvSpPr>
          <p:cNvPr id="13" name="Textplatzhalter 12">
            <a:extLst>
              <a:ext uri="{FF2B5EF4-FFF2-40B4-BE49-F238E27FC236}">
                <a16:creationId xmlns:a16="http://schemas.microsoft.com/office/drawing/2014/main" id="{8BD54DF1-71D5-C20D-3E2B-7F5E5818121B}"/>
              </a:ext>
            </a:extLst>
          </p:cNvPr>
          <p:cNvSpPr>
            <a:spLocks noGrp="1"/>
          </p:cNvSpPr>
          <p:nvPr>
            <p:ph type="body" sz="quarter" idx="21"/>
          </p:nvPr>
        </p:nvSpPr>
        <p:spPr/>
        <p:txBody>
          <a:bodyPr/>
          <a:lstStyle/>
          <a:p>
            <a:r>
              <a:rPr lang="en-US" sz="1400" dirty="0"/>
              <a:t>Pointing</a:t>
            </a:r>
            <a:endParaRPr lang="de-DE" dirty="0"/>
          </a:p>
        </p:txBody>
      </p:sp>
      <p:sp>
        <p:nvSpPr>
          <p:cNvPr id="14" name="Textplatzhalter 13">
            <a:extLst>
              <a:ext uri="{FF2B5EF4-FFF2-40B4-BE49-F238E27FC236}">
                <a16:creationId xmlns:a16="http://schemas.microsoft.com/office/drawing/2014/main" id="{56A4B13D-8C1C-DF4C-D082-DBEEC14088D4}"/>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F67C7E56-DACD-84B0-A89D-93A31FBED1C5}"/>
              </a:ext>
            </a:extLst>
          </p:cNvPr>
          <p:cNvSpPr>
            <a:spLocks noGrp="1"/>
          </p:cNvSpPr>
          <p:nvPr>
            <p:ph sz="quarter" idx="35"/>
          </p:nvPr>
        </p:nvSpPr>
        <p:spPr/>
        <p:txBody>
          <a:bodyPr/>
          <a:lstStyle/>
          <a:p>
            <a:r>
              <a:rPr lang="en-US" dirty="0"/>
              <a:t>Card, S. K., Mackinlay, J. D. and Robertson, G. G. (1991). A Morphological Analysis of the Design Space of Input Devices. ACM Transactions on Information Systems 9(2 April): 99-122 https://dl.acm.org/doi/pdf/10.1145/123078.128726 </a:t>
            </a:r>
          </a:p>
        </p:txBody>
      </p:sp>
      <p:graphicFrame>
        <p:nvGraphicFramePr>
          <p:cNvPr id="8" name="Object 2">
            <a:extLst>
              <a:ext uri="{FF2B5EF4-FFF2-40B4-BE49-F238E27FC236}">
                <a16:creationId xmlns:a16="http://schemas.microsoft.com/office/drawing/2014/main" id="{DF88D191-CB23-1F75-6682-BDEE06B2C53B}"/>
              </a:ext>
            </a:extLst>
          </p:cNvPr>
          <p:cNvGraphicFramePr>
            <a:graphicFrameLocks noChangeAspect="1"/>
          </p:cNvGraphicFramePr>
          <p:nvPr/>
        </p:nvGraphicFramePr>
        <p:xfrm>
          <a:off x="695324" y="1632508"/>
          <a:ext cx="8099697" cy="3843599"/>
        </p:xfrm>
        <a:graphic>
          <a:graphicData uri="http://schemas.openxmlformats.org/presentationml/2006/ole">
            <mc:AlternateContent xmlns:mc="http://schemas.openxmlformats.org/markup-compatibility/2006">
              <mc:Choice xmlns:v="urn:schemas-microsoft-com:vml" Requires="v">
                <p:oleObj name="Image" r:id="rId2" imgW="12160960" imgH="5743735" progId="">
                  <p:embed/>
                </p:oleObj>
              </mc:Choice>
              <mc:Fallback>
                <p:oleObj name="Image" r:id="rId2" imgW="12160960" imgH="5743735" progId="">
                  <p:embed/>
                  <p:pic>
                    <p:nvPicPr>
                      <p:cNvPr id="8" name="Object 2">
                        <a:extLst>
                          <a:ext uri="{FF2B5EF4-FFF2-40B4-BE49-F238E27FC236}">
                            <a16:creationId xmlns:a16="http://schemas.microsoft.com/office/drawing/2014/main" id="{DF88D191-CB23-1F75-6682-BDEE06B2C5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324" y="1632508"/>
                        <a:ext cx="8099697" cy="3843599"/>
                      </a:xfrm>
                      <a:prstGeom prst="rect">
                        <a:avLst/>
                      </a:prstGeom>
                      <a:noFill/>
                      <a:ln>
                        <a:noFill/>
                      </a:ln>
                      <a:effectLst/>
                    </p:spPr>
                  </p:pic>
                </p:oleObj>
              </mc:Fallback>
            </mc:AlternateContent>
          </a:graphicData>
        </a:graphic>
      </p:graphicFrame>
      <p:grpSp>
        <p:nvGrpSpPr>
          <p:cNvPr id="2" name="Gruppieren 1">
            <a:extLst>
              <a:ext uri="{FF2B5EF4-FFF2-40B4-BE49-F238E27FC236}">
                <a16:creationId xmlns:a16="http://schemas.microsoft.com/office/drawing/2014/main" id="{09D92095-DC76-0EEF-D28B-7672FE8FCEBC}"/>
              </a:ext>
            </a:extLst>
          </p:cNvPr>
          <p:cNvGrpSpPr/>
          <p:nvPr/>
        </p:nvGrpSpPr>
        <p:grpSpPr>
          <a:xfrm>
            <a:off x="1701293" y="2565401"/>
            <a:ext cx="5944611" cy="863599"/>
            <a:chOff x="1959428" y="2571893"/>
            <a:chExt cx="5944611" cy="863599"/>
          </a:xfrm>
        </p:grpSpPr>
        <p:sp>
          <p:nvSpPr>
            <p:cNvPr id="5" name="Line 9">
              <a:extLst>
                <a:ext uri="{FF2B5EF4-FFF2-40B4-BE49-F238E27FC236}">
                  <a16:creationId xmlns:a16="http://schemas.microsoft.com/office/drawing/2014/main" id="{3F64D3D1-3818-63AA-4CD2-DF7DBF1932D0}"/>
                </a:ext>
              </a:extLst>
            </p:cNvPr>
            <p:cNvSpPr>
              <a:spLocks noChangeShapeType="1"/>
            </p:cNvSpPr>
            <p:nvPr/>
          </p:nvSpPr>
          <p:spPr bwMode="auto">
            <a:xfrm flipV="1">
              <a:off x="3348190" y="2759217"/>
              <a:ext cx="824720" cy="454856"/>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de-DE" sz="1805" dirty="0"/>
            </a:p>
          </p:txBody>
        </p:sp>
        <p:sp>
          <p:nvSpPr>
            <p:cNvPr id="6" name="Oval 10">
              <a:extLst>
                <a:ext uri="{FF2B5EF4-FFF2-40B4-BE49-F238E27FC236}">
                  <a16:creationId xmlns:a16="http://schemas.microsoft.com/office/drawing/2014/main" id="{6A6D9078-F36C-1461-CD6B-0C7438CDC64C}"/>
                </a:ext>
              </a:extLst>
            </p:cNvPr>
            <p:cNvSpPr>
              <a:spLocks noChangeArrowheads="1"/>
            </p:cNvSpPr>
            <p:nvPr/>
          </p:nvSpPr>
          <p:spPr bwMode="auto">
            <a:xfrm>
              <a:off x="7596869" y="3149013"/>
              <a:ext cx="307170" cy="286479"/>
            </a:xfrm>
            <a:prstGeom prst="ellipse">
              <a:avLst/>
            </a:prstGeom>
            <a:solidFill>
              <a:srgbClr val="FF0000"/>
            </a:solidFill>
            <a:ln w="9525">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endParaRPr lang="en-US" altLang="de-DE" sz="2406"/>
            </a:p>
          </p:txBody>
        </p:sp>
        <p:sp>
          <p:nvSpPr>
            <p:cNvPr id="9" name="Line 11">
              <a:extLst>
                <a:ext uri="{FF2B5EF4-FFF2-40B4-BE49-F238E27FC236}">
                  <a16:creationId xmlns:a16="http://schemas.microsoft.com/office/drawing/2014/main" id="{46C4D506-E792-87DE-8A57-6B547A1CDC16}"/>
                </a:ext>
              </a:extLst>
            </p:cNvPr>
            <p:cNvSpPr>
              <a:spLocks noChangeShapeType="1"/>
            </p:cNvSpPr>
            <p:nvPr/>
          </p:nvSpPr>
          <p:spPr bwMode="auto">
            <a:xfrm flipV="1">
              <a:off x="3348191" y="3281728"/>
              <a:ext cx="4248678" cy="5556"/>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de-DE" sz="1805"/>
            </a:p>
          </p:txBody>
        </p:sp>
        <p:grpSp>
          <p:nvGrpSpPr>
            <p:cNvPr id="10" name="Gruppieren 9">
              <a:extLst>
                <a:ext uri="{FF2B5EF4-FFF2-40B4-BE49-F238E27FC236}">
                  <a16:creationId xmlns:a16="http://schemas.microsoft.com/office/drawing/2014/main" id="{45D57F4D-C0E9-A8C5-81FE-9A8547455418}"/>
                </a:ext>
              </a:extLst>
            </p:cNvPr>
            <p:cNvGrpSpPr/>
            <p:nvPr/>
          </p:nvGrpSpPr>
          <p:grpSpPr>
            <a:xfrm>
              <a:off x="1959428" y="3149328"/>
              <a:ext cx="1426269" cy="263344"/>
              <a:chOff x="3151628" y="2565582"/>
              <a:chExt cx="1613834" cy="288072"/>
            </a:xfrm>
          </p:grpSpPr>
          <p:sp>
            <p:nvSpPr>
              <p:cNvPr id="15" name="Oval 5">
                <a:extLst>
                  <a:ext uri="{FF2B5EF4-FFF2-40B4-BE49-F238E27FC236}">
                    <a16:creationId xmlns:a16="http://schemas.microsoft.com/office/drawing/2014/main" id="{D63F231A-8BBE-11FE-B913-E8A4E7241FDA}"/>
                  </a:ext>
                </a:extLst>
              </p:cNvPr>
              <p:cNvSpPr>
                <a:spLocks noChangeArrowheads="1"/>
              </p:cNvSpPr>
              <p:nvPr/>
            </p:nvSpPr>
            <p:spPr bwMode="auto">
              <a:xfrm>
                <a:off x="3151628" y="2565582"/>
                <a:ext cx="308761" cy="288072"/>
              </a:xfrm>
              <a:prstGeom prst="ellipse">
                <a:avLst/>
              </a:prstGeom>
              <a:solidFill>
                <a:srgbClr val="FF0000"/>
              </a:solidFill>
              <a:ln w="9525">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endParaRPr lang="en-US" altLang="de-DE" sz="2406"/>
              </a:p>
            </p:txBody>
          </p:sp>
          <p:sp>
            <p:nvSpPr>
              <p:cNvPr id="16" name="Oval 6">
                <a:extLst>
                  <a:ext uri="{FF2B5EF4-FFF2-40B4-BE49-F238E27FC236}">
                    <a16:creationId xmlns:a16="http://schemas.microsoft.com/office/drawing/2014/main" id="{9A70593E-2825-95C5-9292-1C6C12C2C02F}"/>
                  </a:ext>
                </a:extLst>
              </p:cNvPr>
              <p:cNvSpPr>
                <a:spLocks noChangeArrowheads="1"/>
              </p:cNvSpPr>
              <p:nvPr/>
            </p:nvSpPr>
            <p:spPr bwMode="auto">
              <a:xfrm>
                <a:off x="4456701" y="2565582"/>
                <a:ext cx="308761" cy="288072"/>
              </a:xfrm>
              <a:prstGeom prst="ellipse">
                <a:avLst/>
              </a:prstGeom>
              <a:solidFill>
                <a:srgbClr val="FF0000"/>
              </a:solidFill>
              <a:ln w="9525">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endParaRPr lang="en-US" altLang="de-DE" sz="2406"/>
              </a:p>
            </p:txBody>
          </p:sp>
          <p:sp>
            <p:nvSpPr>
              <p:cNvPr id="17" name="Line 7">
                <a:extLst>
                  <a:ext uri="{FF2B5EF4-FFF2-40B4-BE49-F238E27FC236}">
                    <a16:creationId xmlns:a16="http://schemas.microsoft.com/office/drawing/2014/main" id="{34EE8722-1703-5F4B-EA8F-C6B7969A63C9}"/>
                  </a:ext>
                </a:extLst>
              </p:cNvPr>
              <p:cNvSpPr>
                <a:spLocks noChangeShapeType="1"/>
              </p:cNvSpPr>
              <p:nvPr/>
            </p:nvSpPr>
            <p:spPr bwMode="auto">
              <a:xfrm>
                <a:off x="3460389" y="2710414"/>
                <a:ext cx="997904"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de-DE" sz="1805"/>
              </a:p>
            </p:txBody>
          </p:sp>
        </p:grpSp>
        <p:sp>
          <p:nvSpPr>
            <p:cNvPr id="11" name="Oval 7">
              <a:extLst>
                <a:ext uri="{FF2B5EF4-FFF2-40B4-BE49-F238E27FC236}">
                  <a16:creationId xmlns:a16="http://schemas.microsoft.com/office/drawing/2014/main" id="{30D6A0F9-68FE-4515-EF19-598AB9AD7D42}"/>
                </a:ext>
              </a:extLst>
            </p:cNvPr>
            <p:cNvSpPr>
              <a:spLocks noChangeArrowheads="1"/>
            </p:cNvSpPr>
            <p:nvPr/>
          </p:nvSpPr>
          <p:spPr bwMode="auto">
            <a:xfrm>
              <a:off x="4108126" y="2571893"/>
              <a:ext cx="308761" cy="267760"/>
            </a:xfrm>
            <a:prstGeom prst="ellipse">
              <a:avLst/>
            </a:prstGeom>
            <a:solidFill>
              <a:srgbClr val="FF0000"/>
            </a:solidFill>
            <a:ln w="9525">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r>
                <a:rPr lang="en-US" altLang="de-DE" sz="2406" dirty="0"/>
                <a:t>3</a:t>
              </a:r>
            </a:p>
          </p:txBody>
        </p:sp>
      </p:grpSp>
      <p:pic>
        <p:nvPicPr>
          <p:cNvPr id="18" name="Picture 2" descr="Hand, Technologie, Maus, Finger, Gadget, Ohr, Nagel, Maniküre, Pc, klicken, Computerzubehör, Pc maus, Blättern">
            <a:extLst>
              <a:ext uri="{FF2B5EF4-FFF2-40B4-BE49-F238E27FC236}">
                <a16:creationId xmlns:a16="http://schemas.microsoft.com/office/drawing/2014/main" id="{DFC9475C-D495-93F9-F0AD-D187E756D64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70751" y="1686075"/>
            <a:ext cx="3064074" cy="22980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0699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el 11">
            <a:extLst>
              <a:ext uri="{FF2B5EF4-FFF2-40B4-BE49-F238E27FC236}">
                <a16:creationId xmlns:a16="http://schemas.microsoft.com/office/drawing/2014/main" id="{70C9FF78-F5D4-DDB3-40DF-BD603F7D73DC}"/>
              </a:ext>
            </a:extLst>
          </p:cNvPr>
          <p:cNvSpPr>
            <a:spLocks noGrp="1"/>
          </p:cNvSpPr>
          <p:nvPr>
            <p:ph type="title"/>
          </p:nvPr>
        </p:nvSpPr>
        <p:spPr/>
        <p:txBody>
          <a:bodyPr/>
          <a:lstStyle/>
          <a:p>
            <a:r>
              <a:rPr lang="en-US" dirty="0"/>
              <a:t>Design Space of Input Devices: </a:t>
            </a:r>
            <a:r>
              <a:rPr lang="de-DE" dirty="0"/>
              <a:t>Mini </a:t>
            </a:r>
            <a:r>
              <a:rPr lang="de-DE" dirty="0" err="1"/>
              <a:t>Exercise</a:t>
            </a:r>
            <a:endParaRPr lang="de-DE" dirty="0"/>
          </a:p>
        </p:txBody>
      </p:sp>
      <p:sp>
        <p:nvSpPr>
          <p:cNvPr id="3" name="Fußzeilenplatzhalter 2">
            <a:extLst>
              <a:ext uri="{FF2B5EF4-FFF2-40B4-BE49-F238E27FC236}">
                <a16:creationId xmlns:a16="http://schemas.microsoft.com/office/drawing/2014/main" id="{78D20521-A89B-E8C8-DD32-D3427CE852A5}"/>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50654D77-A29E-2BAB-62CF-D7D5D7C3B39C}"/>
              </a:ext>
            </a:extLst>
          </p:cNvPr>
          <p:cNvSpPr>
            <a:spLocks noGrp="1"/>
          </p:cNvSpPr>
          <p:nvPr>
            <p:ph type="sldNum" sz="quarter" idx="33"/>
          </p:nvPr>
        </p:nvSpPr>
        <p:spPr/>
        <p:txBody>
          <a:bodyPr/>
          <a:lstStyle/>
          <a:p>
            <a:fld id="{BA24374A-C3A8-471A-8837-3FC31668ABE5}" type="slidenum">
              <a:rPr lang="de-DE" smtClean="0"/>
              <a:pPr/>
              <a:t>50</a:t>
            </a:fld>
            <a:endParaRPr lang="de-DE" dirty="0"/>
          </a:p>
        </p:txBody>
      </p:sp>
      <p:sp>
        <p:nvSpPr>
          <p:cNvPr id="13" name="Textplatzhalter 12">
            <a:extLst>
              <a:ext uri="{FF2B5EF4-FFF2-40B4-BE49-F238E27FC236}">
                <a16:creationId xmlns:a16="http://schemas.microsoft.com/office/drawing/2014/main" id="{8BD54DF1-71D5-C20D-3E2B-7F5E5818121B}"/>
              </a:ext>
            </a:extLst>
          </p:cNvPr>
          <p:cNvSpPr>
            <a:spLocks noGrp="1"/>
          </p:cNvSpPr>
          <p:nvPr>
            <p:ph type="body" sz="quarter" idx="21"/>
          </p:nvPr>
        </p:nvSpPr>
        <p:spPr/>
        <p:txBody>
          <a:bodyPr/>
          <a:lstStyle/>
          <a:p>
            <a:r>
              <a:rPr lang="en-US" sz="1400" dirty="0"/>
              <a:t>Pointing</a:t>
            </a:r>
            <a:endParaRPr lang="de-DE" dirty="0"/>
          </a:p>
        </p:txBody>
      </p:sp>
      <p:sp>
        <p:nvSpPr>
          <p:cNvPr id="14" name="Textplatzhalter 13">
            <a:extLst>
              <a:ext uri="{FF2B5EF4-FFF2-40B4-BE49-F238E27FC236}">
                <a16:creationId xmlns:a16="http://schemas.microsoft.com/office/drawing/2014/main" id="{56A4B13D-8C1C-DF4C-D082-DBEEC14088D4}"/>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F67C7E56-DACD-84B0-A89D-93A31FBED1C5}"/>
              </a:ext>
            </a:extLst>
          </p:cNvPr>
          <p:cNvSpPr>
            <a:spLocks noGrp="1"/>
          </p:cNvSpPr>
          <p:nvPr>
            <p:ph sz="quarter" idx="35"/>
          </p:nvPr>
        </p:nvSpPr>
        <p:spPr/>
        <p:txBody>
          <a:bodyPr/>
          <a:lstStyle/>
          <a:p>
            <a:r>
              <a:rPr lang="en-US" dirty="0"/>
              <a:t>Card, S. K., Mackinlay, J. D. and Robertson, G. G. (1991). A Morphological Analysis of the Design Space of Input Devices. ACM Transactions on Information Systems 9(2 April): 99-122 https://dl.acm.org/doi/pdf/10.1145/123078.128726 </a:t>
            </a:r>
          </a:p>
        </p:txBody>
      </p:sp>
      <p:graphicFrame>
        <p:nvGraphicFramePr>
          <p:cNvPr id="8" name="Object 2">
            <a:extLst>
              <a:ext uri="{FF2B5EF4-FFF2-40B4-BE49-F238E27FC236}">
                <a16:creationId xmlns:a16="http://schemas.microsoft.com/office/drawing/2014/main" id="{DF88D191-CB23-1F75-6682-BDEE06B2C53B}"/>
              </a:ext>
            </a:extLst>
          </p:cNvPr>
          <p:cNvGraphicFramePr>
            <a:graphicFrameLocks noChangeAspect="1"/>
          </p:cNvGraphicFramePr>
          <p:nvPr/>
        </p:nvGraphicFramePr>
        <p:xfrm>
          <a:off x="695324" y="1632508"/>
          <a:ext cx="8099697" cy="3843599"/>
        </p:xfrm>
        <a:graphic>
          <a:graphicData uri="http://schemas.openxmlformats.org/presentationml/2006/ole">
            <mc:AlternateContent xmlns:mc="http://schemas.openxmlformats.org/markup-compatibility/2006">
              <mc:Choice xmlns:v="urn:schemas-microsoft-com:vml" Requires="v">
                <p:oleObj name="Image" r:id="rId2" imgW="12160960" imgH="5743735" progId="">
                  <p:embed/>
                </p:oleObj>
              </mc:Choice>
              <mc:Fallback>
                <p:oleObj name="Image" r:id="rId2" imgW="12160960" imgH="5743735" progId="">
                  <p:embed/>
                  <p:pic>
                    <p:nvPicPr>
                      <p:cNvPr id="8" name="Object 2">
                        <a:extLst>
                          <a:ext uri="{FF2B5EF4-FFF2-40B4-BE49-F238E27FC236}">
                            <a16:creationId xmlns:a16="http://schemas.microsoft.com/office/drawing/2014/main" id="{DF88D191-CB23-1F75-6682-BDEE06B2C5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324" y="1632508"/>
                        <a:ext cx="8099697" cy="3843599"/>
                      </a:xfrm>
                      <a:prstGeom prst="rect">
                        <a:avLst/>
                      </a:prstGeom>
                      <a:noFill/>
                      <a:ln>
                        <a:noFill/>
                      </a:ln>
                      <a:effectLst/>
                    </p:spPr>
                  </p:pic>
                </p:oleObj>
              </mc:Fallback>
            </mc:AlternateContent>
          </a:graphicData>
        </a:graphic>
      </p:graphicFrame>
      <p:grpSp>
        <p:nvGrpSpPr>
          <p:cNvPr id="2" name="Gruppieren 1">
            <a:extLst>
              <a:ext uri="{FF2B5EF4-FFF2-40B4-BE49-F238E27FC236}">
                <a16:creationId xmlns:a16="http://schemas.microsoft.com/office/drawing/2014/main" id="{F04A46D7-9792-9273-A10C-384612A39AC4}"/>
              </a:ext>
            </a:extLst>
          </p:cNvPr>
          <p:cNvGrpSpPr/>
          <p:nvPr/>
        </p:nvGrpSpPr>
        <p:grpSpPr>
          <a:xfrm>
            <a:off x="1704168" y="2528993"/>
            <a:ext cx="5887257" cy="919060"/>
            <a:chOff x="1542243" y="3776298"/>
            <a:chExt cx="3777914" cy="582783"/>
          </a:xfrm>
        </p:grpSpPr>
        <p:sp>
          <p:nvSpPr>
            <p:cNvPr id="5" name="Oval 5">
              <a:extLst>
                <a:ext uri="{FF2B5EF4-FFF2-40B4-BE49-F238E27FC236}">
                  <a16:creationId xmlns:a16="http://schemas.microsoft.com/office/drawing/2014/main" id="{87EDCBDF-A037-265D-A70D-B31261D3287F}"/>
                </a:ext>
              </a:extLst>
            </p:cNvPr>
            <p:cNvSpPr>
              <a:spLocks noChangeArrowheads="1"/>
            </p:cNvSpPr>
            <p:nvPr/>
          </p:nvSpPr>
          <p:spPr bwMode="auto">
            <a:xfrm>
              <a:off x="1546325" y="4179081"/>
              <a:ext cx="180000" cy="180000"/>
            </a:xfrm>
            <a:prstGeom prst="ellipse">
              <a:avLst/>
            </a:prstGeom>
            <a:solidFill>
              <a:srgbClr val="FF0000"/>
            </a:solidFill>
            <a:ln w="9525">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endParaRPr lang="en-US" altLang="de-DE" sz="2406"/>
            </a:p>
          </p:txBody>
        </p:sp>
        <p:sp>
          <p:nvSpPr>
            <p:cNvPr id="6" name="Line 8">
              <a:extLst>
                <a:ext uri="{FF2B5EF4-FFF2-40B4-BE49-F238E27FC236}">
                  <a16:creationId xmlns:a16="http://schemas.microsoft.com/office/drawing/2014/main" id="{52E8C4DF-5560-2DA4-EA2B-632C36509D02}"/>
                </a:ext>
              </a:extLst>
            </p:cNvPr>
            <p:cNvSpPr>
              <a:spLocks noChangeShapeType="1"/>
            </p:cNvSpPr>
            <p:nvPr/>
          </p:nvSpPr>
          <p:spPr bwMode="auto">
            <a:xfrm>
              <a:off x="1724806" y="4255118"/>
              <a:ext cx="578116"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de-DE" sz="1805"/>
            </a:p>
          </p:txBody>
        </p:sp>
        <p:sp>
          <p:nvSpPr>
            <p:cNvPr id="9" name="Line 9">
              <a:extLst>
                <a:ext uri="{FF2B5EF4-FFF2-40B4-BE49-F238E27FC236}">
                  <a16:creationId xmlns:a16="http://schemas.microsoft.com/office/drawing/2014/main" id="{3E718D41-45D2-2551-3078-730A0375EBE0}"/>
                </a:ext>
              </a:extLst>
            </p:cNvPr>
            <p:cNvSpPr>
              <a:spLocks noChangeShapeType="1"/>
            </p:cNvSpPr>
            <p:nvPr/>
          </p:nvSpPr>
          <p:spPr bwMode="auto">
            <a:xfrm flipH="1" flipV="1">
              <a:off x="2387850" y="3946745"/>
              <a:ext cx="0" cy="26951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de-DE" sz="1805"/>
            </a:p>
          </p:txBody>
        </p:sp>
        <p:sp>
          <p:nvSpPr>
            <p:cNvPr id="10" name="Oval 10">
              <a:extLst>
                <a:ext uri="{FF2B5EF4-FFF2-40B4-BE49-F238E27FC236}">
                  <a16:creationId xmlns:a16="http://schemas.microsoft.com/office/drawing/2014/main" id="{8740ACDA-61F6-77CA-9582-6FDA25D11532}"/>
                </a:ext>
              </a:extLst>
            </p:cNvPr>
            <p:cNvSpPr>
              <a:spLocks noChangeArrowheads="1"/>
            </p:cNvSpPr>
            <p:nvPr/>
          </p:nvSpPr>
          <p:spPr bwMode="auto">
            <a:xfrm>
              <a:off x="5140157" y="4174999"/>
              <a:ext cx="180000" cy="180000"/>
            </a:xfrm>
            <a:prstGeom prst="ellipse">
              <a:avLst/>
            </a:prstGeom>
            <a:solidFill>
              <a:srgbClr val="FF0000"/>
            </a:solidFill>
            <a:ln w="9525">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endParaRPr lang="en-US" altLang="de-DE" sz="2406"/>
            </a:p>
          </p:txBody>
        </p:sp>
        <p:sp>
          <p:nvSpPr>
            <p:cNvPr id="11" name="Line 11">
              <a:extLst>
                <a:ext uri="{FF2B5EF4-FFF2-40B4-BE49-F238E27FC236}">
                  <a16:creationId xmlns:a16="http://schemas.microsoft.com/office/drawing/2014/main" id="{09BE0CFE-52AD-DD4B-6906-B93A0B8680AE}"/>
                </a:ext>
              </a:extLst>
            </p:cNvPr>
            <p:cNvSpPr>
              <a:spLocks noChangeShapeType="1"/>
            </p:cNvSpPr>
            <p:nvPr/>
          </p:nvSpPr>
          <p:spPr bwMode="auto">
            <a:xfrm>
              <a:off x="2471789" y="4255118"/>
              <a:ext cx="2668369"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de-DE" sz="1805"/>
            </a:p>
          </p:txBody>
        </p:sp>
        <p:sp>
          <p:nvSpPr>
            <p:cNvPr id="15" name="Oval 12">
              <a:extLst>
                <a:ext uri="{FF2B5EF4-FFF2-40B4-BE49-F238E27FC236}">
                  <a16:creationId xmlns:a16="http://schemas.microsoft.com/office/drawing/2014/main" id="{384E31B5-2C6C-0613-DD9B-05BAAC38ACAE}"/>
                </a:ext>
              </a:extLst>
            </p:cNvPr>
            <p:cNvSpPr>
              <a:spLocks noChangeArrowheads="1"/>
            </p:cNvSpPr>
            <p:nvPr/>
          </p:nvSpPr>
          <p:spPr bwMode="auto">
            <a:xfrm>
              <a:off x="1542243" y="3815792"/>
              <a:ext cx="180000" cy="180000"/>
            </a:xfrm>
            <a:prstGeom prst="ellipse">
              <a:avLst/>
            </a:prstGeom>
            <a:solidFill>
              <a:srgbClr val="FF0000"/>
            </a:solidFill>
            <a:ln w="9525">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endParaRPr lang="en-US" altLang="de-DE" sz="2406"/>
            </a:p>
          </p:txBody>
        </p:sp>
        <p:sp>
          <p:nvSpPr>
            <p:cNvPr id="16" name="Oval 13">
              <a:extLst>
                <a:ext uri="{FF2B5EF4-FFF2-40B4-BE49-F238E27FC236}">
                  <a16:creationId xmlns:a16="http://schemas.microsoft.com/office/drawing/2014/main" id="{141A1F2C-B356-B281-74F4-3A1325D6B177}"/>
                </a:ext>
              </a:extLst>
            </p:cNvPr>
            <p:cNvSpPr>
              <a:spLocks noChangeArrowheads="1"/>
            </p:cNvSpPr>
            <p:nvPr/>
          </p:nvSpPr>
          <p:spPr bwMode="auto">
            <a:xfrm>
              <a:off x="2297850" y="3815792"/>
              <a:ext cx="180000" cy="180000"/>
            </a:xfrm>
            <a:prstGeom prst="ellipse">
              <a:avLst/>
            </a:prstGeom>
            <a:solidFill>
              <a:srgbClr val="FF0000"/>
            </a:solidFill>
            <a:ln w="9525">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endParaRPr lang="en-US" altLang="de-DE" sz="2406"/>
            </a:p>
          </p:txBody>
        </p:sp>
        <p:sp>
          <p:nvSpPr>
            <p:cNvPr id="17" name="Line 14">
              <a:extLst>
                <a:ext uri="{FF2B5EF4-FFF2-40B4-BE49-F238E27FC236}">
                  <a16:creationId xmlns:a16="http://schemas.microsoft.com/office/drawing/2014/main" id="{F5BD826C-89F5-163C-140E-A7103349FCCC}"/>
                </a:ext>
              </a:extLst>
            </p:cNvPr>
            <p:cNvSpPr>
              <a:spLocks noChangeShapeType="1"/>
            </p:cNvSpPr>
            <p:nvPr/>
          </p:nvSpPr>
          <p:spPr bwMode="auto">
            <a:xfrm>
              <a:off x="1716507" y="3891829"/>
              <a:ext cx="578116"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de-DE" sz="1805"/>
            </a:p>
          </p:txBody>
        </p:sp>
        <p:sp>
          <p:nvSpPr>
            <p:cNvPr id="18" name="Oval 15">
              <a:extLst>
                <a:ext uri="{FF2B5EF4-FFF2-40B4-BE49-F238E27FC236}">
                  <a16:creationId xmlns:a16="http://schemas.microsoft.com/office/drawing/2014/main" id="{01AE6D77-BABA-C57E-6CB7-5154125F1207}"/>
                </a:ext>
              </a:extLst>
            </p:cNvPr>
            <p:cNvSpPr>
              <a:spLocks noChangeArrowheads="1"/>
            </p:cNvSpPr>
            <p:nvPr/>
          </p:nvSpPr>
          <p:spPr bwMode="auto">
            <a:xfrm>
              <a:off x="2956149" y="3776298"/>
              <a:ext cx="180000" cy="180000"/>
            </a:xfrm>
            <a:prstGeom prst="ellipse">
              <a:avLst/>
            </a:prstGeom>
            <a:solidFill>
              <a:srgbClr val="FF0000"/>
            </a:solidFill>
            <a:ln w="9525">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r>
                <a:rPr lang="en-US" altLang="de-DE" sz="1200" dirty="0"/>
                <a:t>1</a:t>
              </a:r>
              <a:endParaRPr lang="en-US" altLang="de-DE" sz="2406" dirty="0"/>
            </a:p>
          </p:txBody>
        </p:sp>
        <p:sp>
          <p:nvSpPr>
            <p:cNvPr id="19" name="Line 16">
              <a:extLst>
                <a:ext uri="{FF2B5EF4-FFF2-40B4-BE49-F238E27FC236}">
                  <a16:creationId xmlns:a16="http://schemas.microsoft.com/office/drawing/2014/main" id="{5D186362-8C68-B1C1-F1F0-0963181CBF30}"/>
                </a:ext>
              </a:extLst>
            </p:cNvPr>
            <p:cNvSpPr>
              <a:spLocks noChangeShapeType="1"/>
            </p:cNvSpPr>
            <p:nvPr/>
          </p:nvSpPr>
          <p:spPr bwMode="auto">
            <a:xfrm flipV="1">
              <a:off x="2425553" y="3891829"/>
              <a:ext cx="542977" cy="36329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de-DE" sz="1805"/>
            </a:p>
          </p:txBody>
        </p:sp>
        <p:sp>
          <p:nvSpPr>
            <p:cNvPr id="20" name="Oval 6">
              <a:extLst>
                <a:ext uri="{FF2B5EF4-FFF2-40B4-BE49-F238E27FC236}">
                  <a16:creationId xmlns:a16="http://schemas.microsoft.com/office/drawing/2014/main" id="{7A23A793-E1CF-2B94-F54E-5C91CB13B87D}"/>
                </a:ext>
              </a:extLst>
            </p:cNvPr>
            <p:cNvSpPr>
              <a:spLocks noChangeArrowheads="1"/>
            </p:cNvSpPr>
            <p:nvPr/>
          </p:nvSpPr>
          <p:spPr bwMode="auto">
            <a:xfrm>
              <a:off x="2297850" y="4179081"/>
              <a:ext cx="180000" cy="180000"/>
            </a:xfrm>
            <a:prstGeom prst="ellipse">
              <a:avLst/>
            </a:prstGeom>
            <a:solidFill>
              <a:srgbClr val="FF0000"/>
            </a:solidFill>
            <a:ln w="9525">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endParaRPr lang="en-US" altLang="de-DE" sz="2406"/>
            </a:p>
          </p:txBody>
        </p:sp>
      </p:grpSp>
      <p:sp>
        <p:nvSpPr>
          <p:cNvPr id="21" name="Textfeld 20">
            <a:extLst>
              <a:ext uri="{FF2B5EF4-FFF2-40B4-BE49-F238E27FC236}">
                <a16:creationId xmlns:a16="http://schemas.microsoft.com/office/drawing/2014/main" id="{6F3441C6-151C-AFB0-A5D7-2D88B09BB9F1}"/>
              </a:ext>
            </a:extLst>
          </p:cNvPr>
          <p:cNvSpPr txBox="1"/>
          <p:nvPr/>
        </p:nvSpPr>
        <p:spPr>
          <a:xfrm>
            <a:off x="10007227" y="2113845"/>
            <a:ext cx="813043" cy="1446550"/>
          </a:xfrm>
          <a:prstGeom prst="rect">
            <a:avLst/>
          </a:prstGeom>
          <a:noFill/>
        </p:spPr>
        <p:txBody>
          <a:bodyPr wrap="none" rtlCol="0">
            <a:spAutoFit/>
          </a:bodyPr>
          <a:lstStyle/>
          <a:p>
            <a:r>
              <a:rPr lang="de-DE" sz="8800" dirty="0"/>
              <a:t>?</a:t>
            </a:r>
          </a:p>
        </p:txBody>
      </p:sp>
    </p:spTree>
    <p:extLst>
      <p:ext uri="{BB962C8B-B14F-4D97-AF65-F5344CB8AC3E}">
        <p14:creationId xmlns:p14="http://schemas.microsoft.com/office/powerpoint/2010/main" val="222770888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el 11">
            <a:extLst>
              <a:ext uri="{FF2B5EF4-FFF2-40B4-BE49-F238E27FC236}">
                <a16:creationId xmlns:a16="http://schemas.microsoft.com/office/drawing/2014/main" id="{70C9FF78-F5D4-DDB3-40DF-BD603F7D73DC}"/>
              </a:ext>
            </a:extLst>
          </p:cNvPr>
          <p:cNvSpPr>
            <a:spLocks noGrp="1"/>
          </p:cNvSpPr>
          <p:nvPr>
            <p:ph type="title"/>
          </p:nvPr>
        </p:nvSpPr>
        <p:spPr/>
        <p:txBody>
          <a:bodyPr/>
          <a:lstStyle/>
          <a:p>
            <a:r>
              <a:rPr lang="en-US" dirty="0"/>
              <a:t>Design Space of Input Devices: </a:t>
            </a:r>
            <a:r>
              <a:rPr lang="de-DE" dirty="0"/>
              <a:t>Mini </a:t>
            </a:r>
            <a:r>
              <a:rPr lang="de-DE" dirty="0" err="1"/>
              <a:t>Exercise</a:t>
            </a:r>
            <a:endParaRPr lang="de-DE" dirty="0"/>
          </a:p>
        </p:txBody>
      </p:sp>
      <p:sp>
        <p:nvSpPr>
          <p:cNvPr id="3" name="Fußzeilenplatzhalter 2">
            <a:extLst>
              <a:ext uri="{FF2B5EF4-FFF2-40B4-BE49-F238E27FC236}">
                <a16:creationId xmlns:a16="http://schemas.microsoft.com/office/drawing/2014/main" id="{78D20521-A89B-E8C8-DD32-D3427CE852A5}"/>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50654D77-A29E-2BAB-62CF-D7D5D7C3B39C}"/>
              </a:ext>
            </a:extLst>
          </p:cNvPr>
          <p:cNvSpPr>
            <a:spLocks noGrp="1"/>
          </p:cNvSpPr>
          <p:nvPr>
            <p:ph type="sldNum" sz="quarter" idx="33"/>
          </p:nvPr>
        </p:nvSpPr>
        <p:spPr/>
        <p:txBody>
          <a:bodyPr/>
          <a:lstStyle/>
          <a:p>
            <a:fld id="{BA24374A-C3A8-471A-8837-3FC31668ABE5}" type="slidenum">
              <a:rPr lang="de-DE" smtClean="0"/>
              <a:pPr/>
              <a:t>51</a:t>
            </a:fld>
            <a:endParaRPr lang="de-DE" dirty="0"/>
          </a:p>
        </p:txBody>
      </p:sp>
      <p:sp>
        <p:nvSpPr>
          <p:cNvPr id="13" name="Textplatzhalter 12">
            <a:extLst>
              <a:ext uri="{FF2B5EF4-FFF2-40B4-BE49-F238E27FC236}">
                <a16:creationId xmlns:a16="http://schemas.microsoft.com/office/drawing/2014/main" id="{8BD54DF1-71D5-C20D-3E2B-7F5E5818121B}"/>
              </a:ext>
            </a:extLst>
          </p:cNvPr>
          <p:cNvSpPr>
            <a:spLocks noGrp="1"/>
          </p:cNvSpPr>
          <p:nvPr>
            <p:ph type="body" sz="quarter" idx="21"/>
          </p:nvPr>
        </p:nvSpPr>
        <p:spPr/>
        <p:txBody>
          <a:bodyPr/>
          <a:lstStyle/>
          <a:p>
            <a:r>
              <a:rPr lang="en-US" sz="1400" dirty="0"/>
              <a:t>Pointing</a:t>
            </a:r>
            <a:endParaRPr lang="de-DE" dirty="0"/>
          </a:p>
        </p:txBody>
      </p:sp>
      <p:sp>
        <p:nvSpPr>
          <p:cNvPr id="14" name="Textplatzhalter 13">
            <a:extLst>
              <a:ext uri="{FF2B5EF4-FFF2-40B4-BE49-F238E27FC236}">
                <a16:creationId xmlns:a16="http://schemas.microsoft.com/office/drawing/2014/main" id="{56A4B13D-8C1C-DF4C-D082-DBEEC14088D4}"/>
              </a:ext>
            </a:extLst>
          </p:cNvPr>
          <p:cNvSpPr>
            <a:spLocks noGrp="1"/>
          </p:cNvSpPr>
          <p:nvPr>
            <p:ph type="body" sz="quarter" idx="34"/>
          </p:nvPr>
        </p:nvSpPr>
        <p:spPr/>
        <p:txBody>
          <a:bodyPr/>
          <a:lstStyle/>
          <a:p>
            <a:endParaRPr lang="de-DE" dirty="0"/>
          </a:p>
        </p:txBody>
      </p:sp>
      <p:sp>
        <p:nvSpPr>
          <p:cNvPr id="7" name="Inhaltsplatzhalter 6">
            <a:extLst>
              <a:ext uri="{FF2B5EF4-FFF2-40B4-BE49-F238E27FC236}">
                <a16:creationId xmlns:a16="http://schemas.microsoft.com/office/drawing/2014/main" id="{F67C7E56-DACD-84B0-A89D-93A31FBED1C5}"/>
              </a:ext>
            </a:extLst>
          </p:cNvPr>
          <p:cNvSpPr>
            <a:spLocks noGrp="1"/>
          </p:cNvSpPr>
          <p:nvPr>
            <p:ph sz="quarter" idx="35"/>
          </p:nvPr>
        </p:nvSpPr>
        <p:spPr/>
        <p:txBody>
          <a:bodyPr/>
          <a:lstStyle/>
          <a:p>
            <a:r>
              <a:rPr lang="en-US" dirty="0"/>
              <a:t>Card, S. K., Mackinlay, J. D. and Robertson, G. G. (1991). A Morphological Analysis of the Design Space of Input Devices. ACM Transactions on Information Systems 9(2 April): 99-122 https://dl.acm.org/doi/pdf/10.1145/123078.128726 </a:t>
            </a:r>
          </a:p>
        </p:txBody>
      </p:sp>
      <p:graphicFrame>
        <p:nvGraphicFramePr>
          <p:cNvPr id="8" name="Object 2">
            <a:extLst>
              <a:ext uri="{FF2B5EF4-FFF2-40B4-BE49-F238E27FC236}">
                <a16:creationId xmlns:a16="http://schemas.microsoft.com/office/drawing/2014/main" id="{DF88D191-CB23-1F75-6682-BDEE06B2C53B}"/>
              </a:ext>
            </a:extLst>
          </p:cNvPr>
          <p:cNvGraphicFramePr>
            <a:graphicFrameLocks noChangeAspect="1"/>
          </p:cNvGraphicFramePr>
          <p:nvPr/>
        </p:nvGraphicFramePr>
        <p:xfrm>
          <a:off x="695324" y="1632508"/>
          <a:ext cx="8099697" cy="3843599"/>
        </p:xfrm>
        <a:graphic>
          <a:graphicData uri="http://schemas.openxmlformats.org/presentationml/2006/ole">
            <mc:AlternateContent xmlns:mc="http://schemas.openxmlformats.org/markup-compatibility/2006">
              <mc:Choice xmlns:v="urn:schemas-microsoft-com:vml" Requires="v">
                <p:oleObj name="Image" r:id="rId2" imgW="12160960" imgH="5743735" progId="">
                  <p:embed/>
                </p:oleObj>
              </mc:Choice>
              <mc:Fallback>
                <p:oleObj name="Image" r:id="rId2" imgW="12160960" imgH="5743735" progId="">
                  <p:embed/>
                  <p:pic>
                    <p:nvPicPr>
                      <p:cNvPr id="8" name="Object 2">
                        <a:extLst>
                          <a:ext uri="{FF2B5EF4-FFF2-40B4-BE49-F238E27FC236}">
                            <a16:creationId xmlns:a16="http://schemas.microsoft.com/office/drawing/2014/main" id="{DF88D191-CB23-1F75-6682-BDEE06B2C5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324" y="1632508"/>
                        <a:ext cx="8099697" cy="3843599"/>
                      </a:xfrm>
                      <a:prstGeom prst="rect">
                        <a:avLst/>
                      </a:prstGeom>
                      <a:noFill/>
                      <a:ln>
                        <a:noFill/>
                      </a:ln>
                      <a:effectLst/>
                    </p:spPr>
                  </p:pic>
                </p:oleObj>
              </mc:Fallback>
            </mc:AlternateContent>
          </a:graphicData>
        </a:graphic>
      </p:graphicFrame>
      <p:grpSp>
        <p:nvGrpSpPr>
          <p:cNvPr id="2" name="Gruppieren 1">
            <a:extLst>
              <a:ext uri="{FF2B5EF4-FFF2-40B4-BE49-F238E27FC236}">
                <a16:creationId xmlns:a16="http://schemas.microsoft.com/office/drawing/2014/main" id="{F04A46D7-9792-9273-A10C-384612A39AC4}"/>
              </a:ext>
            </a:extLst>
          </p:cNvPr>
          <p:cNvGrpSpPr/>
          <p:nvPr/>
        </p:nvGrpSpPr>
        <p:grpSpPr>
          <a:xfrm>
            <a:off x="1704168" y="2528993"/>
            <a:ext cx="5887257" cy="919060"/>
            <a:chOff x="1542243" y="3776298"/>
            <a:chExt cx="3777914" cy="582783"/>
          </a:xfrm>
        </p:grpSpPr>
        <p:sp>
          <p:nvSpPr>
            <p:cNvPr id="5" name="Oval 5">
              <a:extLst>
                <a:ext uri="{FF2B5EF4-FFF2-40B4-BE49-F238E27FC236}">
                  <a16:creationId xmlns:a16="http://schemas.microsoft.com/office/drawing/2014/main" id="{87EDCBDF-A037-265D-A70D-B31261D3287F}"/>
                </a:ext>
              </a:extLst>
            </p:cNvPr>
            <p:cNvSpPr>
              <a:spLocks noChangeArrowheads="1"/>
            </p:cNvSpPr>
            <p:nvPr/>
          </p:nvSpPr>
          <p:spPr bwMode="auto">
            <a:xfrm>
              <a:off x="1546325" y="4179081"/>
              <a:ext cx="180000" cy="180000"/>
            </a:xfrm>
            <a:prstGeom prst="ellipse">
              <a:avLst/>
            </a:prstGeom>
            <a:solidFill>
              <a:srgbClr val="FF0000"/>
            </a:solidFill>
            <a:ln w="9525">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endParaRPr lang="en-US" altLang="de-DE" sz="2406"/>
            </a:p>
          </p:txBody>
        </p:sp>
        <p:sp>
          <p:nvSpPr>
            <p:cNvPr id="6" name="Line 8">
              <a:extLst>
                <a:ext uri="{FF2B5EF4-FFF2-40B4-BE49-F238E27FC236}">
                  <a16:creationId xmlns:a16="http://schemas.microsoft.com/office/drawing/2014/main" id="{52E8C4DF-5560-2DA4-EA2B-632C36509D02}"/>
                </a:ext>
              </a:extLst>
            </p:cNvPr>
            <p:cNvSpPr>
              <a:spLocks noChangeShapeType="1"/>
            </p:cNvSpPr>
            <p:nvPr/>
          </p:nvSpPr>
          <p:spPr bwMode="auto">
            <a:xfrm>
              <a:off x="1724806" y="4255118"/>
              <a:ext cx="578116"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de-DE" sz="1805"/>
            </a:p>
          </p:txBody>
        </p:sp>
        <p:sp>
          <p:nvSpPr>
            <p:cNvPr id="9" name="Line 9">
              <a:extLst>
                <a:ext uri="{FF2B5EF4-FFF2-40B4-BE49-F238E27FC236}">
                  <a16:creationId xmlns:a16="http://schemas.microsoft.com/office/drawing/2014/main" id="{3E718D41-45D2-2551-3078-730A0375EBE0}"/>
                </a:ext>
              </a:extLst>
            </p:cNvPr>
            <p:cNvSpPr>
              <a:spLocks noChangeShapeType="1"/>
            </p:cNvSpPr>
            <p:nvPr/>
          </p:nvSpPr>
          <p:spPr bwMode="auto">
            <a:xfrm flipH="1" flipV="1">
              <a:off x="2387850" y="3946745"/>
              <a:ext cx="0" cy="26951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de-DE" sz="1805"/>
            </a:p>
          </p:txBody>
        </p:sp>
        <p:sp>
          <p:nvSpPr>
            <p:cNvPr id="10" name="Oval 10">
              <a:extLst>
                <a:ext uri="{FF2B5EF4-FFF2-40B4-BE49-F238E27FC236}">
                  <a16:creationId xmlns:a16="http://schemas.microsoft.com/office/drawing/2014/main" id="{8740ACDA-61F6-77CA-9582-6FDA25D11532}"/>
                </a:ext>
              </a:extLst>
            </p:cNvPr>
            <p:cNvSpPr>
              <a:spLocks noChangeArrowheads="1"/>
            </p:cNvSpPr>
            <p:nvPr/>
          </p:nvSpPr>
          <p:spPr bwMode="auto">
            <a:xfrm>
              <a:off x="5140157" y="4174999"/>
              <a:ext cx="180000" cy="180000"/>
            </a:xfrm>
            <a:prstGeom prst="ellipse">
              <a:avLst/>
            </a:prstGeom>
            <a:solidFill>
              <a:srgbClr val="FF0000"/>
            </a:solidFill>
            <a:ln w="9525">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endParaRPr lang="en-US" altLang="de-DE" sz="2406"/>
            </a:p>
          </p:txBody>
        </p:sp>
        <p:sp>
          <p:nvSpPr>
            <p:cNvPr id="11" name="Line 11">
              <a:extLst>
                <a:ext uri="{FF2B5EF4-FFF2-40B4-BE49-F238E27FC236}">
                  <a16:creationId xmlns:a16="http://schemas.microsoft.com/office/drawing/2014/main" id="{09BE0CFE-52AD-DD4B-6906-B93A0B8680AE}"/>
                </a:ext>
              </a:extLst>
            </p:cNvPr>
            <p:cNvSpPr>
              <a:spLocks noChangeShapeType="1"/>
            </p:cNvSpPr>
            <p:nvPr/>
          </p:nvSpPr>
          <p:spPr bwMode="auto">
            <a:xfrm>
              <a:off x="2471789" y="4255118"/>
              <a:ext cx="2668369"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de-DE" sz="1805"/>
            </a:p>
          </p:txBody>
        </p:sp>
        <p:sp>
          <p:nvSpPr>
            <p:cNvPr id="15" name="Oval 12">
              <a:extLst>
                <a:ext uri="{FF2B5EF4-FFF2-40B4-BE49-F238E27FC236}">
                  <a16:creationId xmlns:a16="http://schemas.microsoft.com/office/drawing/2014/main" id="{384E31B5-2C6C-0613-DD9B-05BAAC38ACAE}"/>
                </a:ext>
              </a:extLst>
            </p:cNvPr>
            <p:cNvSpPr>
              <a:spLocks noChangeArrowheads="1"/>
            </p:cNvSpPr>
            <p:nvPr/>
          </p:nvSpPr>
          <p:spPr bwMode="auto">
            <a:xfrm>
              <a:off x="1542243" y="3815792"/>
              <a:ext cx="180000" cy="180000"/>
            </a:xfrm>
            <a:prstGeom prst="ellipse">
              <a:avLst/>
            </a:prstGeom>
            <a:solidFill>
              <a:srgbClr val="FF0000"/>
            </a:solidFill>
            <a:ln w="9525">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endParaRPr lang="en-US" altLang="de-DE" sz="2406"/>
            </a:p>
          </p:txBody>
        </p:sp>
        <p:sp>
          <p:nvSpPr>
            <p:cNvPr id="16" name="Oval 13">
              <a:extLst>
                <a:ext uri="{FF2B5EF4-FFF2-40B4-BE49-F238E27FC236}">
                  <a16:creationId xmlns:a16="http://schemas.microsoft.com/office/drawing/2014/main" id="{141A1F2C-B356-B281-74F4-3A1325D6B177}"/>
                </a:ext>
              </a:extLst>
            </p:cNvPr>
            <p:cNvSpPr>
              <a:spLocks noChangeArrowheads="1"/>
            </p:cNvSpPr>
            <p:nvPr/>
          </p:nvSpPr>
          <p:spPr bwMode="auto">
            <a:xfrm>
              <a:off x="2297850" y="3815792"/>
              <a:ext cx="180000" cy="180000"/>
            </a:xfrm>
            <a:prstGeom prst="ellipse">
              <a:avLst/>
            </a:prstGeom>
            <a:solidFill>
              <a:srgbClr val="FF0000"/>
            </a:solidFill>
            <a:ln w="9525">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endParaRPr lang="en-US" altLang="de-DE" sz="2406"/>
            </a:p>
          </p:txBody>
        </p:sp>
        <p:sp>
          <p:nvSpPr>
            <p:cNvPr id="17" name="Line 14">
              <a:extLst>
                <a:ext uri="{FF2B5EF4-FFF2-40B4-BE49-F238E27FC236}">
                  <a16:creationId xmlns:a16="http://schemas.microsoft.com/office/drawing/2014/main" id="{F5BD826C-89F5-163C-140E-A7103349FCCC}"/>
                </a:ext>
              </a:extLst>
            </p:cNvPr>
            <p:cNvSpPr>
              <a:spLocks noChangeShapeType="1"/>
            </p:cNvSpPr>
            <p:nvPr/>
          </p:nvSpPr>
          <p:spPr bwMode="auto">
            <a:xfrm>
              <a:off x="1716507" y="3891829"/>
              <a:ext cx="578116"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de-DE" sz="1805"/>
            </a:p>
          </p:txBody>
        </p:sp>
        <p:sp>
          <p:nvSpPr>
            <p:cNvPr id="18" name="Oval 15">
              <a:extLst>
                <a:ext uri="{FF2B5EF4-FFF2-40B4-BE49-F238E27FC236}">
                  <a16:creationId xmlns:a16="http://schemas.microsoft.com/office/drawing/2014/main" id="{01AE6D77-BABA-C57E-6CB7-5154125F1207}"/>
                </a:ext>
              </a:extLst>
            </p:cNvPr>
            <p:cNvSpPr>
              <a:spLocks noChangeArrowheads="1"/>
            </p:cNvSpPr>
            <p:nvPr/>
          </p:nvSpPr>
          <p:spPr bwMode="auto">
            <a:xfrm>
              <a:off x="2956149" y="3776298"/>
              <a:ext cx="180000" cy="180000"/>
            </a:xfrm>
            <a:prstGeom prst="ellipse">
              <a:avLst/>
            </a:prstGeom>
            <a:solidFill>
              <a:srgbClr val="FF0000"/>
            </a:solidFill>
            <a:ln w="9525">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r>
                <a:rPr lang="en-US" altLang="de-DE" sz="1200" dirty="0"/>
                <a:t>1</a:t>
              </a:r>
              <a:endParaRPr lang="en-US" altLang="de-DE" sz="2406" dirty="0"/>
            </a:p>
          </p:txBody>
        </p:sp>
        <p:sp>
          <p:nvSpPr>
            <p:cNvPr id="19" name="Line 16">
              <a:extLst>
                <a:ext uri="{FF2B5EF4-FFF2-40B4-BE49-F238E27FC236}">
                  <a16:creationId xmlns:a16="http://schemas.microsoft.com/office/drawing/2014/main" id="{5D186362-8C68-B1C1-F1F0-0963181CBF30}"/>
                </a:ext>
              </a:extLst>
            </p:cNvPr>
            <p:cNvSpPr>
              <a:spLocks noChangeShapeType="1"/>
            </p:cNvSpPr>
            <p:nvPr/>
          </p:nvSpPr>
          <p:spPr bwMode="auto">
            <a:xfrm flipV="1">
              <a:off x="2425553" y="3891829"/>
              <a:ext cx="542977" cy="36329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de-DE" sz="1805"/>
            </a:p>
          </p:txBody>
        </p:sp>
        <p:sp>
          <p:nvSpPr>
            <p:cNvPr id="20" name="Oval 6">
              <a:extLst>
                <a:ext uri="{FF2B5EF4-FFF2-40B4-BE49-F238E27FC236}">
                  <a16:creationId xmlns:a16="http://schemas.microsoft.com/office/drawing/2014/main" id="{7A23A793-E1CF-2B94-F54E-5C91CB13B87D}"/>
                </a:ext>
              </a:extLst>
            </p:cNvPr>
            <p:cNvSpPr>
              <a:spLocks noChangeArrowheads="1"/>
            </p:cNvSpPr>
            <p:nvPr/>
          </p:nvSpPr>
          <p:spPr bwMode="auto">
            <a:xfrm>
              <a:off x="2297850" y="4179081"/>
              <a:ext cx="180000" cy="180000"/>
            </a:xfrm>
            <a:prstGeom prst="ellipse">
              <a:avLst/>
            </a:prstGeom>
            <a:solidFill>
              <a:srgbClr val="FF0000"/>
            </a:solidFill>
            <a:ln w="9525">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endParaRPr lang="en-US" altLang="de-DE" sz="2406"/>
            </a:p>
          </p:txBody>
        </p:sp>
      </p:grpSp>
      <p:pic>
        <p:nvPicPr>
          <p:cNvPr id="22" name="Grafik 21">
            <a:extLst>
              <a:ext uri="{FF2B5EF4-FFF2-40B4-BE49-F238E27FC236}">
                <a16:creationId xmlns:a16="http://schemas.microsoft.com/office/drawing/2014/main" id="{4BD67AE6-3C0A-13B2-3A29-3DE72D4205AF}"/>
              </a:ext>
            </a:extLst>
          </p:cNvPr>
          <p:cNvPicPr>
            <a:picLocks noChangeAspect="1"/>
          </p:cNvPicPr>
          <p:nvPr/>
        </p:nvPicPr>
        <p:blipFill>
          <a:blip r:embed="rId4"/>
          <a:stretch>
            <a:fillRect/>
          </a:stretch>
        </p:blipFill>
        <p:spPr>
          <a:xfrm>
            <a:off x="8907235" y="2320580"/>
            <a:ext cx="2914863" cy="1971082"/>
          </a:xfrm>
          <a:prstGeom prst="rect">
            <a:avLst/>
          </a:prstGeom>
        </p:spPr>
      </p:pic>
    </p:spTree>
    <p:extLst>
      <p:ext uri="{BB962C8B-B14F-4D97-AF65-F5344CB8AC3E}">
        <p14:creationId xmlns:p14="http://schemas.microsoft.com/office/powerpoint/2010/main" val="306045915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EF2599E-A68B-9686-9581-E4256D85BDEE}"/>
              </a:ext>
            </a:extLst>
          </p:cNvPr>
          <p:cNvSpPr>
            <a:spLocks noGrp="1"/>
          </p:cNvSpPr>
          <p:nvPr>
            <p:ph type="title"/>
          </p:nvPr>
        </p:nvSpPr>
        <p:spPr/>
        <p:txBody>
          <a:bodyPr/>
          <a:lstStyle/>
          <a:p>
            <a:r>
              <a:rPr lang="en-US" altLang="de-DE" dirty="0"/>
              <a:t>Transfer Functions </a:t>
            </a:r>
            <a:endParaRPr lang="de-DE" dirty="0"/>
          </a:p>
        </p:txBody>
      </p:sp>
      <p:sp>
        <p:nvSpPr>
          <p:cNvPr id="3" name="Fußzeilenplatzhalter 2">
            <a:extLst>
              <a:ext uri="{FF2B5EF4-FFF2-40B4-BE49-F238E27FC236}">
                <a16:creationId xmlns:a16="http://schemas.microsoft.com/office/drawing/2014/main" id="{EBEB7D49-00A8-FFA0-3ABF-80B5B8BEABBB}"/>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A853D953-75AB-A44A-7263-2950C3BD5380}"/>
              </a:ext>
            </a:extLst>
          </p:cNvPr>
          <p:cNvSpPr>
            <a:spLocks noGrp="1"/>
          </p:cNvSpPr>
          <p:nvPr>
            <p:ph type="sldNum" sz="quarter" idx="28"/>
          </p:nvPr>
        </p:nvSpPr>
        <p:spPr/>
        <p:txBody>
          <a:bodyPr/>
          <a:lstStyle/>
          <a:p>
            <a:fld id="{BA24374A-C3A8-471A-8837-3FC31668ABE5}" type="slidenum">
              <a:rPr lang="de-DE" smtClean="0"/>
              <a:pPr/>
              <a:t>52</a:t>
            </a:fld>
            <a:endParaRPr lang="de-DE" dirty="0"/>
          </a:p>
        </p:txBody>
      </p:sp>
      <p:sp>
        <p:nvSpPr>
          <p:cNvPr id="5" name="Textplatzhalter 4">
            <a:extLst>
              <a:ext uri="{FF2B5EF4-FFF2-40B4-BE49-F238E27FC236}">
                <a16:creationId xmlns:a16="http://schemas.microsoft.com/office/drawing/2014/main" id="{1E592BF4-1511-CA8B-21DA-65150B4BBFDA}"/>
              </a:ext>
            </a:extLst>
          </p:cNvPr>
          <p:cNvSpPr>
            <a:spLocks noGrp="1"/>
          </p:cNvSpPr>
          <p:nvPr>
            <p:ph type="body" sz="quarter" idx="21"/>
          </p:nvPr>
        </p:nvSpPr>
        <p:spPr/>
        <p:txBody>
          <a:bodyPr/>
          <a:lstStyle/>
          <a:p>
            <a:r>
              <a:rPr lang="en-US" sz="1400" dirty="0"/>
              <a:t>Pointing</a:t>
            </a:r>
            <a:endParaRPr lang="de-DE" dirty="0"/>
          </a:p>
        </p:txBody>
      </p:sp>
      <p:sp>
        <p:nvSpPr>
          <p:cNvPr id="6" name="Textplatzhalter 5">
            <a:extLst>
              <a:ext uri="{FF2B5EF4-FFF2-40B4-BE49-F238E27FC236}">
                <a16:creationId xmlns:a16="http://schemas.microsoft.com/office/drawing/2014/main" id="{15245582-1E10-D51E-53C1-7BABBB86E22D}"/>
              </a:ext>
            </a:extLst>
          </p:cNvPr>
          <p:cNvSpPr>
            <a:spLocks noGrp="1"/>
          </p:cNvSpPr>
          <p:nvPr>
            <p:ph type="body" sz="quarter" idx="29"/>
          </p:nvPr>
        </p:nvSpPr>
        <p:spPr/>
        <p:txBody>
          <a:bodyPr/>
          <a:lstStyle/>
          <a:p>
            <a:r>
              <a:rPr lang="en-US" altLang="de-DE" dirty="0"/>
              <a:t>A referential pointing device is </a:t>
            </a:r>
            <a:r>
              <a:rPr lang="en-US" altLang="de-DE" b="1" dirty="0">
                <a:solidFill>
                  <a:schemeClr val="accent1"/>
                </a:solidFill>
              </a:rPr>
              <a:t>moved</a:t>
            </a:r>
            <a:r>
              <a:rPr lang="en-US" altLang="de-DE" dirty="0"/>
              <a:t> </a:t>
            </a:r>
            <a:r>
              <a:rPr lang="en-US" altLang="de-DE" b="1" dirty="0">
                <a:solidFill>
                  <a:schemeClr val="accent1"/>
                </a:solidFill>
              </a:rPr>
              <a:t>across a surface in X and Y </a:t>
            </a:r>
          </a:p>
          <a:p>
            <a:pPr lvl="1"/>
            <a:r>
              <a:rPr lang="en-US" altLang="de-DE" dirty="0"/>
              <a:t>The device reports the movement as changes to x and y (mostly dx and </a:t>
            </a:r>
            <a:r>
              <a:rPr lang="en-US" altLang="de-DE" dirty="0" err="1"/>
              <a:t>dy</a:t>
            </a:r>
            <a:r>
              <a:rPr lang="en-US" altLang="de-DE" dirty="0"/>
              <a:t>)</a:t>
            </a:r>
          </a:p>
          <a:p>
            <a:pPr lvl="1"/>
            <a:r>
              <a:rPr lang="en-US" altLang="de-DE" dirty="0"/>
              <a:t>The resolution of the updates relate to the resolution of the sensor in the mouse (DPI)</a:t>
            </a:r>
          </a:p>
          <a:p>
            <a:r>
              <a:rPr lang="en-US" altLang="de-DE" dirty="0"/>
              <a:t>How often the changes are reported relates to the </a:t>
            </a:r>
            <a:r>
              <a:rPr lang="en-US" altLang="de-DE" b="1" dirty="0">
                <a:solidFill>
                  <a:schemeClr val="accent1"/>
                </a:solidFill>
              </a:rPr>
              <a:t>polling rate</a:t>
            </a:r>
          </a:p>
          <a:p>
            <a:pPr lvl="1"/>
            <a:r>
              <a:rPr lang="en-US" altLang="de-DE" dirty="0"/>
              <a:t>e.g., 100Hz means you get an update every 10 </a:t>
            </a:r>
            <a:r>
              <a:rPr lang="en-US" altLang="de-DE" dirty="0" err="1"/>
              <a:t>ms</a:t>
            </a:r>
            <a:r>
              <a:rPr lang="en-US" altLang="de-DE" dirty="0"/>
              <a:t>, 500Hz gives an update every 2 </a:t>
            </a:r>
            <a:r>
              <a:rPr lang="en-US" altLang="de-DE" dirty="0" err="1"/>
              <a:t>ms</a:t>
            </a:r>
            <a:endParaRPr lang="en-US" altLang="de-DE" dirty="0"/>
          </a:p>
          <a:p>
            <a:r>
              <a:rPr lang="en-US" altLang="de-DE" dirty="0"/>
              <a:t>We assume your cursor is at a certain position on the screen (</a:t>
            </a:r>
            <a:r>
              <a:rPr lang="en-US" altLang="de-DE" dirty="0" err="1"/>
              <a:t>Sx</a:t>
            </a:r>
            <a:r>
              <a:rPr lang="en-US" altLang="de-DE" dirty="0"/>
              <a:t>, Sy)</a:t>
            </a:r>
          </a:p>
          <a:p>
            <a:pPr lvl="1"/>
            <a:r>
              <a:rPr lang="en-US" altLang="de-DE" dirty="0"/>
              <a:t>Your transfer function updates the screen position of the cursor based on the received values:</a:t>
            </a:r>
          </a:p>
          <a:p>
            <a:pPr lvl="2"/>
            <a:r>
              <a:rPr lang="en-US" altLang="de-DE" sz="2000" b="1" dirty="0">
                <a:solidFill>
                  <a:schemeClr val="accent1"/>
                </a:solidFill>
              </a:rPr>
              <a:t>(</a:t>
            </a:r>
            <a:r>
              <a:rPr lang="en-US" altLang="de-DE" sz="2000" b="1" dirty="0" err="1">
                <a:solidFill>
                  <a:schemeClr val="accent1"/>
                </a:solidFill>
              </a:rPr>
              <a:t>Sx,Sy</a:t>
            </a:r>
            <a:r>
              <a:rPr lang="en-US" altLang="de-DE" sz="2000" b="1" dirty="0">
                <a:solidFill>
                  <a:schemeClr val="accent1"/>
                </a:solidFill>
              </a:rPr>
              <a:t>) = f(</a:t>
            </a:r>
            <a:r>
              <a:rPr lang="en-US" altLang="de-DE" sz="2000" b="1" dirty="0" err="1">
                <a:solidFill>
                  <a:schemeClr val="accent1"/>
                </a:solidFill>
              </a:rPr>
              <a:t>Sx</a:t>
            </a:r>
            <a:r>
              <a:rPr lang="en-US" altLang="de-DE" sz="2000" b="1" dirty="0">
                <a:solidFill>
                  <a:schemeClr val="accent1"/>
                </a:solidFill>
              </a:rPr>
              <a:t>, Sy, dx, </a:t>
            </a:r>
            <a:r>
              <a:rPr lang="en-US" altLang="de-DE" sz="2000" b="1" dirty="0" err="1">
                <a:solidFill>
                  <a:schemeClr val="accent1"/>
                </a:solidFill>
              </a:rPr>
              <a:t>dy</a:t>
            </a:r>
            <a:r>
              <a:rPr lang="en-US" altLang="de-DE" sz="2000" b="1" dirty="0">
                <a:solidFill>
                  <a:schemeClr val="accent1"/>
                </a:solidFill>
              </a:rPr>
              <a:t>)</a:t>
            </a:r>
            <a:endParaRPr lang="de-DE" dirty="0">
              <a:solidFill>
                <a:schemeClr val="accent1"/>
              </a:solidFill>
            </a:endParaRPr>
          </a:p>
          <a:p>
            <a:endParaRPr lang="de-DE" dirty="0"/>
          </a:p>
        </p:txBody>
      </p:sp>
    </p:spTree>
    <p:extLst>
      <p:ext uri="{BB962C8B-B14F-4D97-AF65-F5344CB8AC3E}">
        <p14:creationId xmlns:p14="http://schemas.microsoft.com/office/powerpoint/2010/main" val="311930179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8D491EC-D738-76B5-27CB-054025FA44B5}"/>
              </a:ext>
            </a:extLst>
          </p:cNvPr>
          <p:cNvSpPr>
            <a:spLocks noGrp="1"/>
          </p:cNvSpPr>
          <p:nvPr>
            <p:ph type="title"/>
          </p:nvPr>
        </p:nvSpPr>
        <p:spPr/>
        <p:txBody>
          <a:bodyPr/>
          <a:lstStyle/>
          <a:p>
            <a:r>
              <a:rPr lang="en-US" altLang="de-DE" dirty="0"/>
              <a:t>Transfer Functions</a:t>
            </a:r>
            <a:endParaRPr lang="de-DE" dirty="0"/>
          </a:p>
        </p:txBody>
      </p:sp>
      <p:sp>
        <p:nvSpPr>
          <p:cNvPr id="3" name="Fußzeilenplatzhalter 2">
            <a:extLst>
              <a:ext uri="{FF2B5EF4-FFF2-40B4-BE49-F238E27FC236}">
                <a16:creationId xmlns:a16="http://schemas.microsoft.com/office/drawing/2014/main" id="{1CA9F9E5-9983-F271-7299-68EBC7CDC45F}"/>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80327D6C-4A7A-36D5-7B2A-7F745E55020D}"/>
              </a:ext>
            </a:extLst>
          </p:cNvPr>
          <p:cNvSpPr>
            <a:spLocks noGrp="1"/>
          </p:cNvSpPr>
          <p:nvPr>
            <p:ph type="sldNum" sz="quarter" idx="33"/>
          </p:nvPr>
        </p:nvSpPr>
        <p:spPr/>
        <p:txBody>
          <a:bodyPr/>
          <a:lstStyle/>
          <a:p>
            <a:fld id="{BA24374A-C3A8-471A-8837-3FC31668ABE5}" type="slidenum">
              <a:rPr lang="de-DE" smtClean="0"/>
              <a:pPr/>
              <a:t>53</a:t>
            </a:fld>
            <a:endParaRPr lang="de-DE" dirty="0"/>
          </a:p>
        </p:txBody>
      </p:sp>
      <p:sp>
        <p:nvSpPr>
          <p:cNvPr id="5" name="Textplatzhalter 4">
            <a:extLst>
              <a:ext uri="{FF2B5EF4-FFF2-40B4-BE49-F238E27FC236}">
                <a16:creationId xmlns:a16="http://schemas.microsoft.com/office/drawing/2014/main" id="{C8090EB8-0923-F627-70D9-71ED4D92E114}"/>
              </a:ext>
            </a:extLst>
          </p:cNvPr>
          <p:cNvSpPr>
            <a:spLocks noGrp="1"/>
          </p:cNvSpPr>
          <p:nvPr>
            <p:ph type="body" sz="quarter" idx="21"/>
          </p:nvPr>
        </p:nvSpPr>
        <p:spPr/>
        <p:txBody>
          <a:bodyPr/>
          <a:lstStyle/>
          <a:p>
            <a:r>
              <a:rPr lang="en-US" sz="1400" dirty="0"/>
              <a:t>Pointing</a:t>
            </a:r>
            <a:endParaRPr lang="de-DE" dirty="0"/>
          </a:p>
        </p:txBody>
      </p:sp>
      <p:sp>
        <p:nvSpPr>
          <p:cNvPr id="6" name="Textplatzhalter 5">
            <a:extLst>
              <a:ext uri="{FF2B5EF4-FFF2-40B4-BE49-F238E27FC236}">
                <a16:creationId xmlns:a16="http://schemas.microsoft.com/office/drawing/2014/main" id="{2B742EC5-A2BB-7D16-0664-9CC1CEE651A9}"/>
              </a:ext>
            </a:extLst>
          </p:cNvPr>
          <p:cNvSpPr>
            <a:spLocks noGrp="1"/>
          </p:cNvSpPr>
          <p:nvPr>
            <p:ph type="body" sz="quarter" idx="34"/>
          </p:nvPr>
        </p:nvSpPr>
        <p:spPr>
          <a:xfrm>
            <a:off x="695325" y="1449388"/>
            <a:ext cx="5126831" cy="4056061"/>
          </a:xfrm>
        </p:spPr>
        <p:txBody>
          <a:bodyPr/>
          <a:lstStyle/>
          <a:p>
            <a:r>
              <a:rPr lang="en-US" dirty="0"/>
              <a:t>The </a:t>
            </a:r>
            <a:r>
              <a:rPr lang="en-US" b="1" dirty="0">
                <a:solidFill>
                  <a:schemeClr val="accent1"/>
                </a:solidFill>
              </a:rPr>
              <a:t>physical movement </a:t>
            </a:r>
            <a:r>
              <a:rPr lang="en-US" dirty="0"/>
              <a:t>of the pointing device </a:t>
            </a:r>
            <a:r>
              <a:rPr lang="en-US" b="1" dirty="0">
                <a:solidFill>
                  <a:schemeClr val="accent1"/>
                </a:solidFill>
              </a:rPr>
              <a:t>is translated into the movement of a UI cursor</a:t>
            </a:r>
          </a:p>
          <a:p>
            <a:pPr lvl="1"/>
            <a:r>
              <a:rPr lang="en-US" dirty="0"/>
              <a:t>There are different functions, default values, and parameters for different operating systems (mainly contribute to the look-and-feel of the OS)</a:t>
            </a:r>
          </a:p>
          <a:p>
            <a:pPr lvl="1"/>
            <a:r>
              <a:rPr lang="de-DE" dirty="0" err="1"/>
              <a:t>There</a:t>
            </a:r>
            <a:r>
              <a:rPr lang="de-DE" dirty="0"/>
              <a:t> </a:t>
            </a:r>
            <a:r>
              <a:rPr lang="de-DE" dirty="0" err="1"/>
              <a:t>are</a:t>
            </a:r>
            <a:r>
              <a:rPr lang="de-DE" dirty="0"/>
              <a:t> also </a:t>
            </a:r>
            <a:r>
              <a:rPr lang="de-DE" dirty="0" err="1"/>
              <a:t>ideas</a:t>
            </a:r>
            <a:r>
              <a:rPr lang="de-DE" dirty="0"/>
              <a:t> </a:t>
            </a:r>
            <a:r>
              <a:rPr lang="de-DE" dirty="0" err="1"/>
              <a:t>for</a:t>
            </a:r>
            <a:r>
              <a:rPr lang="de-DE" dirty="0"/>
              <a:t> user-</a:t>
            </a:r>
            <a:r>
              <a:rPr lang="de-DE" dirty="0" err="1"/>
              <a:t>defined</a:t>
            </a:r>
            <a:r>
              <a:rPr lang="de-DE" dirty="0"/>
              <a:t> and adaptive </a:t>
            </a:r>
            <a:r>
              <a:rPr lang="de-DE" dirty="0" err="1"/>
              <a:t>transfer</a:t>
            </a:r>
            <a:r>
              <a:rPr lang="de-DE" dirty="0"/>
              <a:t> </a:t>
            </a:r>
            <a:r>
              <a:rPr lang="de-DE" dirty="0" err="1"/>
              <a:t>functions</a:t>
            </a:r>
            <a:endParaRPr lang="de-DE" dirty="0"/>
          </a:p>
          <a:p>
            <a:endParaRPr lang="en-US" dirty="0"/>
          </a:p>
          <a:p>
            <a:endParaRPr lang="de-DE" dirty="0"/>
          </a:p>
        </p:txBody>
      </p:sp>
      <p:sp>
        <p:nvSpPr>
          <p:cNvPr id="7" name="Inhaltsplatzhalter 6">
            <a:extLst>
              <a:ext uri="{FF2B5EF4-FFF2-40B4-BE49-F238E27FC236}">
                <a16:creationId xmlns:a16="http://schemas.microsoft.com/office/drawing/2014/main" id="{D74478A8-0440-642F-093A-7E5B3B089424}"/>
              </a:ext>
            </a:extLst>
          </p:cNvPr>
          <p:cNvSpPr>
            <a:spLocks noGrp="1"/>
          </p:cNvSpPr>
          <p:nvPr>
            <p:ph sz="quarter" idx="35"/>
          </p:nvPr>
        </p:nvSpPr>
        <p:spPr/>
        <p:txBody>
          <a:bodyPr/>
          <a:lstStyle/>
          <a:p>
            <a:r>
              <a:rPr lang="en-US" dirty="0" err="1"/>
              <a:t>Géry</a:t>
            </a:r>
            <a:r>
              <a:rPr lang="en-US" dirty="0"/>
              <a:t> </a:t>
            </a:r>
            <a:r>
              <a:rPr lang="en-US" dirty="0" err="1"/>
              <a:t>Casiez</a:t>
            </a:r>
            <a:r>
              <a:rPr lang="en-US" dirty="0"/>
              <a:t> and Nicolas Roussel. No more bricolage!: methods and tools to characterize, replicate and compare pointing transfer functions. In Proceedings of the 24th annual ACM symposium on User interface software and technology, pages 603–614. ACM, 2011.</a:t>
            </a:r>
          </a:p>
        </p:txBody>
      </p:sp>
      <p:pic>
        <p:nvPicPr>
          <p:cNvPr id="8" name="Grafik 7">
            <a:extLst>
              <a:ext uri="{FF2B5EF4-FFF2-40B4-BE49-F238E27FC236}">
                <a16:creationId xmlns:a16="http://schemas.microsoft.com/office/drawing/2014/main" id="{8A9590AD-DF69-6934-B17D-54906729A6B0}"/>
              </a:ext>
            </a:extLst>
          </p:cNvPr>
          <p:cNvPicPr>
            <a:picLocks noChangeAspect="1"/>
          </p:cNvPicPr>
          <p:nvPr/>
        </p:nvPicPr>
        <p:blipFill>
          <a:blip r:embed="rId2"/>
          <a:stretch>
            <a:fillRect/>
          </a:stretch>
        </p:blipFill>
        <p:spPr>
          <a:xfrm>
            <a:off x="5986026" y="1089025"/>
            <a:ext cx="5733852" cy="4802187"/>
          </a:xfrm>
          <a:prstGeom prst="rect">
            <a:avLst/>
          </a:prstGeom>
        </p:spPr>
      </p:pic>
    </p:spTree>
    <p:extLst>
      <p:ext uri="{BB962C8B-B14F-4D97-AF65-F5344CB8AC3E}">
        <p14:creationId xmlns:p14="http://schemas.microsoft.com/office/powerpoint/2010/main" val="271026411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A763B64-7934-37C3-9F6F-F2C7FA6867E4}"/>
              </a:ext>
            </a:extLst>
          </p:cNvPr>
          <p:cNvSpPr>
            <a:spLocks noGrp="1"/>
          </p:cNvSpPr>
          <p:nvPr>
            <p:ph type="title"/>
          </p:nvPr>
        </p:nvSpPr>
        <p:spPr/>
        <p:txBody>
          <a:bodyPr/>
          <a:lstStyle/>
          <a:p>
            <a:r>
              <a:rPr lang="en-US" altLang="de-DE" dirty="0"/>
              <a:t>Controller Resistance</a:t>
            </a:r>
            <a:endParaRPr lang="de-DE" dirty="0"/>
          </a:p>
        </p:txBody>
      </p:sp>
      <p:sp>
        <p:nvSpPr>
          <p:cNvPr id="3" name="Fußzeilenplatzhalter 2">
            <a:extLst>
              <a:ext uri="{FF2B5EF4-FFF2-40B4-BE49-F238E27FC236}">
                <a16:creationId xmlns:a16="http://schemas.microsoft.com/office/drawing/2014/main" id="{CB838ADF-CD17-D5DB-9ED4-CF5814423C34}"/>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F516F8C5-05E5-682D-07AF-CA2BCB5F635F}"/>
              </a:ext>
            </a:extLst>
          </p:cNvPr>
          <p:cNvSpPr>
            <a:spLocks noGrp="1"/>
          </p:cNvSpPr>
          <p:nvPr>
            <p:ph type="sldNum" sz="quarter" idx="33"/>
          </p:nvPr>
        </p:nvSpPr>
        <p:spPr/>
        <p:txBody>
          <a:bodyPr/>
          <a:lstStyle/>
          <a:p>
            <a:fld id="{BA24374A-C3A8-471A-8837-3FC31668ABE5}" type="slidenum">
              <a:rPr lang="de-DE" smtClean="0"/>
              <a:pPr/>
              <a:t>54</a:t>
            </a:fld>
            <a:endParaRPr lang="de-DE" dirty="0"/>
          </a:p>
        </p:txBody>
      </p:sp>
      <p:sp>
        <p:nvSpPr>
          <p:cNvPr id="5" name="Textplatzhalter 4">
            <a:extLst>
              <a:ext uri="{FF2B5EF4-FFF2-40B4-BE49-F238E27FC236}">
                <a16:creationId xmlns:a16="http://schemas.microsoft.com/office/drawing/2014/main" id="{3B7DBAEE-0EB3-1C19-B30C-DA3734B5FA50}"/>
              </a:ext>
            </a:extLst>
          </p:cNvPr>
          <p:cNvSpPr>
            <a:spLocks noGrp="1"/>
          </p:cNvSpPr>
          <p:nvPr>
            <p:ph type="body" sz="quarter" idx="21"/>
          </p:nvPr>
        </p:nvSpPr>
        <p:spPr/>
        <p:txBody>
          <a:bodyPr/>
          <a:lstStyle/>
          <a:p>
            <a:r>
              <a:rPr lang="en-US" sz="1400" dirty="0"/>
              <a:t>Pointing</a:t>
            </a:r>
            <a:endParaRPr lang="de-DE" dirty="0"/>
          </a:p>
        </p:txBody>
      </p:sp>
      <p:sp>
        <p:nvSpPr>
          <p:cNvPr id="6" name="Textplatzhalter 5">
            <a:extLst>
              <a:ext uri="{FF2B5EF4-FFF2-40B4-BE49-F238E27FC236}">
                <a16:creationId xmlns:a16="http://schemas.microsoft.com/office/drawing/2014/main" id="{3544F877-987C-D92E-62DF-A2F1D212B033}"/>
              </a:ext>
            </a:extLst>
          </p:cNvPr>
          <p:cNvSpPr>
            <a:spLocks noGrp="1"/>
          </p:cNvSpPr>
          <p:nvPr>
            <p:ph type="body" sz="quarter" idx="34"/>
          </p:nvPr>
        </p:nvSpPr>
        <p:spPr>
          <a:xfrm>
            <a:off x="695325" y="1449388"/>
            <a:ext cx="7862437" cy="4149582"/>
          </a:xfrm>
        </p:spPr>
        <p:txBody>
          <a:bodyPr>
            <a:normAutofit fontScale="92500" lnSpcReduction="10000"/>
          </a:bodyPr>
          <a:lstStyle/>
          <a:p>
            <a:pPr>
              <a:lnSpc>
                <a:spcPct val="120000"/>
              </a:lnSpc>
              <a:spcBef>
                <a:spcPts val="0"/>
              </a:spcBef>
            </a:pPr>
            <a:r>
              <a:rPr lang="en-US" b="1" dirty="0">
                <a:solidFill>
                  <a:schemeClr val="accent1"/>
                </a:solidFill>
              </a:rPr>
              <a:t>Isometric</a:t>
            </a:r>
            <a:r>
              <a:rPr lang="en-US" b="1" dirty="0"/>
              <a:t> </a:t>
            </a:r>
            <a:r>
              <a:rPr lang="de-DE" dirty="0"/>
              <a:t>(</a:t>
            </a:r>
            <a:r>
              <a:rPr lang="en-US" dirty="0"/>
              <a:t>infinite resistance</a:t>
            </a:r>
            <a:r>
              <a:rPr lang="de-DE" dirty="0"/>
              <a:t>)</a:t>
            </a:r>
            <a:endParaRPr lang="en-US" b="1" dirty="0"/>
          </a:p>
          <a:p>
            <a:pPr lvl="1">
              <a:lnSpc>
                <a:spcPct val="120000"/>
              </a:lnSpc>
              <a:spcBef>
                <a:spcPts val="0"/>
              </a:spcBef>
            </a:pPr>
            <a:r>
              <a:rPr lang="en-US" dirty="0"/>
              <a:t>Device/handle is not moved </a:t>
            </a:r>
          </a:p>
          <a:p>
            <a:pPr lvl="1">
              <a:lnSpc>
                <a:spcPct val="120000"/>
              </a:lnSpc>
              <a:spcBef>
                <a:spcPts val="0"/>
              </a:spcBef>
            </a:pPr>
            <a:r>
              <a:rPr lang="en-US" dirty="0"/>
              <a:t>Pressure devices / force devices </a:t>
            </a:r>
          </a:p>
          <a:p>
            <a:pPr lvl="1">
              <a:lnSpc>
                <a:spcPct val="120000"/>
              </a:lnSpc>
              <a:spcBef>
                <a:spcPts val="0"/>
              </a:spcBef>
            </a:pPr>
            <a:r>
              <a:rPr lang="en-US" dirty="0"/>
              <a:t>Device that senses force but does not perceptibly move </a:t>
            </a:r>
          </a:p>
          <a:p>
            <a:pPr lvl="1">
              <a:lnSpc>
                <a:spcPct val="120000"/>
              </a:lnSpc>
              <a:spcBef>
                <a:spcPts val="0"/>
              </a:spcBef>
            </a:pPr>
            <a:r>
              <a:rPr lang="en-US" dirty="0"/>
              <a:t>Force is mapped to rate control of the cursor (typical) or to absolute position </a:t>
            </a:r>
            <a:endParaRPr lang="en-US" b="1" dirty="0"/>
          </a:p>
          <a:p>
            <a:pPr>
              <a:lnSpc>
                <a:spcPct val="120000"/>
              </a:lnSpc>
              <a:spcBef>
                <a:spcPts val="0"/>
              </a:spcBef>
            </a:pPr>
            <a:r>
              <a:rPr lang="en-US" b="1" dirty="0">
                <a:solidFill>
                  <a:schemeClr val="accent1"/>
                </a:solidFill>
              </a:rPr>
              <a:t>Isotonic</a:t>
            </a:r>
            <a:r>
              <a:rPr lang="en-US" b="1" dirty="0"/>
              <a:t> </a:t>
            </a:r>
            <a:r>
              <a:rPr lang="en-US" dirty="0"/>
              <a:t>(free moving</a:t>
            </a:r>
            <a:r>
              <a:rPr lang="de-DE" dirty="0"/>
              <a:t>)</a:t>
            </a:r>
            <a:endParaRPr lang="en-US" b="1" dirty="0"/>
          </a:p>
          <a:p>
            <a:pPr lvl="1">
              <a:lnSpc>
                <a:spcPct val="120000"/>
              </a:lnSpc>
              <a:spcBef>
                <a:spcPts val="0"/>
              </a:spcBef>
            </a:pPr>
            <a:r>
              <a:rPr lang="en-US" dirty="0"/>
              <a:t>Device/handle is freely moved</a:t>
            </a:r>
          </a:p>
          <a:p>
            <a:pPr lvl="1">
              <a:lnSpc>
                <a:spcPct val="120000"/>
              </a:lnSpc>
              <a:spcBef>
                <a:spcPts val="0"/>
              </a:spcBef>
            </a:pPr>
            <a:r>
              <a:rPr lang="en-US" dirty="0"/>
              <a:t>Displacement devices, free moving devices or unloaded devices </a:t>
            </a:r>
          </a:p>
          <a:p>
            <a:pPr lvl="1">
              <a:lnSpc>
                <a:spcPct val="120000"/>
              </a:lnSpc>
              <a:spcBef>
                <a:spcPts val="0"/>
              </a:spcBef>
            </a:pPr>
            <a:r>
              <a:rPr lang="en-US" dirty="0"/>
              <a:t>Zero or constant resistance  (resistance stays the same)</a:t>
            </a:r>
          </a:p>
          <a:p>
            <a:pPr lvl="1">
              <a:lnSpc>
                <a:spcPct val="120000"/>
              </a:lnSpc>
              <a:spcBef>
                <a:spcPts val="0"/>
              </a:spcBef>
            </a:pPr>
            <a:r>
              <a:rPr lang="en-US" dirty="0"/>
              <a:t>Displacement of device is mapped to displacement of the cursor</a:t>
            </a:r>
          </a:p>
          <a:p>
            <a:endParaRPr lang="de-DE" dirty="0"/>
          </a:p>
        </p:txBody>
      </p:sp>
      <p:sp>
        <p:nvSpPr>
          <p:cNvPr id="14" name="Inhaltsplatzhalter 13">
            <a:extLst>
              <a:ext uri="{FF2B5EF4-FFF2-40B4-BE49-F238E27FC236}">
                <a16:creationId xmlns:a16="http://schemas.microsoft.com/office/drawing/2014/main" id="{0A63F6FE-EF04-CE93-ADD9-597DB41D4C45}"/>
              </a:ext>
            </a:extLst>
          </p:cNvPr>
          <p:cNvSpPr>
            <a:spLocks noGrp="1"/>
          </p:cNvSpPr>
          <p:nvPr>
            <p:ph sz="quarter" idx="35"/>
          </p:nvPr>
        </p:nvSpPr>
        <p:spPr/>
        <p:txBody>
          <a:bodyPr/>
          <a:lstStyle/>
          <a:p>
            <a:r>
              <a:rPr lang="de-DE" dirty="0"/>
              <a:t>Images </a:t>
            </a:r>
            <a:r>
              <a:rPr lang="de-DE" dirty="0" err="1"/>
              <a:t>from</a:t>
            </a:r>
            <a:r>
              <a:rPr lang="de-DE" dirty="0"/>
              <a:t>: </a:t>
            </a:r>
            <a:r>
              <a:rPr lang="de-DE" dirty="0">
                <a:hlinkClick r:id="rId2"/>
              </a:rPr>
              <a:t>https://cdn.pixabay.com/photo/2018/05/19/15/53/atari-3413722_960_720.png</a:t>
            </a:r>
            <a:r>
              <a:rPr lang="de-DE" dirty="0"/>
              <a:t>´</a:t>
            </a:r>
            <a:r>
              <a:rPr lang="de-DE" dirty="0">
                <a:hlinkClick r:id="rId3"/>
              </a:rPr>
              <a:t>https://cdn.pixabay.com/photo/2016/11/02/14/16/x-box-1791682_960_720.jpg</a:t>
            </a:r>
            <a:r>
              <a:rPr lang="de-DE" dirty="0"/>
              <a:t> </a:t>
            </a:r>
            <a:r>
              <a:rPr lang="de-DE" dirty="0">
                <a:hlinkClick r:id="rId4"/>
              </a:rPr>
              <a:t>https://pixabay.com/de/photos/x-schachtel-konsole-joypad-1791682/</a:t>
            </a:r>
            <a:r>
              <a:rPr lang="de-DE" dirty="0"/>
              <a:t> </a:t>
            </a:r>
            <a:r>
              <a:rPr lang="de-DE" dirty="0">
                <a:hlinkClick r:id="rId5"/>
              </a:rPr>
              <a:t>https://pixabay.com/de/photos/atari-joystick-konsole-videospiel- 413722/</a:t>
            </a:r>
            <a:r>
              <a:rPr lang="de-DE" dirty="0"/>
              <a:t> </a:t>
            </a:r>
            <a:r>
              <a:rPr lang="de-DE" dirty="0">
                <a:hlinkClick r:id="rId6"/>
              </a:rPr>
              <a:t>https://upload.wikimedia.org/wikipedia/commons/d/d3/NES-Power-Glove.jpg</a:t>
            </a:r>
            <a:r>
              <a:rPr lang="de-DE" dirty="0"/>
              <a:t> Evan-Amos / Public </a:t>
            </a:r>
            <a:r>
              <a:rPr lang="de-DE" dirty="0" err="1"/>
              <a:t>domain</a:t>
            </a:r>
            <a:endParaRPr lang="de-DE" dirty="0"/>
          </a:p>
        </p:txBody>
      </p:sp>
      <p:grpSp>
        <p:nvGrpSpPr>
          <p:cNvPr id="15" name="Gruppieren 14">
            <a:extLst>
              <a:ext uri="{FF2B5EF4-FFF2-40B4-BE49-F238E27FC236}">
                <a16:creationId xmlns:a16="http://schemas.microsoft.com/office/drawing/2014/main" id="{8B094849-0FAD-2DFA-8C2B-989D8BA99031}"/>
              </a:ext>
            </a:extLst>
          </p:cNvPr>
          <p:cNvGrpSpPr/>
          <p:nvPr/>
        </p:nvGrpSpPr>
        <p:grpSpPr>
          <a:xfrm>
            <a:off x="8444997" y="925830"/>
            <a:ext cx="3815109" cy="4673140"/>
            <a:chOff x="7340787" y="0"/>
            <a:chExt cx="4919319" cy="6025690"/>
          </a:xfrm>
        </p:grpSpPr>
        <p:pic>
          <p:nvPicPr>
            <p:cNvPr id="16" name="Picture 2" descr="https://cdn.pixabay.com/photo/2018/05/19/15/53/atari-3413722_960_720.png">
              <a:extLst>
                <a:ext uri="{FF2B5EF4-FFF2-40B4-BE49-F238E27FC236}">
                  <a16:creationId xmlns:a16="http://schemas.microsoft.com/office/drawing/2014/main" id="{EBD17E62-0A10-AF44-94FD-469ECC5FA6D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399531" y="2840447"/>
              <a:ext cx="2860575" cy="1907050"/>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4" descr="https://cdn.pixabay.com/photo/2016/11/02/14/16/x-box-1791682_960_720.jpg">
              <a:extLst>
                <a:ext uri="{FF2B5EF4-FFF2-40B4-BE49-F238E27FC236}">
                  <a16:creationId xmlns:a16="http://schemas.microsoft.com/office/drawing/2014/main" id="{44323C8F-0299-CEED-3E87-E53C7E0EDE4E}"/>
                </a:ext>
              </a:extLst>
            </p:cNvPr>
            <p:cNvPicPr>
              <a:picLocks noChangeAspect="1" noChangeArrowheads="1"/>
            </p:cNvPicPr>
            <p:nvPr/>
          </p:nvPicPr>
          <p:blipFill>
            <a:blip r:embed="rId8" cstate="hqprint">
              <a:extLst>
                <a:ext uri="{28A0092B-C50C-407E-A947-70E740481C1C}">
                  <a14:useLocalDpi xmlns:a14="http://schemas.microsoft.com/office/drawing/2010/main" val="0"/>
                </a:ext>
              </a:extLst>
            </a:blip>
            <a:srcRect/>
            <a:stretch>
              <a:fillRect/>
            </a:stretch>
          </p:blipFill>
          <p:spPr bwMode="auto">
            <a:xfrm>
              <a:off x="7486190" y="757107"/>
              <a:ext cx="2073617" cy="1382411"/>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6" descr="File:NES-Power-Glove.jpg">
              <a:extLst>
                <a:ext uri="{FF2B5EF4-FFF2-40B4-BE49-F238E27FC236}">
                  <a16:creationId xmlns:a16="http://schemas.microsoft.com/office/drawing/2014/main" id="{BCD99D06-B3F0-B856-F92A-901084E53CD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340787" y="2293896"/>
              <a:ext cx="3129730" cy="1463149"/>
            </a:xfrm>
            <a:prstGeom prst="rect">
              <a:avLst/>
            </a:prstGeom>
            <a:noFill/>
            <a:extLst>
              <a:ext uri="{909E8E84-426E-40DD-AFC4-6F175D3DCCD1}">
                <a14:hiddenFill xmlns:a14="http://schemas.microsoft.com/office/drawing/2010/main">
                  <a:solidFill>
                    <a:srgbClr val="FFFFFF"/>
                  </a:solidFill>
                </a14:hiddenFill>
              </a:ext>
            </a:extLst>
          </p:spPr>
        </p:pic>
        <p:pic>
          <p:nvPicPr>
            <p:cNvPr id="19" name="Grafik 18">
              <a:extLst>
                <a:ext uri="{FF2B5EF4-FFF2-40B4-BE49-F238E27FC236}">
                  <a16:creationId xmlns:a16="http://schemas.microsoft.com/office/drawing/2014/main" id="{7F505898-C1F2-1DF8-8B8A-78EC6113650A}"/>
                </a:ext>
              </a:extLst>
            </p:cNvPr>
            <p:cNvPicPr>
              <a:picLocks noChangeAspect="1"/>
            </p:cNvPicPr>
            <p:nvPr/>
          </p:nvPicPr>
          <p:blipFill rotWithShape="1">
            <a:blip r:embed="rId10"/>
            <a:srcRect l="16836" t="31685" r="28161" b="33205"/>
            <a:stretch/>
          </p:blipFill>
          <p:spPr>
            <a:xfrm rot="16200000">
              <a:off x="10690233" y="4770635"/>
              <a:ext cx="1381160" cy="1128949"/>
            </a:xfrm>
            <a:prstGeom prst="rect">
              <a:avLst/>
            </a:prstGeom>
          </p:spPr>
        </p:pic>
        <p:pic>
          <p:nvPicPr>
            <p:cNvPr id="20" name="Grafik 19">
              <a:extLst>
                <a:ext uri="{FF2B5EF4-FFF2-40B4-BE49-F238E27FC236}">
                  <a16:creationId xmlns:a16="http://schemas.microsoft.com/office/drawing/2014/main" id="{B02EE9C5-CFFB-5820-4A3D-822C2A733152}"/>
                </a:ext>
              </a:extLst>
            </p:cNvPr>
            <p:cNvPicPr>
              <a:picLocks noChangeAspect="1"/>
            </p:cNvPicPr>
            <p:nvPr/>
          </p:nvPicPr>
          <p:blipFill>
            <a:blip r:embed="rId11"/>
            <a:stretch>
              <a:fillRect/>
            </a:stretch>
          </p:blipFill>
          <p:spPr>
            <a:xfrm>
              <a:off x="7486190" y="4260283"/>
              <a:ext cx="1769256" cy="1701208"/>
            </a:xfrm>
            <a:prstGeom prst="rect">
              <a:avLst/>
            </a:prstGeom>
          </p:spPr>
        </p:pic>
        <p:pic>
          <p:nvPicPr>
            <p:cNvPr id="21" name="Grafik 20">
              <a:extLst>
                <a:ext uri="{FF2B5EF4-FFF2-40B4-BE49-F238E27FC236}">
                  <a16:creationId xmlns:a16="http://schemas.microsoft.com/office/drawing/2014/main" id="{BEEF1E36-AA28-B112-78FE-D6C8C7DDE2BF}"/>
                </a:ext>
              </a:extLst>
            </p:cNvPr>
            <p:cNvPicPr>
              <a:picLocks noChangeAspect="1"/>
            </p:cNvPicPr>
            <p:nvPr/>
          </p:nvPicPr>
          <p:blipFill>
            <a:blip r:embed="rId12"/>
            <a:stretch>
              <a:fillRect/>
            </a:stretch>
          </p:blipFill>
          <p:spPr>
            <a:xfrm rot="10800000">
              <a:off x="10315036" y="0"/>
              <a:ext cx="1630252" cy="2433478"/>
            </a:xfrm>
            <a:prstGeom prst="rect">
              <a:avLst/>
            </a:prstGeom>
          </p:spPr>
        </p:pic>
      </p:grpSp>
    </p:spTree>
    <p:extLst>
      <p:ext uri="{BB962C8B-B14F-4D97-AF65-F5344CB8AC3E}">
        <p14:creationId xmlns:p14="http://schemas.microsoft.com/office/powerpoint/2010/main" val="63769881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99CD75A-3119-6355-6B69-84C1C24E058C}"/>
              </a:ext>
            </a:extLst>
          </p:cNvPr>
          <p:cNvSpPr>
            <a:spLocks noGrp="1"/>
          </p:cNvSpPr>
          <p:nvPr>
            <p:ph type="title"/>
          </p:nvPr>
        </p:nvSpPr>
        <p:spPr/>
        <p:txBody>
          <a:bodyPr/>
          <a:lstStyle/>
          <a:p>
            <a:r>
              <a:rPr lang="en-US" altLang="de-DE" dirty="0"/>
              <a:t>Controller Resistance</a:t>
            </a:r>
            <a:endParaRPr lang="de-DE" dirty="0"/>
          </a:p>
        </p:txBody>
      </p:sp>
      <p:sp>
        <p:nvSpPr>
          <p:cNvPr id="3" name="Fußzeilenplatzhalter 2">
            <a:extLst>
              <a:ext uri="{FF2B5EF4-FFF2-40B4-BE49-F238E27FC236}">
                <a16:creationId xmlns:a16="http://schemas.microsoft.com/office/drawing/2014/main" id="{4BA13306-E92A-18A2-3EEA-D03FD9D40DC0}"/>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F28B3E90-653D-DA04-6570-9EAAC252F88A}"/>
              </a:ext>
            </a:extLst>
          </p:cNvPr>
          <p:cNvSpPr>
            <a:spLocks noGrp="1"/>
          </p:cNvSpPr>
          <p:nvPr>
            <p:ph type="sldNum" sz="quarter" idx="33"/>
          </p:nvPr>
        </p:nvSpPr>
        <p:spPr/>
        <p:txBody>
          <a:bodyPr/>
          <a:lstStyle/>
          <a:p>
            <a:fld id="{BA24374A-C3A8-471A-8837-3FC31668ABE5}" type="slidenum">
              <a:rPr lang="de-DE" smtClean="0"/>
              <a:pPr/>
              <a:t>55</a:t>
            </a:fld>
            <a:endParaRPr lang="de-DE" dirty="0"/>
          </a:p>
        </p:txBody>
      </p:sp>
      <p:sp>
        <p:nvSpPr>
          <p:cNvPr id="5" name="Textplatzhalter 4">
            <a:extLst>
              <a:ext uri="{FF2B5EF4-FFF2-40B4-BE49-F238E27FC236}">
                <a16:creationId xmlns:a16="http://schemas.microsoft.com/office/drawing/2014/main" id="{1BCDD91A-B11B-8E2C-7A33-7BD21352AD34}"/>
              </a:ext>
            </a:extLst>
          </p:cNvPr>
          <p:cNvSpPr>
            <a:spLocks noGrp="1"/>
          </p:cNvSpPr>
          <p:nvPr>
            <p:ph type="body" sz="quarter" idx="21"/>
          </p:nvPr>
        </p:nvSpPr>
        <p:spPr/>
        <p:txBody>
          <a:bodyPr/>
          <a:lstStyle/>
          <a:p>
            <a:r>
              <a:rPr lang="en-US" sz="1400" dirty="0"/>
              <a:t>Pointing</a:t>
            </a:r>
            <a:endParaRPr lang="de-DE" dirty="0"/>
          </a:p>
        </p:txBody>
      </p:sp>
      <p:sp>
        <p:nvSpPr>
          <p:cNvPr id="6" name="Textplatzhalter 5">
            <a:extLst>
              <a:ext uri="{FF2B5EF4-FFF2-40B4-BE49-F238E27FC236}">
                <a16:creationId xmlns:a16="http://schemas.microsoft.com/office/drawing/2014/main" id="{E35BB370-0601-9F1F-257A-DF0891739A50}"/>
              </a:ext>
            </a:extLst>
          </p:cNvPr>
          <p:cNvSpPr>
            <a:spLocks noGrp="1"/>
          </p:cNvSpPr>
          <p:nvPr>
            <p:ph type="body" sz="quarter" idx="34"/>
          </p:nvPr>
        </p:nvSpPr>
        <p:spPr>
          <a:xfrm>
            <a:off x="695325" y="1449388"/>
            <a:ext cx="7862437" cy="4149582"/>
          </a:xfrm>
        </p:spPr>
        <p:txBody>
          <a:bodyPr>
            <a:normAutofit fontScale="92500" lnSpcReduction="10000"/>
          </a:bodyPr>
          <a:lstStyle/>
          <a:p>
            <a:pPr>
              <a:lnSpc>
                <a:spcPct val="120000"/>
              </a:lnSpc>
              <a:spcBef>
                <a:spcPts val="0"/>
              </a:spcBef>
            </a:pPr>
            <a:r>
              <a:rPr lang="en-US" b="1" dirty="0">
                <a:solidFill>
                  <a:schemeClr val="accent1"/>
                </a:solidFill>
              </a:rPr>
              <a:t>Elastic</a:t>
            </a:r>
          </a:p>
          <a:p>
            <a:pPr lvl="1">
              <a:lnSpc>
                <a:spcPct val="120000"/>
              </a:lnSpc>
              <a:spcBef>
                <a:spcPts val="0"/>
              </a:spcBef>
            </a:pPr>
            <a:r>
              <a:rPr lang="en-US" dirty="0"/>
              <a:t>Device/handle is moved</a:t>
            </a:r>
          </a:p>
          <a:p>
            <a:pPr lvl="1">
              <a:lnSpc>
                <a:spcPct val="120000"/>
              </a:lnSpc>
              <a:spcBef>
                <a:spcPts val="0"/>
              </a:spcBef>
            </a:pPr>
            <a:r>
              <a:rPr lang="en-US" dirty="0"/>
              <a:t>Device’s resistive force increases with displacement (also called spring-loaded)</a:t>
            </a:r>
          </a:p>
          <a:p>
            <a:pPr lvl="1">
              <a:lnSpc>
                <a:spcPct val="120000"/>
              </a:lnSpc>
              <a:spcBef>
                <a:spcPts val="0"/>
              </a:spcBef>
            </a:pPr>
            <a:r>
              <a:rPr lang="en-US" dirty="0"/>
              <a:t>Device can sense displacement or force</a:t>
            </a:r>
          </a:p>
          <a:p>
            <a:pPr lvl="1">
              <a:lnSpc>
                <a:spcPct val="120000"/>
              </a:lnSpc>
              <a:spcBef>
                <a:spcPts val="0"/>
              </a:spcBef>
            </a:pPr>
            <a:r>
              <a:rPr lang="en-US" dirty="0"/>
              <a:t>Force/displacement is mapped to rate control of the cursor (typical) or to absolute position </a:t>
            </a:r>
          </a:p>
          <a:p>
            <a:pPr>
              <a:lnSpc>
                <a:spcPct val="120000"/>
              </a:lnSpc>
              <a:spcBef>
                <a:spcPts val="0"/>
              </a:spcBef>
            </a:pPr>
            <a:r>
              <a:rPr lang="en-US" b="1" dirty="0">
                <a:solidFill>
                  <a:schemeClr val="accent1"/>
                </a:solidFill>
              </a:rPr>
              <a:t>Viscous</a:t>
            </a:r>
          </a:p>
          <a:p>
            <a:pPr lvl="1">
              <a:lnSpc>
                <a:spcPct val="120000"/>
              </a:lnSpc>
              <a:spcBef>
                <a:spcPts val="0"/>
              </a:spcBef>
            </a:pPr>
            <a:r>
              <a:rPr lang="en-US" dirty="0"/>
              <a:t>Resistance increases with velocity of movement</a:t>
            </a:r>
            <a:endParaRPr lang="en-US" b="1" dirty="0"/>
          </a:p>
          <a:p>
            <a:pPr>
              <a:lnSpc>
                <a:spcPct val="120000"/>
              </a:lnSpc>
              <a:spcBef>
                <a:spcPts val="0"/>
              </a:spcBef>
            </a:pPr>
            <a:r>
              <a:rPr lang="en-US" b="1" dirty="0">
                <a:solidFill>
                  <a:schemeClr val="accent1"/>
                </a:solidFill>
              </a:rPr>
              <a:t>Inertial</a:t>
            </a:r>
          </a:p>
          <a:p>
            <a:pPr lvl="1">
              <a:lnSpc>
                <a:spcPct val="120000"/>
              </a:lnSpc>
              <a:spcBef>
                <a:spcPts val="0"/>
              </a:spcBef>
            </a:pPr>
            <a:r>
              <a:rPr lang="en-US" dirty="0"/>
              <a:t>Resistance increases with acceleration</a:t>
            </a:r>
          </a:p>
          <a:p>
            <a:endParaRPr lang="de-DE" dirty="0"/>
          </a:p>
        </p:txBody>
      </p:sp>
      <p:sp>
        <p:nvSpPr>
          <p:cNvPr id="14" name="Inhaltsplatzhalter 13">
            <a:extLst>
              <a:ext uri="{FF2B5EF4-FFF2-40B4-BE49-F238E27FC236}">
                <a16:creationId xmlns:a16="http://schemas.microsoft.com/office/drawing/2014/main" id="{60EB37C1-967D-57EE-EB84-A482943B0372}"/>
              </a:ext>
            </a:extLst>
          </p:cNvPr>
          <p:cNvSpPr>
            <a:spLocks noGrp="1"/>
          </p:cNvSpPr>
          <p:nvPr>
            <p:ph sz="quarter" idx="35"/>
          </p:nvPr>
        </p:nvSpPr>
        <p:spPr/>
        <p:txBody>
          <a:bodyPr/>
          <a:lstStyle/>
          <a:p>
            <a:r>
              <a:rPr lang="de-DE" sz="800" dirty="0"/>
              <a:t>Images </a:t>
            </a:r>
            <a:r>
              <a:rPr lang="de-DE" sz="800" dirty="0" err="1"/>
              <a:t>from</a:t>
            </a:r>
            <a:r>
              <a:rPr lang="de-DE" sz="800" dirty="0"/>
              <a:t>: </a:t>
            </a:r>
            <a:r>
              <a:rPr lang="de-DE" sz="800" dirty="0">
                <a:hlinkClick r:id="rId2"/>
              </a:rPr>
              <a:t>https://cdn.pixabay.com/</a:t>
            </a:r>
            <a:r>
              <a:rPr lang="de-DE" sz="800" dirty="0" err="1">
                <a:hlinkClick r:id="rId2"/>
              </a:rPr>
              <a:t>photo</a:t>
            </a:r>
            <a:r>
              <a:rPr lang="de-DE" sz="800" dirty="0">
                <a:hlinkClick r:id="rId2"/>
              </a:rPr>
              <a:t>/2018/05/19/15/53/atari-3413722_960_720.png</a:t>
            </a:r>
            <a:r>
              <a:rPr lang="de-DE" sz="800" dirty="0"/>
              <a:t>´</a:t>
            </a:r>
            <a:r>
              <a:rPr lang="de-DE" sz="800" dirty="0">
                <a:hlinkClick r:id="rId3"/>
              </a:rPr>
              <a:t>https://cdn.pixabay.com/</a:t>
            </a:r>
            <a:r>
              <a:rPr lang="de-DE" sz="800" dirty="0" err="1">
                <a:hlinkClick r:id="rId3"/>
              </a:rPr>
              <a:t>photo</a:t>
            </a:r>
            <a:r>
              <a:rPr lang="de-DE" sz="800" dirty="0">
                <a:hlinkClick r:id="rId3"/>
              </a:rPr>
              <a:t>/2016/11/02/14/16/x-box-1791682_960_720.jpg</a:t>
            </a:r>
            <a:r>
              <a:rPr lang="de-DE" sz="800" dirty="0"/>
              <a:t> </a:t>
            </a:r>
            <a:r>
              <a:rPr lang="de-DE" sz="800" dirty="0">
                <a:hlinkClick r:id="rId4"/>
              </a:rPr>
              <a:t>https://pixabay.com/de/photos/x-schachtel-konsole-joypad-1791682/</a:t>
            </a:r>
            <a:r>
              <a:rPr lang="de-DE" sz="800" dirty="0"/>
              <a:t> </a:t>
            </a:r>
            <a:r>
              <a:rPr lang="de-DE" sz="800" dirty="0">
                <a:hlinkClick r:id="rId5"/>
              </a:rPr>
              <a:t>https://pixabay.com/de/photos/atari-joystick-konsole-videospiel- 413722/</a:t>
            </a:r>
            <a:r>
              <a:rPr lang="de-DE" sz="800" dirty="0"/>
              <a:t> </a:t>
            </a:r>
            <a:r>
              <a:rPr lang="de-DE" sz="800" dirty="0">
                <a:hlinkClick r:id="rId6"/>
              </a:rPr>
              <a:t>https://upload.wikimedia.org/wikipedia/commons/d/d3/NES-Power-Glove.jpg</a:t>
            </a:r>
            <a:r>
              <a:rPr lang="de-DE" sz="800" dirty="0"/>
              <a:t> Evan-Amos / Public </a:t>
            </a:r>
            <a:r>
              <a:rPr lang="de-DE" sz="800" dirty="0" err="1"/>
              <a:t>domain</a:t>
            </a:r>
            <a:endParaRPr lang="de-DE" sz="800" dirty="0"/>
          </a:p>
        </p:txBody>
      </p:sp>
      <p:grpSp>
        <p:nvGrpSpPr>
          <p:cNvPr id="7" name="Gruppieren 6">
            <a:extLst>
              <a:ext uri="{FF2B5EF4-FFF2-40B4-BE49-F238E27FC236}">
                <a16:creationId xmlns:a16="http://schemas.microsoft.com/office/drawing/2014/main" id="{55F56E1B-9556-A0DB-3FDD-E2D969A18E07}"/>
              </a:ext>
            </a:extLst>
          </p:cNvPr>
          <p:cNvGrpSpPr/>
          <p:nvPr/>
        </p:nvGrpSpPr>
        <p:grpSpPr>
          <a:xfrm>
            <a:off x="8444997" y="925830"/>
            <a:ext cx="3815109" cy="4673140"/>
            <a:chOff x="7340787" y="0"/>
            <a:chExt cx="4919319" cy="6025690"/>
          </a:xfrm>
        </p:grpSpPr>
        <p:pic>
          <p:nvPicPr>
            <p:cNvPr id="8" name="Picture 2" descr="https://cdn.pixabay.com/photo/2018/05/19/15/53/atari-3413722_960_720.png">
              <a:extLst>
                <a:ext uri="{FF2B5EF4-FFF2-40B4-BE49-F238E27FC236}">
                  <a16:creationId xmlns:a16="http://schemas.microsoft.com/office/drawing/2014/main" id="{5F19F13F-EFC4-ECCB-8462-0EA681E41DC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399531" y="2840447"/>
              <a:ext cx="2860575" cy="190705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https://cdn.pixabay.com/photo/2016/11/02/14/16/x-box-1791682_960_720.jpg">
              <a:extLst>
                <a:ext uri="{FF2B5EF4-FFF2-40B4-BE49-F238E27FC236}">
                  <a16:creationId xmlns:a16="http://schemas.microsoft.com/office/drawing/2014/main" id="{A3E3BFBE-D381-3BBA-49AD-8B25790D1819}"/>
                </a:ext>
              </a:extLst>
            </p:cNvPr>
            <p:cNvPicPr>
              <a:picLocks noChangeAspect="1" noChangeArrowheads="1"/>
            </p:cNvPicPr>
            <p:nvPr/>
          </p:nvPicPr>
          <p:blipFill>
            <a:blip r:embed="rId8" cstate="hqprint">
              <a:extLst>
                <a:ext uri="{28A0092B-C50C-407E-A947-70E740481C1C}">
                  <a14:useLocalDpi xmlns:a14="http://schemas.microsoft.com/office/drawing/2010/main" val="0"/>
                </a:ext>
              </a:extLst>
            </a:blip>
            <a:srcRect/>
            <a:stretch>
              <a:fillRect/>
            </a:stretch>
          </p:blipFill>
          <p:spPr bwMode="auto">
            <a:xfrm>
              <a:off x="7486190" y="757107"/>
              <a:ext cx="2073617" cy="138241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6" descr="File:NES-Power-Glove.jpg">
              <a:extLst>
                <a:ext uri="{FF2B5EF4-FFF2-40B4-BE49-F238E27FC236}">
                  <a16:creationId xmlns:a16="http://schemas.microsoft.com/office/drawing/2014/main" id="{2BB8F60F-F802-4C1B-927F-C4E0DB7B0D2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340787" y="2293896"/>
              <a:ext cx="3129730" cy="1463149"/>
            </a:xfrm>
            <a:prstGeom prst="rect">
              <a:avLst/>
            </a:prstGeom>
            <a:noFill/>
            <a:extLst>
              <a:ext uri="{909E8E84-426E-40DD-AFC4-6F175D3DCCD1}">
                <a14:hiddenFill xmlns:a14="http://schemas.microsoft.com/office/drawing/2010/main">
                  <a:solidFill>
                    <a:srgbClr val="FFFFFF"/>
                  </a:solidFill>
                </a14:hiddenFill>
              </a:ext>
            </a:extLst>
          </p:spPr>
        </p:pic>
        <p:pic>
          <p:nvPicPr>
            <p:cNvPr id="11" name="Grafik 10">
              <a:extLst>
                <a:ext uri="{FF2B5EF4-FFF2-40B4-BE49-F238E27FC236}">
                  <a16:creationId xmlns:a16="http://schemas.microsoft.com/office/drawing/2014/main" id="{436859F4-88EC-0E63-418E-56B4F2E2981A}"/>
                </a:ext>
              </a:extLst>
            </p:cNvPr>
            <p:cNvPicPr>
              <a:picLocks noChangeAspect="1"/>
            </p:cNvPicPr>
            <p:nvPr/>
          </p:nvPicPr>
          <p:blipFill rotWithShape="1">
            <a:blip r:embed="rId10"/>
            <a:srcRect l="16836" t="31685" r="28161" b="33205"/>
            <a:stretch/>
          </p:blipFill>
          <p:spPr>
            <a:xfrm rot="16200000">
              <a:off x="10690233" y="4770635"/>
              <a:ext cx="1381160" cy="1128949"/>
            </a:xfrm>
            <a:prstGeom prst="rect">
              <a:avLst/>
            </a:prstGeom>
          </p:spPr>
        </p:pic>
        <p:pic>
          <p:nvPicPr>
            <p:cNvPr id="12" name="Grafik 11">
              <a:extLst>
                <a:ext uri="{FF2B5EF4-FFF2-40B4-BE49-F238E27FC236}">
                  <a16:creationId xmlns:a16="http://schemas.microsoft.com/office/drawing/2014/main" id="{448B6C57-6840-D6CA-4DE7-41C66625C500}"/>
                </a:ext>
              </a:extLst>
            </p:cNvPr>
            <p:cNvPicPr>
              <a:picLocks noChangeAspect="1"/>
            </p:cNvPicPr>
            <p:nvPr/>
          </p:nvPicPr>
          <p:blipFill>
            <a:blip r:embed="rId11"/>
            <a:stretch>
              <a:fillRect/>
            </a:stretch>
          </p:blipFill>
          <p:spPr>
            <a:xfrm>
              <a:off x="7486190" y="4260283"/>
              <a:ext cx="1769256" cy="1701208"/>
            </a:xfrm>
            <a:prstGeom prst="rect">
              <a:avLst/>
            </a:prstGeom>
          </p:spPr>
        </p:pic>
        <p:pic>
          <p:nvPicPr>
            <p:cNvPr id="13" name="Grafik 12">
              <a:extLst>
                <a:ext uri="{FF2B5EF4-FFF2-40B4-BE49-F238E27FC236}">
                  <a16:creationId xmlns:a16="http://schemas.microsoft.com/office/drawing/2014/main" id="{5538A73E-3D3C-8E39-EE48-4816BEA2FCAE}"/>
                </a:ext>
              </a:extLst>
            </p:cNvPr>
            <p:cNvPicPr>
              <a:picLocks noChangeAspect="1"/>
            </p:cNvPicPr>
            <p:nvPr/>
          </p:nvPicPr>
          <p:blipFill>
            <a:blip r:embed="rId12"/>
            <a:stretch>
              <a:fillRect/>
            </a:stretch>
          </p:blipFill>
          <p:spPr>
            <a:xfrm rot="10800000">
              <a:off x="10315036" y="0"/>
              <a:ext cx="1630252" cy="2433478"/>
            </a:xfrm>
            <a:prstGeom prst="rect">
              <a:avLst/>
            </a:prstGeom>
          </p:spPr>
        </p:pic>
      </p:grpSp>
    </p:spTree>
    <p:extLst>
      <p:ext uri="{BB962C8B-B14F-4D97-AF65-F5344CB8AC3E}">
        <p14:creationId xmlns:p14="http://schemas.microsoft.com/office/powerpoint/2010/main" val="320900030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el 13">
            <a:extLst>
              <a:ext uri="{FF2B5EF4-FFF2-40B4-BE49-F238E27FC236}">
                <a16:creationId xmlns:a16="http://schemas.microsoft.com/office/drawing/2014/main" id="{1E1B133E-6BD8-751A-7E9E-8EFF6B1E2865}"/>
              </a:ext>
            </a:extLst>
          </p:cNvPr>
          <p:cNvSpPr>
            <a:spLocks noGrp="1"/>
          </p:cNvSpPr>
          <p:nvPr>
            <p:ph type="title"/>
          </p:nvPr>
        </p:nvSpPr>
        <p:spPr/>
        <p:txBody>
          <a:bodyPr/>
          <a:lstStyle/>
          <a:p>
            <a:r>
              <a:rPr lang="en-US" altLang="de-DE" dirty="0"/>
              <a:t>Position vs Rate Control</a:t>
            </a:r>
            <a:endParaRPr lang="de-DE" dirty="0"/>
          </a:p>
        </p:txBody>
      </p:sp>
      <p:sp>
        <p:nvSpPr>
          <p:cNvPr id="3" name="Fußzeilenplatzhalter 2">
            <a:extLst>
              <a:ext uri="{FF2B5EF4-FFF2-40B4-BE49-F238E27FC236}">
                <a16:creationId xmlns:a16="http://schemas.microsoft.com/office/drawing/2014/main" id="{34CF5263-9CDB-95F5-AED2-976C8B91A923}"/>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F189CD09-C193-25B2-7BC7-5E60CCC19AD7}"/>
              </a:ext>
            </a:extLst>
          </p:cNvPr>
          <p:cNvSpPr>
            <a:spLocks noGrp="1"/>
          </p:cNvSpPr>
          <p:nvPr>
            <p:ph type="sldNum" sz="quarter" idx="33"/>
          </p:nvPr>
        </p:nvSpPr>
        <p:spPr/>
        <p:txBody>
          <a:bodyPr/>
          <a:lstStyle/>
          <a:p>
            <a:fld id="{BA24374A-C3A8-471A-8837-3FC31668ABE5}" type="slidenum">
              <a:rPr lang="de-DE" smtClean="0"/>
              <a:pPr/>
              <a:t>56</a:t>
            </a:fld>
            <a:endParaRPr lang="de-DE" dirty="0"/>
          </a:p>
        </p:txBody>
      </p:sp>
      <p:sp>
        <p:nvSpPr>
          <p:cNvPr id="15" name="Textplatzhalter 14">
            <a:extLst>
              <a:ext uri="{FF2B5EF4-FFF2-40B4-BE49-F238E27FC236}">
                <a16:creationId xmlns:a16="http://schemas.microsoft.com/office/drawing/2014/main" id="{F6A3DD68-109F-AF1E-0102-FB89963C9B6B}"/>
              </a:ext>
            </a:extLst>
          </p:cNvPr>
          <p:cNvSpPr>
            <a:spLocks noGrp="1"/>
          </p:cNvSpPr>
          <p:nvPr>
            <p:ph type="body" sz="quarter" idx="21"/>
          </p:nvPr>
        </p:nvSpPr>
        <p:spPr/>
        <p:txBody>
          <a:bodyPr/>
          <a:lstStyle/>
          <a:p>
            <a:r>
              <a:rPr lang="en-US" sz="1400" dirty="0"/>
              <a:t>Pointing</a:t>
            </a:r>
            <a:endParaRPr lang="de-DE" dirty="0"/>
          </a:p>
        </p:txBody>
      </p:sp>
      <p:sp>
        <p:nvSpPr>
          <p:cNvPr id="6" name="Textplatzhalter 5">
            <a:extLst>
              <a:ext uri="{FF2B5EF4-FFF2-40B4-BE49-F238E27FC236}">
                <a16:creationId xmlns:a16="http://schemas.microsoft.com/office/drawing/2014/main" id="{3A269A03-D9EF-A3E6-4BED-10AC5CB7EA77}"/>
              </a:ext>
            </a:extLst>
          </p:cNvPr>
          <p:cNvSpPr>
            <a:spLocks noGrp="1"/>
          </p:cNvSpPr>
          <p:nvPr>
            <p:ph type="body" sz="quarter" idx="34"/>
          </p:nvPr>
        </p:nvSpPr>
        <p:spPr>
          <a:xfrm>
            <a:off x="695325" y="1449388"/>
            <a:ext cx="6723038" cy="4056061"/>
          </a:xfrm>
        </p:spPr>
        <p:txBody>
          <a:bodyPr>
            <a:normAutofit fontScale="92500" lnSpcReduction="20000"/>
          </a:bodyPr>
          <a:lstStyle/>
          <a:p>
            <a:r>
              <a:rPr lang="en-US" b="1" dirty="0">
                <a:solidFill>
                  <a:schemeClr val="accent1"/>
                </a:solidFill>
              </a:rPr>
              <a:t>Position control</a:t>
            </a:r>
            <a:endParaRPr lang="en-US" dirty="0"/>
          </a:p>
          <a:p>
            <a:pPr lvl="1">
              <a:lnSpc>
                <a:spcPct val="120000"/>
              </a:lnSpc>
              <a:spcBef>
                <a:spcPts val="0"/>
              </a:spcBef>
            </a:pPr>
            <a:r>
              <a:rPr lang="en-US" dirty="0"/>
              <a:t>Device displacement is mapped/scaled to position (typically for free moving/isotonic devices, also for elastic devices) of the cursor</a:t>
            </a:r>
          </a:p>
          <a:p>
            <a:pPr lvl="1">
              <a:lnSpc>
                <a:spcPct val="120000"/>
              </a:lnSpc>
              <a:spcBef>
                <a:spcPts val="0"/>
              </a:spcBef>
            </a:pPr>
            <a:r>
              <a:rPr lang="en-US" dirty="0"/>
              <a:t>Absolute force is mapped/scaled to position (for  isometric or elastic devices)</a:t>
            </a:r>
            <a:endParaRPr lang="en-US" b="1" dirty="0"/>
          </a:p>
          <a:p>
            <a:r>
              <a:rPr lang="en-US" b="1" dirty="0">
                <a:solidFill>
                  <a:schemeClr val="accent1"/>
                </a:solidFill>
              </a:rPr>
              <a:t>Rate control</a:t>
            </a:r>
            <a:endParaRPr lang="en-US" dirty="0"/>
          </a:p>
          <a:p>
            <a:pPr lvl="1">
              <a:lnSpc>
                <a:spcPct val="120000"/>
              </a:lnSpc>
              <a:spcBef>
                <a:spcPts val="0"/>
              </a:spcBef>
            </a:pPr>
            <a:r>
              <a:rPr lang="en-US" dirty="0"/>
              <a:t>Force or displacement is mapped onto cursor velocity as long as the input occurs</a:t>
            </a:r>
          </a:p>
          <a:p>
            <a:pPr lvl="1">
              <a:lnSpc>
                <a:spcPct val="120000"/>
              </a:lnSpc>
              <a:spcBef>
                <a:spcPts val="0"/>
              </a:spcBef>
            </a:pPr>
            <a:r>
              <a:rPr lang="en-US" dirty="0"/>
              <a:t>Integration of input over time </a:t>
            </a:r>
            <a:r>
              <a:rPr lang="en-US" dirty="0">
                <a:sym typeface="Wingdings" panose="05000000000000000000" pitchFamily="2" charset="2"/>
              </a:rPr>
              <a:t></a:t>
            </a:r>
            <a:r>
              <a:rPr lang="en-US" dirty="0"/>
              <a:t> first order control </a:t>
            </a:r>
          </a:p>
          <a:p>
            <a:r>
              <a:rPr lang="en-US" b="1" dirty="0">
                <a:solidFill>
                  <a:schemeClr val="accent1"/>
                </a:solidFill>
              </a:rPr>
              <a:t>Acceleration control</a:t>
            </a:r>
            <a:endParaRPr lang="en-US" dirty="0"/>
          </a:p>
          <a:p>
            <a:pPr lvl="1"/>
            <a:r>
              <a:rPr lang="en-US" dirty="0"/>
              <a:t>Force or displacement is mapped onto velocity changes</a:t>
            </a:r>
            <a:endParaRPr lang="de-DE" dirty="0"/>
          </a:p>
        </p:txBody>
      </p:sp>
      <p:sp>
        <p:nvSpPr>
          <p:cNvPr id="9" name="Inhaltsplatzhalter 8">
            <a:extLst>
              <a:ext uri="{FF2B5EF4-FFF2-40B4-BE49-F238E27FC236}">
                <a16:creationId xmlns:a16="http://schemas.microsoft.com/office/drawing/2014/main" id="{18CD47A3-F9E2-03E9-10E3-8762A58C9E40}"/>
              </a:ext>
            </a:extLst>
          </p:cNvPr>
          <p:cNvSpPr>
            <a:spLocks noGrp="1"/>
          </p:cNvSpPr>
          <p:nvPr>
            <p:ph sz="quarter" idx="35"/>
          </p:nvPr>
        </p:nvSpPr>
        <p:spPr/>
        <p:txBody>
          <a:bodyPr/>
          <a:lstStyle/>
          <a:p>
            <a:r>
              <a:rPr lang="en-US" dirty="0" err="1"/>
              <a:t>Zhai</a:t>
            </a:r>
            <a:r>
              <a:rPr lang="en-US" dirty="0"/>
              <a:t>, </a:t>
            </a:r>
            <a:r>
              <a:rPr lang="en-US" dirty="0" err="1"/>
              <a:t>Shumin</a:t>
            </a:r>
            <a:r>
              <a:rPr lang="en-US" dirty="0"/>
              <a:t>. Human performance in six degree of freedom input control. PhD Thesis. University of Toronto, 1996. p18 https://www.talisman.org/~erlkonig/misc/shumin-zhai%5Ehuman-perf-w-6dof-control.pdf</a:t>
            </a:r>
            <a:endParaRPr lang="de-DE" dirty="0"/>
          </a:p>
        </p:txBody>
      </p:sp>
      <p:grpSp>
        <p:nvGrpSpPr>
          <p:cNvPr id="16" name="Gruppieren 15">
            <a:extLst>
              <a:ext uri="{FF2B5EF4-FFF2-40B4-BE49-F238E27FC236}">
                <a16:creationId xmlns:a16="http://schemas.microsoft.com/office/drawing/2014/main" id="{C5DC5C0B-4DED-B4E0-83D3-3E73A7B78BF7}"/>
              </a:ext>
            </a:extLst>
          </p:cNvPr>
          <p:cNvGrpSpPr/>
          <p:nvPr/>
        </p:nvGrpSpPr>
        <p:grpSpPr>
          <a:xfrm>
            <a:off x="7258929" y="1630889"/>
            <a:ext cx="4823836" cy="3453348"/>
            <a:chOff x="3843414" y="1592262"/>
            <a:chExt cx="4882156" cy="3521219"/>
          </a:xfrm>
        </p:grpSpPr>
        <p:pic>
          <p:nvPicPr>
            <p:cNvPr id="17" name="Grafik 16">
              <a:extLst>
                <a:ext uri="{FF2B5EF4-FFF2-40B4-BE49-F238E27FC236}">
                  <a16:creationId xmlns:a16="http://schemas.microsoft.com/office/drawing/2014/main" id="{633FD0FF-A0F9-AC8F-E57A-238E0AA5DC4D}"/>
                </a:ext>
              </a:extLst>
            </p:cNvPr>
            <p:cNvPicPr>
              <a:picLocks noChangeAspect="1"/>
            </p:cNvPicPr>
            <p:nvPr/>
          </p:nvPicPr>
          <p:blipFill>
            <a:blip r:embed="rId2"/>
            <a:stretch>
              <a:fillRect/>
            </a:stretch>
          </p:blipFill>
          <p:spPr>
            <a:xfrm>
              <a:off x="3843414" y="1592262"/>
              <a:ext cx="4882156" cy="3521219"/>
            </a:xfrm>
            <a:prstGeom prst="rect">
              <a:avLst/>
            </a:prstGeom>
          </p:spPr>
        </p:pic>
        <p:pic>
          <p:nvPicPr>
            <p:cNvPr id="18" name="Grafik 17">
              <a:extLst>
                <a:ext uri="{FF2B5EF4-FFF2-40B4-BE49-F238E27FC236}">
                  <a16:creationId xmlns:a16="http://schemas.microsoft.com/office/drawing/2014/main" id="{02AB001F-6692-0C85-38DD-ECE15C5FD1B6}"/>
                </a:ext>
              </a:extLst>
            </p:cNvPr>
            <p:cNvPicPr>
              <a:picLocks noChangeAspect="1"/>
            </p:cNvPicPr>
            <p:nvPr/>
          </p:nvPicPr>
          <p:blipFill>
            <a:blip r:embed="rId3"/>
            <a:stretch>
              <a:fillRect/>
            </a:stretch>
          </p:blipFill>
          <p:spPr>
            <a:xfrm>
              <a:off x="6510130" y="4294903"/>
              <a:ext cx="177345" cy="434313"/>
            </a:xfrm>
            <a:prstGeom prst="rect">
              <a:avLst/>
            </a:prstGeom>
          </p:spPr>
        </p:pic>
        <p:pic>
          <p:nvPicPr>
            <p:cNvPr id="19" name="Grafik 18">
              <a:extLst>
                <a:ext uri="{FF2B5EF4-FFF2-40B4-BE49-F238E27FC236}">
                  <a16:creationId xmlns:a16="http://schemas.microsoft.com/office/drawing/2014/main" id="{BE1FB711-C8CF-0265-6CA6-221280518AEF}"/>
                </a:ext>
              </a:extLst>
            </p:cNvPr>
            <p:cNvPicPr>
              <a:picLocks noChangeAspect="1"/>
            </p:cNvPicPr>
            <p:nvPr/>
          </p:nvPicPr>
          <p:blipFill>
            <a:blip r:embed="rId4"/>
            <a:stretch>
              <a:fillRect/>
            </a:stretch>
          </p:blipFill>
          <p:spPr>
            <a:xfrm>
              <a:off x="6507554" y="3297143"/>
              <a:ext cx="179921" cy="384063"/>
            </a:xfrm>
            <a:prstGeom prst="rect">
              <a:avLst/>
            </a:prstGeom>
          </p:spPr>
        </p:pic>
      </p:grpSp>
    </p:spTree>
    <p:extLst>
      <p:ext uri="{BB962C8B-B14F-4D97-AF65-F5344CB8AC3E}">
        <p14:creationId xmlns:p14="http://schemas.microsoft.com/office/powerpoint/2010/main" val="1129042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DDC0C52-EBC0-CE14-CFDE-02B3736FD383}"/>
              </a:ext>
            </a:extLst>
          </p:cNvPr>
          <p:cNvSpPr>
            <a:spLocks noGrp="1"/>
          </p:cNvSpPr>
          <p:nvPr>
            <p:ph type="title"/>
          </p:nvPr>
        </p:nvSpPr>
        <p:spPr/>
        <p:txBody>
          <a:bodyPr/>
          <a:lstStyle/>
          <a:p>
            <a:r>
              <a:rPr lang="en-US" altLang="de-DE" dirty="0"/>
              <a:t>Transfer Function and Resistance</a:t>
            </a:r>
            <a:endParaRPr lang="de-DE" dirty="0"/>
          </a:p>
        </p:txBody>
      </p:sp>
      <p:sp>
        <p:nvSpPr>
          <p:cNvPr id="3" name="Fußzeilenplatzhalter 2">
            <a:extLst>
              <a:ext uri="{FF2B5EF4-FFF2-40B4-BE49-F238E27FC236}">
                <a16:creationId xmlns:a16="http://schemas.microsoft.com/office/drawing/2014/main" id="{2E6966C3-70F1-35A8-F033-F82C09271A3A}"/>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05F62602-D5CD-B6F8-A14A-67052A247D2F}"/>
              </a:ext>
            </a:extLst>
          </p:cNvPr>
          <p:cNvSpPr>
            <a:spLocks noGrp="1"/>
          </p:cNvSpPr>
          <p:nvPr>
            <p:ph type="sldNum" sz="quarter" idx="33"/>
          </p:nvPr>
        </p:nvSpPr>
        <p:spPr/>
        <p:txBody>
          <a:bodyPr/>
          <a:lstStyle/>
          <a:p>
            <a:fld id="{BA24374A-C3A8-471A-8837-3FC31668ABE5}" type="slidenum">
              <a:rPr lang="de-DE" smtClean="0"/>
              <a:pPr/>
              <a:t>57</a:t>
            </a:fld>
            <a:endParaRPr lang="de-DE" dirty="0"/>
          </a:p>
        </p:txBody>
      </p:sp>
      <p:sp>
        <p:nvSpPr>
          <p:cNvPr id="5" name="Textplatzhalter 4">
            <a:extLst>
              <a:ext uri="{FF2B5EF4-FFF2-40B4-BE49-F238E27FC236}">
                <a16:creationId xmlns:a16="http://schemas.microsoft.com/office/drawing/2014/main" id="{8817F4C9-3EF0-1055-D2A9-071C2857712C}"/>
              </a:ext>
            </a:extLst>
          </p:cNvPr>
          <p:cNvSpPr>
            <a:spLocks noGrp="1"/>
          </p:cNvSpPr>
          <p:nvPr>
            <p:ph type="body" sz="quarter" idx="21"/>
          </p:nvPr>
        </p:nvSpPr>
        <p:spPr/>
        <p:txBody>
          <a:bodyPr/>
          <a:lstStyle/>
          <a:p>
            <a:r>
              <a:rPr lang="en-US" sz="1400" dirty="0"/>
              <a:t>Pointing</a:t>
            </a:r>
            <a:endParaRPr lang="de-DE" dirty="0"/>
          </a:p>
        </p:txBody>
      </p:sp>
      <p:sp>
        <p:nvSpPr>
          <p:cNvPr id="6" name="Textplatzhalter 5">
            <a:extLst>
              <a:ext uri="{FF2B5EF4-FFF2-40B4-BE49-F238E27FC236}">
                <a16:creationId xmlns:a16="http://schemas.microsoft.com/office/drawing/2014/main" id="{3F9AEA22-B7B2-82B5-0D74-2D84A1C46784}"/>
              </a:ext>
            </a:extLst>
          </p:cNvPr>
          <p:cNvSpPr>
            <a:spLocks noGrp="1"/>
          </p:cNvSpPr>
          <p:nvPr>
            <p:ph type="body" sz="quarter" idx="34"/>
          </p:nvPr>
        </p:nvSpPr>
        <p:spPr/>
        <p:txBody>
          <a:bodyPr/>
          <a:lstStyle/>
          <a:p>
            <a:endParaRPr lang="de-DE" dirty="0"/>
          </a:p>
        </p:txBody>
      </p:sp>
      <p:sp>
        <p:nvSpPr>
          <p:cNvPr id="7" name="Inhaltsplatzhalter 6">
            <a:extLst>
              <a:ext uri="{FF2B5EF4-FFF2-40B4-BE49-F238E27FC236}">
                <a16:creationId xmlns:a16="http://schemas.microsoft.com/office/drawing/2014/main" id="{1175B3E5-88C6-64C8-46FD-A50AA0C73646}"/>
              </a:ext>
            </a:extLst>
          </p:cNvPr>
          <p:cNvSpPr>
            <a:spLocks noGrp="1"/>
          </p:cNvSpPr>
          <p:nvPr>
            <p:ph sz="quarter" idx="35"/>
          </p:nvPr>
        </p:nvSpPr>
        <p:spPr/>
        <p:txBody>
          <a:bodyPr/>
          <a:lstStyle/>
          <a:p>
            <a:r>
              <a:rPr lang="en-US" sz="1000" dirty="0">
                <a:solidFill>
                  <a:schemeClr val="bg1">
                    <a:lumMod val="50000"/>
                  </a:schemeClr>
                </a:solidFill>
                <a:latin typeface="Arial" panose="020B0604020202020204" pitchFamily="34" charset="0"/>
              </a:rPr>
              <a:t>Zhai, </a:t>
            </a:r>
            <a:r>
              <a:rPr lang="en-US" sz="1000" dirty="0" err="1">
                <a:solidFill>
                  <a:schemeClr val="bg1">
                    <a:lumMod val="50000"/>
                  </a:schemeClr>
                </a:solidFill>
                <a:latin typeface="Arial" panose="020B0604020202020204" pitchFamily="34" charset="0"/>
              </a:rPr>
              <a:t>Shumin</a:t>
            </a:r>
            <a:r>
              <a:rPr lang="en-US" sz="1000" dirty="0">
                <a:solidFill>
                  <a:schemeClr val="bg1">
                    <a:lumMod val="50000"/>
                  </a:schemeClr>
                </a:solidFill>
                <a:latin typeface="Arial" panose="020B0604020202020204" pitchFamily="34" charset="0"/>
              </a:rPr>
              <a:t>. </a:t>
            </a:r>
            <a:r>
              <a:rPr lang="en-US" sz="1000" i="1" dirty="0">
                <a:solidFill>
                  <a:schemeClr val="bg1">
                    <a:lumMod val="50000"/>
                  </a:schemeClr>
                </a:solidFill>
                <a:latin typeface="Arial" panose="020B0604020202020204" pitchFamily="34" charset="0"/>
              </a:rPr>
              <a:t>Human performance in six degree of freedom input control</a:t>
            </a:r>
            <a:r>
              <a:rPr lang="en-US" sz="1000" dirty="0">
                <a:solidFill>
                  <a:schemeClr val="bg1">
                    <a:lumMod val="50000"/>
                  </a:schemeClr>
                </a:solidFill>
                <a:latin typeface="Arial" panose="020B0604020202020204" pitchFamily="34" charset="0"/>
              </a:rPr>
              <a:t>. PhD Thesis. University of Toronto, 1996. p12 https://www.talisman.org/~erlkonig/misc/shumin-zhai%5Ehuman-perf-w-6dof-control.pdf</a:t>
            </a:r>
            <a:r>
              <a:rPr lang="de-DE" sz="1000" dirty="0">
                <a:solidFill>
                  <a:schemeClr val="bg1">
                    <a:lumMod val="50000"/>
                  </a:schemeClr>
                </a:solidFill>
                <a:latin typeface="Arial" panose="020B0604020202020204" pitchFamily="34" charset="0"/>
              </a:rPr>
              <a:t>´</a:t>
            </a:r>
          </a:p>
          <a:p>
            <a:r>
              <a:rPr lang="en-US" sz="1000" dirty="0">
                <a:solidFill>
                  <a:schemeClr val="bg1">
                    <a:lumMod val="50000"/>
                  </a:schemeClr>
                </a:solidFill>
                <a:latin typeface="Arial" panose="020B0604020202020204" pitchFamily="34" charset="0"/>
              </a:rPr>
              <a:t>Zhai, </a:t>
            </a:r>
            <a:r>
              <a:rPr lang="en-US" sz="1000" dirty="0" err="1">
                <a:solidFill>
                  <a:schemeClr val="bg1">
                    <a:lumMod val="50000"/>
                  </a:schemeClr>
                </a:solidFill>
                <a:latin typeface="Arial" panose="020B0604020202020204" pitchFamily="34" charset="0"/>
              </a:rPr>
              <a:t>Shumin</a:t>
            </a:r>
            <a:r>
              <a:rPr lang="en-US" sz="1000" dirty="0">
                <a:solidFill>
                  <a:schemeClr val="bg1">
                    <a:lumMod val="50000"/>
                  </a:schemeClr>
                </a:solidFill>
                <a:latin typeface="Arial" panose="020B0604020202020204" pitchFamily="34" charset="0"/>
              </a:rPr>
              <a:t>, Paul Milgram, and David </a:t>
            </a:r>
            <a:r>
              <a:rPr lang="en-US" sz="1000" dirty="0" err="1">
                <a:solidFill>
                  <a:schemeClr val="bg1">
                    <a:lumMod val="50000"/>
                  </a:schemeClr>
                </a:solidFill>
                <a:latin typeface="Arial" panose="020B0604020202020204" pitchFamily="34" charset="0"/>
              </a:rPr>
              <a:t>Drascic</a:t>
            </a:r>
            <a:r>
              <a:rPr lang="en-US" sz="1000" dirty="0">
                <a:solidFill>
                  <a:schemeClr val="bg1">
                    <a:lumMod val="50000"/>
                  </a:schemeClr>
                </a:solidFill>
                <a:latin typeface="Arial" panose="020B0604020202020204" pitchFamily="34" charset="0"/>
              </a:rPr>
              <a:t>. "An evaluation of four 6 degree-of-freedom input techniques." In </a:t>
            </a:r>
            <a:r>
              <a:rPr lang="en-US" sz="1000" i="1" dirty="0">
                <a:solidFill>
                  <a:schemeClr val="bg1">
                    <a:lumMod val="50000"/>
                  </a:schemeClr>
                </a:solidFill>
                <a:latin typeface="Arial" panose="020B0604020202020204" pitchFamily="34" charset="0"/>
              </a:rPr>
              <a:t>INTERACT'93 and CHI'93 Conference Companion on Human Factors in Computing Systems</a:t>
            </a:r>
            <a:r>
              <a:rPr lang="en-US" sz="1000" dirty="0">
                <a:solidFill>
                  <a:schemeClr val="bg1">
                    <a:lumMod val="50000"/>
                  </a:schemeClr>
                </a:solidFill>
                <a:latin typeface="Arial" panose="020B0604020202020204" pitchFamily="34" charset="0"/>
              </a:rPr>
              <a:t>, pp. 123-125. 1993.</a:t>
            </a:r>
            <a:endParaRPr lang="de-DE" sz="1000" dirty="0">
              <a:solidFill>
                <a:schemeClr val="bg1">
                  <a:lumMod val="50000"/>
                </a:schemeClr>
              </a:solidFill>
            </a:endParaRPr>
          </a:p>
        </p:txBody>
      </p:sp>
      <p:pic>
        <p:nvPicPr>
          <p:cNvPr id="8" name="Grafik 7">
            <a:extLst>
              <a:ext uri="{FF2B5EF4-FFF2-40B4-BE49-F238E27FC236}">
                <a16:creationId xmlns:a16="http://schemas.microsoft.com/office/drawing/2014/main" id="{820BD253-8583-80BF-B3CB-A2731D9A0086}"/>
              </a:ext>
            </a:extLst>
          </p:cNvPr>
          <p:cNvPicPr>
            <a:picLocks noChangeAspect="1"/>
          </p:cNvPicPr>
          <p:nvPr/>
        </p:nvPicPr>
        <p:blipFill>
          <a:blip r:embed="rId2"/>
          <a:stretch>
            <a:fillRect/>
          </a:stretch>
        </p:blipFill>
        <p:spPr>
          <a:xfrm>
            <a:off x="942441" y="1225522"/>
            <a:ext cx="6075083" cy="3964006"/>
          </a:xfrm>
          <a:prstGeom prst="rect">
            <a:avLst/>
          </a:prstGeom>
        </p:spPr>
      </p:pic>
      <p:pic>
        <p:nvPicPr>
          <p:cNvPr id="9" name="Picture 4" descr="https://cdn.pixabay.com/photo/2016/11/02/14/16/x-box-1791682_960_720.jpg">
            <a:extLst>
              <a:ext uri="{FF2B5EF4-FFF2-40B4-BE49-F238E27FC236}">
                <a16:creationId xmlns:a16="http://schemas.microsoft.com/office/drawing/2014/main" id="{EDC0A837-6E3C-41AE-6FA4-0F8DB4DB99FA}"/>
              </a:ext>
            </a:extLst>
          </p:cNvPr>
          <p:cNvPicPr>
            <a:picLocks noChangeAspect="1" noChangeArrowheads="1"/>
          </p:cNvPicPr>
          <p:nvPr/>
        </p:nvPicPr>
        <p:blipFill rotWithShape="1">
          <a:blip r:embed="rId3" cstate="hqprint">
            <a:extLst>
              <a:ext uri="{28A0092B-C50C-407E-A947-70E740481C1C}">
                <a14:useLocalDpi xmlns:a14="http://schemas.microsoft.com/office/drawing/2010/main" val="0"/>
              </a:ext>
            </a:extLst>
          </a:blip>
          <a:srcRect t="31597" r="45541" b="9643"/>
          <a:stretch/>
        </p:blipFill>
        <p:spPr bwMode="auto">
          <a:xfrm>
            <a:off x="2488294" y="4777120"/>
            <a:ext cx="938299" cy="67494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descr="Smartphone, Mobile, Hand, Technologie, Internet, Finger, Telefon, Kommunikation, Gadget, Geschäft, Mobiltelefon, modern, Handy, sozialen Medien, Marke, Produkt, Anruf, Handy, Berührungsempfindlicher Bildschirm, Zellular, Verbindung, Multimedia, in Verbindung gebracht, Mobilität, App, Berührungsempfindlicher Bildschirm, Tragbar, Telekommunikation, Anwendung, Mobiltelefone, Tragbares Kommunikationsgerät, Apple iPhone">
            <a:extLst>
              <a:ext uri="{FF2B5EF4-FFF2-40B4-BE49-F238E27FC236}">
                <a16:creationId xmlns:a16="http://schemas.microsoft.com/office/drawing/2014/main" id="{EDE6F66C-0DC6-9F95-77E8-58A46CE9311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5275" t="24828" r="29741" b="52132"/>
          <a:stretch/>
        </p:blipFill>
        <p:spPr bwMode="auto">
          <a:xfrm>
            <a:off x="5115990" y="4777119"/>
            <a:ext cx="938299" cy="674941"/>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Simple Hand Cursor 11720952 PNG">
            <a:extLst>
              <a:ext uri="{FF2B5EF4-FFF2-40B4-BE49-F238E27FC236}">
                <a16:creationId xmlns:a16="http://schemas.microsoft.com/office/drawing/2014/main" id="{85520194-48DF-89D0-F951-CFA679CEBB5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38013" y="2023697"/>
            <a:ext cx="250281" cy="308038"/>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2" descr="Simple Hand Cursor 11720952 PNG">
            <a:extLst>
              <a:ext uri="{FF2B5EF4-FFF2-40B4-BE49-F238E27FC236}">
                <a16:creationId xmlns:a16="http://schemas.microsoft.com/office/drawing/2014/main" id="{1C5C1D18-D211-249C-5608-5BD57647FEA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91422" y="3742002"/>
            <a:ext cx="308173" cy="37929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hoot first, then aim!">
            <a:extLst>
              <a:ext uri="{FF2B5EF4-FFF2-40B4-BE49-F238E27FC236}">
                <a16:creationId xmlns:a16="http://schemas.microsoft.com/office/drawing/2014/main" id="{B0092DD6-AA58-9042-CE9F-22FCC32706C2}"/>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4285" t="21127" r="27451" b="20539"/>
          <a:stretch/>
        </p:blipFill>
        <p:spPr bwMode="auto">
          <a:xfrm>
            <a:off x="2086725" y="3219672"/>
            <a:ext cx="571025" cy="515492"/>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4" descr="Shoot first, then aim!">
            <a:extLst>
              <a:ext uri="{FF2B5EF4-FFF2-40B4-BE49-F238E27FC236}">
                <a16:creationId xmlns:a16="http://schemas.microsoft.com/office/drawing/2014/main" id="{CE3456BC-8282-6217-3C60-52D3BEBCE4B9}"/>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4285" t="21127" r="27451" b="20539"/>
          <a:stretch/>
        </p:blipFill>
        <p:spPr bwMode="auto">
          <a:xfrm>
            <a:off x="5704914" y="2522471"/>
            <a:ext cx="571025" cy="515492"/>
          </a:xfrm>
          <a:prstGeom prst="rect">
            <a:avLst/>
          </a:prstGeom>
          <a:noFill/>
          <a:extLst>
            <a:ext uri="{909E8E84-426E-40DD-AFC4-6F175D3DCCD1}">
              <a14:hiddenFill xmlns:a14="http://schemas.microsoft.com/office/drawing/2010/main">
                <a:solidFill>
                  <a:srgbClr val="FFFFFF"/>
                </a:solidFill>
              </a14:hiddenFill>
            </a:ext>
          </a:extLst>
        </p:spPr>
      </p:pic>
      <p:sp>
        <p:nvSpPr>
          <p:cNvPr id="12" name="Textfeld 11">
            <a:extLst>
              <a:ext uri="{FF2B5EF4-FFF2-40B4-BE49-F238E27FC236}">
                <a16:creationId xmlns:a16="http://schemas.microsoft.com/office/drawing/2014/main" id="{9D46DCDF-1C45-6A91-4CF1-7038442BFD5C}"/>
              </a:ext>
            </a:extLst>
          </p:cNvPr>
          <p:cNvSpPr txBox="1"/>
          <p:nvPr/>
        </p:nvSpPr>
        <p:spPr>
          <a:xfrm>
            <a:off x="7333957" y="3936878"/>
            <a:ext cx="3048000" cy="923330"/>
          </a:xfrm>
          <a:prstGeom prst="rect">
            <a:avLst/>
          </a:prstGeom>
          <a:solidFill>
            <a:schemeClr val="accent1"/>
          </a:solidFill>
        </p:spPr>
        <p:txBody>
          <a:bodyPr wrap="square">
            <a:spAutoFit/>
          </a:bodyPr>
          <a:lstStyle/>
          <a:p>
            <a:r>
              <a:rPr lang="en-US" dirty="0">
                <a:solidFill>
                  <a:schemeClr val="bg1"/>
                </a:solidFill>
              </a:rPr>
              <a:t>When we have isotonic controllers, we should use position control</a:t>
            </a:r>
            <a:endParaRPr lang="de-DE" dirty="0">
              <a:solidFill>
                <a:schemeClr val="bg1"/>
              </a:solidFill>
            </a:endParaRPr>
          </a:p>
        </p:txBody>
      </p:sp>
      <p:cxnSp>
        <p:nvCxnSpPr>
          <p:cNvPr id="15" name="Gerade Verbindung mit Pfeil 14">
            <a:extLst>
              <a:ext uri="{FF2B5EF4-FFF2-40B4-BE49-F238E27FC236}">
                <a16:creationId xmlns:a16="http://schemas.microsoft.com/office/drawing/2014/main" id="{D6781CFA-308C-5E00-2AB0-396C92A34C49}"/>
              </a:ext>
            </a:extLst>
          </p:cNvPr>
          <p:cNvCxnSpPr>
            <a:cxnSpLocks/>
            <a:stCxn id="12" idx="1"/>
          </p:cNvCxnSpPr>
          <p:nvPr/>
        </p:nvCxnSpPr>
        <p:spPr>
          <a:xfrm flipH="1" flipV="1">
            <a:off x="6319203" y="4133507"/>
            <a:ext cx="1014754" cy="265036"/>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10" name="Textfeld 9">
            <a:extLst>
              <a:ext uri="{FF2B5EF4-FFF2-40B4-BE49-F238E27FC236}">
                <a16:creationId xmlns:a16="http://schemas.microsoft.com/office/drawing/2014/main" id="{ED4DC876-4A1B-AAF6-0B5C-03891BFD6F30}"/>
              </a:ext>
            </a:extLst>
          </p:cNvPr>
          <p:cNvSpPr txBox="1"/>
          <p:nvPr/>
        </p:nvSpPr>
        <p:spPr>
          <a:xfrm>
            <a:off x="7333957" y="1512038"/>
            <a:ext cx="3047999" cy="923330"/>
          </a:xfrm>
          <a:prstGeom prst="rect">
            <a:avLst/>
          </a:prstGeom>
          <a:solidFill>
            <a:schemeClr val="accent1"/>
          </a:solidFill>
        </p:spPr>
        <p:txBody>
          <a:bodyPr wrap="square" rtlCol="0">
            <a:spAutoFit/>
          </a:bodyPr>
          <a:lstStyle/>
          <a:p>
            <a:r>
              <a:rPr lang="en-US" dirty="0">
                <a:solidFill>
                  <a:schemeClr val="bg1"/>
                </a:solidFill>
              </a:rPr>
              <a:t>When we have isometric controllers, we should use rate control</a:t>
            </a:r>
          </a:p>
        </p:txBody>
      </p:sp>
      <p:cxnSp>
        <p:nvCxnSpPr>
          <p:cNvPr id="14" name="Gerade Verbindung mit Pfeil 13">
            <a:extLst>
              <a:ext uri="{FF2B5EF4-FFF2-40B4-BE49-F238E27FC236}">
                <a16:creationId xmlns:a16="http://schemas.microsoft.com/office/drawing/2014/main" id="{A268F261-6F31-7D04-9742-0133870C5B94}"/>
              </a:ext>
            </a:extLst>
          </p:cNvPr>
          <p:cNvCxnSpPr>
            <a:stCxn id="10" idx="1"/>
          </p:cNvCxnSpPr>
          <p:nvPr/>
        </p:nvCxnSpPr>
        <p:spPr>
          <a:xfrm flipH="1">
            <a:off x="3057378" y="1973703"/>
            <a:ext cx="4276579" cy="1826678"/>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2955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0"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el 7">
            <a:extLst>
              <a:ext uri="{FF2B5EF4-FFF2-40B4-BE49-F238E27FC236}">
                <a16:creationId xmlns:a16="http://schemas.microsoft.com/office/drawing/2014/main" id="{BFD6FD73-C85B-6B3E-A4B1-EA38EE812487}"/>
              </a:ext>
            </a:extLst>
          </p:cNvPr>
          <p:cNvSpPr>
            <a:spLocks noGrp="1"/>
          </p:cNvSpPr>
          <p:nvPr>
            <p:ph type="title"/>
          </p:nvPr>
        </p:nvSpPr>
        <p:spPr/>
        <p:txBody>
          <a:bodyPr/>
          <a:lstStyle/>
          <a:p>
            <a:r>
              <a:rPr lang="en-US" dirty="0"/>
              <a:t>Fundamental Problems with Pointing Devices</a:t>
            </a:r>
            <a:endParaRPr lang="de-DE" dirty="0"/>
          </a:p>
        </p:txBody>
      </p:sp>
      <p:sp>
        <p:nvSpPr>
          <p:cNvPr id="3" name="Fußzeilenplatzhalter 2">
            <a:extLst>
              <a:ext uri="{FF2B5EF4-FFF2-40B4-BE49-F238E27FC236}">
                <a16:creationId xmlns:a16="http://schemas.microsoft.com/office/drawing/2014/main" id="{E0A6DC40-4326-7DC8-39C0-D1F151C58772}"/>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664130DE-A9D6-48F1-9B42-4F78659CFCE3}"/>
              </a:ext>
            </a:extLst>
          </p:cNvPr>
          <p:cNvSpPr>
            <a:spLocks noGrp="1"/>
          </p:cNvSpPr>
          <p:nvPr>
            <p:ph type="sldNum" sz="quarter" idx="33"/>
          </p:nvPr>
        </p:nvSpPr>
        <p:spPr/>
        <p:txBody>
          <a:bodyPr/>
          <a:lstStyle/>
          <a:p>
            <a:fld id="{BA24374A-C3A8-471A-8837-3FC31668ABE5}" type="slidenum">
              <a:rPr lang="de-DE" smtClean="0"/>
              <a:pPr/>
              <a:t>58</a:t>
            </a:fld>
            <a:endParaRPr lang="de-DE" dirty="0"/>
          </a:p>
        </p:txBody>
      </p:sp>
      <p:sp>
        <p:nvSpPr>
          <p:cNvPr id="9" name="Textplatzhalter 8">
            <a:extLst>
              <a:ext uri="{FF2B5EF4-FFF2-40B4-BE49-F238E27FC236}">
                <a16:creationId xmlns:a16="http://schemas.microsoft.com/office/drawing/2014/main" id="{11208334-88D2-3DFE-2A77-20D41B4A0805}"/>
              </a:ext>
            </a:extLst>
          </p:cNvPr>
          <p:cNvSpPr>
            <a:spLocks noGrp="1"/>
          </p:cNvSpPr>
          <p:nvPr>
            <p:ph type="body" sz="quarter" idx="21"/>
          </p:nvPr>
        </p:nvSpPr>
        <p:spPr/>
        <p:txBody>
          <a:bodyPr/>
          <a:lstStyle/>
          <a:p>
            <a:r>
              <a:rPr lang="en-US" sz="1400" dirty="0"/>
              <a:t>Pointing</a:t>
            </a:r>
          </a:p>
        </p:txBody>
      </p:sp>
      <p:sp>
        <p:nvSpPr>
          <p:cNvPr id="10" name="Textplatzhalter 9">
            <a:extLst>
              <a:ext uri="{FF2B5EF4-FFF2-40B4-BE49-F238E27FC236}">
                <a16:creationId xmlns:a16="http://schemas.microsoft.com/office/drawing/2014/main" id="{E3902E34-9CE3-91E6-CD6A-02B9712968CB}"/>
              </a:ext>
            </a:extLst>
          </p:cNvPr>
          <p:cNvSpPr>
            <a:spLocks noGrp="1"/>
          </p:cNvSpPr>
          <p:nvPr>
            <p:ph type="body" sz="quarter" idx="34"/>
          </p:nvPr>
        </p:nvSpPr>
        <p:spPr/>
        <p:txBody>
          <a:bodyPr/>
          <a:lstStyle/>
          <a:p>
            <a:r>
              <a:rPr lang="en-GB" altLang="de-DE" b="1" dirty="0">
                <a:solidFill>
                  <a:schemeClr val="accent1"/>
                </a:solidFill>
              </a:rPr>
              <a:t>One operation at the time </a:t>
            </a:r>
            <a:r>
              <a:rPr lang="en-GB" altLang="de-DE" dirty="0"/>
              <a:t>(e.g., UI sliders can only be moved sequentially) </a:t>
            </a:r>
            <a:endParaRPr lang="en-US" altLang="de-DE" dirty="0"/>
          </a:p>
          <a:p>
            <a:r>
              <a:rPr lang="en-GB" altLang="de-DE" dirty="0"/>
              <a:t>With a single pointing device </a:t>
            </a:r>
            <a:r>
              <a:rPr lang="en-GB" altLang="de-DE" b="1" dirty="0">
                <a:solidFill>
                  <a:schemeClr val="accent1"/>
                </a:solidFill>
              </a:rPr>
              <a:t>time multiplexing is implied</a:t>
            </a:r>
            <a:r>
              <a:rPr lang="en-GB" altLang="de-DE" dirty="0"/>
              <a:t>!</a:t>
            </a:r>
          </a:p>
          <a:p>
            <a:endParaRPr lang="de-DE" dirty="0"/>
          </a:p>
        </p:txBody>
      </p:sp>
      <p:sp>
        <p:nvSpPr>
          <p:cNvPr id="11" name="Inhaltsplatzhalter 10">
            <a:extLst>
              <a:ext uri="{FF2B5EF4-FFF2-40B4-BE49-F238E27FC236}">
                <a16:creationId xmlns:a16="http://schemas.microsoft.com/office/drawing/2014/main" id="{E8B80D83-FE72-C565-8674-2F7C4F4B3FDD}"/>
              </a:ext>
            </a:extLst>
          </p:cNvPr>
          <p:cNvSpPr>
            <a:spLocks noGrp="1"/>
          </p:cNvSpPr>
          <p:nvPr>
            <p:ph sz="quarter" idx="35"/>
          </p:nvPr>
        </p:nvSpPr>
        <p:spPr/>
        <p:txBody>
          <a:bodyPr/>
          <a:lstStyle/>
          <a:p>
            <a:endParaRPr lang="de-DE"/>
          </a:p>
        </p:txBody>
      </p:sp>
      <p:pic>
        <p:nvPicPr>
          <p:cNvPr id="12" name="Grafik 11">
            <a:extLst>
              <a:ext uri="{FF2B5EF4-FFF2-40B4-BE49-F238E27FC236}">
                <a16:creationId xmlns:a16="http://schemas.microsoft.com/office/drawing/2014/main" id="{4913F58F-A6FB-FBAD-1045-BEC42CB1852F}"/>
              </a:ext>
            </a:extLst>
          </p:cNvPr>
          <p:cNvPicPr>
            <a:picLocks noChangeAspect="1"/>
          </p:cNvPicPr>
          <p:nvPr/>
        </p:nvPicPr>
        <p:blipFill>
          <a:blip r:embed="rId2"/>
          <a:stretch>
            <a:fillRect/>
          </a:stretch>
        </p:blipFill>
        <p:spPr>
          <a:xfrm>
            <a:off x="5528828" y="2435597"/>
            <a:ext cx="3677549" cy="3069852"/>
          </a:xfrm>
          <a:prstGeom prst="rect">
            <a:avLst/>
          </a:prstGeom>
        </p:spPr>
      </p:pic>
      <p:pic>
        <p:nvPicPr>
          <p:cNvPr id="13" name="Picture 2" descr="Mischpult, Musik, Audio, Studio, Mischer, Tonstudio">
            <a:extLst>
              <a:ext uri="{FF2B5EF4-FFF2-40B4-BE49-F238E27FC236}">
                <a16:creationId xmlns:a16="http://schemas.microsoft.com/office/drawing/2014/main" id="{7F02728E-850D-9B6F-4CB4-71DD42B237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4530" y="2577122"/>
            <a:ext cx="4392490" cy="29283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042023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platzhalter 10">
            <a:extLst>
              <a:ext uri="{FF2B5EF4-FFF2-40B4-BE49-F238E27FC236}">
                <a16:creationId xmlns:a16="http://schemas.microsoft.com/office/drawing/2014/main" id="{027AEEF4-B1F1-A532-EBA0-3D1ED4195ACD}"/>
              </a:ext>
            </a:extLst>
          </p:cNvPr>
          <p:cNvSpPr>
            <a:spLocks noGrp="1"/>
          </p:cNvSpPr>
          <p:nvPr>
            <p:ph type="body" sz="quarter" idx="21"/>
          </p:nvPr>
        </p:nvSpPr>
        <p:spPr>
          <a:xfrm>
            <a:off x="1806129" y="6317998"/>
            <a:ext cx="6845745" cy="540001"/>
          </a:xfrm>
        </p:spPr>
        <p:txBody>
          <a:bodyPr>
            <a:normAutofit/>
          </a:bodyPr>
          <a:lstStyle/>
          <a:p>
            <a:r>
              <a:rPr lang="en-US" sz="1200" dirty="0"/>
              <a:t>The following content is licensed under a Creative Commons Attribution 4.0 International license (CC BY-SA 4.0)</a:t>
            </a:r>
          </a:p>
        </p:txBody>
      </p:sp>
      <p:sp>
        <p:nvSpPr>
          <p:cNvPr id="22" name="Untertitel 21">
            <a:extLst>
              <a:ext uri="{FF2B5EF4-FFF2-40B4-BE49-F238E27FC236}">
                <a16:creationId xmlns:a16="http://schemas.microsoft.com/office/drawing/2014/main" id="{2A9E134A-6386-E5DC-8BB2-7350FB346F5D}"/>
              </a:ext>
            </a:extLst>
          </p:cNvPr>
          <p:cNvSpPr>
            <a:spLocks noGrp="1"/>
          </p:cNvSpPr>
          <p:nvPr>
            <p:ph type="subTitle" idx="1"/>
          </p:nvPr>
        </p:nvSpPr>
        <p:spPr/>
        <p:txBody>
          <a:bodyPr/>
          <a:lstStyle/>
          <a:p>
            <a:r>
              <a:rPr lang="de-DE" sz="1800" dirty="0"/>
              <a:t>Keyboards, Handwriting &amp; Speech</a:t>
            </a:r>
            <a:endParaRPr lang="de-DE" dirty="0"/>
          </a:p>
        </p:txBody>
      </p:sp>
      <p:pic>
        <p:nvPicPr>
          <p:cNvPr id="26" name="Bildplatzhalter 25" descr="Frankfurt UAS Logo">
            <a:extLst>
              <a:ext uri="{FF2B5EF4-FFF2-40B4-BE49-F238E27FC236}">
                <a16:creationId xmlns:a16="http://schemas.microsoft.com/office/drawing/2014/main" id="{B67F61A0-498D-B3E3-81B5-D2F1481BEAE2}"/>
              </a:ext>
            </a:extLst>
          </p:cNvPr>
          <p:cNvPicPr>
            <a:picLocks noGrp="1" noChangeAspect="1"/>
          </p:cNvPicPr>
          <p:nvPr>
            <p:ph type="pic" sz="quarter" idx="25"/>
          </p:nvPr>
        </p:nvPicPr>
        <p:blipFill rotWithShape="1">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l="-14803" r="-14803"/>
          <a:stretch/>
        </p:blipFill>
        <p:spPr/>
      </p:pic>
      <p:sp>
        <p:nvSpPr>
          <p:cNvPr id="21" name="Titel 20">
            <a:extLst>
              <a:ext uri="{FF2B5EF4-FFF2-40B4-BE49-F238E27FC236}">
                <a16:creationId xmlns:a16="http://schemas.microsoft.com/office/drawing/2014/main" id="{74AE008E-4998-8FBF-E060-8060811B8296}"/>
              </a:ext>
            </a:extLst>
          </p:cNvPr>
          <p:cNvSpPr>
            <a:spLocks noGrp="1"/>
          </p:cNvSpPr>
          <p:nvPr>
            <p:ph type="title"/>
          </p:nvPr>
        </p:nvSpPr>
        <p:spPr/>
        <p:txBody>
          <a:bodyPr/>
          <a:lstStyle/>
          <a:p>
            <a:r>
              <a:rPr lang="en-US" sz="3200" dirty="0"/>
              <a:t>Text Entry</a:t>
            </a:r>
            <a:endParaRPr lang="de-DE" dirty="0"/>
          </a:p>
        </p:txBody>
      </p:sp>
      <p:sp>
        <p:nvSpPr>
          <p:cNvPr id="29" name="Fußzeilenplatzhalter 28">
            <a:extLst>
              <a:ext uri="{FF2B5EF4-FFF2-40B4-BE49-F238E27FC236}">
                <a16:creationId xmlns:a16="http://schemas.microsoft.com/office/drawing/2014/main" id="{1AC71F81-F602-A4C2-46BE-A340BF3ABB9D}"/>
              </a:ext>
            </a:extLst>
          </p:cNvPr>
          <p:cNvSpPr>
            <a:spLocks noGrp="1"/>
          </p:cNvSpPr>
          <p:nvPr>
            <p:ph type="ftr" sz="quarter" idx="27"/>
          </p:nvPr>
        </p:nvSpPr>
        <p:spPr/>
        <p:txBody>
          <a:bodyPr/>
          <a:lstStyle/>
          <a:p>
            <a:r>
              <a:rPr lang="de-DE" dirty="0"/>
              <a:t>Prof. Dr. Valentin Schwind</a:t>
            </a:r>
          </a:p>
        </p:txBody>
      </p:sp>
      <p:sp>
        <p:nvSpPr>
          <p:cNvPr id="10" name="Foliennummernplatzhalter 9">
            <a:extLst>
              <a:ext uri="{FF2B5EF4-FFF2-40B4-BE49-F238E27FC236}">
                <a16:creationId xmlns:a16="http://schemas.microsoft.com/office/drawing/2014/main" id="{09B34132-5F57-672E-9E99-94213FE2FAB2}"/>
              </a:ext>
            </a:extLst>
          </p:cNvPr>
          <p:cNvSpPr>
            <a:spLocks noGrp="1"/>
          </p:cNvSpPr>
          <p:nvPr>
            <p:ph type="sldNum" sz="quarter" idx="28"/>
          </p:nvPr>
        </p:nvSpPr>
        <p:spPr/>
        <p:txBody>
          <a:bodyPr/>
          <a:lstStyle/>
          <a:p>
            <a:fld id="{BA24374A-C3A8-471A-8837-3FC31668ABE5}" type="slidenum">
              <a:rPr lang="de-DE" smtClean="0"/>
              <a:pPr/>
              <a:t>59</a:t>
            </a:fld>
            <a:endParaRPr lang="de-DE" dirty="0"/>
          </a:p>
        </p:txBody>
      </p:sp>
      <p:pic>
        <p:nvPicPr>
          <p:cNvPr id="2" name="Picture 2">
            <a:extLst>
              <a:ext uri="{FF2B5EF4-FFF2-40B4-BE49-F238E27FC236}">
                <a16:creationId xmlns:a16="http://schemas.microsoft.com/office/drawing/2014/main" id="{D486E752-767E-CBF0-388D-1E6691652E0E}"/>
              </a:ext>
              <a:ext uri="{C183D7F6-B498-43B3-948B-1728B52AA6E4}">
                <adec:decorative xmlns:adec="http://schemas.microsoft.com/office/drawing/2017/decorative" val="1"/>
              </a:ext>
            </a:extLst>
          </p:cNvPr>
          <p:cNvPicPr>
            <a:picLocks noChangeAspect="1" noChangeArrowheads="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bwMode="auto">
          <a:xfrm>
            <a:off x="695325" y="6432491"/>
            <a:ext cx="974974" cy="34124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7">
            <a:extLst>
              <a:ext uri="{FF2B5EF4-FFF2-40B4-BE49-F238E27FC236}">
                <a16:creationId xmlns:a16="http://schemas.microsoft.com/office/drawing/2014/main" id="{19697C04-79C1-048F-D0A4-BA18F95E2E4E}"/>
              </a:ext>
            </a:extLst>
          </p:cNvPr>
          <p:cNvSpPr/>
          <p:nvPr/>
        </p:nvSpPr>
        <p:spPr>
          <a:xfrm>
            <a:off x="0" y="5844404"/>
            <a:ext cx="12192000" cy="4027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720000" tIns="108000" rIns="720000" bIns="108000" rtlCol="0" anchor="b" anchorCtr="0">
            <a:spAutoFit/>
          </a:bodyPr>
          <a:lstStyle/>
          <a:p>
            <a:r>
              <a:rPr lang="en-US" sz="1200" dirty="0">
                <a:solidFill>
                  <a:sysClr val="windowText" lastClr="000000"/>
                </a:solidFill>
              </a:rPr>
              <a:t>Slides adapted from hci-lecture.org (A. Schmidt, N. Henze, K. Wolf, V. Schwind), Image from: </a:t>
            </a:r>
            <a:r>
              <a:rPr lang="de-DE" sz="1200" b="0" i="0" dirty="0">
                <a:solidFill>
                  <a:sysClr val="windowText" lastClr="000000"/>
                </a:solidFill>
                <a:effectLst/>
                <a:latin typeface="arial" panose="020B0604020202020204" pitchFamily="34" charset="0"/>
                <a:hlinkClick r:id="rId7"/>
              </a:rPr>
              <a:t>https://pxhere.com/de/photo/956874</a:t>
            </a:r>
            <a:r>
              <a:rPr lang="de-DE" sz="1200" b="0" i="0" dirty="0">
                <a:solidFill>
                  <a:sysClr val="windowText" lastClr="000000"/>
                </a:solidFill>
                <a:effectLst/>
                <a:latin typeface="arial" panose="020B0604020202020204" pitchFamily="34" charset="0"/>
              </a:rPr>
              <a:t> </a:t>
            </a:r>
            <a:endParaRPr lang="en-US" sz="1200" dirty="0">
              <a:solidFill>
                <a:sysClr val="windowText" lastClr="000000"/>
              </a:solidFill>
            </a:endParaRPr>
          </a:p>
        </p:txBody>
      </p:sp>
      <p:pic>
        <p:nvPicPr>
          <p:cNvPr id="7" name="Bildplatzhalter 6">
            <a:extLst>
              <a:ext uri="{FF2B5EF4-FFF2-40B4-BE49-F238E27FC236}">
                <a16:creationId xmlns:a16="http://schemas.microsoft.com/office/drawing/2014/main" id="{57C018EE-82C4-0442-E79A-178A67723D26}"/>
              </a:ext>
            </a:extLst>
          </p:cNvPr>
          <p:cNvPicPr>
            <a:picLocks noGrp="1" noChangeAspect="1"/>
          </p:cNvPicPr>
          <p:nvPr>
            <p:ph type="pic" sz="quarter" idx="13"/>
          </p:nvPr>
        </p:nvPicPr>
        <p:blipFill rotWithShape="1">
          <a:blip r:embed="rId8">
            <a:extLst>
              <a:ext uri="{28A0092B-C50C-407E-A947-70E740481C1C}">
                <a14:useLocalDpi xmlns:a14="http://schemas.microsoft.com/office/drawing/2010/main" val="0"/>
              </a:ext>
            </a:extLst>
          </a:blip>
          <a:srcRect t="32281" b="32281"/>
          <a:stretch/>
        </p:blipFill>
        <p:spPr>
          <a:xfrm>
            <a:off x="0" y="1089025"/>
            <a:ext cx="12192000" cy="2879725"/>
          </a:xfrm>
          <a:prstGeom prst="rect">
            <a:avLst/>
          </a:prstGeom>
        </p:spPr>
      </p:pic>
    </p:spTree>
    <p:extLst>
      <p:ext uri="{BB962C8B-B14F-4D97-AF65-F5344CB8AC3E}">
        <p14:creationId xmlns:p14="http://schemas.microsoft.com/office/powerpoint/2010/main" val="341027011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ECC10A4-C2B0-75F8-FACA-1639AC7E76AA}"/>
              </a:ext>
            </a:extLst>
          </p:cNvPr>
          <p:cNvSpPr>
            <a:spLocks noGrp="1"/>
          </p:cNvSpPr>
          <p:nvPr>
            <p:ph type="title"/>
          </p:nvPr>
        </p:nvSpPr>
        <p:spPr/>
        <p:txBody>
          <a:bodyPr/>
          <a:lstStyle/>
          <a:p>
            <a:r>
              <a:rPr lang="de-DE" dirty="0"/>
              <a:t>Keyboards</a:t>
            </a:r>
          </a:p>
        </p:txBody>
      </p:sp>
      <p:sp>
        <p:nvSpPr>
          <p:cNvPr id="3" name="Fußzeilenplatzhalter 2">
            <a:extLst>
              <a:ext uri="{FF2B5EF4-FFF2-40B4-BE49-F238E27FC236}">
                <a16:creationId xmlns:a16="http://schemas.microsoft.com/office/drawing/2014/main" id="{7F3FB403-FA9D-F053-81D3-B324B88621B9}"/>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DBD67B9E-CDB0-F3B0-DFB0-2BDC1F9E4B68}"/>
              </a:ext>
            </a:extLst>
          </p:cNvPr>
          <p:cNvSpPr>
            <a:spLocks noGrp="1"/>
          </p:cNvSpPr>
          <p:nvPr>
            <p:ph type="sldNum" sz="quarter" idx="28"/>
          </p:nvPr>
        </p:nvSpPr>
        <p:spPr/>
        <p:txBody>
          <a:bodyPr/>
          <a:lstStyle/>
          <a:p>
            <a:fld id="{BA24374A-C3A8-471A-8837-3FC31668ABE5}" type="slidenum">
              <a:rPr lang="de-DE" smtClean="0"/>
              <a:pPr/>
              <a:t>60</a:t>
            </a:fld>
            <a:endParaRPr lang="de-DE" dirty="0"/>
          </a:p>
        </p:txBody>
      </p:sp>
      <p:sp>
        <p:nvSpPr>
          <p:cNvPr id="8" name="Textplatzhalter 7">
            <a:extLst>
              <a:ext uri="{FF2B5EF4-FFF2-40B4-BE49-F238E27FC236}">
                <a16:creationId xmlns:a16="http://schemas.microsoft.com/office/drawing/2014/main" id="{F139EE48-C9EC-692E-2F92-9D79019DA2AE}"/>
              </a:ext>
            </a:extLst>
          </p:cNvPr>
          <p:cNvSpPr>
            <a:spLocks noGrp="1"/>
          </p:cNvSpPr>
          <p:nvPr>
            <p:ph type="body" sz="quarter" idx="21"/>
          </p:nvPr>
        </p:nvSpPr>
        <p:spPr/>
        <p:txBody>
          <a:bodyPr/>
          <a:lstStyle/>
          <a:p>
            <a:r>
              <a:rPr lang="en-US" sz="1400" dirty="0"/>
              <a:t>Text Entry</a:t>
            </a:r>
            <a:endParaRPr lang="de-DE" dirty="0"/>
          </a:p>
        </p:txBody>
      </p:sp>
      <p:sp>
        <p:nvSpPr>
          <p:cNvPr id="6" name="Textplatzhalter 5">
            <a:extLst>
              <a:ext uri="{FF2B5EF4-FFF2-40B4-BE49-F238E27FC236}">
                <a16:creationId xmlns:a16="http://schemas.microsoft.com/office/drawing/2014/main" id="{46FDAD73-3101-6D49-D570-E33E6DB47E86}"/>
              </a:ext>
            </a:extLst>
          </p:cNvPr>
          <p:cNvSpPr>
            <a:spLocks noGrp="1"/>
          </p:cNvSpPr>
          <p:nvPr>
            <p:ph type="body" sz="quarter" idx="29"/>
          </p:nvPr>
        </p:nvSpPr>
        <p:spPr/>
        <p:txBody>
          <a:bodyPr>
            <a:normAutofit/>
          </a:bodyPr>
          <a:lstStyle/>
          <a:p>
            <a:r>
              <a:rPr lang="en-US" dirty="0"/>
              <a:t>Are used to enter </a:t>
            </a:r>
            <a:r>
              <a:rPr lang="en-US" b="1" dirty="0">
                <a:solidFill>
                  <a:schemeClr val="accent1"/>
                </a:solidFill>
              </a:rPr>
              <a:t>textual signs </a:t>
            </a:r>
            <a:r>
              <a:rPr lang="en-US" dirty="0"/>
              <a:t>for human-readable language </a:t>
            </a:r>
          </a:p>
          <a:p>
            <a:pPr lvl="1"/>
            <a:r>
              <a:rPr lang="en-US" dirty="0"/>
              <a:t>depend on the language</a:t>
            </a:r>
          </a:p>
          <a:p>
            <a:r>
              <a:rPr lang="en-US" dirty="0"/>
              <a:t>A </a:t>
            </a:r>
            <a:r>
              <a:rPr lang="en-US" b="1" dirty="0">
                <a:solidFill>
                  <a:schemeClr val="accent1"/>
                </a:solidFill>
              </a:rPr>
              <a:t>keypress</a:t>
            </a:r>
            <a:r>
              <a:rPr lang="en-US" dirty="0"/>
              <a:t> on a board </a:t>
            </a:r>
            <a:r>
              <a:rPr lang="en-US" b="1" dirty="0">
                <a:solidFill>
                  <a:schemeClr val="accent1"/>
                </a:solidFill>
              </a:rPr>
              <a:t>closes a current connection</a:t>
            </a:r>
            <a:r>
              <a:rPr lang="en-US" dirty="0"/>
              <a:t>, causing a character code to be sent to the computer</a:t>
            </a:r>
          </a:p>
          <a:p>
            <a:pPr lvl="1"/>
            <a:r>
              <a:rPr lang="en-US" dirty="0"/>
              <a:t>Training required, but people can achieve high input rates</a:t>
            </a:r>
          </a:p>
          <a:p>
            <a:r>
              <a:rPr lang="en-US" dirty="0"/>
              <a:t>One aspect of keyboards that is important to users is the </a:t>
            </a:r>
            <a:r>
              <a:rPr lang="en-US" b="1" dirty="0">
                <a:solidFill>
                  <a:schemeClr val="accent1"/>
                </a:solidFill>
              </a:rPr>
              <a:t>‘feel’ of the keys</a:t>
            </a:r>
          </a:p>
          <a:p>
            <a:pPr lvl="1"/>
            <a:r>
              <a:rPr lang="en-US" dirty="0"/>
              <a:t>Some keyboards require a very hard press, whilst others are lighter</a:t>
            </a:r>
          </a:p>
          <a:p>
            <a:pPr lvl="1"/>
            <a:r>
              <a:rPr lang="en-US" dirty="0"/>
              <a:t>The distance that the keys travel also affects the tactile nature of the keyboard</a:t>
            </a:r>
          </a:p>
          <a:p>
            <a:pPr lvl="1"/>
            <a:r>
              <a:rPr lang="en-US" dirty="0"/>
              <a:t>Most notebook computers are ‘half-travel’ keyboards</a:t>
            </a:r>
          </a:p>
        </p:txBody>
      </p:sp>
    </p:spTree>
    <p:extLst>
      <p:ext uri="{BB962C8B-B14F-4D97-AF65-F5344CB8AC3E}">
        <p14:creationId xmlns:p14="http://schemas.microsoft.com/office/powerpoint/2010/main" val="303842142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3D1D817-B9D7-628C-D260-CEDA732DD424}"/>
              </a:ext>
            </a:extLst>
          </p:cNvPr>
          <p:cNvSpPr>
            <a:spLocks noGrp="1"/>
          </p:cNvSpPr>
          <p:nvPr>
            <p:ph type="title"/>
          </p:nvPr>
        </p:nvSpPr>
        <p:spPr/>
        <p:txBody>
          <a:bodyPr/>
          <a:lstStyle/>
          <a:p>
            <a:r>
              <a:rPr lang="de-DE" dirty="0" err="1"/>
              <a:t>Alphanumeric</a:t>
            </a:r>
            <a:r>
              <a:rPr lang="de-DE" dirty="0"/>
              <a:t> Keyboard</a:t>
            </a:r>
          </a:p>
        </p:txBody>
      </p:sp>
      <p:sp>
        <p:nvSpPr>
          <p:cNvPr id="3" name="Fußzeilenplatzhalter 2">
            <a:extLst>
              <a:ext uri="{FF2B5EF4-FFF2-40B4-BE49-F238E27FC236}">
                <a16:creationId xmlns:a16="http://schemas.microsoft.com/office/drawing/2014/main" id="{C2F9AA1F-0B53-5013-9BFA-4D8A2E240A65}"/>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5C83C43E-F3F8-2B19-DEA6-5C3CE4EDED25}"/>
              </a:ext>
            </a:extLst>
          </p:cNvPr>
          <p:cNvSpPr>
            <a:spLocks noGrp="1"/>
          </p:cNvSpPr>
          <p:nvPr>
            <p:ph type="sldNum" sz="quarter" idx="33"/>
          </p:nvPr>
        </p:nvSpPr>
        <p:spPr/>
        <p:txBody>
          <a:bodyPr/>
          <a:lstStyle/>
          <a:p>
            <a:fld id="{BA24374A-C3A8-471A-8837-3FC31668ABE5}" type="slidenum">
              <a:rPr lang="de-DE" smtClean="0"/>
              <a:pPr/>
              <a:t>61</a:t>
            </a:fld>
            <a:endParaRPr lang="de-DE" dirty="0"/>
          </a:p>
        </p:txBody>
      </p:sp>
      <p:sp>
        <p:nvSpPr>
          <p:cNvPr id="11" name="Textplatzhalter 10">
            <a:extLst>
              <a:ext uri="{FF2B5EF4-FFF2-40B4-BE49-F238E27FC236}">
                <a16:creationId xmlns:a16="http://schemas.microsoft.com/office/drawing/2014/main" id="{191ABC33-A7A0-1A5D-7CD9-47636D31334D}"/>
              </a:ext>
            </a:extLst>
          </p:cNvPr>
          <p:cNvSpPr>
            <a:spLocks noGrp="1"/>
          </p:cNvSpPr>
          <p:nvPr>
            <p:ph type="body" sz="quarter" idx="21"/>
          </p:nvPr>
        </p:nvSpPr>
        <p:spPr/>
        <p:txBody>
          <a:bodyPr/>
          <a:lstStyle/>
          <a:p>
            <a:r>
              <a:rPr lang="en-US" sz="1400"/>
              <a:t>Text Entry</a:t>
            </a:r>
            <a:endParaRPr lang="de-DE"/>
          </a:p>
        </p:txBody>
      </p:sp>
      <p:sp>
        <p:nvSpPr>
          <p:cNvPr id="6" name="Textplatzhalter 5">
            <a:extLst>
              <a:ext uri="{FF2B5EF4-FFF2-40B4-BE49-F238E27FC236}">
                <a16:creationId xmlns:a16="http://schemas.microsoft.com/office/drawing/2014/main" id="{B6AD697F-A9C7-5887-875A-D6CA39098C83}"/>
              </a:ext>
            </a:extLst>
          </p:cNvPr>
          <p:cNvSpPr>
            <a:spLocks noGrp="1"/>
          </p:cNvSpPr>
          <p:nvPr>
            <p:ph type="body" sz="quarter" idx="34"/>
          </p:nvPr>
        </p:nvSpPr>
        <p:spPr>
          <a:xfrm>
            <a:off x="695326" y="1449388"/>
            <a:ext cx="6993254" cy="4056061"/>
          </a:xfrm>
        </p:spPr>
        <p:txBody>
          <a:bodyPr>
            <a:normAutofit lnSpcReduction="10000"/>
          </a:bodyPr>
          <a:lstStyle/>
          <a:p>
            <a:r>
              <a:rPr lang="de-DE" b="1" dirty="0" err="1">
                <a:solidFill>
                  <a:schemeClr val="accent1"/>
                </a:solidFill>
              </a:rPr>
              <a:t>Emerged</a:t>
            </a:r>
            <a:r>
              <a:rPr lang="de-DE" b="1" dirty="0">
                <a:solidFill>
                  <a:schemeClr val="accent1"/>
                </a:solidFill>
              </a:rPr>
              <a:t> from </a:t>
            </a:r>
            <a:r>
              <a:rPr lang="de-DE" b="1" dirty="0" err="1">
                <a:solidFill>
                  <a:schemeClr val="accent1"/>
                </a:solidFill>
              </a:rPr>
              <a:t>mechanical</a:t>
            </a:r>
            <a:r>
              <a:rPr lang="de-DE" b="1" dirty="0">
                <a:solidFill>
                  <a:schemeClr val="accent1"/>
                </a:solidFill>
              </a:rPr>
              <a:t> </a:t>
            </a:r>
            <a:r>
              <a:rPr lang="de-DE" b="1" dirty="0" err="1">
                <a:solidFill>
                  <a:schemeClr val="accent1"/>
                </a:solidFill>
              </a:rPr>
              <a:t>typewriters</a:t>
            </a:r>
            <a:endParaRPr lang="de-DE" b="1" dirty="0">
              <a:solidFill>
                <a:schemeClr val="accent1"/>
              </a:solidFill>
            </a:endParaRPr>
          </a:p>
          <a:p>
            <a:pPr lvl="1"/>
            <a:r>
              <a:rPr lang="en-US" dirty="0"/>
              <a:t>Hitting a key caused a mechanical letter arm to shoot towards the carriage</a:t>
            </a:r>
          </a:p>
          <a:p>
            <a:pPr lvl="1"/>
            <a:r>
              <a:rPr lang="en-US" dirty="0"/>
              <a:t>If two arms flew towards the paper quickly, they often jammed </a:t>
            </a:r>
            <a:r>
              <a:rPr lang="en-US" dirty="0">
                <a:sym typeface="Wingdings" panose="05000000000000000000" pitchFamily="2" charset="2"/>
              </a:rPr>
              <a:t> QWERTY reduced to probability of jamming</a:t>
            </a:r>
            <a:endParaRPr lang="en-US" dirty="0"/>
          </a:p>
          <a:p>
            <a:r>
              <a:rPr lang="en-US" dirty="0"/>
              <a:t>Electric typewriters and now the computer keyboard are not subject to the original mechanical constraints, </a:t>
            </a:r>
            <a:r>
              <a:rPr lang="en-US" b="1" dirty="0">
                <a:solidFill>
                  <a:schemeClr val="accent1"/>
                </a:solidFill>
              </a:rPr>
              <a:t>but the QWERTY keyboard remains the dominant layout</a:t>
            </a:r>
          </a:p>
          <a:p>
            <a:pPr lvl="1"/>
            <a:r>
              <a:rPr lang="en-US" dirty="0"/>
              <a:t>Social reasons: the vast base of trained typists would be reluctant to relearn their craft</a:t>
            </a:r>
            <a:endParaRPr lang="de-DE" dirty="0"/>
          </a:p>
        </p:txBody>
      </p:sp>
      <p:sp>
        <p:nvSpPr>
          <p:cNvPr id="12" name="Inhaltsplatzhalter 11">
            <a:extLst>
              <a:ext uri="{FF2B5EF4-FFF2-40B4-BE49-F238E27FC236}">
                <a16:creationId xmlns:a16="http://schemas.microsoft.com/office/drawing/2014/main" id="{E63D54CB-66C4-85D5-1E5E-4C7174F3C0FD}"/>
              </a:ext>
            </a:extLst>
          </p:cNvPr>
          <p:cNvSpPr>
            <a:spLocks noGrp="1"/>
          </p:cNvSpPr>
          <p:nvPr>
            <p:ph sz="quarter" idx="35"/>
          </p:nvPr>
        </p:nvSpPr>
        <p:spPr/>
        <p:txBody>
          <a:bodyPr/>
          <a:lstStyle/>
          <a:p>
            <a:r>
              <a:rPr lang="en-US" dirty="0"/>
              <a:t>Dix, A., Finlay, J., Abowd, G. D., &amp; Beale, R. (2003). Human-computer interaction. Pearson Education.</a:t>
            </a:r>
            <a:endParaRPr lang="de-DE" dirty="0"/>
          </a:p>
        </p:txBody>
      </p:sp>
      <p:pic>
        <p:nvPicPr>
          <p:cNvPr id="1026" name="Picture 2" descr="Antenne, Analog, analog, Analyse, Autor, Hintergrund, Geschäft, Cafe, Karriere, klassisch, Kommunikation, Computer, Verbindung, Kopieren Sie Platz, kreativ, Gerät, Digital, Dokument, Redaktionell, Genießen, Ausrüstung, Flach lag, Flach, Freiberufler, Hand, Zuhause, heisses Getränk, wichtig, Inspiration, inspirieren, Internet, Journalist, Tastatur, Laptop, Lebensstil, Maschine, Management, Marketing, Netzwerk, Notizbuch, Gegenstände, Büro, Alte Mode, Papier-, Person, veröffentlichen, Lesen, Retro, Bildschirm, sozialen Medien, Soziales Netzwerk, Geschichte, Technologie, Werkzeug, Art, Typoskript, Schreibmaschine, Tippen, Jahrgang, kabellos, Holztisch, Arbeit, Von zuhause aus arbeiten, Arbeiten, Arbeitsplatz, schreiben, Schriftsteller, Bürobedarf, Büroausstattung, Schriftart">
            <a:extLst>
              <a:ext uri="{FF2B5EF4-FFF2-40B4-BE49-F238E27FC236}">
                <a16:creationId xmlns:a16="http://schemas.microsoft.com/office/drawing/2014/main" id="{B16C0EF2-A9A2-9B75-3ED7-773A790FC27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197" t="14775" r="7473"/>
          <a:stretch/>
        </p:blipFill>
        <p:spPr bwMode="auto">
          <a:xfrm>
            <a:off x="7897315" y="1449388"/>
            <a:ext cx="4294684" cy="48686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574059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83B481D-F73B-7DFC-D6E4-22888931F3EC}"/>
              </a:ext>
            </a:extLst>
          </p:cNvPr>
          <p:cNvSpPr>
            <a:spLocks noGrp="1"/>
          </p:cNvSpPr>
          <p:nvPr>
            <p:ph type="title"/>
          </p:nvPr>
        </p:nvSpPr>
        <p:spPr/>
        <p:txBody>
          <a:bodyPr/>
          <a:lstStyle/>
          <a:p>
            <a:r>
              <a:rPr lang="de-DE" dirty="0" err="1"/>
              <a:t>Dayi</a:t>
            </a:r>
            <a:r>
              <a:rPr lang="de-DE" dirty="0"/>
              <a:t> Method and Chinese Character Input </a:t>
            </a:r>
          </a:p>
        </p:txBody>
      </p:sp>
      <p:sp>
        <p:nvSpPr>
          <p:cNvPr id="3" name="Fußzeilenplatzhalter 2">
            <a:extLst>
              <a:ext uri="{FF2B5EF4-FFF2-40B4-BE49-F238E27FC236}">
                <a16:creationId xmlns:a16="http://schemas.microsoft.com/office/drawing/2014/main" id="{DCD4C29B-4009-25C5-E8EB-5D8F26563818}"/>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0D79BEE9-17E3-AFD2-1E4E-8E8697111F22}"/>
              </a:ext>
            </a:extLst>
          </p:cNvPr>
          <p:cNvSpPr>
            <a:spLocks noGrp="1"/>
          </p:cNvSpPr>
          <p:nvPr>
            <p:ph type="sldNum" sz="quarter" idx="33"/>
          </p:nvPr>
        </p:nvSpPr>
        <p:spPr/>
        <p:txBody>
          <a:bodyPr/>
          <a:lstStyle/>
          <a:p>
            <a:fld id="{BA24374A-C3A8-471A-8837-3FC31668ABE5}" type="slidenum">
              <a:rPr lang="de-DE" smtClean="0"/>
              <a:pPr/>
              <a:t>62</a:t>
            </a:fld>
            <a:endParaRPr lang="de-DE" dirty="0"/>
          </a:p>
        </p:txBody>
      </p:sp>
      <p:sp>
        <p:nvSpPr>
          <p:cNvPr id="5" name="Textplatzhalter 4">
            <a:extLst>
              <a:ext uri="{FF2B5EF4-FFF2-40B4-BE49-F238E27FC236}">
                <a16:creationId xmlns:a16="http://schemas.microsoft.com/office/drawing/2014/main" id="{787472EF-D7EA-3337-9397-279055A8B918}"/>
              </a:ext>
            </a:extLst>
          </p:cNvPr>
          <p:cNvSpPr>
            <a:spLocks noGrp="1"/>
          </p:cNvSpPr>
          <p:nvPr>
            <p:ph type="body" sz="quarter" idx="21"/>
          </p:nvPr>
        </p:nvSpPr>
        <p:spPr/>
        <p:txBody>
          <a:bodyPr/>
          <a:lstStyle/>
          <a:p>
            <a:r>
              <a:rPr lang="en-US" sz="1400" dirty="0"/>
              <a:t>Text Entry</a:t>
            </a:r>
            <a:endParaRPr lang="de-DE" dirty="0"/>
          </a:p>
        </p:txBody>
      </p:sp>
      <p:sp>
        <p:nvSpPr>
          <p:cNvPr id="6" name="Textplatzhalter 5">
            <a:extLst>
              <a:ext uri="{FF2B5EF4-FFF2-40B4-BE49-F238E27FC236}">
                <a16:creationId xmlns:a16="http://schemas.microsoft.com/office/drawing/2014/main" id="{5D3E7010-DF56-2C40-D5A5-810E8BB57106}"/>
              </a:ext>
            </a:extLst>
          </p:cNvPr>
          <p:cNvSpPr>
            <a:spLocks noGrp="1"/>
          </p:cNvSpPr>
          <p:nvPr>
            <p:ph type="body" sz="quarter" idx="34"/>
          </p:nvPr>
        </p:nvSpPr>
        <p:spPr>
          <a:xfrm>
            <a:off x="695325" y="1449388"/>
            <a:ext cx="5269706" cy="4056061"/>
          </a:xfrm>
        </p:spPr>
        <p:txBody>
          <a:bodyPr>
            <a:normAutofit lnSpcReduction="10000"/>
          </a:bodyPr>
          <a:lstStyle/>
          <a:p>
            <a:r>
              <a:rPr lang="en-US" dirty="0"/>
              <a:t>A </a:t>
            </a:r>
            <a:r>
              <a:rPr lang="en-US" dirty="0" err="1"/>
              <a:t>chinese</a:t>
            </a:r>
            <a:r>
              <a:rPr lang="en-US" dirty="0"/>
              <a:t> character is built by combining up to four of 46 characters</a:t>
            </a:r>
            <a:endParaRPr lang="de-DE" dirty="0"/>
          </a:p>
          <a:p>
            <a:r>
              <a:rPr lang="en-US" dirty="0"/>
              <a:t>Dayi is </a:t>
            </a:r>
            <a:r>
              <a:rPr lang="en-US" b="1" dirty="0">
                <a:solidFill>
                  <a:schemeClr val="accent1"/>
                </a:solidFill>
              </a:rPr>
              <a:t>a system for entering Chinese characters on a standard QWERTY </a:t>
            </a:r>
            <a:r>
              <a:rPr lang="en-US" dirty="0"/>
              <a:t>keyboard using the set of 46 character components</a:t>
            </a:r>
          </a:p>
          <a:p>
            <a:pPr lvl="1"/>
            <a:r>
              <a:rPr lang="en-US" b="0" i="0" dirty="0">
                <a:solidFill>
                  <a:srgbClr val="202122"/>
                </a:solidFill>
                <a:effectLst/>
                <a:latin typeface="Arial" panose="020B0604020202020204" pitchFamily="34" charset="0"/>
              </a:rPr>
              <a:t>needs the correct sequence of keys to enter</a:t>
            </a:r>
          </a:p>
          <a:p>
            <a:pPr lvl="1"/>
            <a:r>
              <a:rPr lang="en-US" dirty="0"/>
              <a:t>Chinese writing stroke order: "top first, then bottom", "left first, then right".</a:t>
            </a:r>
          </a:p>
          <a:p>
            <a:pPr lvl="2"/>
            <a:r>
              <a:rPr lang="en-US" dirty="0"/>
              <a:t>e.g.,</a:t>
            </a:r>
            <a:r>
              <a:rPr lang="ja-JP" altLang="de-DE" b="0" i="0" dirty="0">
                <a:solidFill>
                  <a:srgbClr val="202122"/>
                </a:solidFill>
                <a:effectLst/>
                <a:latin typeface="Arial" panose="020B0604020202020204" pitchFamily="34" charset="0"/>
              </a:rPr>
              <a:t> 壽 </a:t>
            </a:r>
            <a:r>
              <a:rPr lang="de-DE" altLang="ja-JP" b="0" i="0" dirty="0">
                <a:solidFill>
                  <a:srgbClr val="202122"/>
                </a:solidFill>
                <a:effectLst/>
                <a:latin typeface="Arial" panose="020B0604020202020204" pitchFamily="34" charset="0"/>
                <a:sym typeface="Wingdings" panose="05000000000000000000" pitchFamily="2" charset="2"/>
              </a:rPr>
              <a:t></a:t>
            </a:r>
            <a:r>
              <a:rPr lang="de-DE" altLang="ja-JP" b="0" i="0" dirty="0">
                <a:solidFill>
                  <a:srgbClr val="202122"/>
                </a:solidFill>
                <a:effectLst/>
                <a:latin typeface="Arial" panose="020B0604020202020204" pitchFamily="34" charset="0"/>
              </a:rPr>
              <a:t> </a:t>
            </a:r>
            <a:r>
              <a:rPr lang="ja-JP" altLang="de-DE" b="0" i="0" dirty="0">
                <a:solidFill>
                  <a:srgbClr val="202122"/>
                </a:solidFill>
                <a:effectLst/>
                <a:latin typeface="Arial" panose="020B0604020202020204" pitchFamily="34" charset="0"/>
              </a:rPr>
              <a:t>士乛工舟 </a:t>
            </a:r>
            <a:r>
              <a:rPr lang="de-DE" altLang="ja-JP" b="0" i="0" dirty="0">
                <a:solidFill>
                  <a:srgbClr val="202122"/>
                </a:solidFill>
                <a:effectLst/>
                <a:latin typeface="Arial" panose="020B0604020202020204" pitchFamily="34" charset="0"/>
              </a:rPr>
              <a:t>(</a:t>
            </a:r>
            <a:r>
              <a:rPr lang="de-DE" b="0" i="0" dirty="0">
                <a:solidFill>
                  <a:srgbClr val="202122"/>
                </a:solidFill>
                <a:effectLst/>
                <a:latin typeface="Arial" panose="020B0604020202020204" pitchFamily="34" charset="0"/>
              </a:rPr>
              <a:t>FBR.)</a:t>
            </a:r>
            <a:endParaRPr lang="en-US" dirty="0"/>
          </a:p>
        </p:txBody>
      </p:sp>
      <p:sp>
        <p:nvSpPr>
          <p:cNvPr id="7" name="Inhaltsplatzhalter 6">
            <a:extLst>
              <a:ext uri="{FF2B5EF4-FFF2-40B4-BE49-F238E27FC236}">
                <a16:creationId xmlns:a16="http://schemas.microsoft.com/office/drawing/2014/main" id="{4B6DAD44-77FF-FF49-280F-C0F901E50195}"/>
              </a:ext>
            </a:extLst>
          </p:cNvPr>
          <p:cNvSpPr>
            <a:spLocks noGrp="1"/>
          </p:cNvSpPr>
          <p:nvPr>
            <p:ph sz="quarter" idx="35"/>
          </p:nvPr>
        </p:nvSpPr>
        <p:spPr/>
        <p:txBody>
          <a:bodyPr/>
          <a:lstStyle/>
          <a:p>
            <a:r>
              <a:rPr lang="en-US" dirty="0"/>
              <a:t>A Chinese keyboard with Dayi hints by Cangjie6 CC BY-SA 4.0 </a:t>
            </a:r>
            <a:r>
              <a:rPr lang="en-US" dirty="0">
                <a:hlinkClick r:id="rId2"/>
              </a:rPr>
              <a:t>https://en.wikipedia.org/wiki/Dayi_method</a:t>
            </a:r>
            <a:r>
              <a:rPr lang="en-US" dirty="0"/>
              <a:t> </a:t>
            </a:r>
          </a:p>
          <a:p>
            <a:r>
              <a:rPr lang="de-DE" dirty="0"/>
              <a:t>https://www.digmandarin.com/how-to-type-in-chinese.html</a:t>
            </a:r>
          </a:p>
        </p:txBody>
      </p:sp>
      <p:pic>
        <p:nvPicPr>
          <p:cNvPr id="9218" name="Picture 2">
            <a:extLst>
              <a:ext uri="{FF2B5EF4-FFF2-40B4-BE49-F238E27FC236}">
                <a16:creationId xmlns:a16="http://schemas.microsoft.com/office/drawing/2014/main" id="{1F1CBAF5-8F2E-33C8-7202-7ED2CB5E2F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07352" y="3667938"/>
            <a:ext cx="4029073" cy="2453796"/>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Dayi method - Wikipedia">
            <a:extLst>
              <a:ext uri="{FF2B5EF4-FFF2-40B4-BE49-F238E27FC236}">
                <a16:creationId xmlns:a16="http://schemas.microsoft.com/office/drawing/2014/main" id="{B704E2FF-85C1-3E8F-DFD0-DD47298CDC0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21425" y="1449388"/>
            <a:ext cx="5715000" cy="2105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658622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el 9">
            <a:extLst>
              <a:ext uri="{FF2B5EF4-FFF2-40B4-BE49-F238E27FC236}">
                <a16:creationId xmlns:a16="http://schemas.microsoft.com/office/drawing/2014/main" id="{1F992842-28F9-0622-FC3E-B12DCD3AD1A4}"/>
              </a:ext>
            </a:extLst>
          </p:cNvPr>
          <p:cNvSpPr>
            <a:spLocks noGrp="1"/>
          </p:cNvSpPr>
          <p:nvPr>
            <p:ph type="title"/>
          </p:nvPr>
        </p:nvSpPr>
        <p:spPr/>
        <p:txBody>
          <a:bodyPr/>
          <a:lstStyle/>
          <a:p>
            <a:r>
              <a:rPr lang="en-US" dirty="0"/>
              <a:t>The DVORAK Keyboard</a:t>
            </a:r>
            <a:endParaRPr lang="de-DE" dirty="0"/>
          </a:p>
        </p:txBody>
      </p:sp>
      <p:sp>
        <p:nvSpPr>
          <p:cNvPr id="3" name="Fußzeilenplatzhalter 2">
            <a:extLst>
              <a:ext uri="{FF2B5EF4-FFF2-40B4-BE49-F238E27FC236}">
                <a16:creationId xmlns:a16="http://schemas.microsoft.com/office/drawing/2014/main" id="{D5E1DCCC-E5AA-CB39-C46C-96949BE0AD3E}"/>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B595D751-40F9-C600-BE52-BBEA0249DFCE}"/>
              </a:ext>
            </a:extLst>
          </p:cNvPr>
          <p:cNvSpPr>
            <a:spLocks noGrp="1"/>
          </p:cNvSpPr>
          <p:nvPr>
            <p:ph type="sldNum" sz="quarter" idx="33"/>
          </p:nvPr>
        </p:nvSpPr>
        <p:spPr/>
        <p:txBody>
          <a:bodyPr/>
          <a:lstStyle/>
          <a:p>
            <a:fld id="{BA24374A-C3A8-471A-8837-3FC31668ABE5}" type="slidenum">
              <a:rPr lang="de-DE" smtClean="0"/>
              <a:pPr/>
              <a:t>63</a:t>
            </a:fld>
            <a:endParaRPr lang="de-DE" dirty="0"/>
          </a:p>
        </p:txBody>
      </p:sp>
      <p:sp>
        <p:nvSpPr>
          <p:cNvPr id="11" name="Textplatzhalter 10">
            <a:extLst>
              <a:ext uri="{FF2B5EF4-FFF2-40B4-BE49-F238E27FC236}">
                <a16:creationId xmlns:a16="http://schemas.microsoft.com/office/drawing/2014/main" id="{FD005653-4C9F-9C08-B5C6-86545A66368B}"/>
              </a:ext>
            </a:extLst>
          </p:cNvPr>
          <p:cNvSpPr>
            <a:spLocks noGrp="1"/>
          </p:cNvSpPr>
          <p:nvPr>
            <p:ph type="body" sz="quarter" idx="21"/>
          </p:nvPr>
        </p:nvSpPr>
        <p:spPr/>
        <p:txBody>
          <a:bodyPr/>
          <a:lstStyle/>
          <a:p>
            <a:r>
              <a:rPr lang="en-US" sz="1400" dirty="0"/>
              <a:t>Text Entry</a:t>
            </a:r>
            <a:endParaRPr lang="de-DE" dirty="0"/>
          </a:p>
        </p:txBody>
      </p:sp>
      <p:sp>
        <p:nvSpPr>
          <p:cNvPr id="6" name="Textplatzhalter 5">
            <a:extLst>
              <a:ext uri="{FF2B5EF4-FFF2-40B4-BE49-F238E27FC236}">
                <a16:creationId xmlns:a16="http://schemas.microsoft.com/office/drawing/2014/main" id="{97FFBF85-1F06-3374-A895-355F59670321}"/>
              </a:ext>
            </a:extLst>
          </p:cNvPr>
          <p:cNvSpPr>
            <a:spLocks noGrp="1"/>
          </p:cNvSpPr>
          <p:nvPr>
            <p:ph type="body" sz="quarter" idx="34"/>
          </p:nvPr>
        </p:nvSpPr>
        <p:spPr/>
        <p:txBody>
          <a:bodyPr/>
          <a:lstStyle/>
          <a:p>
            <a:r>
              <a:rPr lang="en-US" dirty="0"/>
              <a:t>The </a:t>
            </a:r>
            <a:r>
              <a:rPr lang="en-US" b="1" dirty="0">
                <a:solidFill>
                  <a:schemeClr val="accent1"/>
                </a:solidFill>
              </a:rPr>
              <a:t>DVORAK keyboard </a:t>
            </a:r>
            <a:r>
              <a:rPr lang="en-US" dirty="0"/>
              <a:t>(1930) uses a similar layout of keys to the QWERTY system, but assigns the letters to different keys</a:t>
            </a:r>
          </a:p>
          <a:p>
            <a:r>
              <a:rPr lang="en-US" dirty="0"/>
              <a:t>The keyboard is designed to help people reach faster typing speeds (later studies are inconclusive, today studies show no advantage)</a:t>
            </a:r>
          </a:p>
          <a:p>
            <a:pPr lvl="1"/>
            <a:r>
              <a:rPr lang="en-US" dirty="0"/>
              <a:t>Biased towards right-handed people</a:t>
            </a:r>
          </a:p>
          <a:p>
            <a:pPr lvl="1"/>
            <a:r>
              <a:rPr lang="en-US" dirty="0"/>
              <a:t>The layout of the keys also attempts to ensure</a:t>
            </a:r>
            <a:br>
              <a:rPr lang="en-US" dirty="0"/>
            </a:br>
            <a:r>
              <a:rPr lang="en-US" dirty="0"/>
              <a:t>that the majority of keystrokes alternate between </a:t>
            </a:r>
            <a:br>
              <a:rPr lang="en-US" dirty="0"/>
            </a:br>
            <a:r>
              <a:rPr lang="en-US" dirty="0"/>
              <a:t>hands, thereby increasing the potential speed</a:t>
            </a:r>
          </a:p>
          <a:p>
            <a:pPr lvl="1"/>
            <a:r>
              <a:rPr lang="en-US" dirty="0"/>
              <a:t>Supposed to reduce repetitive strain injury (RSI)</a:t>
            </a:r>
            <a:endParaRPr lang="de-DE" dirty="0"/>
          </a:p>
        </p:txBody>
      </p:sp>
      <p:sp>
        <p:nvSpPr>
          <p:cNvPr id="12" name="Inhaltsplatzhalter 11">
            <a:extLst>
              <a:ext uri="{FF2B5EF4-FFF2-40B4-BE49-F238E27FC236}">
                <a16:creationId xmlns:a16="http://schemas.microsoft.com/office/drawing/2014/main" id="{4509FFA8-2D3D-9D61-0483-66BF2C74087E}"/>
              </a:ext>
            </a:extLst>
          </p:cNvPr>
          <p:cNvSpPr>
            <a:spLocks noGrp="1"/>
          </p:cNvSpPr>
          <p:nvPr>
            <p:ph sz="quarter" idx="35"/>
          </p:nvPr>
        </p:nvSpPr>
        <p:spPr/>
        <p:txBody>
          <a:bodyPr/>
          <a:lstStyle/>
          <a:p>
            <a:r>
              <a:rPr lang="de-DE" dirty="0"/>
              <a:t>Image from </a:t>
            </a:r>
            <a:r>
              <a:rPr lang="de-DE" dirty="0" err="1"/>
              <a:t>Nayu</a:t>
            </a:r>
            <a:r>
              <a:rPr lang="de-DE" dirty="0"/>
              <a:t> Kim - https://www.flickr.com/photos/41506934@N03/4039885305/in/photolist-79Zt9V</a:t>
            </a:r>
          </a:p>
          <a:p>
            <a:r>
              <a:rPr lang="de-DE" dirty="0"/>
              <a:t>IBM Model M </a:t>
            </a:r>
            <a:r>
              <a:rPr lang="de-DE" dirty="0" err="1"/>
              <a:t>keyboard</a:t>
            </a:r>
            <a:r>
              <a:rPr lang="de-DE" dirty="0"/>
              <a:t> in Dvorak CC BY 2.0</a:t>
            </a:r>
          </a:p>
        </p:txBody>
      </p:sp>
      <p:pic>
        <p:nvPicPr>
          <p:cNvPr id="8196" name="Picture 4">
            <a:extLst>
              <a:ext uri="{FF2B5EF4-FFF2-40B4-BE49-F238E27FC236}">
                <a16:creationId xmlns:a16="http://schemas.microsoft.com/office/drawing/2014/main" id="{807BFBE4-2EDD-CDE3-E7F1-81C542EE245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94549" y="3255727"/>
            <a:ext cx="4302919" cy="1433746"/>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a:extLst>
              <a:ext uri="{FF2B5EF4-FFF2-40B4-BE49-F238E27FC236}">
                <a16:creationId xmlns:a16="http://schemas.microsoft.com/office/drawing/2014/main" id="{8362DD24-EF7F-D3AB-BFF3-A4600AA039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15487" y="4596856"/>
            <a:ext cx="2159794" cy="14398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841962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fik 6">
            <a:extLst>
              <a:ext uri="{FF2B5EF4-FFF2-40B4-BE49-F238E27FC236}">
                <a16:creationId xmlns:a16="http://schemas.microsoft.com/office/drawing/2014/main" id="{6E3A42BB-DEDC-1A63-1EC4-7A17F6CDEF7C}"/>
              </a:ext>
            </a:extLst>
          </p:cNvPr>
          <p:cNvPicPr>
            <a:picLocks noChangeAspect="1"/>
          </p:cNvPicPr>
          <p:nvPr/>
        </p:nvPicPr>
        <p:blipFill>
          <a:blip r:embed="rId2"/>
          <a:stretch>
            <a:fillRect/>
          </a:stretch>
        </p:blipFill>
        <p:spPr>
          <a:xfrm>
            <a:off x="4455194" y="1340243"/>
            <a:ext cx="7581231" cy="4726536"/>
          </a:xfrm>
          <a:prstGeom prst="rect">
            <a:avLst/>
          </a:prstGeom>
        </p:spPr>
      </p:pic>
      <p:sp>
        <p:nvSpPr>
          <p:cNvPr id="2" name="Titel 1">
            <a:extLst>
              <a:ext uri="{FF2B5EF4-FFF2-40B4-BE49-F238E27FC236}">
                <a16:creationId xmlns:a16="http://schemas.microsoft.com/office/drawing/2014/main" id="{B6716791-A24F-E849-3686-B54545804ADC}"/>
              </a:ext>
            </a:extLst>
          </p:cNvPr>
          <p:cNvSpPr>
            <a:spLocks noGrp="1"/>
          </p:cNvSpPr>
          <p:nvPr>
            <p:ph type="title"/>
          </p:nvPr>
        </p:nvSpPr>
        <p:spPr/>
        <p:txBody>
          <a:bodyPr/>
          <a:lstStyle/>
          <a:p>
            <a:r>
              <a:rPr lang="de-DE" dirty="0" err="1"/>
              <a:t>Chord</a:t>
            </a:r>
            <a:r>
              <a:rPr lang="de-DE" dirty="0"/>
              <a:t> Keyboards</a:t>
            </a:r>
          </a:p>
        </p:txBody>
      </p:sp>
      <p:sp>
        <p:nvSpPr>
          <p:cNvPr id="3" name="Fußzeilenplatzhalter 2">
            <a:extLst>
              <a:ext uri="{FF2B5EF4-FFF2-40B4-BE49-F238E27FC236}">
                <a16:creationId xmlns:a16="http://schemas.microsoft.com/office/drawing/2014/main" id="{E656CB85-6260-9325-D251-632C05B44E34}"/>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83CB6508-392D-DAE0-CBEC-7650D1744867}"/>
              </a:ext>
            </a:extLst>
          </p:cNvPr>
          <p:cNvSpPr>
            <a:spLocks noGrp="1"/>
          </p:cNvSpPr>
          <p:nvPr>
            <p:ph type="sldNum" sz="quarter" idx="33"/>
          </p:nvPr>
        </p:nvSpPr>
        <p:spPr/>
        <p:txBody>
          <a:bodyPr/>
          <a:lstStyle/>
          <a:p>
            <a:fld id="{BA24374A-C3A8-471A-8837-3FC31668ABE5}" type="slidenum">
              <a:rPr lang="de-DE" smtClean="0"/>
              <a:pPr/>
              <a:t>64</a:t>
            </a:fld>
            <a:endParaRPr lang="de-DE" dirty="0"/>
          </a:p>
        </p:txBody>
      </p:sp>
      <p:sp>
        <p:nvSpPr>
          <p:cNvPr id="8" name="Textplatzhalter 7">
            <a:extLst>
              <a:ext uri="{FF2B5EF4-FFF2-40B4-BE49-F238E27FC236}">
                <a16:creationId xmlns:a16="http://schemas.microsoft.com/office/drawing/2014/main" id="{4080941B-D805-B178-130E-4AE9D032434D}"/>
              </a:ext>
            </a:extLst>
          </p:cNvPr>
          <p:cNvSpPr>
            <a:spLocks noGrp="1"/>
          </p:cNvSpPr>
          <p:nvPr>
            <p:ph type="body" sz="quarter" idx="21"/>
          </p:nvPr>
        </p:nvSpPr>
        <p:spPr/>
        <p:txBody>
          <a:bodyPr/>
          <a:lstStyle/>
          <a:p>
            <a:r>
              <a:rPr lang="en-US" sz="1400" dirty="0"/>
              <a:t>Text Entry</a:t>
            </a:r>
            <a:endParaRPr lang="de-DE" dirty="0"/>
          </a:p>
        </p:txBody>
      </p:sp>
      <p:sp>
        <p:nvSpPr>
          <p:cNvPr id="6" name="Textplatzhalter 5">
            <a:extLst>
              <a:ext uri="{FF2B5EF4-FFF2-40B4-BE49-F238E27FC236}">
                <a16:creationId xmlns:a16="http://schemas.microsoft.com/office/drawing/2014/main" id="{1BEBC707-32A5-EE20-65B8-C66E4C1ACD54}"/>
              </a:ext>
            </a:extLst>
          </p:cNvPr>
          <p:cNvSpPr>
            <a:spLocks noGrp="1"/>
          </p:cNvSpPr>
          <p:nvPr>
            <p:ph type="body" sz="quarter" idx="34"/>
          </p:nvPr>
        </p:nvSpPr>
        <p:spPr>
          <a:xfrm>
            <a:off x="695326" y="1449388"/>
            <a:ext cx="7956550" cy="4056061"/>
          </a:xfrm>
        </p:spPr>
        <p:txBody>
          <a:bodyPr/>
          <a:lstStyle/>
          <a:p>
            <a:r>
              <a:rPr lang="en-US" b="1" dirty="0">
                <a:solidFill>
                  <a:schemeClr val="accent1"/>
                </a:solidFill>
              </a:rPr>
              <a:t>Emerged by stenographers </a:t>
            </a:r>
            <a:r>
              <a:rPr lang="en-US" dirty="0"/>
              <a:t>(two handed)</a:t>
            </a:r>
          </a:p>
          <a:p>
            <a:r>
              <a:rPr lang="en-US" dirty="0"/>
              <a:t>Letters (and even words) can be produced by pressing one or more keys at once</a:t>
            </a:r>
          </a:p>
          <a:p>
            <a:pPr lvl="1"/>
            <a:r>
              <a:rPr lang="de-DE" dirty="0"/>
              <a:t>Takes </a:t>
            </a:r>
            <a:r>
              <a:rPr lang="de-DE" dirty="0" err="1"/>
              <a:t>some</a:t>
            </a:r>
            <a:r>
              <a:rPr lang="de-DE" dirty="0"/>
              <a:t> </a:t>
            </a:r>
            <a:r>
              <a:rPr lang="de-DE" dirty="0" err="1"/>
              <a:t>days</a:t>
            </a:r>
            <a:r>
              <a:rPr lang="de-DE" dirty="0"/>
              <a:t> </a:t>
            </a:r>
            <a:r>
              <a:rPr lang="de-DE" dirty="0" err="1"/>
              <a:t>for</a:t>
            </a:r>
            <a:r>
              <a:rPr lang="de-DE" dirty="0"/>
              <a:t> </a:t>
            </a:r>
            <a:r>
              <a:rPr lang="de-DE" dirty="0" err="1"/>
              <a:t>training</a:t>
            </a:r>
            <a:r>
              <a:rPr lang="de-DE" dirty="0"/>
              <a:t> </a:t>
            </a:r>
          </a:p>
          <a:p>
            <a:pPr lvl="1"/>
            <a:r>
              <a:rPr lang="en-US" dirty="0"/>
              <a:t>Incredible typing speeds ~250 WPM with trained users</a:t>
            </a:r>
            <a:endParaRPr lang="de-DE" dirty="0"/>
          </a:p>
          <a:p>
            <a:r>
              <a:rPr lang="de-DE" b="1" dirty="0" err="1">
                <a:solidFill>
                  <a:schemeClr val="accent1"/>
                </a:solidFill>
              </a:rPr>
              <a:t>Extremely</a:t>
            </a:r>
            <a:r>
              <a:rPr lang="de-DE" b="1" dirty="0">
                <a:solidFill>
                  <a:schemeClr val="accent1"/>
                </a:solidFill>
              </a:rPr>
              <a:t> fast</a:t>
            </a:r>
            <a:r>
              <a:rPr lang="de-DE" dirty="0"/>
              <a:t>, </a:t>
            </a:r>
            <a:r>
              <a:rPr lang="de-DE" dirty="0" err="1"/>
              <a:t>compact</a:t>
            </a:r>
            <a:r>
              <a:rPr lang="de-DE" dirty="0"/>
              <a:t>, and also </a:t>
            </a:r>
            <a:r>
              <a:rPr lang="de-DE" dirty="0" err="1"/>
              <a:t>suitable</a:t>
            </a:r>
            <a:r>
              <a:rPr lang="de-DE" dirty="0"/>
              <a:t> </a:t>
            </a:r>
            <a:r>
              <a:rPr lang="de-DE" dirty="0" err="1"/>
              <a:t>for</a:t>
            </a:r>
            <a:r>
              <a:rPr lang="de-DE" dirty="0"/>
              <a:t> </a:t>
            </a:r>
            <a:r>
              <a:rPr lang="de-DE" dirty="0" err="1"/>
              <a:t>one-handed</a:t>
            </a:r>
            <a:r>
              <a:rPr lang="de-DE" dirty="0"/>
              <a:t> </a:t>
            </a:r>
            <a:r>
              <a:rPr lang="de-DE" dirty="0" err="1"/>
              <a:t>operations</a:t>
            </a:r>
            <a:endParaRPr lang="de-DE" dirty="0"/>
          </a:p>
          <a:p>
            <a:r>
              <a:rPr lang="de-DE" b="1" dirty="0">
                <a:solidFill>
                  <a:schemeClr val="accent1"/>
                </a:solidFill>
              </a:rPr>
              <a:t>Extreme social </a:t>
            </a:r>
            <a:r>
              <a:rPr lang="de-DE" b="1" dirty="0" err="1">
                <a:solidFill>
                  <a:schemeClr val="accent1"/>
                </a:solidFill>
              </a:rPr>
              <a:t>resistance</a:t>
            </a:r>
            <a:endParaRPr lang="de-DE" b="1" dirty="0">
              <a:solidFill>
                <a:schemeClr val="accent1"/>
              </a:solidFill>
            </a:endParaRPr>
          </a:p>
        </p:txBody>
      </p:sp>
      <p:sp>
        <p:nvSpPr>
          <p:cNvPr id="9" name="Inhaltsplatzhalter 8">
            <a:extLst>
              <a:ext uri="{FF2B5EF4-FFF2-40B4-BE49-F238E27FC236}">
                <a16:creationId xmlns:a16="http://schemas.microsoft.com/office/drawing/2014/main" id="{A7295DC1-52B6-F8E7-B0E2-F4F07C876EFA}"/>
              </a:ext>
            </a:extLst>
          </p:cNvPr>
          <p:cNvSpPr>
            <a:spLocks noGrp="1"/>
          </p:cNvSpPr>
          <p:nvPr>
            <p:ph sz="quarter" idx="35"/>
          </p:nvPr>
        </p:nvSpPr>
        <p:spPr/>
        <p:txBody>
          <a:bodyPr/>
          <a:lstStyle/>
          <a:p>
            <a:r>
              <a:rPr lang="en-US" dirty="0"/>
              <a:t>Dix, A., Finlay, J., Abowd, G. D., &amp; Beale, R. (2003). Human-computer interaction. Pearson Education.</a:t>
            </a:r>
            <a:endParaRPr lang="de-DE" dirty="0"/>
          </a:p>
        </p:txBody>
      </p:sp>
    </p:spTree>
    <p:extLst>
      <p:ext uri="{BB962C8B-B14F-4D97-AF65-F5344CB8AC3E}">
        <p14:creationId xmlns:p14="http://schemas.microsoft.com/office/powerpoint/2010/main" val="23600399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70B1FE8-FBF6-4D38-5C4E-6E78481EBEEC}"/>
              </a:ext>
            </a:extLst>
          </p:cNvPr>
          <p:cNvSpPr>
            <a:spLocks noGrp="1"/>
          </p:cNvSpPr>
          <p:nvPr>
            <p:ph type="title"/>
          </p:nvPr>
        </p:nvSpPr>
        <p:spPr/>
        <p:txBody>
          <a:bodyPr/>
          <a:lstStyle/>
          <a:p>
            <a:r>
              <a:rPr lang="de-DE" dirty="0" err="1"/>
              <a:t>Stenographer</a:t>
            </a:r>
            <a:r>
              <a:rPr lang="de-DE" dirty="0"/>
              <a:t> and </a:t>
            </a:r>
            <a:r>
              <a:rPr lang="de-DE" dirty="0" err="1"/>
              <a:t>Chord</a:t>
            </a:r>
            <a:r>
              <a:rPr lang="de-DE" dirty="0"/>
              <a:t> Keyboards</a:t>
            </a:r>
          </a:p>
        </p:txBody>
      </p:sp>
      <p:sp>
        <p:nvSpPr>
          <p:cNvPr id="3" name="Fußzeilenplatzhalter 2">
            <a:extLst>
              <a:ext uri="{FF2B5EF4-FFF2-40B4-BE49-F238E27FC236}">
                <a16:creationId xmlns:a16="http://schemas.microsoft.com/office/drawing/2014/main" id="{017452F9-2A9E-4A43-D1C6-5575F50B04A6}"/>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20758290-740F-C8FD-60CE-1A85EE0365C6}"/>
              </a:ext>
            </a:extLst>
          </p:cNvPr>
          <p:cNvSpPr>
            <a:spLocks noGrp="1"/>
          </p:cNvSpPr>
          <p:nvPr>
            <p:ph type="sldNum" sz="quarter" idx="33"/>
          </p:nvPr>
        </p:nvSpPr>
        <p:spPr/>
        <p:txBody>
          <a:bodyPr/>
          <a:lstStyle/>
          <a:p>
            <a:fld id="{BA24374A-C3A8-471A-8837-3FC31668ABE5}" type="slidenum">
              <a:rPr lang="de-DE" smtClean="0"/>
              <a:pPr/>
              <a:t>65</a:t>
            </a:fld>
            <a:endParaRPr lang="de-DE" dirty="0"/>
          </a:p>
        </p:txBody>
      </p:sp>
      <p:sp>
        <p:nvSpPr>
          <p:cNvPr id="5" name="Textplatzhalter 4">
            <a:extLst>
              <a:ext uri="{FF2B5EF4-FFF2-40B4-BE49-F238E27FC236}">
                <a16:creationId xmlns:a16="http://schemas.microsoft.com/office/drawing/2014/main" id="{88D7E0AF-80ED-9459-0143-F8834F24CAE5}"/>
              </a:ext>
            </a:extLst>
          </p:cNvPr>
          <p:cNvSpPr>
            <a:spLocks noGrp="1"/>
          </p:cNvSpPr>
          <p:nvPr>
            <p:ph type="body" sz="quarter" idx="21"/>
          </p:nvPr>
        </p:nvSpPr>
        <p:spPr/>
        <p:txBody>
          <a:bodyPr/>
          <a:lstStyle/>
          <a:p>
            <a:r>
              <a:rPr lang="de-DE" dirty="0"/>
              <a:t>Text Entry</a:t>
            </a:r>
          </a:p>
        </p:txBody>
      </p:sp>
      <p:sp>
        <p:nvSpPr>
          <p:cNvPr id="6" name="Textplatzhalter 5">
            <a:extLst>
              <a:ext uri="{FF2B5EF4-FFF2-40B4-BE49-F238E27FC236}">
                <a16:creationId xmlns:a16="http://schemas.microsoft.com/office/drawing/2014/main" id="{235C8FEC-01FC-4AEC-FA37-F45073E7F452}"/>
              </a:ext>
            </a:extLst>
          </p:cNvPr>
          <p:cNvSpPr>
            <a:spLocks noGrp="1"/>
          </p:cNvSpPr>
          <p:nvPr>
            <p:ph type="body" sz="quarter" idx="34"/>
          </p:nvPr>
        </p:nvSpPr>
        <p:spPr/>
        <p:txBody>
          <a:bodyPr/>
          <a:lstStyle/>
          <a:p>
            <a:endParaRPr lang="de-DE" dirty="0"/>
          </a:p>
        </p:txBody>
      </p:sp>
      <p:sp>
        <p:nvSpPr>
          <p:cNvPr id="7" name="Inhaltsplatzhalter 6">
            <a:extLst>
              <a:ext uri="{FF2B5EF4-FFF2-40B4-BE49-F238E27FC236}">
                <a16:creationId xmlns:a16="http://schemas.microsoft.com/office/drawing/2014/main" id="{19E187C0-BB38-7D6C-AFDF-27612B6CD548}"/>
              </a:ext>
            </a:extLst>
          </p:cNvPr>
          <p:cNvSpPr>
            <a:spLocks noGrp="1"/>
          </p:cNvSpPr>
          <p:nvPr>
            <p:ph sz="quarter" idx="35"/>
          </p:nvPr>
        </p:nvSpPr>
        <p:spPr/>
        <p:txBody>
          <a:bodyPr/>
          <a:lstStyle/>
          <a:p>
            <a:r>
              <a:rPr lang="de-DE" dirty="0"/>
              <a:t>Images </a:t>
            </a:r>
            <a:r>
              <a:rPr lang="de-DE" dirty="0" err="1"/>
              <a:t>from</a:t>
            </a:r>
            <a:r>
              <a:rPr lang="de-DE" dirty="0"/>
              <a:t> </a:t>
            </a:r>
            <a:r>
              <a:rPr lang="de-DE" dirty="0">
                <a:hlinkClick r:id="rId2"/>
              </a:rPr>
              <a:t>https://lareporting.com/stenographers-chicago-court-reporter-chicago/</a:t>
            </a:r>
            <a:r>
              <a:rPr lang="de-DE" dirty="0"/>
              <a:t> and </a:t>
            </a:r>
            <a:r>
              <a:rPr lang="de-DE" dirty="0">
                <a:hlinkClick r:id="rId3"/>
              </a:rPr>
              <a:t>https://urlaubbowen.com/blog/indianas-ban-on-the-stenographer/</a:t>
            </a:r>
            <a:r>
              <a:rPr lang="de-DE" dirty="0"/>
              <a:t>  </a:t>
            </a:r>
          </a:p>
        </p:txBody>
      </p:sp>
      <p:pic>
        <p:nvPicPr>
          <p:cNvPr id="4100" name="Picture 4">
            <a:extLst>
              <a:ext uri="{FF2B5EF4-FFF2-40B4-BE49-F238E27FC236}">
                <a16:creationId xmlns:a16="http://schemas.microsoft.com/office/drawing/2014/main" id="{C70F748C-226E-F07B-6829-B58232B7B1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5323" y="1452563"/>
            <a:ext cx="6079329" cy="4052886"/>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Indiana's Ban on the Stenographer - Urlaub Bowen &amp; Associates">
            <a:extLst>
              <a:ext uri="{FF2B5EF4-FFF2-40B4-BE49-F238E27FC236}">
                <a16:creationId xmlns:a16="http://schemas.microsoft.com/office/drawing/2014/main" id="{5316740F-DE1F-52FC-6406-B713C85700C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60344" y="1451623"/>
            <a:ext cx="4281268" cy="40538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080517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ED4F7D0-5D1E-48E3-6469-80D18ED54788}"/>
              </a:ext>
            </a:extLst>
          </p:cNvPr>
          <p:cNvSpPr>
            <a:spLocks noGrp="1"/>
          </p:cNvSpPr>
          <p:nvPr>
            <p:ph type="title"/>
          </p:nvPr>
        </p:nvSpPr>
        <p:spPr/>
        <p:txBody>
          <a:bodyPr/>
          <a:lstStyle/>
          <a:p>
            <a:r>
              <a:rPr lang="de-DE" dirty="0"/>
              <a:t>Braille Keyboards</a:t>
            </a:r>
          </a:p>
        </p:txBody>
      </p:sp>
      <p:sp>
        <p:nvSpPr>
          <p:cNvPr id="3" name="Fußzeilenplatzhalter 2">
            <a:extLst>
              <a:ext uri="{FF2B5EF4-FFF2-40B4-BE49-F238E27FC236}">
                <a16:creationId xmlns:a16="http://schemas.microsoft.com/office/drawing/2014/main" id="{65927A65-BB6F-B7EB-9349-0EF1ACC338A9}"/>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B6891546-3DCC-BC3D-6D58-DC7EC774547D}"/>
              </a:ext>
            </a:extLst>
          </p:cNvPr>
          <p:cNvSpPr>
            <a:spLocks noGrp="1"/>
          </p:cNvSpPr>
          <p:nvPr>
            <p:ph type="sldNum" sz="quarter" idx="33"/>
          </p:nvPr>
        </p:nvSpPr>
        <p:spPr/>
        <p:txBody>
          <a:bodyPr/>
          <a:lstStyle/>
          <a:p>
            <a:fld id="{BA24374A-C3A8-471A-8837-3FC31668ABE5}" type="slidenum">
              <a:rPr lang="de-DE" smtClean="0"/>
              <a:pPr/>
              <a:t>66</a:t>
            </a:fld>
            <a:endParaRPr lang="de-DE" dirty="0"/>
          </a:p>
        </p:txBody>
      </p:sp>
      <p:sp>
        <p:nvSpPr>
          <p:cNvPr id="5" name="Textplatzhalter 4">
            <a:extLst>
              <a:ext uri="{FF2B5EF4-FFF2-40B4-BE49-F238E27FC236}">
                <a16:creationId xmlns:a16="http://schemas.microsoft.com/office/drawing/2014/main" id="{597DA512-D336-FE88-5D00-9800BF8A1860}"/>
              </a:ext>
            </a:extLst>
          </p:cNvPr>
          <p:cNvSpPr>
            <a:spLocks noGrp="1"/>
          </p:cNvSpPr>
          <p:nvPr>
            <p:ph type="body" sz="quarter" idx="21"/>
          </p:nvPr>
        </p:nvSpPr>
        <p:spPr/>
        <p:txBody>
          <a:bodyPr/>
          <a:lstStyle/>
          <a:p>
            <a:r>
              <a:rPr lang="en-US" sz="1400" dirty="0"/>
              <a:t>Text Entry</a:t>
            </a:r>
            <a:endParaRPr lang="de-DE" dirty="0"/>
          </a:p>
        </p:txBody>
      </p:sp>
      <p:sp>
        <p:nvSpPr>
          <p:cNvPr id="6" name="Textplatzhalter 5">
            <a:extLst>
              <a:ext uri="{FF2B5EF4-FFF2-40B4-BE49-F238E27FC236}">
                <a16:creationId xmlns:a16="http://schemas.microsoft.com/office/drawing/2014/main" id="{F72E612F-68A4-9727-9CD4-9E43DDBA5EF7}"/>
              </a:ext>
            </a:extLst>
          </p:cNvPr>
          <p:cNvSpPr>
            <a:spLocks noGrp="1"/>
          </p:cNvSpPr>
          <p:nvPr>
            <p:ph type="body" sz="quarter" idx="34"/>
          </p:nvPr>
        </p:nvSpPr>
        <p:spPr/>
        <p:txBody>
          <a:bodyPr/>
          <a:lstStyle/>
          <a:p>
            <a:endParaRPr lang="de-DE" dirty="0"/>
          </a:p>
        </p:txBody>
      </p:sp>
      <p:sp>
        <p:nvSpPr>
          <p:cNvPr id="7" name="Inhaltsplatzhalter 6">
            <a:extLst>
              <a:ext uri="{FF2B5EF4-FFF2-40B4-BE49-F238E27FC236}">
                <a16:creationId xmlns:a16="http://schemas.microsoft.com/office/drawing/2014/main" id="{EC20F362-7D1E-7BB6-9DCD-2733F6B6D00D}"/>
              </a:ext>
            </a:extLst>
          </p:cNvPr>
          <p:cNvSpPr>
            <a:spLocks noGrp="1"/>
          </p:cNvSpPr>
          <p:nvPr>
            <p:ph sz="quarter" idx="35"/>
          </p:nvPr>
        </p:nvSpPr>
        <p:spPr/>
        <p:txBody>
          <a:bodyPr/>
          <a:lstStyle/>
          <a:p>
            <a:endParaRPr lang="de-DE"/>
          </a:p>
        </p:txBody>
      </p:sp>
      <p:pic>
        <p:nvPicPr>
          <p:cNvPr id="23554" name="Picture 2" descr="Braille Keyboard Cover (with keyboard) : Amazon.co.uk: Computers &amp;  Accessories">
            <a:extLst>
              <a:ext uri="{FF2B5EF4-FFF2-40B4-BE49-F238E27FC236}">
                <a16:creationId xmlns:a16="http://schemas.microsoft.com/office/drawing/2014/main" id="{EA6583C3-2375-F801-05D0-BCC3A932A1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6742" y="1437417"/>
            <a:ext cx="2843383" cy="1598613"/>
          </a:xfrm>
          <a:prstGeom prst="rect">
            <a:avLst/>
          </a:prstGeom>
          <a:noFill/>
          <a:extLst>
            <a:ext uri="{909E8E84-426E-40DD-AFC4-6F175D3DCCD1}">
              <a14:hiddenFill xmlns:a14="http://schemas.microsoft.com/office/drawing/2010/main">
                <a:solidFill>
                  <a:srgbClr val="FFFFFF"/>
                </a:solidFill>
              </a14:hiddenFill>
            </a:ext>
          </a:extLst>
        </p:spPr>
      </p:pic>
      <p:sp>
        <p:nvSpPr>
          <p:cNvPr id="9" name="Textfeld 8">
            <a:extLst>
              <a:ext uri="{FF2B5EF4-FFF2-40B4-BE49-F238E27FC236}">
                <a16:creationId xmlns:a16="http://schemas.microsoft.com/office/drawing/2014/main" id="{346C45A1-0767-03C0-C79C-E8AAE6DB6850}"/>
              </a:ext>
            </a:extLst>
          </p:cNvPr>
          <p:cNvSpPr txBox="1"/>
          <p:nvPr/>
        </p:nvSpPr>
        <p:spPr>
          <a:xfrm>
            <a:off x="695325" y="3036030"/>
            <a:ext cx="2844801" cy="707886"/>
          </a:xfrm>
          <a:prstGeom prst="rect">
            <a:avLst/>
          </a:prstGeom>
          <a:noFill/>
        </p:spPr>
        <p:txBody>
          <a:bodyPr wrap="square">
            <a:spAutoFit/>
          </a:bodyPr>
          <a:lstStyle/>
          <a:p>
            <a:r>
              <a:rPr lang="de-DE" sz="1000" dirty="0"/>
              <a:t>Braille Keyboard Cover (</a:t>
            </a:r>
            <a:r>
              <a:rPr lang="de-DE" sz="1000" dirty="0" err="1"/>
              <a:t>with</a:t>
            </a:r>
            <a:r>
              <a:rPr lang="de-DE" sz="1000" dirty="0"/>
              <a:t> </a:t>
            </a:r>
            <a:r>
              <a:rPr lang="de-DE" sz="1000" dirty="0" err="1"/>
              <a:t>keyboard</a:t>
            </a:r>
            <a:r>
              <a:rPr lang="de-DE" sz="1000" dirty="0"/>
              <a:t>) Brand: A2i, Image from </a:t>
            </a:r>
            <a:r>
              <a:rPr lang="de-DE" sz="1000" dirty="0">
                <a:hlinkClick r:id="rId3"/>
              </a:rPr>
              <a:t>https://www.amazon.co.uk/Braille-Keyboard-Cover-with-keyboard/dp/B008OI60P4</a:t>
            </a:r>
            <a:r>
              <a:rPr lang="de-DE" sz="1000" dirty="0"/>
              <a:t> </a:t>
            </a:r>
          </a:p>
        </p:txBody>
      </p:sp>
      <p:pic>
        <p:nvPicPr>
          <p:cNvPr id="23556" name="Picture 4">
            <a:extLst>
              <a:ext uri="{FF2B5EF4-FFF2-40B4-BE49-F238E27FC236}">
                <a16:creationId xmlns:a16="http://schemas.microsoft.com/office/drawing/2014/main" id="{03F89882-B474-DF1C-5283-2F8D7D22D2B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50946" y="1449388"/>
            <a:ext cx="2843384" cy="2132538"/>
          </a:xfrm>
          <a:prstGeom prst="rect">
            <a:avLst/>
          </a:prstGeom>
          <a:noFill/>
          <a:extLst>
            <a:ext uri="{909E8E84-426E-40DD-AFC4-6F175D3DCCD1}">
              <a14:hiddenFill xmlns:a14="http://schemas.microsoft.com/office/drawing/2010/main">
                <a:solidFill>
                  <a:srgbClr val="FFFFFF"/>
                </a:solidFill>
              </a14:hiddenFill>
            </a:ext>
          </a:extLst>
        </p:spPr>
      </p:pic>
      <p:sp>
        <p:nvSpPr>
          <p:cNvPr id="10" name="Textfeld 9">
            <a:extLst>
              <a:ext uri="{FF2B5EF4-FFF2-40B4-BE49-F238E27FC236}">
                <a16:creationId xmlns:a16="http://schemas.microsoft.com/office/drawing/2014/main" id="{34AEBF84-BAE2-F6AA-74C7-4F730D7D36FB}"/>
              </a:ext>
            </a:extLst>
          </p:cNvPr>
          <p:cNvSpPr txBox="1"/>
          <p:nvPr/>
        </p:nvSpPr>
        <p:spPr>
          <a:xfrm>
            <a:off x="3749529" y="3594912"/>
            <a:ext cx="2844801" cy="861774"/>
          </a:xfrm>
          <a:prstGeom prst="rect">
            <a:avLst/>
          </a:prstGeom>
          <a:noFill/>
        </p:spPr>
        <p:txBody>
          <a:bodyPr wrap="square">
            <a:spAutoFit/>
          </a:bodyPr>
          <a:lstStyle/>
          <a:p>
            <a:r>
              <a:rPr lang="en-US" sz="1000" dirty="0"/>
              <a:t>ATM keypad with braille. </a:t>
            </a:r>
            <a:r>
              <a:rPr lang="en-US" sz="1000" dirty="0" err="1"/>
              <a:t>Redspotted</a:t>
            </a:r>
            <a:r>
              <a:rPr lang="en-US" sz="1000" dirty="0"/>
              <a:t> from London, UK - ATM keypad 2/4 CC BY 2.0 </a:t>
            </a:r>
            <a:r>
              <a:rPr lang="en-US" sz="1000" dirty="0">
                <a:hlinkClick r:id="rId5"/>
              </a:rPr>
              <a:t>https://commons.wikimedia.org/wiki/File:ATM_keypad_with_braille.jpg#/media/File:ATM_keypad_with_braille.jpg</a:t>
            </a:r>
            <a:r>
              <a:rPr lang="en-US" sz="1000" dirty="0"/>
              <a:t> </a:t>
            </a:r>
            <a:endParaRPr lang="de-DE" sz="1000" dirty="0"/>
          </a:p>
        </p:txBody>
      </p:sp>
      <p:pic>
        <p:nvPicPr>
          <p:cNvPr id="23558" name="Picture 6" descr="undefined">
            <a:extLst>
              <a:ext uri="{FF2B5EF4-FFF2-40B4-BE49-F238E27FC236}">
                <a16:creationId xmlns:a16="http://schemas.microsoft.com/office/drawing/2014/main" id="{9FD1A237-E13C-8126-8EBF-F2AA7652FD3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03732" y="1449389"/>
            <a:ext cx="4691525" cy="3518644"/>
          </a:xfrm>
          <a:prstGeom prst="rect">
            <a:avLst/>
          </a:prstGeom>
          <a:noFill/>
          <a:extLst>
            <a:ext uri="{909E8E84-426E-40DD-AFC4-6F175D3DCCD1}">
              <a14:hiddenFill xmlns:a14="http://schemas.microsoft.com/office/drawing/2010/main">
                <a:solidFill>
                  <a:srgbClr val="FFFFFF"/>
                </a:solidFill>
              </a14:hiddenFill>
            </a:ext>
          </a:extLst>
        </p:spPr>
      </p:pic>
      <p:sp>
        <p:nvSpPr>
          <p:cNvPr id="11" name="Textfeld 10">
            <a:extLst>
              <a:ext uri="{FF2B5EF4-FFF2-40B4-BE49-F238E27FC236}">
                <a16:creationId xmlns:a16="http://schemas.microsoft.com/office/drawing/2014/main" id="{4F17EC23-7CDE-F33E-4D79-4A83F085BEC7}"/>
              </a:ext>
            </a:extLst>
          </p:cNvPr>
          <p:cNvSpPr txBox="1"/>
          <p:nvPr/>
        </p:nvSpPr>
        <p:spPr>
          <a:xfrm>
            <a:off x="6803732" y="4968033"/>
            <a:ext cx="4692943" cy="553998"/>
          </a:xfrm>
          <a:prstGeom prst="rect">
            <a:avLst/>
          </a:prstGeom>
          <a:noFill/>
        </p:spPr>
        <p:txBody>
          <a:bodyPr wrap="square">
            <a:spAutoFit/>
          </a:bodyPr>
          <a:lstStyle/>
          <a:p>
            <a:r>
              <a:rPr lang="en-US" sz="1000" dirty="0"/>
              <a:t>Chord Braille computer keyboard, DASA Museum, Germany. Marcin </a:t>
            </a:r>
            <a:r>
              <a:rPr lang="en-US" sz="1000" dirty="0" err="1"/>
              <a:t>Wichary</a:t>
            </a:r>
            <a:r>
              <a:rPr lang="en-US" sz="1000" dirty="0"/>
              <a:t> - </a:t>
            </a:r>
            <a:r>
              <a:rPr lang="en-US" sz="1000" dirty="0">
                <a:hlinkClick r:id="rId7"/>
              </a:rPr>
              <a:t>https://www.flickr.com/photos/mwichary/2251355897/sizes/l/in/photostream/</a:t>
            </a:r>
            <a:r>
              <a:rPr lang="en-US" sz="1000" dirty="0"/>
              <a:t> CC BY 2.0</a:t>
            </a:r>
            <a:endParaRPr lang="de-DE" sz="1000" dirty="0"/>
          </a:p>
        </p:txBody>
      </p:sp>
    </p:spTree>
    <p:extLst>
      <p:ext uri="{BB962C8B-B14F-4D97-AF65-F5344CB8AC3E}">
        <p14:creationId xmlns:p14="http://schemas.microsoft.com/office/powerpoint/2010/main" val="73216601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18EB870-89B4-3AA0-175C-BBC275FB9318}"/>
              </a:ext>
            </a:extLst>
          </p:cNvPr>
          <p:cNvSpPr>
            <a:spLocks noGrp="1"/>
          </p:cNvSpPr>
          <p:nvPr>
            <p:ph type="title"/>
          </p:nvPr>
        </p:nvSpPr>
        <p:spPr/>
        <p:txBody>
          <a:bodyPr/>
          <a:lstStyle/>
          <a:p>
            <a:r>
              <a:rPr lang="de-DE" dirty="0"/>
              <a:t>Phone Pad and T9</a:t>
            </a:r>
          </a:p>
        </p:txBody>
      </p:sp>
      <p:sp>
        <p:nvSpPr>
          <p:cNvPr id="3" name="Fußzeilenplatzhalter 2">
            <a:extLst>
              <a:ext uri="{FF2B5EF4-FFF2-40B4-BE49-F238E27FC236}">
                <a16:creationId xmlns:a16="http://schemas.microsoft.com/office/drawing/2014/main" id="{C752BD8D-6BF7-17A3-B62A-89EAAC120749}"/>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5BA466A1-AAB9-A8F5-3C2C-5089612C0F77}"/>
              </a:ext>
            </a:extLst>
          </p:cNvPr>
          <p:cNvSpPr>
            <a:spLocks noGrp="1"/>
          </p:cNvSpPr>
          <p:nvPr>
            <p:ph type="sldNum" sz="quarter" idx="33"/>
          </p:nvPr>
        </p:nvSpPr>
        <p:spPr/>
        <p:txBody>
          <a:bodyPr/>
          <a:lstStyle/>
          <a:p>
            <a:fld id="{BA24374A-C3A8-471A-8837-3FC31668ABE5}" type="slidenum">
              <a:rPr lang="de-DE" smtClean="0"/>
              <a:pPr/>
              <a:t>67</a:t>
            </a:fld>
            <a:endParaRPr lang="de-DE" dirty="0"/>
          </a:p>
        </p:txBody>
      </p:sp>
      <p:sp>
        <p:nvSpPr>
          <p:cNvPr id="5" name="Textplatzhalter 4">
            <a:extLst>
              <a:ext uri="{FF2B5EF4-FFF2-40B4-BE49-F238E27FC236}">
                <a16:creationId xmlns:a16="http://schemas.microsoft.com/office/drawing/2014/main" id="{1B50F60F-A802-AC85-CC04-91F607D896C6}"/>
              </a:ext>
            </a:extLst>
          </p:cNvPr>
          <p:cNvSpPr>
            <a:spLocks noGrp="1"/>
          </p:cNvSpPr>
          <p:nvPr>
            <p:ph type="body" sz="quarter" idx="21"/>
          </p:nvPr>
        </p:nvSpPr>
        <p:spPr/>
        <p:txBody>
          <a:bodyPr/>
          <a:lstStyle/>
          <a:p>
            <a:r>
              <a:rPr lang="en-US" sz="1400" dirty="0"/>
              <a:t>Text Entry</a:t>
            </a:r>
            <a:endParaRPr lang="de-DE" dirty="0"/>
          </a:p>
        </p:txBody>
      </p:sp>
      <p:sp>
        <p:nvSpPr>
          <p:cNvPr id="6" name="Textplatzhalter 5">
            <a:extLst>
              <a:ext uri="{FF2B5EF4-FFF2-40B4-BE49-F238E27FC236}">
                <a16:creationId xmlns:a16="http://schemas.microsoft.com/office/drawing/2014/main" id="{16F75410-5DF1-15E1-BAAC-B3971D16CB89}"/>
              </a:ext>
            </a:extLst>
          </p:cNvPr>
          <p:cNvSpPr>
            <a:spLocks noGrp="1"/>
          </p:cNvSpPr>
          <p:nvPr>
            <p:ph type="body" sz="quarter" idx="34"/>
          </p:nvPr>
        </p:nvSpPr>
        <p:spPr>
          <a:xfrm>
            <a:off x="695326" y="1449388"/>
            <a:ext cx="5455443" cy="4056061"/>
          </a:xfrm>
        </p:spPr>
        <p:txBody>
          <a:bodyPr>
            <a:normAutofit fontScale="92500" lnSpcReduction="10000"/>
          </a:bodyPr>
          <a:lstStyle/>
          <a:p>
            <a:r>
              <a:rPr lang="en-US" dirty="0"/>
              <a:t>With mobile phones used for SMS messaging (see and WAP, the phone keypad has become an important form of text input</a:t>
            </a:r>
          </a:p>
          <a:p>
            <a:r>
              <a:rPr lang="en-US" dirty="0"/>
              <a:t>A phone only has digits 0–9, not a full alphanumeric keyboard.</a:t>
            </a:r>
          </a:p>
          <a:p>
            <a:pPr lvl="1"/>
            <a:r>
              <a:rPr lang="en-US" dirty="0"/>
              <a:t>For text input the numeric keys are usually pressed several times</a:t>
            </a:r>
          </a:p>
          <a:p>
            <a:pPr lvl="1"/>
            <a:r>
              <a:rPr lang="en-US" dirty="0"/>
              <a:t>The T9 algorithm uses a dictionary to disambiguate words by simply typing the relevant letters once</a:t>
            </a:r>
          </a:p>
          <a:p>
            <a:pPr marL="286163" lvl="1" indent="0">
              <a:buNone/>
            </a:pPr>
            <a:r>
              <a:rPr lang="en-US" dirty="0">
                <a:sym typeface="Wingdings" panose="05000000000000000000" pitchFamily="2" charset="2"/>
              </a:rPr>
              <a:t></a:t>
            </a:r>
            <a:r>
              <a:rPr lang="en-US" dirty="0"/>
              <a:t> ‘3926753’ becomes ‘example’</a:t>
            </a:r>
            <a:endParaRPr lang="de-DE" dirty="0"/>
          </a:p>
        </p:txBody>
      </p:sp>
      <p:sp>
        <p:nvSpPr>
          <p:cNvPr id="7" name="Inhaltsplatzhalter 6">
            <a:extLst>
              <a:ext uri="{FF2B5EF4-FFF2-40B4-BE49-F238E27FC236}">
                <a16:creationId xmlns:a16="http://schemas.microsoft.com/office/drawing/2014/main" id="{1044C210-F44C-9082-2904-5D9EA2E6A1C0}"/>
              </a:ext>
            </a:extLst>
          </p:cNvPr>
          <p:cNvSpPr>
            <a:spLocks noGrp="1"/>
          </p:cNvSpPr>
          <p:nvPr>
            <p:ph sz="quarter" idx="35"/>
          </p:nvPr>
        </p:nvSpPr>
        <p:spPr/>
        <p:txBody>
          <a:bodyPr/>
          <a:lstStyle/>
          <a:p>
            <a:r>
              <a:rPr lang="en-US"/>
              <a:t>Dix, A., Finlay, J., Abowd, G. D., &amp; Beale, R. (2003). Human-computer interaction. Pearson Education.</a:t>
            </a:r>
            <a:endParaRPr lang="de-DE" dirty="0"/>
          </a:p>
        </p:txBody>
      </p:sp>
      <p:pic>
        <p:nvPicPr>
          <p:cNvPr id="11" name="Grafik 10">
            <a:extLst>
              <a:ext uri="{FF2B5EF4-FFF2-40B4-BE49-F238E27FC236}">
                <a16:creationId xmlns:a16="http://schemas.microsoft.com/office/drawing/2014/main" id="{1EE00875-E11B-FAEC-52CC-E4D28B59009A}"/>
              </a:ext>
            </a:extLst>
          </p:cNvPr>
          <p:cNvPicPr>
            <a:picLocks noChangeAspect="1"/>
          </p:cNvPicPr>
          <p:nvPr/>
        </p:nvPicPr>
        <p:blipFill>
          <a:blip r:embed="rId2"/>
          <a:stretch>
            <a:fillRect/>
          </a:stretch>
        </p:blipFill>
        <p:spPr>
          <a:xfrm>
            <a:off x="6247564" y="1352551"/>
            <a:ext cx="5249109" cy="3524651"/>
          </a:xfrm>
          <a:prstGeom prst="rect">
            <a:avLst/>
          </a:prstGeom>
        </p:spPr>
      </p:pic>
    </p:spTree>
    <p:extLst>
      <p:ext uri="{BB962C8B-B14F-4D97-AF65-F5344CB8AC3E}">
        <p14:creationId xmlns:p14="http://schemas.microsoft.com/office/powerpoint/2010/main" val="118290247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EF9BB60-DB13-1F65-CADC-8DEBED0D089A}"/>
              </a:ext>
            </a:extLst>
          </p:cNvPr>
          <p:cNvSpPr>
            <a:spLocks noGrp="1"/>
          </p:cNvSpPr>
          <p:nvPr>
            <p:ph type="title"/>
          </p:nvPr>
        </p:nvSpPr>
        <p:spPr/>
        <p:txBody>
          <a:bodyPr/>
          <a:lstStyle/>
          <a:p>
            <a:r>
              <a:rPr lang="de-DE" dirty="0"/>
              <a:t>Handwriting Recognition</a:t>
            </a:r>
          </a:p>
        </p:txBody>
      </p:sp>
      <p:sp>
        <p:nvSpPr>
          <p:cNvPr id="3" name="Fußzeilenplatzhalter 2">
            <a:extLst>
              <a:ext uri="{FF2B5EF4-FFF2-40B4-BE49-F238E27FC236}">
                <a16:creationId xmlns:a16="http://schemas.microsoft.com/office/drawing/2014/main" id="{AF37356F-5A11-6FB5-BB27-D382E111F984}"/>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EB102E22-DE05-FEB9-9C0A-E6CD111FC1AC}"/>
              </a:ext>
            </a:extLst>
          </p:cNvPr>
          <p:cNvSpPr>
            <a:spLocks noGrp="1"/>
          </p:cNvSpPr>
          <p:nvPr>
            <p:ph type="sldNum" sz="quarter" idx="33"/>
          </p:nvPr>
        </p:nvSpPr>
        <p:spPr/>
        <p:txBody>
          <a:bodyPr/>
          <a:lstStyle/>
          <a:p>
            <a:fld id="{BA24374A-C3A8-471A-8837-3FC31668ABE5}" type="slidenum">
              <a:rPr lang="de-DE" smtClean="0"/>
              <a:pPr/>
              <a:t>68</a:t>
            </a:fld>
            <a:endParaRPr lang="de-DE" dirty="0"/>
          </a:p>
        </p:txBody>
      </p:sp>
      <p:sp>
        <p:nvSpPr>
          <p:cNvPr id="5" name="Textplatzhalter 4">
            <a:extLst>
              <a:ext uri="{FF2B5EF4-FFF2-40B4-BE49-F238E27FC236}">
                <a16:creationId xmlns:a16="http://schemas.microsoft.com/office/drawing/2014/main" id="{6B6739D5-4946-6C40-C353-DE54DC9B284C}"/>
              </a:ext>
            </a:extLst>
          </p:cNvPr>
          <p:cNvSpPr>
            <a:spLocks noGrp="1"/>
          </p:cNvSpPr>
          <p:nvPr>
            <p:ph type="body" sz="quarter" idx="21"/>
          </p:nvPr>
        </p:nvSpPr>
        <p:spPr/>
        <p:txBody>
          <a:bodyPr/>
          <a:lstStyle/>
          <a:p>
            <a:r>
              <a:rPr lang="en-US" sz="1400" dirty="0"/>
              <a:t>Text Entry</a:t>
            </a:r>
            <a:endParaRPr lang="de-DE" dirty="0"/>
          </a:p>
        </p:txBody>
      </p:sp>
      <p:sp>
        <p:nvSpPr>
          <p:cNvPr id="6" name="Textplatzhalter 5">
            <a:extLst>
              <a:ext uri="{FF2B5EF4-FFF2-40B4-BE49-F238E27FC236}">
                <a16:creationId xmlns:a16="http://schemas.microsoft.com/office/drawing/2014/main" id="{8B5DC800-9E9C-FCDA-D7D9-A8C12D2ADCC8}"/>
              </a:ext>
            </a:extLst>
          </p:cNvPr>
          <p:cNvSpPr>
            <a:spLocks noGrp="1"/>
          </p:cNvSpPr>
          <p:nvPr>
            <p:ph type="body" sz="quarter" idx="34"/>
          </p:nvPr>
        </p:nvSpPr>
        <p:spPr>
          <a:xfrm>
            <a:off x="695326" y="1449388"/>
            <a:ext cx="7956550" cy="4056061"/>
          </a:xfrm>
        </p:spPr>
        <p:txBody>
          <a:bodyPr>
            <a:normAutofit fontScale="92500"/>
          </a:bodyPr>
          <a:lstStyle/>
          <a:p>
            <a:r>
              <a:rPr lang="en-US" dirty="0"/>
              <a:t>We consider handwriting (and speech) as very </a:t>
            </a:r>
            <a:r>
              <a:rPr lang="en-US" b="1" dirty="0">
                <a:solidFill>
                  <a:schemeClr val="accent1"/>
                </a:solidFill>
              </a:rPr>
              <a:t>natural forms of communication</a:t>
            </a:r>
            <a:r>
              <a:rPr lang="en-US" dirty="0"/>
              <a:t> and text input</a:t>
            </a:r>
          </a:p>
          <a:p>
            <a:pPr lvl="1"/>
            <a:r>
              <a:rPr lang="en-US" dirty="0"/>
              <a:t>Recognition problem: the variation between the handwriting of individuals is large and letters are written differently according to the preceding and successive ones</a:t>
            </a:r>
          </a:p>
          <a:p>
            <a:pPr lvl="2"/>
            <a:r>
              <a:rPr lang="en-US" dirty="0"/>
              <a:t>No systems in use today that are good at cursive script recognition</a:t>
            </a:r>
          </a:p>
          <a:p>
            <a:pPr marL="556038" lvl="2" indent="0" algn="ctr">
              <a:buNone/>
            </a:pPr>
            <a:r>
              <a:rPr lang="en-US" sz="5400" dirty="0">
                <a:latin typeface="Palace Script MT" panose="030303020206070C0B05" pitchFamily="66" charset="0"/>
              </a:rPr>
              <a:t>cursive script recognition</a:t>
            </a:r>
          </a:p>
          <a:p>
            <a:pPr lvl="1"/>
            <a:r>
              <a:rPr lang="en-US" dirty="0"/>
              <a:t>When letters are individually written (small separation) the success of handwriting recognition becomes better but the user must adapt</a:t>
            </a:r>
          </a:p>
          <a:p>
            <a:pPr lvl="1"/>
            <a:endParaRPr lang="de-DE" dirty="0"/>
          </a:p>
        </p:txBody>
      </p:sp>
      <p:sp>
        <p:nvSpPr>
          <p:cNvPr id="7" name="Inhaltsplatzhalter 6">
            <a:extLst>
              <a:ext uri="{FF2B5EF4-FFF2-40B4-BE49-F238E27FC236}">
                <a16:creationId xmlns:a16="http://schemas.microsoft.com/office/drawing/2014/main" id="{9C4FB5FF-5BA3-DC6D-B269-BD4EAD675B14}"/>
              </a:ext>
            </a:extLst>
          </p:cNvPr>
          <p:cNvSpPr>
            <a:spLocks noGrp="1"/>
          </p:cNvSpPr>
          <p:nvPr>
            <p:ph sz="quarter" idx="35"/>
          </p:nvPr>
        </p:nvSpPr>
        <p:spPr/>
        <p:txBody>
          <a:bodyPr/>
          <a:lstStyle/>
          <a:p>
            <a:r>
              <a:rPr lang="en-US" dirty="0"/>
              <a:t>Dix, A., Finlay, J., Abowd, G. D., &amp; Beale, R. (2003). Human-computer interaction. Pearson Education.</a:t>
            </a:r>
            <a:endParaRPr lang="de-DE" dirty="0"/>
          </a:p>
        </p:txBody>
      </p:sp>
      <p:pic>
        <p:nvPicPr>
          <p:cNvPr id="9" name="Grafik 8">
            <a:extLst>
              <a:ext uri="{FF2B5EF4-FFF2-40B4-BE49-F238E27FC236}">
                <a16:creationId xmlns:a16="http://schemas.microsoft.com/office/drawing/2014/main" id="{2104086F-04E1-4D8F-8D6C-CC1FEA9CE9F0}"/>
              </a:ext>
            </a:extLst>
          </p:cNvPr>
          <p:cNvPicPr>
            <a:picLocks noChangeAspect="1"/>
          </p:cNvPicPr>
          <p:nvPr/>
        </p:nvPicPr>
        <p:blipFill>
          <a:blip r:embed="rId2"/>
          <a:stretch>
            <a:fillRect/>
          </a:stretch>
        </p:blipFill>
        <p:spPr>
          <a:xfrm>
            <a:off x="8651876" y="1449388"/>
            <a:ext cx="2844799" cy="2271922"/>
          </a:xfrm>
          <a:prstGeom prst="rect">
            <a:avLst/>
          </a:prstGeom>
        </p:spPr>
      </p:pic>
    </p:spTree>
    <p:extLst>
      <p:ext uri="{BB962C8B-B14F-4D97-AF65-F5344CB8AC3E}">
        <p14:creationId xmlns:p14="http://schemas.microsoft.com/office/powerpoint/2010/main" val="67133918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EDDE787-DDD9-4E63-8A90-55F3E0D354B0}"/>
              </a:ext>
            </a:extLst>
          </p:cNvPr>
          <p:cNvSpPr>
            <a:spLocks noGrp="1"/>
          </p:cNvSpPr>
          <p:nvPr>
            <p:ph type="title"/>
          </p:nvPr>
        </p:nvSpPr>
        <p:spPr>
          <a:xfrm>
            <a:off x="695325" y="115889"/>
            <a:ext cx="10801350" cy="973136"/>
          </a:xfrm>
        </p:spPr>
        <p:txBody>
          <a:bodyPr/>
          <a:lstStyle/>
          <a:p>
            <a:r>
              <a:rPr lang="de-DE"/>
              <a:t>Speech Recognition</a:t>
            </a:r>
            <a:endParaRPr lang="de-DE" dirty="0"/>
          </a:p>
        </p:txBody>
      </p:sp>
      <p:sp>
        <p:nvSpPr>
          <p:cNvPr id="3" name="Fußzeilenplatzhalter 2">
            <a:extLst>
              <a:ext uri="{FF2B5EF4-FFF2-40B4-BE49-F238E27FC236}">
                <a16:creationId xmlns:a16="http://schemas.microsoft.com/office/drawing/2014/main" id="{7AB12211-1515-8DEC-D230-5A58A4BAEFF3}"/>
              </a:ext>
            </a:extLst>
          </p:cNvPr>
          <p:cNvSpPr>
            <a:spLocks noGrp="1"/>
          </p:cNvSpPr>
          <p:nvPr>
            <p:ph type="ftr" sz="quarter" idx="32"/>
          </p:nvPr>
        </p:nvSpPr>
        <p:spPr>
          <a:xfrm>
            <a:off x="8651875" y="6318000"/>
            <a:ext cx="2844798" cy="540000"/>
          </a:xfrm>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8BDABA28-1721-6B86-1FC9-BA65A37E4FF3}"/>
              </a:ext>
            </a:extLst>
          </p:cNvPr>
          <p:cNvSpPr>
            <a:spLocks noGrp="1"/>
          </p:cNvSpPr>
          <p:nvPr>
            <p:ph type="sldNum" sz="quarter" idx="33"/>
          </p:nvPr>
        </p:nvSpPr>
        <p:spPr>
          <a:xfrm>
            <a:off x="11496674" y="6318000"/>
            <a:ext cx="695325" cy="540000"/>
          </a:xfrm>
        </p:spPr>
        <p:txBody>
          <a:bodyPr/>
          <a:lstStyle/>
          <a:p>
            <a:fld id="{BA24374A-C3A8-471A-8837-3FC31668ABE5}" type="slidenum">
              <a:rPr lang="de-DE" smtClean="0"/>
              <a:pPr/>
              <a:t>69</a:t>
            </a:fld>
            <a:endParaRPr lang="de-DE" dirty="0"/>
          </a:p>
        </p:txBody>
      </p:sp>
      <p:sp>
        <p:nvSpPr>
          <p:cNvPr id="5" name="Textplatzhalter 4">
            <a:extLst>
              <a:ext uri="{FF2B5EF4-FFF2-40B4-BE49-F238E27FC236}">
                <a16:creationId xmlns:a16="http://schemas.microsoft.com/office/drawing/2014/main" id="{71908789-E1A1-EA9A-0386-DA7B1F68E7C2}"/>
              </a:ext>
            </a:extLst>
          </p:cNvPr>
          <p:cNvSpPr>
            <a:spLocks noGrp="1"/>
          </p:cNvSpPr>
          <p:nvPr>
            <p:ph type="body" sz="quarter" idx="21"/>
          </p:nvPr>
        </p:nvSpPr>
        <p:spPr>
          <a:xfrm>
            <a:off x="695325" y="6317998"/>
            <a:ext cx="7956549" cy="540001"/>
          </a:xfrm>
        </p:spPr>
        <p:txBody>
          <a:bodyPr/>
          <a:lstStyle/>
          <a:p>
            <a:r>
              <a:rPr lang="en-US" dirty="0"/>
              <a:t>Text Entry</a:t>
            </a:r>
            <a:endParaRPr lang="de-DE" dirty="0"/>
          </a:p>
        </p:txBody>
      </p:sp>
      <p:sp>
        <p:nvSpPr>
          <p:cNvPr id="6" name="Textplatzhalter 5">
            <a:extLst>
              <a:ext uri="{FF2B5EF4-FFF2-40B4-BE49-F238E27FC236}">
                <a16:creationId xmlns:a16="http://schemas.microsoft.com/office/drawing/2014/main" id="{0D980791-721C-80A0-0014-BC0812F057F5}"/>
              </a:ext>
            </a:extLst>
          </p:cNvPr>
          <p:cNvSpPr>
            <a:spLocks noGrp="1"/>
          </p:cNvSpPr>
          <p:nvPr>
            <p:ph type="body" sz="quarter" idx="34"/>
          </p:nvPr>
        </p:nvSpPr>
        <p:spPr>
          <a:xfrm>
            <a:off x="695325" y="1449388"/>
            <a:ext cx="10801349" cy="4056061"/>
          </a:xfrm>
        </p:spPr>
        <p:txBody>
          <a:bodyPr>
            <a:normAutofit/>
          </a:bodyPr>
          <a:lstStyle/>
          <a:p>
            <a:r>
              <a:rPr lang="de-DE" dirty="0"/>
              <a:t>C</a:t>
            </a:r>
            <a:r>
              <a:rPr lang="en-US" dirty="0" err="1"/>
              <a:t>omputational</a:t>
            </a:r>
            <a:r>
              <a:rPr lang="en-US" dirty="0"/>
              <a:t> linguistics develop methodologies and technologies that enable </a:t>
            </a:r>
            <a:r>
              <a:rPr lang="en-US" b="1" dirty="0">
                <a:solidFill>
                  <a:schemeClr val="accent1"/>
                </a:solidFill>
              </a:rPr>
              <a:t>the recognition and translation of spoken language</a:t>
            </a:r>
            <a:r>
              <a:rPr lang="en-US" dirty="0"/>
              <a:t> into text by computer with </a:t>
            </a:r>
            <a:r>
              <a:rPr lang="en-US" b="1" dirty="0">
                <a:solidFill>
                  <a:schemeClr val="accent1"/>
                </a:solidFill>
              </a:rPr>
              <a:t>voice-based interfaces</a:t>
            </a:r>
            <a:r>
              <a:rPr lang="en-US" dirty="0"/>
              <a:t> and mostly require or support also speech synthesis</a:t>
            </a:r>
          </a:p>
          <a:p>
            <a:pPr lvl="1"/>
            <a:r>
              <a:rPr lang="en-US" dirty="0"/>
              <a:t>automatic speech recognition (ASR) </a:t>
            </a:r>
          </a:p>
          <a:p>
            <a:pPr lvl="1"/>
            <a:r>
              <a:rPr lang="en-US" dirty="0"/>
              <a:t>speech to text (STT)</a:t>
            </a:r>
          </a:p>
          <a:p>
            <a:r>
              <a:rPr lang="de-DE" dirty="0"/>
              <a:t>Most ASR </a:t>
            </a:r>
            <a:r>
              <a:rPr lang="de-DE" dirty="0" err="1"/>
              <a:t>systems</a:t>
            </a:r>
            <a:r>
              <a:rPr lang="de-DE" dirty="0"/>
              <a:t> </a:t>
            </a:r>
            <a:r>
              <a:rPr lang="de-DE" dirty="0" err="1"/>
              <a:t>today</a:t>
            </a:r>
            <a:r>
              <a:rPr lang="de-DE" dirty="0"/>
              <a:t> </a:t>
            </a:r>
            <a:r>
              <a:rPr lang="de-DE" dirty="0" err="1"/>
              <a:t>are</a:t>
            </a:r>
            <a:r>
              <a:rPr lang="de-DE" dirty="0"/>
              <a:t> </a:t>
            </a:r>
            <a:r>
              <a:rPr lang="de-DE" b="1" dirty="0" err="1">
                <a:solidFill>
                  <a:schemeClr val="accent1"/>
                </a:solidFill>
              </a:rPr>
              <a:t>based</a:t>
            </a:r>
            <a:r>
              <a:rPr lang="de-DE" b="1" dirty="0">
                <a:solidFill>
                  <a:schemeClr val="accent1"/>
                </a:solidFill>
              </a:rPr>
              <a:t> on </a:t>
            </a:r>
            <a:r>
              <a:rPr lang="de-DE" b="1" dirty="0" err="1">
                <a:solidFill>
                  <a:schemeClr val="accent1"/>
                </a:solidFill>
              </a:rPr>
              <a:t>neural</a:t>
            </a:r>
            <a:r>
              <a:rPr lang="de-DE" b="1" dirty="0">
                <a:solidFill>
                  <a:schemeClr val="accent1"/>
                </a:solidFill>
              </a:rPr>
              <a:t> </a:t>
            </a:r>
            <a:r>
              <a:rPr lang="de-DE" b="1" dirty="0" err="1">
                <a:solidFill>
                  <a:schemeClr val="accent1"/>
                </a:solidFill>
              </a:rPr>
              <a:t>networks</a:t>
            </a:r>
            <a:r>
              <a:rPr lang="de-DE" b="1" dirty="0">
                <a:solidFill>
                  <a:schemeClr val="accent1"/>
                </a:solidFill>
              </a:rPr>
              <a:t> </a:t>
            </a:r>
            <a:r>
              <a:rPr lang="de-DE" dirty="0"/>
              <a:t>and </a:t>
            </a:r>
            <a:r>
              <a:rPr lang="de-DE" dirty="0" err="1"/>
              <a:t>require</a:t>
            </a:r>
            <a:r>
              <a:rPr lang="de-DE" dirty="0"/>
              <a:t> extensive </a:t>
            </a:r>
            <a:r>
              <a:rPr lang="de-DE" dirty="0" err="1"/>
              <a:t>training</a:t>
            </a:r>
            <a:r>
              <a:rPr lang="de-DE" dirty="0"/>
              <a:t> </a:t>
            </a:r>
            <a:r>
              <a:rPr lang="de-DE" dirty="0" err="1"/>
              <a:t>for</a:t>
            </a:r>
            <a:r>
              <a:rPr lang="de-DE" dirty="0"/>
              <a:t> different </a:t>
            </a:r>
            <a:r>
              <a:rPr lang="de-DE" dirty="0" err="1"/>
              <a:t>language</a:t>
            </a:r>
            <a:r>
              <a:rPr lang="de-DE" dirty="0"/>
              <a:t> </a:t>
            </a:r>
            <a:r>
              <a:rPr lang="de-DE" dirty="0" err="1"/>
              <a:t>models</a:t>
            </a:r>
            <a:endParaRPr lang="de-DE" dirty="0"/>
          </a:p>
          <a:p>
            <a:pPr lvl="1"/>
            <a:r>
              <a:rPr lang="en-US" dirty="0"/>
              <a:t>Attention-based models such as, </a:t>
            </a:r>
            <a:r>
              <a:rPr lang="de-DE" dirty="0"/>
              <a:t>„Listen, </a:t>
            </a:r>
            <a:r>
              <a:rPr lang="de-DE" dirty="0" err="1"/>
              <a:t>Attend</a:t>
            </a:r>
            <a:r>
              <a:rPr lang="de-DE" dirty="0"/>
              <a:t>, and Spell“ (LAS), </a:t>
            </a:r>
            <a:r>
              <a:rPr lang="en-US" dirty="0"/>
              <a:t>do not have conditional-independence assumptions and can learn all the components of a speech recognizer including the pronunciation, acoustic and language model directly (end-to-end)</a:t>
            </a:r>
          </a:p>
        </p:txBody>
      </p:sp>
      <p:sp>
        <p:nvSpPr>
          <p:cNvPr id="7" name="Inhaltsplatzhalter 6">
            <a:extLst>
              <a:ext uri="{FF2B5EF4-FFF2-40B4-BE49-F238E27FC236}">
                <a16:creationId xmlns:a16="http://schemas.microsoft.com/office/drawing/2014/main" id="{EFD37705-6B01-C9CA-A978-FD2BD63D9993}"/>
              </a:ext>
            </a:extLst>
          </p:cNvPr>
          <p:cNvSpPr>
            <a:spLocks noGrp="1"/>
          </p:cNvSpPr>
          <p:nvPr>
            <p:ph sz="quarter" idx="35"/>
          </p:nvPr>
        </p:nvSpPr>
        <p:spPr>
          <a:xfrm>
            <a:off x="695325" y="5505450"/>
            <a:ext cx="10801350" cy="623888"/>
          </a:xfrm>
        </p:spPr>
        <p:txBody>
          <a:bodyPr/>
          <a:lstStyle/>
          <a:p>
            <a:r>
              <a:rPr lang="en-US"/>
              <a:t>Chorowski, Jan; Jaitly, Navdeep (8 December 2016). "Towards better decoding and language model integration in sequence to sequence models". arXiv:1612.02695 [cs.NE].</a:t>
            </a:r>
            <a:endParaRPr lang="de-DE" dirty="0"/>
          </a:p>
        </p:txBody>
      </p:sp>
    </p:spTree>
    <p:extLst>
      <p:ext uri="{BB962C8B-B14F-4D97-AF65-F5344CB8AC3E}">
        <p14:creationId xmlns:p14="http://schemas.microsoft.com/office/powerpoint/2010/main" val="83129693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B24F243-449D-D1E2-B51A-4DB063AD288E}"/>
              </a:ext>
            </a:extLst>
          </p:cNvPr>
          <p:cNvSpPr>
            <a:spLocks noGrp="1"/>
          </p:cNvSpPr>
          <p:nvPr>
            <p:ph type="title"/>
          </p:nvPr>
        </p:nvSpPr>
        <p:spPr/>
        <p:txBody>
          <a:bodyPr/>
          <a:lstStyle/>
          <a:p>
            <a:r>
              <a:rPr lang="de-DE" dirty="0"/>
              <a:t>Natural Language Processing (NLP)</a:t>
            </a:r>
          </a:p>
        </p:txBody>
      </p:sp>
      <p:sp>
        <p:nvSpPr>
          <p:cNvPr id="3" name="Fußzeilenplatzhalter 2">
            <a:extLst>
              <a:ext uri="{FF2B5EF4-FFF2-40B4-BE49-F238E27FC236}">
                <a16:creationId xmlns:a16="http://schemas.microsoft.com/office/drawing/2014/main" id="{C8A5CF5D-0484-2054-94F1-92558BB2C305}"/>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0441EC1B-5F2F-84D8-427F-BAF119D198A1}"/>
              </a:ext>
            </a:extLst>
          </p:cNvPr>
          <p:cNvSpPr>
            <a:spLocks noGrp="1"/>
          </p:cNvSpPr>
          <p:nvPr>
            <p:ph type="sldNum" sz="quarter" idx="28"/>
          </p:nvPr>
        </p:nvSpPr>
        <p:spPr/>
        <p:txBody>
          <a:bodyPr/>
          <a:lstStyle/>
          <a:p>
            <a:fld id="{BA24374A-C3A8-471A-8837-3FC31668ABE5}" type="slidenum">
              <a:rPr lang="de-DE" smtClean="0"/>
              <a:pPr/>
              <a:t>70</a:t>
            </a:fld>
            <a:endParaRPr lang="de-DE" dirty="0"/>
          </a:p>
        </p:txBody>
      </p:sp>
      <p:sp>
        <p:nvSpPr>
          <p:cNvPr id="8" name="Textplatzhalter 7">
            <a:extLst>
              <a:ext uri="{FF2B5EF4-FFF2-40B4-BE49-F238E27FC236}">
                <a16:creationId xmlns:a16="http://schemas.microsoft.com/office/drawing/2014/main" id="{4A6F10D7-9913-97DE-3BB0-E6A538EFA17B}"/>
              </a:ext>
            </a:extLst>
          </p:cNvPr>
          <p:cNvSpPr>
            <a:spLocks noGrp="1"/>
          </p:cNvSpPr>
          <p:nvPr>
            <p:ph type="body" sz="quarter" idx="21"/>
          </p:nvPr>
        </p:nvSpPr>
        <p:spPr/>
        <p:txBody>
          <a:bodyPr/>
          <a:lstStyle/>
          <a:p>
            <a:r>
              <a:rPr lang="en-US"/>
              <a:t>Text Entry</a:t>
            </a:r>
            <a:endParaRPr lang="de-DE" dirty="0"/>
          </a:p>
        </p:txBody>
      </p:sp>
      <p:sp>
        <p:nvSpPr>
          <p:cNvPr id="6" name="Textplatzhalter 5">
            <a:extLst>
              <a:ext uri="{FF2B5EF4-FFF2-40B4-BE49-F238E27FC236}">
                <a16:creationId xmlns:a16="http://schemas.microsoft.com/office/drawing/2014/main" id="{5AD49C5A-36A2-7BA8-6F46-DA1DC3873363}"/>
              </a:ext>
            </a:extLst>
          </p:cNvPr>
          <p:cNvSpPr>
            <a:spLocks noGrp="1"/>
          </p:cNvSpPr>
          <p:nvPr>
            <p:ph type="body" sz="quarter" idx="29"/>
          </p:nvPr>
        </p:nvSpPr>
        <p:spPr/>
        <p:txBody>
          <a:bodyPr>
            <a:normAutofit/>
          </a:bodyPr>
          <a:lstStyle/>
          <a:p>
            <a:r>
              <a:rPr lang="en-US" dirty="0"/>
              <a:t>NLP combines computational linguistics—rule-based modeling of human language—with statistical, machine learning, and deep learning models.</a:t>
            </a:r>
          </a:p>
          <a:p>
            <a:r>
              <a:rPr lang="en-US" dirty="0"/>
              <a:t>There are four key objectives in NLP:</a:t>
            </a:r>
          </a:p>
          <a:p>
            <a:pPr lvl="1"/>
            <a:r>
              <a:rPr lang="en-US" b="1" dirty="0">
                <a:solidFill>
                  <a:schemeClr val="accent1"/>
                </a:solidFill>
              </a:rPr>
              <a:t>Speech Recognition</a:t>
            </a:r>
            <a:r>
              <a:rPr lang="en-US" dirty="0"/>
              <a:t>: Converting spoken language into text (text-entry) </a:t>
            </a:r>
          </a:p>
          <a:p>
            <a:pPr lvl="1"/>
            <a:r>
              <a:rPr lang="en-US" b="1" dirty="0">
                <a:solidFill>
                  <a:schemeClr val="accent1"/>
                </a:solidFill>
              </a:rPr>
              <a:t>Language Understanding</a:t>
            </a:r>
            <a:r>
              <a:rPr lang="en-US" dirty="0"/>
              <a:t>: Involves parsing and understanding human language in a way that a computer can process. </a:t>
            </a:r>
          </a:p>
          <a:p>
            <a:pPr lvl="2"/>
            <a:r>
              <a:rPr lang="en-US" dirty="0"/>
              <a:t>Sentiment analysis, language detection, and contextual understanding</a:t>
            </a:r>
          </a:p>
          <a:p>
            <a:pPr lvl="1"/>
            <a:r>
              <a:rPr lang="en-US" b="1" dirty="0">
                <a:solidFill>
                  <a:schemeClr val="accent1"/>
                </a:solidFill>
              </a:rPr>
              <a:t>Language Generation</a:t>
            </a:r>
            <a:r>
              <a:rPr lang="en-US" dirty="0"/>
              <a:t>: Generating human-like text based on input data</a:t>
            </a:r>
          </a:p>
          <a:p>
            <a:pPr lvl="2"/>
            <a:r>
              <a:rPr lang="en-US" dirty="0"/>
              <a:t>Text abstraction, text summarization, language translation, and content generation</a:t>
            </a:r>
          </a:p>
          <a:p>
            <a:pPr lvl="1"/>
            <a:r>
              <a:rPr lang="en-US" b="1" dirty="0">
                <a:solidFill>
                  <a:schemeClr val="accent1"/>
                </a:solidFill>
              </a:rPr>
              <a:t>Text-to-Speech</a:t>
            </a:r>
            <a:r>
              <a:rPr lang="en-US" dirty="0"/>
              <a:t>: Speech synthesis and converting written text into spoken words</a:t>
            </a:r>
          </a:p>
          <a:p>
            <a:pPr lvl="2"/>
            <a:r>
              <a:rPr lang="en-US" dirty="0"/>
              <a:t>Virtual assistants and read-aloud features</a:t>
            </a:r>
            <a:endParaRPr lang="de-DE" dirty="0"/>
          </a:p>
        </p:txBody>
      </p:sp>
    </p:spTree>
    <p:extLst>
      <p:ext uri="{BB962C8B-B14F-4D97-AF65-F5344CB8AC3E}">
        <p14:creationId xmlns:p14="http://schemas.microsoft.com/office/powerpoint/2010/main" val="63342836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platzhalter 10">
            <a:extLst>
              <a:ext uri="{FF2B5EF4-FFF2-40B4-BE49-F238E27FC236}">
                <a16:creationId xmlns:a16="http://schemas.microsoft.com/office/drawing/2014/main" id="{027AEEF4-B1F1-A532-EBA0-3D1ED4195ACD}"/>
              </a:ext>
            </a:extLst>
          </p:cNvPr>
          <p:cNvSpPr>
            <a:spLocks noGrp="1"/>
          </p:cNvSpPr>
          <p:nvPr>
            <p:ph type="body" sz="quarter" idx="21"/>
          </p:nvPr>
        </p:nvSpPr>
        <p:spPr>
          <a:xfrm>
            <a:off x="1806129" y="6317998"/>
            <a:ext cx="6845745" cy="540001"/>
          </a:xfrm>
        </p:spPr>
        <p:txBody>
          <a:bodyPr>
            <a:normAutofit/>
          </a:bodyPr>
          <a:lstStyle/>
          <a:p>
            <a:r>
              <a:rPr lang="en-US" sz="1200" dirty="0"/>
              <a:t>The following content is licensed under a Creative Commons Attribution 4.0 International license (CC BY-SA 4.0)</a:t>
            </a:r>
          </a:p>
        </p:txBody>
      </p:sp>
      <p:sp>
        <p:nvSpPr>
          <p:cNvPr id="22" name="Untertitel 21">
            <a:extLst>
              <a:ext uri="{FF2B5EF4-FFF2-40B4-BE49-F238E27FC236}">
                <a16:creationId xmlns:a16="http://schemas.microsoft.com/office/drawing/2014/main" id="{2A9E134A-6386-E5DC-8BB2-7350FB346F5D}"/>
              </a:ext>
            </a:extLst>
          </p:cNvPr>
          <p:cNvSpPr>
            <a:spLocks noGrp="1"/>
          </p:cNvSpPr>
          <p:nvPr>
            <p:ph type="subTitle" idx="1"/>
          </p:nvPr>
        </p:nvSpPr>
        <p:spPr/>
        <p:txBody>
          <a:bodyPr/>
          <a:lstStyle/>
          <a:p>
            <a:r>
              <a:rPr lang="de-DE" sz="1800" dirty="0"/>
              <a:t>Human-Computer Interaction </a:t>
            </a:r>
            <a:r>
              <a:rPr lang="de-DE" sz="1800" dirty="0" err="1"/>
              <a:t>Lecture</a:t>
            </a:r>
            <a:endParaRPr lang="de-DE" dirty="0"/>
          </a:p>
        </p:txBody>
      </p:sp>
      <p:pic>
        <p:nvPicPr>
          <p:cNvPr id="26" name="Bildplatzhalter 25" descr="Frankfurt UAS Logo">
            <a:extLst>
              <a:ext uri="{FF2B5EF4-FFF2-40B4-BE49-F238E27FC236}">
                <a16:creationId xmlns:a16="http://schemas.microsoft.com/office/drawing/2014/main" id="{B67F61A0-498D-B3E3-81B5-D2F1481BEAE2}"/>
              </a:ext>
            </a:extLst>
          </p:cNvPr>
          <p:cNvPicPr>
            <a:picLocks noGrp="1" noChangeAspect="1"/>
          </p:cNvPicPr>
          <p:nvPr>
            <p:ph type="pic" sz="quarter" idx="25"/>
          </p:nvPr>
        </p:nvPicPr>
        <p:blipFill rotWithShape="1">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l="-14803" r="-14803"/>
          <a:stretch/>
        </p:blipFill>
        <p:spPr/>
      </p:pic>
      <p:sp>
        <p:nvSpPr>
          <p:cNvPr id="21" name="Titel 20">
            <a:extLst>
              <a:ext uri="{FF2B5EF4-FFF2-40B4-BE49-F238E27FC236}">
                <a16:creationId xmlns:a16="http://schemas.microsoft.com/office/drawing/2014/main" id="{74AE008E-4998-8FBF-E060-8060811B8296}"/>
              </a:ext>
            </a:extLst>
          </p:cNvPr>
          <p:cNvSpPr>
            <a:spLocks noGrp="1"/>
          </p:cNvSpPr>
          <p:nvPr>
            <p:ph type="title"/>
          </p:nvPr>
        </p:nvSpPr>
        <p:spPr/>
        <p:txBody>
          <a:bodyPr/>
          <a:lstStyle/>
          <a:p>
            <a:r>
              <a:rPr lang="en-US" sz="3200" dirty="0"/>
              <a:t>Gestures and Postures </a:t>
            </a:r>
            <a:endParaRPr lang="de-DE" dirty="0"/>
          </a:p>
        </p:txBody>
      </p:sp>
      <p:sp>
        <p:nvSpPr>
          <p:cNvPr id="29" name="Fußzeilenplatzhalter 28">
            <a:extLst>
              <a:ext uri="{FF2B5EF4-FFF2-40B4-BE49-F238E27FC236}">
                <a16:creationId xmlns:a16="http://schemas.microsoft.com/office/drawing/2014/main" id="{1AC71F81-F602-A4C2-46BE-A340BF3ABB9D}"/>
              </a:ext>
            </a:extLst>
          </p:cNvPr>
          <p:cNvSpPr>
            <a:spLocks noGrp="1"/>
          </p:cNvSpPr>
          <p:nvPr>
            <p:ph type="ftr" sz="quarter" idx="27"/>
          </p:nvPr>
        </p:nvSpPr>
        <p:spPr/>
        <p:txBody>
          <a:bodyPr/>
          <a:lstStyle/>
          <a:p>
            <a:r>
              <a:rPr lang="de-DE" dirty="0"/>
              <a:t>Prof. Dr. Valentin Schwind</a:t>
            </a:r>
          </a:p>
        </p:txBody>
      </p:sp>
      <p:sp>
        <p:nvSpPr>
          <p:cNvPr id="10" name="Foliennummernplatzhalter 9">
            <a:extLst>
              <a:ext uri="{FF2B5EF4-FFF2-40B4-BE49-F238E27FC236}">
                <a16:creationId xmlns:a16="http://schemas.microsoft.com/office/drawing/2014/main" id="{09B34132-5F57-672E-9E99-94213FE2FAB2}"/>
              </a:ext>
            </a:extLst>
          </p:cNvPr>
          <p:cNvSpPr>
            <a:spLocks noGrp="1"/>
          </p:cNvSpPr>
          <p:nvPr>
            <p:ph type="sldNum" sz="quarter" idx="28"/>
          </p:nvPr>
        </p:nvSpPr>
        <p:spPr/>
        <p:txBody>
          <a:bodyPr/>
          <a:lstStyle/>
          <a:p>
            <a:fld id="{BA24374A-C3A8-471A-8837-3FC31668ABE5}" type="slidenum">
              <a:rPr lang="de-DE" smtClean="0"/>
              <a:pPr/>
              <a:t>71</a:t>
            </a:fld>
            <a:endParaRPr lang="de-DE" dirty="0"/>
          </a:p>
        </p:txBody>
      </p:sp>
      <p:pic>
        <p:nvPicPr>
          <p:cNvPr id="2" name="Picture 2">
            <a:extLst>
              <a:ext uri="{FF2B5EF4-FFF2-40B4-BE49-F238E27FC236}">
                <a16:creationId xmlns:a16="http://schemas.microsoft.com/office/drawing/2014/main" id="{D486E752-767E-CBF0-388D-1E6691652E0E}"/>
              </a:ext>
              <a:ext uri="{C183D7F6-B498-43B3-948B-1728B52AA6E4}">
                <adec:decorative xmlns:adec="http://schemas.microsoft.com/office/drawing/2017/decorative" val="1"/>
              </a:ext>
            </a:extLst>
          </p:cNvPr>
          <p:cNvPicPr>
            <a:picLocks noChangeAspect="1" noChangeArrowheads="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bwMode="auto">
          <a:xfrm>
            <a:off x="695325" y="6432491"/>
            <a:ext cx="974974" cy="34124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7">
            <a:extLst>
              <a:ext uri="{FF2B5EF4-FFF2-40B4-BE49-F238E27FC236}">
                <a16:creationId xmlns:a16="http://schemas.microsoft.com/office/drawing/2014/main" id="{19697C04-79C1-048F-D0A4-BA18F95E2E4E}"/>
              </a:ext>
            </a:extLst>
          </p:cNvPr>
          <p:cNvSpPr/>
          <p:nvPr/>
        </p:nvSpPr>
        <p:spPr>
          <a:xfrm>
            <a:off x="0" y="5844404"/>
            <a:ext cx="12192000" cy="4027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720000" tIns="108000" rIns="720000" bIns="108000" rtlCol="0" anchor="b" anchorCtr="0">
            <a:spAutoFit/>
          </a:bodyPr>
          <a:lstStyle/>
          <a:p>
            <a:r>
              <a:rPr lang="en-US" sz="1200" dirty="0">
                <a:solidFill>
                  <a:sysClr val="windowText" lastClr="000000"/>
                </a:solidFill>
              </a:rPr>
              <a:t>Image from: </a:t>
            </a:r>
            <a:r>
              <a:rPr lang="de-DE" sz="1200" b="0" i="0" dirty="0">
                <a:solidFill>
                  <a:sysClr val="windowText" lastClr="000000"/>
                </a:solidFill>
                <a:effectLst/>
                <a:latin typeface="arial" panose="020B0604020202020204" pitchFamily="34" charset="0"/>
                <a:hlinkClick r:id="rId7"/>
              </a:rPr>
              <a:t>https://pixabay.com/de/photos/blondine-m%C3%A4dchen-jung-frau-person-768681/</a:t>
            </a:r>
            <a:r>
              <a:rPr lang="de-DE" sz="1200" b="0" i="0" dirty="0">
                <a:solidFill>
                  <a:sysClr val="windowText" lastClr="000000"/>
                </a:solidFill>
                <a:effectLst/>
                <a:latin typeface="arial" panose="020B0604020202020204" pitchFamily="34" charset="0"/>
              </a:rPr>
              <a:t> </a:t>
            </a:r>
            <a:endParaRPr lang="en-US" sz="1200" dirty="0">
              <a:solidFill>
                <a:sysClr val="windowText" lastClr="000000"/>
              </a:solidFill>
            </a:endParaRPr>
          </a:p>
        </p:txBody>
      </p:sp>
      <p:pic>
        <p:nvPicPr>
          <p:cNvPr id="5" name="Picture Placeholder 8">
            <a:extLst>
              <a:ext uri="{FF2B5EF4-FFF2-40B4-BE49-F238E27FC236}">
                <a16:creationId xmlns:a16="http://schemas.microsoft.com/office/drawing/2014/main" id="{2C65690E-3A24-9061-EEC7-477616607064}"/>
              </a:ext>
            </a:extLst>
          </p:cNvPr>
          <p:cNvPicPr>
            <a:picLocks noGrp="1" noChangeAspect="1"/>
          </p:cNvPicPr>
          <p:nvPr>
            <p:ph type="pic" sz="quarter" idx="13"/>
          </p:nvPr>
        </p:nvPicPr>
        <p:blipFill rotWithShape="1">
          <a:blip r:embed="rId8" cstate="hqprint">
            <a:extLst>
              <a:ext uri="{28A0092B-C50C-407E-A947-70E740481C1C}">
                <a14:useLocalDpi xmlns:a14="http://schemas.microsoft.com/office/drawing/2010/main" val="0"/>
              </a:ext>
            </a:extLst>
          </a:blip>
          <a:srcRect t="25923" b="38695"/>
          <a:stretch/>
        </p:blipFill>
        <p:spPr>
          <a:xfrm>
            <a:off x="0" y="1089025"/>
            <a:ext cx="12192000" cy="2879725"/>
          </a:xfrm>
          <a:prstGeom prst="rect">
            <a:avLst/>
          </a:prstGeom>
        </p:spPr>
      </p:pic>
    </p:spTree>
    <p:extLst>
      <p:ext uri="{BB962C8B-B14F-4D97-AF65-F5344CB8AC3E}">
        <p14:creationId xmlns:p14="http://schemas.microsoft.com/office/powerpoint/2010/main" val="48388989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97C515D-599D-1525-F7A7-A593C2BC88B4}"/>
              </a:ext>
            </a:extLst>
          </p:cNvPr>
          <p:cNvSpPr>
            <a:spLocks noGrp="1"/>
          </p:cNvSpPr>
          <p:nvPr>
            <p:ph type="title"/>
          </p:nvPr>
        </p:nvSpPr>
        <p:spPr/>
        <p:txBody>
          <a:bodyPr/>
          <a:lstStyle/>
          <a:p>
            <a:r>
              <a:rPr lang="de-DE" dirty="0" err="1"/>
              <a:t>Gestures</a:t>
            </a:r>
            <a:r>
              <a:rPr lang="de-DE" dirty="0"/>
              <a:t> and </a:t>
            </a:r>
            <a:r>
              <a:rPr lang="de-DE" dirty="0" err="1"/>
              <a:t>Postures</a:t>
            </a:r>
            <a:endParaRPr lang="de-DE" dirty="0"/>
          </a:p>
        </p:txBody>
      </p:sp>
      <p:sp>
        <p:nvSpPr>
          <p:cNvPr id="3" name="Fußzeilenplatzhalter 2">
            <a:extLst>
              <a:ext uri="{FF2B5EF4-FFF2-40B4-BE49-F238E27FC236}">
                <a16:creationId xmlns:a16="http://schemas.microsoft.com/office/drawing/2014/main" id="{88991C08-1FFA-7837-B65E-5CB8F59F0723}"/>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BB0E9E0A-C51C-65F3-E8A0-EC7A684440FF}"/>
              </a:ext>
            </a:extLst>
          </p:cNvPr>
          <p:cNvSpPr>
            <a:spLocks noGrp="1"/>
          </p:cNvSpPr>
          <p:nvPr>
            <p:ph type="sldNum" sz="quarter" idx="33"/>
          </p:nvPr>
        </p:nvSpPr>
        <p:spPr/>
        <p:txBody>
          <a:bodyPr/>
          <a:lstStyle/>
          <a:p>
            <a:fld id="{BA24374A-C3A8-471A-8837-3FC31668ABE5}" type="slidenum">
              <a:rPr lang="de-DE" smtClean="0"/>
              <a:pPr/>
              <a:t>72</a:t>
            </a:fld>
            <a:endParaRPr lang="de-DE" dirty="0"/>
          </a:p>
        </p:txBody>
      </p:sp>
      <p:sp>
        <p:nvSpPr>
          <p:cNvPr id="14" name="Textplatzhalter 13">
            <a:extLst>
              <a:ext uri="{FF2B5EF4-FFF2-40B4-BE49-F238E27FC236}">
                <a16:creationId xmlns:a16="http://schemas.microsoft.com/office/drawing/2014/main" id="{84B5CE20-882E-706C-D29F-712F7C7D13B8}"/>
              </a:ext>
            </a:extLst>
          </p:cNvPr>
          <p:cNvSpPr>
            <a:spLocks noGrp="1"/>
          </p:cNvSpPr>
          <p:nvPr>
            <p:ph type="body" sz="quarter" idx="21"/>
          </p:nvPr>
        </p:nvSpPr>
        <p:spPr/>
        <p:txBody>
          <a:bodyPr/>
          <a:lstStyle/>
          <a:p>
            <a:r>
              <a:rPr lang="en-US" sz="1400" dirty="0"/>
              <a:t>Gestures and Postures </a:t>
            </a:r>
            <a:endParaRPr lang="de-DE" dirty="0"/>
          </a:p>
        </p:txBody>
      </p:sp>
      <p:sp>
        <p:nvSpPr>
          <p:cNvPr id="6" name="Textplatzhalter 5">
            <a:extLst>
              <a:ext uri="{FF2B5EF4-FFF2-40B4-BE49-F238E27FC236}">
                <a16:creationId xmlns:a16="http://schemas.microsoft.com/office/drawing/2014/main" id="{712E677F-754F-A51F-392F-96C0A34E8F36}"/>
              </a:ext>
            </a:extLst>
          </p:cNvPr>
          <p:cNvSpPr>
            <a:spLocks noGrp="1"/>
          </p:cNvSpPr>
          <p:nvPr>
            <p:ph type="body" sz="quarter" idx="34"/>
          </p:nvPr>
        </p:nvSpPr>
        <p:spPr/>
        <p:txBody>
          <a:bodyPr>
            <a:normAutofit lnSpcReduction="10000"/>
          </a:bodyPr>
          <a:lstStyle/>
          <a:p>
            <a:r>
              <a:rPr lang="de-DE" b="1" dirty="0" err="1">
                <a:solidFill>
                  <a:schemeClr val="accent1"/>
                </a:solidFill>
              </a:rPr>
              <a:t>Gestures</a:t>
            </a:r>
            <a:r>
              <a:rPr lang="de-DE" b="1" dirty="0">
                <a:solidFill>
                  <a:schemeClr val="accent1"/>
                </a:solidFill>
              </a:rPr>
              <a:t> and </a:t>
            </a:r>
            <a:r>
              <a:rPr lang="de-DE" b="1" dirty="0" err="1">
                <a:solidFill>
                  <a:schemeClr val="accent1"/>
                </a:solidFill>
              </a:rPr>
              <a:t>postures</a:t>
            </a:r>
            <a:r>
              <a:rPr lang="de-DE" b="1" dirty="0">
                <a:solidFill>
                  <a:schemeClr val="accent1"/>
                </a:solidFill>
              </a:rPr>
              <a:t> </a:t>
            </a:r>
            <a:r>
              <a:rPr lang="de-DE" dirty="0" err="1"/>
              <a:t>are</a:t>
            </a:r>
            <a:r>
              <a:rPr lang="de-DE" dirty="0"/>
              <a:t> </a:t>
            </a:r>
            <a:r>
              <a:rPr lang="de-DE" dirty="0" err="1"/>
              <a:t>important</a:t>
            </a:r>
            <a:r>
              <a:rPr lang="de-DE" dirty="0"/>
              <a:t> in </a:t>
            </a:r>
            <a:r>
              <a:rPr lang="de-DE" b="1" dirty="0">
                <a:solidFill>
                  <a:schemeClr val="accent1"/>
                </a:solidFill>
              </a:rPr>
              <a:t>non-verbal </a:t>
            </a:r>
            <a:r>
              <a:rPr lang="de-DE" b="1" dirty="0" err="1">
                <a:solidFill>
                  <a:schemeClr val="accent1"/>
                </a:solidFill>
              </a:rPr>
              <a:t>communication</a:t>
            </a:r>
            <a:r>
              <a:rPr lang="de-DE" b="1" dirty="0">
                <a:solidFill>
                  <a:schemeClr val="accent1"/>
                </a:solidFill>
              </a:rPr>
              <a:t> </a:t>
            </a:r>
            <a:r>
              <a:rPr lang="de-DE" dirty="0" err="1"/>
              <a:t>between</a:t>
            </a:r>
            <a:r>
              <a:rPr lang="de-DE" dirty="0"/>
              <a:t> </a:t>
            </a:r>
            <a:r>
              <a:rPr lang="de-DE" dirty="0" err="1"/>
              <a:t>humans</a:t>
            </a:r>
            <a:r>
              <a:rPr lang="de-DE" dirty="0"/>
              <a:t> (and </a:t>
            </a:r>
            <a:r>
              <a:rPr lang="de-DE" dirty="0" err="1"/>
              <a:t>computers</a:t>
            </a:r>
            <a:r>
              <a:rPr lang="de-DE" dirty="0"/>
              <a:t>) and in </a:t>
            </a:r>
            <a:r>
              <a:rPr lang="de-DE" b="1" dirty="0" err="1">
                <a:solidFill>
                  <a:schemeClr val="accent1"/>
                </a:solidFill>
              </a:rPr>
              <a:t>transporting</a:t>
            </a:r>
            <a:r>
              <a:rPr lang="de-DE" dirty="0"/>
              <a:t> </a:t>
            </a:r>
            <a:r>
              <a:rPr lang="de-DE" b="1" dirty="0" err="1">
                <a:solidFill>
                  <a:schemeClr val="accent1"/>
                </a:solidFill>
              </a:rPr>
              <a:t>commands</a:t>
            </a:r>
            <a:r>
              <a:rPr lang="de-DE" dirty="0"/>
              <a:t>, </a:t>
            </a:r>
            <a:r>
              <a:rPr lang="de-DE" b="1" dirty="0" err="1">
                <a:solidFill>
                  <a:schemeClr val="accent1"/>
                </a:solidFill>
              </a:rPr>
              <a:t>metaphors</a:t>
            </a:r>
            <a:r>
              <a:rPr lang="de-DE" dirty="0"/>
              <a:t>,</a:t>
            </a:r>
            <a:r>
              <a:rPr lang="de-DE" b="1" dirty="0">
                <a:solidFill>
                  <a:schemeClr val="accent1"/>
                </a:solidFill>
              </a:rPr>
              <a:t> </a:t>
            </a:r>
            <a:r>
              <a:rPr lang="de-DE" b="1" dirty="0" err="1">
                <a:solidFill>
                  <a:schemeClr val="accent1"/>
                </a:solidFill>
              </a:rPr>
              <a:t>emotions</a:t>
            </a:r>
            <a:r>
              <a:rPr lang="de-DE" dirty="0"/>
              <a:t>, and </a:t>
            </a:r>
            <a:r>
              <a:rPr lang="de-DE" b="1" dirty="0" err="1">
                <a:solidFill>
                  <a:schemeClr val="accent1"/>
                </a:solidFill>
              </a:rPr>
              <a:t>rhythm</a:t>
            </a:r>
            <a:endParaRPr lang="de-DE" b="1" dirty="0">
              <a:solidFill>
                <a:schemeClr val="accent1"/>
              </a:solidFill>
            </a:endParaRPr>
          </a:p>
          <a:p>
            <a:pPr lvl="1"/>
            <a:r>
              <a:rPr lang="en-US" b="1" dirty="0">
                <a:solidFill>
                  <a:schemeClr val="accent1"/>
                </a:solidFill>
              </a:rPr>
              <a:t>Gestures refer to specific movements of the body (or body parts)</a:t>
            </a:r>
            <a:r>
              <a:rPr lang="en-US" dirty="0"/>
              <a:t>: usually how hands, arms, face, or head, communicates a message to operates a device</a:t>
            </a:r>
          </a:p>
          <a:p>
            <a:pPr lvl="2"/>
            <a:r>
              <a:rPr lang="en-US" dirty="0"/>
              <a:t>Used for </a:t>
            </a:r>
            <a:r>
              <a:rPr lang="en-US" b="1" dirty="0">
                <a:solidFill>
                  <a:schemeClr val="accent1"/>
                </a:solidFill>
              </a:rPr>
              <a:t>continuous</a:t>
            </a:r>
            <a:r>
              <a:rPr lang="en-US" dirty="0"/>
              <a:t> manipulations (e.g., zooming, grabbing, pointing to a target)</a:t>
            </a:r>
          </a:p>
          <a:p>
            <a:pPr lvl="1"/>
            <a:r>
              <a:rPr lang="en-US" b="1" dirty="0">
                <a:solidFill>
                  <a:schemeClr val="accent1"/>
                </a:solidFill>
              </a:rPr>
              <a:t>Postures refer to stationary poses or stances of the body (or body parts)</a:t>
            </a:r>
            <a:r>
              <a:rPr lang="en-US" dirty="0"/>
              <a:t>: It's how a person holds their body when standing or sitting…</a:t>
            </a:r>
          </a:p>
          <a:p>
            <a:pPr lvl="2"/>
            <a:r>
              <a:rPr lang="en-US" dirty="0"/>
              <a:t>Used for </a:t>
            </a:r>
            <a:r>
              <a:rPr lang="en-US" b="1" dirty="0">
                <a:solidFill>
                  <a:schemeClr val="accent1"/>
                </a:solidFill>
              </a:rPr>
              <a:t>discrete</a:t>
            </a:r>
            <a:r>
              <a:rPr lang="en-US" dirty="0"/>
              <a:t> events processed after the interaction (e.g., confirming, pinching to open a menu)</a:t>
            </a:r>
          </a:p>
          <a:p>
            <a:r>
              <a:rPr lang="en-US" dirty="0"/>
              <a:t>Both </a:t>
            </a:r>
            <a:r>
              <a:rPr lang="de-DE" dirty="0" err="1"/>
              <a:t>must</a:t>
            </a:r>
            <a:r>
              <a:rPr lang="de-DE" dirty="0"/>
              <a:t> </a:t>
            </a:r>
            <a:r>
              <a:rPr lang="de-DE" dirty="0" err="1"/>
              <a:t>be</a:t>
            </a:r>
            <a:r>
              <a:rPr lang="de-DE" dirty="0"/>
              <a:t> </a:t>
            </a:r>
            <a:r>
              <a:rPr lang="de-DE" b="1" dirty="0" err="1">
                <a:solidFill>
                  <a:schemeClr val="accent1"/>
                </a:solidFill>
              </a:rPr>
              <a:t>detected</a:t>
            </a:r>
            <a:r>
              <a:rPr lang="de-DE" b="1" dirty="0">
                <a:solidFill>
                  <a:schemeClr val="accent1"/>
                </a:solidFill>
              </a:rPr>
              <a:t> </a:t>
            </a:r>
            <a:r>
              <a:rPr lang="de-DE" b="1" dirty="0" err="1">
                <a:solidFill>
                  <a:schemeClr val="accent1"/>
                </a:solidFill>
              </a:rPr>
              <a:t>using</a:t>
            </a:r>
            <a:r>
              <a:rPr lang="de-DE" b="1" dirty="0">
                <a:solidFill>
                  <a:schemeClr val="accent1"/>
                </a:solidFill>
              </a:rPr>
              <a:t> a </a:t>
            </a:r>
            <a:r>
              <a:rPr lang="de-DE" b="1" dirty="0" err="1">
                <a:solidFill>
                  <a:schemeClr val="accent1"/>
                </a:solidFill>
              </a:rPr>
              <a:t>sensor</a:t>
            </a:r>
            <a:r>
              <a:rPr lang="de-DE" b="1" dirty="0">
                <a:solidFill>
                  <a:schemeClr val="accent1"/>
                </a:solidFill>
              </a:rPr>
              <a:t> </a:t>
            </a:r>
            <a:r>
              <a:rPr lang="de-DE" dirty="0"/>
              <a:t>and</a:t>
            </a:r>
            <a:r>
              <a:rPr lang="de-DE" b="1" dirty="0">
                <a:solidFill>
                  <a:schemeClr val="accent1"/>
                </a:solidFill>
              </a:rPr>
              <a:t> </a:t>
            </a:r>
            <a:r>
              <a:rPr lang="de-DE" b="1" dirty="0" err="1">
                <a:solidFill>
                  <a:schemeClr val="accent1"/>
                </a:solidFill>
              </a:rPr>
              <a:t>interpreted</a:t>
            </a:r>
            <a:r>
              <a:rPr lang="de-DE" b="1" dirty="0">
                <a:solidFill>
                  <a:schemeClr val="accent1"/>
                </a:solidFill>
              </a:rPr>
              <a:t> </a:t>
            </a:r>
            <a:r>
              <a:rPr lang="de-DE" b="1" dirty="0" err="1">
                <a:solidFill>
                  <a:schemeClr val="accent1"/>
                </a:solidFill>
              </a:rPr>
              <a:t>using</a:t>
            </a:r>
            <a:r>
              <a:rPr lang="de-DE" b="1" dirty="0">
                <a:solidFill>
                  <a:schemeClr val="accent1"/>
                </a:solidFill>
              </a:rPr>
              <a:t> a </a:t>
            </a:r>
            <a:r>
              <a:rPr lang="de-DE" b="1" dirty="0" err="1">
                <a:solidFill>
                  <a:schemeClr val="accent1"/>
                </a:solidFill>
              </a:rPr>
              <a:t>classifier</a:t>
            </a:r>
            <a:endParaRPr lang="de-DE" b="1" dirty="0">
              <a:solidFill>
                <a:schemeClr val="accent1"/>
              </a:solidFill>
            </a:endParaRPr>
          </a:p>
          <a:p>
            <a:endParaRPr lang="de-DE" b="1" dirty="0">
              <a:solidFill>
                <a:schemeClr val="accent1"/>
              </a:solidFill>
            </a:endParaRPr>
          </a:p>
          <a:p>
            <a:pPr lvl="1"/>
            <a:endParaRPr lang="de-DE" dirty="0"/>
          </a:p>
        </p:txBody>
      </p:sp>
      <p:sp>
        <p:nvSpPr>
          <p:cNvPr id="5" name="Inhaltsplatzhalter 4">
            <a:extLst>
              <a:ext uri="{FF2B5EF4-FFF2-40B4-BE49-F238E27FC236}">
                <a16:creationId xmlns:a16="http://schemas.microsoft.com/office/drawing/2014/main" id="{E8AECD3F-BAB0-1280-E8FC-93938F6BA181}"/>
              </a:ext>
            </a:extLst>
          </p:cNvPr>
          <p:cNvSpPr>
            <a:spLocks noGrp="1"/>
          </p:cNvSpPr>
          <p:nvPr>
            <p:ph sz="quarter" idx="35"/>
          </p:nvPr>
        </p:nvSpPr>
        <p:spPr/>
        <p:txBody>
          <a:bodyPr/>
          <a:lstStyle/>
          <a:p>
            <a:r>
              <a:rPr lang="de-DE" dirty="0"/>
              <a:t>[1] </a:t>
            </a:r>
            <a:r>
              <a:rPr lang="en-US" dirty="0"/>
              <a:t>Dietrich </a:t>
            </a:r>
            <a:r>
              <a:rPr lang="en-US" dirty="0" err="1"/>
              <a:t>Kammer</a:t>
            </a:r>
            <a:r>
              <a:rPr lang="en-US" dirty="0"/>
              <a:t>, Mandy Keck, Georg Freitag, Markus Wacker, Taxonomy and Overview of Multi-touch Frameworks: Architecture, Scope, and Features Archived 2011-01-25 at the Wayback Machine</a:t>
            </a:r>
          </a:p>
          <a:p>
            <a:r>
              <a:rPr lang="en-US" dirty="0"/>
              <a:t>[2] </a:t>
            </a:r>
            <a:r>
              <a:rPr lang="de-DE" dirty="0"/>
              <a:t>"</a:t>
            </a:r>
            <a:r>
              <a:rPr lang="de-DE" dirty="0" err="1"/>
              <a:t>touchless</a:t>
            </a:r>
            <a:r>
              <a:rPr lang="de-DE" dirty="0"/>
              <a:t> </a:t>
            </a:r>
            <a:r>
              <a:rPr lang="de-DE" dirty="0" err="1"/>
              <a:t>user</a:t>
            </a:r>
            <a:r>
              <a:rPr lang="de-DE" dirty="0"/>
              <a:t> interface Definition </a:t>
            </a:r>
            <a:r>
              <a:rPr lang="de-DE" dirty="0" err="1"/>
              <a:t>from</a:t>
            </a:r>
            <a:r>
              <a:rPr lang="de-DE" dirty="0"/>
              <a:t> PC Magazine Encyclopedia". pcmag.com. </a:t>
            </a:r>
            <a:r>
              <a:rPr lang="de-DE" dirty="0" err="1"/>
              <a:t>Retrieved</a:t>
            </a:r>
            <a:r>
              <a:rPr lang="de-DE" dirty="0"/>
              <a:t> 2017-07-28.</a:t>
            </a:r>
          </a:p>
        </p:txBody>
      </p:sp>
    </p:spTree>
    <p:extLst>
      <p:ext uri="{BB962C8B-B14F-4D97-AF65-F5344CB8AC3E}">
        <p14:creationId xmlns:p14="http://schemas.microsoft.com/office/powerpoint/2010/main" val="309223763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0A1D3E1-11E3-9F74-76F5-DAF9B051D918}"/>
              </a:ext>
            </a:extLst>
          </p:cNvPr>
          <p:cNvSpPr>
            <a:spLocks noGrp="1"/>
          </p:cNvSpPr>
          <p:nvPr>
            <p:ph type="title"/>
          </p:nvPr>
        </p:nvSpPr>
        <p:spPr/>
        <p:txBody>
          <a:bodyPr/>
          <a:lstStyle/>
          <a:p>
            <a:r>
              <a:rPr lang="de-DE" dirty="0" err="1"/>
              <a:t>Gestures</a:t>
            </a:r>
            <a:r>
              <a:rPr lang="de-DE" dirty="0"/>
              <a:t> and </a:t>
            </a:r>
            <a:r>
              <a:rPr lang="de-DE" dirty="0" err="1"/>
              <a:t>Postures</a:t>
            </a:r>
            <a:r>
              <a:rPr lang="de-DE" dirty="0"/>
              <a:t> at </a:t>
            </a:r>
            <a:r>
              <a:rPr lang="de-DE" dirty="0" err="1"/>
              <a:t>the</a:t>
            </a:r>
            <a:r>
              <a:rPr lang="de-DE" dirty="0"/>
              <a:t> Human Body</a:t>
            </a:r>
          </a:p>
        </p:txBody>
      </p:sp>
      <p:sp>
        <p:nvSpPr>
          <p:cNvPr id="3" name="Fußzeilenplatzhalter 2">
            <a:extLst>
              <a:ext uri="{FF2B5EF4-FFF2-40B4-BE49-F238E27FC236}">
                <a16:creationId xmlns:a16="http://schemas.microsoft.com/office/drawing/2014/main" id="{6752CA79-913D-C75A-8696-2F7A13B84821}"/>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60724A98-DD21-75E7-BFFA-2E8342E331F4}"/>
              </a:ext>
            </a:extLst>
          </p:cNvPr>
          <p:cNvSpPr>
            <a:spLocks noGrp="1"/>
          </p:cNvSpPr>
          <p:nvPr>
            <p:ph type="sldNum" sz="quarter" idx="28"/>
          </p:nvPr>
        </p:nvSpPr>
        <p:spPr/>
        <p:txBody>
          <a:bodyPr/>
          <a:lstStyle/>
          <a:p>
            <a:fld id="{BA24374A-C3A8-471A-8837-3FC31668ABE5}" type="slidenum">
              <a:rPr lang="de-DE" smtClean="0"/>
              <a:pPr/>
              <a:t>73</a:t>
            </a:fld>
            <a:endParaRPr lang="de-DE" dirty="0"/>
          </a:p>
        </p:txBody>
      </p:sp>
      <p:sp>
        <p:nvSpPr>
          <p:cNvPr id="5" name="Textplatzhalter 4">
            <a:extLst>
              <a:ext uri="{FF2B5EF4-FFF2-40B4-BE49-F238E27FC236}">
                <a16:creationId xmlns:a16="http://schemas.microsoft.com/office/drawing/2014/main" id="{B470893C-8FC9-9B1A-F53F-2C6B7497991D}"/>
              </a:ext>
            </a:extLst>
          </p:cNvPr>
          <p:cNvSpPr>
            <a:spLocks noGrp="1"/>
          </p:cNvSpPr>
          <p:nvPr>
            <p:ph type="body" sz="quarter" idx="21"/>
          </p:nvPr>
        </p:nvSpPr>
        <p:spPr/>
        <p:txBody>
          <a:bodyPr/>
          <a:lstStyle/>
          <a:p>
            <a:r>
              <a:rPr lang="en-US" sz="1400" dirty="0"/>
              <a:t>Gestures and Postures </a:t>
            </a:r>
            <a:endParaRPr lang="de-DE" dirty="0"/>
          </a:p>
        </p:txBody>
      </p:sp>
      <p:sp>
        <p:nvSpPr>
          <p:cNvPr id="6" name="Textplatzhalter 5">
            <a:extLst>
              <a:ext uri="{FF2B5EF4-FFF2-40B4-BE49-F238E27FC236}">
                <a16:creationId xmlns:a16="http://schemas.microsoft.com/office/drawing/2014/main" id="{0F69DAA7-8257-D613-44B2-28FB5F7B8480}"/>
              </a:ext>
            </a:extLst>
          </p:cNvPr>
          <p:cNvSpPr>
            <a:spLocks noGrp="1"/>
          </p:cNvSpPr>
          <p:nvPr>
            <p:ph type="body" sz="quarter" idx="29"/>
          </p:nvPr>
        </p:nvSpPr>
        <p:spPr/>
        <p:txBody>
          <a:bodyPr>
            <a:normAutofit/>
          </a:bodyPr>
          <a:lstStyle/>
          <a:p>
            <a:r>
              <a:rPr lang="en-US" b="1" dirty="0">
                <a:solidFill>
                  <a:schemeClr val="accent1"/>
                </a:solidFill>
              </a:rPr>
              <a:t>Hand</a:t>
            </a:r>
            <a:r>
              <a:rPr lang="en-US" dirty="0"/>
              <a:t>: Common in touch-based interfaces (like smartphones and tablets) and in virtual or augmented reality environments</a:t>
            </a:r>
          </a:p>
          <a:p>
            <a:pPr lvl="1"/>
            <a:r>
              <a:rPr lang="en-US" b="1" dirty="0">
                <a:solidFill>
                  <a:schemeClr val="accent1"/>
                </a:solidFill>
              </a:rPr>
              <a:t>Touchless</a:t>
            </a:r>
            <a:r>
              <a:rPr lang="en-US" dirty="0"/>
              <a:t>: without physical touching a device (often called </a:t>
            </a:r>
            <a:r>
              <a:rPr lang="en-US" b="1" dirty="0">
                <a:solidFill>
                  <a:schemeClr val="accent1"/>
                </a:solidFill>
              </a:rPr>
              <a:t>mid-air gestures</a:t>
            </a:r>
            <a:r>
              <a:rPr lang="en-US" dirty="0"/>
              <a:t>)</a:t>
            </a:r>
          </a:p>
          <a:p>
            <a:pPr lvl="1"/>
            <a:r>
              <a:rPr lang="en-US" b="1" dirty="0">
                <a:solidFill>
                  <a:schemeClr val="accent1"/>
                </a:solidFill>
              </a:rPr>
              <a:t>Touch-based</a:t>
            </a:r>
            <a:r>
              <a:rPr lang="en-US" dirty="0"/>
              <a:t>: with touching or holding a device</a:t>
            </a:r>
          </a:p>
          <a:p>
            <a:pPr lvl="1"/>
            <a:r>
              <a:rPr lang="en-US" dirty="0"/>
              <a:t>Examples include pinching, swiping, and tapping</a:t>
            </a:r>
          </a:p>
          <a:p>
            <a:r>
              <a:rPr lang="en-US" b="1" dirty="0">
                <a:solidFill>
                  <a:schemeClr val="accent1"/>
                </a:solidFill>
              </a:rPr>
              <a:t>Arm</a:t>
            </a:r>
            <a:r>
              <a:rPr lang="en-US" dirty="0"/>
              <a:t>: Often used in immersive environments, like VR, where broad movements are tracked for interactive experiences</a:t>
            </a:r>
          </a:p>
          <a:p>
            <a:r>
              <a:rPr lang="en-US" b="1" dirty="0">
                <a:solidFill>
                  <a:schemeClr val="accent1"/>
                </a:solidFill>
              </a:rPr>
              <a:t>Head / Face (Mimics)</a:t>
            </a:r>
            <a:r>
              <a:rPr lang="en-US" dirty="0"/>
              <a:t>: Facial expressions or head movements used for interaction</a:t>
            </a:r>
          </a:p>
          <a:p>
            <a:pPr lvl="1"/>
            <a:r>
              <a:rPr lang="en-US" dirty="0"/>
              <a:t>Eye gaze can be considered as the part of a facial expression but discussed separately</a:t>
            </a:r>
          </a:p>
          <a:p>
            <a:r>
              <a:rPr lang="en-US" b="1" dirty="0">
                <a:solidFill>
                  <a:schemeClr val="accent1"/>
                </a:solidFill>
              </a:rPr>
              <a:t>Full-body</a:t>
            </a:r>
            <a:r>
              <a:rPr lang="en-US" dirty="0"/>
              <a:t>: Movements and poses of the entire-body</a:t>
            </a:r>
          </a:p>
        </p:txBody>
      </p:sp>
    </p:spTree>
    <p:extLst>
      <p:ext uri="{BB962C8B-B14F-4D97-AF65-F5344CB8AC3E}">
        <p14:creationId xmlns:p14="http://schemas.microsoft.com/office/powerpoint/2010/main" val="98118592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2C9B36D-56B0-676A-4DA4-FC008B8D287F}"/>
              </a:ext>
            </a:extLst>
          </p:cNvPr>
          <p:cNvSpPr>
            <a:spLocks noGrp="1"/>
          </p:cNvSpPr>
          <p:nvPr>
            <p:ph type="title"/>
          </p:nvPr>
        </p:nvSpPr>
        <p:spPr/>
        <p:txBody>
          <a:bodyPr/>
          <a:lstStyle/>
          <a:p>
            <a:r>
              <a:rPr lang="de-DE" dirty="0"/>
              <a:t>Hand </a:t>
            </a:r>
            <a:r>
              <a:rPr lang="de-DE" dirty="0" err="1"/>
              <a:t>Gestures</a:t>
            </a:r>
            <a:r>
              <a:rPr lang="de-DE" dirty="0"/>
              <a:t> and </a:t>
            </a:r>
            <a:r>
              <a:rPr lang="de-DE" dirty="0" err="1"/>
              <a:t>Postures</a:t>
            </a:r>
            <a:endParaRPr lang="de-DE" dirty="0"/>
          </a:p>
        </p:txBody>
      </p:sp>
      <p:sp>
        <p:nvSpPr>
          <p:cNvPr id="3" name="Fußzeilenplatzhalter 2">
            <a:extLst>
              <a:ext uri="{FF2B5EF4-FFF2-40B4-BE49-F238E27FC236}">
                <a16:creationId xmlns:a16="http://schemas.microsoft.com/office/drawing/2014/main" id="{914E3563-DC7C-279F-EBE3-B3074CC19E43}"/>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93632D01-C951-B755-8224-00F974ED9901}"/>
              </a:ext>
            </a:extLst>
          </p:cNvPr>
          <p:cNvSpPr>
            <a:spLocks noGrp="1"/>
          </p:cNvSpPr>
          <p:nvPr>
            <p:ph type="sldNum" sz="quarter" idx="33"/>
          </p:nvPr>
        </p:nvSpPr>
        <p:spPr/>
        <p:txBody>
          <a:bodyPr/>
          <a:lstStyle/>
          <a:p>
            <a:fld id="{BA24374A-C3A8-471A-8837-3FC31668ABE5}" type="slidenum">
              <a:rPr lang="de-DE" smtClean="0"/>
              <a:pPr/>
              <a:t>74</a:t>
            </a:fld>
            <a:endParaRPr lang="de-DE" dirty="0"/>
          </a:p>
        </p:txBody>
      </p:sp>
      <p:sp>
        <p:nvSpPr>
          <p:cNvPr id="5" name="Textplatzhalter 4">
            <a:extLst>
              <a:ext uri="{FF2B5EF4-FFF2-40B4-BE49-F238E27FC236}">
                <a16:creationId xmlns:a16="http://schemas.microsoft.com/office/drawing/2014/main" id="{1A89A3EB-8C3D-F015-2CAB-4646540C35A1}"/>
              </a:ext>
            </a:extLst>
          </p:cNvPr>
          <p:cNvSpPr>
            <a:spLocks noGrp="1"/>
          </p:cNvSpPr>
          <p:nvPr>
            <p:ph type="body" sz="quarter" idx="21"/>
          </p:nvPr>
        </p:nvSpPr>
        <p:spPr/>
        <p:txBody>
          <a:bodyPr/>
          <a:lstStyle/>
          <a:p>
            <a:r>
              <a:rPr lang="en-US" sz="1400" dirty="0"/>
              <a:t>Gestures and Postures </a:t>
            </a:r>
            <a:endParaRPr lang="de-DE" dirty="0"/>
          </a:p>
        </p:txBody>
      </p:sp>
      <p:sp>
        <p:nvSpPr>
          <p:cNvPr id="6" name="Textplatzhalter 5">
            <a:extLst>
              <a:ext uri="{FF2B5EF4-FFF2-40B4-BE49-F238E27FC236}">
                <a16:creationId xmlns:a16="http://schemas.microsoft.com/office/drawing/2014/main" id="{EFA15858-274F-91E8-F4D9-6303DB7C8260}"/>
              </a:ext>
            </a:extLst>
          </p:cNvPr>
          <p:cNvSpPr>
            <a:spLocks noGrp="1"/>
          </p:cNvSpPr>
          <p:nvPr>
            <p:ph type="body" sz="quarter" idx="34"/>
          </p:nvPr>
        </p:nvSpPr>
        <p:spPr>
          <a:xfrm>
            <a:off x="695326" y="1449388"/>
            <a:ext cx="7956550" cy="4219892"/>
          </a:xfrm>
        </p:spPr>
        <p:txBody>
          <a:bodyPr>
            <a:normAutofit lnSpcReduction="10000"/>
          </a:bodyPr>
          <a:lstStyle/>
          <a:p>
            <a:r>
              <a:rPr lang="en-US" b="1" dirty="0">
                <a:solidFill>
                  <a:schemeClr val="accent1"/>
                </a:solidFill>
              </a:rPr>
              <a:t>Specific movements or positions of the hands and fingers </a:t>
            </a:r>
            <a:r>
              <a:rPr lang="en-US" dirty="0"/>
              <a:t>that are used to communicate </a:t>
            </a:r>
            <a:r>
              <a:rPr lang="en-US" b="1" dirty="0">
                <a:solidFill>
                  <a:schemeClr val="accent1"/>
                </a:solidFill>
              </a:rPr>
              <a:t>commands or inputs </a:t>
            </a:r>
            <a:r>
              <a:rPr lang="en-US" dirty="0"/>
              <a:t>to a computer system:</a:t>
            </a:r>
          </a:p>
          <a:p>
            <a:pPr lvl="1"/>
            <a:r>
              <a:rPr lang="en-US" b="1" dirty="0">
                <a:solidFill>
                  <a:schemeClr val="accent1"/>
                </a:solidFill>
              </a:rPr>
              <a:t>Dynamic Hand Gestures (Hand Gestures) </a:t>
            </a:r>
            <a:r>
              <a:rPr lang="en-US" dirty="0"/>
              <a:t>involve movement of the hands or fingers</a:t>
            </a:r>
          </a:p>
          <a:p>
            <a:pPr lvl="1"/>
            <a:r>
              <a:rPr lang="en-US" b="1" dirty="0">
                <a:solidFill>
                  <a:schemeClr val="accent1"/>
                </a:solidFill>
              </a:rPr>
              <a:t>Static Hand Gestures (Hand Postures) </a:t>
            </a:r>
            <a:r>
              <a:rPr lang="en-US" dirty="0"/>
              <a:t>involve a specific hand shape or position, with little to no movement</a:t>
            </a:r>
          </a:p>
          <a:p>
            <a:r>
              <a:rPr lang="en-US" dirty="0"/>
              <a:t>Hand gestures can be recognized based on touch or:</a:t>
            </a:r>
          </a:p>
          <a:p>
            <a:pPr lvl="1"/>
            <a:r>
              <a:rPr lang="en-US" b="1" dirty="0">
                <a:solidFill>
                  <a:schemeClr val="accent1"/>
                </a:solidFill>
              </a:rPr>
              <a:t>Touchless</a:t>
            </a:r>
            <a:r>
              <a:rPr lang="en-US" dirty="0"/>
              <a:t>: e.g., camera-based systems, IMUs with accelerometers or gyroscopes </a:t>
            </a:r>
          </a:p>
          <a:p>
            <a:pPr lvl="1"/>
            <a:r>
              <a:rPr lang="en-US" b="1" dirty="0">
                <a:solidFill>
                  <a:schemeClr val="accent1"/>
                </a:solidFill>
              </a:rPr>
              <a:t>Touch-based</a:t>
            </a:r>
            <a:r>
              <a:rPr lang="en-US" dirty="0"/>
              <a:t>: e.g., resistive and capacitive touchscreens</a:t>
            </a:r>
            <a:endParaRPr lang="de-DE" dirty="0"/>
          </a:p>
        </p:txBody>
      </p:sp>
      <p:sp>
        <p:nvSpPr>
          <p:cNvPr id="8" name="Inhaltsplatzhalter 7">
            <a:extLst>
              <a:ext uri="{FF2B5EF4-FFF2-40B4-BE49-F238E27FC236}">
                <a16:creationId xmlns:a16="http://schemas.microsoft.com/office/drawing/2014/main" id="{830EA6B5-E55D-5EBC-AED2-160604C00F04}"/>
              </a:ext>
            </a:extLst>
          </p:cNvPr>
          <p:cNvSpPr>
            <a:spLocks noGrp="1"/>
          </p:cNvSpPr>
          <p:nvPr>
            <p:ph sz="quarter" idx="35"/>
          </p:nvPr>
        </p:nvSpPr>
        <p:spPr/>
        <p:txBody>
          <a:bodyPr/>
          <a:lstStyle/>
          <a:p>
            <a:r>
              <a:rPr lang="de-DE" dirty="0"/>
              <a:t>Images </a:t>
            </a:r>
            <a:r>
              <a:rPr lang="de-DE" dirty="0" err="1"/>
              <a:t>from</a:t>
            </a:r>
            <a:r>
              <a:rPr lang="de-DE" dirty="0"/>
              <a:t>: </a:t>
            </a:r>
            <a:r>
              <a:rPr lang="de-DE" dirty="0" err="1"/>
              <a:t>Nuzzi</a:t>
            </a:r>
            <a:r>
              <a:rPr lang="de-DE" dirty="0"/>
              <a:t>, C., </a:t>
            </a:r>
            <a:r>
              <a:rPr lang="de-DE" dirty="0" err="1"/>
              <a:t>Pasinetti</a:t>
            </a:r>
            <a:r>
              <a:rPr lang="de-DE" dirty="0"/>
              <a:t>, S., Pagani, R., </a:t>
            </a:r>
            <a:r>
              <a:rPr lang="de-DE" dirty="0" err="1"/>
              <a:t>Coffetti</a:t>
            </a:r>
            <a:r>
              <a:rPr lang="de-DE" dirty="0"/>
              <a:t>, G., &amp; Sansoni, G. (2021). HANDS: an RGB-D </a:t>
            </a:r>
            <a:r>
              <a:rPr lang="de-DE" dirty="0" err="1"/>
              <a:t>dataset</a:t>
            </a:r>
            <a:r>
              <a:rPr lang="de-DE" dirty="0"/>
              <a:t> of </a:t>
            </a:r>
            <a:r>
              <a:rPr lang="de-DE" dirty="0" err="1"/>
              <a:t>static</a:t>
            </a:r>
            <a:r>
              <a:rPr lang="de-DE" dirty="0"/>
              <a:t> hand-</a:t>
            </a:r>
            <a:r>
              <a:rPr lang="de-DE" dirty="0" err="1"/>
              <a:t>gestures</a:t>
            </a:r>
            <a:r>
              <a:rPr lang="de-DE" dirty="0"/>
              <a:t> </a:t>
            </a:r>
            <a:r>
              <a:rPr lang="de-DE" dirty="0" err="1"/>
              <a:t>for</a:t>
            </a:r>
            <a:r>
              <a:rPr lang="de-DE" dirty="0"/>
              <a:t> human-robot </a:t>
            </a:r>
            <a:r>
              <a:rPr lang="de-DE" dirty="0" err="1"/>
              <a:t>interaction</a:t>
            </a:r>
            <a:r>
              <a:rPr lang="de-DE" dirty="0"/>
              <a:t>. Data in Brief, 35, 106791. </a:t>
            </a:r>
            <a:r>
              <a:rPr lang="de-DE" dirty="0" err="1"/>
              <a:t>doi</a:t>
            </a:r>
            <a:r>
              <a:rPr lang="de-DE" dirty="0"/>
              <a:t>: 10.1016/j.dib.2021.106791, </a:t>
            </a:r>
            <a:r>
              <a:rPr lang="de-DE" dirty="0">
                <a:hlinkClick r:id="rId2"/>
              </a:rPr>
              <a:t>https://techpp.com/2022/05/04/mac-trackpad-gestures-guide/</a:t>
            </a:r>
            <a:r>
              <a:rPr lang="de-DE" dirty="0"/>
              <a:t>, </a:t>
            </a:r>
          </a:p>
        </p:txBody>
      </p:sp>
      <p:pic>
        <p:nvPicPr>
          <p:cNvPr id="7" name="Picture 10" descr="Handy Mac Trackpad Gestures to Shoot Up Your Productivity - TechPP">
            <a:extLst>
              <a:ext uri="{FF2B5EF4-FFF2-40B4-BE49-F238E27FC236}">
                <a16:creationId xmlns:a16="http://schemas.microsoft.com/office/drawing/2014/main" id="{FCD0E4F5-24AF-FB52-ED4F-4D6DAB9B02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63690" y="3579887"/>
            <a:ext cx="2036732" cy="2128988"/>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HANDS: an RGB-D dataset of static hand-gestures for human-robot interaction  - ScienceDirect">
            <a:extLst>
              <a:ext uri="{FF2B5EF4-FFF2-40B4-BE49-F238E27FC236}">
                <a16:creationId xmlns:a16="http://schemas.microsoft.com/office/drawing/2014/main" id="{65E1AD8B-6950-0DFF-B685-0BED5CC7392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51875" y="1640396"/>
            <a:ext cx="3261346" cy="19394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560496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3C9188A-2937-9949-9F8F-95BBC8DFACEA}"/>
              </a:ext>
            </a:extLst>
          </p:cNvPr>
          <p:cNvSpPr>
            <a:spLocks noGrp="1"/>
          </p:cNvSpPr>
          <p:nvPr>
            <p:ph type="title"/>
          </p:nvPr>
        </p:nvSpPr>
        <p:spPr/>
        <p:txBody>
          <a:bodyPr/>
          <a:lstStyle/>
          <a:p>
            <a:r>
              <a:rPr lang="de-DE" dirty="0"/>
              <a:t>Hand </a:t>
            </a:r>
            <a:r>
              <a:rPr lang="de-DE" dirty="0" err="1"/>
              <a:t>Anatomy</a:t>
            </a:r>
            <a:r>
              <a:rPr lang="de-DE" dirty="0"/>
              <a:t> and Model</a:t>
            </a:r>
          </a:p>
        </p:txBody>
      </p:sp>
      <p:sp>
        <p:nvSpPr>
          <p:cNvPr id="3" name="Fußzeilenplatzhalter 2">
            <a:extLst>
              <a:ext uri="{FF2B5EF4-FFF2-40B4-BE49-F238E27FC236}">
                <a16:creationId xmlns:a16="http://schemas.microsoft.com/office/drawing/2014/main" id="{9AB4DA54-ED6D-38E9-B44F-651F76C61592}"/>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42B2BE8E-51BD-1678-0F30-E2DE20ED89BC}"/>
              </a:ext>
            </a:extLst>
          </p:cNvPr>
          <p:cNvSpPr>
            <a:spLocks noGrp="1"/>
          </p:cNvSpPr>
          <p:nvPr>
            <p:ph type="sldNum" sz="quarter" idx="33"/>
          </p:nvPr>
        </p:nvSpPr>
        <p:spPr/>
        <p:txBody>
          <a:bodyPr/>
          <a:lstStyle/>
          <a:p>
            <a:fld id="{BA24374A-C3A8-471A-8837-3FC31668ABE5}" type="slidenum">
              <a:rPr lang="de-DE" smtClean="0"/>
              <a:pPr/>
              <a:t>75</a:t>
            </a:fld>
            <a:endParaRPr lang="de-DE" dirty="0"/>
          </a:p>
        </p:txBody>
      </p:sp>
      <p:sp>
        <p:nvSpPr>
          <p:cNvPr id="5" name="Textplatzhalter 4">
            <a:extLst>
              <a:ext uri="{FF2B5EF4-FFF2-40B4-BE49-F238E27FC236}">
                <a16:creationId xmlns:a16="http://schemas.microsoft.com/office/drawing/2014/main" id="{35D60F48-07A7-BB95-D86C-292A557C516B}"/>
              </a:ext>
            </a:extLst>
          </p:cNvPr>
          <p:cNvSpPr>
            <a:spLocks noGrp="1"/>
          </p:cNvSpPr>
          <p:nvPr>
            <p:ph type="body" sz="quarter" idx="21"/>
          </p:nvPr>
        </p:nvSpPr>
        <p:spPr/>
        <p:txBody>
          <a:bodyPr/>
          <a:lstStyle/>
          <a:p>
            <a:r>
              <a:rPr lang="en-US" sz="1400"/>
              <a:t>Gestures and Postures </a:t>
            </a:r>
            <a:endParaRPr lang="de-DE" dirty="0"/>
          </a:p>
        </p:txBody>
      </p:sp>
      <p:sp>
        <p:nvSpPr>
          <p:cNvPr id="6" name="Textplatzhalter 5">
            <a:extLst>
              <a:ext uri="{FF2B5EF4-FFF2-40B4-BE49-F238E27FC236}">
                <a16:creationId xmlns:a16="http://schemas.microsoft.com/office/drawing/2014/main" id="{A6D184BC-7079-7DD9-7A90-0400E0F09EFB}"/>
              </a:ext>
            </a:extLst>
          </p:cNvPr>
          <p:cNvSpPr>
            <a:spLocks noGrp="1"/>
          </p:cNvSpPr>
          <p:nvPr>
            <p:ph type="body" sz="quarter" idx="34"/>
          </p:nvPr>
        </p:nvSpPr>
        <p:spPr/>
        <p:txBody>
          <a:bodyPr/>
          <a:lstStyle/>
          <a:p>
            <a:endParaRPr lang="de-DE" dirty="0"/>
          </a:p>
        </p:txBody>
      </p:sp>
      <p:sp>
        <p:nvSpPr>
          <p:cNvPr id="7" name="Inhaltsplatzhalter 6">
            <a:extLst>
              <a:ext uri="{FF2B5EF4-FFF2-40B4-BE49-F238E27FC236}">
                <a16:creationId xmlns:a16="http://schemas.microsoft.com/office/drawing/2014/main" id="{594742F8-8F57-DA3D-95CE-3AC3C2386141}"/>
              </a:ext>
            </a:extLst>
          </p:cNvPr>
          <p:cNvSpPr>
            <a:spLocks noGrp="1"/>
          </p:cNvSpPr>
          <p:nvPr>
            <p:ph sz="quarter" idx="35"/>
          </p:nvPr>
        </p:nvSpPr>
        <p:spPr/>
        <p:txBody>
          <a:bodyPr/>
          <a:lstStyle/>
          <a:p>
            <a:r>
              <a:rPr lang="de-DE" dirty="0">
                <a:hlinkClick r:id="rId2"/>
              </a:rPr>
              <a:t>https://www.sportsphysiouk.co.uk/2017/09/07/cpd-forearm-wrist-hand/</a:t>
            </a:r>
            <a:r>
              <a:rPr lang="de-DE" dirty="0"/>
              <a:t> and Li, R., Liu, Z., &amp; Tan, J. (2019). A </a:t>
            </a:r>
            <a:r>
              <a:rPr lang="de-DE" dirty="0" err="1"/>
              <a:t>survey</a:t>
            </a:r>
            <a:r>
              <a:rPr lang="de-DE" dirty="0"/>
              <a:t> on 3D </a:t>
            </a:r>
            <a:r>
              <a:rPr lang="de-DE" dirty="0" err="1"/>
              <a:t>hand</a:t>
            </a:r>
            <a:r>
              <a:rPr lang="de-DE" dirty="0"/>
              <a:t> </a:t>
            </a:r>
            <a:r>
              <a:rPr lang="de-DE" dirty="0" err="1"/>
              <a:t>pose</a:t>
            </a:r>
            <a:r>
              <a:rPr lang="de-DE" dirty="0"/>
              <a:t> </a:t>
            </a:r>
            <a:r>
              <a:rPr lang="de-DE" dirty="0" err="1"/>
              <a:t>estimation</a:t>
            </a:r>
            <a:r>
              <a:rPr lang="de-DE" dirty="0"/>
              <a:t>: </a:t>
            </a:r>
            <a:r>
              <a:rPr lang="de-DE" dirty="0" err="1"/>
              <a:t>Cameras</a:t>
            </a:r>
            <a:r>
              <a:rPr lang="de-DE" dirty="0"/>
              <a:t>, </a:t>
            </a:r>
            <a:r>
              <a:rPr lang="de-DE" dirty="0" err="1"/>
              <a:t>methods</a:t>
            </a:r>
            <a:r>
              <a:rPr lang="de-DE" dirty="0"/>
              <a:t>, and </a:t>
            </a:r>
            <a:r>
              <a:rPr lang="de-DE" dirty="0" err="1"/>
              <a:t>datasets</a:t>
            </a:r>
            <a:r>
              <a:rPr lang="de-DE" dirty="0"/>
              <a:t>. Pattern </a:t>
            </a:r>
            <a:r>
              <a:rPr lang="de-DE" dirty="0" err="1"/>
              <a:t>Recognit</a:t>
            </a:r>
            <a:r>
              <a:rPr lang="de-DE" dirty="0"/>
              <a:t>., 93, 251–272. </a:t>
            </a:r>
            <a:r>
              <a:rPr lang="de-DE" dirty="0" err="1"/>
              <a:t>doi</a:t>
            </a:r>
            <a:r>
              <a:rPr lang="de-DE" dirty="0"/>
              <a:t>: 10.1016/j.patcog.2019.04.026  </a:t>
            </a:r>
            <a:r>
              <a:rPr lang="en-US" b="0" i="0" dirty="0">
                <a:solidFill>
                  <a:srgbClr val="222222"/>
                </a:solidFill>
                <a:effectLst/>
                <a:latin typeface="Arial" panose="020B0604020202020204" pitchFamily="34" charset="0"/>
              </a:rPr>
              <a:t>Chen, W., Yu, C., Tu, C., Lyu, Z., Tang, J., Ou, S., ...Xue, Z. (2020). A Survey on Hand Pose Estimation with Wearable Sensors and Computer-Vision-Based Methods. Sensors, 20(4), 1074. </a:t>
            </a:r>
            <a:r>
              <a:rPr lang="en-US" b="0" i="0" dirty="0" err="1">
                <a:solidFill>
                  <a:srgbClr val="222222"/>
                </a:solidFill>
                <a:effectLst/>
                <a:latin typeface="Arial" panose="020B0604020202020204" pitchFamily="34" charset="0"/>
              </a:rPr>
              <a:t>doi</a:t>
            </a:r>
            <a:r>
              <a:rPr lang="en-US" b="0" i="0" dirty="0">
                <a:solidFill>
                  <a:srgbClr val="222222"/>
                </a:solidFill>
                <a:effectLst/>
                <a:latin typeface="Arial" panose="020B0604020202020204" pitchFamily="34" charset="0"/>
              </a:rPr>
              <a:t>: 10.3390/s20041074</a:t>
            </a:r>
            <a:r>
              <a:rPr lang="de-DE" b="0" i="0" dirty="0">
                <a:solidFill>
                  <a:srgbClr val="222222"/>
                </a:solidFill>
                <a:effectLst/>
                <a:latin typeface="Arial" panose="020B0604020202020204" pitchFamily="34" charset="0"/>
              </a:rPr>
              <a:t> </a:t>
            </a:r>
            <a:r>
              <a:rPr lang="de-DE" dirty="0"/>
              <a:t> </a:t>
            </a:r>
          </a:p>
        </p:txBody>
      </p:sp>
      <p:pic>
        <p:nvPicPr>
          <p:cNvPr id="9220" name="Picture 4" descr="CPD: Forearm, Wrist &amp; Hand | Trianing &amp; Development | Sports Physio UK">
            <a:extLst>
              <a:ext uri="{FF2B5EF4-FFF2-40B4-BE49-F238E27FC236}">
                <a16:creationId xmlns:a16="http://schemas.microsoft.com/office/drawing/2014/main" id="{8F573D0D-75A2-A1A1-873D-F92CC8C143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3223" y="1089025"/>
            <a:ext cx="5812857" cy="4359643"/>
          </a:xfrm>
          <a:prstGeom prst="rect">
            <a:avLst/>
          </a:prstGeom>
          <a:noFill/>
          <a:extLst>
            <a:ext uri="{909E8E84-426E-40DD-AFC4-6F175D3DCCD1}">
              <a14:hiddenFill xmlns:a14="http://schemas.microsoft.com/office/drawing/2010/main">
                <a:solidFill>
                  <a:srgbClr val="FFFFFF"/>
                </a:solidFill>
              </a14:hiddenFill>
            </a:ext>
          </a:extLst>
        </p:spPr>
      </p:pic>
      <p:pic>
        <p:nvPicPr>
          <p:cNvPr id="9224" name="Picture 8" descr="A survey on 3D hand pose estimation: Cameras, methods, and datasets -  ScienceDirect">
            <a:extLst>
              <a:ext uri="{FF2B5EF4-FFF2-40B4-BE49-F238E27FC236}">
                <a16:creationId xmlns:a16="http://schemas.microsoft.com/office/drawing/2014/main" id="{059352DF-E7B3-7E53-98D4-5EBFCA1F3C2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9209" b="7464"/>
          <a:stretch/>
        </p:blipFill>
        <p:spPr bwMode="auto">
          <a:xfrm>
            <a:off x="6228646" y="2088327"/>
            <a:ext cx="5205462" cy="25384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662723"/>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el 6">
            <a:extLst>
              <a:ext uri="{FF2B5EF4-FFF2-40B4-BE49-F238E27FC236}">
                <a16:creationId xmlns:a16="http://schemas.microsoft.com/office/drawing/2014/main" id="{9A126FF4-021E-D85F-9FB2-30821992029D}"/>
              </a:ext>
            </a:extLst>
          </p:cNvPr>
          <p:cNvSpPr>
            <a:spLocks noGrp="1"/>
          </p:cNvSpPr>
          <p:nvPr>
            <p:ph type="title"/>
          </p:nvPr>
        </p:nvSpPr>
        <p:spPr/>
        <p:txBody>
          <a:bodyPr/>
          <a:lstStyle/>
          <a:p>
            <a:r>
              <a:rPr lang="de-DE" dirty="0" err="1"/>
              <a:t>Example</a:t>
            </a:r>
            <a:r>
              <a:rPr lang="de-DE" dirty="0"/>
              <a:t>: </a:t>
            </a:r>
            <a:r>
              <a:rPr lang="de-DE" dirty="0" err="1"/>
              <a:t>Camera-Based</a:t>
            </a:r>
            <a:r>
              <a:rPr lang="de-DE" dirty="0"/>
              <a:t> Hand Recognition</a:t>
            </a:r>
          </a:p>
        </p:txBody>
      </p:sp>
      <p:sp>
        <p:nvSpPr>
          <p:cNvPr id="3" name="Fußzeilenplatzhalter 2">
            <a:extLst>
              <a:ext uri="{FF2B5EF4-FFF2-40B4-BE49-F238E27FC236}">
                <a16:creationId xmlns:a16="http://schemas.microsoft.com/office/drawing/2014/main" id="{6C078CFE-DDC7-CC9D-96C1-423CA7F772F7}"/>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025AECF3-93F1-3B30-7676-CB05DC5DBC46}"/>
              </a:ext>
            </a:extLst>
          </p:cNvPr>
          <p:cNvSpPr>
            <a:spLocks noGrp="1"/>
          </p:cNvSpPr>
          <p:nvPr>
            <p:ph type="sldNum" sz="quarter" idx="33"/>
          </p:nvPr>
        </p:nvSpPr>
        <p:spPr/>
        <p:txBody>
          <a:bodyPr/>
          <a:lstStyle/>
          <a:p>
            <a:fld id="{BA24374A-C3A8-471A-8837-3FC31668ABE5}" type="slidenum">
              <a:rPr lang="de-DE" smtClean="0"/>
              <a:pPr/>
              <a:t>76</a:t>
            </a:fld>
            <a:endParaRPr lang="de-DE" dirty="0"/>
          </a:p>
        </p:txBody>
      </p:sp>
      <p:sp>
        <p:nvSpPr>
          <p:cNvPr id="8" name="Textplatzhalter 7">
            <a:extLst>
              <a:ext uri="{FF2B5EF4-FFF2-40B4-BE49-F238E27FC236}">
                <a16:creationId xmlns:a16="http://schemas.microsoft.com/office/drawing/2014/main" id="{CF01F166-A8C9-89D6-04F3-D57E56A89DF5}"/>
              </a:ext>
            </a:extLst>
          </p:cNvPr>
          <p:cNvSpPr>
            <a:spLocks noGrp="1"/>
          </p:cNvSpPr>
          <p:nvPr>
            <p:ph type="body" sz="quarter" idx="21"/>
          </p:nvPr>
        </p:nvSpPr>
        <p:spPr/>
        <p:txBody>
          <a:bodyPr/>
          <a:lstStyle/>
          <a:p>
            <a:r>
              <a:rPr lang="en-US" sz="1400" dirty="0"/>
              <a:t>Gestures and Postures </a:t>
            </a:r>
            <a:endParaRPr lang="de-DE" dirty="0"/>
          </a:p>
        </p:txBody>
      </p:sp>
      <p:sp>
        <p:nvSpPr>
          <p:cNvPr id="9" name="Textplatzhalter 8">
            <a:extLst>
              <a:ext uri="{FF2B5EF4-FFF2-40B4-BE49-F238E27FC236}">
                <a16:creationId xmlns:a16="http://schemas.microsoft.com/office/drawing/2014/main" id="{92E4DB68-4DF6-D628-F433-FD1116AA2B4B}"/>
              </a:ext>
            </a:extLst>
          </p:cNvPr>
          <p:cNvSpPr>
            <a:spLocks noGrp="1"/>
          </p:cNvSpPr>
          <p:nvPr>
            <p:ph type="body" sz="quarter" idx="34"/>
          </p:nvPr>
        </p:nvSpPr>
        <p:spPr/>
        <p:txBody>
          <a:bodyPr/>
          <a:lstStyle/>
          <a:p>
            <a:endParaRPr lang="de-DE"/>
          </a:p>
        </p:txBody>
      </p:sp>
      <p:sp>
        <p:nvSpPr>
          <p:cNvPr id="10" name="Inhaltsplatzhalter 9">
            <a:extLst>
              <a:ext uri="{FF2B5EF4-FFF2-40B4-BE49-F238E27FC236}">
                <a16:creationId xmlns:a16="http://schemas.microsoft.com/office/drawing/2014/main" id="{D9CB616C-E3D6-2310-641F-9EFA50AEF87D}"/>
              </a:ext>
            </a:extLst>
          </p:cNvPr>
          <p:cNvSpPr>
            <a:spLocks noGrp="1"/>
          </p:cNvSpPr>
          <p:nvPr>
            <p:ph sz="quarter" idx="35"/>
          </p:nvPr>
        </p:nvSpPr>
        <p:spPr/>
        <p:txBody>
          <a:bodyPr/>
          <a:lstStyle/>
          <a:p>
            <a:r>
              <a:rPr lang="de-DE" dirty="0">
                <a:hlinkClick r:id="rId2"/>
              </a:rPr>
              <a:t>https://techvidvan.com/tutorials/hand-gesture-recognition-tensorflow-opencv/</a:t>
            </a:r>
            <a:r>
              <a:rPr lang="de-DE" dirty="0"/>
              <a:t>  and </a:t>
            </a:r>
            <a:r>
              <a:rPr lang="de-DE" dirty="0">
                <a:hlinkClick r:id="rId3"/>
              </a:rPr>
              <a:t>https://reusellcvs.life/product_details/19165136.html</a:t>
            </a:r>
            <a:r>
              <a:rPr lang="de-DE" dirty="0"/>
              <a:t> </a:t>
            </a:r>
          </a:p>
        </p:txBody>
      </p:sp>
      <p:pic>
        <p:nvPicPr>
          <p:cNvPr id="9218" name="Picture 2" descr="hand gesture recognition output">
            <a:extLst>
              <a:ext uri="{FF2B5EF4-FFF2-40B4-BE49-F238E27FC236}">
                <a16:creationId xmlns:a16="http://schemas.microsoft.com/office/drawing/2014/main" id="{741DDBF2-91E3-11FD-C0D6-D5973D9431F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65330" y="1504423"/>
            <a:ext cx="7610475" cy="4029075"/>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hand landmarks">
            <a:extLst>
              <a:ext uri="{FF2B5EF4-FFF2-40B4-BE49-F238E27FC236}">
                <a16:creationId xmlns:a16="http://schemas.microsoft.com/office/drawing/2014/main" id="{2A2AF232-E66D-3ED1-C403-A54D6422FBC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60918"/>
          <a:stretch/>
        </p:blipFill>
        <p:spPr bwMode="auto">
          <a:xfrm>
            <a:off x="695325" y="1089025"/>
            <a:ext cx="3076576" cy="2935607"/>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4" descr="hand landmarks">
            <a:extLst>
              <a:ext uri="{FF2B5EF4-FFF2-40B4-BE49-F238E27FC236}">
                <a16:creationId xmlns:a16="http://schemas.microsoft.com/office/drawing/2014/main" id="{6121750B-D3E7-DB8D-FBE0-8F0664F081F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1405"/>
          <a:stretch/>
        </p:blipFill>
        <p:spPr bwMode="auto">
          <a:xfrm>
            <a:off x="715446" y="3676124"/>
            <a:ext cx="3170751" cy="2017985"/>
          </a:xfrm>
          <a:prstGeom prst="rect">
            <a:avLst/>
          </a:prstGeom>
          <a:noFill/>
          <a:extLst>
            <a:ext uri="{909E8E84-426E-40DD-AFC4-6F175D3DCCD1}">
              <a14:hiddenFill xmlns:a14="http://schemas.microsoft.com/office/drawing/2010/main">
                <a:solidFill>
                  <a:srgbClr val="FFFFFF"/>
                </a:solidFill>
              </a14:hiddenFill>
            </a:ext>
          </a:extLst>
        </p:spPr>
      </p:pic>
      <p:pic>
        <p:nvPicPr>
          <p:cNvPr id="10242" name="Picture 2" descr="NeuroPose: 3D Hand Pose Tracking Using EMG Wearables, 54% OFF">
            <a:extLst>
              <a:ext uri="{FF2B5EF4-FFF2-40B4-BE49-F238E27FC236}">
                <a16:creationId xmlns:a16="http://schemas.microsoft.com/office/drawing/2014/main" id="{F5CE98F6-3CE5-9013-CB90-BCEAB5BA5D4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778740" y="1932628"/>
            <a:ext cx="2857500" cy="1981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37052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FC058C4-2ED6-8C11-19BC-88B2C5886D24}"/>
              </a:ext>
            </a:extLst>
          </p:cNvPr>
          <p:cNvSpPr>
            <a:spLocks noGrp="1"/>
          </p:cNvSpPr>
          <p:nvPr>
            <p:ph type="title"/>
          </p:nvPr>
        </p:nvSpPr>
        <p:spPr/>
        <p:txBody>
          <a:bodyPr/>
          <a:lstStyle/>
          <a:p>
            <a:r>
              <a:rPr lang="de-DE" dirty="0" err="1"/>
              <a:t>Example</a:t>
            </a:r>
            <a:r>
              <a:rPr lang="de-DE" dirty="0"/>
              <a:t>: </a:t>
            </a:r>
            <a:r>
              <a:rPr lang="de-DE" dirty="0" err="1"/>
              <a:t>Leap</a:t>
            </a:r>
            <a:r>
              <a:rPr lang="de-DE" dirty="0"/>
              <a:t> Motion Sensor</a:t>
            </a:r>
          </a:p>
        </p:txBody>
      </p:sp>
      <p:sp>
        <p:nvSpPr>
          <p:cNvPr id="3" name="Fußzeilenplatzhalter 2">
            <a:extLst>
              <a:ext uri="{FF2B5EF4-FFF2-40B4-BE49-F238E27FC236}">
                <a16:creationId xmlns:a16="http://schemas.microsoft.com/office/drawing/2014/main" id="{D85A3DFC-8AC1-80F5-01C5-D2DA92062100}"/>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2C16372E-C7EE-4A0D-679A-FD0D8F51AA18}"/>
              </a:ext>
            </a:extLst>
          </p:cNvPr>
          <p:cNvSpPr>
            <a:spLocks noGrp="1"/>
          </p:cNvSpPr>
          <p:nvPr>
            <p:ph type="sldNum" sz="quarter" idx="33"/>
          </p:nvPr>
        </p:nvSpPr>
        <p:spPr/>
        <p:txBody>
          <a:bodyPr/>
          <a:lstStyle/>
          <a:p>
            <a:fld id="{BA24374A-C3A8-471A-8837-3FC31668ABE5}" type="slidenum">
              <a:rPr lang="de-DE" smtClean="0"/>
              <a:pPr/>
              <a:t>77</a:t>
            </a:fld>
            <a:endParaRPr lang="de-DE" dirty="0"/>
          </a:p>
        </p:txBody>
      </p:sp>
      <p:sp>
        <p:nvSpPr>
          <p:cNvPr id="5" name="Textplatzhalter 4">
            <a:extLst>
              <a:ext uri="{FF2B5EF4-FFF2-40B4-BE49-F238E27FC236}">
                <a16:creationId xmlns:a16="http://schemas.microsoft.com/office/drawing/2014/main" id="{49E01DB9-F709-4271-1910-A4E148EAF947}"/>
              </a:ext>
            </a:extLst>
          </p:cNvPr>
          <p:cNvSpPr>
            <a:spLocks noGrp="1"/>
          </p:cNvSpPr>
          <p:nvPr>
            <p:ph type="body" sz="quarter" idx="21"/>
          </p:nvPr>
        </p:nvSpPr>
        <p:spPr/>
        <p:txBody>
          <a:bodyPr/>
          <a:lstStyle/>
          <a:p>
            <a:r>
              <a:rPr lang="en-US" sz="1400" dirty="0"/>
              <a:t>Gestures and Postures </a:t>
            </a:r>
            <a:endParaRPr lang="de-DE" dirty="0"/>
          </a:p>
        </p:txBody>
      </p:sp>
      <p:sp>
        <p:nvSpPr>
          <p:cNvPr id="6" name="Textplatzhalter 5">
            <a:extLst>
              <a:ext uri="{FF2B5EF4-FFF2-40B4-BE49-F238E27FC236}">
                <a16:creationId xmlns:a16="http://schemas.microsoft.com/office/drawing/2014/main" id="{1477526B-4632-8712-1F21-BBE67758FCB7}"/>
              </a:ext>
            </a:extLst>
          </p:cNvPr>
          <p:cNvSpPr>
            <a:spLocks noGrp="1"/>
          </p:cNvSpPr>
          <p:nvPr>
            <p:ph type="body" sz="quarter" idx="34"/>
          </p:nvPr>
        </p:nvSpPr>
        <p:spPr/>
        <p:txBody>
          <a:bodyPr/>
          <a:lstStyle/>
          <a:p>
            <a:endParaRPr lang="de-DE" dirty="0"/>
          </a:p>
        </p:txBody>
      </p:sp>
      <p:sp>
        <p:nvSpPr>
          <p:cNvPr id="7" name="Inhaltsplatzhalter 6">
            <a:extLst>
              <a:ext uri="{FF2B5EF4-FFF2-40B4-BE49-F238E27FC236}">
                <a16:creationId xmlns:a16="http://schemas.microsoft.com/office/drawing/2014/main" id="{567A9BD9-7F45-D0B8-D2EA-75F1C83722BA}"/>
              </a:ext>
            </a:extLst>
          </p:cNvPr>
          <p:cNvSpPr>
            <a:spLocks noGrp="1"/>
          </p:cNvSpPr>
          <p:nvPr>
            <p:ph sz="quarter" idx="35"/>
          </p:nvPr>
        </p:nvSpPr>
        <p:spPr/>
        <p:txBody>
          <a:bodyPr/>
          <a:lstStyle/>
          <a:p>
            <a:r>
              <a:rPr lang="de-DE" dirty="0"/>
              <a:t>Image </a:t>
            </a:r>
            <a:r>
              <a:rPr lang="de-DE" dirty="0" err="1"/>
              <a:t>from</a:t>
            </a:r>
            <a:r>
              <a:rPr lang="de-DE" dirty="0"/>
              <a:t>: </a:t>
            </a:r>
            <a:r>
              <a:rPr lang="de-DE" dirty="0" err="1"/>
              <a:t>Leap</a:t>
            </a:r>
            <a:r>
              <a:rPr lang="de-DE" dirty="0"/>
              <a:t> Motion and </a:t>
            </a:r>
            <a:r>
              <a:rPr lang="de-DE" dirty="0" err="1"/>
              <a:t>Vysocký</a:t>
            </a:r>
            <a:r>
              <a:rPr lang="de-DE" dirty="0"/>
              <a:t>, A., </a:t>
            </a:r>
            <a:r>
              <a:rPr lang="de-DE" dirty="0" err="1"/>
              <a:t>Grushko</a:t>
            </a:r>
            <a:r>
              <a:rPr lang="de-DE" dirty="0"/>
              <a:t>, S., </a:t>
            </a:r>
            <a:r>
              <a:rPr lang="de-DE" dirty="0" err="1"/>
              <a:t>Oščádal</a:t>
            </a:r>
            <a:r>
              <a:rPr lang="de-DE" dirty="0"/>
              <a:t>, P., Kot, T., </a:t>
            </a:r>
            <a:r>
              <a:rPr lang="de-DE" dirty="0" err="1"/>
              <a:t>Babjak</a:t>
            </a:r>
            <a:r>
              <a:rPr lang="de-DE" dirty="0"/>
              <a:t>, J., </a:t>
            </a:r>
            <a:r>
              <a:rPr lang="de-DE" dirty="0" err="1"/>
              <a:t>Jánoš</a:t>
            </a:r>
            <a:r>
              <a:rPr lang="de-DE" dirty="0"/>
              <a:t>, R., ...</a:t>
            </a:r>
            <a:r>
              <a:rPr lang="de-DE" dirty="0" err="1"/>
              <a:t>Bobovský</a:t>
            </a:r>
            <a:r>
              <a:rPr lang="de-DE" dirty="0"/>
              <a:t>, Z. (2020). Analysis of Precision and </a:t>
            </a:r>
            <a:r>
              <a:rPr lang="de-DE" dirty="0" err="1"/>
              <a:t>Stability</a:t>
            </a:r>
            <a:r>
              <a:rPr lang="de-DE" dirty="0"/>
              <a:t> of Hand Tracking </a:t>
            </a:r>
            <a:r>
              <a:rPr lang="de-DE" dirty="0" err="1"/>
              <a:t>with</a:t>
            </a:r>
            <a:r>
              <a:rPr lang="de-DE" dirty="0"/>
              <a:t> </a:t>
            </a:r>
            <a:r>
              <a:rPr lang="de-DE" dirty="0" err="1"/>
              <a:t>Leap</a:t>
            </a:r>
            <a:r>
              <a:rPr lang="de-DE" dirty="0"/>
              <a:t> Motion Sensor. Sensors, 20(15), 4088. </a:t>
            </a:r>
            <a:r>
              <a:rPr lang="de-DE" dirty="0" err="1"/>
              <a:t>doi</a:t>
            </a:r>
            <a:r>
              <a:rPr lang="de-DE" dirty="0"/>
              <a:t>: 10.3390/s20154088</a:t>
            </a:r>
          </a:p>
        </p:txBody>
      </p:sp>
      <p:pic>
        <p:nvPicPr>
          <p:cNvPr id="1026" name="Picture 2" descr="Leap Motion Sensor – Projekt FORMAT">
            <a:extLst>
              <a:ext uri="{FF2B5EF4-FFF2-40B4-BE49-F238E27FC236}">
                <a16:creationId xmlns:a16="http://schemas.microsoft.com/office/drawing/2014/main" id="{B269D20A-3D00-B9C5-1A2B-BE97B5E80B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7547" y="1418867"/>
            <a:ext cx="4843299" cy="415222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nsors | Free Full-Text | Analysis of Precision and Stability of Hand  Tracking with Leap Motion Sensor">
            <a:extLst>
              <a:ext uri="{FF2B5EF4-FFF2-40B4-BE49-F238E27FC236}">
                <a16:creationId xmlns:a16="http://schemas.microsoft.com/office/drawing/2014/main" id="{BB461663-9B06-B9B4-78EF-A7DBF04D25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603404"/>
            <a:ext cx="5298454" cy="40121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843578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269AC98-07D5-1E37-16CB-F9D4056E873F}"/>
              </a:ext>
            </a:extLst>
          </p:cNvPr>
          <p:cNvSpPr>
            <a:spLocks noGrp="1"/>
          </p:cNvSpPr>
          <p:nvPr>
            <p:ph type="title"/>
          </p:nvPr>
        </p:nvSpPr>
        <p:spPr/>
        <p:txBody>
          <a:bodyPr/>
          <a:lstStyle/>
          <a:p>
            <a:r>
              <a:rPr lang="de-DE" dirty="0" err="1"/>
              <a:t>Example</a:t>
            </a:r>
            <a:r>
              <a:rPr lang="de-DE" dirty="0"/>
              <a:t>: Manus </a:t>
            </a:r>
            <a:r>
              <a:rPr lang="de-DE" dirty="0" err="1"/>
              <a:t>Glove</a:t>
            </a:r>
            <a:endParaRPr lang="de-DE" dirty="0"/>
          </a:p>
        </p:txBody>
      </p:sp>
      <p:sp>
        <p:nvSpPr>
          <p:cNvPr id="3" name="Fußzeilenplatzhalter 2">
            <a:extLst>
              <a:ext uri="{FF2B5EF4-FFF2-40B4-BE49-F238E27FC236}">
                <a16:creationId xmlns:a16="http://schemas.microsoft.com/office/drawing/2014/main" id="{34EE9C22-8939-84CD-DFDE-66BC43C7C02F}"/>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5368B38E-FD11-D66D-287D-DAE7025209E1}"/>
              </a:ext>
            </a:extLst>
          </p:cNvPr>
          <p:cNvSpPr>
            <a:spLocks noGrp="1"/>
          </p:cNvSpPr>
          <p:nvPr>
            <p:ph type="sldNum" sz="quarter" idx="33"/>
          </p:nvPr>
        </p:nvSpPr>
        <p:spPr/>
        <p:txBody>
          <a:bodyPr/>
          <a:lstStyle/>
          <a:p>
            <a:fld id="{BA24374A-C3A8-471A-8837-3FC31668ABE5}" type="slidenum">
              <a:rPr lang="de-DE" smtClean="0"/>
              <a:pPr/>
              <a:t>78</a:t>
            </a:fld>
            <a:endParaRPr lang="de-DE" dirty="0"/>
          </a:p>
        </p:txBody>
      </p:sp>
      <p:sp>
        <p:nvSpPr>
          <p:cNvPr id="5" name="Textplatzhalter 4">
            <a:extLst>
              <a:ext uri="{FF2B5EF4-FFF2-40B4-BE49-F238E27FC236}">
                <a16:creationId xmlns:a16="http://schemas.microsoft.com/office/drawing/2014/main" id="{9AAF8581-411F-805B-1C7A-3144B25444EE}"/>
              </a:ext>
            </a:extLst>
          </p:cNvPr>
          <p:cNvSpPr>
            <a:spLocks noGrp="1"/>
          </p:cNvSpPr>
          <p:nvPr>
            <p:ph type="body" sz="quarter" idx="21"/>
          </p:nvPr>
        </p:nvSpPr>
        <p:spPr/>
        <p:txBody>
          <a:bodyPr/>
          <a:lstStyle/>
          <a:p>
            <a:r>
              <a:rPr lang="en-US" sz="1400"/>
              <a:t>Gestures and Postures </a:t>
            </a:r>
            <a:endParaRPr lang="de-DE" dirty="0"/>
          </a:p>
        </p:txBody>
      </p:sp>
      <p:sp>
        <p:nvSpPr>
          <p:cNvPr id="6" name="Textplatzhalter 5">
            <a:extLst>
              <a:ext uri="{FF2B5EF4-FFF2-40B4-BE49-F238E27FC236}">
                <a16:creationId xmlns:a16="http://schemas.microsoft.com/office/drawing/2014/main" id="{0F8B8F01-FAA3-AA97-438A-CDCDE3B5EF07}"/>
              </a:ext>
            </a:extLst>
          </p:cNvPr>
          <p:cNvSpPr>
            <a:spLocks noGrp="1"/>
          </p:cNvSpPr>
          <p:nvPr>
            <p:ph type="body" sz="quarter" idx="34"/>
          </p:nvPr>
        </p:nvSpPr>
        <p:spPr/>
        <p:txBody>
          <a:bodyPr/>
          <a:lstStyle/>
          <a:p>
            <a:endParaRPr lang="de-DE"/>
          </a:p>
        </p:txBody>
      </p:sp>
      <p:pic>
        <p:nvPicPr>
          <p:cNvPr id="7170" name="Picture 2" descr="MANUS | Finger &amp; Full-body tracking for Mocap and VR">
            <a:extLst>
              <a:ext uri="{FF2B5EF4-FFF2-40B4-BE49-F238E27FC236}">
                <a16:creationId xmlns:a16="http://schemas.microsoft.com/office/drawing/2014/main" id="{764ECECD-AA49-D054-5303-55C52BE2CC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64737" y="1481656"/>
            <a:ext cx="3896294" cy="4827069"/>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MANUS Prime X Haptic VR - IMSYS VR">
            <a:extLst>
              <a:ext uri="{FF2B5EF4-FFF2-40B4-BE49-F238E27FC236}">
                <a16:creationId xmlns:a16="http://schemas.microsoft.com/office/drawing/2014/main" id="{880C433C-219E-F4C5-B628-40C04E5E4A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11931" y="1710638"/>
            <a:ext cx="4610501" cy="4610501"/>
          </a:xfrm>
          <a:prstGeom prst="rect">
            <a:avLst/>
          </a:prstGeom>
          <a:noFill/>
          <a:extLst>
            <a:ext uri="{909E8E84-426E-40DD-AFC4-6F175D3DCCD1}">
              <a14:hiddenFill xmlns:a14="http://schemas.microsoft.com/office/drawing/2010/main">
                <a:solidFill>
                  <a:srgbClr val="FFFFFF"/>
                </a:solidFill>
              </a14:hiddenFill>
            </a:ext>
          </a:extLst>
        </p:spPr>
      </p:pic>
      <p:sp>
        <p:nvSpPr>
          <p:cNvPr id="7" name="Inhaltsplatzhalter 6">
            <a:extLst>
              <a:ext uri="{FF2B5EF4-FFF2-40B4-BE49-F238E27FC236}">
                <a16:creationId xmlns:a16="http://schemas.microsoft.com/office/drawing/2014/main" id="{3770A003-AE2E-D2D4-D5A5-40E5E0122FA4}"/>
              </a:ext>
            </a:extLst>
          </p:cNvPr>
          <p:cNvSpPr>
            <a:spLocks noGrp="1"/>
          </p:cNvSpPr>
          <p:nvPr>
            <p:ph sz="quarter" idx="35"/>
          </p:nvPr>
        </p:nvSpPr>
        <p:spPr/>
        <p:txBody>
          <a:bodyPr/>
          <a:lstStyle/>
          <a:p>
            <a:r>
              <a:rPr lang="de-DE" dirty="0"/>
              <a:t>Images </a:t>
            </a:r>
            <a:r>
              <a:rPr lang="de-DE" dirty="0" err="1"/>
              <a:t>from</a:t>
            </a:r>
            <a:r>
              <a:rPr lang="de-DE" dirty="0"/>
              <a:t>: </a:t>
            </a:r>
            <a:r>
              <a:rPr lang="de-DE" dirty="0">
                <a:hlinkClick r:id="rId4"/>
              </a:rPr>
              <a:t>https://www.manus-meta.com/</a:t>
            </a:r>
            <a:r>
              <a:rPr lang="de-DE" dirty="0"/>
              <a:t>  and </a:t>
            </a:r>
            <a:r>
              <a:rPr lang="de-DE" dirty="0">
                <a:hlinkClick r:id="rId5"/>
              </a:rPr>
              <a:t>https://imsys-vr.de/produkt/manus-prime-x-haptic/</a:t>
            </a:r>
            <a:r>
              <a:rPr lang="de-DE" dirty="0"/>
              <a:t> </a:t>
            </a:r>
          </a:p>
        </p:txBody>
      </p:sp>
    </p:spTree>
    <p:extLst>
      <p:ext uri="{BB962C8B-B14F-4D97-AF65-F5344CB8AC3E}">
        <p14:creationId xmlns:p14="http://schemas.microsoft.com/office/powerpoint/2010/main" val="325987646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FA55204-D4C1-72D3-6B29-FD04560D3809}"/>
              </a:ext>
            </a:extLst>
          </p:cNvPr>
          <p:cNvSpPr>
            <a:spLocks noGrp="1"/>
          </p:cNvSpPr>
          <p:nvPr>
            <p:ph type="title"/>
          </p:nvPr>
        </p:nvSpPr>
        <p:spPr/>
        <p:txBody>
          <a:bodyPr/>
          <a:lstStyle/>
          <a:p>
            <a:r>
              <a:rPr lang="de-DE" dirty="0"/>
              <a:t>Arm </a:t>
            </a:r>
            <a:r>
              <a:rPr lang="de-DE" dirty="0" err="1"/>
              <a:t>Gestures</a:t>
            </a:r>
            <a:endParaRPr lang="de-DE" dirty="0"/>
          </a:p>
        </p:txBody>
      </p:sp>
      <p:sp>
        <p:nvSpPr>
          <p:cNvPr id="3" name="Fußzeilenplatzhalter 2">
            <a:extLst>
              <a:ext uri="{FF2B5EF4-FFF2-40B4-BE49-F238E27FC236}">
                <a16:creationId xmlns:a16="http://schemas.microsoft.com/office/drawing/2014/main" id="{E9217E81-3D98-9520-C28C-4A2E5F24324D}"/>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AABFD48D-68A0-4561-664B-7D3A74487760}"/>
              </a:ext>
            </a:extLst>
          </p:cNvPr>
          <p:cNvSpPr>
            <a:spLocks noGrp="1"/>
          </p:cNvSpPr>
          <p:nvPr>
            <p:ph type="sldNum" sz="quarter" idx="28"/>
          </p:nvPr>
        </p:nvSpPr>
        <p:spPr/>
        <p:txBody>
          <a:bodyPr/>
          <a:lstStyle/>
          <a:p>
            <a:fld id="{BA24374A-C3A8-471A-8837-3FC31668ABE5}" type="slidenum">
              <a:rPr lang="de-DE" smtClean="0"/>
              <a:pPr/>
              <a:t>79</a:t>
            </a:fld>
            <a:endParaRPr lang="de-DE" dirty="0"/>
          </a:p>
        </p:txBody>
      </p:sp>
      <p:sp>
        <p:nvSpPr>
          <p:cNvPr id="5" name="Textplatzhalter 4">
            <a:extLst>
              <a:ext uri="{FF2B5EF4-FFF2-40B4-BE49-F238E27FC236}">
                <a16:creationId xmlns:a16="http://schemas.microsoft.com/office/drawing/2014/main" id="{62DE7F78-B1A2-8948-C621-A161D783C5E6}"/>
              </a:ext>
            </a:extLst>
          </p:cNvPr>
          <p:cNvSpPr>
            <a:spLocks noGrp="1"/>
          </p:cNvSpPr>
          <p:nvPr>
            <p:ph type="body" sz="quarter" idx="21"/>
          </p:nvPr>
        </p:nvSpPr>
        <p:spPr/>
        <p:txBody>
          <a:bodyPr/>
          <a:lstStyle/>
          <a:p>
            <a:r>
              <a:rPr lang="en-US" sz="1400" dirty="0"/>
              <a:t>Gestures and Postures </a:t>
            </a:r>
            <a:endParaRPr lang="de-DE" dirty="0"/>
          </a:p>
        </p:txBody>
      </p:sp>
      <p:sp>
        <p:nvSpPr>
          <p:cNvPr id="6" name="Textplatzhalter 5">
            <a:extLst>
              <a:ext uri="{FF2B5EF4-FFF2-40B4-BE49-F238E27FC236}">
                <a16:creationId xmlns:a16="http://schemas.microsoft.com/office/drawing/2014/main" id="{5D4985B3-9355-99E9-1DEA-7A8D1495208A}"/>
              </a:ext>
            </a:extLst>
          </p:cNvPr>
          <p:cNvSpPr>
            <a:spLocks noGrp="1"/>
          </p:cNvSpPr>
          <p:nvPr>
            <p:ph type="body" sz="quarter" idx="29"/>
          </p:nvPr>
        </p:nvSpPr>
        <p:spPr>
          <a:xfrm>
            <a:off x="695325" y="1449388"/>
            <a:ext cx="7543900" cy="4679950"/>
          </a:xfrm>
        </p:spPr>
        <p:txBody>
          <a:bodyPr>
            <a:normAutofit/>
          </a:bodyPr>
          <a:lstStyle/>
          <a:p>
            <a:r>
              <a:rPr lang="en-US" b="1" dirty="0">
                <a:solidFill>
                  <a:schemeClr val="accent1"/>
                </a:solidFill>
              </a:rPr>
              <a:t>Movements or poses of the arm and hand </a:t>
            </a:r>
            <a:r>
              <a:rPr lang="en-US" dirty="0"/>
              <a:t>that are used to communicate with or control a computer system, particularly in spatially oriented or physically engaging applications</a:t>
            </a:r>
          </a:p>
          <a:p>
            <a:r>
              <a:rPr lang="en-US" dirty="0"/>
              <a:t>Characteristics of </a:t>
            </a:r>
            <a:r>
              <a:rPr lang="de-DE" dirty="0"/>
              <a:t>arm </a:t>
            </a:r>
            <a:r>
              <a:rPr lang="de-DE" dirty="0" err="1"/>
              <a:t>gestures</a:t>
            </a:r>
            <a:endParaRPr lang="en-US" dirty="0"/>
          </a:p>
          <a:p>
            <a:pPr lvl="1"/>
            <a:r>
              <a:rPr lang="en-US" b="1" dirty="0">
                <a:solidFill>
                  <a:schemeClr val="accent1"/>
                </a:solidFill>
              </a:rPr>
              <a:t>Spatial orientation</a:t>
            </a:r>
            <a:r>
              <a:rPr lang="en-US" dirty="0"/>
              <a:t>: required for almost all actions</a:t>
            </a:r>
          </a:p>
          <a:p>
            <a:pPr lvl="1"/>
            <a:r>
              <a:rPr lang="en-US" b="1" dirty="0">
                <a:solidFill>
                  <a:schemeClr val="accent1"/>
                </a:solidFill>
              </a:rPr>
              <a:t>Expressiveness</a:t>
            </a:r>
            <a:r>
              <a:rPr lang="en-US" dirty="0"/>
              <a:t>: suitable for actions requiring larger motion</a:t>
            </a:r>
          </a:p>
          <a:p>
            <a:pPr lvl="1"/>
            <a:r>
              <a:rPr lang="en-US" b="1" dirty="0">
                <a:solidFill>
                  <a:schemeClr val="accent1"/>
                </a:solidFill>
              </a:rPr>
              <a:t>Intensity</a:t>
            </a:r>
            <a:r>
              <a:rPr lang="en-US" dirty="0"/>
              <a:t>: indicating the physical effort</a:t>
            </a:r>
          </a:p>
          <a:p>
            <a:r>
              <a:rPr lang="en-US" dirty="0"/>
              <a:t>Often required and used for </a:t>
            </a:r>
            <a:r>
              <a:rPr lang="en-US" b="1" dirty="0">
                <a:solidFill>
                  <a:schemeClr val="accent1"/>
                </a:solidFill>
              </a:rPr>
              <a:t>mid-air and deictic pointing</a:t>
            </a:r>
          </a:p>
          <a:p>
            <a:pPr lvl="1"/>
            <a:endParaRPr lang="de-DE" dirty="0"/>
          </a:p>
        </p:txBody>
      </p:sp>
      <p:pic>
        <p:nvPicPr>
          <p:cNvPr id="8194" name="Picture 2" descr="Figure 2 from Continuous Arm Gesture Recognition Based on ...">
            <a:extLst>
              <a:ext uri="{FF2B5EF4-FFF2-40B4-BE49-F238E27FC236}">
                <a16:creationId xmlns:a16="http://schemas.microsoft.com/office/drawing/2014/main" id="{EE0D126D-1C65-CEA1-82C5-8781E05ADD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39225" y="1529681"/>
            <a:ext cx="3581757" cy="2676560"/>
          </a:xfrm>
          <a:prstGeom prst="rect">
            <a:avLst/>
          </a:prstGeom>
          <a:noFill/>
          <a:extLst>
            <a:ext uri="{909E8E84-426E-40DD-AFC4-6F175D3DCCD1}">
              <a14:hiddenFill xmlns:a14="http://schemas.microsoft.com/office/drawing/2010/main">
                <a:solidFill>
                  <a:srgbClr val="FFFFFF"/>
                </a:solidFill>
              </a14:hiddenFill>
            </a:ext>
          </a:extLst>
        </p:spPr>
      </p:pic>
      <p:sp>
        <p:nvSpPr>
          <p:cNvPr id="9" name="Textfeld 8">
            <a:extLst>
              <a:ext uri="{FF2B5EF4-FFF2-40B4-BE49-F238E27FC236}">
                <a16:creationId xmlns:a16="http://schemas.microsoft.com/office/drawing/2014/main" id="{FB2055F6-866B-D849-0809-4D50B59FD23A}"/>
              </a:ext>
            </a:extLst>
          </p:cNvPr>
          <p:cNvSpPr txBox="1"/>
          <p:nvPr/>
        </p:nvSpPr>
        <p:spPr>
          <a:xfrm>
            <a:off x="8337829" y="4206241"/>
            <a:ext cx="3581757" cy="1015663"/>
          </a:xfrm>
          <a:prstGeom prst="rect">
            <a:avLst/>
          </a:prstGeom>
          <a:noFill/>
        </p:spPr>
        <p:txBody>
          <a:bodyPr wrap="square">
            <a:spAutoFit/>
          </a:bodyPr>
          <a:lstStyle/>
          <a:p>
            <a:r>
              <a:rPr lang="de-DE" sz="1000" dirty="0"/>
              <a:t>Wu, Y., Wu, Z., &amp; Fu, C. (2018). </a:t>
            </a:r>
            <a:r>
              <a:rPr lang="de-DE" sz="1000" dirty="0" err="1"/>
              <a:t>Continuous</a:t>
            </a:r>
            <a:r>
              <a:rPr lang="de-DE" sz="1000" dirty="0"/>
              <a:t> Arm </a:t>
            </a:r>
            <a:r>
              <a:rPr lang="de-DE" sz="1000" dirty="0" err="1"/>
              <a:t>Gesture</a:t>
            </a:r>
            <a:r>
              <a:rPr lang="de-DE" sz="1000" dirty="0"/>
              <a:t> Recognition </a:t>
            </a:r>
            <a:r>
              <a:rPr lang="de-DE" sz="1000" dirty="0" err="1"/>
              <a:t>Based</a:t>
            </a:r>
            <a:r>
              <a:rPr lang="de-DE" sz="1000" dirty="0"/>
              <a:t> on Natural Features and </a:t>
            </a:r>
            <a:r>
              <a:rPr lang="de-DE" sz="1000" dirty="0" err="1"/>
              <a:t>Logistic</a:t>
            </a:r>
            <a:r>
              <a:rPr lang="de-DE" sz="1000" dirty="0"/>
              <a:t> Regression. IEEE Sens. J. </a:t>
            </a:r>
            <a:r>
              <a:rPr lang="de-DE" sz="1000" dirty="0" err="1"/>
              <a:t>Retrieved</a:t>
            </a:r>
            <a:r>
              <a:rPr lang="de-DE" sz="1000" dirty="0"/>
              <a:t> </a:t>
            </a:r>
            <a:r>
              <a:rPr lang="de-DE" sz="1000" dirty="0" err="1"/>
              <a:t>from</a:t>
            </a:r>
            <a:r>
              <a:rPr lang="de-DE" sz="1000" dirty="0"/>
              <a:t> https://www.semanticscholar.org/paper/Continuous-Arm-Gesture-Recognition-Based-on-Natural-Wu-Wu/3968dd5cf0ea78a66897423b87de68984a06c4d4</a:t>
            </a:r>
          </a:p>
        </p:txBody>
      </p:sp>
    </p:spTree>
    <p:extLst>
      <p:ext uri="{BB962C8B-B14F-4D97-AF65-F5344CB8AC3E}">
        <p14:creationId xmlns:p14="http://schemas.microsoft.com/office/powerpoint/2010/main" val="265168134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el 6">
            <a:extLst>
              <a:ext uri="{FF2B5EF4-FFF2-40B4-BE49-F238E27FC236}">
                <a16:creationId xmlns:a16="http://schemas.microsoft.com/office/drawing/2014/main" id="{122B7F45-D6FA-D356-FBD3-BE496575341B}"/>
              </a:ext>
            </a:extLst>
          </p:cNvPr>
          <p:cNvSpPr>
            <a:spLocks noGrp="1"/>
          </p:cNvSpPr>
          <p:nvPr>
            <p:ph type="title"/>
          </p:nvPr>
        </p:nvSpPr>
        <p:spPr/>
        <p:txBody>
          <a:bodyPr/>
          <a:lstStyle/>
          <a:p>
            <a:r>
              <a:rPr lang="de-DE" dirty="0"/>
              <a:t>Arm </a:t>
            </a:r>
            <a:r>
              <a:rPr lang="de-DE" dirty="0" err="1"/>
              <a:t>Anatomy</a:t>
            </a:r>
            <a:r>
              <a:rPr lang="de-DE" dirty="0"/>
              <a:t> and Model</a:t>
            </a:r>
          </a:p>
        </p:txBody>
      </p:sp>
      <p:sp>
        <p:nvSpPr>
          <p:cNvPr id="3" name="Fußzeilenplatzhalter 2">
            <a:extLst>
              <a:ext uri="{FF2B5EF4-FFF2-40B4-BE49-F238E27FC236}">
                <a16:creationId xmlns:a16="http://schemas.microsoft.com/office/drawing/2014/main" id="{2D511271-EE4B-D584-312E-4F8914F3B659}"/>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77CBEAB4-5976-CE8D-7C17-4CBEC4817077}"/>
              </a:ext>
            </a:extLst>
          </p:cNvPr>
          <p:cNvSpPr>
            <a:spLocks noGrp="1"/>
          </p:cNvSpPr>
          <p:nvPr>
            <p:ph type="sldNum" sz="quarter" idx="33"/>
          </p:nvPr>
        </p:nvSpPr>
        <p:spPr/>
        <p:txBody>
          <a:bodyPr/>
          <a:lstStyle/>
          <a:p>
            <a:fld id="{BA24374A-C3A8-471A-8837-3FC31668ABE5}" type="slidenum">
              <a:rPr lang="de-DE" smtClean="0"/>
              <a:pPr/>
              <a:t>80</a:t>
            </a:fld>
            <a:endParaRPr lang="de-DE" dirty="0"/>
          </a:p>
        </p:txBody>
      </p:sp>
      <p:sp>
        <p:nvSpPr>
          <p:cNvPr id="8" name="Textplatzhalter 7">
            <a:extLst>
              <a:ext uri="{FF2B5EF4-FFF2-40B4-BE49-F238E27FC236}">
                <a16:creationId xmlns:a16="http://schemas.microsoft.com/office/drawing/2014/main" id="{2A876E2F-3E20-1440-C6C8-71A67ACE884D}"/>
              </a:ext>
            </a:extLst>
          </p:cNvPr>
          <p:cNvSpPr>
            <a:spLocks noGrp="1"/>
          </p:cNvSpPr>
          <p:nvPr>
            <p:ph type="body" sz="quarter" idx="21"/>
          </p:nvPr>
        </p:nvSpPr>
        <p:spPr/>
        <p:txBody>
          <a:bodyPr/>
          <a:lstStyle/>
          <a:p>
            <a:r>
              <a:rPr lang="en-US" sz="1400"/>
              <a:t>Gestures and Postures </a:t>
            </a:r>
            <a:endParaRPr lang="de-DE" dirty="0"/>
          </a:p>
        </p:txBody>
      </p:sp>
      <p:sp>
        <p:nvSpPr>
          <p:cNvPr id="9" name="Textplatzhalter 8">
            <a:extLst>
              <a:ext uri="{FF2B5EF4-FFF2-40B4-BE49-F238E27FC236}">
                <a16:creationId xmlns:a16="http://schemas.microsoft.com/office/drawing/2014/main" id="{6C592A9A-78B0-E78B-0B61-2FBD0832A5E9}"/>
              </a:ext>
            </a:extLst>
          </p:cNvPr>
          <p:cNvSpPr>
            <a:spLocks noGrp="1"/>
          </p:cNvSpPr>
          <p:nvPr>
            <p:ph type="body" sz="quarter" idx="34"/>
          </p:nvPr>
        </p:nvSpPr>
        <p:spPr/>
        <p:txBody>
          <a:bodyPr/>
          <a:lstStyle/>
          <a:p>
            <a:endParaRPr lang="de-DE" dirty="0"/>
          </a:p>
        </p:txBody>
      </p:sp>
      <p:sp>
        <p:nvSpPr>
          <p:cNvPr id="10" name="Inhaltsplatzhalter 9">
            <a:extLst>
              <a:ext uri="{FF2B5EF4-FFF2-40B4-BE49-F238E27FC236}">
                <a16:creationId xmlns:a16="http://schemas.microsoft.com/office/drawing/2014/main" id="{2065DB54-EFC0-1DDF-4C61-11751BC06A75}"/>
              </a:ext>
            </a:extLst>
          </p:cNvPr>
          <p:cNvSpPr>
            <a:spLocks noGrp="1"/>
          </p:cNvSpPr>
          <p:nvPr>
            <p:ph sz="quarter" idx="35"/>
          </p:nvPr>
        </p:nvSpPr>
        <p:spPr/>
        <p:txBody>
          <a:bodyPr/>
          <a:lstStyle/>
          <a:p>
            <a:r>
              <a:rPr lang="en-US" dirty="0"/>
              <a:t>Gull, M. A., Bai, S., &amp; </a:t>
            </a:r>
            <a:r>
              <a:rPr lang="en-US" dirty="0" err="1"/>
              <a:t>Bak</a:t>
            </a:r>
            <a:r>
              <a:rPr lang="en-US" dirty="0"/>
              <a:t>, T. (2020). A Review on Design of Upper Limb Exoskeletons. Robotics, 9(1), 16. </a:t>
            </a:r>
            <a:r>
              <a:rPr lang="en-US" dirty="0" err="1"/>
              <a:t>doi</a:t>
            </a:r>
            <a:r>
              <a:rPr lang="en-US" dirty="0"/>
              <a:t>: 10.3390/robotics9010016 </a:t>
            </a:r>
          </a:p>
          <a:p>
            <a:r>
              <a:rPr lang="de-DE" dirty="0" err="1"/>
              <a:t>Ceccon</a:t>
            </a:r>
            <a:r>
              <a:rPr lang="de-DE" dirty="0"/>
              <a:t>, S., </a:t>
            </a:r>
            <a:r>
              <a:rPr lang="de-DE" dirty="0" err="1"/>
              <a:t>Ceseracciu</a:t>
            </a:r>
            <a:r>
              <a:rPr lang="de-DE" dirty="0"/>
              <a:t>, E., </a:t>
            </a:r>
            <a:r>
              <a:rPr lang="de-DE" dirty="0" err="1"/>
              <a:t>Sawacha</a:t>
            </a:r>
            <a:r>
              <a:rPr lang="de-DE" dirty="0"/>
              <a:t>, Z., </a:t>
            </a:r>
            <a:r>
              <a:rPr lang="de-DE" dirty="0" err="1"/>
              <a:t>Gatta</a:t>
            </a:r>
            <a:r>
              <a:rPr lang="de-DE" dirty="0"/>
              <a:t>, G., Cortesi, M., </a:t>
            </a:r>
            <a:r>
              <a:rPr lang="de-DE" dirty="0" err="1"/>
              <a:t>Cobelli</a:t>
            </a:r>
            <a:r>
              <a:rPr lang="de-DE" dirty="0"/>
              <a:t>, C., &amp; </a:t>
            </a:r>
            <a:r>
              <a:rPr lang="de-DE" dirty="0" err="1"/>
              <a:t>Fantozzi</a:t>
            </a:r>
            <a:r>
              <a:rPr lang="de-DE" dirty="0"/>
              <a:t>, S. (2012). Motion </a:t>
            </a:r>
            <a:r>
              <a:rPr lang="de-DE" dirty="0" err="1"/>
              <a:t>analysis</a:t>
            </a:r>
            <a:r>
              <a:rPr lang="de-DE" dirty="0"/>
              <a:t> of front crawl </a:t>
            </a:r>
            <a:r>
              <a:rPr lang="de-DE" dirty="0" err="1"/>
              <a:t>swimming</a:t>
            </a:r>
            <a:r>
              <a:rPr lang="de-DE" dirty="0"/>
              <a:t> </a:t>
            </a:r>
            <a:r>
              <a:rPr lang="de-DE" dirty="0" err="1"/>
              <a:t>applying</a:t>
            </a:r>
            <a:r>
              <a:rPr lang="de-DE" dirty="0"/>
              <a:t> CAST </a:t>
            </a:r>
            <a:r>
              <a:rPr lang="de-DE" dirty="0" err="1"/>
              <a:t>technique</a:t>
            </a:r>
            <a:r>
              <a:rPr lang="de-DE" dirty="0"/>
              <a:t> </a:t>
            </a:r>
            <a:r>
              <a:rPr lang="de-DE" dirty="0" err="1"/>
              <a:t>by</a:t>
            </a:r>
            <a:r>
              <a:rPr lang="de-DE" dirty="0"/>
              <a:t> </a:t>
            </a:r>
            <a:r>
              <a:rPr lang="de-DE" dirty="0" err="1"/>
              <a:t>means</a:t>
            </a:r>
            <a:r>
              <a:rPr lang="de-DE" dirty="0"/>
              <a:t> of </a:t>
            </a:r>
            <a:r>
              <a:rPr lang="de-DE" dirty="0" err="1"/>
              <a:t>automatic</a:t>
            </a:r>
            <a:r>
              <a:rPr lang="de-DE" dirty="0"/>
              <a:t> </a:t>
            </a:r>
            <a:r>
              <a:rPr lang="de-DE" dirty="0" err="1"/>
              <a:t>tracking</a:t>
            </a:r>
            <a:r>
              <a:rPr lang="de-DE" dirty="0"/>
              <a:t>. J. Sports </a:t>
            </a:r>
            <a:r>
              <a:rPr lang="de-DE" dirty="0" err="1"/>
              <a:t>Sci</a:t>
            </a:r>
            <a:r>
              <a:rPr lang="de-DE" dirty="0"/>
              <a:t>., 31. </a:t>
            </a:r>
            <a:r>
              <a:rPr lang="de-DE" dirty="0" err="1"/>
              <a:t>doi</a:t>
            </a:r>
            <a:r>
              <a:rPr lang="de-DE" dirty="0"/>
              <a:t>: 10.1080/02640414.2012.729134</a:t>
            </a:r>
            <a:r>
              <a:rPr lang="en-US" dirty="0"/>
              <a:t> </a:t>
            </a:r>
            <a:endParaRPr lang="de-DE" dirty="0"/>
          </a:p>
        </p:txBody>
      </p:sp>
      <p:pic>
        <p:nvPicPr>
          <p:cNvPr id="11266" name="Picture 2" descr="Robotics | Free Full-Text | A Review on Design of Upper Limb Exoskeletons">
            <a:extLst>
              <a:ext uri="{FF2B5EF4-FFF2-40B4-BE49-F238E27FC236}">
                <a16:creationId xmlns:a16="http://schemas.microsoft.com/office/drawing/2014/main" id="{3378BD66-4868-1C0B-6FC2-E3A2DBCCC4D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596" r="55533"/>
          <a:stretch/>
        </p:blipFill>
        <p:spPr bwMode="auto">
          <a:xfrm>
            <a:off x="5168852" y="1260726"/>
            <a:ext cx="2999506" cy="4227764"/>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Definition of systems of reference for trunk, arm and forearm segments... |  Download Scientific Diagram">
            <a:extLst>
              <a:ext uri="{FF2B5EF4-FFF2-40B4-BE49-F238E27FC236}">
                <a16:creationId xmlns:a16="http://schemas.microsoft.com/office/drawing/2014/main" id="{DF9C0A8F-9814-90EB-93E7-587A1B16924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8508" b="9478"/>
          <a:stretch/>
        </p:blipFill>
        <p:spPr bwMode="auto">
          <a:xfrm>
            <a:off x="8728567" y="1150274"/>
            <a:ext cx="2691414" cy="4414578"/>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Robotics | Free Full-Text | A Review on Design of Upper Limb Exoskeletons">
            <a:extLst>
              <a:ext uri="{FF2B5EF4-FFF2-40B4-BE49-F238E27FC236}">
                <a16:creationId xmlns:a16="http://schemas.microsoft.com/office/drawing/2014/main" id="{23BD3779-0E98-3C6E-BAC8-63DA2188FB4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5622" r="138"/>
          <a:stretch/>
        </p:blipFill>
        <p:spPr bwMode="auto">
          <a:xfrm>
            <a:off x="772019" y="1296710"/>
            <a:ext cx="4080473" cy="42277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918900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D6E4DE6-A0BC-BCC9-1C17-6932B73F2B95}"/>
              </a:ext>
            </a:extLst>
          </p:cNvPr>
          <p:cNvSpPr>
            <a:spLocks noGrp="1"/>
          </p:cNvSpPr>
          <p:nvPr>
            <p:ph type="title"/>
          </p:nvPr>
        </p:nvSpPr>
        <p:spPr/>
        <p:txBody>
          <a:bodyPr/>
          <a:lstStyle/>
          <a:p>
            <a:endParaRPr lang="de-DE"/>
          </a:p>
        </p:txBody>
      </p:sp>
      <p:sp>
        <p:nvSpPr>
          <p:cNvPr id="3" name="Fußzeilenplatzhalter 2">
            <a:extLst>
              <a:ext uri="{FF2B5EF4-FFF2-40B4-BE49-F238E27FC236}">
                <a16:creationId xmlns:a16="http://schemas.microsoft.com/office/drawing/2014/main" id="{34A5FEF4-8A49-719B-5D62-56725081E69C}"/>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AE6DD735-274D-7858-F1C6-9D94B586FCE2}"/>
              </a:ext>
            </a:extLst>
          </p:cNvPr>
          <p:cNvSpPr>
            <a:spLocks noGrp="1"/>
          </p:cNvSpPr>
          <p:nvPr>
            <p:ph type="sldNum" sz="quarter" idx="28"/>
          </p:nvPr>
        </p:nvSpPr>
        <p:spPr/>
        <p:txBody>
          <a:bodyPr/>
          <a:lstStyle/>
          <a:p>
            <a:fld id="{BA24374A-C3A8-471A-8837-3FC31668ABE5}" type="slidenum">
              <a:rPr lang="de-DE" smtClean="0"/>
              <a:pPr/>
              <a:t>81</a:t>
            </a:fld>
            <a:endParaRPr lang="de-DE" dirty="0"/>
          </a:p>
        </p:txBody>
      </p:sp>
      <p:sp>
        <p:nvSpPr>
          <p:cNvPr id="5" name="Textplatzhalter 4">
            <a:extLst>
              <a:ext uri="{FF2B5EF4-FFF2-40B4-BE49-F238E27FC236}">
                <a16:creationId xmlns:a16="http://schemas.microsoft.com/office/drawing/2014/main" id="{6FDDA338-FC52-4A47-852A-3D083F7E6D53}"/>
              </a:ext>
            </a:extLst>
          </p:cNvPr>
          <p:cNvSpPr>
            <a:spLocks noGrp="1"/>
          </p:cNvSpPr>
          <p:nvPr>
            <p:ph type="body" sz="quarter" idx="21"/>
          </p:nvPr>
        </p:nvSpPr>
        <p:spPr/>
        <p:txBody>
          <a:bodyPr/>
          <a:lstStyle/>
          <a:p>
            <a:endParaRPr lang="de-DE"/>
          </a:p>
        </p:txBody>
      </p:sp>
      <p:sp>
        <p:nvSpPr>
          <p:cNvPr id="6" name="Textplatzhalter 5">
            <a:extLst>
              <a:ext uri="{FF2B5EF4-FFF2-40B4-BE49-F238E27FC236}">
                <a16:creationId xmlns:a16="http://schemas.microsoft.com/office/drawing/2014/main" id="{C1C4869C-D970-8FB8-AFE4-31DF3B915784}"/>
              </a:ext>
            </a:extLst>
          </p:cNvPr>
          <p:cNvSpPr>
            <a:spLocks noGrp="1"/>
          </p:cNvSpPr>
          <p:nvPr>
            <p:ph type="body" sz="quarter" idx="29"/>
          </p:nvPr>
        </p:nvSpPr>
        <p:spPr/>
        <p:txBody>
          <a:bodyPr/>
          <a:lstStyle/>
          <a:p>
            <a:endParaRPr lang="de-DE"/>
          </a:p>
        </p:txBody>
      </p:sp>
      <p:pic>
        <p:nvPicPr>
          <p:cNvPr id="7" name="Grafik 13">
            <a:extLst>
              <a:ext uri="{FF2B5EF4-FFF2-40B4-BE49-F238E27FC236}">
                <a16:creationId xmlns:a16="http://schemas.microsoft.com/office/drawing/2014/main" id="{98AC725A-9054-A04C-9FAC-783E9F6AA836}"/>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8263" b="20349"/>
          <a:stretch/>
        </p:blipFill>
        <p:spPr>
          <a:xfrm>
            <a:off x="0" y="-6700"/>
            <a:ext cx="12300519" cy="6951331"/>
          </a:xfrm>
          <a:prstGeom prst="rect">
            <a:avLst/>
          </a:prstGeom>
        </p:spPr>
      </p:pic>
    </p:spTree>
    <p:extLst>
      <p:ext uri="{BB962C8B-B14F-4D97-AF65-F5344CB8AC3E}">
        <p14:creationId xmlns:p14="http://schemas.microsoft.com/office/powerpoint/2010/main" val="27631618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uppieren 266">
            <a:extLst>
              <a:ext uri="{FF2B5EF4-FFF2-40B4-BE49-F238E27FC236}">
                <a16:creationId xmlns:a16="http://schemas.microsoft.com/office/drawing/2014/main" id="{09CF0DB5-3FF2-DCEC-3E96-02C7E74F2CD5}"/>
              </a:ext>
            </a:extLst>
          </p:cNvPr>
          <p:cNvGrpSpPr/>
          <p:nvPr/>
        </p:nvGrpSpPr>
        <p:grpSpPr>
          <a:xfrm>
            <a:off x="2331103" y="329908"/>
            <a:ext cx="9220341" cy="5978818"/>
            <a:chOff x="1875234" y="-122832"/>
            <a:chExt cx="7765838" cy="5703134"/>
          </a:xfrm>
        </p:grpSpPr>
        <p:cxnSp>
          <p:nvCxnSpPr>
            <p:cNvPr id="11" name="Gerader Verbinder 61">
              <a:extLst>
                <a:ext uri="{FF2B5EF4-FFF2-40B4-BE49-F238E27FC236}">
                  <a16:creationId xmlns:a16="http://schemas.microsoft.com/office/drawing/2014/main" id="{16F5D41F-21B3-C66E-A233-772C86E31271}"/>
                </a:ext>
              </a:extLst>
            </p:cNvPr>
            <p:cNvCxnSpPr/>
            <p:nvPr/>
          </p:nvCxnSpPr>
          <p:spPr>
            <a:xfrm flipV="1">
              <a:off x="8112919" y="-11905"/>
              <a:ext cx="2381" cy="203596"/>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2" name="Gerader Verbinder 52">
              <a:extLst>
                <a:ext uri="{FF2B5EF4-FFF2-40B4-BE49-F238E27FC236}">
                  <a16:creationId xmlns:a16="http://schemas.microsoft.com/office/drawing/2014/main" id="{01EB4F50-B9E1-5143-1468-506386B0D9A5}"/>
                </a:ext>
              </a:extLst>
            </p:cNvPr>
            <p:cNvCxnSpPr/>
            <p:nvPr/>
          </p:nvCxnSpPr>
          <p:spPr>
            <a:xfrm flipV="1">
              <a:off x="2831217" y="491725"/>
              <a:ext cx="207270" cy="18066"/>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3" name="Gerader Verbinder 18">
              <a:extLst>
                <a:ext uri="{FF2B5EF4-FFF2-40B4-BE49-F238E27FC236}">
                  <a16:creationId xmlns:a16="http://schemas.microsoft.com/office/drawing/2014/main" id="{237C14AA-3266-8F2D-A1C0-C39ED706C454}"/>
                </a:ext>
              </a:extLst>
            </p:cNvPr>
            <p:cNvCxnSpPr/>
            <p:nvPr/>
          </p:nvCxnSpPr>
          <p:spPr>
            <a:xfrm flipV="1">
              <a:off x="6511209" y="1426076"/>
              <a:ext cx="215900" cy="6350"/>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4" name="Gerader Verbinder 23">
              <a:extLst>
                <a:ext uri="{FF2B5EF4-FFF2-40B4-BE49-F238E27FC236}">
                  <a16:creationId xmlns:a16="http://schemas.microsoft.com/office/drawing/2014/main" id="{F6888DB9-0E90-4049-F256-D54E76570636}"/>
                </a:ext>
              </a:extLst>
            </p:cNvPr>
            <p:cNvCxnSpPr/>
            <p:nvPr/>
          </p:nvCxnSpPr>
          <p:spPr>
            <a:xfrm flipV="1">
              <a:off x="6612487" y="1323788"/>
              <a:ext cx="4762" cy="221455"/>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5" name="Gerader Verbinder 30">
              <a:extLst>
                <a:ext uri="{FF2B5EF4-FFF2-40B4-BE49-F238E27FC236}">
                  <a16:creationId xmlns:a16="http://schemas.microsoft.com/office/drawing/2014/main" id="{81009424-C4DE-CE26-5D68-C2F22E4D83C8}"/>
                </a:ext>
              </a:extLst>
            </p:cNvPr>
            <p:cNvCxnSpPr/>
            <p:nvPr/>
          </p:nvCxnSpPr>
          <p:spPr>
            <a:xfrm flipV="1">
              <a:off x="8001000" y="1350170"/>
              <a:ext cx="217884" cy="9524"/>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6" name="Gerader Verbinder 31">
              <a:extLst>
                <a:ext uri="{FF2B5EF4-FFF2-40B4-BE49-F238E27FC236}">
                  <a16:creationId xmlns:a16="http://schemas.microsoft.com/office/drawing/2014/main" id="{A715CEF1-A467-7BEB-C575-F4DE20C99754}"/>
                </a:ext>
              </a:extLst>
            </p:cNvPr>
            <p:cNvCxnSpPr/>
            <p:nvPr/>
          </p:nvCxnSpPr>
          <p:spPr>
            <a:xfrm flipV="1">
              <a:off x="8102133" y="1242178"/>
              <a:ext cx="4762" cy="221455"/>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7" name="Gerader Verbinder 36">
              <a:extLst>
                <a:ext uri="{FF2B5EF4-FFF2-40B4-BE49-F238E27FC236}">
                  <a16:creationId xmlns:a16="http://schemas.microsoft.com/office/drawing/2014/main" id="{816835F8-4F57-09BD-095B-83BEDE51C405}"/>
                </a:ext>
              </a:extLst>
            </p:cNvPr>
            <p:cNvCxnSpPr/>
            <p:nvPr/>
          </p:nvCxnSpPr>
          <p:spPr>
            <a:xfrm flipV="1">
              <a:off x="6506766" y="2739421"/>
              <a:ext cx="213671" cy="1398"/>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8" name="Gerader Verbinder 37">
              <a:extLst>
                <a:ext uri="{FF2B5EF4-FFF2-40B4-BE49-F238E27FC236}">
                  <a16:creationId xmlns:a16="http://schemas.microsoft.com/office/drawing/2014/main" id="{E699678B-A61C-ED1E-A703-8A631C1DF6FA}"/>
                </a:ext>
              </a:extLst>
            </p:cNvPr>
            <p:cNvCxnSpPr/>
            <p:nvPr/>
          </p:nvCxnSpPr>
          <p:spPr>
            <a:xfrm flipV="1">
              <a:off x="6607969" y="2637133"/>
              <a:ext cx="2608" cy="207270"/>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9" name="Gerader Verbinder 38">
              <a:extLst>
                <a:ext uri="{FF2B5EF4-FFF2-40B4-BE49-F238E27FC236}">
                  <a16:creationId xmlns:a16="http://schemas.microsoft.com/office/drawing/2014/main" id="{86E4557C-3FF6-5F28-63E0-84D845B3C88A}"/>
                </a:ext>
              </a:extLst>
            </p:cNvPr>
            <p:cNvCxnSpPr/>
            <p:nvPr/>
          </p:nvCxnSpPr>
          <p:spPr>
            <a:xfrm flipV="1">
              <a:off x="8003381" y="2730103"/>
              <a:ext cx="213122" cy="2382"/>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20" name="Gerader Verbinder 39">
              <a:extLst>
                <a:ext uri="{FF2B5EF4-FFF2-40B4-BE49-F238E27FC236}">
                  <a16:creationId xmlns:a16="http://schemas.microsoft.com/office/drawing/2014/main" id="{7A922583-432B-81C1-E10B-1B6E6B46CE7A}"/>
                </a:ext>
              </a:extLst>
            </p:cNvPr>
            <p:cNvCxnSpPr/>
            <p:nvPr/>
          </p:nvCxnSpPr>
          <p:spPr>
            <a:xfrm flipV="1">
              <a:off x="8102133" y="2614897"/>
              <a:ext cx="4762" cy="221455"/>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21" name="Gerader Verbinder 40">
              <a:extLst>
                <a:ext uri="{FF2B5EF4-FFF2-40B4-BE49-F238E27FC236}">
                  <a16:creationId xmlns:a16="http://schemas.microsoft.com/office/drawing/2014/main" id="{79C247EB-969A-475E-738E-58BDA5F8E5B3}"/>
                </a:ext>
              </a:extLst>
            </p:cNvPr>
            <p:cNvCxnSpPr/>
            <p:nvPr/>
          </p:nvCxnSpPr>
          <p:spPr>
            <a:xfrm flipV="1">
              <a:off x="9420225" y="1278271"/>
              <a:ext cx="220847" cy="9985"/>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22" name="Gerader Verbinder 41">
              <a:extLst>
                <a:ext uri="{FF2B5EF4-FFF2-40B4-BE49-F238E27FC236}">
                  <a16:creationId xmlns:a16="http://schemas.microsoft.com/office/drawing/2014/main" id="{0927E8BC-F8B6-2C06-0EC2-7A8F1193D9C0}"/>
                </a:ext>
              </a:extLst>
            </p:cNvPr>
            <p:cNvCxnSpPr/>
            <p:nvPr/>
          </p:nvCxnSpPr>
          <p:spPr>
            <a:xfrm flipH="1" flipV="1">
              <a:off x="9525000" y="1175147"/>
              <a:ext cx="1450" cy="222292"/>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23" name="Gerader Verbinder 42">
              <a:extLst>
                <a:ext uri="{FF2B5EF4-FFF2-40B4-BE49-F238E27FC236}">
                  <a16:creationId xmlns:a16="http://schemas.microsoft.com/office/drawing/2014/main" id="{3F556AA9-9B84-DB60-8B22-04C560019DF0}"/>
                </a:ext>
              </a:extLst>
            </p:cNvPr>
            <p:cNvCxnSpPr/>
            <p:nvPr/>
          </p:nvCxnSpPr>
          <p:spPr>
            <a:xfrm flipV="1">
              <a:off x="5214938" y="1488812"/>
              <a:ext cx="212956" cy="10185"/>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24" name="Gerader Verbinder 43">
              <a:extLst>
                <a:ext uri="{FF2B5EF4-FFF2-40B4-BE49-F238E27FC236}">
                  <a16:creationId xmlns:a16="http://schemas.microsoft.com/office/drawing/2014/main" id="{E781C170-8FEC-B1E5-3CF6-CEE50633183E}"/>
                </a:ext>
              </a:extLst>
            </p:cNvPr>
            <p:cNvCxnSpPr/>
            <p:nvPr/>
          </p:nvCxnSpPr>
          <p:spPr>
            <a:xfrm flipV="1">
              <a:off x="5313272" y="1385888"/>
              <a:ext cx="1678" cy="222092"/>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25" name="Gerader Verbinder 44">
              <a:extLst>
                <a:ext uri="{FF2B5EF4-FFF2-40B4-BE49-F238E27FC236}">
                  <a16:creationId xmlns:a16="http://schemas.microsoft.com/office/drawing/2014/main" id="{141C6840-CA29-BB8F-72AB-3AD481965C69}"/>
                </a:ext>
              </a:extLst>
            </p:cNvPr>
            <p:cNvCxnSpPr/>
            <p:nvPr/>
          </p:nvCxnSpPr>
          <p:spPr>
            <a:xfrm flipV="1">
              <a:off x="3889772" y="1553979"/>
              <a:ext cx="214893" cy="10502"/>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26" name="Gerader Verbinder 45">
              <a:extLst>
                <a:ext uri="{FF2B5EF4-FFF2-40B4-BE49-F238E27FC236}">
                  <a16:creationId xmlns:a16="http://schemas.microsoft.com/office/drawing/2014/main" id="{12B6664E-344D-FEBD-1E35-9FA10F4BA6EB}"/>
                </a:ext>
              </a:extLst>
            </p:cNvPr>
            <p:cNvCxnSpPr/>
            <p:nvPr/>
          </p:nvCxnSpPr>
          <p:spPr>
            <a:xfrm flipH="1" flipV="1">
              <a:off x="3989784" y="1450181"/>
              <a:ext cx="259" cy="222965"/>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27" name="Gerader Verbinder 46">
              <a:extLst>
                <a:ext uri="{FF2B5EF4-FFF2-40B4-BE49-F238E27FC236}">
                  <a16:creationId xmlns:a16="http://schemas.microsoft.com/office/drawing/2014/main" id="{EF214FA6-81F3-4323-2B36-F04CDCC9BEF5}"/>
                </a:ext>
              </a:extLst>
            </p:cNvPr>
            <p:cNvCxnSpPr/>
            <p:nvPr/>
          </p:nvCxnSpPr>
          <p:spPr>
            <a:xfrm flipV="1">
              <a:off x="2831290" y="1607753"/>
              <a:ext cx="215900" cy="6350"/>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28" name="Gerader Verbinder 47">
              <a:extLst>
                <a:ext uri="{FF2B5EF4-FFF2-40B4-BE49-F238E27FC236}">
                  <a16:creationId xmlns:a16="http://schemas.microsoft.com/office/drawing/2014/main" id="{72F6B7BC-AD11-F1BD-1008-D35D941D01E1}"/>
                </a:ext>
              </a:extLst>
            </p:cNvPr>
            <p:cNvCxnSpPr/>
            <p:nvPr/>
          </p:nvCxnSpPr>
          <p:spPr>
            <a:xfrm flipV="1">
              <a:off x="2937272" y="1505466"/>
              <a:ext cx="58" cy="220940"/>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29" name="Gerader Verbinder 48">
              <a:extLst>
                <a:ext uri="{FF2B5EF4-FFF2-40B4-BE49-F238E27FC236}">
                  <a16:creationId xmlns:a16="http://schemas.microsoft.com/office/drawing/2014/main" id="{BF556D9F-5C89-38FE-A59A-E61EFFF3EAF8}"/>
                </a:ext>
              </a:extLst>
            </p:cNvPr>
            <p:cNvCxnSpPr/>
            <p:nvPr/>
          </p:nvCxnSpPr>
          <p:spPr>
            <a:xfrm flipV="1">
              <a:off x="1912144" y="1657350"/>
              <a:ext cx="184547" cy="5954"/>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30" name="Gerader Verbinder 49">
              <a:extLst>
                <a:ext uri="{FF2B5EF4-FFF2-40B4-BE49-F238E27FC236}">
                  <a16:creationId xmlns:a16="http://schemas.microsoft.com/office/drawing/2014/main" id="{CB2AC146-39ED-0C30-A757-C41B23D3CECF}"/>
                </a:ext>
              </a:extLst>
            </p:cNvPr>
            <p:cNvCxnSpPr/>
            <p:nvPr/>
          </p:nvCxnSpPr>
          <p:spPr>
            <a:xfrm flipV="1">
              <a:off x="1994297" y="1572817"/>
              <a:ext cx="0" cy="204786"/>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31" name="Gerader Verbinder 50">
              <a:extLst>
                <a:ext uri="{FF2B5EF4-FFF2-40B4-BE49-F238E27FC236}">
                  <a16:creationId xmlns:a16="http://schemas.microsoft.com/office/drawing/2014/main" id="{FB03C831-0947-D066-83CF-39705542EB67}"/>
                </a:ext>
              </a:extLst>
            </p:cNvPr>
            <p:cNvCxnSpPr/>
            <p:nvPr/>
          </p:nvCxnSpPr>
          <p:spPr>
            <a:xfrm flipV="1">
              <a:off x="1908181" y="571500"/>
              <a:ext cx="177794" cy="13810"/>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32" name="Gerader Verbinder 51">
              <a:extLst>
                <a:ext uri="{FF2B5EF4-FFF2-40B4-BE49-F238E27FC236}">
                  <a16:creationId xmlns:a16="http://schemas.microsoft.com/office/drawing/2014/main" id="{83980032-A713-735C-9023-ECC5527315D9}"/>
                </a:ext>
              </a:extLst>
            </p:cNvPr>
            <p:cNvCxnSpPr/>
            <p:nvPr/>
          </p:nvCxnSpPr>
          <p:spPr>
            <a:xfrm flipV="1">
              <a:off x="1995735" y="482284"/>
              <a:ext cx="916" cy="213753"/>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33" name="Gerader Verbinder 53">
              <a:extLst>
                <a:ext uri="{FF2B5EF4-FFF2-40B4-BE49-F238E27FC236}">
                  <a16:creationId xmlns:a16="http://schemas.microsoft.com/office/drawing/2014/main" id="{53EA10EF-091F-43C6-895B-6E6534AB613E}"/>
                </a:ext>
              </a:extLst>
            </p:cNvPr>
            <p:cNvCxnSpPr/>
            <p:nvPr/>
          </p:nvCxnSpPr>
          <p:spPr>
            <a:xfrm flipV="1">
              <a:off x="2933389" y="401153"/>
              <a:ext cx="3868" cy="213095"/>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34" name="Gerader Verbinder 54">
              <a:extLst>
                <a:ext uri="{FF2B5EF4-FFF2-40B4-BE49-F238E27FC236}">
                  <a16:creationId xmlns:a16="http://schemas.microsoft.com/office/drawing/2014/main" id="{13F0528D-2EA1-DF4B-42BA-E20B58495B0B}"/>
                </a:ext>
              </a:extLst>
            </p:cNvPr>
            <p:cNvCxnSpPr/>
            <p:nvPr/>
          </p:nvCxnSpPr>
          <p:spPr>
            <a:xfrm flipV="1">
              <a:off x="3888379" y="413964"/>
              <a:ext cx="214326" cy="18728"/>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35" name="Gerader Verbinder 55">
              <a:extLst>
                <a:ext uri="{FF2B5EF4-FFF2-40B4-BE49-F238E27FC236}">
                  <a16:creationId xmlns:a16="http://schemas.microsoft.com/office/drawing/2014/main" id="{DD6C8614-5487-1143-9A4B-B7FA1EAEF0AA}"/>
                </a:ext>
              </a:extLst>
            </p:cNvPr>
            <p:cNvCxnSpPr/>
            <p:nvPr/>
          </p:nvCxnSpPr>
          <p:spPr>
            <a:xfrm flipV="1">
              <a:off x="3994457" y="308372"/>
              <a:ext cx="90" cy="210709"/>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36" name="Gerader Verbinder 56">
              <a:extLst>
                <a:ext uri="{FF2B5EF4-FFF2-40B4-BE49-F238E27FC236}">
                  <a16:creationId xmlns:a16="http://schemas.microsoft.com/office/drawing/2014/main" id="{35928504-0A30-0DA4-AC31-B2F0585F22B9}"/>
                </a:ext>
              </a:extLst>
            </p:cNvPr>
            <p:cNvCxnSpPr/>
            <p:nvPr/>
          </p:nvCxnSpPr>
          <p:spPr>
            <a:xfrm flipV="1">
              <a:off x="5217645" y="308372"/>
              <a:ext cx="218451" cy="14606"/>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37" name="Gerader Verbinder 57">
              <a:extLst>
                <a:ext uri="{FF2B5EF4-FFF2-40B4-BE49-F238E27FC236}">
                  <a16:creationId xmlns:a16="http://schemas.microsoft.com/office/drawing/2014/main" id="{03817222-E433-1863-3FCA-6F9F3B8005D3}"/>
                </a:ext>
              </a:extLst>
            </p:cNvPr>
            <p:cNvCxnSpPr/>
            <p:nvPr/>
          </p:nvCxnSpPr>
          <p:spPr>
            <a:xfrm flipV="1">
              <a:off x="5318610" y="211194"/>
              <a:ext cx="0" cy="222512"/>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38" name="Gerader Verbinder 58">
              <a:extLst>
                <a:ext uri="{FF2B5EF4-FFF2-40B4-BE49-F238E27FC236}">
                  <a16:creationId xmlns:a16="http://schemas.microsoft.com/office/drawing/2014/main" id="{8D846AB6-5D8B-F839-2A8A-7D963DDC2CAA}"/>
                </a:ext>
              </a:extLst>
            </p:cNvPr>
            <p:cNvCxnSpPr/>
            <p:nvPr/>
          </p:nvCxnSpPr>
          <p:spPr>
            <a:xfrm flipV="1">
              <a:off x="6516291" y="203598"/>
              <a:ext cx="214312" cy="15477"/>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39" name="Gerader Verbinder 59">
              <a:extLst>
                <a:ext uri="{FF2B5EF4-FFF2-40B4-BE49-F238E27FC236}">
                  <a16:creationId xmlns:a16="http://schemas.microsoft.com/office/drawing/2014/main" id="{0A34650C-4BD4-7D17-B9D4-E299B84BAB81}"/>
                </a:ext>
              </a:extLst>
            </p:cNvPr>
            <p:cNvCxnSpPr/>
            <p:nvPr/>
          </p:nvCxnSpPr>
          <p:spPr>
            <a:xfrm flipV="1">
              <a:off x="6618684" y="100014"/>
              <a:ext cx="2382" cy="228600"/>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40" name="Gerader Verbinder 60">
              <a:extLst>
                <a:ext uri="{FF2B5EF4-FFF2-40B4-BE49-F238E27FC236}">
                  <a16:creationId xmlns:a16="http://schemas.microsoft.com/office/drawing/2014/main" id="{9D167665-880F-86AF-2E05-74FC8CC02D10}"/>
                </a:ext>
              </a:extLst>
            </p:cNvPr>
            <p:cNvCxnSpPr/>
            <p:nvPr/>
          </p:nvCxnSpPr>
          <p:spPr>
            <a:xfrm flipV="1">
              <a:off x="8011571" y="84534"/>
              <a:ext cx="220410" cy="14370"/>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41" name="Gerader Verbinder 62">
              <a:extLst>
                <a:ext uri="{FF2B5EF4-FFF2-40B4-BE49-F238E27FC236}">
                  <a16:creationId xmlns:a16="http://schemas.microsoft.com/office/drawing/2014/main" id="{1D6BA176-3F91-EFFE-FB41-FF4346431E60}"/>
                </a:ext>
              </a:extLst>
            </p:cNvPr>
            <p:cNvCxnSpPr/>
            <p:nvPr/>
          </p:nvCxnSpPr>
          <p:spPr>
            <a:xfrm flipV="1">
              <a:off x="9427369" y="-26194"/>
              <a:ext cx="213122" cy="14287"/>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42" name="Gerader Verbinder 63">
              <a:extLst>
                <a:ext uri="{FF2B5EF4-FFF2-40B4-BE49-F238E27FC236}">
                  <a16:creationId xmlns:a16="http://schemas.microsoft.com/office/drawing/2014/main" id="{9DF99BD3-EC7C-2661-6419-1A9D68436BA7}"/>
                </a:ext>
              </a:extLst>
            </p:cNvPr>
            <p:cNvCxnSpPr/>
            <p:nvPr/>
          </p:nvCxnSpPr>
          <p:spPr>
            <a:xfrm flipV="1">
              <a:off x="9532144" y="-122832"/>
              <a:ext cx="832" cy="221654"/>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43" name="Gerader Verbinder 64">
              <a:extLst>
                <a:ext uri="{FF2B5EF4-FFF2-40B4-BE49-F238E27FC236}">
                  <a16:creationId xmlns:a16="http://schemas.microsoft.com/office/drawing/2014/main" id="{8B4AC8DC-6166-6ED8-A110-3DD4E094BFB5}"/>
                </a:ext>
              </a:extLst>
            </p:cNvPr>
            <p:cNvCxnSpPr/>
            <p:nvPr/>
          </p:nvCxnSpPr>
          <p:spPr>
            <a:xfrm>
              <a:off x="9417844" y="2726531"/>
              <a:ext cx="220265" cy="1191"/>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44" name="Gerader Verbinder 65">
              <a:extLst>
                <a:ext uri="{FF2B5EF4-FFF2-40B4-BE49-F238E27FC236}">
                  <a16:creationId xmlns:a16="http://schemas.microsoft.com/office/drawing/2014/main" id="{EE0EF720-F46C-F174-2D87-7F5A84C5C50D}"/>
                </a:ext>
              </a:extLst>
            </p:cNvPr>
            <p:cNvCxnSpPr/>
            <p:nvPr/>
          </p:nvCxnSpPr>
          <p:spPr>
            <a:xfrm flipV="1">
              <a:off x="9519752" y="2614897"/>
              <a:ext cx="4762" cy="221455"/>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45" name="Gerader Verbinder 66">
              <a:extLst>
                <a:ext uri="{FF2B5EF4-FFF2-40B4-BE49-F238E27FC236}">
                  <a16:creationId xmlns:a16="http://schemas.microsoft.com/office/drawing/2014/main" id="{E064C0CB-82C4-1EE6-8C79-BCD1B3FD1467}"/>
                </a:ext>
              </a:extLst>
            </p:cNvPr>
            <p:cNvCxnSpPr/>
            <p:nvPr/>
          </p:nvCxnSpPr>
          <p:spPr>
            <a:xfrm flipV="1">
              <a:off x="5213747" y="2740693"/>
              <a:ext cx="212312" cy="1316"/>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46" name="Gerader Verbinder 67">
              <a:extLst>
                <a:ext uri="{FF2B5EF4-FFF2-40B4-BE49-F238E27FC236}">
                  <a16:creationId xmlns:a16="http://schemas.microsoft.com/office/drawing/2014/main" id="{005FCA03-C8DD-FC04-60C9-37E04DA45C18}"/>
                </a:ext>
              </a:extLst>
            </p:cNvPr>
            <p:cNvCxnSpPr/>
            <p:nvPr/>
          </p:nvCxnSpPr>
          <p:spPr>
            <a:xfrm flipV="1">
              <a:off x="5311437" y="2641997"/>
              <a:ext cx="1132" cy="217864"/>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47" name="Gerader Verbinder 68">
              <a:extLst>
                <a:ext uri="{FF2B5EF4-FFF2-40B4-BE49-F238E27FC236}">
                  <a16:creationId xmlns:a16="http://schemas.microsoft.com/office/drawing/2014/main" id="{C60FDD8D-DA9E-5D6F-CBE2-386756B6F986}"/>
                </a:ext>
              </a:extLst>
            </p:cNvPr>
            <p:cNvCxnSpPr/>
            <p:nvPr/>
          </p:nvCxnSpPr>
          <p:spPr>
            <a:xfrm flipV="1">
              <a:off x="3881834" y="2745581"/>
              <a:ext cx="218679" cy="2474"/>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48" name="Gerader Verbinder 69">
              <a:extLst>
                <a:ext uri="{FF2B5EF4-FFF2-40B4-BE49-F238E27FC236}">
                  <a16:creationId xmlns:a16="http://schemas.microsoft.com/office/drawing/2014/main" id="{4331FBFE-DB6F-2D81-537A-3B26416B0E71}"/>
                </a:ext>
              </a:extLst>
            </p:cNvPr>
            <p:cNvCxnSpPr/>
            <p:nvPr/>
          </p:nvCxnSpPr>
          <p:spPr>
            <a:xfrm flipV="1">
              <a:off x="3983831" y="2639417"/>
              <a:ext cx="4043" cy="222846"/>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49" name="Gerader Verbinder 70">
              <a:extLst>
                <a:ext uri="{FF2B5EF4-FFF2-40B4-BE49-F238E27FC236}">
                  <a16:creationId xmlns:a16="http://schemas.microsoft.com/office/drawing/2014/main" id="{DCDA43E5-6453-8794-13CF-AA3B1F9C1A2B}"/>
                </a:ext>
              </a:extLst>
            </p:cNvPr>
            <p:cNvCxnSpPr/>
            <p:nvPr/>
          </p:nvCxnSpPr>
          <p:spPr>
            <a:xfrm flipV="1">
              <a:off x="2830043" y="2756297"/>
              <a:ext cx="219148" cy="794"/>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50" name="Gerader Verbinder 71">
              <a:extLst>
                <a:ext uri="{FF2B5EF4-FFF2-40B4-BE49-F238E27FC236}">
                  <a16:creationId xmlns:a16="http://schemas.microsoft.com/office/drawing/2014/main" id="{8F4C215B-96AA-31FC-6CA0-07842BDD19BB}"/>
                </a:ext>
              </a:extLst>
            </p:cNvPr>
            <p:cNvCxnSpPr/>
            <p:nvPr/>
          </p:nvCxnSpPr>
          <p:spPr>
            <a:xfrm flipV="1">
              <a:off x="2931321" y="2649141"/>
              <a:ext cx="3570" cy="220768"/>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51" name="Gerader Verbinder 72">
              <a:extLst>
                <a:ext uri="{FF2B5EF4-FFF2-40B4-BE49-F238E27FC236}">
                  <a16:creationId xmlns:a16="http://schemas.microsoft.com/office/drawing/2014/main" id="{E05CE2F1-0243-B1EA-94A9-C2F7B2A4EA57}"/>
                </a:ext>
              </a:extLst>
            </p:cNvPr>
            <p:cNvCxnSpPr/>
            <p:nvPr/>
          </p:nvCxnSpPr>
          <p:spPr>
            <a:xfrm flipV="1">
              <a:off x="1895475" y="2753916"/>
              <a:ext cx="207169" cy="1190"/>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52" name="Gerader Verbinder 73">
              <a:extLst>
                <a:ext uri="{FF2B5EF4-FFF2-40B4-BE49-F238E27FC236}">
                  <a16:creationId xmlns:a16="http://schemas.microsoft.com/office/drawing/2014/main" id="{FCC441B3-2114-930C-C78C-DC42ED112926}"/>
                </a:ext>
              </a:extLst>
            </p:cNvPr>
            <p:cNvCxnSpPr/>
            <p:nvPr/>
          </p:nvCxnSpPr>
          <p:spPr>
            <a:xfrm flipV="1">
              <a:off x="1991916" y="2640806"/>
              <a:ext cx="0" cy="227410"/>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53" name="Gerader Verbinder 84">
              <a:extLst>
                <a:ext uri="{FF2B5EF4-FFF2-40B4-BE49-F238E27FC236}">
                  <a16:creationId xmlns:a16="http://schemas.microsoft.com/office/drawing/2014/main" id="{E9B8E2CF-0B9F-9BF3-C27B-960293E34F6A}"/>
                </a:ext>
              </a:extLst>
            </p:cNvPr>
            <p:cNvCxnSpPr/>
            <p:nvPr/>
          </p:nvCxnSpPr>
          <p:spPr>
            <a:xfrm>
              <a:off x="6504844" y="5216920"/>
              <a:ext cx="213206" cy="16089"/>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54" name="Gerader Verbinder 85">
              <a:extLst>
                <a:ext uri="{FF2B5EF4-FFF2-40B4-BE49-F238E27FC236}">
                  <a16:creationId xmlns:a16="http://schemas.microsoft.com/office/drawing/2014/main" id="{8F62FCCC-9A02-0E28-901C-D4713C6A1051}"/>
                </a:ext>
              </a:extLst>
            </p:cNvPr>
            <p:cNvCxnSpPr/>
            <p:nvPr/>
          </p:nvCxnSpPr>
          <p:spPr>
            <a:xfrm flipV="1">
              <a:off x="6603428" y="5119688"/>
              <a:ext cx="2160" cy="222109"/>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55" name="Gerader Verbinder 87">
              <a:extLst>
                <a:ext uri="{FF2B5EF4-FFF2-40B4-BE49-F238E27FC236}">
                  <a16:creationId xmlns:a16="http://schemas.microsoft.com/office/drawing/2014/main" id="{AC1680A1-832E-4F35-A278-BDD2CDF07C76}"/>
                </a:ext>
              </a:extLst>
            </p:cNvPr>
            <p:cNvCxnSpPr/>
            <p:nvPr/>
          </p:nvCxnSpPr>
          <p:spPr>
            <a:xfrm>
              <a:off x="7998787" y="5336819"/>
              <a:ext cx="213206" cy="16089"/>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56" name="Gerader Verbinder 88">
              <a:extLst>
                <a:ext uri="{FF2B5EF4-FFF2-40B4-BE49-F238E27FC236}">
                  <a16:creationId xmlns:a16="http://schemas.microsoft.com/office/drawing/2014/main" id="{CB4F2C8C-A068-5287-5679-E1BCCCC54D88}"/>
                </a:ext>
              </a:extLst>
            </p:cNvPr>
            <p:cNvCxnSpPr/>
            <p:nvPr/>
          </p:nvCxnSpPr>
          <p:spPr>
            <a:xfrm flipV="1">
              <a:off x="8101013" y="5240242"/>
              <a:ext cx="1120" cy="224727"/>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57" name="Gerader Verbinder 89">
              <a:extLst>
                <a:ext uri="{FF2B5EF4-FFF2-40B4-BE49-F238E27FC236}">
                  <a16:creationId xmlns:a16="http://schemas.microsoft.com/office/drawing/2014/main" id="{BAE226CA-5423-D1CC-DB3F-D97A71DBEDBC}"/>
                </a:ext>
              </a:extLst>
            </p:cNvPr>
            <p:cNvCxnSpPr/>
            <p:nvPr/>
          </p:nvCxnSpPr>
          <p:spPr>
            <a:xfrm>
              <a:off x="9421168" y="5455425"/>
              <a:ext cx="213206" cy="16089"/>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58" name="Gerader Verbinder 90">
              <a:extLst>
                <a:ext uri="{FF2B5EF4-FFF2-40B4-BE49-F238E27FC236}">
                  <a16:creationId xmlns:a16="http://schemas.microsoft.com/office/drawing/2014/main" id="{7D5FEEC3-C996-1041-EBD6-F387E7C2D642}"/>
                </a:ext>
              </a:extLst>
            </p:cNvPr>
            <p:cNvCxnSpPr/>
            <p:nvPr/>
          </p:nvCxnSpPr>
          <p:spPr>
            <a:xfrm flipV="1">
              <a:off x="9519752" y="5357813"/>
              <a:ext cx="1676" cy="222489"/>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59" name="Gerader Verbinder 91">
              <a:extLst>
                <a:ext uri="{FF2B5EF4-FFF2-40B4-BE49-F238E27FC236}">
                  <a16:creationId xmlns:a16="http://schemas.microsoft.com/office/drawing/2014/main" id="{9A39A0B8-1447-DEF3-63D3-3895FA8A3774}"/>
                </a:ext>
              </a:extLst>
            </p:cNvPr>
            <p:cNvCxnSpPr/>
            <p:nvPr/>
          </p:nvCxnSpPr>
          <p:spPr>
            <a:xfrm>
              <a:off x="5206968" y="5115365"/>
              <a:ext cx="213206" cy="16089"/>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0" name="Gerader Verbinder 92">
              <a:extLst>
                <a:ext uri="{FF2B5EF4-FFF2-40B4-BE49-F238E27FC236}">
                  <a16:creationId xmlns:a16="http://schemas.microsoft.com/office/drawing/2014/main" id="{20D1570D-C25C-D743-D311-5BA457313F52}"/>
                </a:ext>
              </a:extLst>
            </p:cNvPr>
            <p:cNvCxnSpPr/>
            <p:nvPr/>
          </p:nvCxnSpPr>
          <p:spPr>
            <a:xfrm flipV="1">
              <a:off x="5305552" y="5011341"/>
              <a:ext cx="1064" cy="228901"/>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1" name="Gerader Verbinder 93">
              <a:extLst>
                <a:ext uri="{FF2B5EF4-FFF2-40B4-BE49-F238E27FC236}">
                  <a16:creationId xmlns:a16="http://schemas.microsoft.com/office/drawing/2014/main" id="{8D9179FA-3FF9-2771-DB44-F41A03EE963A}"/>
                </a:ext>
              </a:extLst>
            </p:cNvPr>
            <p:cNvCxnSpPr/>
            <p:nvPr/>
          </p:nvCxnSpPr>
          <p:spPr>
            <a:xfrm>
              <a:off x="3877924" y="5001300"/>
              <a:ext cx="213206" cy="16089"/>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2" name="Gerader Verbinder 94">
              <a:extLst>
                <a:ext uri="{FF2B5EF4-FFF2-40B4-BE49-F238E27FC236}">
                  <a16:creationId xmlns:a16="http://schemas.microsoft.com/office/drawing/2014/main" id="{5407B96A-86B0-62B7-7654-DC206C49E435}"/>
                </a:ext>
              </a:extLst>
            </p:cNvPr>
            <p:cNvCxnSpPr/>
            <p:nvPr/>
          </p:nvCxnSpPr>
          <p:spPr>
            <a:xfrm flipV="1">
              <a:off x="3976508" y="4904723"/>
              <a:ext cx="4762" cy="221454"/>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3" name="Gerader Verbinder 95">
              <a:extLst>
                <a:ext uri="{FF2B5EF4-FFF2-40B4-BE49-F238E27FC236}">
                  <a16:creationId xmlns:a16="http://schemas.microsoft.com/office/drawing/2014/main" id="{25994537-EABE-26E0-0DD8-4A071A1A1B67}"/>
                </a:ext>
              </a:extLst>
            </p:cNvPr>
            <p:cNvCxnSpPr/>
            <p:nvPr/>
          </p:nvCxnSpPr>
          <p:spPr>
            <a:xfrm>
              <a:off x="2822880" y="4916020"/>
              <a:ext cx="213206" cy="16089"/>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4" name="Gerader Verbinder 96">
              <a:extLst>
                <a:ext uri="{FF2B5EF4-FFF2-40B4-BE49-F238E27FC236}">
                  <a16:creationId xmlns:a16="http://schemas.microsoft.com/office/drawing/2014/main" id="{5509E855-DC74-9F41-59FA-D2CAD182ED2C}"/>
                </a:ext>
              </a:extLst>
            </p:cNvPr>
            <p:cNvCxnSpPr/>
            <p:nvPr/>
          </p:nvCxnSpPr>
          <p:spPr>
            <a:xfrm flipV="1">
              <a:off x="2921464" y="4818459"/>
              <a:ext cx="2711" cy="222438"/>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5" name="Gerader Verbinder 97">
              <a:extLst>
                <a:ext uri="{FF2B5EF4-FFF2-40B4-BE49-F238E27FC236}">
                  <a16:creationId xmlns:a16="http://schemas.microsoft.com/office/drawing/2014/main" id="{FA928AA4-EDB6-17CD-6DDA-0F4A3540A9FC}"/>
                </a:ext>
              </a:extLst>
            </p:cNvPr>
            <p:cNvCxnSpPr/>
            <p:nvPr/>
          </p:nvCxnSpPr>
          <p:spPr>
            <a:xfrm>
              <a:off x="8005678" y="4057536"/>
              <a:ext cx="213206" cy="16089"/>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6" name="Gerader Verbinder 98">
              <a:extLst>
                <a:ext uri="{FF2B5EF4-FFF2-40B4-BE49-F238E27FC236}">
                  <a16:creationId xmlns:a16="http://schemas.microsoft.com/office/drawing/2014/main" id="{0D8F5807-97D6-6693-B8EC-695B35B0EF26}"/>
                </a:ext>
              </a:extLst>
            </p:cNvPr>
            <p:cNvCxnSpPr/>
            <p:nvPr/>
          </p:nvCxnSpPr>
          <p:spPr>
            <a:xfrm flipV="1">
              <a:off x="8104262" y="3961209"/>
              <a:ext cx="1513" cy="221205"/>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7" name="Gerader Verbinder 99">
              <a:extLst>
                <a:ext uri="{FF2B5EF4-FFF2-40B4-BE49-F238E27FC236}">
                  <a16:creationId xmlns:a16="http://schemas.microsoft.com/office/drawing/2014/main" id="{5469F41B-B0FC-394B-EF65-210588D2581B}"/>
                </a:ext>
              </a:extLst>
            </p:cNvPr>
            <p:cNvCxnSpPr/>
            <p:nvPr/>
          </p:nvCxnSpPr>
          <p:spPr>
            <a:xfrm>
              <a:off x="9421728" y="4154625"/>
              <a:ext cx="216381" cy="11372"/>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8" name="Gerader Verbinder 100">
              <a:extLst>
                <a:ext uri="{FF2B5EF4-FFF2-40B4-BE49-F238E27FC236}">
                  <a16:creationId xmlns:a16="http://schemas.microsoft.com/office/drawing/2014/main" id="{A1305EAF-9E14-168B-7BBA-1A9C45DA05C0}"/>
                </a:ext>
              </a:extLst>
            </p:cNvPr>
            <p:cNvCxnSpPr/>
            <p:nvPr/>
          </p:nvCxnSpPr>
          <p:spPr>
            <a:xfrm flipV="1">
              <a:off x="9517371" y="4045523"/>
              <a:ext cx="4762" cy="221454"/>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9" name="Gerader Verbinder 101">
              <a:extLst>
                <a:ext uri="{FF2B5EF4-FFF2-40B4-BE49-F238E27FC236}">
                  <a16:creationId xmlns:a16="http://schemas.microsoft.com/office/drawing/2014/main" id="{9119F2E6-95FA-9FFF-4047-160C1E659986}"/>
                </a:ext>
              </a:extLst>
            </p:cNvPr>
            <p:cNvCxnSpPr/>
            <p:nvPr/>
          </p:nvCxnSpPr>
          <p:spPr>
            <a:xfrm>
              <a:off x="6509385" y="3953499"/>
              <a:ext cx="213206" cy="16089"/>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70" name="Gerader Verbinder 102">
              <a:extLst>
                <a:ext uri="{FF2B5EF4-FFF2-40B4-BE49-F238E27FC236}">
                  <a16:creationId xmlns:a16="http://schemas.microsoft.com/office/drawing/2014/main" id="{C7F0CE30-5AC6-A361-136F-1E6B51ADE77B}"/>
                </a:ext>
              </a:extLst>
            </p:cNvPr>
            <p:cNvCxnSpPr/>
            <p:nvPr/>
          </p:nvCxnSpPr>
          <p:spPr>
            <a:xfrm flipV="1">
              <a:off x="6607969" y="3855244"/>
              <a:ext cx="1190" cy="223132"/>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71" name="Gerader Verbinder 103">
              <a:extLst>
                <a:ext uri="{FF2B5EF4-FFF2-40B4-BE49-F238E27FC236}">
                  <a16:creationId xmlns:a16="http://schemas.microsoft.com/office/drawing/2014/main" id="{7E457837-0F37-EA39-EB90-57AB16F0DC8A}"/>
                </a:ext>
              </a:extLst>
            </p:cNvPr>
            <p:cNvCxnSpPr/>
            <p:nvPr/>
          </p:nvCxnSpPr>
          <p:spPr>
            <a:xfrm>
              <a:off x="5213041" y="3935714"/>
              <a:ext cx="209999" cy="13034"/>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72" name="Gerader Verbinder 104">
              <a:extLst>
                <a:ext uri="{FF2B5EF4-FFF2-40B4-BE49-F238E27FC236}">
                  <a16:creationId xmlns:a16="http://schemas.microsoft.com/office/drawing/2014/main" id="{7A5B39B9-68B2-00AA-F2B2-B447EAE61FF9}"/>
                </a:ext>
              </a:extLst>
            </p:cNvPr>
            <p:cNvCxnSpPr/>
            <p:nvPr/>
          </p:nvCxnSpPr>
          <p:spPr>
            <a:xfrm flipV="1">
              <a:off x="5308418" y="3835701"/>
              <a:ext cx="1064" cy="221835"/>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73" name="Gerader Verbinder 105">
              <a:extLst>
                <a:ext uri="{FF2B5EF4-FFF2-40B4-BE49-F238E27FC236}">
                  <a16:creationId xmlns:a16="http://schemas.microsoft.com/office/drawing/2014/main" id="{2FE227F6-66DE-ADB5-5B31-E3E2B9833BE9}"/>
                </a:ext>
              </a:extLst>
            </p:cNvPr>
            <p:cNvCxnSpPr/>
            <p:nvPr/>
          </p:nvCxnSpPr>
          <p:spPr>
            <a:xfrm>
              <a:off x="3885247" y="3867304"/>
              <a:ext cx="215266" cy="13899"/>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74" name="Gerader Verbinder 106">
              <a:extLst>
                <a:ext uri="{FF2B5EF4-FFF2-40B4-BE49-F238E27FC236}">
                  <a16:creationId xmlns:a16="http://schemas.microsoft.com/office/drawing/2014/main" id="{DC89AF97-A905-7554-DC6C-81408BE9AAF4}"/>
                </a:ext>
              </a:extLst>
            </p:cNvPr>
            <p:cNvCxnSpPr/>
            <p:nvPr/>
          </p:nvCxnSpPr>
          <p:spPr>
            <a:xfrm flipV="1">
              <a:off x="3983831" y="3771699"/>
              <a:ext cx="1340" cy="220482"/>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75" name="Gerader Verbinder 109">
              <a:extLst>
                <a:ext uri="{FF2B5EF4-FFF2-40B4-BE49-F238E27FC236}">
                  <a16:creationId xmlns:a16="http://schemas.microsoft.com/office/drawing/2014/main" id="{8755DE52-229D-E267-8934-53E842509E5B}"/>
                </a:ext>
              </a:extLst>
            </p:cNvPr>
            <p:cNvCxnSpPr/>
            <p:nvPr/>
          </p:nvCxnSpPr>
          <p:spPr>
            <a:xfrm>
              <a:off x="1875234" y="3771900"/>
              <a:ext cx="219036" cy="9070"/>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76" name="Gerader Verbinder 110">
              <a:extLst>
                <a:ext uri="{FF2B5EF4-FFF2-40B4-BE49-F238E27FC236}">
                  <a16:creationId xmlns:a16="http://schemas.microsoft.com/office/drawing/2014/main" id="{D4F7D824-1489-8470-460E-F51967A76AFC}"/>
                </a:ext>
              </a:extLst>
            </p:cNvPr>
            <p:cNvCxnSpPr/>
            <p:nvPr/>
          </p:nvCxnSpPr>
          <p:spPr>
            <a:xfrm flipH="1" flipV="1">
              <a:off x="1984411" y="3668305"/>
              <a:ext cx="1512" cy="220218"/>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grpSp>
      <p:sp>
        <p:nvSpPr>
          <p:cNvPr id="7" name="Titel 6">
            <a:extLst>
              <a:ext uri="{FF2B5EF4-FFF2-40B4-BE49-F238E27FC236}">
                <a16:creationId xmlns:a16="http://schemas.microsoft.com/office/drawing/2014/main" id="{E29E5620-5851-EC4F-E276-AA352B23069A}"/>
              </a:ext>
            </a:extLst>
          </p:cNvPr>
          <p:cNvSpPr>
            <a:spLocks noGrp="1"/>
          </p:cNvSpPr>
          <p:nvPr>
            <p:ph type="title"/>
          </p:nvPr>
        </p:nvSpPr>
        <p:spPr/>
        <p:txBody>
          <a:bodyPr/>
          <a:lstStyle/>
          <a:p>
            <a:r>
              <a:rPr lang="de-DE" dirty="0"/>
              <a:t>Mid-Air </a:t>
            </a:r>
            <a:r>
              <a:rPr lang="de-DE" dirty="0" err="1"/>
              <a:t>Pointing</a:t>
            </a:r>
            <a:r>
              <a:rPr lang="de-DE" dirty="0"/>
              <a:t> </a:t>
            </a:r>
            <a:r>
              <a:rPr lang="de-DE" dirty="0" err="1"/>
              <a:t>using</a:t>
            </a:r>
            <a:r>
              <a:rPr lang="de-DE" dirty="0"/>
              <a:t> Arm </a:t>
            </a:r>
            <a:r>
              <a:rPr lang="de-DE" dirty="0" err="1"/>
              <a:t>Gestures</a:t>
            </a:r>
            <a:r>
              <a:rPr lang="de-DE" dirty="0"/>
              <a:t> </a:t>
            </a:r>
          </a:p>
        </p:txBody>
      </p:sp>
      <p:sp>
        <p:nvSpPr>
          <p:cNvPr id="4" name="Fußzeilenplatzhalter 3">
            <a:extLst>
              <a:ext uri="{FF2B5EF4-FFF2-40B4-BE49-F238E27FC236}">
                <a16:creationId xmlns:a16="http://schemas.microsoft.com/office/drawing/2014/main" id="{682EF0BF-D179-D457-A253-7D0EB4ECFAF7}"/>
              </a:ext>
            </a:extLst>
          </p:cNvPr>
          <p:cNvSpPr>
            <a:spLocks noGrp="1"/>
          </p:cNvSpPr>
          <p:nvPr>
            <p:ph type="ftr" sz="quarter" idx="27"/>
          </p:nvPr>
        </p:nvSpPr>
        <p:spPr/>
        <p:txBody>
          <a:bodyPr/>
          <a:lstStyle/>
          <a:p>
            <a:r>
              <a:rPr lang="de-DE"/>
              <a:t>Prof. Dr. Valentin Schwind</a:t>
            </a:r>
            <a:endParaRPr lang="de-DE" dirty="0"/>
          </a:p>
        </p:txBody>
      </p:sp>
      <p:sp>
        <p:nvSpPr>
          <p:cNvPr id="5" name="Foliennummernplatzhalter 4">
            <a:extLst>
              <a:ext uri="{FF2B5EF4-FFF2-40B4-BE49-F238E27FC236}">
                <a16:creationId xmlns:a16="http://schemas.microsoft.com/office/drawing/2014/main" id="{2D5FA4E9-89FA-4F44-DD5F-6165F007E4DB}"/>
              </a:ext>
            </a:extLst>
          </p:cNvPr>
          <p:cNvSpPr>
            <a:spLocks noGrp="1"/>
          </p:cNvSpPr>
          <p:nvPr>
            <p:ph type="sldNum" sz="quarter" idx="28"/>
          </p:nvPr>
        </p:nvSpPr>
        <p:spPr/>
        <p:txBody>
          <a:bodyPr/>
          <a:lstStyle/>
          <a:p>
            <a:fld id="{BA24374A-C3A8-471A-8837-3FC31668ABE5}" type="slidenum">
              <a:rPr lang="de-DE" smtClean="0"/>
              <a:pPr/>
              <a:t>82</a:t>
            </a:fld>
            <a:endParaRPr lang="de-DE" dirty="0"/>
          </a:p>
        </p:txBody>
      </p:sp>
      <p:sp>
        <p:nvSpPr>
          <p:cNvPr id="8" name="Textplatzhalter 7">
            <a:extLst>
              <a:ext uri="{FF2B5EF4-FFF2-40B4-BE49-F238E27FC236}">
                <a16:creationId xmlns:a16="http://schemas.microsoft.com/office/drawing/2014/main" id="{9B850CC7-6709-5464-DBD2-6E2CC4FAC74B}"/>
              </a:ext>
            </a:extLst>
          </p:cNvPr>
          <p:cNvSpPr>
            <a:spLocks noGrp="1"/>
          </p:cNvSpPr>
          <p:nvPr>
            <p:ph type="body" sz="quarter" idx="21"/>
          </p:nvPr>
        </p:nvSpPr>
        <p:spPr/>
        <p:txBody>
          <a:bodyPr/>
          <a:lstStyle/>
          <a:p>
            <a:r>
              <a:rPr lang="en-US" sz="1400" dirty="0"/>
              <a:t>Gestures and Postures </a:t>
            </a:r>
            <a:endParaRPr lang="de-DE" dirty="0"/>
          </a:p>
        </p:txBody>
      </p:sp>
      <p:sp>
        <p:nvSpPr>
          <p:cNvPr id="9" name="Textplatzhalter 8">
            <a:extLst>
              <a:ext uri="{FF2B5EF4-FFF2-40B4-BE49-F238E27FC236}">
                <a16:creationId xmlns:a16="http://schemas.microsoft.com/office/drawing/2014/main" id="{1DFA7329-970B-821C-BC0F-D36F13D56F6A}"/>
              </a:ext>
            </a:extLst>
          </p:cNvPr>
          <p:cNvSpPr>
            <a:spLocks noGrp="1"/>
          </p:cNvSpPr>
          <p:nvPr>
            <p:ph type="body" sz="quarter" idx="29"/>
          </p:nvPr>
        </p:nvSpPr>
        <p:spPr/>
        <p:txBody>
          <a:bodyPr/>
          <a:lstStyle/>
          <a:p>
            <a:endParaRPr lang="de-DE"/>
          </a:p>
        </p:txBody>
      </p:sp>
      <p:pic>
        <p:nvPicPr>
          <p:cNvPr id="77" name="Picture 3">
            <a:extLst>
              <a:ext uri="{FF2B5EF4-FFF2-40B4-BE49-F238E27FC236}">
                <a16:creationId xmlns:a16="http://schemas.microsoft.com/office/drawing/2014/main" id="{D603DFDA-B73B-5496-D931-6E01FB05EA4A}"/>
              </a:ext>
            </a:extLst>
          </p:cNvPr>
          <p:cNvPicPr>
            <a:picLocks noChangeAspect="1"/>
          </p:cNvPicPr>
          <p:nvPr/>
        </p:nvPicPr>
        <p:blipFill rotWithShape="1">
          <a:blip r:embed="rId2"/>
          <a:srcRect b="69423"/>
          <a:stretch/>
        </p:blipFill>
        <p:spPr>
          <a:xfrm>
            <a:off x="0" y="1766173"/>
            <a:ext cx="7324598" cy="4542552"/>
          </a:xfrm>
          <a:prstGeom prst="rect">
            <a:avLst/>
          </a:prstGeom>
        </p:spPr>
      </p:pic>
      <p:cxnSp>
        <p:nvCxnSpPr>
          <p:cNvPr id="78" name="Straight Arrow Connector 5">
            <a:extLst>
              <a:ext uri="{FF2B5EF4-FFF2-40B4-BE49-F238E27FC236}">
                <a16:creationId xmlns:a16="http://schemas.microsoft.com/office/drawing/2014/main" id="{D17A4C87-B9F6-88BE-E6CD-CB59DB7E01DF}"/>
              </a:ext>
            </a:extLst>
          </p:cNvPr>
          <p:cNvCxnSpPr>
            <a:cxnSpLocks/>
          </p:cNvCxnSpPr>
          <p:nvPr/>
        </p:nvCxnSpPr>
        <p:spPr>
          <a:xfrm flipV="1">
            <a:off x="3283268" y="2522817"/>
            <a:ext cx="5549232" cy="14625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79" name="TextBox 6">
            <a:extLst>
              <a:ext uri="{FF2B5EF4-FFF2-40B4-BE49-F238E27FC236}">
                <a16:creationId xmlns:a16="http://schemas.microsoft.com/office/drawing/2014/main" id="{5946E590-5E57-E2F0-C994-04F7B4061249}"/>
              </a:ext>
            </a:extLst>
          </p:cNvPr>
          <p:cNvSpPr txBox="1"/>
          <p:nvPr/>
        </p:nvSpPr>
        <p:spPr>
          <a:xfrm>
            <a:off x="8143696" y="2628042"/>
            <a:ext cx="3057247" cy="369332"/>
          </a:xfrm>
          <a:prstGeom prst="rect">
            <a:avLst/>
          </a:prstGeom>
          <a:noFill/>
        </p:spPr>
        <p:txBody>
          <a:bodyPr wrap="none" rtlCol="0">
            <a:spAutoFit/>
          </a:bodyPr>
          <a:lstStyle/>
          <a:p>
            <a:r>
              <a:rPr lang="de-DE" dirty="0"/>
              <a:t>Eye-Finger </a:t>
            </a:r>
            <a:r>
              <a:rPr lang="de-DE" dirty="0" err="1"/>
              <a:t>Raycast</a:t>
            </a:r>
            <a:r>
              <a:rPr lang="de-DE" dirty="0"/>
              <a:t> (EFRC)</a:t>
            </a:r>
            <a:endParaRPr lang="en-US" dirty="0"/>
          </a:p>
        </p:txBody>
      </p:sp>
      <p:cxnSp>
        <p:nvCxnSpPr>
          <p:cNvPr id="80" name="Straight Arrow Connector 13">
            <a:extLst>
              <a:ext uri="{FF2B5EF4-FFF2-40B4-BE49-F238E27FC236}">
                <a16:creationId xmlns:a16="http://schemas.microsoft.com/office/drawing/2014/main" id="{71729C8F-2B72-7550-B50C-3A4BDE2A27C6}"/>
              </a:ext>
            </a:extLst>
          </p:cNvPr>
          <p:cNvCxnSpPr>
            <a:cxnSpLocks/>
          </p:cNvCxnSpPr>
          <p:nvPr/>
        </p:nvCxnSpPr>
        <p:spPr>
          <a:xfrm flipV="1">
            <a:off x="6956655" y="1671273"/>
            <a:ext cx="1964536" cy="1074627"/>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81" name="TextBox 16">
            <a:extLst>
              <a:ext uri="{FF2B5EF4-FFF2-40B4-BE49-F238E27FC236}">
                <a16:creationId xmlns:a16="http://schemas.microsoft.com/office/drawing/2014/main" id="{217C58C4-CA56-B6C0-1C22-592101A721CB}"/>
              </a:ext>
            </a:extLst>
          </p:cNvPr>
          <p:cNvSpPr txBox="1"/>
          <p:nvPr/>
        </p:nvSpPr>
        <p:spPr>
          <a:xfrm>
            <a:off x="8111637" y="1273518"/>
            <a:ext cx="3121367" cy="369332"/>
          </a:xfrm>
          <a:prstGeom prst="rect">
            <a:avLst/>
          </a:prstGeom>
          <a:noFill/>
        </p:spPr>
        <p:txBody>
          <a:bodyPr wrap="none" rtlCol="0">
            <a:spAutoFit/>
          </a:bodyPr>
          <a:lstStyle/>
          <a:p>
            <a:r>
              <a:rPr lang="de-DE" dirty="0"/>
              <a:t>Index Finger </a:t>
            </a:r>
            <a:r>
              <a:rPr lang="de-DE" dirty="0" err="1"/>
              <a:t>Raycast</a:t>
            </a:r>
            <a:r>
              <a:rPr lang="de-DE" dirty="0"/>
              <a:t> (IFRC)</a:t>
            </a:r>
            <a:endParaRPr lang="en-US" dirty="0"/>
          </a:p>
        </p:txBody>
      </p:sp>
      <p:cxnSp>
        <p:nvCxnSpPr>
          <p:cNvPr id="82" name="Straight Arrow Connector 17">
            <a:extLst>
              <a:ext uri="{FF2B5EF4-FFF2-40B4-BE49-F238E27FC236}">
                <a16:creationId xmlns:a16="http://schemas.microsoft.com/office/drawing/2014/main" id="{5EFEDF87-AA77-DF97-B388-C156B900A3F2}"/>
              </a:ext>
            </a:extLst>
          </p:cNvPr>
          <p:cNvCxnSpPr>
            <a:cxnSpLocks/>
          </p:cNvCxnSpPr>
          <p:nvPr/>
        </p:nvCxnSpPr>
        <p:spPr>
          <a:xfrm flipV="1">
            <a:off x="5448753" y="2707483"/>
            <a:ext cx="2041707" cy="116667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83" name="TextBox 23">
            <a:extLst>
              <a:ext uri="{FF2B5EF4-FFF2-40B4-BE49-F238E27FC236}">
                <a16:creationId xmlns:a16="http://schemas.microsoft.com/office/drawing/2014/main" id="{BB5E1FAC-9C83-6860-6FA7-5661392DEA5A}"/>
              </a:ext>
            </a:extLst>
          </p:cNvPr>
          <p:cNvSpPr txBox="1"/>
          <p:nvPr/>
        </p:nvSpPr>
        <p:spPr>
          <a:xfrm>
            <a:off x="6457313" y="3446925"/>
            <a:ext cx="2788007" cy="369332"/>
          </a:xfrm>
          <a:prstGeom prst="rect">
            <a:avLst/>
          </a:prstGeom>
          <a:noFill/>
        </p:spPr>
        <p:txBody>
          <a:bodyPr wrap="none" rtlCol="0">
            <a:spAutoFit/>
          </a:bodyPr>
          <a:lstStyle/>
          <a:p>
            <a:r>
              <a:rPr lang="de-DE" dirty="0" err="1"/>
              <a:t>Forearm</a:t>
            </a:r>
            <a:r>
              <a:rPr lang="de-DE" dirty="0"/>
              <a:t> </a:t>
            </a:r>
            <a:r>
              <a:rPr lang="de-DE" dirty="0" err="1"/>
              <a:t>Raycast</a:t>
            </a:r>
            <a:r>
              <a:rPr lang="de-DE" dirty="0"/>
              <a:t> (FARC)</a:t>
            </a:r>
            <a:endParaRPr lang="en-US" dirty="0"/>
          </a:p>
        </p:txBody>
      </p:sp>
      <p:cxnSp>
        <p:nvCxnSpPr>
          <p:cNvPr id="2" name="Straight Arrow Connector 17">
            <a:extLst>
              <a:ext uri="{FF2B5EF4-FFF2-40B4-BE49-F238E27FC236}">
                <a16:creationId xmlns:a16="http://schemas.microsoft.com/office/drawing/2014/main" id="{93B46C38-B19A-2443-F8CB-8951076D4C94}"/>
              </a:ext>
            </a:extLst>
          </p:cNvPr>
          <p:cNvCxnSpPr>
            <a:cxnSpLocks/>
          </p:cNvCxnSpPr>
          <p:nvPr/>
        </p:nvCxnSpPr>
        <p:spPr>
          <a:xfrm flipV="1">
            <a:off x="3230544" y="1569419"/>
            <a:ext cx="2660777" cy="74180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3">
            <a:extLst>
              <a:ext uri="{FF2B5EF4-FFF2-40B4-BE49-F238E27FC236}">
                <a16:creationId xmlns:a16="http://schemas.microsoft.com/office/drawing/2014/main" id="{2B43F25C-4FCC-56F0-BED2-A5C3D8767AF2}"/>
              </a:ext>
            </a:extLst>
          </p:cNvPr>
          <p:cNvSpPr txBox="1"/>
          <p:nvPr/>
        </p:nvSpPr>
        <p:spPr>
          <a:xfrm>
            <a:off x="4239104" y="1883996"/>
            <a:ext cx="2274982" cy="369332"/>
          </a:xfrm>
          <a:prstGeom prst="rect">
            <a:avLst/>
          </a:prstGeom>
          <a:noFill/>
        </p:spPr>
        <p:txBody>
          <a:bodyPr wrap="none" rtlCol="0">
            <a:spAutoFit/>
          </a:bodyPr>
          <a:lstStyle/>
          <a:p>
            <a:r>
              <a:rPr lang="de-DE" dirty="0"/>
              <a:t>Head </a:t>
            </a:r>
            <a:r>
              <a:rPr lang="de-DE" dirty="0" err="1"/>
              <a:t>Raycast</a:t>
            </a:r>
            <a:r>
              <a:rPr lang="de-DE" dirty="0"/>
              <a:t> (HRC)</a:t>
            </a:r>
            <a:endParaRPr lang="en-US" dirty="0"/>
          </a:p>
        </p:txBody>
      </p:sp>
    </p:spTree>
    <p:extLst>
      <p:ext uri="{BB962C8B-B14F-4D97-AF65-F5344CB8AC3E}">
        <p14:creationId xmlns:p14="http://schemas.microsoft.com/office/powerpoint/2010/main" val="2883938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8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p:bldP spid="81" grpId="0"/>
      <p:bldP spid="83" grpId="0"/>
      <p:bldP spid="3" grpId="0"/>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49A54A4-45F2-3439-7EBE-7653AB85CF89}"/>
              </a:ext>
            </a:extLst>
          </p:cNvPr>
          <p:cNvSpPr>
            <a:spLocks noGrp="1"/>
          </p:cNvSpPr>
          <p:nvPr>
            <p:ph type="title"/>
          </p:nvPr>
        </p:nvSpPr>
        <p:spPr/>
        <p:txBody>
          <a:bodyPr/>
          <a:lstStyle/>
          <a:p>
            <a:r>
              <a:rPr lang="de-DE" dirty="0"/>
              <a:t>Issues </a:t>
            </a:r>
            <a:r>
              <a:rPr lang="de-DE" dirty="0" err="1"/>
              <a:t>with</a:t>
            </a:r>
            <a:r>
              <a:rPr lang="de-DE" dirty="0"/>
              <a:t> Simple </a:t>
            </a:r>
            <a:r>
              <a:rPr lang="de-DE" dirty="0" err="1"/>
              <a:t>Raycasting</a:t>
            </a:r>
            <a:endParaRPr lang="de-DE" dirty="0"/>
          </a:p>
        </p:txBody>
      </p:sp>
      <p:sp>
        <p:nvSpPr>
          <p:cNvPr id="3" name="Fußzeilenplatzhalter 2">
            <a:extLst>
              <a:ext uri="{FF2B5EF4-FFF2-40B4-BE49-F238E27FC236}">
                <a16:creationId xmlns:a16="http://schemas.microsoft.com/office/drawing/2014/main" id="{020CB0D4-C532-0965-67AF-DF5F92F57A9D}"/>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C0F9F4D3-008F-3BC5-4B3A-01856D3D7819}"/>
              </a:ext>
            </a:extLst>
          </p:cNvPr>
          <p:cNvSpPr>
            <a:spLocks noGrp="1"/>
          </p:cNvSpPr>
          <p:nvPr>
            <p:ph type="sldNum" sz="quarter" idx="28"/>
          </p:nvPr>
        </p:nvSpPr>
        <p:spPr/>
        <p:txBody>
          <a:bodyPr/>
          <a:lstStyle/>
          <a:p>
            <a:fld id="{BA24374A-C3A8-471A-8837-3FC31668ABE5}" type="slidenum">
              <a:rPr lang="de-DE" smtClean="0"/>
              <a:pPr/>
              <a:t>83</a:t>
            </a:fld>
            <a:endParaRPr lang="de-DE" dirty="0"/>
          </a:p>
        </p:txBody>
      </p:sp>
      <p:sp>
        <p:nvSpPr>
          <p:cNvPr id="5" name="Textplatzhalter 4">
            <a:extLst>
              <a:ext uri="{FF2B5EF4-FFF2-40B4-BE49-F238E27FC236}">
                <a16:creationId xmlns:a16="http://schemas.microsoft.com/office/drawing/2014/main" id="{AD997758-060C-51A2-B161-E6307612D129}"/>
              </a:ext>
            </a:extLst>
          </p:cNvPr>
          <p:cNvSpPr>
            <a:spLocks noGrp="1"/>
          </p:cNvSpPr>
          <p:nvPr>
            <p:ph type="body" sz="quarter" idx="21"/>
          </p:nvPr>
        </p:nvSpPr>
        <p:spPr/>
        <p:txBody>
          <a:bodyPr/>
          <a:lstStyle/>
          <a:p>
            <a:endParaRPr lang="de-DE"/>
          </a:p>
        </p:txBody>
      </p:sp>
      <p:sp>
        <p:nvSpPr>
          <p:cNvPr id="6" name="Textplatzhalter 5">
            <a:extLst>
              <a:ext uri="{FF2B5EF4-FFF2-40B4-BE49-F238E27FC236}">
                <a16:creationId xmlns:a16="http://schemas.microsoft.com/office/drawing/2014/main" id="{C8C93934-DF22-2568-BA86-1DECD57917D1}"/>
              </a:ext>
            </a:extLst>
          </p:cNvPr>
          <p:cNvSpPr>
            <a:spLocks noGrp="1"/>
          </p:cNvSpPr>
          <p:nvPr>
            <p:ph type="body" sz="quarter" idx="29"/>
          </p:nvPr>
        </p:nvSpPr>
        <p:spPr/>
        <p:txBody>
          <a:bodyPr/>
          <a:lstStyle/>
          <a:p>
            <a:endParaRPr lang="de-DE"/>
          </a:p>
        </p:txBody>
      </p:sp>
      <p:sp>
        <p:nvSpPr>
          <p:cNvPr id="7" name="Textplatzhalter 5">
            <a:extLst>
              <a:ext uri="{FF2B5EF4-FFF2-40B4-BE49-F238E27FC236}">
                <a16:creationId xmlns:a16="http://schemas.microsoft.com/office/drawing/2014/main" id="{E63577B4-42C7-2C0B-F42F-5A2B549CFC39}"/>
              </a:ext>
            </a:extLst>
          </p:cNvPr>
          <p:cNvSpPr txBox="1">
            <a:spLocks/>
          </p:cNvSpPr>
          <p:nvPr/>
        </p:nvSpPr>
        <p:spPr>
          <a:xfrm>
            <a:off x="4656137" y="4160520"/>
            <a:ext cx="6840537" cy="1968818"/>
          </a:xfrm>
          <a:prstGeom prst="rect">
            <a:avLst/>
          </a:prstGeom>
        </p:spPr>
        <p:txBody>
          <a:bodyPr vert="horz" lIns="91440" tIns="45720" rIns="91440" bIns="45720" rtlCol="0">
            <a:normAutofit/>
          </a:bodyPr>
          <a:lstStyle>
            <a:lvl1pPr marL="285750" marR="0" indent="-252000" algn="l" defTabSz="284400" rtl="0" eaLnBrk="1" fontAlgn="auto" latinLnBrk="0" hangingPunct="1">
              <a:lnSpc>
                <a:spcPct val="110000"/>
              </a:lnSpc>
              <a:spcBef>
                <a:spcPts val="300"/>
              </a:spcBef>
              <a:spcAft>
                <a:spcPts val="400"/>
              </a:spcAft>
              <a:buClr>
                <a:srgbClr val="5079BC"/>
              </a:buClr>
              <a:buSzPts val="2400"/>
              <a:buFont typeface="Wingdings" panose="05000000000000000000" pitchFamily="2" charset="2"/>
              <a:buChar char="§"/>
              <a:tabLst/>
              <a:defRPr lang="de-DE" sz="2200" b="0" kern="1200" noProof="0" dirty="0" smtClean="0">
                <a:solidFill>
                  <a:schemeClr val="tx1"/>
                </a:solidFill>
                <a:latin typeface="Roboto" panose="02000000000000000000" pitchFamily="2" charset="0"/>
                <a:ea typeface="Roboto" panose="02000000000000000000" pitchFamily="2" charset="0"/>
                <a:cs typeface="Arial" panose="020B0604020202020204" pitchFamily="34" charset="0"/>
              </a:defRPr>
            </a:lvl1pPr>
            <a:lvl2pPr marL="538163" indent="-252000" algn="l" defTabSz="914400" rtl="0" eaLnBrk="1" latinLnBrk="0" hangingPunct="1">
              <a:lnSpc>
                <a:spcPct val="110000"/>
              </a:lnSpc>
              <a:spcBef>
                <a:spcPts val="300"/>
              </a:spcBef>
              <a:spcAft>
                <a:spcPts val="400"/>
              </a:spcAft>
              <a:buClr>
                <a:schemeClr val="accent2"/>
              </a:buClr>
              <a:buFontTx/>
              <a:buBlip>
                <a:blip r:embed="rId2">
                  <a:extLst>
                    <a:ext uri="{96DAC541-7B7A-43D3-8B79-37D633B846F1}">
                      <asvg:svgBlip xmlns:asvg="http://schemas.microsoft.com/office/drawing/2016/SVG/main" r:embed="rId3"/>
                    </a:ext>
                  </a:extLst>
                </a:blip>
              </a:buBlip>
              <a:defRPr sz="2000" kern="1200">
                <a:solidFill>
                  <a:schemeClr val="tx1"/>
                </a:solidFill>
                <a:latin typeface="Roboto" panose="02000000000000000000" pitchFamily="2" charset="0"/>
                <a:ea typeface="Roboto" panose="02000000000000000000" pitchFamily="2" charset="0"/>
                <a:cs typeface="Arial" panose="020B0604020202020204" pitchFamily="34" charset="0"/>
              </a:defRPr>
            </a:lvl2pPr>
            <a:lvl3pPr marL="808038" indent="-252000" algn="l" defTabSz="914400" rtl="0" eaLnBrk="1" latinLnBrk="0" hangingPunct="1">
              <a:lnSpc>
                <a:spcPct val="110000"/>
              </a:lnSpc>
              <a:spcBef>
                <a:spcPts val="300"/>
              </a:spcBef>
              <a:spcAft>
                <a:spcPts val="400"/>
              </a:spcAft>
              <a:buClr>
                <a:schemeClr val="accent2"/>
              </a:buClr>
              <a:buFontTx/>
              <a:buBlip>
                <a:blip r:embed="rId2">
                  <a:extLst>
                    <a:ext uri="{96DAC541-7B7A-43D3-8B79-37D633B846F1}">
                      <asvg:svgBlip xmlns:asvg="http://schemas.microsoft.com/office/drawing/2016/SVG/main" r:embed="rId3"/>
                    </a:ext>
                  </a:extLst>
                </a:blip>
              </a:buBlip>
              <a:defRPr sz="1800" kern="1200">
                <a:solidFill>
                  <a:schemeClr val="tx1"/>
                </a:solidFill>
                <a:latin typeface="Roboto" panose="02000000000000000000" pitchFamily="2" charset="0"/>
                <a:ea typeface="Roboto" panose="02000000000000000000" pitchFamily="2" charset="0"/>
                <a:cs typeface="Arial" panose="020B0604020202020204" pitchFamily="34" charset="0"/>
              </a:defRPr>
            </a:lvl3pPr>
            <a:lvl4pPr marL="1077913" indent="-252000" algn="l" defTabSz="914400" rtl="0" eaLnBrk="1" latinLnBrk="0" hangingPunct="1">
              <a:lnSpc>
                <a:spcPct val="110000"/>
              </a:lnSpc>
              <a:spcBef>
                <a:spcPts val="300"/>
              </a:spcBef>
              <a:spcAft>
                <a:spcPts val="400"/>
              </a:spcAft>
              <a:buClr>
                <a:schemeClr val="accent2"/>
              </a:buClr>
              <a:buFontTx/>
              <a:buBlip>
                <a:blip r:embed="rId2">
                  <a:extLst>
                    <a:ext uri="{96DAC541-7B7A-43D3-8B79-37D633B846F1}">
                      <asvg:svgBlip xmlns:asvg="http://schemas.microsoft.com/office/drawing/2016/SVG/main" r:embed="rId3"/>
                    </a:ext>
                  </a:extLst>
                </a:blip>
              </a:buBlip>
              <a:defRPr sz="1600" kern="1200">
                <a:solidFill>
                  <a:schemeClr val="tx1"/>
                </a:solidFill>
                <a:latin typeface="Roboto" panose="02000000000000000000" pitchFamily="2" charset="0"/>
                <a:ea typeface="Roboto" panose="02000000000000000000" pitchFamily="2" charset="0"/>
                <a:cs typeface="Arial" panose="020B0604020202020204" pitchFamily="34" charset="0"/>
              </a:defRPr>
            </a:lvl4pPr>
            <a:lvl5pPr marL="1346200" indent="-252000" algn="l" defTabSz="914400" rtl="0" eaLnBrk="1" latinLnBrk="0" hangingPunct="1">
              <a:lnSpc>
                <a:spcPct val="110000"/>
              </a:lnSpc>
              <a:spcBef>
                <a:spcPts val="300"/>
              </a:spcBef>
              <a:spcAft>
                <a:spcPts val="400"/>
              </a:spcAft>
              <a:buClr>
                <a:schemeClr val="accent2"/>
              </a:buClr>
              <a:buFontTx/>
              <a:buBlip>
                <a:blip r:embed="rId2">
                  <a:extLst>
                    <a:ext uri="{96DAC541-7B7A-43D3-8B79-37D633B846F1}">
                      <asvg:svgBlip xmlns:asvg="http://schemas.microsoft.com/office/drawing/2016/SVG/main" r:embed="rId3"/>
                    </a:ext>
                  </a:extLst>
                </a:blip>
              </a:buBlip>
              <a:defRPr sz="1600" kern="1200">
                <a:solidFill>
                  <a:schemeClr val="tx1"/>
                </a:solidFill>
                <a:latin typeface="Roboto" panose="02000000000000000000" pitchFamily="2" charset="0"/>
                <a:ea typeface="Roboto" panose="02000000000000000000" pitchFamily="2" charset="0"/>
                <a:cs typeface="Arial" panose="020B0604020202020204" pitchFamily="34" charset="0"/>
                <a:sym typeface="Wingdings" panose="05000000000000000000" pitchFamily="2" charset="2"/>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Arm gestures with simple </a:t>
            </a:r>
            <a:r>
              <a:rPr lang="en-US" dirty="0" err="1"/>
              <a:t>raycasting</a:t>
            </a:r>
            <a:r>
              <a:rPr lang="en-US" dirty="0"/>
              <a:t> suffer from </a:t>
            </a:r>
            <a:r>
              <a:rPr lang="en-US" b="1" dirty="0">
                <a:solidFill>
                  <a:schemeClr val="accent1"/>
                </a:solidFill>
              </a:rPr>
              <a:t>systematic errors</a:t>
            </a:r>
          </a:p>
          <a:p>
            <a:r>
              <a:rPr lang="en-US" dirty="0"/>
              <a:t>Using polynomial models (math equations) we can correct those errors</a:t>
            </a:r>
          </a:p>
        </p:txBody>
      </p:sp>
      <p:pic>
        <p:nvPicPr>
          <p:cNvPr id="8" name="Picture 15">
            <a:extLst>
              <a:ext uri="{FF2B5EF4-FFF2-40B4-BE49-F238E27FC236}">
                <a16:creationId xmlns:a16="http://schemas.microsoft.com/office/drawing/2014/main" id="{125076A4-156E-E741-0EB9-5E43BCC68764}"/>
              </a:ext>
            </a:extLst>
          </p:cNvPr>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641275" y="3732395"/>
            <a:ext cx="3544044" cy="2437985"/>
          </a:xfrm>
          <a:prstGeom prst="rect">
            <a:avLst/>
          </a:prstGeom>
        </p:spPr>
      </p:pic>
      <p:pic>
        <p:nvPicPr>
          <p:cNvPr id="9" name="Picture 16">
            <a:extLst>
              <a:ext uri="{FF2B5EF4-FFF2-40B4-BE49-F238E27FC236}">
                <a16:creationId xmlns:a16="http://schemas.microsoft.com/office/drawing/2014/main" id="{5693C2A9-CC02-A3D8-F439-30F4EED2EC10}"/>
              </a:ext>
            </a:extLst>
          </p:cNvPr>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a:off x="641275" y="1347461"/>
            <a:ext cx="3532531" cy="2430065"/>
          </a:xfrm>
          <a:prstGeom prst="rect">
            <a:avLst/>
          </a:prstGeom>
        </p:spPr>
      </p:pic>
      <p:pic>
        <p:nvPicPr>
          <p:cNvPr id="10" name="Picture 17">
            <a:extLst>
              <a:ext uri="{FF2B5EF4-FFF2-40B4-BE49-F238E27FC236}">
                <a16:creationId xmlns:a16="http://schemas.microsoft.com/office/drawing/2014/main" id="{9F61F1E0-97C7-ED5F-A3AC-E79C539F4721}"/>
              </a:ext>
            </a:extLst>
          </p:cNvPr>
          <p:cNvPicPr>
            <a:picLocks noChangeAspect="1"/>
          </p:cNvPicPr>
          <p:nvPr/>
        </p:nvPicPr>
        <p:blipFill>
          <a:blip r:embed="rId6" cstate="hqprint">
            <a:extLst>
              <a:ext uri="{28A0092B-C50C-407E-A947-70E740481C1C}">
                <a14:useLocalDpi xmlns:a14="http://schemas.microsoft.com/office/drawing/2010/main" val="0"/>
              </a:ext>
            </a:extLst>
          </a:blip>
          <a:stretch>
            <a:fillRect/>
          </a:stretch>
        </p:blipFill>
        <p:spPr>
          <a:xfrm>
            <a:off x="4227856" y="1337496"/>
            <a:ext cx="3544044" cy="2437985"/>
          </a:xfrm>
          <a:prstGeom prst="rect">
            <a:avLst/>
          </a:prstGeom>
        </p:spPr>
      </p:pic>
      <p:pic>
        <p:nvPicPr>
          <p:cNvPr id="11" name="Picture 18">
            <a:extLst>
              <a:ext uri="{FF2B5EF4-FFF2-40B4-BE49-F238E27FC236}">
                <a16:creationId xmlns:a16="http://schemas.microsoft.com/office/drawing/2014/main" id="{1C1FDCF6-6627-2400-2BC4-9D8ADD603BF2}"/>
              </a:ext>
            </a:extLst>
          </p:cNvPr>
          <p:cNvPicPr>
            <a:picLocks noChangeAspect="1"/>
          </p:cNvPicPr>
          <p:nvPr/>
        </p:nvPicPr>
        <p:blipFill>
          <a:blip r:embed="rId7" cstate="hqprint">
            <a:extLst>
              <a:ext uri="{28A0092B-C50C-407E-A947-70E740481C1C}">
                <a14:useLocalDpi xmlns:a14="http://schemas.microsoft.com/office/drawing/2010/main" val="0"/>
              </a:ext>
            </a:extLst>
          </a:blip>
          <a:stretch>
            <a:fillRect/>
          </a:stretch>
        </p:blipFill>
        <p:spPr>
          <a:xfrm>
            <a:off x="7885125" y="1337495"/>
            <a:ext cx="3544044" cy="2437985"/>
          </a:xfrm>
          <a:prstGeom prst="rect">
            <a:avLst/>
          </a:prstGeom>
        </p:spPr>
      </p:pic>
      <p:sp>
        <p:nvSpPr>
          <p:cNvPr id="12" name="Rectangle: Rounded Corners 9">
            <a:extLst>
              <a:ext uri="{FF2B5EF4-FFF2-40B4-BE49-F238E27FC236}">
                <a16:creationId xmlns:a16="http://schemas.microsoft.com/office/drawing/2014/main" id="{FB41DEA1-24BB-D36B-3729-B54DBD0AB215}"/>
              </a:ext>
            </a:extLst>
          </p:cNvPr>
          <p:cNvSpPr/>
          <p:nvPr/>
        </p:nvSpPr>
        <p:spPr>
          <a:xfrm>
            <a:off x="1728463" y="2991879"/>
            <a:ext cx="2653995" cy="391329"/>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1600" dirty="0">
                <a:solidFill>
                  <a:sysClr val="windowText" lastClr="000000"/>
                </a:solidFill>
              </a:rPr>
              <a:t>Eye Index Finger Ray Cast</a:t>
            </a:r>
          </a:p>
        </p:txBody>
      </p:sp>
      <p:sp>
        <p:nvSpPr>
          <p:cNvPr id="13" name="Rectangle: Rounded Corners 9">
            <a:extLst>
              <a:ext uri="{FF2B5EF4-FFF2-40B4-BE49-F238E27FC236}">
                <a16:creationId xmlns:a16="http://schemas.microsoft.com/office/drawing/2014/main" id="{C9C380FD-7D39-99EB-1FC8-70A5289E0380}"/>
              </a:ext>
            </a:extLst>
          </p:cNvPr>
          <p:cNvSpPr/>
          <p:nvPr/>
        </p:nvSpPr>
        <p:spPr>
          <a:xfrm>
            <a:off x="5415596" y="2991879"/>
            <a:ext cx="2551915" cy="391329"/>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1600" dirty="0">
                <a:solidFill>
                  <a:sysClr val="windowText" lastClr="000000"/>
                </a:solidFill>
              </a:rPr>
              <a:t>Index Finger Ray Cast</a:t>
            </a:r>
          </a:p>
        </p:txBody>
      </p:sp>
      <p:sp>
        <p:nvSpPr>
          <p:cNvPr id="14" name="Rectangle: Rounded Corners 9">
            <a:extLst>
              <a:ext uri="{FF2B5EF4-FFF2-40B4-BE49-F238E27FC236}">
                <a16:creationId xmlns:a16="http://schemas.microsoft.com/office/drawing/2014/main" id="{E96E9754-0BE7-6593-5930-D6139C992669}"/>
              </a:ext>
            </a:extLst>
          </p:cNvPr>
          <p:cNvSpPr/>
          <p:nvPr/>
        </p:nvSpPr>
        <p:spPr>
          <a:xfrm>
            <a:off x="1728463" y="5390359"/>
            <a:ext cx="2653995" cy="391329"/>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1600" dirty="0">
                <a:solidFill>
                  <a:sysClr val="windowText" lastClr="000000"/>
                </a:solidFill>
              </a:rPr>
              <a:t>Head Ray Cast</a:t>
            </a:r>
          </a:p>
        </p:txBody>
      </p:sp>
      <p:sp>
        <p:nvSpPr>
          <p:cNvPr id="15" name="Rectangle: Rounded Corners 9">
            <a:extLst>
              <a:ext uri="{FF2B5EF4-FFF2-40B4-BE49-F238E27FC236}">
                <a16:creationId xmlns:a16="http://schemas.microsoft.com/office/drawing/2014/main" id="{73C7CEDE-2507-BA2E-4CC1-6052992C72E3}"/>
              </a:ext>
            </a:extLst>
          </p:cNvPr>
          <p:cNvSpPr/>
          <p:nvPr/>
        </p:nvSpPr>
        <p:spPr>
          <a:xfrm>
            <a:off x="9037731" y="2991879"/>
            <a:ext cx="2551916" cy="391329"/>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1600" dirty="0">
                <a:solidFill>
                  <a:sysClr val="windowText" lastClr="000000"/>
                </a:solidFill>
              </a:rPr>
              <a:t>Forearm Ray Cast</a:t>
            </a:r>
          </a:p>
        </p:txBody>
      </p:sp>
    </p:spTree>
    <p:extLst>
      <p:ext uri="{BB962C8B-B14F-4D97-AF65-F5344CB8AC3E}">
        <p14:creationId xmlns:p14="http://schemas.microsoft.com/office/powerpoint/2010/main" val="183659441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CEBE0AB-B3E2-D5AD-1403-86DB20A84D84}"/>
              </a:ext>
            </a:extLst>
          </p:cNvPr>
          <p:cNvSpPr>
            <a:spLocks noGrp="1"/>
          </p:cNvSpPr>
          <p:nvPr>
            <p:ph type="title"/>
          </p:nvPr>
        </p:nvSpPr>
        <p:spPr/>
        <p:txBody>
          <a:bodyPr/>
          <a:lstStyle/>
          <a:p>
            <a:r>
              <a:rPr lang="de-DE" dirty="0" err="1"/>
              <a:t>Deictic</a:t>
            </a:r>
            <a:r>
              <a:rPr lang="de-DE" dirty="0"/>
              <a:t> </a:t>
            </a:r>
            <a:r>
              <a:rPr lang="de-DE" dirty="0" err="1"/>
              <a:t>Pointing</a:t>
            </a:r>
            <a:endParaRPr lang="de-DE" dirty="0"/>
          </a:p>
        </p:txBody>
      </p:sp>
      <p:sp>
        <p:nvSpPr>
          <p:cNvPr id="3" name="Fußzeilenplatzhalter 2">
            <a:extLst>
              <a:ext uri="{FF2B5EF4-FFF2-40B4-BE49-F238E27FC236}">
                <a16:creationId xmlns:a16="http://schemas.microsoft.com/office/drawing/2014/main" id="{7A9B8DE3-8E9B-57C6-7203-27AE243517B2}"/>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78D0BFB7-E4A5-CEFC-65BF-44DF9B77CC7B}"/>
              </a:ext>
            </a:extLst>
          </p:cNvPr>
          <p:cNvSpPr>
            <a:spLocks noGrp="1"/>
          </p:cNvSpPr>
          <p:nvPr>
            <p:ph type="sldNum" sz="quarter" idx="28"/>
          </p:nvPr>
        </p:nvSpPr>
        <p:spPr/>
        <p:txBody>
          <a:bodyPr/>
          <a:lstStyle/>
          <a:p>
            <a:fld id="{BA24374A-C3A8-471A-8837-3FC31668ABE5}" type="slidenum">
              <a:rPr lang="de-DE" smtClean="0"/>
              <a:pPr/>
              <a:t>84</a:t>
            </a:fld>
            <a:endParaRPr lang="de-DE" dirty="0"/>
          </a:p>
        </p:txBody>
      </p:sp>
      <p:sp>
        <p:nvSpPr>
          <p:cNvPr id="5" name="Textplatzhalter 4">
            <a:extLst>
              <a:ext uri="{FF2B5EF4-FFF2-40B4-BE49-F238E27FC236}">
                <a16:creationId xmlns:a16="http://schemas.microsoft.com/office/drawing/2014/main" id="{51EF4B95-0604-7196-CED0-E7B1777AA1B0}"/>
              </a:ext>
            </a:extLst>
          </p:cNvPr>
          <p:cNvSpPr>
            <a:spLocks noGrp="1"/>
          </p:cNvSpPr>
          <p:nvPr>
            <p:ph type="body" sz="quarter" idx="21"/>
          </p:nvPr>
        </p:nvSpPr>
        <p:spPr/>
        <p:txBody>
          <a:bodyPr/>
          <a:lstStyle/>
          <a:p>
            <a:r>
              <a:rPr lang="en-US" sz="1400"/>
              <a:t>Gestures and Postures </a:t>
            </a:r>
            <a:endParaRPr lang="de-DE" dirty="0"/>
          </a:p>
        </p:txBody>
      </p:sp>
      <p:sp>
        <p:nvSpPr>
          <p:cNvPr id="6" name="Textplatzhalter 5">
            <a:extLst>
              <a:ext uri="{FF2B5EF4-FFF2-40B4-BE49-F238E27FC236}">
                <a16:creationId xmlns:a16="http://schemas.microsoft.com/office/drawing/2014/main" id="{87AC0D95-E58D-6E2C-ABEC-8D1610F4123D}"/>
              </a:ext>
            </a:extLst>
          </p:cNvPr>
          <p:cNvSpPr>
            <a:spLocks noGrp="1"/>
          </p:cNvSpPr>
          <p:nvPr>
            <p:ph type="body" sz="quarter" idx="29"/>
          </p:nvPr>
        </p:nvSpPr>
        <p:spPr/>
        <p:txBody>
          <a:bodyPr>
            <a:normAutofit/>
          </a:bodyPr>
          <a:lstStyle/>
          <a:p>
            <a:r>
              <a:rPr lang="en-US" b="1" dirty="0">
                <a:solidFill>
                  <a:schemeClr val="accent1"/>
                </a:solidFill>
              </a:rPr>
              <a:t>Deixis</a:t>
            </a:r>
            <a:r>
              <a:rPr lang="en-US" dirty="0"/>
              <a:t>: “Showing” or “point out” (Greek) and refers to the act of pointing to something to draw attention to it or to provide information about its location</a:t>
            </a:r>
          </a:p>
          <a:p>
            <a:r>
              <a:rPr lang="en-US" b="1" dirty="0">
                <a:solidFill>
                  <a:schemeClr val="accent1"/>
                </a:solidFill>
              </a:rPr>
              <a:t>Deictic gestures </a:t>
            </a:r>
            <a:r>
              <a:rPr lang="en-US" dirty="0"/>
              <a:t>are used to direct the attention of a listener or observer to an object, place, or direction. </a:t>
            </a:r>
          </a:p>
          <a:p>
            <a:pPr lvl="1"/>
            <a:r>
              <a:rPr lang="en-US" dirty="0"/>
              <a:t>It's an integral part of how humans convey spatial information nonverbally</a:t>
            </a:r>
          </a:p>
          <a:p>
            <a:pPr lvl="1"/>
            <a:r>
              <a:rPr lang="en-US" dirty="0"/>
              <a:t>Deictic gestures  can be accompanied by verbal cues (e.g., "Look at that tree over there!") but can also stand alone as a nonverbal communicative act</a:t>
            </a:r>
          </a:p>
          <a:p>
            <a:r>
              <a:rPr lang="en-US" dirty="0"/>
              <a:t>Deictic gestures </a:t>
            </a:r>
          </a:p>
          <a:p>
            <a:pPr lvl="1"/>
            <a:r>
              <a:rPr lang="en-US" dirty="0"/>
              <a:t>can be </a:t>
            </a:r>
            <a:r>
              <a:rPr lang="en-US" b="1" dirty="0">
                <a:solidFill>
                  <a:schemeClr val="accent1"/>
                </a:solidFill>
              </a:rPr>
              <a:t>captured through motion sensors</a:t>
            </a:r>
            <a:r>
              <a:rPr lang="en-US" dirty="0"/>
              <a:t>, </a:t>
            </a:r>
            <a:r>
              <a:rPr lang="en-US" b="1" dirty="0">
                <a:solidFill>
                  <a:schemeClr val="accent1"/>
                </a:solidFill>
              </a:rPr>
              <a:t>cameras</a:t>
            </a:r>
            <a:r>
              <a:rPr lang="en-US" dirty="0"/>
              <a:t>, or even eye-tracking systems and </a:t>
            </a:r>
          </a:p>
          <a:p>
            <a:pPr lvl="1"/>
            <a:r>
              <a:rPr lang="en-US" dirty="0"/>
              <a:t>are often </a:t>
            </a:r>
            <a:r>
              <a:rPr lang="en-US" b="1" dirty="0">
                <a:solidFill>
                  <a:schemeClr val="accent1"/>
                </a:solidFill>
              </a:rPr>
              <a:t>used in AR, VR, MR</a:t>
            </a:r>
            <a:r>
              <a:rPr lang="en-US" dirty="0"/>
              <a:t> environments, where users can point to objects or locations in the virtual space to interact with them</a:t>
            </a:r>
            <a:endParaRPr lang="de-DE" dirty="0"/>
          </a:p>
        </p:txBody>
      </p:sp>
    </p:spTree>
    <p:extLst>
      <p:ext uri="{BB962C8B-B14F-4D97-AF65-F5344CB8AC3E}">
        <p14:creationId xmlns:p14="http://schemas.microsoft.com/office/powerpoint/2010/main" val="3307602332"/>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428FADF-FF05-4CFA-FE26-2AF5B2924E46}"/>
              </a:ext>
            </a:extLst>
          </p:cNvPr>
          <p:cNvSpPr>
            <a:spLocks noGrp="1"/>
          </p:cNvSpPr>
          <p:nvPr>
            <p:ph type="title"/>
          </p:nvPr>
        </p:nvSpPr>
        <p:spPr/>
        <p:txBody>
          <a:bodyPr/>
          <a:lstStyle/>
          <a:p>
            <a:r>
              <a:rPr lang="de-DE" dirty="0" err="1"/>
              <a:t>Deictic</a:t>
            </a:r>
            <a:r>
              <a:rPr lang="de-DE" dirty="0"/>
              <a:t> </a:t>
            </a:r>
            <a:r>
              <a:rPr lang="de-DE" dirty="0" err="1"/>
              <a:t>Pointing</a:t>
            </a:r>
            <a:endParaRPr lang="de-DE" dirty="0"/>
          </a:p>
        </p:txBody>
      </p:sp>
      <p:sp>
        <p:nvSpPr>
          <p:cNvPr id="3" name="Fußzeilenplatzhalter 2">
            <a:extLst>
              <a:ext uri="{FF2B5EF4-FFF2-40B4-BE49-F238E27FC236}">
                <a16:creationId xmlns:a16="http://schemas.microsoft.com/office/drawing/2014/main" id="{3DA50F89-5E52-35DD-E701-FF25586CCA4E}"/>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D38C0CB9-72FE-41C7-C2AB-2E921334B62D}"/>
              </a:ext>
            </a:extLst>
          </p:cNvPr>
          <p:cNvSpPr>
            <a:spLocks noGrp="1"/>
          </p:cNvSpPr>
          <p:nvPr>
            <p:ph type="sldNum" sz="quarter" idx="33"/>
          </p:nvPr>
        </p:nvSpPr>
        <p:spPr/>
        <p:txBody>
          <a:bodyPr/>
          <a:lstStyle/>
          <a:p>
            <a:fld id="{BA24374A-C3A8-471A-8837-3FC31668ABE5}" type="slidenum">
              <a:rPr lang="de-DE" smtClean="0"/>
              <a:pPr/>
              <a:t>85</a:t>
            </a:fld>
            <a:endParaRPr lang="de-DE" dirty="0"/>
          </a:p>
        </p:txBody>
      </p:sp>
      <p:sp>
        <p:nvSpPr>
          <p:cNvPr id="7" name="Textplatzhalter 6">
            <a:extLst>
              <a:ext uri="{FF2B5EF4-FFF2-40B4-BE49-F238E27FC236}">
                <a16:creationId xmlns:a16="http://schemas.microsoft.com/office/drawing/2014/main" id="{FC71646A-8A04-608B-0F3A-CCC4F5756CDB}"/>
              </a:ext>
            </a:extLst>
          </p:cNvPr>
          <p:cNvSpPr>
            <a:spLocks noGrp="1"/>
          </p:cNvSpPr>
          <p:nvPr>
            <p:ph type="body" sz="quarter" idx="21"/>
          </p:nvPr>
        </p:nvSpPr>
        <p:spPr/>
        <p:txBody>
          <a:bodyPr/>
          <a:lstStyle/>
          <a:p>
            <a:r>
              <a:rPr lang="en-US" sz="1400"/>
              <a:t>Gestures and Postures </a:t>
            </a:r>
            <a:endParaRPr lang="de-DE" dirty="0"/>
          </a:p>
        </p:txBody>
      </p:sp>
      <p:sp>
        <p:nvSpPr>
          <p:cNvPr id="8" name="Textplatzhalter 7">
            <a:extLst>
              <a:ext uri="{FF2B5EF4-FFF2-40B4-BE49-F238E27FC236}">
                <a16:creationId xmlns:a16="http://schemas.microsoft.com/office/drawing/2014/main" id="{C87805F2-5D6B-AA7C-E3E0-C1C2FEA5AFDB}"/>
              </a:ext>
            </a:extLst>
          </p:cNvPr>
          <p:cNvSpPr>
            <a:spLocks noGrp="1"/>
          </p:cNvSpPr>
          <p:nvPr>
            <p:ph type="body" sz="quarter" idx="34"/>
          </p:nvPr>
        </p:nvSpPr>
        <p:spPr/>
        <p:txBody>
          <a:bodyPr/>
          <a:lstStyle/>
          <a:p>
            <a:endParaRPr lang="de-DE"/>
          </a:p>
        </p:txBody>
      </p:sp>
      <p:sp>
        <p:nvSpPr>
          <p:cNvPr id="9" name="Inhaltsplatzhalter 8">
            <a:extLst>
              <a:ext uri="{FF2B5EF4-FFF2-40B4-BE49-F238E27FC236}">
                <a16:creationId xmlns:a16="http://schemas.microsoft.com/office/drawing/2014/main" id="{EEF7E49E-9C9D-CAC3-60C5-9F7902C7F37C}"/>
              </a:ext>
            </a:extLst>
          </p:cNvPr>
          <p:cNvSpPr>
            <a:spLocks noGrp="1"/>
          </p:cNvSpPr>
          <p:nvPr>
            <p:ph sz="quarter" idx="35"/>
          </p:nvPr>
        </p:nvSpPr>
        <p:spPr/>
        <p:txBody>
          <a:bodyPr/>
          <a:lstStyle/>
          <a:p>
            <a:r>
              <a:rPr lang="en-US" dirty="0"/>
              <a:t>By </a:t>
            </a:r>
            <a:r>
              <a:rPr lang="en-US" dirty="0" err="1"/>
              <a:t>Wesn</a:t>
            </a:r>
            <a:r>
              <a:rPr lang="en-US" dirty="0"/>
              <a:t> - Own work, CC BY-SA 3.0, https://commons.wikimedia.org/w/index.php?curid=23637208</a:t>
            </a:r>
            <a:endParaRPr lang="de-DE" dirty="0"/>
          </a:p>
        </p:txBody>
      </p:sp>
      <p:pic>
        <p:nvPicPr>
          <p:cNvPr id="2050" name="Picture 2" descr="undefined">
            <a:extLst>
              <a:ext uri="{FF2B5EF4-FFF2-40B4-BE49-F238E27FC236}">
                <a16:creationId xmlns:a16="http://schemas.microsoft.com/office/drawing/2014/main" id="{3839C9A5-2BB7-D13D-7F2D-F9B938BA7F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43099" y="303194"/>
            <a:ext cx="7768192" cy="58261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8354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FB4AD3E-88A1-70CE-0D8D-EC4D9ACE758E}"/>
              </a:ext>
            </a:extLst>
          </p:cNvPr>
          <p:cNvSpPr>
            <a:spLocks noGrp="1"/>
          </p:cNvSpPr>
          <p:nvPr>
            <p:ph type="title"/>
          </p:nvPr>
        </p:nvSpPr>
        <p:spPr/>
        <p:txBody>
          <a:bodyPr/>
          <a:lstStyle/>
          <a:p>
            <a:r>
              <a:rPr lang="de-DE" dirty="0" err="1"/>
              <a:t>Deictic</a:t>
            </a:r>
            <a:r>
              <a:rPr lang="de-DE" dirty="0"/>
              <a:t> </a:t>
            </a:r>
            <a:r>
              <a:rPr lang="de-DE" dirty="0" err="1"/>
              <a:t>Pointing</a:t>
            </a:r>
            <a:r>
              <a:rPr lang="de-DE" dirty="0"/>
              <a:t> in VR</a:t>
            </a:r>
          </a:p>
        </p:txBody>
      </p:sp>
      <p:sp>
        <p:nvSpPr>
          <p:cNvPr id="3" name="Fußzeilenplatzhalter 2">
            <a:extLst>
              <a:ext uri="{FF2B5EF4-FFF2-40B4-BE49-F238E27FC236}">
                <a16:creationId xmlns:a16="http://schemas.microsoft.com/office/drawing/2014/main" id="{8FC6E23C-F400-9239-0EEC-161C57AC58C0}"/>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5CE80BD5-E775-C8B8-711F-01EA73F5A5D7}"/>
              </a:ext>
            </a:extLst>
          </p:cNvPr>
          <p:cNvSpPr>
            <a:spLocks noGrp="1"/>
          </p:cNvSpPr>
          <p:nvPr>
            <p:ph type="sldNum" sz="quarter" idx="33"/>
          </p:nvPr>
        </p:nvSpPr>
        <p:spPr/>
        <p:txBody>
          <a:bodyPr/>
          <a:lstStyle/>
          <a:p>
            <a:fld id="{BA24374A-C3A8-471A-8837-3FC31668ABE5}" type="slidenum">
              <a:rPr lang="de-DE" smtClean="0"/>
              <a:pPr/>
              <a:t>86</a:t>
            </a:fld>
            <a:endParaRPr lang="de-DE" dirty="0"/>
          </a:p>
        </p:txBody>
      </p:sp>
      <p:sp>
        <p:nvSpPr>
          <p:cNvPr id="5" name="Textplatzhalter 4">
            <a:extLst>
              <a:ext uri="{FF2B5EF4-FFF2-40B4-BE49-F238E27FC236}">
                <a16:creationId xmlns:a16="http://schemas.microsoft.com/office/drawing/2014/main" id="{0EE6DC7A-176A-8D17-0A59-9B291E56B71D}"/>
              </a:ext>
            </a:extLst>
          </p:cNvPr>
          <p:cNvSpPr>
            <a:spLocks noGrp="1"/>
          </p:cNvSpPr>
          <p:nvPr>
            <p:ph type="body" sz="quarter" idx="21"/>
          </p:nvPr>
        </p:nvSpPr>
        <p:spPr/>
        <p:txBody>
          <a:bodyPr/>
          <a:lstStyle/>
          <a:p>
            <a:r>
              <a:rPr lang="en-US" sz="1400" dirty="0"/>
              <a:t>Gestures and Postures </a:t>
            </a:r>
            <a:endParaRPr lang="de-DE" dirty="0"/>
          </a:p>
        </p:txBody>
      </p:sp>
      <p:sp>
        <p:nvSpPr>
          <p:cNvPr id="9" name="Textplatzhalter 8">
            <a:extLst>
              <a:ext uri="{FF2B5EF4-FFF2-40B4-BE49-F238E27FC236}">
                <a16:creationId xmlns:a16="http://schemas.microsoft.com/office/drawing/2014/main" id="{3FFBD1CC-4CF8-6399-772D-905C755683EB}"/>
              </a:ext>
            </a:extLst>
          </p:cNvPr>
          <p:cNvSpPr>
            <a:spLocks noGrp="1"/>
          </p:cNvSpPr>
          <p:nvPr>
            <p:ph type="body" sz="quarter" idx="34"/>
          </p:nvPr>
        </p:nvSpPr>
        <p:spPr/>
        <p:txBody>
          <a:bodyPr/>
          <a:lstStyle/>
          <a:p>
            <a:endParaRPr lang="de-DE"/>
          </a:p>
        </p:txBody>
      </p:sp>
      <p:sp>
        <p:nvSpPr>
          <p:cNvPr id="10" name="Inhaltsplatzhalter 9">
            <a:extLst>
              <a:ext uri="{FF2B5EF4-FFF2-40B4-BE49-F238E27FC236}">
                <a16:creationId xmlns:a16="http://schemas.microsoft.com/office/drawing/2014/main" id="{E4569798-AE51-C62E-7602-F1417700451E}"/>
              </a:ext>
            </a:extLst>
          </p:cNvPr>
          <p:cNvSpPr>
            <a:spLocks noGrp="1"/>
          </p:cNvSpPr>
          <p:nvPr>
            <p:ph sz="quarter" idx="35"/>
          </p:nvPr>
        </p:nvSpPr>
        <p:spPr/>
        <p:txBody>
          <a:bodyPr/>
          <a:lstStyle/>
          <a:p>
            <a:r>
              <a:rPr lang="de-DE" dirty="0"/>
              <a:t>Sven Mayer, Jens Reinhardt, Robin Schweigert, Brighten Jelke, Valentin Schwind, Katrin Wolf, and Niels Henze. 2020. </a:t>
            </a:r>
            <a:r>
              <a:rPr lang="de-DE" dirty="0" err="1"/>
              <a:t>Improving</a:t>
            </a:r>
            <a:r>
              <a:rPr lang="de-DE" dirty="0"/>
              <a:t> </a:t>
            </a:r>
            <a:r>
              <a:rPr lang="de-DE" dirty="0" err="1"/>
              <a:t>Humans</a:t>
            </a:r>
            <a:r>
              <a:rPr lang="de-DE" dirty="0"/>
              <a:t>' Ability to Interpret </a:t>
            </a:r>
            <a:r>
              <a:rPr lang="de-DE" dirty="0" err="1"/>
              <a:t>Deictic</a:t>
            </a:r>
            <a:r>
              <a:rPr lang="de-DE" dirty="0"/>
              <a:t> </a:t>
            </a:r>
            <a:r>
              <a:rPr lang="de-DE" dirty="0" err="1"/>
              <a:t>Gestures</a:t>
            </a:r>
            <a:r>
              <a:rPr lang="de-DE" dirty="0"/>
              <a:t> in Virtual Reality. In Proceedings of </a:t>
            </a:r>
            <a:r>
              <a:rPr lang="de-DE" dirty="0" err="1"/>
              <a:t>the</a:t>
            </a:r>
            <a:r>
              <a:rPr lang="de-DE" dirty="0"/>
              <a:t> 2020 CHI Conference on Human </a:t>
            </a:r>
            <a:r>
              <a:rPr lang="de-DE" dirty="0" err="1"/>
              <a:t>Factors</a:t>
            </a:r>
            <a:r>
              <a:rPr lang="de-DE" dirty="0"/>
              <a:t> in Computing Systems (CHI '20). </a:t>
            </a:r>
            <a:r>
              <a:rPr lang="de-DE" dirty="0" err="1"/>
              <a:t>Association</a:t>
            </a:r>
            <a:r>
              <a:rPr lang="de-DE" dirty="0"/>
              <a:t> </a:t>
            </a:r>
            <a:r>
              <a:rPr lang="de-DE" dirty="0" err="1"/>
              <a:t>for</a:t>
            </a:r>
            <a:r>
              <a:rPr lang="de-DE" dirty="0"/>
              <a:t> Computing Machinery, New York, NY, USA, 1–14. https://doi.org/10.1145/3313831.3376340</a:t>
            </a:r>
          </a:p>
        </p:txBody>
      </p:sp>
      <p:pic>
        <p:nvPicPr>
          <p:cNvPr id="7" name="Picture 5">
            <a:extLst>
              <a:ext uri="{FF2B5EF4-FFF2-40B4-BE49-F238E27FC236}">
                <a16:creationId xmlns:a16="http://schemas.microsoft.com/office/drawing/2014/main" id="{42DA3049-DF3D-2501-05CC-577FAF5091AE}"/>
              </a:ext>
            </a:extLst>
          </p:cNvPr>
          <p:cNvPicPr>
            <a:picLocks noChangeAspect="1"/>
          </p:cNvPicPr>
          <p:nvPr/>
        </p:nvPicPr>
        <p:blipFill>
          <a:blip r:embed="rId2"/>
          <a:stretch>
            <a:fillRect/>
          </a:stretch>
        </p:blipFill>
        <p:spPr>
          <a:xfrm>
            <a:off x="6335466" y="885519"/>
            <a:ext cx="5585872" cy="4619930"/>
          </a:xfrm>
          <a:prstGeom prst="rect">
            <a:avLst/>
          </a:prstGeom>
        </p:spPr>
      </p:pic>
      <p:pic>
        <p:nvPicPr>
          <p:cNvPr id="8" name="Picture 5">
            <a:extLst>
              <a:ext uri="{FF2B5EF4-FFF2-40B4-BE49-F238E27FC236}">
                <a16:creationId xmlns:a16="http://schemas.microsoft.com/office/drawing/2014/main" id="{10DFE427-70D3-CE8F-21E0-E82A3DA56B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7199" y="1281289"/>
            <a:ext cx="5841590" cy="4056061"/>
          </a:xfrm>
          <a:prstGeom prst="rect">
            <a:avLst/>
          </a:prstGeom>
        </p:spPr>
      </p:pic>
    </p:spTree>
    <p:extLst>
      <p:ext uri="{BB962C8B-B14F-4D97-AF65-F5344CB8AC3E}">
        <p14:creationId xmlns:p14="http://schemas.microsoft.com/office/powerpoint/2010/main" val="2602671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DBF8535-BE05-91AD-9437-A31BFD0401F0}"/>
              </a:ext>
            </a:extLst>
          </p:cNvPr>
          <p:cNvSpPr>
            <a:spLocks noGrp="1"/>
          </p:cNvSpPr>
          <p:nvPr>
            <p:ph type="title"/>
          </p:nvPr>
        </p:nvSpPr>
        <p:spPr/>
        <p:txBody>
          <a:bodyPr/>
          <a:lstStyle/>
          <a:p>
            <a:endParaRPr lang="de-DE"/>
          </a:p>
        </p:txBody>
      </p:sp>
      <p:sp>
        <p:nvSpPr>
          <p:cNvPr id="3" name="Fußzeilenplatzhalter 2">
            <a:extLst>
              <a:ext uri="{FF2B5EF4-FFF2-40B4-BE49-F238E27FC236}">
                <a16:creationId xmlns:a16="http://schemas.microsoft.com/office/drawing/2014/main" id="{64A30BD5-78B3-FFA8-3B71-33B85767246F}"/>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05E96D80-A15A-5D96-132D-9CEB785117E5}"/>
              </a:ext>
            </a:extLst>
          </p:cNvPr>
          <p:cNvSpPr>
            <a:spLocks noGrp="1"/>
          </p:cNvSpPr>
          <p:nvPr>
            <p:ph type="sldNum" sz="quarter" idx="33"/>
          </p:nvPr>
        </p:nvSpPr>
        <p:spPr/>
        <p:txBody>
          <a:bodyPr/>
          <a:lstStyle/>
          <a:p>
            <a:fld id="{BA24374A-C3A8-471A-8837-3FC31668ABE5}" type="slidenum">
              <a:rPr lang="de-DE" smtClean="0"/>
              <a:pPr/>
              <a:t>87</a:t>
            </a:fld>
            <a:endParaRPr lang="de-DE" dirty="0"/>
          </a:p>
        </p:txBody>
      </p:sp>
      <p:sp>
        <p:nvSpPr>
          <p:cNvPr id="5" name="Textplatzhalter 4">
            <a:extLst>
              <a:ext uri="{FF2B5EF4-FFF2-40B4-BE49-F238E27FC236}">
                <a16:creationId xmlns:a16="http://schemas.microsoft.com/office/drawing/2014/main" id="{5780BD6B-9388-200D-ABAB-3D029ABD9686}"/>
              </a:ext>
            </a:extLst>
          </p:cNvPr>
          <p:cNvSpPr>
            <a:spLocks noGrp="1"/>
          </p:cNvSpPr>
          <p:nvPr>
            <p:ph type="body" sz="quarter" idx="21"/>
          </p:nvPr>
        </p:nvSpPr>
        <p:spPr/>
        <p:txBody>
          <a:bodyPr/>
          <a:lstStyle/>
          <a:p>
            <a:endParaRPr lang="de-DE"/>
          </a:p>
        </p:txBody>
      </p:sp>
      <p:sp>
        <p:nvSpPr>
          <p:cNvPr id="6" name="Textplatzhalter 5">
            <a:extLst>
              <a:ext uri="{FF2B5EF4-FFF2-40B4-BE49-F238E27FC236}">
                <a16:creationId xmlns:a16="http://schemas.microsoft.com/office/drawing/2014/main" id="{0C3890CB-D131-F418-88B4-0075F5BA732E}"/>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529A003C-B0B9-FBCC-EDD1-74ADA886A2BE}"/>
              </a:ext>
            </a:extLst>
          </p:cNvPr>
          <p:cNvSpPr>
            <a:spLocks noGrp="1"/>
          </p:cNvSpPr>
          <p:nvPr>
            <p:ph sz="quarter" idx="35"/>
          </p:nvPr>
        </p:nvSpPr>
        <p:spPr/>
        <p:txBody>
          <a:bodyPr/>
          <a:lstStyle/>
          <a:p>
            <a:endParaRPr lang="de-DE"/>
          </a:p>
        </p:txBody>
      </p:sp>
      <p:pic>
        <p:nvPicPr>
          <p:cNvPr id="8" name="clip_30sec_FHD_2" descr="clip_30sec_FHD_2">
            <a:hlinkClick r:id="" action="ppaction://media"/>
            <a:extLst>
              <a:ext uri="{FF2B5EF4-FFF2-40B4-BE49-F238E27FC236}">
                <a16:creationId xmlns:a16="http://schemas.microsoft.com/office/drawing/2014/main" id="{9F2107AE-2A67-C157-065F-49451521742D}"/>
              </a:ext>
            </a:extLst>
          </p:cNvPr>
          <p:cNvPicPr>
            <a:picLocks noChangeAspect="1"/>
          </p:cNvPicPr>
          <p:nvPr>
            <a:videoFile r:link="rId1"/>
            <p:extLst>
              <p:ext uri="{DAA4B4D4-6D71-4841-9C94-3DE7FCFB9230}">
                <p14:media xmlns:p14="http://schemas.microsoft.com/office/powerpoint/2010/main" r:embed="rId2">
                  <p14:trim st="4244.1675" end="3386.492"/>
                </p14:media>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016875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407"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
                                        </p:tgtEl>
                                      </p:cBhvr>
                                    </p:cmd>
                                  </p:childTnLst>
                                </p:cTn>
                              </p:par>
                            </p:childTnLst>
                          </p:cTn>
                        </p:par>
                      </p:childTnLst>
                    </p:cTn>
                  </p:par>
                </p:childTnLst>
              </p:cTn>
              <p:nextCondLst>
                <p:cond evt="onClick" delay="0">
                  <p:tgtEl>
                    <p:spTgt spid="8"/>
                  </p:tgtEl>
                </p:cond>
              </p:nextCondLst>
            </p:seq>
            <p:video>
              <p:cMediaNode vol="80000" mute="1">
                <p:cTn id="12" repeatCount="indefinite" fill="hold" display="0">
                  <p:stCondLst>
                    <p:cond delay="indefinite"/>
                  </p:stCondLst>
                </p:cTn>
                <p:tgtEl>
                  <p:spTgt spid="8"/>
                </p:tgtEl>
              </p:cMediaNode>
            </p:video>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A0380D6-9F3C-AEF4-D051-EB2EA5EA788F}"/>
              </a:ext>
            </a:extLst>
          </p:cNvPr>
          <p:cNvSpPr>
            <a:spLocks noGrp="1"/>
          </p:cNvSpPr>
          <p:nvPr>
            <p:ph type="title"/>
          </p:nvPr>
        </p:nvSpPr>
        <p:spPr/>
        <p:txBody>
          <a:bodyPr/>
          <a:lstStyle/>
          <a:p>
            <a:r>
              <a:rPr lang="de-DE" dirty="0" err="1"/>
              <a:t>Improving</a:t>
            </a:r>
            <a:r>
              <a:rPr lang="de-DE" dirty="0"/>
              <a:t> </a:t>
            </a:r>
            <a:r>
              <a:rPr lang="de-DE" dirty="0" err="1"/>
              <a:t>Deictic</a:t>
            </a:r>
            <a:r>
              <a:rPr lang="de-DE" dirty="0"/>
              <a:t> </a:t>
            </a:r>
            <a:r>
              <a:rPr lang="de-DE" dirty="0" err="1"/>
              <a:t>Pointing</a:t>
            </a:r>
            <a:r>
              <a:rPr lang="de-DE" dirty="0"/>
              <a:t> in VR</a:t>
            </a:r>
          </a:p>
        </p:txBody>
      </p:sp>
      <p:sp>
        <p:nvSpPr>
          <p:cNvPr id="3" name="Fußzeilenplatzhalter 2">
            <a:extLst>
              <a:ext uri="{FF2B5EF4-FFF2-40B4-BE49-F238E27FC236}">
                <a16:creationId xmlns:a16="http://schemas.microsoft.com/office/drawing/2014/main" id="{4BD9F960-178E-E9BF-C60D-089E8CE60066}"/>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DD31CE6D-3B61-4BDA-EFBD-4BFC46624FFC}"/>
              </a:ext>
            </a:extLst>
          </p:cNvPr>
          <p:cNvSpPr>
            <a:spLocks noGrp="1"/>
          </p:cNvSpPr>
          <p:nvPr>
            <p:ph type="sldNum" sz="quarter" idx="33"/>
          </p:nvPr>
        </p:nvSpPr>
        <p:spPr/>
        <p:txBody>
          <a:bodyPr/>
          <a:lstStyle/>
          <a:p>
            <a:fld id="{BA24374A-C3A8-471A-8837-3FC31668ABE5}" type="slidenum">
              <a:rPr lang="de-DE" smtClean="0"/>
              <a:pPr/>
              <a:t>88</a:t>
            </a:fld>
            <a:endParaRPr lang="de-DE" dirty="0"/>
          </a:p>
        </p:txBody>
      </p:sp>
      <p:sp>
        <p:nvSpPr>
          <p:cNvPr id="14" name="Textplatzhalter 13">
            <a:extLst>
              <a:ext uri="{FF2B5EF4-FFF2-40B4-BE49-F238E27FC236}">
                <a16:creationId xmlns:a16="http://schemas.microsoft.com/office/drawing/2014/main" id="{CB7659F4-96F7-B9DF-BDC9-9CA99485AEFD}"/>
              </a:ext>
            </a:extLst>
          </p:cNvPr>
          <p:cNvSpPr>
            <a:spLocks noGrp="1"/>
          </p:cNvSpPr>
          <p:nvPr>
            <p:ph type="body" sz="quarter" idx="21"/>
          </p:nvPr>
        </p:nvSpPr>
        <p:spPr/>
        <p:txBody>
          <a:bodyPr/>
          <a:lstStyle/>
          <a:p>
            <a:r>
              <a:rPr lang="en-US" sz="1400" dirty="0"/>
              <a:t>Gestures and Postures </a:t>
            </a:r>
            <a:endParaRPr lang="de-DE" dirty="0"/>
          </a:p>
        </p:txBody>
      </p:sp>
      <p:sp>
        <p:nvSpPr>
          <p:cNvPr id="15" name="Textplatzhalter 14">
            <a:extLst>
              <a:ext uri="{FF2B5EF4-FFF2-40B4-BE49-F238E27FC236}">
                <a16:creationId xmlns:a16="http://schemas.microsoft.com/office/drawing/2014/main" id="{AB913EAF-3AC4-7484-4177-F377CA74B8BA}"/>
              </a:ext>
            </a:extLst>
          </p:cNvPr>
          <p:cNvSpPr>
            <a:spLocks noGrp="1"/>
          </p:cNvSpPr>
          <p:nvPr>
            <p:ph type="body" sz="quarter" idx="34"/>
          </p:nvPr>
        </p:nvSpPr>
        <p:spPr/>
        <p:txBody>
          <a:bodyPr/>
          <a:lstStyle/>
          <a:p>
            <a:endParaRPr lang="de-DE"/>
          </a:p>
        </p:txBody>
      </p:sp>
      <p:sp>
        <p:nvSpPr>
          <p:cNvPr id="16" name="Inhaltsplatzhalter 15">
            <a:extLst>
              <a:ext uri="{FF2B5EF4-FFF2-40B4-BE49-F238E27FC236}">
                <a16:creationId xmlns:a16="http://schemas.microsoft.com/office/drawing/2014/main" id="{3440CF3E-E2EE-D526-5B7A-95CF8C2484D8}"/>
              </a:ext>
            </a:extLst>
          </p:cNvPr>
          <p:cNvSpPr>
            <a:spLocks noGrp="1"/>
          </p:cNvSpPr>
          <p:nvPr>
            <p:ph sz="quarter" idx="35"/>
          </p:nvPr>
        </p:nvSpPr>
        <p:spPr/>
        <p:txBody>
          <a:bodyPr/>
          <a:lstStyle/>
          <a:p>
            <a:pPr algn="l"/>
            <a:r>
              <a:rPr lang="de-DE" sz="1000" dirty="0"/>
              <a:t>Sven Mayer, Jens Reinhardt, Robin Schweigert, Brighten Jelke, Valentin Schwind, Katrin Wolf, and Niels Henze. 2020. </a:t>
            </a:r>
            <a:r>
              <a:rPr lang="de-DE" sz="1000" dirty="0" err="1"/>
              <a:t>Improving</a:t>
            </a:r>
            <a:r>
              <a:rPr lang="de-DE" sz="1000" dirty="0"/>
              <a:t> </a:t>
            </a:r>
            <a:r>
              <a:rPr lang="de-DE" sz="1000" dirty="0" err="1"/>
              <a:t>Humans</a:t>
            </a:r>
            <a:r>
              <a:rPr lang="de-DE" sz="1000" dirty="0"/>
              <a:t>' Ability to Interpret </a:t>
            </a:r>
            <a:r>
              <a:rPr lang="de-DE" sz="1000" dirty="0" err="1"/>
              <a:t>Deictic</a:t>
            </a:r>
            <a:r>
              <a:rPr lang="de-DE" sz="1000" dirty="0"/>
              <a:t> </a:t>
            </a:r>
            <a:r>
              <a:rPr lang="de-DE" sz="1000" dirty="0" err="1"/>
              <a:t>Gestures</a:t>
            </a:r>
            <a:r>
              <a:rPr lang="de-DE" sz="1000" dirty="0"/>
              <a:t> in Virtual Reality. Proceedings of </a:t>
            </a:r>
            <a:r>
              <a:rPr lang="de-DE" sz="1000" dirty="0" err="1"/>
              <a:t>the</a:t>
            </a:r>
            <a:r>
              <a:rPr lang="de-DE" sz="1000" dirty="0"/>
              <a:t> 2020 CHI Conference on Human </a:t>
            </a:r>
            <a:r>
              <a:rPr lang="de-DE" sz="1000" dirty="0" err="1"/>
              <a:t>Factors</a:t>
            </a:r>
            <a:r>
              <a:rPr lang="de-DE" sz="1000" dirty="0"/>
              <a:t> in Computing Systems. </a:t>
            </a:r>
            <a:r>
              <a:rPr lang="de-DE" sz="1000" dirty="0" err="1"/>
              <a:t>Association</a:t>
            </a:r>
            <a:r>
              <a:rPr lang="de-DE" sz="1000" dirty="0"/>
              <a:t> </a:t>
            </a:r>
            <a:r>
              <a:rPr lang="de-DE" sz="1000" dirty="0" err="1"/>
              <a:t>for</a:t>
            </a:r>
            <a:r>
              <a:rPr lang="de-DE" sz="1000" dirty="0"/>
              <a:t> Computing Machinery, New York, NY, USA, 1–14. </a:t>
            </a:r>
            <a:r>
              <a:rPr lang="de-DE" sz="1000" dirty="0" err="1"/>
              <a:t>DOI:https</a:t>
            </a:r>
            <a:r>
              <a:rPr lang="de-DE" sz="1000" dirty="0"/>
              <a:t>://doi.org/10.1145/3313831.3376340</a:t>
            </a:r>
            <a:r>
              <a:rPr lang="de-DE" dirty="0"/>
              <a:t> </a:t>
            </a:r>
            <a:endParaRPr lang="de-DE" sz="1000" dirty="0"/>
          </a:p>
        </p:txBody>
      </p:sp>
      <p:pic>
        <p:nvPicPr>
          <p:cNvPr id="7" name="Picture 5">
            <a:extLst>
              <a:ext uri="{FF2B5EF4-FFF2-40B4-BE49-F238E27FC236}">
                <a16:creationId xmlns:a16="http://schemas.microsoft.com/office/drawing/2014/main" id="{9CF33D1D-546C-47E8-37D7-26443E033699}"/>
              </a:ext>
            </a:extLst>
          </p:cNvPr>
          <p:cNvPicPr>
            <a:picLocks noChangeAspect="1"/>
          </p:cNvPicPr>
          <p:nvPr/>
        </p:nvPicPr>
        <p:blipFill>
          <a:blip r:embed="rId2"/>
          <a:stretch>
            <a:fillRect/>
          </a:stretch>
        </p:blipFill>
        <p:spPr>
          <a:xfrm>
            <a:off x="6093884" y="1592264"/>
            <a:ext cx="5443278" cy="3609200"/>
          </a:xfrm>
          <a:prstGeom prst="rect">
            <a:avLst/>
          </a:prstGeom>
        </p:spPr>
      </p:pic>
      <p:pic>
        <p:nvPicPr>
          <p:cNvPr id="8" name="Picture 8">
            <a:extLst>
              <a:ext uri="{FF2B5EF4-FFF2-40B4-BE49-F238E27FC236}">
                <a16:creationId xmlns:a16="http://schemas.microsoft.com/office/drawing/2014/main" id="{CB8DB1FE-5270-305E-DDC7-73B436463D69}"/>
              </a:ext>
            </a:extLst>
          </p:cNvPr>
          <p:cNvPicPr>
            <a:picLocks noChangeAspect="1"/>
          </p:cNvPicPr>
          <p:nvPr/>
        </p:nvPicPr>
        <p:blipFill>
          <a:blip r:embed="rId3"/>
          <a:stretch>
            <a:fillRect/>
          </a:stretch>
        </p:blipFill>
        <p:spPr>
          <a:xfrm>
            <a:off x="694267" y="1592264"/>
            <a:ext cx="5372713" cy="3306800"/>
          </a:xfrm>
          <a:prstGeom prst="rect">
            <a:avLst/>
          </a:prstGeom>
        </p:spPr>
      </p:pic>
    </p:spTree>
    <p:extLst>
      <p:ext uri="{BB962C8B-B14F-4D97-AF65-F5344CB8AC3E}">
        <p14:creationId xmlns:p14="http://schemas.microsoft.com/office/powerpoint/2010/main" val="1467345979"/>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DE654EB-4C09-082B-6ED4-08F9AF60B882}"/>
              </a:ext>
            </a:extLst>
          </p:cNvPr>
          <p:cNvSpPr>
            <a:spLocks noGrp="1"/>
          </p:cNvSpPr>
          <p:nvPr>
            <p:ph type="title"/>
          </p:nvPr>
        </p:nvSpPr>
        <p:spPr/>
        <p:txBody>
          <a:bodyPr/>
          <a:lstStyle/>
          <a:p>
            <a:r>
              <a:rPr lang="de-DE" dirty="0"/>
              <a:t>Face </a:t>
            </a:r>
            <a:r>
              <a:rPr lang="de-DE" dirty="0" err="1"/>
              <a:t>Gestures</a:t>
            </a:r>
            <a:r>
              <a:rPr lang="de-DE" dirty="0"/>
              <a:t> </a:t>
            </a:r>
            <a:r>
              <a:rPr lang="de-DE" dirty="0" err="1"/>
              <a:t>or</a:t>
            </a:r>
            <a:r>
              <a:rPr lang="de-DE" dirty="0"/>
              <a:t> Facial </a:t>
            </a:r>
            <a:r>
              <a:rPr lang="de-DE" dirty="0" err="1"/>
              <a:t>Expressions</a:t>
            </a:r>
            <a:endParaRPr lang="de-DE" dirty="0"/>
          </a:p>
        </p:txBody>
      </p:sp>
      <p:sp>
        <p:nvSpPr>
          <p:cNvPr id="3" name="Fußzeilenplatzhalter 2">
            <a:extLst>
              <a:ext uri="{FF2B5EF4-FFF2-40B4-BE49-F238E27FC236}">
                <a16:creationId xmlns:a16="http://schemas.microsoft.com/office/drawing/2014/main" id="{5813F36A-DE72-57E3-EAC9-B0C65D3E536D}"/>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A217717D-7EA3-591A-9A5D-30DAB8C453BA}"/>
              </a:ext>
            </a:extLst>
          </p:cNvPr>
          <p:cNvSpPr>
            <a:spLocks noGrp="1"/>
          </p:cNvSpPr>
          <p:nvPr>
            <p:ph type="sldNum" sz="quarter" idx="28"/>
          </p:nvPr>
        </p:nvSpPr>
        <p:spPr/>
        <p:txBody>
          <a:bodyPr/>
          <a:lstStyle/>
          <a:p>
            <a:fld id="{BA24374A-C3A8-471A-8837-3FC31668ABE5}" type="slidenum">
              <a:rPr lang="de-DE" smtClean="0"/>
              <a:pPr/>
              <a:t>89</a:t>
            </a:fld>
            <a:endParaRPr lang="de-DE" dirty="0"/>
          </a:p>
        </p:txBody>
      </p:sp>
      <p:sp>
        <p:nvSpPr>
          <p:cNvPr id="5" name="Textplatzhalter 4">
            <a:extLst>
              <a:ext uri="{FF2B5EF4-FFF2-40B4-BE49-F238E27FC236}">
                <a16:creationId xmlns:a16="http://schemas.microsoft.com/office/drawing/2014/main" id="{F7601850-0FD7-2B32-E199-66284A94D671}"/>
              </a:ext>
            </a:extLst>
          </p:cNvPr>
          <p:cNvSpPr>
            <a:spLocks noGrp="1"/>
          </p:cNvSpPr>
          <p:nvPr>
            <p:ph type="body" sz="quarter" idx="21"/>
          </p:nvPr>
        </p:nvSpPr>
        <p:spPr/>
        <p:txBody>
          <a:bodyPr/>
          <a:lstStyle/>
          <a:p>
            <a:r>
              <a:rPr lang="en-US" sz="1400" dirty="0"/>
              <a:t>Gestures and Postures </a:t>
            </a:r>
            <a:endParaRPr lang="de-DE" dirty="0"/>
          </a:p>
        </p:txBody>
      </p:sp>
      <p:sp>
        <p:nvSpPr>
          <p:cNvPr id="6" name="Textplatzhalter 5">
            <a:extLst>
              <a:ext uri="{FF2B5EF4-FFF2-40B4-BE49-F238E27FC236}">
                <a16:creationId xmlns:a16="http://schemas.microsoft.com/office/drawing/2014/main" id="{8CCEF92F-D8F7-DF22-BCCE-FF49A68AFF83}"/>
              </a:ext>
            </a:extLst>
          </p:cNvPr>
          <p:cNvSpPr>
            <a:spLocks noGrp="1"/>
          </p:cNvSpPr>
          <p:nvPr>
            <p:ph type="body" sz="quarter" idx="29"/>
          </p:nvPr>
        </p:nvSpPr>
        <p:spPr>
          <a:xfrm>
            <a:off x="695325" y="1449388"/>
            <a:ext cx="6754629" cy="4679950"/>
          </a:xfrm>
        </p:spPr>
        <p:txBody>
          <a:bodyPr>
            <a:normAutofit/>
          </a:bodyPr>
          <a:lstStyle/>
          <a:p>
            <a:r>
              <a:rPr lang="en-US" b="1" dirty="0">
                <a:solidFill>
                  <a:schemeClr val="accent1"/>
                </a:solidFill>
              </a:rPr>
              <a:t>Face gestures</a:t>
            </a:r>
            <a:r>
              <a:rPr lang="en-US" dirty="0"/>
              <a:t>, often referred to as </a:t>
            </a:r>
            <a:r>
              <a:rPr lang="en-US" b="1" dirty="0">
                <a:solidFill>
                  <a:schemeClr val="accent1"/>
                </a:solidFill>
              </a:rPr>
              <a:t>facial expressions </a:t>
            </a:r>
            <a:r>
              <a:rPr lang="en-US" dirty="0"/>
              <a:t>or</a:t>
            </a:r>
            <a:r>
              <a:rPr lang="en-US" b="1" dirty="0">
                <a:solidFill>
                  <a:schemeClr val="accent1"/>
                </a:solidFill>
              </a:rPr>
              <a:t> facial mimics</a:t>
            </a:r>
            <a:r>
              <a:rPr lang="en-US" dirty="0"/>
              <a:t>, are a form of non-verbal communication where </a:t>
            </a:r>
            <a:r>
              <a:rPr lang="en-US" b="1" dirty="0">
                <a:solidFill>
                  <a:schemeClr val="accent1"/>
                </a:solidFill>
              </a:rPr>
              <a:t>facial movements and expressions are used to interact </a:t>
            </a:r>
            <a:r>
              <a:rPr lang="en-US" dirty="0"/>
              <a:t>with computer systems</a:t>
            </a:r>
          </a:p>
          <a:p>
            <a:r>
              <a:rPr lang="en-US" dirty="0"/>
              <a:t>Leverage the natural and nuanced capability of the human face to </a:t>
            </a:r>
            <a:r>
              <a:rPr lang="en-US" b="1" dirty="0">
                <a:solidFill>
                  <a:schemeClr val="accent1"/>
                </a:solidFill>
              </a:rPr>
              <a:t>convey a wide range of emotions and intentions to a computer system</a:t>
            </a:r>
          </a:p>
        </p:txBody>
      </p:sp>
      <p:pic>
        <p:nvPicPr>
          <p:cNvPr id="5126" name="Picture 6" descr="Analyzing Synergetic Functional Spectrum from Head Movements and Facial  Expressions in Conversations">
            <a:extLst>
              <a:ext uri="{FF2B5EF4-FFF2-40B4-BE49-F238E27FC236}">
                <a16:creationId xmlns:a16="http://schemas.microsoft.com/office/drawing/2014/main" id="{0A3B9E25-FA2A-9265-BFF9-537DFD8B68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06089" y="1449388"/>
            <a:ext cx="4083311" cy="3285423"/>
          </a:xfrm>
          <a:prstGeom prst="rect">
            <a:avLst/>
          </a:prstGeom>
          <a:noFill/>
          <a:extLst>
            <a:ext uri="{909E8E84-426E-40DD-AFC4-6F175D3DCCD1}">
              <a14:hiddenFill xmlns:a14="http://schemas.microsoft.com/office/drawing/2010/main">
                <a:solidFill>
                  <a:srgbClr val="FFFFFF"/>
                </a:solidFill>
              </a14:hiddenFill>
            </a:ext>
          </a:extLst>
        </p:spPr>
      </p:pic>
      <p:sp>
        <p:nvSpPr>
          <p:cNvPr id="8" name="Textfeld 7">
            <a:extLst>
              <a:ext uri="{FF2B5EF4-FFF2-40B4-BE49-F238E27FC236}">
                <a16:creationId xmlns:a16="http://schemas.microsoft.com/office/drawing/2014/main" id="{F30F5155-46C3-EF33-A1ED-6E34E6234397}"/>
              </a:ext>
            </a:extLst>
          </p:cNvPr>
          <p:cNvSpPr txBox="1"/>
          <p:nvPr/>
        </p:nvSpPr>
        <p:spPr>
          <a:xfrm>
            <a:off x="7806088" y="4876338"/>
            <a:ext cx="4083311" cy="784830"/>
          </a:xfrm>
          <a:prstGeom prst="rect">
            <a:avLst/>
          </a:prstGeom>
          <a:noFill/>
        </p:spPr>
        <p:txBody>
          <a:bodyPr wrap="square">
            <a:spAutoFit/>
          </a:bodyPr>
          <a:lstStyle/>
          <a:p>
            <a:r>
              <a:rPr lang="de-DE" sz="900" dirty="0"/>
              <a:t>Imamura, M., </a:t>
            </a:r>
            <a:r>
              <a:rPr lang="de-DE" sz="900" dirty="0" err="1"/>
              <a:t>Tashiro</a:t>
            </a:r>
            <a:r>
              <a:rPr lang="de-DE" sz="900" dirty="0"/>
              <a:t>, A., </a:t>
            </a:r>
            <a:r>
              <a:rPr lang="de-DE" sz="900" dirty="0" err="1"/>
              <a:t>Kumano</a:t>
            </a:r>
            <a:r>
              <a:rPr lang="de-DE" sz="900" dirty="0"/>
              <a:t>, S., &amp; </a:t>
            </a:r>
            <a:r>
              <a:rPr lang="de-DE" sz="900" dirty="0" err="1"/>
              <a:t>Otsuka</a:t>
            </a:r>
            <a:r>
              <a:rPr lang="de-DE" sz="900" dirty="0"/>
              <a:t>, K. (2023). </a:t>
            </a:r>
            <a:r>
              <a:rPr lang="de-DE" sz="900" dirty="0" err="1"/>
              <a:t>Analyzing</a:t>
            </a:r>
            <a:r>
              <a:rPr lang="de-DE" sz="900" dirty="0"/>
              <a:t> </a:t>
            </a:r>
            <a:r>
              <a:rPr lang="de-DE" sz="900" dirty="0" err="1"/>
              <a:t>Synergetic</a:t>
            </a:r>
            <a:r>
              <a:rPr lang="de-DE" sz="900" dirty="0"/>
              <a:t> </a:t>
            </a:r>
            <a:r>
              <a:rPr lang="de-DE" sz="900" dirty="0" err="1"/>
              <a:t>Functional</a:t>
            </a:r>
            <a:r>
              <a:rPr lang="de-DE" sz="900" dirty="0"/>
              <a:t> </a:t>
            </a:r>
            <a:r>
              <a:rPr lang="de-DE" sz="900" dirty="0" err="1"/>
              <a:t>Spectrum</a:t>
            </a:r>
            <a:r>
              <a:rPr lang="de-DE" sz="900" dirty="0"/>
              <a:t> </a:t>
            </a:r>
            <a:r>
              <a:rPr lang="de-DE" sz="900" dirty="0" err="1"/>
              <a:t>from</a:t>
            </a:r>
            <a:r>
              <a:rPr lang="de-DE" sz="900" dirty="0"/>
              <a:t> Head </a:t>
            </a:r>
            <a:r>
              <a:rPr lang="de-DE" sz="900" dirty="0" err="1"/>
              <a:t>Movements</a:t>
            </a:r>
            <a:r>
              <a:rPr lang="de-DE" sz="900" dirty="0"/>
              <a:t> and Facial </a:t>
            </a:r>
            <a:r>
              <a:rPr lang="de-DE" sz="900" dirty="0" err="1"/>
              <a:t>Expressions</a:t>
            </a:r>
            <a:r>
              <a:rPr lang="de-DE" sz="900" dirty="0"/>
              <a:t> in Conversations. ICMI '23: Proceedings of </a:t>
            </a:r>
            <a:r>
              <a:rPr lang="de-DE" sz="900" dirty="0" err="1"/>
              <a:t>the</a:t>
            </a:r>
            <a:r>
              <a:rPr lang="de-DE" sz="900" dirty="0"/>
              <a:t> 25th International Conference on Multimodal Interaction. </a:t>
            </a:r>
            <a:r>
              <a:rPr lang="de-DE" sz="900" dirty="0" err="1"/>
              <a:t>Association</a:t>
            </a:r>
            <a:r>
              <a:rPr lang="de-DE" sz="900" dirty="0"/>
              <a:t> </a:t>
            </a:r>
            <a:r>
              <a:rPr lang="de-DE" sz="900" dirty="0" err="1"/>
              <a:t>for</a:t>
            </a:r>
            <a:r>
              <a:rPr lang="de-DE" sz="900" dirty="0"/>
              <a:t> Computing Machinery. </a:t>
            </a:r>
            <a:r>
              <a:rPr lang="de-DE" sz="900" dirty="0" err="1"/>
              <a:t>doi</a:t>
            </a:r>
            <a:r>
              <a:rPr lang="de-DE" sz="900" dirty="0"/>
              <a:t>: 10.1145/3577190.3614153</a:t>
            </a:r>
          </a:p>
        </p:txBody>
      </p:sp>
    </p:spTree>
    <p:extLst>
      <p:ext uri="{BB962C8B-B14F-4D97-AF65-F5344CB8AC3E}">
        <p14:creationId xmlns:p14="http://schemas.microsoft.com/office/powerpoint/2010/main" val="1266161049"/>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2C581F2-790E-C417-8F78-3E40B23B84F9}"/>
              </a:ext>
            </a:extLst>
          </p:cNvPr>
          <p:cNvSpPr>
            <a:spLocks noGrp="1"/>
          </p:cNvSpPr>
          <p:nvPr>
            <p:ph type="title"/>
          </p:nvPr>
        </p:nvSpPr>
        <p:spPr/>
        <p:txBody>
          <a:bodyPr/>
          <a:lstStyle/>
          <a:p>
            <a:r>
              <a:rPr lang="de-DE" dirty="0" err="1"/>
              <a:t>Types</a:t>
            </a:r>
            <a:r>
              <a:rPr lang="de-DE" dirty="0"/>
              <a:t> of Face </a:t>
            </a:r>
            <a:r>
              <a:rPr lang="de-DE" dirty="0" err="1"/>
              <a:t>Expressions</a:t>
            </a:r>
            <a:endParaRPr lang="de-DE" dirty="0"/>
          </a:p>
        </p:txBody>
      </p:sp>
      <p:sp>
        <p:nvSpPr>
          <p:cNvPr id="3" name="Fußzeilenplatzhalter 2">
            <a:extLst>
              <a:ext uri="{FF2B5EF4-FFF2-40B4-BE49-F238E27FC236}">
                <a16:creationId xmlns:a16="http://schemas.microsoft.com/office/drawing/2014/main" id="{8E377173-7CD9-9EF6-E5F9-F27DF54E7EB8}"/>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EB6DABE9-05BD-A659-1B8C-8F3A999BDA69}"/>
              </a:ext>
            </a:extLst>
          </p:cNvPr>
          <p:cNvSpPr>
            <a:spLocks noGrp="1"/>
          </p:cNvSpPr>
          <p:nvPr>
            <p:ph type="sldNum" sz="quarter" idx="28"/>
          </p:nvPr>
        </p:nvSpPr>
        <p:spPr/>
        <p:txBody>
          <a:bodyPr/>
          <a:lstStyle/>
          <a:p>
            <a:fld id="{BA24374A-C3A8-471A-8837-3FC31668ABE5}" type="slidenum">
              <a:rPr lang="de-DE" smtClean="0"/>
              <a:pPr/>
              <a:t>90</a:t>
            </a:fld>
            <a:endParaRPr lang="de-DE" dirty="0"/>
          </a:p>
        </p:txBody>
      </p:sp>
      <p:sp>
        <p:nvSpPr>
          <p:cNvPr id="5" name="Textplatzhalter 4">
            <a:extLst>
              <a:ext uri="{FF2B5EF4-FFF2-40B4-BE49-F238E27FC236}">
                <a16:creationId xmlns:a16="http://schemas.microsoft.com/office/drawing/2014/main" id="{47D69B6A-192F-E4DD-75CC-427EBACF35AB}"/>
              </a:ext>
            </a:extLst>
          </p:cNvPr>
          <p:cNvSpPr>
            <a:spLocks noGrp="1"/>
          </p:cNvSpPr>
          <p:nvPr>
            <p:ph type="body" sz="quarter" idx="21"/>
          </p:nvPr>
        </p:nvSpPr>
        <p:spPr/>
        <p:txBody>
          <a:bodyPr/>
          <a:lstStyle/>
          <a:p>
            <a:r>
              <a:rPr lang="en-US" sz="1400"/>
              <a:t>Gestures and Postures </a:t>
            </a:r>
            <a:endParaRPr lang="de-DE" dirty="0"/>
          </a:p>
        </p:txBody>
      </p:sp>
      <p:sp>
        <p:nvSpPr>
          <p:cNvPr id="6" name="Textplatzhalter 5">
            <a:extLst>
              <a:ext uri="{FF2B5EF4-FFF2-40B4-BE49-F238E27FC236}">
                <a16:creationId xmlns:a16="http://schemas.microsoft.com/office/drawing/2014/main" id="{44467EE7-950B-9925-098B-C1CFF8E5F228}"/>
              </a:ext>
            </a:extLst>
          </p:cNvPr>
          <p:cNvSpPr>
            <a:spLocks noGrp="1"/>
          </p:cNvSpPr>
          <p:nvPr>
            <p:ph type="body" sz="quarter" idx="29"/>
          </p:nvPr>
        </p:nvSpPr>
        <p:spPr/>
        <p:txBody>
          <a:bodyPr>
            <a:normAutofit fontScale="92500" lnSpcReduction="20000"/>
          </a:bodyPr>
          <a:lstStyle/>
          <a:p>
            <a:r>
              <a:rPr lang="en-US" b="1" dirty="0">
                <a:solidFill>
                  <a:schemeClr val="accent1"/>
                </a:solidFill>
              </a:rPr>
              <a:t>Emotional Expressions</a:t>
            </a:r>
            <a:r>
              <a:rPr lang="en-US" dirty="0"/>
              <a:t>:</a:t>
            </a:r>
          </a:p>
          <a:p>
            <a:pPr lvl="1"/>
            <a:r>
              <a:rPr lang="en-US" b="1" dirty="0">
                <a:solidFill>
                  <a:schemeClr val="accent1"/>
                </a:solidFill>
              </a:rPr>
              <a:t>Basic Emotions</a:t>
            </a:r>
            <a:r>
              <a:rPr lang="en-US" dirty="0"/>
              <a:t>: Universal expressions like happiness (smiling), sadness (frowning), anger (scowling), surprise (raised eyebrows), fear (wide eyes), and disgust (wrinkled nose)</a:t>
            </a:r>
          </a:p>
          <a:p>
            <a:pPr lvl="1"/>
            <a:r>
              <a:rPr lang="en-US" b="1" dirty="0">
                <a:solidFill>
                  <a:schemeClr val="accent1"/>
                </a:solidFill>
              </a:rPr>
              <a:t>Complex Emotions</a:t>
            </a:r>
            <a:r>
              <a:rPr lang="en-US" dirty="0"/>
              <a:t>: Subtler expressions that may be combinations or variations of basic emotions, like confusion, contempt, or embarrassment</a:t>
            </a:r>
          </a:p>
          <a:p>
            <a:r>
              <a:rPr lang="en-US" b="1" dirty="0">
                <a:solidFill>
                  <a:schemeClr val="accent1"/>
                </a:solidFill>
              </a:rPr>
              <a:t>Intentional/Conversational Signals</a:t>
            </a:r>
            <a:r>
              <a:rPr lang="en-US" dirty="0"/>
              <a:t>:</a:t>
            </a:r>
          </a:p>
          <a:p>
            <a:pPr lvl="1"/>
            <a:r>
              <a:rPr lang="en-US" b="1" dirty="0">
                <a:solidFill>
                  <a:schemeClr val="accent1"/>
                </a:solidFill>
              </a:rPr>
              <a:t>Nonverbal Cues</a:t>
            </a:r>
            <a:r>
              <a:rPr lang="en-US" dirty="0"/>
              <a:t>: Nods, head shakes, eyebrow raises, and eye rolls that can signal agreement, disagreement, surprise, or skepticism during conversations</a:t>
            </a:r>
          </a:p>
          <a:p>
            <a:pPr lvl="1"/>
            <a:r>
              <a:rPr lang="en-US" b="1" dirty="0">
                <a:solidFill>
                  <a:schemeClr val="accent1"/>
                </a:solidFill>
              </a:rPr>
              <a:t>Attention</a:t>
            </a:r>
            <a:r>
              <a:rPr lang="en-US" dirty="0"/>
              <a:t>: Pointing with eyes or directing gaze towards an object or direction of interest</a:t>
            </a:r>
          </a:p>
          <a:p>
            <a:pPr lvl="1"/>
            <a:r>
              <a:rPr lang="en-US" b="1" dirty="0">
                <a:solidFill>
                  <a:schemeClr val="accent1"/>
                </a:solidFill>
              </a:rPr>
              <a:t>Facial Gestures in Sign Language</a:t>
            </a:r>
            <a:r>
              <a:rPr lang="en-US" dirty="0"/>
              <a:t>: Specific movements and positions of facial features used in sign languages to convey meaning</a:t>
            </a:r>
          </a:p>
          <a:p>
            <a:r>
              <a:rPr lang="en-US" b="1" dirty="0">
                <a:solidFill>
                  <a:schemeClr val="accent1"/>
                </a:solidFill>
              </a:rPr>
              <a:t>Unintentional/Spontaneous Reactions</a:t>
            </a:r>
            <a:r>
              <a:rPr lang="en-US" dirty="0"/>
              <a:t>:</a:t>
            </a:r>
          </a:p>
          <a:p>
            <a:pPr lvl="1"/>
            <a:r>
              <a:rPr lang="en-US" b="1" dirty="0">
                <a:solidFill>
                  <a:schemeClr val="accent1"/>
                </a:solidFill>
              </a:rPr>
              <a:t>Reflexive Responses</a:t>
            </a:r>
            <a:r>
              <a:rPr lang="en-US" dirty="0"/>
              <a:t>: Quick, involuntary facial responses to stimuli, like blinking rapidly when startled or squinting in bright light</a:t>
            </a:r>
            <a:endParaRPr lang="de-DE" dirty="0"/>
          </a:p>
        </p:txBody>
      </p:sp>
    </p:spTree>
    <p:extLst>
      <p:ext uri="{BB962C8B-B14F-4D97-AF65-F5344CB8AC3E}">
        <p14:creationId xmlns:p14="http://schemas.microsoft.com/office/powerpoint/2010/main" val="414710140"/>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62E9684-1D44-E81A-766C-EE6E4039986D}"/>
              </a:ext>
            </a:extLst>
          </p:cNvPr>
          <p:cNvSpPr>
            <a:spLocks noGrp="1"/>
          </p:cNvSpPr>
          <p:nvPr>
            <p:ph type="title"/>
          </p:nvPr>
        </p:nvSpPr>
        <p:spPr/>
        <p:txBody>
          <a:bodyPr/>
          <a:lstStyle/>
          <a:p>
            <a:r>
              <a:rPr lang="de-DE" dirty="0"/>
              <a:t>Facial Expression Recognition</a:t>
            </a:r>
          </a:p>
        </p:txBody>
      </p:sp>
      <p:sp>
        <p:nvSpPr>
          <p:cNvPr id="3" name="Fußzeilenplatzhalter 2">
            <a:extLst>
              <a:ext uri="{FF2B5EF4-FFF2-40B4-BE49-F238E27FC236}">
                <a16:creationId xmlns:a16="http://schemas.microsoft.com/office/drawing/2014/main" id="{5C69E8D9-F093-7E2E-8E7C-E493F1E5F6DE}"/>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ECDD079F-6E35-8939-614C-426E573CC79D}"/>
              </a:ext>
            </a:extLst>
          </p:cNvPr>
          <p:cNvSpPr>
            <a:spLocks noGrp="1"/>
          </p:cNvSpPr>
          <p:nvPr>
            <p:ph type="sldNum" sz="quarter" idx="33"/>
          </p:nvPr>
        </p:nvSpPr>
        <p:spPr/>
        <p:txBody>
          <a:bodyPr/>
          <a:lstStyle/>
          <a:p>
            <a:fld id="{BA24374A-C3A8-471A-8837-3FC31668ABE5}" type="slidenum">
              <a:rPr lang="de-DE" smtClean="0"/>
              <a:pPr/>
              <a:t>91</a:t>
            </a:fld>
            <a:endParaRPr lang="de-DE" dirty="0"/>
          </a:p>
        </p:txBody>
      </p:sp>
      <p:sp>
        <p:nvSpPr>
          <p:cNvPr id="5" name="Textplatzhalter 4">
            <a:extLst>
              <a:ext uri="{FF2B5EF4-FFF2-40B4-BE49-F238E27FC236}">
                <a16:creationId xmlns:a16="http://schemas.microsoft.com/office/drawing/2014/main" id="{DB78B5FB-8226-A02E-0CE4-7C6EA89DA11B}"/>
              </a:ext>
            </a:extLst>
          </p:cNvPr>
          <p:cNvSpPr>
            <a:spLocks noGrp="1"/>
          </p:cNvSpPr>
          <p:nvPr>
            <p:ph type="body" sz="quarter" idx="21"/>
          </p:nvPr>
        </p:nvSpPr>
        <p:spPr/>
        <p:txBody>
          <a:bodyPr/>
          <a:lstStyle/>
          <a:p>
            <a:r>
              <a:rPr lang="en-US" sz="1400"/>
              <a:t>Gestures and Postures </a:t>
            </a:r>
            <a:endParaRPr lang="de-DE" dirty="0"/>
          </a:p>
        </p:txBody>
      </p:sp>
      <p:sp>
        <p:nvSpPr>
          <p:cNvPr id="6" name="Textplatzhalter 5">
            <a:extLst>
              <a:ext uri="{FF2B5EF4-FFF2-40B4-BE49-F238E27FC236}">
                <a16:creationId xmlns:a16="http://schemas.microsoft.com/office/drawing/2014/main" id="{046A5CD6-DA38-5560-76A2-D4F984B89C12}"/>
              </a:ext>
            </a:extLst>
          </p:cNvPr>
          <p:cNvSpPr>
            <a:spLocks noGrp="1"/>
          </p:cNvSpPr>
          <p:nvPr>
            <p:ph type="body" sz="quarter" idx="34"/>
          </p:nvPr>
        </p:nvSpPr>
        <p:spPr>
          <a:xfrm>
            <a:off x="695326" y="1449388"/>
            <a:ext cx="5330090" cy="4056061"/>
          </a:xfrm>
        </p:spPr>
        <p:txBody>
          <a:bodyPr>
            <a:normAutofit/>
          </a:bodyPr>
          <a:lstStyle/>
          <a:p>
            <a:r>
              <a:rPr lang="en-US" dirty="0"/>
              <a:t>Face gesture recognition combines </a:t>
            </a:r>
            <a:r>
              <a:rPr lang="en-US" b="1" dirty="0">
                <a:solidFill>
                  <a:schemeClr val="accent1"/>
                </a:solidFill>
              </a:rPr>
              <a:t>computer vision</a:t>
            </a:r>
            <a:r>
              <a:rPr lang="en-US" dirty="0"/>
              <a:t>, </a:t>
            </a:r>
            <a:r>
              <a:rPr lang="en-US" b="1" dirty="0">
                <a:solidFill>
                  <a:schemeClr val="accent1"/>
                </a:solidFill>
              </a:rPr>
              <a:t>machine learning</a:t>
            </a:r>
            <a:r>
              <a:rPr lang="en-US" dirty="0"/>
              <a:t>, and </a:t>
            </a:r>
            <a:r>
              <a:rPr lang="en-US" b="1" dirty="0">
                <a:solidFill>
                  <a:schemeClr val="accent1"/>
                </a:solidFill>
              </a:rPr>
              <a:t>pattern recognition </a:t>
            </a:r>
            <a:r>
              <a:rPr lang="en-US" dirty="0"/>
              <a:t>to </a:t>
            </a:r>
            <a:r>
              <a:rPr lang="en-US" b="1" dirty="0">
                <a:solidFill>
                  <a:schemeClr val="accent1"/>
                </a:solidFill>
              </a:rPr>
              <a:t>interpret human facial expressions</a:t>
            </a:r>
          </a:p>
          <a:p>
            <a:r>
              <a:rPr lang="en-US" b="1" dirty="0">
                <a:solidFill>
                  <a:schemeClr val="accent1"/>
                </a:solidFill>
              </a:rPr>
              <a:t>Entire and minimal facial feature vectors </a:t>
            </a:r>
            <a:r>
              <a:rPr lang="en-US" dirty="0"/>
              <a:t>are located and can be analyzed using algorithms to classify the gesture and easily one’s identity</a:t>
            </a:r>
          </a:p>
          <a:p>
            <a:pPr lvl="1"/>
            <a:r>
              <a:rPr lang="en-US" dirty="0"/>
              <a:t>Facial expressions can vary among different people and cultures</a:t>
            </a:r>
          </a:p>
          <a:p>
            <a:endParaRPr lang="de-DE" dirty="0"/>
          </a:p>
        </p:txBody>
      </p:sp>
      <p:sp>
        <p:nvSpPr>
          <p:cNvPr id="7" name="Inhaltsplatzhalter 6">
            <a:extLst>
              <a:ext uri="{FF2B5EF4-FFF2-40B4-BE49-F238E27FC236}">
                <a16:creationId xmlns:a16="http://schemas.microsoft.com/office/drawing/2014/main" id="{645D4FF6-D71F-A0E5-4157-08DF800BE87E}"/>
              </a:ext>
            </a:extLst>
          </p:cNvPr>
          <p:cNvSpPr>
            <a:spLocks noGrp="1"/>
          </p:cNvSpPr>
          <p:nvPr>
            <p:ph sz="quarter" idx="35"/>
          </p:nvPr>
        </p:nvSpPr>
        <p:spPr/>
        <p:txBody>
          <a:bodyPr/>
          <a:lstStyle/>
          <a:p>
            <a:r>
              <a:rPr lang="en-US" dirty="0"/>
              <a:t>Kumar, M. P., &amp; Rajagopal, M. K. (2019). Detecting facial emotions using normalized minimal feature vectors and semi-supervised twin support vector machines classifier. Appl. </a:t>
            </a:r>
            <a:r>
              <a:rPr lang="en-US" dirty="0" err="1"/>
              <a:t>Intell</a:t>
            </a:r>
            <a:r>
              <a:rPr lang="en-US" dirty="0"/>
              <a:t>., 49(12), 4150–4174. </a:t>
            </a:r>
            <a:r>
              <a:rPr lang="en-US" dirty="0" err="1"/>
              <a:t>doi</a:t>
            </a:r>
            <a:r>
              <a:rPr lang="en-US" dirty="0"/>
              <a:t>: 10.1007/s10489-019-01500-w</a:t>
            </a:r>
            <a:endParaRPr lang="de-DE" dirty="0"/>
          </a:p>
        </p:txBody>
      </p:sp>
      <p:pic>
        <p:nvPicPr>
          <p:cNvPr id="14338" name="Picture 2" descr="Detecting facial emotions using normalized minimal feature vectors and  semi-supervised twin support vector machines classifier | SpringerLink">
            <a:extLst>
              <a:ext uri="{FF2B5EF4-FFF2-40B4-BE49-F238E27FC236}">
                <a16:creationId xmlns:a16="http://schemas.microsoft.com/office/drawing/2014/main" id="{1A0E591D-5459-BFE8-CE19-C11A512DB34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66586" y="1277685"/>
            <a:ext cx="5814782" cy="39642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2356194"/>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920E24E-8A04-58A2-AEB9-A1B4DB8F91B5}"/>
              </a:ext>
            </a:extLst>
          </p:cNvPr>
          <p:cNvSpPr>
            <a:spLocks noGrp="1"/>
          </p:cNvSpPr>
          <p:nvPr>
            <p:ph type="title"/>
          </p:nvPr>
        </p:nvSpPr>
        <p:spPr/>
        <p:txBody>
          <a:bodyPr/>
          <a:lstStyle/>
          <a:p>
            <a:r>
              <a:rPr lang="de-DE" dirty="0"/>
              <a:t>Feature </a:t>
            </a:r>
            <a:r>
              <a:rPr lang="de-DE" dirty="0" err="1"/>
              <a:t>Detection</a:t>
            </a:r>
            <a:endParaRPr lang="de-DE" dirty="0"/>
          </a:p>
        </p:txBody>
      </p:sp>
      <p:sp>
        <p:nvSpPr>
          <p:cNvPr id="3" name="Fußzeilenplatzhalter 2">
            <a:extLst>
              <a:ext uri="{FF2B5EF4-FFF2-40B4-BE49-F238E27FC236}">
                <a16:creationId xmlns:a16="http://schemas.microsoft.com/office/drawing/2014/main" id="{9FD51593-2693-F4C8-ED5F-718300D51B61}"/>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DEF827FD-8133-5F6E-56C8-E7DCF6F4B343}"/>
              </a:ext>
            </a:extLst>
          </p:cNvPr>
          <p:cNvSpPr>
            <a:spLocks noGrp="1"/>
          </p:cNvSpPr>
          <p:nvPr>
            <p:ph type="sldNum" sz="quarter" idx="33"/>
          </p:nvPr>
        </p:nvSpPr>
        <p:spPr/>
        <p:txBody>
          <a:bodyPr/>
          <a:lstStyle/>
          <a:p>
            <a:fld id="{BA24374A-C3A8-471A-8837-3FC31668ABE5}" type="slidenum">
              <a:rPr lang="de-DE" smtClean="0"/>
              <a:pPr/>
              <a:t>92</a:t>
            </a:fld>
            <a:endParaRPr lang="de-DE" dirty="0"/>
          </a:p>
        </p:txBody>
      </p:sp>
      <p:sp>
        <p:nvSpPr>
          <p:cNvPr id="7" name="Textplatzhalter 6">
            <a:extLst>
              <a:ext uri="{FF2B5EF4-FFF2-40B4-BE49-F238E27FC236}">
                <a16:creationId xmlns:a16="http://schemas.microsoft.com/office/drawing/2014/main" id="{43D6621D-95B5-7BD3-9B55-F42AD728363D}"/>
              </a:ext>
            </a:extLst>
          </p:cNvPr>
          <p:cNvSpPr>
            <a:spLocks noGrp="1"/>
          </p:cNvSpPr>
          <p:nvPr>
            <p:ph type="body" sz="quarter" idx="21"/>
          </p:nvPr>
        </p:nvSpPr>
        <p:spPr/>
        <p:txBody>
          <a:bodyPr/>
          <a:lstStyle/>
          <a:p>
            <a:r>
              <a:rPr lang="en-US" sz="1400" dirty="0"/>
              <a:t>Gestures and Postures </a:t>
            </a:r>
            <a:endParaRPr lang="de-DE" dirty="0"/>
          </a:p>
        </p:txBody>
      </p:sp>
      <p:sp>
        <p:nvSpPr>
          <p:cNvPr id="8" name="Textplatzhalter 7">
            <a:extLst>
              <a:ext uri="{FF2B5EF4-FFF2-40B4-BE49-F238E27FC236}">
                <a16:creationId xmlns:a16="http://schemas.microsoft.com/office/drawing/2014/main" id="{BF714FC7-CF9D-DAB4-BD78-E2D954853F76}"/>
              </a:ext>
            </a:extLst>
          </p:cNvPr>
          <p:cNvSpPr>
            <a:spLocks noGrp="1"/>
          </p:cNvSpPr>
          <p:nvPr>
            <p:ph type="body" sz="quarter" idx="34"/>
          </p:nvPr>
        </p:nvSpPr>
        <p:spPr/>
        <p:txBody>
          <a:bodyPr/>
          <a:lstStyle/>
          <a:p>
            <a:r>
              <a:rPr lang="de-DE" dirty="0"/>
              <a:t>Marker </a:t>
            </a:r>
            <a:r>
              <a:rPr lang="de-DE" dirty="0" err="1"/>
              <a:t>vs</a:t>
            </a:r>
            <a:r>
              <a:rPr lang="de-DE" dirty="0"/>
              <a:t> </a:t>
            </a:r>
            <a:r>
              <a:rPr lang="de-DE" dirty="0" err="1"/>
              <a:t>edge</a:t>
            </a:r>
            <a:r>
              <a:rPr lang="de-DE" dirty="0"/>
              <a:t> </a:t>
            </a:r>
            <a:r>
              <a:rPr lang="de-DE" dirty="0" err="1"/>
              <a:t>landmark</a:t>
            </a:r>
            <a:r>
              <a:rPr lang="de-DE" dirty="0"/>
              <a:t> </a:t>
            </a:r>
            <a:r>
              <a:rPr lang="de-DE" dirty="0" err="1"/>
              <a:t>detection</a:t>
            </a:r>
            <a:endParaRPr lang="de-DE" dirty="0"/>
          </a:p>
        </p:txBody>
      </p:sp>
      <p:sp>
        <p:nvSpPr>
          <p:cNvPr id="9" name="Inhaltsplatzhalter 8">
            <a:extLst>
              <a:ext uri="{FF2B5EF4-FFF2-40B4-BE49-F238E27FC236}">
                <a16:creationId xmlns:a16="http://schemas.microsoft.com/office/drawing/2014/main" id="{E76B6608-1560-3F7F-688D-A199D9AF7046}"/>
              </a:ext>
            </a:extLst>
          </p:cNvPr>
          <p:cNvSpPr>
            <a:spLocks noGrp="1"/>
          </p:cNvSpPr>
          <p:nvPr>
            <p:ph sz="quarter" idx="35"/>
          </p:nvPr>
        </p:nvSpPr>
        <p:spPr/>
        <p:txBody>
          <a:bodyPr/>
          <a:lstStyle/>
          <a:p>
            <a:r>
              <a:rPr lang="de-DE" b="0" i="0" dirty="0">
                <a:solidFill>
                  <a:srgbClr val="262626"/>
                </a:solidFill>
                <a:effectLst/>
                <a:latin typeface="Inter Var"/>
              </a:rPr>
              <a:t>Images </a:t>
            </a:r>
            <a:r>
              <a:rPr lang="de-DE" b="0" i="0" dirty="0" err="1">
                <a:solidFill>
                  <a:srgbClr val="262626"/>
                </a:solidFill>
                <a:effectLst/>
                <a:latin typeface="Inter Var"/>
              </a:rPr>
              <a:t>from</a:t>
            </a:r>
            <a:r>
              <a:rPr lang="de-DE" b="0" i="0" dirty="0">
                <a:solidFill>
                  <a:srgbClr val="262626"/>
                </a:solidFill>
                <a:effectLst/>
                <a:latin typeface="Inter Var"/>
              </a:rPr>
              <a:t>: Woodward, A., Chan, Y., Gong, R., Nguyen, M., </a:t>
            </a:r>
            <a:r>
              <a:rPr lang="de-DE" b="0" i="0" dirty="0" err="1">
                <a:solidFill>
                  <a:srgbClr val="262626"/>
                </a:solidFill>
                <a:effectLst/>
                <a:latin typeface="Inter Var"/>
              </a:rPr>
              <a:t>Gee</a:t>
            </a:r>
            <a:r>
              <a:rPr lang="de-DE" b="0" i="0" dirty="0">
                <a:solidFill>
                  <a:srgbClr val="262626"/>
                </a:solidFill>
                <a:effectLst/>
                <a:latin typeface="Inter Var"/>
              </a:rPr>
              <a:t>, T., Delmas, P., ...Marquez, J. (2017). A </a:t>
            </a:r>
            <a:r>
              <a:rPr lang="de-DE" b="0" i="0" dirty="0" err="1">
                <a:solidFill>
                  <a:srgbClr val="262626"/>
                </a:solidFill>
                <a:effectLst/>
                <a:latin typeface="Inter Var"/>
              </a:rPr>
              <a:t>low</a:t>
            </a:r>
            <a:r>
              <a:rPr lang="de-DE" b="0" i="0" dirty="0">
                <a:solidFill>
                  <a:srgbClr val="262626"/>
                </a:solidFill>
                <a:effectLst/>
                <a:latin typeface="Inter Var"/>
              </a:rPr>
              <a:t> </a:t>
            </a:r>
            <a:r>
              <a:rPr lang="de-DE" b="0" i="0" dirty="0" err="1">
                <a:solidFill>
                  <a:srgbClr val="262626"/>
                </a:solidFill>
                <a:effectLst/>
                <a:latin typeface="Inter Var"/>
              </a:rPr>
              <a:t>cost</a:t>
            </a:r>
            <a:r>
              <a:rPr lang="de-DE" b="0" i="0" dirty="0">
                <a:solidFill>
                  <a:srgbClr val="262626"/>
                </a:solidFill>
                <a:effectLst/>
                <a:latin typeface="Inter Var"/>
              </a:rPr>
              <a:t> </a:t>
            </a:r>
            <a:r>
              <a:rPr lang="de-DE" b="0" i="0" dirty="0" err="1">
                <a:solidFill>
                  <a:srgbClr val="262626"/>
                </a:solidFill>
                <a:effectLst/>
                <a:latin typeface="Inter Var"/>
              </a:rPr>
              <a:t>framework</a:t>
            </a:r>
            <a:r>
              <a:rPr lang="de-DE" b="0" i="0" dirty="0">
                <a:solidFill>
                  <a:srgbClr val="262626"/>
                </a:solidFill>
                <a:effectLst/>
                <a:latin typeface="Inter Var"/>
              </a:rPr>
              <a:t> </a:t>
            </a:r>
            <a:r>
              <a:rPr lang="de-DE" b="0" i="0" dirty="0" err="1">
                <a:solidFill>
                  <a:srgbClr val="262626"/>
                </a:solidFill>
                <a:effectLst/>
                <a:latin typeface="Inter Var"/>
              </a:rPr>
              <a:t>for</a:t>
            </a:r>
            <a:r>
              <a:rPr lang="de-DE" b="0" i="0" dirty="0">
                <a:solidFill>
                  <a:srgbClr val="262626"/>
                </a:solidFill>
                <a:effectLst/>
                <a:latin typeface="Inter Var"/>
              </a:rPr>
              <a:t> real-time </a:t>
            </a:r>
            <a:r>
              <a:rPr lang="de-DE" b="0" i="0" dirty="0" err="1">
                <a:solidFill>
                  <a:srgbClr val="262626"/>
                </a:solidFill>
                <a:effectLst/>
                <a:latin typeface="Inter Var"/>
              </a:rPr>
              <a:t>marker</a:t>
            </a:r>
            <a:r>
              <a:rPr lang="de-DE" b="0" i="0" dirty="0">
                <a:solidFill>
                  <a:srgbClr val="262626"/>
                </a:solidFill>
                <a:effectLst/>
                <a:latin typeface="Inter Var"/>
              </a:rPr>
              <a:t> </a:t>
            </a:r>
            <a:r>
              <a:rPr lang="de-DE" b="0" i="0" dirty="0" err="1">
                <a:solidFill>
                  <a:srgbClr val="262626"/>
                </a:solidFill>
                <a:effectLst/>
                <a:latin typeface="Inter Var"/>
              </a:rPr>
              <a:t>based</a:t>
            </a:r>
            <a:r>
              <a:rPr lang="de-DE" b="0" i="0" dirty="0">
                <a:solidFill>
                  <a:srgbClr val="262626"/>
                </a:solidFill>
                <a:effectLst/>
                <a:latin typeface="Inter Var"/>
              </a:rPr>
              <a:t> 3-D human </a:t>
            </a:r>
            <a:r>
              <a:rPr lang="de-DE" b="0" i="0" dirty="0" err="1">
                <a:solidFill>
                  <a:srgbClr val="262626"/>
                </a:solidFill>
                <a:effectLst/>
                <a:latin typeface="Inter Var"/>
              </a:rPr>
              <a:t>expression</a:t>
            </a:r>
            <a:r>
              <a:rPr lang="de-DE" b="0" i="0" dirty="0">
                <a:solidFill>
                  <a:srgbClr val="262626"/>
                </a:solidFill>
                <a:effectLst/>
                <a:latin typeface="Inter Var"/>
              </a:rPr>
              <a:t> </a:t>
            </a:r>
            <a:r>
              <a:rPr lang="de-DE" b="0" i="0" dirty="0" err="1">
                <a:solidFill>
                  <a:srgbClr val="262626"/>
                </a:solidFill>
                <a:effectLst/>
                <a:latin typeface="Inter Var"/>
              </a:rPr>
              <a:t>modeling</a:t>
            </a:r>
            <a:r>
              <a:rPr lang="de-DE" b="0" i="0" dirty="0">
                <a:solidFill>
                  <a:srgbClr val="262626"/>
                </a:solidFill>
                <a:effectLst/>
                <a:latin typeface="Inter Var"/>
              </a:rPr>
              <a:t>. J. </a:t>
            </a:r>
            <a:r>
              <a:rPr lang="de-DE" b="0" i="0" dirty="0" err="1">
                <a:solidFill>
                  <a:srgbClr val="262626"/>
                </a:solidFill>
                <a:effectLst/>
                <a:latin typeface="Inter Var"/>
              </a:rPr>
              <a:t>Appl</a:t>
            </a:r>
            <a:r>
              <a:rPr lang="de-DE" b="0" i="0" dirty="0">
                <a:solidFill>
                  <a:srgbClr val="262626"/>
                </a:solidFill>
                <a:effectLst/>
                <a:latin typeface="Inter Var"/>
              </a:rPr>
              <a:t>. Res. </a:t>
            </a:r>
            <a:r>
              <a:rPr lang="de-DE" b="0" i="0" dirty="0" err="1">
                <a:solidFill>
                  <a:srgbClr val="262626"/>
                </a:solidFill>
                <a:effectLst/>
                <a:latin typeface="Inter Var"/>
              </a:rPr>
              <a:t>Technol</a:t>
            </a:r>
            <a:r>
              <a:rPr lang="de-DE" b="0" i="0" dirty="0">
                <a:solidFill>
                  <a:srgbClr val="262626"/>
                </a:solidFill>
                <a:effectLst/>
                <a:latin typeface="Inter Var"/>
              </a:rPr>
              <a:t>., 15. </a:t>
            </a:r>
            <a:r>
              <a:rPr lang="de-DE" b="0" i="0" dirty="0" err="1">
                <a:solidFill>
                  <a:srgbClr val="262626"/>
                </a:solidFill>
                <a:effectLst/>
                <a:latin typeface="Inter Var"/>
              </a:rPr>
              <a:t>doi</a:t>
            </a:r>
            <a:r>
              <a:rPr lang="de-DE" b="0" i="0" dirty="0">
                <a:solidFill>
                  <a:srgbClr val="262626"/>
                </a:solidFill>
                <a:effectLst/>
                <a:latin typeface="Inter Var"/>
              </a:rPr>
              <a:t>: 10.1016/j.jart.2017.01.002 and </a:t>
            </a:r>
            <a:r>
              <a:rPr lang="de-DE" b="0" i="0" dirty="0">
                <a:solidFill>
                  <a:srgbClr val="262626"/>
                </a:solidFill>
                <a:effectLst/>
                <a:latin typeface="Inter Var"/>
                <a:hlinkClick r:id="rId2"/>
              </a:rPr>
              <a:t>https://developers.google.com/ml-kit/vision/face-detection/images/face_contours.svg</a:t>
            </a:r>
            <a:r>
              <a:rPr lang="de-DE" b="0" i="0" dirty="0">
                <a:solidFill>
                  <a:srgbClr val="262626"/>
                </a:solidFill>
                <a:effectLst/>
                <a:latin typeface="Inter Var"/>
              </a:rPr>
              <a:t> </a:t>
            </a:r>
            <a:endParaRPr lang="de-DE" dirty="0"/>
          </a:p>
        </p:txBody>
      </p:sp>
      <p:pic>
        <p:nvPicPr>
          <p:cNvPr id="12290" name="Picture 2">
            <a:extLst>
              <a:ext uri="{FF2B5EF4-FFF2-40B4-BE49-F238E27FC236}">
                <a16:creationId xmlns:a16="http://schemas.microsoft.com/office/drawing/2014/main" id="{2BBA5CD2-19C5-6F43-F775-E3CCC0C7E4D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8993"/>
          <a:stretch/>
        </p:blipFill>
        <p:spPr bwMode="auto">
          <a:xfrm>
            <a:off x="831022" y="2285338"/>
            <a:ext cx="2879517" cy="3131376"/>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a:extLst>
              <a:ext uri="{FF2B5EF4-FFF2-40B4-BE49-F238E27FC236}">
                <a16:creationId xmlns:a16="http://schemas.microsoft.com/office/drawing/2014/main" id="{774DC523-9FF6-2E7D-CB3C-209AA727B76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75198" y="2285339"/>
            <a:ext cx="4513696" cy="3131376"/>
          </a:xfrm>
          <a:prstGeom prst="rect">
            <a:avLst/>
          </a:prstGeom>
          <a:noFill/>
          <a:extLst>
            <a:ext uri="{909E8E84-426E-40DD-AFC4-6F175D3DCCD1}">
              <a14:hiddenFill xmlns:a14="http://schemas.microsoft.com/office/drawing/2010/main">
                <a:solidFill>
                  <a:srgbClr val="FFFFFF"/>
                </a:solidFill>
              </a14:hiddenFill>
            </a:ext>
          </a:extLst>
        </p:spPr>
      </p:pic>
      <p:pic>
        <p:nvPicPr>
          <p:cNvPr id="12" name="Grafik 11">
            <a:extLst>
              <a:ext uri="{FF2B5EF4-FFF2-40B4-BE49-F238E27FC236}">
                <a16:creationId xmlns:a16="http://schemas.microsoft.com/office/drawing/2014/main" id="{93EAD033-E62C-8FC5-1C0F-3E43D632AFE3}"/>
              </a:ext>
            </a:extLst>
          </p:cNvPr>
          <p:cNvPicPr>
            <a:picLocks noChangeAspect="1"/>
          </p:cNvPicPr>
          <p:nvPr/>
        </p:nvPicPr>
        <p:blipFill>
          <a:blip r:embed="rId5"/>
          <a:stretch>
            <a:fillRect/>
          </a:stretch>
        </p:blipFill>
        <p:spPr>
          <a:xfrm>
            <a:off x="8297342" y="728663"/>
            <a:ext cx="3708918" cy="4688052"/>
          </a:xfrm>
          <a:prstGeom prst="rect">
            <a:avLst/>
          </a:prstGeom>
        </p:spPr>
      </p:pic>
    </p:spTree>
    <p:extLst>
      <p:ext uri="{BB962C8B-B14F-4D97-AF65-F5344CB8AC3E}">
        <p14:creationId xmlns:p14="http://schemas.microsoft.com/office/powerpoint/2010/main" val="3090340139"/>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D483E76-970F-9C15-E926-22E950E7F3FD}"/>
              </a:ext>
            </a:extLst>
          </p:cNvPr>
          <p:cNvSpPr>
            <a:spLocks noGrp="1"/>
          </p:cNvSpPr>
          <p:nvPr>
            <p:ph type="title"/>
          </p:nvPr>
        </p:nvSpPr>
        <p:spPr/>
        <p:txBody>
          <a:bodyPr/>
          <a:lstStyle/>
          <a:p>
            <a:r>
              <a:rPr lang="de-DE" dirty="0" err="1"/>
              <a:t>Example</a:t>
            </a:r>
            <a:r>
              <a:rPr lang="de-DE" dirty="0"/>
              <a:t>: SHORE®</a:t>
            </a:r>
          </a:p>
        </p:txBody>
      </p:sp>
      <p:sp>
        <p:nvSpPr>
          <p:cNvPr id="3" name="Fußzeilenplatzhalter 2">
            <a:extLst>
              <a:ext uri="{FF2B5EF4-FFF2-40B4-BE49-F238E27FC236}">
                <a16:creationId xmlns:a16="http://schemas.microsoft.com/office/drawing/2014/main" id="{9E8CC92A-427D-F4AC-CFAD-B2D8E307340F}"/>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D49D6723-897A-C56F-12F8-E40CD0EAA7B4}"/>
              </a:ext>
            </a:extLst>
          </p:cNvPr>
          <p:cNvSpPr>
            <a:spLocks noGrp="1"/>
          </p:cNvSpPr>
          <p:nvPr>
            <p:ph type="sldNum" sz="quarter" idx="33"/>
          </p:nvPr>
        </p:nvSpPr>
        <p:spPr/>
        <p:txBody>
          <a:bodyPr/>
          <a:lstStyle/>
          <a:p>
            <a:fld id="{BA24374A-C3A8-471A-8837-3FC31668ABE5}" type="slidenum">
              <a:rPr lang="de-DE" smtClean="0"/>
              <a:pPr/>
              <a:t>93</a:t>
            </a:fld>
            <a:endParaRPr lang="de-DE" dirty="0"/>
          </a:p>
        </p:txBody>
      </p:sp>
      <p:sp>
        <p:nvSpPr>
          <p:cNvPr id="5" name="Textplatzhalter 4">
            <a:extLst>
              <a:ext uri="{FF2B5EF4-FFF2-40B4-BE49-F238E27FC236}">
                <a16:creationId xmlns:a16="http://schemas.microsoft.com/office/drawing/2014/main" id="{9FE433A2-FFA9-E100-8B1B-3E57E59611B2}"/>
              </a:ext>
            </a:extLst>
          </p:cNvPr>
          <p:cNvSpPr>
            <a:spLocks noGrp="1"/>
          </p:cNvSpPr>
          <p:nvPr>
            <p:ph type="body" sz="quarter" idx="21"/>
          </p:nvPr>
        </p:nvSpPr>
        <p:spPr/>
        <p:txBody>
          <a:bodyPr/>
          <a:lstStyle/>
          <a:p>
            <a:r>
              <a:rPr lang="en-US" sz="1400"/>
              <a:t>Gestures and Postures </a:t>
            </a:r>
            <a:endParaRPr lang="de-DE" dirty="0"/>
          </a:p>
        </p:txBody>
      </p:sp>
      <p:sp>
        <p:nvSpPr>
          <p:cNvPr id="6" name="Textplatzhalter 5">
            <a:extLst>
              <a:ext uri="{FF2B5EF4-FFF2-40B4-BE49-F238E27FC236}">
                <a16:creationId xmlns:a16="http://schemas.microsoft.com/office/drawing/2014/main" id="{4EFD441A-B0E8-C956-A57E-14FA1C60BEC6}"/>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D4E047EC-222F-61D9-02E9-681B118EEBCF}"/>
              </a:ext>
            </a:extLst>
          </p:cNvPr>
          <p:cNvSpPr>
            <a:spLocks noGrp="1"/>
          </p:cNvSpPr>
          <p:nvPr>
            <p:ph sz="quarter" idx="35"/>
          </p:nvPr>
        </p:nvSpPr>
        <p:spPr/>
        <p:txBody>
          <a:bodyPr/>
          <a:lstStyle/>
          <a:p>
            <a:endParaRPr lang="de-DE"/>
          </a:p>
        </p:txBody>
      </p:sp>
      <p:pic>
        <p:nvPicPr>
          <p:cNvPr id="13314" name="Picture 2" descr="SHORE® GUI">
            <a:extLst>
              <a:ext uri="{FF2B5EF4-FFF2-40B4-BE49-F238E27FC236}">
                <a16:creationId xmlns:a16="http://schemas.microsoft.com/office/drawing/2014/main" id="{09E5C1E9-E7D4-0F5C-2E48-773325ADC04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04660"/>
            <a:ext cx="12192000" cy="51133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0027035"/>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el 7">
            <a:extLst>
              <a:ext uri="{FF2B5EF4-FFF2-40B4-BE49-F238E27FC236}">
                <a16:creationId xmlns:a16="http://schemas.microsoft.com/office/drawing/2014/main" id="{2D7CE344-D1C0-4C64-A400-E605BC358513}"/>
              </a:ext>
            </a:extLst>
          </p:cNvPr>
          <p:cNvSpPr>
            <a:spLocks noGrp="1"/>
          </p:cNvSpPr>
          <p:nvPr>
            <p:ph type="title"/>
          </p:nvPr>
        </p:nvSpPr>
        <p:spPr/>
        <p:txBody>
          <a:bodyPr/>
          <a:lstStyle/>
          <a:p>
            <a:r>
              <a:rPr lang="de-DE" dirty="0" err="1"/>
              <a:t>Example</a:t>
            </a:r>
            <a:r>
              <a:rPr lang="de-DE" dirty="0"/>
              <a:t>: Controlling AR </a:t>
            </a:r>
            <a:r>
              <a:rPr lang="de-DE" dirty="0" err="1"/>
              <a:t>with</a:t>
            </a:r>
            <a:r>
              <a:rPr lang="de-DE" dirty="0"/>
              <a:t> Hand and Face </a:t>
            </a:r>
            <a:r>
              <a:rPr lang="de-DE" dirty="0" err="1"/>
              <a:t>Gestures</a:t>
            </a:r>
            <a:endParaRPr lang="de-DE" dirty="0"/>
          </a:p>
        </p:txBody>
      </p:sp>
      <p:sp>
        <p:nvSpPr>
          <p:cNvPr id="3" name="Fußzeilenplatzhalter 2">
            <a:extLst>
              <a:ext uri="{FF2B5EF4-FFF2-40B4-BE49-F238E27FC236}">
                <a16:creationId xmlns:a16="http://schemas.microsoft.com/office/drawing/2014/main" id="{79E4FB3E-E8F1-F6C4-06D4-F426B3FEF791}"/>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7D2DC33B-DADF-D5CD-7826-159DF5BBCF17}"/>
              </a:ext>
            </a:extLst>
          </p:cNvPr>
          <p:cNvSpPr>
            <a:spLocks noGrp="1"/>
          </p:cNvSpPr>
          <p:nvPr>
            <p:ph type="sldNum" sz="quarter" idx="33"/>
          </p:nvPr>
        </p:nvSpPr>
        <p:spPr/>
        <p:txBody>
          <a:bodyPr/>
          <a:lstStyle/>
          <a:p>
            <a:fld id="{BA24374A-C3A8-471A-8837-3FC31668ABE5}" type="slidenum">
              <a:rPr lang="de-DE" smtClean="0"/>
              <a:pPr/>
              <a:t>94</a:t>
            </a:fld>
            <a:endParaRPr lang="de-DE" dirty="0"/>
          </a:p>
        </p:txBody>
      </p:sp>
      <p:sp>
        <p:nvSpPr>
          <p:cNvPr id="9" name="Textplatzhalter 8">
            <a:extLst>
              <a:ext uri="{FF2B5EF4-FFF2-40B4-BE49-F238E27FC236}">
                <a16:creationId xmlns:a16="http://schemas.microsoft.com/office/drawing/2014/main" id="{97893F58-081D-2392-553D-1A0B1D16632B}"/>
              </a:ext>
            </a:extLst>
          </p:cNvPr>
          <p:cNvSpPr>
            <a:spLocks noGrp="1"/>
          </p:cNvSpPr>
          <p:nvPr>
            <p:ph type="body" sz="quarter" idx="21"/>
          </p:nvPr>
        </p:nvSpPr>
        <p:spPr/>
        <p:txBody>
          <a:bodyPr/>
          <a:lstStyle/>
          <a:p>
            <a:r>
              <a:rPr lang="en-US" sz="1400"/>
              <a:t>Gestures and Postures </a:t>
            </a:r>
            <a:endParaRPr lang="de-DE" dirty="0"/>
          </a:p>
        </p:txBody>
      </p:sp>
      <p:sp>
        <p:nvSpPr>
          <p:cNvPr id="10" name="Textplatzhalter 9">
            <a:extLst>
              <a:ext uri="{FF2B5EF4-FFF2-40B4-BE49-F238E27FC236}">
                <a16:creationId xmlns:a16="http://schemas.microsoft.com/office/drawing/2014/main" id="{4849E060-4D35-79C7-C87E-96B31BB80931}"/>
              </a:ext>
            </a:extLst>
          </p:cNvPr>
          <p:cNvSpPr>
            <a:spLocks noGrp="1"/>
          </p:cNvSpPr>
          <p:nvPr>
            <p:ph type="body" sz="quarter" idx="34"/>
          </p:nvPr>
        </p:nvSpPr>
        <p:spPr/>
        <p:txBody>
          <a:bodyPr/>
          <a:lstStyle/>
          <a:p>
            <a:endParaRPr lang="de-DE"/>
          </a:p>
        </p:txBody>
      </p:sp>
      <p:sp>
        <p:nvSpPr>
          <p:cNvPr id="11" name="Inhaltsplatzhalter 10">
            <a:extLst>
              <a:ext uri="{FF2B5EF4-FFF2-40B4-BE49-F238E27FC236}">
                <a16:creationId xmlns:a16="http://schemas.microsoft.com/office/drawing/2014/main" id="{5E55D76F-6684-13F1-18E9-B9AB972567CA}"/>
              </a:ext>
            </a:extLst>
          </p:cNvPr>
          <p:cNvSpPr>
            <a:spLocks noGrp="1"/>
          </p:cNvSpPr>
          <p:nvPr>
            <p:ph sz="quarter" idx="35"/>
          </p:nvPr>
        </p:nvSpPr>
        <p:spPr/>
        <p:txBody>
          <a:bodyPr/>
          <a:lstStyle/>
          <a:p>
            <a:r>
              <a:rPr lang="en-US" dirty="0"/>
              <a:t>Weng, Y., Yu, C., Shi, Y., Zhao, Y., Yan, Y., &amp; Shi, Y. (2021). </a:t>
            </a:r>
            <a:r>
              <a:rPr lang="en-US" dirty="0" err="1"/>
              <a:t>FaceSight</a:t>
            </a:r>
            <a:r>
              <a:rPr lang="en-US" dirty="0"/>
              <a:t>: Enabling Hand-to-Face Gesture Interaction on AR Glasses with a Downward-Facing Camera Vision. CHI '21: Proceedings of the 2021 CHI Conference on Human Factors in Computing Systems. Association for Computing Machinery. </a:t>
            </a:r>
            <a:r>
              <a:rPr lang="en-US" dirty="0" err="1"/>
              <a:t>doi</a:t>
            </a:r>
            <a:r>
              <a:rPr lang="en-US" dirty="0"/>
              <a:t>: 10.1145/3411764.3445484</a:t>
            </a:r>
            <a:endParaRPr lang="de-DE" dirty="0"/>
          </a:p>
        </p:txBody>
      </p:sp>
      <p:pic>
        <p:nvPicPr>
          <p:cNvPr id="7" name="Picture 4" descr="FaceSight: Enabling Hand-to-Face Gesture Interaction on AR Glasses with a  Downward-Facing Camera Vision">
            <a:extLst>
              <a:ext uri="{FF2B5EF4-FFF2-40B4-BE49-F238E27FC236}">
                <a16:creationId xmlns:a16="http://schemas.microsoft.com/office/drawing/2014/main" id="{8BB32B43-3F90-A75A-C49B-DAD5840E37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74933" y="1417806"/>
            <a:ext cx="7168515" cy="40876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5012320"/>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5A3A399-BC70-16D4-6EBF-6CCAE87F32FB}"/>
              </a:ext>
            </a:extLst>
          </p:cNvPr>
          <p:cNvSpPr>
            <a:spLocks noGrp="1"/>
          </p:cNvSpPr>
          <p:nvPr>
            <p:ph type="title"/>
          </p:nvPr>
        </p:nvSpPr>
        <p:spPr/>
        <p:txBody>
          <a:bodyPr/>
          <a:lstStyle/>
          <a:p>
            <a:r>
              <a:rPr lang="de-DE" dirty="0" err="1"/>
              <a:t>Example</a:t>
            </a:r>
            <a:r>
              <a:rPr lang="de-DE" dirty="0"/>
              <a:t>: </a:t>
            </a:r>
            <a:r>
              <a:rPr lang="de-DE" dirty="0" err="1"/>
              <a:t>Nose-based</a:t>
            </a:r>
            <a:r>
              <a:rPr lang="de-DE" dirty="0"/>
              <a:t> </a:t>
            </a:r>
            <a:r>
              <a:rPr lang="de-DE" dirty="0" err="1"/>
              <a:t>Gestures</a:t>
            </a:r>
            <a:endParaRPr lang="de-DE" dirty="0"/>
          </a:p>
        </p:txBody>
      </p:sp>
      <p:sp>
        <p:nvSpPr>
          <p:cNvPr id="3" name="Fußzeilenplatzhalter 2">
            <a:extLst>
              <a:ext uri="{FF2B5EF4-FFF2-40B4-BE49-F238E27FC236}">
                <a16:creationId xmlns:a16="http://schemas.microsoft.com/office/drawing/2014/main" id="{A0C88E85-0045-FFC1-70E8-D91F77362F19}"/>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89209F70-94DF-05C7-EAAC-51F8D3EDB395}"/>
              </a:ext>
            </a:extLst>
          </p:cNvPr>
          <p:cNvSpPr>
            <a:spLocks noGrp="1"/>
          </p:cNvSpPr>
          <p:nvPr>
            <p:ph type="sldNum" sz="quarter" idx="33"/>
          </p:nvPr>
        </p:nvSpPr>
        <p:spPr/>
        <p:txBody>
          <a:bodyPr/>
          <a:lstStyle/>
          <a:p>
            <a:fld id="{BA24374A-C3A8-471A-8837-3FC31668ABE5}" type="slidenum">
              <a:rPr lang="de-DE" smtClean="0"/>
              <a:pPr/>
              <a:t>95</a:t>
            </a:fld>
            <a:endParaRPr lang="de-DE" dirty="0"/>
          </a:p>
        </p:txBody>
      </p:sp>
      <p:sp>
        <p:nvSpPr>
          <p:cNvPr id="5" name="Textplatzhalter 4">
            <a:extLst>
              <a:ext uri="{FF2B5EF4-FFF2-40B4-BE49-F238E27FC236}">
                <a16:creationId xmlns:a16="http://schemas.microsoft.com/office/drawing/2014/main" id="{A1C77C81-D55E-2C34-5DFD-5ACF3857CAB9}"/>
              </a:ext>
            </a:extLst>
          </p:cNvPr>
          <p:cNvSpPr>
            <a:spLocks noGrp="1"/>
          </p:cNvSpPr>
          <p:nvPr>
            <p:ph type="body" sz="quarter" idx="21"/>
          </p:nvPr>
        </p:nvSpPr>
        <p:spPr/>
        <p:txBody>
          <a:bodyPr/>
          <a:lstStyle/>
          <a:p>
            <a:r>
              <a:rPr lang="en-US" sz="1400"/>
              <a:t>Gestures and Postures </a:t>
            </a:r>
            <a:endParaRPr lang="de-DE" dirty="0"/>
          </a:p>
        </p:txBody>
      </p:sp>
      <p:sp>
        <p:nvSpPr>
          <p:cNvPr id="6" name="Textplatzhalter 5">
            <a:extLst>
              <a:ext uri="{FF2B5EF4-FFF2-40B4-BE49-F238E27FC236}">
                <a16:creationId xmlns:a16="http://schemas.microsoft.com/office/drawing/2014/main" id="{4DB11632-A216-3BBA-9281-16E898ECA467}"/>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8DC0759E-0797-241F-43E9-36DABA459070}"/>
              </a:ext>
            </a:extLst>
          </p:cNvPr>
          <p:cNvSpPr>
            <a:spLocks noGrp="1"/>
          </p:cNvSpPr>
          <p:nvPr>
            <p:ph sz="quarter" idx="35"/>
          </p:nvPr>
        </p:nvSpPr>
        <p:spPr/>
        <p:txBody>
          <a:bodyPr/>
          <a:lstStyle/>
          <a:p>
            <a:r>
              <a:rPr lang="de-DE" dirty="0"/>
              <a:t>Pérez-Medina, J.-L., Villarreal, S., &amp; </a:t>
            </a:r>
            <a:r>
              <a:rPr lang="de-DE" dirty="0" err="1"/>
              <a:t>Vanderdonckt</a:t>
            </a:r>
            <a:r>
              <a:rPr lang="de-DE" dirty="0"/>
              <a:t>, J. (2020). A </a:t>
            </a:r>
            <a:r>
              <a:rPr lang="de-DE" dirty="0" err="1"/>
              <a:t>Gesture</a:t>
            </a:r>
            <a:r>
              <a:rPr lang="de-DE" dirty="0"/>
              <a:t> </a:t>
            </a:r>
            <a:r>
              <a:rPr lang="de-DE" dirty="0" err="1"/>
              <a:t>Elicitation</a:t>
            </a:r>
            <a:r>
              <a:rPr lang="de-DE" dirty="0"/>
              <a:t> Study of </a:t>
            </a:r>
            <a:r>
              <a:rPr lang="de-DE" dirty="0" err="1"/>
              <a:t>Nose-Based</a:t>
            </a:r>
            <a:r>
              <a:rPr lang="de-DE" dirty="0"/>
              <a:t> </a:t>
            </a:r>
            <a:r>
              <a:rPr lang="de-DE" dirty="0" err="1"/>
              <a:t>Gestures</a:t>
            </a:r>
            <a:r>
              <a:rPr lang="de-DE" dirty="0"/>
              <a:t>. Sensors, 20(24), 7118. </a:t>
            </a:r>
            <a:r>
              <a:rPr lang="de-DE" dirty="0" err="1"/>
              <a:t>doi</a:t>
            </a:r>
            <a:r>
              <a:rPr lang="de-DE" dirty="0"/>
              <a:t>: 10.3390/s20247118</a:t>
            </a:r>
          </a:p>
        </p:txBody>
      </p:sp>
      <p:pic>
        <p:nvPicPr>
          <p:cNvPr id="6146" name="Picture 2" descr="Sensors 20 07118 g002">
            <a:extLst>
              <a:ext uri="{FF2B5EF4-FFF2-40B4-BE49-F238E27FC236}">
                <a16:creationId xmlns:a16="http://schemas.microsoft.com/office/drawing/2014/main" id="{ED76E2DF-0E3D-D5B5-0D88-E29DBBB391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6874" y="1277685"/>
            <a:ext cx="4442394" cy="4309711"/>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Sensors 20 07118 g001">
            <a:extLst>
              <a:ext uri="{FF2B5EF4-FFF2-40B4-BE49-F238E27FC236}">
                <a16:creationId xmlns:a16="http://schemas.microsoft.com/office/drawing/2014/main" id="{10B37A07-C9C3-BF29-6B66-93E34188C1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79970" y="2643432"/>
            <a:ext cx="5871411" cy="19708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1761840"/>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B372749-9AAB-100F-5283-9503EA5CF58D}"/>
              </a:ext>
            </a:extLst>
          </p:cNvPr>
          <p:cNvSpPr>
            <a:spLocks noGrp="1"/>
          </p:cNvSpPr>
          <p:nvPr>
            <p:ph type="title"/>
          </p:nvPr>
        </p:nvSpPr>
        <p:spPr>
          <a:xfrm>
            <a:off x="695325" y="115889"/>
            <a:ext cx="10801350" cy="973136"/>
          </a:xfrm>
        </p:spPr>
        <p:txBody>
          <a:bodyPr/>
          <a:lstStyle/>
          <a:p>
            <a:r>
              <a:rPr lang="de-DE" dirty="0" err="1"/>
              <a:t>Full</a:t>
            </a:r>
            <a:r>
              <a:rPr lang="de-DE" dirty="0"/>
              <a:t>-Body </a:t>
            </a:r>
            <a:r>
              <a:rPr lang="de-DE" dirty="0" err="1"/>
              <a:t>Gestures</a:t>
            </a:r>
            <a:endParaRPr lang="de-DE" dirty="0"/>
          </a:p>
        </p:txBody>
      </p:sp>
      <p:sp>
        <p:nvSpPr>
          <p:cNvPr id="3" name="Fußzeilenplatzhalter 2">
            <a:extLst>
              <a:ext uri="{FF2B5EF4-FFF2-40B4-BE49-F238E27FC236}">
                <a16:creationId xmlns:a16="http://schemas.microsoft.com/office/drawing/2014/main" id="{F4A19144-D0E9-F4C0-8CDF-F17262D4A4A3}"/>
              </a:ext>
            </a:extLst>
          </p:cNvPr>
          <p:cNvSpPr>
            <a:spLocks noGrp="1"/>
          </p:cNvSpPr>
          <p:nvPr>
            <p:ph type="ftr" sz="quarter" idx="27"/>
          </p:nvPr>
        </p:nvSpPr>
        <p:spPr>
          <a:xfrm>
            <a:off x="8651875" y="6318000"/>
            <a:ext cx="2844798" cy="540000"/>
          </a:xfrm>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57082FD0-1E40-0F16-406A-9B4C94E0468B}"/>
              </a:ext>
            </a:extLst>
          </p:cNvPr>
          <p:cNvSpPr>
            <a:spLocks noGrp="1"/>
          </p:cNvSpPr>
          <p:nvPr>
            <p:ph type="sldNum" sz="quarter" idx="28"/>
          </p:nvPr>
        </p:nvSpPr>
        <p:spPr>
          <a:xfrm>
            <a:off x="11496674" y="6318000"/>
            <a:ext cx="695325" cy="540000"/>
          </a:xfrm>
        </p:spPr>
        <p:txBody>
          <a:bodyPr/>
          <a:lstStyle/>
          <a:p>
            <a:fld id="{BA24374A-C3A8-471A-8837-3FC31668ABE5}" type="slidenum">
              <a:rPr lang="de-DE" smtClean="0"/>
              <a:pPr/>
              <a:t>96</a:t>
            </a:fld>
            <a:endParaRPr lang="de-DE" dirty="0"/>
          </a:p>
        </p:txBody>
      </p:sp>
      <p:sp>
        <p:nvSpPr>
          <p:cNvPr id="13" name="Textplatzhalter 12">
            <a:extLst>
              <a:ext uri="{FF2B5EF4-FFF2-40B4-BE49-F238E27FC236}">
                <a16:creationId xmlns:a16="http://schemas.microsoft.com/office/drawing/2014/main" id="{A9706619-D643-129D-2C40-708E9472AF02}"/>
              </a:ext>
            </a:extLst>
          </p:cNvPr>
          <p:cNvSpPr>
            <a:spLocks noGrp="1"/>
          </p:cNvSpPr>
          <p:nvPr>
            <p:ph type="body" sz="quarter" idx="21"/>
          </p:nvPr>
        </p:nvSpPr>
        <p:spPr>
          <a:xfrm>
            <a:off x="695325" y="6317998"/>
            <a:ext cx="7956549" cy="540001"/>
          </a:xfrm>
        </p:spPr>
        <p:txBody>
          <a:bodyPr/>
          <a:lstStyle/>
          <a:p>
            <a:r>
              <a:rPr lang="en-US"/>
              <a:t>Gestures and Postures </a:t>
            </a:r>
            <a:endParaRPr lang="de-DE" dirty="0"/>
          </a:p>
        </p:txBody>
      </p:sp>
      <p:sp>
        <p:nvSpPr>
          <p:cNvPr id="6" name="Textplatzhalter 5">
            <a:extLst>
              <a:ext uri="{FF2B5EF4-FFF2-40B4-BE49-F238E27FC236}">
                <a16:creationId xmlns:a16="http://schemas.microsoft.com/office/drawing/2014/main" id="{5FD6445D-1C07-8AE3-D2F4-21239E032C31}"/>
              </a:ext>
            </a:extLst>
          </p:cNvPr>
          <p:cNvSpPr>
            <a:spLocks noGrp="1"/>
          </p:cNvSpPr>
          <p:nvPr>
            <p:ph type="body" sz="quarter" idx="29"/>
          </p:nvPr>
        </p:nvSpPr>
        <p:spPr>
          <a:xfrm>
            <a:off x="695325" y="1449388"/>
            <a:ext cx="7956550" cy="4679950"/>
          </a:xfrm>
        </p:spPr>
        <p:txBody>
          <a:bodyPr>
            <a:normAutofit/>
          </a:bodyPr>
          <a:lstStyle/>
          <a:p>
            <a:r>
              <a:rPr lang="en-US" b="1" dirty="0">
                <a:solidFill>
                  <a:schemeClr val="accent1"/>
                </a:solidFill>
              </a:rPr>
              <a:t>Recognition and detection of gestures of the entire body  </a:t>
            </a:r>
          </a:p>
          <a:p>
            <a:r>
              <a:rPr lang="en-US" dirty="0"/>
              <a:t>Types of full-body gestures:</a:t>
            </a:r>
          </a:p>
          <a:p>
            <a:pPr lvl="1"/>
            <a:r>
              <a:rPr lang="en-US" b="1" dirty="0">
                <a:solidFill>
                  <a:schemeClr val="accent1"/>
                </a:solidFill>
              </a:rPr>
              <a:t>Emotional Body Gestures</a:t>
            </a:r>
            <a:r>
              <a:rPr lang="en-US" dirty="0"/>
              <a:t>: Conveying emotions through body stance and movement, like joy (jumping up and down), sadness (slumped posture), or anger (clenched fists and rigid stance)</a:t>
            </a:r>
          </a:p>
          <a:p>
            <a:pPr lvl="1"/>
            <a:r>
              <a:rPr lang="en-US" b="1" dirty="0">
                <a:solidFill>
                  <a:schemeClr val="accent1"/>
                </a:solidFill>
              </a:rPr>
              <a:t>Artistic Body Gestures</a:t>
            </a:r>
            <a:r>
              <a:rPr lang="en-US" dirty="0"/>
              <a:t>: Used in dance, theater, and performance art to convey stories, emotions, and ideas</a:t>
            </a:r>
          </a:p>
          <a:p>
            <a:pPr lvl="1"/>
            <a:r>
              <a:rPr lang="en-US" b="1" dirty="0">
                <a:solidFill>
                  <a:schemeClr val="accent1"/>
                </a:solidFill>
              </a:rPr>
              <a:t>Symbolic Gestures</a:t>
            </a:r>
            <a:r>
              <a:rPr lang="en-US" dirty="0"/>
              <a:t>: Representing specific ideas or commands like salute in the military</a:t>
            </a:r>
          </a:p>
          <a:p>
            <a:pPr lvl="1"/>
            <a:r>
              <a:rPr lang="en-US" b="1" dirty="0">
                <a:solidFill>
                  <a:schemeClr val="accent1"/>
                </a:solidFill>
              </a:rPr>
              <a:t>Actions</a:t>
            </a:r>
            <a:r>
              <a:rPr lang="en-US" dirty="0"/>
              <a:t>: Physical activities like lifting, pushing, or pulling which might be recognized by smart systems for automation or assistance</a:t>
            </a:r>
          </a:p>
          <a:p>
            <a:pPr lvl="1"/>
            <a:endParaRPr lang="de-DE" dirty="0"/>
          </a:p>
        </p:txBody>
      </p:sp>
      <p:pic>
        <p:nvPicPr>
          <p:cNvPr id="12290" name="Picture 2" descr="Easy gesture recognition for Kinect - ScienceDirect">
            <a:extLst>
              <a:ext uri="{FF2B5EF4-FFF2-40B4-BE49-F238E27FC236}">
                <a16:creationId xmlns:a16="http://schemas.microsoft.com/office/drawing/2014/main" id="{E2D555F7-D96C-1475-E61A-D015D9FDCF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83246" y="1914209"/>
            <a:ext cx="3273495" cy="3182369"/>
          </a:xfrm>
          <a:prstGeom prst="rect">
            <a:avLst/>
          </a:prstGeom>
          <a:noFill/>
          <a:extLst>
            <a:ext uri="{909E8E84-426E-40DD-AFC4-6F175D3DCCD1}">
              <a14:hiddenFill xmlns:a14="http://schemas.microsoft.com/office/drawing/2010/main">
                <a:solidFill>
                  <a:srgbClr val="FFFFFF"/>
                </a:solidFill>
              </a14:hiddenFill>
            </a:ext>
          </a:extLst>
        </p:spPr>
      </p:pic>
      <p:sp>
        <p:nvSpPr>
          <p:cNvPr id="8" name="Textfeld 7">
            <a:extLst>
              <a:ext uri="{FF2B5EF4-FFF2-40B4-BE49-F238E27FC236}">
                <a16:creationId xmlns:a16="http://schemas.microsoft.com/office/drawing/2014/main" id="{19692B99-6275-6A9F-A312-CF2B616EFEC6}"/>
              </a:ext>
            </a:extLst>
          </p:cNvPr>
          <p:cNvSpPr txBox="1"/>
          <p:nvPr/>
        </p:nvSpPr>
        <p:spPr>
          <a:xfrm>
            <a:off x="8772191" y="5285490"/>
            <a:ext cx="3384550" cy="738664"/>
          </a:xfrm>
          <a:prstGeom prst="rect">
            <a:avLst/>
          </a:prstGeom>
          <a:noFill/>
        </p:spPr>
        <p:txBody>
          <a:bodyPr wrap="square">
            <a:spAutoFit/>
          </a:bodyPr>
          <a:lstStyle/>
          <a:p>
            <a:r>
              <a:rPr lang="de-DE" sz="1050" dirty="0" err="1"/>
              <a:t>Ibañez</a:t>
            </a:r>
            <a:r>
              <a:rPr lang="de-DE" sz="1050" dirty="0"/>
              <a:t>, R., Soria, Á., </a:t>
            </a:r>
            <a:r>
              <a:rPr lang="de-DE" sz="1050" dirty="0" err="1"/>
              <a:t>Teyseyre</a:t>
            </a:r>
            <a:r>
              <a:rPr lang="de-DE" sz="1050" dirty="0"/>
              <a:t>, A., &amp; Campo, M. (2014). Easy </a:t>
            </a:r>
            <a:r>
              <a:rPr lang="de-DE" sz="1050" dirty="0" err="1"/>
              <a:t>gesture</a:t>
            </a:r>
            <a:r>
              <a:rPr lang="de-DE" sz="1050" dirty="0"/>
              <a:t> </a:t>
            </a:r>
            <a:r>
              <a:rPr lang="de-DE" sz="1050" dirty="0" err="1"/>
              <a:t>recognition</a:t>
            </a:r>
            <a:r>
              <a:rPr lang="de-DE" sz="1050" dirty="0"/>
              <a:t> </a:t>
            </a:r>
            <a:r>
              <a:rPr lang="de-DE" sz="1050" dirty="0" err="1"/>
              <a:t>for</a:t>
            </a:r>
            <a:r>
              <a:rPr lang="de-DE" sz="1050" dirty="0"/>
              <a:t> Kinect. Adv. Eng. Software, 76, 171–180. </a:t>
            </a:r>
            <a:r>
              <a:rPr lang="de-DE" sz="1050" dirty="0" err="1"/>
              <a:t>doi</a:t>
            </a:r>
            <a:r>
              <a:rPr lang="de-DE" sz="1050" dirty="0"/>
              <a:t>: 10.1016/j.advengsoft.2014.07.005</a:t>
            </a:r>
          </a:p>
        </p:txBody>
      </p:sp>
    </p:spTree>
    <p:extLst>
      <p:ext uri="{BB962C8B-B14F-4D97-AF65-F5344CB8AC3E}">
        <p14:creationId xmlns:p14="http://schemas.microsoft.com/office/powerpoint/2010/main" val="283250944"/>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694B24F-D0A0-6868-3DF0-5D0C52ADA4CD}"/>
              </a:ext>
            </a:extLst>
          </p:cNvPr>
          <p:cNvSpPr>
            <a:spLocks noGrp="1"/>
          </p:cNvSpPr>
          <p:nvPr>
            <p:ph type="title"/>
          </p:nvPr>
        </p:nvSpPr>
        <p:spPr>
          <a:xfrm>
            <a:off x="695325" y="115889"/>
            <a:ext cx="10801350" cy="973136"/>
          </a:xfrm>
        </p:spPr>
        <p:txBody>
          <a:bodyPr/>
          <a:lstStyle/>
          <a:p>
            <a:r>
              <a:rPr lang="de-DE" dirty="0"/>
              <a:t>General </a:t>
            </a:r>
            <a:r>
              <a:rPr lang="de-DE" dirty="0" err="1"/>
              <a:t>Gesture</a:t>
            </a:r>
            <a:r>
              <a:rPr lang="de-DE" dirty="0"/>
              <a:t>/</a:t>
            </a:r>
            <a:r>
              <a:rPr lang="de-DE" dirty="0" err="1"/>
              <a:t>Posture</a:t>
            </a:r>
            <a:r>
              <a:rPr lang="de-DE" dirty="0"/>
              <a:t> Recognition</a:t>
            </a:r>
          </a:p>
        </p:txBody>
      </p:sp>
      <p:sp>
        <p:nvSpPr>
          <p:cNvPr id="3" name="Fußzeilenplatzhalter 2">
            <a:extLst>
              <a:ext uri="{FF2B5EF4-FFF2-40B4-BE49-F238E27FC236}">
                <a16:creationId xmlns:a16="http://schemas.microsoft.com/office/drawing/2014/main" id="{F7C2BE2C-2317-6C23-EA80-6C604EF1C3A1}"/>
              </a:ext>
            </a:extLst>
          </p:cNvPr>
          <p:cNvSpPr>
            <a:spLocks noGrp="1"/>
          </p:cNvSpPr>
          <p:nvPr>
            <p:ph type="ftr" sz="quarter" idx="27"/>
          </p:nvPr>
        </p:nvSpPr>
        <p:spPr>
          <a:xfrm>
            <a:off x="8651875" y="6318000"/>
            <a:ext cx="2844798" cy="540000"/>
          </a:xfrm>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716B64CA-97A2-2F87-6FE1-9151CCAAC04A}"/>
              </a:ext>
            </a:extLst>
          </p:cNvPr>
          <p:cNvSpPr>
            <a:spLocks noGrp="1"/>
          </p:cNvSpPr>
          <p:nvPr>
            <p:ph type="sldNum" sz="quarter" idx="28"/>
          </p:nvPr>
        </p:nvSpPr>
        <p:spPr>
          <a:xfrm>
            <a:off x="11496674" y="6318000"/>
            <a:ext cx="695325" cy="540000"/>
          </a:xfrm>
        </p:spPr>
        <p:txBody>
          <a:bodyPr/>
          <a:lstStyle/>
          <a:p>
            <a:fld id="{BA24374A-C3A8-471A-8837-3FC31668ABE5}" type="slidenum">
              <a:rPr lang="de-DE" smtClean="0"/>
              <a:pPr/>
              <a:t>97</a:t>
            </a:fld>
            <a:endParaRPr lang="de-DE" dirty="0"/>
          </a:p>
        </p:txBody>
      </p:sp>
      <p:sp>
        <p:nvSpPr>
          <p:cNvPr id="5" name="Textplatzhalter 4">
            <a:extLst>
              <a:ext uri="{FF2B5EF4-FFF2-40B4-BE49-F238E27FC236}">
                <a16:creationId xmlns:a16="http://schemas.microsoft.com/office/drawing/2014/main" id="{C705FD6A-23CD-515F-C55A-4B2A10E222AF}"/>
              </a:ext>
            </a:extLst>
          </p:cNvPr>
          <p:cNvSpPr>
            <a:spLocks noGrp="1"/>
          </p:cNvSpPr>
          <p:nvPr>
            <p:ph type="body" sz="quarter" idx="21"/>
          </p:nvPr>
        </p:nvSpPr>
        <p:spPr>
          <a:xfrm>
            <a:off x="695325" y="6317998"/>
            <a:ext cx="7956549" cy="540001"/>
          </a:xfrm>
        </p:spPr>
        <p:txBody>
          <a:bodyPr/>
          <a:lstStyle/>
          <a:p>
            <a:r>
              <a:rPr lang="en-US" dirty="0"/>
              <a:t>Gestures and Postures </a:t>
            </a:r>
            <a:endParaRPr lang="de-DE" dirty="0"/>
          </a:p>
        </p:txBody>
      </p:sp>
      <p:sp>
        <p:nvSpPr>
          <p:cNvPr id="6" name="Textplatzhalter 5">
            <a:extLst>
              <a:ext uri="{FF2B5EF4-FFF2-40B4-BE49-F238E27FC236}">
                <a16:creationId xmlns:a16="http://schemas.microsoft.com/office/drawing/2014/main" id="{59ADACF8-CA1F-E6F9-6E36-E7208272497B}"/>
              </a:ext>
            </a:extLst>
          </p:cNvPr>
          <p:cNvSpPr>
            <a:spLocks noGrp="1"/>
          </p:cNvSpPr>
          <p:nvPr>
            <p:ph type="body" sz="quarter" idx="29"/>
          </p:nvPr>
        </p:nvSpPr>
        <p:spPr>
          <a:xfrm>
            <a:off x="695325" y="1449388"/>
            <a:ext cx="7956550" cy="4679950"/>
          </a:xfrm>
        </p:spPr>
        <p:txBody>
          <a:bodyPr>
            <a:normAutofit fontScale="92500"/>
          </a:bodyPr>
          <a:lstStyle/>
          <a:p>
            <a:r>
              <a:rPr lang="en-US" b="1" dirty="0">
                <a:solidFill>
                  <a:schemeClr val="accent1"/>
                </a:solidFill>
              </a:rPr>
              <a:t>Vision-Based Methods</a:t>
            </a:r>
            <a:r>
              <a:rPr lang="en-US" dirty="0"/>
              <a:t>: Use cameras to capture and analyze gestures</a:t>
            </a:r>
          </a:p>
          <a:p>
            <a:pPr lvl="1"/>
            <a:r>
              <a:rPr lang="en-US" dirty="0"/>
              <a:t>Employ computer vision techniques to interpret the movements</a:t>
            </a:r>
          </a:p>
          <a:p>
            <a:pPr lvl="1"/>
            <a:r>
              <a:rPr lang="en-US" b="1" dirty="0">
                <a:solidFill>
                  <a:schemeClr val="accent1"/>
                </a:solidFill>
              </a:rPr>
              <a:t>Appearance-Based Approaches</a:t>
            </a:r>
            <a:r>
              <a:rPr lang="en-US" dirty="0"/>
              <a:t>: Analyze the appearance of the hand or body in the images</a:t>
            </a:r>
          </a:p>
          <a:p>
            <a:pPr lvl="1"/>
            <a:r>
              <a:rPr lang="en-US" b="1" dirty="0">
                <a:solidFill>
                  <a:schemeClr val="accent1"/>
                </a:solidFill>
              </a:rPr>
              <a:t>Model-Based Approaches</a:t>
            </a:r>
            <a:r>
              <a:rPr lang="en-US" dirty="0"/>
              <a:t>: Use a predefined model of the hand or body to interpret gestures</a:t>
            </a:r>
          </a:p>
          <a:p>
            <a:r>
              <a:rPr lang="en-US" b="1" dirty="0">
                <a:solidFill>
                  <a:schemeClr val="accent1"/>
                </a:solidFill>
              </a:rPr>
              <a:t>Sensor-Based Methods</a:t>
            </a:r>
            <a:r>
              <a:rPr lang="en-US" dirty="0"/>
              <a:t>: Use sensors such as EMG, IMUs (accelerometers, gyroscopes, or magnetometers) to detect and interpret gestures</a:t>
            </a:r>
          </a:p>
          <a:p>
            <a:pPr lvl="1"/>
            <a:r>
              <a:rPr lang="en-US" dirty="0"/>
              <a:t>Common in wearable devices (smart watches, fitness trackers,…) </a:t>
            </a:r>
          </a:p>
          <a:p>
            <a:r>
              <a:rPr lang="en-US" b="1" dirty="0">
                <a:solidFill>
                  <a:schemeClr val="accent1"/>
                </a:solidFill>
              </a:rPr>
              <a:t>Hybrid Methods/Sensor fusion</a:t>
            </a:r>
            <a:r>
              <a:rPr lang="en-US" dirty="0"/>
              <a:t>: Combine multiple sensors</a:t>
            </a:r>
          </a:p>
        </p:txBody>
      </p:sp>
      <p:pic>
        <p:nvPicPr>
          <p:cNvPr id="11266" name="Picture 2" descr="Review: Myo Armband Enables Gesture-Controlled Computing | Time">
            <a:extLst>
              <a:ext uri="{FF2B5EF4-FFF2-40B4-BE49-F238E27FC236}">
                <a16:creationId xmlns:a16="http://schemas.microsoft.com/office/drawing/2014/main" id="{BD9F0DEF-E2E6-3A0F-ED5C-74EDE50DDD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51875" y="2879475"/>
            <a:ext cx="3026342" cy="2021305"/>
          </a:xfrm>
          <a:prstGeom prst="rect">
            <a:avLst/>
          </a:prstGeom>
          <a:noFill/>
          <a:extLst>
            <a:ext uri="{909E8E84-426E-40DD-AFC4-6F175D3DCCD1}">
              <a14:hiddenFill xmlns:a14="http://schemas.microsoft.com/office/drawing/2010/main">
                <a:solidFill>
                  <a:srgbClr val="FFFFFF"/>
                </a:solidFill>
              </a14:hiddenFill>
            </a:ext>
          </a:extLst>
        </p:spPr>
      </p:pic>
      <p:sp>
        <p:nvSpPr>
          <p:cNvPr id="8" name="Textfeld 7">
            <a:extLst>
              <a:ext uri="{FF2B5EF4-FFF2-40B4-BE49-F238E27FC236}">
                <a16:creationId xmlns:a16="http://schemas.microsoft.com/office/drawing/2014/main" id="{CA1CEC2F-9081-96D0-F543-6A9EE28EFF69}"/>
              </a:ext>
            </a:extLst>
          </p:cNvPr>
          <p:cNvSpPr txBox="1"/>
          <p:nvPr/>
        </p:nvSpPr>
        <p:spPr>
          <a:xfrm>
            <a:off x="8651875" y="4900780"/>
            <a:ext cx="3026342" cy="1015663"/>
          </a:xfrm>
          <a:prstGeom prst="rect">
            <a:avLst/>
          </a:prstGeom>
          <a:noFill/>
        </p:spPr>
        <p:txBody>
          <a:bodyPr wrap="square">
            <a:spAutoFit/>
          </a:bodyPr>
          <a:lstStyle/>
          <a:p>
            <a:r>
              <a:rPr lang="de-DE" sz="1000" dirty="0"/>
              <a:t>Images </a:t>
            </a:r>
            <a:r>
              <a:rPr lang="de-DE" sz="1000" dirty="0" err="1"/>
              <a:t>from</a:t>
            </a:r>
            <a:r>
              <a:rPr lang="de-DE" sz="1000" dirty="0"/>
              <a:t>: </a:t>
            </a:r>
            <a:r>
              <a:rPr lang="de-DE" sz="1000" dirty="0">
                <a:hlinkClick r:id="rId3"/>
              </a:rPr>
              <a:t>https://thenewstack.io/kinect-for-app-development </a:t>
            </a:r>
            <a:br>
              <a:rPr lang="de-DE" sz="1000" dirty="0"/>
            </a:br>
            <a:r>
              <a:rPr lang="de-DE" sz="1000" dirty="0" err="1"/>
              <a:t>Eadicicco</a:t>
            </a:r>
            <a:r>
              <a:rPr lang="de-DE" sz="1000" dirty="0"/>
              <a:t>, L. (2016). This </a:t>
            </a:r>
            <a:r>
              <a:rPr lang="de-DE" sz="1000" dirty="0" err="1"/>
              <a:t>Futuristic</a:t>
            </a:r>
            <a:r>
              <a:rPr lang="de-DE" sz="1000" dirty="0"/>
              <a:t> Armband </a:t>
            </a:r>
            <a:r>
              <a:rPr lang="de-DE" sz="1000" dirty="0" err="1"/>
              <a:t>Lets</a:t>
            </a:r>
            <a:r>
              <a:rPr lang="de-DE" sz="1000" dirty="0"/>
              <a:t> </a:t>
            </a:r>
            <a:r>
              <a:rPr lang="de-DE" sz="1000" dirty="0" err="1"/>
              <a:t>You</a:t>
            </a:r>
            <a:r>
              <a:rPr lang="de-DE" sz="1000" dirty="0"/>
              <a:t> Control </a:t>
            </a:r>
            <a:r>
              <a:rPr lang="de-DE" sz="1000" dirty="0" err="1"/>
              <a:t>Your</a:t>
            </a:r>
            <a:r>
              <a:rPr lang="de-DE" sz="1000" dirty="0"/>
              <a:t> Computer Like Magic. Time. </a:t>
            </a:r>
            <a:r>
              <a:rPr lang="de-DE" sz="1000" dirty="0" err="1"/>
              <a:t>Retrieved</a:t>
            </a:r>
            <a:r>
              <a:rPr lang="de-DE" sz="1000" dirty="0"/>
              <a:t> </a:t>
            </a:r>
            <a:r>
              <a:rPr lang="de-DE" sz="1000" dirty="0" err="1"/>
              <a:t>from</a:t>
            </a:r>
            <a:r>
              <a:rPr lang="de-DE" sz="1000" dirty="0"/>
              <a:t> https://time.com/4173507/myo-armband-review</a:t>
            </a:r>
          </a:p>
        </p:txBody>
      </p:sp>
      <p:pic>
        <p:nvPicPr>
          <p:cNvPr id="9" name="Picture 2" descr="Kinect for App Development - The New Stack">
            <a:extLst>
              <a:ext uri="{FF2B5EF4-FFF2-40B4-BE49-F238E27FC236}">
                <a16:creationId xmlns:a16="http://schemas.microsoft.com/office/drawing/2014/main" id="{BA2E9FD2-2BF4-B896-9C8D-DD2D7D422D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51875" y="781269"/>
            <a:ext cx="3042390" cy="19935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071295"/>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2BA7DD3-0978-4D3C-7F86-F834BC39611C}"/>
              </a:ext>
            </a:extLst>
          </p:cNvPr>
          <p:cNvSpPr>
            <a:spLocks noGrp="1"/>
          </p:cNvSpPr>
          <p:nvPr>
            <p:ph type="title"/>
          </p:nvPr>
        </p:nvSpPr>
        <p:spPr/>
        <p:txBody>
          <a:bodyPr/>
          <a:lstStyle/>
          <a:p>
            <a:r>
              <a:rPr lang="de-DE" dirty="0" err="1"/>
              <a:t>Example</a:t>
            </a:r>
            <a:r>
              <a:rPr lang="de-DE" dirty="0"/>
              <a:t>: 3D Body/Skeleton </a:t>
            </a:r>
            <a:r>
              <a:rPr lang="de-DE" dirty="0" err="1"/>
              <a:t>Gesture</a:t>
            </a:r>
            <a:r>
              <a:rPr lang="de-DE" dirty="0"/>
              <a:t> Recognition</a:t>
            </a:r>
          </a:p>
        </p:txBody>
      </p:sp>
      <p:sp>
        <p:nvSpPr>
          <p:cNvPr id="3" name="Fußzeilenplatzhalter 2">
            <a:extLst>
              <a:ext uri="{FF2B5EF4-FFF2-40B4-BE49-F238E27FC236}">
                <a16:creationId xmlns:a16="http://schemas.microsoft.com/office/drawing/2014/main" id="{1B915D7F-7403-3291-C7E3-ACEF1DE0002C}"/>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DC607EDE-7470-592F-A8A2-96D1BD44199E}"/>
              </a:ext>
            </a:extLst>
          </p:cNvPr>
          <p:cNvSpPr>
            <a:spLocks noGrp="1"/>
          </p:cNvSpPr>
          <p:nvPr>
            <p:ph type="sldNum" sz="quarter" idx="33"/>
          </p:nvPr>
        </p:nvSpPr>
        <p:spPr/>
        <p:txBody>
          <a:bodyPr/>
          <a:lstStyle/>
          <a:p>
            <a:fld id="{BA24374A-C3A8-471A-8837-3FC31668ABE5}" type="slidenum">
              <a:rPr lang="de-DE" smtClean="0"/>
              <a:pPr/>
              <a:t>98</a:t>
            </a:fld>
            <a:endParaRPr lang="de-DE" dirty="0"/>
          </a:p>
        </p:txBody>
      </p:sp>
      <p:sp>
        <p:nvSpPr>
          <p:cNvPr id="5" name="Textplatzhalter 4">
            <a:extLst>
              <a:ext uri="{FF2B5EF4-FFF2-40B4-BE49-F238E27FC236}">
                <a16:creationId xmlns:a16="http://schemas.microsoft.com/office/drawing/2014/main" id="{3A6D1B86-5F71-A3F3-9D19-FC3F9A709A73}"/>
              </a:ext>
            </a:extLst>
          </p:cNvPr>
          <p:cNvSpPr>
            <a:spLocks noGrp="1"/>
          </p:cNvSpPr>
          <p:nvPr>
            <p:ph type="body" sz="quarter" idx="21"/>
          </p:nvPr>
        </p:nvSpPr>
        <p:spPr/>
        <p:txBody>
          <a:bodyPr/>
          <a:lstStyle/>
          <a:p>
            <a:r>
              <a:rPr lang="en-US" sz="1400"/>
              <a:t>Gestures and Postures </a:t>
            </a:r>
            <a:endParaRPr lang="de-DE" dirty="0"/>
          </a:p>
        </p:txBody>
      </p:sp>
      <p:sp>
        <p:nvSpPr>
          <p:cNvPr id="6" name="Textplatzhalter 5">
            <a:extLst>
              <a:ext uri="{FF2B5EF4-FFF2-40B4-BE49-F238E27FC236}">
                <a16:creationId xmlns:a16="http://schemas.microsoft.com/office/drawing/2014/main" id="{D59397D1-D36A-E1E5-F7F9-83FE711667E3}"/>
              </a:ext>
            </a:extLst>
          </p:cNvPr>
          <p:cNvSpPr>
            <a:spLocks noGrp="1"/>
          </p:cNvSpPr>
          <p:nvPr>
            <p:ph type="body" sz="quarter" idx="34"/>
          </p:nvPr>
        </p:nvSpPr>
        <p:spPr/>
        <p:txBody>
          <a:bodyPr/>
          <a:lstStyle/>
          <a:p>
            <a:endParaRPr lang="de-DE" dirty="0"/>
          </a:p>
        </p:txBody>
      </p:sp>
      <p:sp>
        <p:nvSpPr>
          <p:cNvPr id="7" name="Inhaltsplatzhalter 6">
            <a:extLst>
              <a:ext uri="{FF2B5EF4-FFF2-40B4-BE49-F238E27FC236}">
                <a16:creationId xmlns:a16="http://schemas.microsoft.com/office/drawing/2014/main" id="{9745DDE9-DFCB-DB63-933F-A6AC77B7493C}"/>
              </a:ext>
            </a:extLst>
          </p:cNvPr>
          <p:cNvSpPr>
            <a:spLocks noGrp="1"/>
          </p:cNvSpPr>
          <p:nvPr>
            <p:ph sz="quarter" idx="35"/>
          </p:nvPr>
        </p:nvSpPr>
        <p:spPr/>
        <p:txBody>
          <a:bodyPr/>
          <a:lstStyle/>
          <a:p>
            <a:r>
              <a:rPr lang="en-US" dirty="0">
                <a:hlinkClick r:id="rId2"/>
              </a:rPr>
              <a:t>https://docs.openvino.ai/latest/omz_demos_human_pose_estimation_demo_python.html</a:t>
            </a:r>
            <a:endParaRPr lang="en-US" dirty="0"/>
          </a:p>
          <a:p>
            <a:r>
              <a:rPr lang="en-US" dirty="0"/>
              <a:t>Liu, C.; </a:t>
            </a:r>
            <a:r>
              <a:rPr lang="en-US" dirty="0" err="1"/>
              <a:t>Szirányi</a:t>
            </a:r>
            <a:r>
              <a:rPr lang="en-US" dirty="0"/>
              <a:t>, T. Real-Time Human Detection and Gesture Recognition for On-Board UAV Rescue. Sensors 2021, 21, 2180. </a:t>
            </a:r>
            <a:r>
              <a:rPr lang="en-US" dirty="0">
                <a:hlinkClick r:id="rId3"/>
              </a:rPr>
              <a:t>https://doi.org/10.3390/s21062180</a:t>
            </a:r>
            <a:endParaRPr lang="en-US" dirty="0"/>
          </a:p>
        </p:txBody>
      </p:sp>
      <p:pic>
        <p:nvPicPr>
          <p:cNvPr id="11266" name="Picture 2" descr="Sensors 21 02180 g012">
            <a:extLst>
              <a:ext uri="{FF2B5EF4-FFF2-40B4-BE49-F238E27FC236}">
                <a16:creationId xmlns:a16="http://schemas.microsoft.com/office/drawing/2014/main" id="{9D422864-BF53-BFFC-8F3C-AA4E2B24946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1" y="3068954"/>
            <a:ext cx="5400674" cy="2577275"/>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Sensors 21 02180 g005 550">
            <a:extLst>
              <a:ext uri="{FF2B5EF4-FFF2-40B4-BE49-F238E27FC236}">
                <a16:creationId xmlns:a16="http://schemas.microsoft.com/office/drawing/2014/main" id="{F463C04D-D095-13E0-1446-54633033E6C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76961" y="1354899"/>
            <a:ext cx="5238750" cy="1781175"/>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example">
            <a:extLst>
              <a:ext uri="{FF2B5EF4-FFF2-40B4-BE49-F238E27FC236}">
                <a16:creationId xmlns:a16="http://schemas.microsoft.com/office/drawing/2014/main" id="{1B04CF86-3568-14AC-EA94-916AA5C3559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14374" y="1464311"/>
            <a:ext cx="5110809" cy="2879089"/>
          </a:xfrm>
          <a:prstGeom prst="rect">
            <a:avLst/>
          </a:prstGeom>
          <a:noFill/>
          <a:extLst>
            <a:ext uri="{909E8E84-426E-40DD-AFC4-6F175D3DCCD1}">
              <a14:hiddenFill xmlns:a14="http://schemas.microsoft.com/office/drawing/2010/main">
                <a:solidFill>
                  <a:srgbClr val="FFFFFF"/>
                </a:solidFill>
              </a14:hiddenFill>
            </a:ext>
          </a:extLst>
        </p:spPr>
      </p:pic>
      <p:sp>
        <p:nvSpPr>
          <p:cNvPr id="9" name="Textfeld 8">
            <a:extLst>
              <a:ext uri="{FF2B5EF4-FFF2-40B4-BE49-F238E27FC236}">
                <a16:creationId xmlns:a16="http://schemas.microsoft.com/office/drawing/2014/main" id="{915E945C-19D7-F098-585D-93C8DCF7B98B}"/>
              </a:ext>
            </a:extLst>
          </p:cNvPr>
          <p:cNvSpPr txBox="1"/>
          <p:nvPr/>
        </p:nvSpPr>
        <p:spPr>
          <a:xfrm>
            <a:off x="695324" y="4422332"/>
            <a:ext cx="6096000" cy="261610"/>
          </a:xfrm>
          <a:prstGeom prst="rect">
            <a:avLst/>
          </a:prstGeom>
          <a:noFill/>
        </p:spPr>
        <p:txBody>
          <a:bodyPr wrap="square">
            <a:spAutoFit/>
          </a:bodyPr>
          <a:lstStyle/>
          <a:p>
            <a:r>
              <a:rPr lang="de-DE" sz="1050" dirty="0">
                <a:hlinkClick r:id="rId7"/>
              </a:rPr>
              <a:t>https://docs.openvino.ai/</a:t>
            </a:r>
            <a:r>
              <a:rPr lang="de-DE" sz="1050" dirty="0"/>
              <a:t> </a:t>
            </a:r>
          </a:p>
        </p:txBody>
      </p:sp>
    </p:spTree>
    <p:extLst>
      <p:ext uri="{BB962C8B-B14F-4D97-AF65-F5344CB8AC3E}">
        <p14:creationId xmlns:p14="http://schemas.microsoft.com/office/powerpoint/2010/main" val="743407371"/>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1F1095C-26D3-2C37-9626-B22D97CD8A91}"/>
              </a:ext>
            </a:extLst>
          </p:cNvPr>
          <p:cNvSpPr>
            <a:spLocks noGrp="1"/>
          </p:cNvSpPr>
          <p:nvPr>
            <p:ph type="title"/>
          </p:nvPr>
        </p:nvSpPr>
        <p:spPr/>
        <p:txBody>
          <a:bodyPr/>
          <a:lstStyle/>
          <a:p>
            <a:r>
              <a:rPr lang="de-DE" dirty="0" err="1"/>
              <a:t>Example</a:t>
            </a:r>
            <a:r>
              <a:rPr lang="de-DE" dirty="0"/>
              <a:t>: EMG-</a:t>
            </a:r>
            <a:r>
              <a:rPr lang="de-DE" dirty="0" err="1"/>
              <a:t>based</a:t>
            </a:r>
            <a:r>
              <a:rPr lang="de-DE" dirty="0"/>
              <a:t> </a:t>
            </a:r>
            <a:r>
              <a:rPr lang="de-DE" dirty="0" err="1"/>
              <a:t>Gesture</a:t>
            </a:r>
            <a:r>
              <a:rPr lang="de-DE" dirty="0"/>
              <a:t> </a:t>
            </a:r>
            <a:r>
              <a:rPr lang="de-DE" dirty="0" err="1"/>
              <a:t>Detection</a:t>
            </a:r>
            <a:r>
              <a:rPr lang="de-DE" dirty="0"/>
              <a:t> </a:t>
            </a:r>
            <a:r>
              <a:rPr lang="de-DE" dirty="0" err="1"/>
              <a:t>using</a:t>
            </a:r>
            <a:r>
              <a:rPr lang="de-DE" dirty="0"/>
              <a:t> </a:t>
            </a:r>
            <a:r>
              <a:rPr lang="de-DE" dirty="0" err="1"/>
              <a:t>MyoBand</a:t>
            </a:r>
            <a:endParaRPr lang="de-DE" dirty="0"/>
          </a:p>
        </p:txBody>
      </p:sp>
      <p:sp>
        <p:nvSpPr>
          <p:cNvPr id="3" name="Fußzeilenplatzhalter 2">
            <a:extLst>
              <a:ext uri="{FF2B5EF4-FFF2-40B4-BE49-F238E27FC236}">
                <a16:creationId xmlns:a16="http://schemas.microsoft.com/office/drawing/2014/main" id="{20A6F3BD-77C5-309C-5683-6AFC50D850E7}"/>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63DBD4A4-BD4C-70B8-931E-D1B9DD8BF861}"/>
              </a:ext>
            </a:extLst>
          </p:cNvPr>
          <p:cNvSpPr>
            <a:spLocks noGrp="1"/>
          </p:cNvSpPr>
          <p:nvPr>
            <p:ph type="sldNum" sz="quarter" idx="33"/>
          </p:nvPr>
        </p:nvSpPr>
        <p:spPr/>
        <p:txBody>
          <a:bodyPr/>
          <a:lstStyle/>
          <a:p>
            <a:fld id="{BA24374A-C3A8-471A-8837-3FC31668ABE5}" type="slidenum">
              <a:rPr lang="de-DE" smtClean="0"/>
              <a:pPr/>
              <a:t>99</a:t>
            </a:fld>
            <a:endParaRPr lang="de-DE" dirty="0"/>
          </a:p>
        </p:txBody>
      </p:sp>
      <p:sp>
        <p:nvSpPr>
          <p:cNvPr id="5" name="Textplatzhalter 4">
            <a:extLst>
              <a:ext uri="{FF2B5EF4-FFF2-40B4-BE49-F238E27FC236}">
                <a16:creationId xmlns:a16="http://schemas.microsoft.com/office/drawing/2014/main" id="{D3B3F4A3-C1AC-3B6F-3109-179485181D8E}"/>
              </a:ext>
            </a:extLst>
          </p:cNvPr>
          <p:cNvSpPr>
            <a:spLocks noGrp="1"/>
          </p:cNvSpPr>
          <p:nvPr>
            <p:ph type="body" sz="quarter" idx="21"/>
          </p:nvPr>
        </p:nvSpPr>
        <p:spPr/>
        <p:txBody>
          <a:bodyPr/>
          <a:lstStyle/>
          <a:p>
            <a:r>
              <a:rPr lang="en-US" sz="1400"/>
              <a:t>Gestures and Postures </a:t>
            </a:r>
            <a:endParaRPr lang="de-DE" dirty="0"/>
          </a:p>
        </p:txBody>
      </p:sp>
      <p:sp>
        <p:nvSpPr>
          <p:cNvPr id="6" name="Textplatzhalter 5">
            <a:extLst>
              <a:ext uri="{FF2B5EF4-FFF2-40B4-BE49-F238E27FC236}">
                <a16:creationId xmlns:a16="http://schemas.microsoft.com/office/drawing/2014/main" id="{C980BD2A-D148-F04F-216A-DAA55B39335D}"/>
              </a:ext>
            </a:extLst>
          </p:cNvPr>
          <p:cNvSpPr>
            <a:spLocks noGrp="1"/>
          </p:cNvSpPr>
          <p:nvPr>
            <p:ph type="body" sz="quarter" idx="34"/>
          </p:nvPr>
        </p:nvSpPr>
        <p:spPr/>
        <p:txBody>
          <a:bodyPr/>
          <a:lstStyle/>
          <a:p>
            <a:r>
              <a:rPr lang="en-US" dirty="0"/>
              <a:t>Hybrid approaches provide more robust and accurate gesture recognition by leveraging the strengths of both approaches </a:t>
            </a:r>
          </a:p>
          <a:p>
            <a:r>
              <a:rPr lang="de-DE" dirty="0"/>
              <a:t>The </a:t>
            </a:r>
            <a:r>
              <a:rPr lang="de-DE" dirty="0" err="1"/>
              <a:t>MyoBand</a:t>
            </a:r>
            <a:r>
              <a:rPr lang="de-DE" dirty="0"/>
              <a:t> </a:t>
            </a:r>
            <a:r>
              <a:rPr lang="de-DE" dirty="0" err="1"/>
              <a:t>uses</a:t>
            </a:r>
            <a:r>
              <a:rPr lang="de-DE" dirty="0"/>
              <a:t> EMG and IMUs (</a:t>
            </a:r>
            <a:r>
              <a:rPr lang="de-DE" dirty="0" err="1"/>
              <a:t>see</a:t>
            </a:r>
            <a:r>
              <a:rPr lang="de-DE" dirty="0"/>
              <a:t> </a:t>
            </a:r>
            <a:r>
              <a:rPr lang="de-DE" dirty="0" err="1"/>
              <a:t>next</a:t>
            </a:r>
            <a:r>
              <a:rPr lang="de-DE" dirty="0"/>
              <a:t> </a:t>
            </a:r>
            <a:r>
              <a:rPr lang="de-DE" dirty="0" err="1"/>
              <a:t>slides</a:t>
            </a:r>
            <a:r>
              <a:rPr lang="de-DE" dirty="0"/>
              <a:t>)</a:t>
            </a:r>
          </a:p>
        </p:txBody>
      </p:sp>
      <p:sp>
        <p:nvSpPr>
          <p:cNvPr id="7" name="Inhaltsplatzhalter 6">
            <a:extLst>
              <a:ext uri="{FF2B5EF4-FFF2-40B4-BE49-F238E27FC236}">
                <a16:creationId xmlns:a16="http://schemas.microsoft.com/office/drawing/2014/main" id="{2EDB300D-6B36-0BAD-43CB-0B1AFBEAFCD9}"/>
              </a:ext>
            </a:extLst>
          </p:cNvPr>
          <p:cNvSpPr>
            <a:spLocks noGrp="1"/>
          </p:cNvSpPr>
          <p:nvPr>
            <p:ph sz="quarter" idx="35"/>
          </p:nvPr>
        </p:nvSpPr>
        <p:spPr/>
        <p:txBody>
          <a:bodyPr/>
          <a:lstStyle/>
          <a:p>
            <a:r>
              <a:rPr lang="de-DE" dirty="0"/>
              <a:t>Videos </a:t>
            </a:r>
            <a:r>
              <a:rPr lang="de-DE" dirty="0" err="1"/>
              <a:t>from</a:t>
            </a:r>
            <a:r>
              <a:rPr lang="de-DE" dirty="0"/>
              <a:t>: </a:t>
            </a:r>
            <a:r>
              <a:rPr lang="de-DE" dirty="0">
                <a:hlinkClick r:id="rId2"/>
              </a:rPr>
              <a:t>https://gfycat.com/gifs/search/myo+armband</a:t>
            </a:r>
            <a:r>
              <a:rPr lang="de-DE" dirty="0"/>
              <a:t> </a:t>
            </a:r>
          </a:p>
        </p:txBody>
      </p:sp>
      <p:pic>
        <p:nvPicPr>
          <p:cNvPr id="13314" name="Picture 2" descr="Introducing the world's first Myo-controlled prosthetic arm prosthetics, prosthesis, modular prosthetic limb, mpl, johns hopkins, johns hopkins apl, apl, johnny matheny, myo, myo armband, thalmic, thalmic labs, gesture control, motion control GIF">
            <a:extLst>
              <a:ext uri="{FF2B5EF4-FFF2-40B4-BE49-F238E27FC236}">
                <a16:creationId xmlns:a16="http://schemas.microsoft.com/office/drawing/2014/main" id="{12A2865A-BAEB-487C-51E5-74348EDB4F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5737" y="2823274"/>
            <a:ext cx="5087556" cy="2870835"/>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Myo - Real Life Applications of the Myo Armband wearables, wearable, wearable tech, motion control, gesture control, myo, armband, myo armband, thalmic, thalmic labs GIF">
            <a:extLst>
              <a:ext uri="{FF2B5EF4-FFF2-40B4-BE49-F238E27FC236}">
                <a16:creationId xmlns:a16="http://schemas.microsoft.com/office/drawing/2014/main" id="{A7739281-E71A-350B-C028-B120397677D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3507" y="2823274"/>
            <a:ext cx="4992757" cy="28708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6387605"/>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B55E0C7-0052-728B-4238-E7C4FF290FD1}"/>
              </a:ext>
            </a:extLst>
          </p:cNvPr>
          <p:cNvSpPr>
            <a:spLocks noGrp="1"/>
          </p:cNvSpPr>
          <p:nvPr>
            <p:ph type="title"/>
          </p:nvPr>
        </p:nvSpPr>
        <p:spPr/>
        <p:txBody>
          <a:bodyPr/>
          <a:lstStyle/>
          <a:p>
            <a:r>
              <a:rPr lang="de-DE" dirty="0"/>
              <a:t>Inertial Measurement Units (IMU)</a:t>
            </a:r>
          </a:p>
        </p:txBody>
      </p:sp>
      <p:sp>
        <p:nvSpPr>
          <p:cNvPr id="3" name="Fußzeilenplatzhalter 2">
            <a:extLst>
              <a:ext uri="{FF2B5EF4-FFF2-40B4-BE49-F238E27FC236}">
                <a16:creationId xmlns:a16="http://schemas.microsoft.com/office/drawing/2014/main" id="{1DC62F3D-9535-D43E-D46D-4ABC0A435958}"/>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A852FA67-D300-CE49-2931-2FD84AC78E17}"/>
              </a:ext>
            </a:extLst>
          </p:cNvPr>
          <p:cNvSpPr>
            <a:spLocks noGrp="1"/>
          </p:cNvSpPr>
          <p:nvPr>
            <p:ph type="sldNum" sz="quarter" idx="28"/>
          </p:nvPr>
        </p:nvSpPr>
        <p:spPr/>
        <p:txBody>
          <a:bodyPr/>
          <a:lstStyle/>
          <a:p>
            <a:fld id="{BA24374A-C3A8-471A-8837-3FC31668ABE5}" type="slidenum">
              <a:rPr lang="de-DE" smtClean="0"/>
              <a:pPr/>
              <a:t>100</a:t>
            </a:fld>
            <a:endParaRPr lang="de-DE" dirty="0"/>
          </a:p>
        </p:txBody>
      </p:sp>
      <p:sp>
        <p:nvSpPr>
          <p:cNvPr id="10" name="Textplatzhalter 9">
            <a:extLst>
              <a:ext uri="{FF2B5EF4-FFF2-40B4-BE49-F238E27FC236}">
                <a16:creationId xmlns:a16="http://schemas.microsoft.com/office/drawing/2014/main" id="{AB67A007-92B1-84A1-A95F-2EA8031BBC7A}"/>
              </a:ext>
            </a:extLst>
          </p:cNvPr>
          <p:cNvSpPr>
            <a:spLocks noGrp="1"/>
          </p:cNvSpPr>
          <p:nvPr>
            <p:ph type="body" sz="quarter" idx="21"/>
          </p:nvPr>
        </p:nvSpPr>
        <p:spPr/>
        <p:txBody>
          <a:bodyPr/>
          <a:lstStyle/>
          <a:p>
            <a:r>
              <a:rPr lang="en-US" sz="1400"/>
              <a:t>Gestures and Postures </a:t>
            </a:r>
            <a:endParaRPr lang="de-DE" dirty="0"/>
          </a:p>
        </p:txBody>
      </p:sp>
      <p:sp>
        <p:nvSpPr>
          <p:cNvPr id="6" name="Textplatzhalter 5">
            <a:extLst>
              <a:ext uri="{FF2B5EF4-FFF2-40B4-BE49-F238E27FC236}">
                <a16:creationId xmlns:a16="http://schemas.microsoft.com/office/drawing/2014/main" id="{3E2AD0AF-987C-6C38-E31E-9CC5E6DE7963}"/>
              </a:ext>
            </a:extLst>
          </p:cNvPr>
          <p:cNvSpPr>
            <a:spLocks noGrp="1"/>
          </p:cNvSpPr>
          <p:nvPr>
            <p:ph type="body" sz="quarter" idx="29"/>
          </p:nvPr>
        </p:nvSpPr>
        <p:spPr>
          <a:xfrm>
            <a:off x="695325" y="1449388"/>
            <a:ext cx="7740015" cy="4679950"/>
          </a:xfrm>
        </p:spPr>
        <p:txBody>
          <a:bodyPr>
            <a:normAutofit/>
          </a:bodyPr>
          <a:lstStyle/>
          <a:p>
            <a:r>
              <a:rPr lang="en-US" b="1" dirty="0">
                <a:solidFill>
                  <a:schemeClr val="accent1"/>
                </a:solidFill>
              </a:rPr>
              <a:t>An electronic device (today just a microchip) </a:t>
            </a:r>
            <a:r>
              <a:rPr lang="en-US" dirty="0"/>
              <a:t>that can  measure and report</a:t>
            </a:r>
          </a:p>
          <a:p>
            <a:pPr lvl="1"/>
            <a:r>
              <a:rPr lang="en-US" dirty="0"/>
              <a:t>a body’s specific accelerating force using an </a:t>
            </a:r>
            <a:r>
              <a:rPr lang="en-US" b="1" dirty="0">
                <a:solidFill>
                  <a:schemeClr val="accent1"/>
                </a:solidFill>
              </a:rPr>
              <a:t>accelerometer</a:t>
            </a:r>
          </a:p>
          <a:p>
            <a:pPr lvl="1"/>
            <a:r>
              <a:rPr lang="en-US" dirty="0"/>
              <a:t>orientation of the body using a </a:t>
            </a:r>
            <a:r>
              <a:rPr lang="en-US" b="1" dirty="0">
                <a:solidFill>
                  <a:schemeClr val="accent1"/>
                </a:solidFill>
              </a:rPr>
              <a:t>gyroscope</a:t>
            </a:r>
          </a:p>
          <a:p>
            <a:pPr lvl="1"/>
            <a:r>
              <a:rPr lang="en-US" dirty="0"/>
              <a:t>surrounding magnetic fields using </a:t>
            </a:r>
            <a:r>
              <a:rPr lang="en-US" b="1" dirty="0">
                <a:solidFill>
                  <a:schemeClr val="accent1"/>
                </a:solidFill>
              </a:rPr>
              <a:t>magnetometers </a:t>
            </a:r>
            <a:r>
              <a:rPr lang="en-US" dirty="0"/>
              <a:t>(compass) </a:t>
            </a:r>
            <a:endParaRPr lang="en-US" b="1" dirty="0">
              <a:solidFill>
                <a:schemeClr val="accent1"/>
              </a:solidFill>
            </a:endParaRPr>
          </a:p>
          <a:p>
            <a:pPr lvl="1"/>
            <a:r>
              <a:rPr lang="en-US" dirty="0"/>
              <a:t>locate the body on earth with a </a:t>
            </a:r>
            <a:r>
              <a:rPr lang="en-US" b="1" dirty="0">
                <a:solidFill>
                  <a:schemeClr val="accent1"/>
                </a:solidFill>
              </a:rPr>
              <a:t>GPS sensor</a:t>
            </a:r>
            <a:endParaRPr lang="en-US" dirty="0"/>
          </a:p>
          <a:p>
            <a:r>
              <a:rPr lang="en-US" dirty="0"/>
              <a:t>Often </a:t>
            </a:r>
            <a:r>
              <a:rPr lang="en-US" b="1" dirty="0">
                <a:solidFill>
                  <a:schemeClr val="accent1"/>
                </a:solidFill>
              </a:rPr>
              <a:t>suffer from drifts </a:t>
            </a:r>
            <a:r>
              <a:rPr lang="en-US" dirty="0"/>
              <a:t>and ever-increasing differences between where the system thinks it is located and the actual one</a:t>
            </a:r>
          </a:p>
          <a:p>
            <a:pPr lvl="1"/>
            <a:endParaRPr lang="de-DE" dirty="0"/>
          </a:p>
        </p:txBody>
      </p:sp>
      <p:pic>
        <p:nvPicPr>
          <p:cNvPr id="24580" name="Picture 4">
            <a:extLst>
              <a:ext uri="{FF2B5EF4-FFF2-40B4-BE49-F238E27FC236}">
                <a16:creationId xmlns:a16="http://schemas.microsoft.com/office/drawing/2014/main" id="{2096E08C-E5AA-7950-2CEB-E4C531C353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39173" y="779608"/>
            <a:ext cx="2857500" cy="2143125"/>
          </a:xfrm>
          <a:prstGeom prst="rect">
            <a:avLst/>
          </a:prstGeom>
          <a:noFill/>
          <a:extLst>
            <a:ext uri="{909E8E84-426E-40DD-AFC4-6F175D3DCCD1}">
              <a14:hiddenFill xmlns:a14="http://schemas.microsoft.com/office/drawing/2010/main">
                <a:solidFill>
                  <a:srgbClr val="FFFFFF"/>
                </a:solidFill>
              </a14:hiddenFill>
            </a:ext>
          </a:extLst>
        </p:spPr>
      </p:pic>
      <p:sp>
        <p:nvSpPr>
          <p:cNvPr id="12" name="Textfeld 11">
            <a:extLst>
              <a:ext uri="{FF2B5EF4-FFF2-40B4-BE49-F238E27FC236}">
                <a16:creationId xmlns:a16="http://schemas.microsoft.com/office/drawing/2014/main" id="{466AE1EC-7FE6-ECB9-2B9D-9E0A8C443AFF}"/>
              </a:ext>
            </a:extLst>
          </p:cNvPr>
          <p:cNvSpPr txBox="1"/>
          <p:nvPr/>
        </p:nvSpPr>
        <p:spPr>
          <a:xfrm>
            <a:off x="8651874" y="2922733"/>
            <a:ext cx="2857501" cy="861774"/>
          </a:xfrm>
          <a:prstGeom prst="rect">
            <a:avLst/>
          </a:prstGeom>
          <a:noFill/>
        </p:spPr>
        <p:txBody>
          <a:bodyPr wrap="square">
            <a:spAutoFit/>
          </a:bodyPr>
          <a:lstStyle/>
          <a:p>
            <a:pPr algn="l"/>
            <a:r>
              <a:rPr lang="en-US" sz="1000" dirty="0"/>
              <a:t>Apollo Inertial Measurement Unit by </a:t>
            </a:r>
            <a:r>
              <a:rPr lang="en-US" sz="1000" dirty="0" err="1"/>
              <a:t>ArnoldReinhold</a:t>
            </a:r>
            <a:r>
              <a:rPr lang="en-US" sz="1000" dirty="0"/>
              <a:t> - CC BY-SA 4.0 </a:t>
            </a:r>
            <a:r>
              <a:rPr lang="en-US" sz="1000" dirty="0">
                <a:hlinkClick r:id="rId3"/>
              </a:rPr>
              <a:t>https://en.wikipedia.org/wiki/Inertial_measurement_unit#/media/File:Apollo_IMU_at_Draper_Hack_the_Moon_exhibit.agr.jpg</a:t>
            </a:r>
            <a:r>
              <a:rPr lang="en-US" sz="1000" dirty="0"/>
              <a:t> </a:t>
            </a:r>
          </a:p>
        </p:txBody>
      </p:sp>
      <p:pic>
        <p:nvPicPr>
          <p:cNvPr id="24582" name="Picture 6">
            <a:extLst>
              <a:ext uri="{FF2B5EF4-FFF2-40B4-BE49-F238E27FC236}">
                <a16:creationId xmlns:a16="http://schemas.microsoft.com/office/drawing/2014/main" id="{50E94DA5-1472-27D1-6A9C-D9BE6E8A0D4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85654" y="4380870"/>
            <a:ext cx="777240" cy="777240"/>
          </a:xfrm>
          <a:prstGeom prst="rect">
            <a:avLst/>
          </a:prstGeom>
          <a:noFill/>
          <a:extLst>
            <a:ext uri="{909E8E84-426E-40DD-AFC4-6F175D3DCCD1}">
              <a14:hiddenFill xmlns:a14="http://schemas.microsoft.com/office/drawing/2010/main">
                <a:solidFill>
                  <a:srgbClr val="FFFFFF"/>
                </a:solidFill>
              </a14:hiddenFill>
            </a:ext>
          </a:extLst>
        </p:spPr>
      </p:pic>
      <p:sp>
        <p:nvSpPr>
          <p:cNvPr id="16" name="Textfeld 15">
            <a:extLst>
              <a:ext uri="{FF2B5EF4-FFF2-40B4-BE49-F238E27FC236}">
                <a16:creationId xmlns:a16="http://schemas.microsoft.com/office/drawing/2014/main" id="{99D411E1-E920-7D79-49CA-3FF43C399766}"/>
              </a:ext>
            </a:extLst>
          </p:cNvPr>
          <p:cNvSpPr txBox="1"/>
          <p:nvPr/>
        </p:nvSpPr>
        <p:spPr>
          <a:xfrm>
            <a:off x="8637267" y="5267564"/>
            <a:ext cx="2872108" cy="861774"/>
          </a:xfrm>
          <a:prstGeom prst="rect">
            <a:avLst/>
          </a:prstGeom>
          <a:noFill/>
        </p:spPr>
        <p:txBody>
          <a:bodyPr wrap="square">
            <a:spAutoFit/>
          </a:bodyPr>
          <a:lstStyle/>
          <a:p>
            <a:pPr algn="l"/>
            <a:r>
              <a:rPr lang="en-US" sz="1000" dirty="0"/>
              <a:t>9-DoF IMU </a:t>
            </a:r>
            <a:r>
              <a:rPr lang="en-US" sz="1000" dirty="0" err="1"/>
              <a:t>SiP</a:t>
            </a:r>
            <a:r>
              <a:rPr lang="en-US" sz="1000" dirty="0"/>
              <a:t> breakout board, Sold for $16 by </a:t>
            </a:r>
            <a:r>
              <a:rPr lang="en-US" sz="1000" dirty="0" err="1"/>
              <a:t>SparkFun</a:t>
            </a:r>
            <a:r>
              <a:rPr lang="en-US" sz="1000" dirty="0"/>
              <a:t> in 2019. CC BY 2.0 </a:t>
            </a:r>
            <a:r>
              <a:rPr lang="en-US" sz="1000" dirty="0">
                <a:hlinkClick r:id="rId5"/>
              </a:rPr>
              <a:t>https://en.wikipedia.org/wiki/Inertial_measurement_unit#/media/File:SparkFun_9DoF-IMU-Breakout_LSM9DS1_13284-03.jpg</a:t>
            </a:r>
            <a:r>
              <a:rPr lang="en-US" sz="1000" dirty="0"/>
              <a:t> </a:t>
            </a:r>
          </a:p>
        </p:txBody>
      </p:sp>
    </p:spTree>
    <p:extLst>
      <p:ext uri="{BB962C8B-B14F-4D97-AF65-F5344CB8AC3E}">
        <p14:creationId xmlns:p14="http://schemas.microsoft.com/office/powerpoint/2010/main" val="4148844744"/>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03D7855-FE0D-983C-ABBD-799D8CB8DC91}"/>
              </a:ext>
            </a:extLst>
          </p:cNvPr>
          <p:cNvSpPr>
            <a:spLocks noGrp="1"/>
          </p:cNvSpPr>
          <p:nvPr>
            <p:ph type="title"/>
          </p:nvPr>
        </p:nvSpPr>
        <p:spPr/>
        <p:txBody>
          <a:bodyPr/>
          <a:lstStyle/>
          <a:p>
            <a:r>
              <a:rPr lang="de-DE" dirty="0" err="1"/>
              <a:t>Gesture</a:t>
            </a:r>
            <a:r>
              <a:rPr lang="de-DE" dirty="0"/>
              <a:t> Recognition </a:t>
            </a:r>
            <a:r>
              <a:rPr lang="de-DE" dirty="0" err="1"/>
              <a:t>using</a:t>
            </a:r>
            <a:r>
              <a:rPr lang="de-DE" dirty="0"/>
              <a:t> IMUs</a:t>
            </a:r>
          </a:p>
        </p:txBody>
      </p:sp>
      <p:sp>
        <p:nvSpPr>
          <p:cNvPr id="3" name="Fußzeilenplatzhalter 2">
            <a:extLst>
              <a:ext uri="{FF2B5EF4-FFF2-40B4-BE49-F238E27FC236}">
                <a16:creationId xmlns:a16="http://schemas.microsoft.com/office/drawing/2014/main" id="{6CBFF4B6-931E-1065-1FC1-487C48F114AF}"/>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61F470C1-C06B-50E7-B556-B6D3E3E033B0}"/>
              </a:ext>
            </a:extLst>
          </p:cNvPr>
          <p:cNvSpPr>
            <a:spLocks noGrp="1"/>
          </p:cNvSpPr>
          <p:nvPr>
            <p:ph type="sldNum" sz="quarter" idx="33"/>
          </p:nvPr>
        </p:nvSpPr>
        <p:spPr/>
        <p:txBody>
          <a:bodyPr/>
          <a:lstStyle/>
          <a:p>
            <a:fld id="{BA24374A-C3A8-471A-8837-3FC31668ABE5}" type="slidenum">
              <a:rPr lang="de-DE" smtClean="0"/>
              <a:pPr/>
              <a:t>101</a:t>
            </a:fld>
            <a:endParaRPr lang="de-DE" dirty="0"/>
          </a:p>
        </p:txBody>
      </p:sp>
      <p:sp>
        <p:nvSpPr>
          <p:cNvPr id="5" name="Textplatzhalter 4">
            <a:extLst>
              <a:ext uri="{FF2B5EF4-FFF2-40B4-BE49-F238E27FC236}">
                <a16:creationId xmlns:a16="http://schemas.microsoft.com/office/drawing/2014/main" id="{2CF9A36D-3F2D-F410-E8BC-121D7AF42FAF}"/>
              </a:ext>
            </a:extLst>
          </p:cNvPr>
          <p:cNvSpPr>
            <a:spLocks noGrp="1"/>
          </p:cNvSpPr>
          <p:nvPr>
            <p:ph type="body" sz="quarter" idx="21"/>
          </p:nvPr>
        </p:nvSpPr>
        <p:spPr/>
        <p:txBody>
          <a:bodyPr/>
          <a:lstStyle/>
          <a:p>
            <a:r>
              <a:rPr lang="en-US" sz="1400"/>
              <a:t>Gestures and Postures </a:t>
            </a:r>
            <a:endParaRPr lang="de-DE" dirty="0"/>
          </a:p>
        </p:txBody>
      </p:sp>
      <p:sp>
        <p:nvSpPr>
          <p:cNvPr id="15" name="Textplatzhalter 14">
            <a:extLst>
              <a:ext uri="{FF2B5EF4-FFF2-40B4-BE49-F238E27FC236}">
                <a16:creationId xmlns:a16="http://schemas.microsoft.com/office/drawing/2014/main" id="{6DA06BF2-44BA-45A3-4974-C0E4DCA44697}"/>
              </a:ext>
            </a:extLst>
          </p:cNvPr>
          <p:cNvSpPr>
            <a:spLocks noGrp="1"/>
          </p:cNvSpPr>
          <p:nvPr>
            <p:ph type="body" sz="quarter" idx="34"/>
          </p:nvPr>
        </p:nvSpPr>
        <p:spPr/>
        <p:txBody>
          <a:bodyPr/>
          <a:lstStyle/>
          <a:p>
            <a:endParaRPr lang="de-DE" dirty="0"/>
          </a:p>
        </p:txBody>
      </p:sp>
      <p:sp>
        <p:nvSpPr>
          <p:cNvPr id="16" name="Inhaltsplatzhalter 15">
            <a:extLst>
              <a:ext uri="{FF2B5EF4-FFF2-40B4-BE49-F238E27FC236}">
                <a16:creationId xmlns:a16="http://schemas.microsoft.com/office/drawing/2014/main" id="{05673B0F-C8B4-2E24-A36C-BA3C97802F3E}"/>
              </a:ext>
            </a:extLst>
          </p:cNvPr>
          <p:cNvSpPr>
            <a:spLocks noGrp="1"/>
          </p:cNvSpPr>
          <p:nvPr>
            <p:ph sz="quarter" idx="35"/>
          </p:nvPr>
        </p:nvSpPr>
        <p:spPr/>
        <p:txBody>
          <a:bodyPr/>
          <a:lstStyle/>
          <a:p>
            <a:r>
              <a:rPr lang="de-DE" dirty="0"/>
              <a:t>K. Suri and R. Gupta, "Classification of Hand </a:t>
            </a:r>
            <a:r>
              <a:rPr lang="de-DE" dirty="0" err="1"/>
              <a:t>Gestures</a:t>
            </a:r>
            <a:r>
              <a:rPr lang="de-DE" dirty="0"/>
              <a:t> from Wearable IMUs </a:t>
            </a:r>
            <a:r>
              <a:rPr lang="de-DE" dirty="0" err="1"/>
              <a:t>using</a:t>
            </a:r>
            <a:r>
              <a:rPr lang="de-DE" dirty="0"/>
              <a:t> Deep </a:t>
            </a:r>
            <a:r>
              <a:rPr lang="de-DE" dirty="0" err="1"/>
              <a:t>Neural</a:t>
            </a:r>
            <a:r>
              <a:rPr lang="de-DE" dirty="0"/>
              <a:t> Network," 2018 Second International Conference on </a:t>
            </a:r>
            <a:r>
              <a:rPr lang="de-DE" dirty="0" err="1"/>
              <a:t>Inventive</a:t>
            </a:r>
            <a:r>
              <a:rPr lang="de-DE" dirty="0"/>
              <a:t> Communication and Computational Technologies (ICICCT), 2018, pp. 45-50, </a:t>
            </a:r>
            <a:r>
              <a:rPr lang="de-DE" dirty="0" err="1"/>
              <a:t>doi</a:t>
            </a:r>
            <a:r>
              <a:rPr lang="de-DE" dirty="0"/>
              <a:t>: 10.1109/ICICCT.2018.8473301.</a:t>
            </a:r>
          </a:p>
        </p:txBody>
      </p:sp>
      <p:pic>
        <p:nvPicPr>
          <p:cNvPr id="7" name="Picture 2" descr="Wii-Fernbedienung, die die Bewegung mittels Beschleunigungssensoren erfasst und mit Hilfe der Sensorleiste die Position übermittelt">
            <a:extLst>
              <a:ext uri="{FF2B5EF4-FFF2-40B4-BE49-F238E27FC236}">
                <a16:creationId xmlns:a16="http://schemas.microsoft.com/office/drawing/2014/main" id="{F0BA77BC-0CF7-5665-1BD8-9112CA358A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10405" y="1449388"/>
            <a:ext cx="3986267" cy="2705100"/>
          </a:xfrm>
          <a:prstGeom prst="rect">
            <a:avLst/>
          </a:prstGeom>
          <a:noFill/>
          <a:extLst>
            <a:ext uri="{909E8E84-426E-40DD-AFC4-6F175D3DCCD1}">
              <a14:hiddenFill xmlns:a14="http://schemas.microsoft.com/office/drawing/2010/main">
                <a:solidFill>
                  <a:srgbClr val="FFFFFF"/>
                </a:solidFill>
              </a14:hiddenFill>
            </a:ext>
          </a:extLst>
        </p:spPr>
      </p:pic>
      <p:sp>
        <p:nvSpPr>
          <p:cNvPr id="8" name="Textfeld 7">
            <a:extLst>
              <a:ext uri="{FF2B5EF4-FFF2-40B4-BE49-F238E27FC236}">
                <a16:creationId xmlns:a16="http://schemas.microsoft.com/office/drawing/2014/main" id="{3BB2034F-86CE-5D7D-D851-127656BD053A}"/>
              </a:ext>
            </a:extLst>
          </p:cNvPr>
          <p:cNvSpPr txBox="1"/>
          <p:nvPr/>
        </p:nvSpPr>
        <p:spPr>
          <a:xfrm>
            <a:off x="7510405" y="4154488"/>
            <a:ext cx="3986268" cy="553998"/>
          </a:xfrm>
          <a:prstGeom prst="rect">
            <a:avLst/>
          </a:prstGeom>
          <a:noFill/>
        </p:spPr>
        <p:txBody>
          <a:bodyPr wrap="square">
            <a:spAutoFit/>
          </a:bodyPr>
          <a:lstStyle/>
          <a:p>
            <a:r>
              <a:rPr lang="de-DE" sz="1000" dirty="0"/>
              <a:t>Public Domain. Image from </a:t>
            </a:r>
            <a:r>
              <a:rPr lang="de-DE" sz="1000" dirty="0">
                <a:hlinkClick r:id="rId3"/>
              </a:rPr>
              <a:t>https://de.wikipedia.org/wiki/Eingabeger%C3%A4t#/media/Datei:Wiimote-in-Hands.jpg</a:t>
            </a:r>
            <a:r>
              <a:rPr lang="de-DE" sz="1000" dirty="0"/>
              <a:t> </a:t>
            </a:r>
          </a:p>
        </p:txBody>
      </p:sp>
      <p:pic>
        <p:nvPicPr>
          <p:cNvPr id="14" name="Grafik 13">
            <a:extLst>
              <a:ext uri="{FF2B5EF4-FFF2-40B4-BE49-F238E27FC236}">
                <a16:creationId xmlns:a16="http://schemas.microsoft.com/office/drawing/2014/main" id="{4D4B47A9-0D68-1D16-5EB2-4632823D813F}"/>
              </a:ext>
            </a:extLst>
          </p:cNvPr>
          <p:cNvPicPr>
            <a:picLocks noChangeAspect="1"/>
          </p:cNvPicPr>
          <p:nvPr/>
        </p:nvPicPr>
        <p:blipFill>
          <a:blip r:embed="rId4"/>
          <a:stretch>
            <a:fillRect/>
          </a:stretch>
        </p:blipFill>
        <p:spPr>
          <a:xfrm>
            <a:off x="695325" y="1449388"/>
            <a:ext cx="3699034" cy="3959224"/>
          </a:xfrm>
          <a:prstGeom prst="rect">
            <a:avLst/>
          </a:prstGeom>
        </p:spPr>
      </p:pic>
      <p:pic>
        <p:nvPicPr>
          <p:cNvPr id="18" name="Grafik 17">
            <a:extLst>
              <a:ext uri="{FF2B5EF4-FFF2-40B4-BE49-F238E27FC236}">
                <a16:creationId xmlns:a16="http://schemas.microsoft.com/office/drawing/2014/main" id="{BC6B1A1E-446E-A92F-4E1F-953EED854ED0}"/>
              </a:ext>
            </a:extLst>
          </p:cNvPr>
          <p:cNvPicPr>
            <a:picLocks noChangeAspect="1"/>
          </p:cNvPicPr>
          <p:nvPr/>
        </p:nvPicPr>
        <p:blipFill>
          <a:blip r:embed="rId5"/>
          <a:stretch>
            <a:fillRect/>
          </a:stretch>
        </p:blipFill>
        <p:spPr>
          <a:xfrm>
            <a:off x="4529665" y="1542765"/>
            <a:ext cx="2845433" cy="3116580"/>
          </a:xfrm>
          <a:prstGeom prst="rect">
            <a:avLst/>
          </a:prstGeom>
        </p:spPr>
      </p:pic>
    </p:spTree>
    <p:extLst>
      <p:ext uri="{BB962C8B-B14F-4D97-AF65-F5344CB8AC3E}">
        <p14:creationId xmlns:p14="http://schemas.microsoft.com/office/powerpoint/2010/main" val="1961969095"/>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002FBEB-0346-1A0E-87FB-9253D568F068}"/>
              </a:ext>
            </a:extLst>
          </p:cNvPr>
          <p:cNvSpPr>
            <a:spLocks noGrp="1"/>
          </p:cNvSpPr>
          <p:nvPr>
            <p:ph type="title"/>
          </p:nvPr>
        </p:nvSpPr>
        <p:spPr/>
        <p:txBody>
          <a:bodyPr/>
          <a:lstStyle/>
          <a:p>
            <a:r>
              <a:rPr lang="en-US" dirty="0"/>
              <a:t>Sensor Fusion Input </a:t>
            </a:r>
            <a:endParaRPr lang="de-DE" dirty="0"/>
          </a:p>
        </p:txBody>
      </p:sp>
      <p:sp>
        <p:nvSpPr>
          <p:cNvPr id="3" name="Fußzeilenplatzhalter 2">
            <a:extLst>
              <a:ext uri="{FF2B5EF4-FFF2-40B4-BE49-F238E27FC236}">
                <a16:creationId xmlns:a16="http://schemas.microsoft.com/office/drawing/2014/main" id="{17497A7A-F8ED-B6E0-A417-E1C9178B4DE3}"/>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5E7C9331-23E3-25C9-FCF9-DAFFEF3B4EEA}"/>
              </a:ext>
            </a:extLst>
          </p:cNvPr>
          <p:cNvSpPr>
            <a:spLocks noGrp="1"/>
          </p:cNvSpPr>
          <p:nvPr>
            <p:ph type="sldNum" sz="quarter" idx="28"/>
          </p:nvPr>
        </p:nvSpPr>
        <p:spPr/>
        <p:txBody>
          <a:bodyPr/>
          <a:lstStyle/>
          <a:p>
            <a:fld id="{BA24374A-C3A8-471A-8837-3FC31668ABE5}" type="slidenum">
              <a:rPr lang="de-DE" smtClean="0"/>
              <a:pPr/>
              <a:t>102</a:t>
            </a:fld>
            <a:endParaRPr lang="de-DE" dirty="0"/>
          </a:p>
        </p:txBody>
      </p:sp>
      <p:sp>
        <p:nvSpPr>
          <p:cNvPr id="5" name="Textplatzhalter 4">
            <a:extLst>
              <a:ext uri="{FF2B5EF4-FFF2-40B4-BE49-F238E27FC236}">
                <a16:creationId xmlns:a16="http://schemas.microsoft.com/office/drawing/2014/main" id="{2EB87B2B-50A2-B0B8-913C-D54E094961CE}"/>
              </a:ext>
            </a:extLst>
          </p:cNvPr>
          <p:cNvSpPr>
            <a:spLocks noGrp="1"/>
          </p:cNvSpPr>
          <p:nvPr>
            <p:ph type="body" sz="quarter" idx="21"/>
          </p:nvPr>
        </p:nvSpPr>
        <p:spPr/>
        <p:txBody>
          <a:bodyPr/>
          <a:lstStyle/>
          <a:p>
            <a:r>
              <a:rPr lang="en-US" sz="1400"/>
              <a:t>Gestures and Postures </a:t>
            </a:r>
            <a:endParaRPr lang="de-DE" dirty="0"/>
          </a:p>
        </p:txBody>
      </p:sp>
      <p:sp>
        <p:nvSpPr>
          <p:cNvPr id="6" name="Textplatzhalter 5">
            <a:extLst>
              <a:ext uri="{FF2B5EF4-FFF2-40B4-BE49-F238E27FC236}">
                <a16:creationId xmlns:a16="http://schemas.microsoft.com/office/drawing/2014/main" id="{0117708D-D1C7-FC88-1DDC-D07B70BFE381}"/>
              </a:ext>
            </a:extLst>
          </p:cNvPr>
          <p:cNvSpPr>
            <a:spLocks noGrp="1"/>
          </p:cNvSpPr>
          <p:nvPr>
            <p:ph type="body" sz="quarter" idx="29"/>
          </p:nvPr>
        </p:nvSpPr>
        <p:spPr/>
        <p:txBody>
          <a:bodyPr>
            <a:normAutofit/>
          </a:bodyPr>
          <a:lstStyle/>
          <a:p>
            <a:r>
              <a:rPr lang="en-US" dirty="0"/>
              <a:t>Sensor fusion is the process of </a:t>
            </a:r>
            <a:r>
              <a:rPr lang="en-US" b="1" dirty="0">
                <a:solidFill>
                  <a:schemeClr val="accent1"/>
                </a:solidFill>
              </a:rPr>
              <a:t>integrating data from multiple sensors</a:t>
            </a:r>
          </a:p>
          <a:p>
            <a:pPr lvl="1"/>
            <a:r>
              <a:rPr lang="en-US" b="1" dirty="0">
                <a:solidFill>
                  <a:schemeClr val="accent1"/>
                </a:solidFill>
              </a:rPr>
              <a:t>Data Level Fusion</a:t>
            </a:r>
            <a:r>
              <a:rPr lang="en-US" dirty="0"/>
              <a:t>: Combining raw data from different sensors</a:t>
            </a:r>
          </a:p>
          <a:p>
            <a:pPr lvl="1"/>
            <a:r>
              <a:rPr lang="en-US" b="1" dirty="0">
                <a:solidFill>
                  <a:schemeClr val="accent1"/>
                </a:solidFill>
              </a:rPr>
              <a:t>Feature Level Fusion</a:t>
            </a:r>
            <a:r>
              <a:rPr lang="en-US" dirty="0"/>
              <a:t>: Extracting features from sensor data and combining them</a:t>
            </a:r>
          </a:p>
          <a:p>
            <a:pPr lvl="1"/>
            <a:r>
              <a:rPr lang="en-US" b="1" dirty="0">
                <a:solidFill>
                  <a:schemeClr val="accent1"/>
                </a:solidFill>
              </a:rPr>
              <a:t>Decision Level Fusion</a:t>
            </a:r>
            <a:r>
              <a:rPr lang="en-US" dirty="0"/>
              <a:t>: Sensors make independent assessments or decisions, which are then combined into a final decision or assessment</a:t>
            </a:r>
          </a:p>
          <a:p>
            <a:pPr algn="l"/>
            <a:r>
              <a:rPr lang="en-US" dirty="0"/>
              <a:t>Challenges with sensor fusion</a:t>
            </a:r>
          </a:p>
          <a:p>
            <a:pPr lvl="1"/>
            <a:r>
              <a:rPr lang="en-US" b="1" dirty="0">
                <a:solidFill>
                  <a:schemeClr val="accent1"/>
                </a:solidFill>
              </a:rPr>
              <a:t>Data Synchronization</a:t>
            </a:r>
            <a:r>
              <a:rPr lang="en-US" dirty="0"/>
              <a:t>: different sensors must be aligned in time</a:t>
            </a:r>
          </a:p>
          <a:p>
            <a:pPr lvl="1"/>
            <a:r>
              <a:rPr lang="en-US" b="1" dirty="0">
                <a:solidFill>
                  <a:schemeClr val="accent1"/>
                </a:solidFill>
              </a:rPr>
              <a:t>Reliability and Redundancy</a:t>
            </a:r>
            <a:r>
              <a:rPr lang="en-US" dirty="0"/>
              <a:t>: if one sensor fails, others can compensate?</a:t>
            </a:r>
          </a:p>
          <a:p>
            <a:pPr lvl="1"/>
            <a:r>
              <a:rPr lang="en-US" b="1" dirty="0">
                <a:solidFill>
                  <a:schemeClr val="accent1"/>
                </a:solidFill>
              </a:rPr>
              <a:t>Computational Complexity</a:t>
            </a:r>
            <a:r>
              <a:rPr lang="en-US" dirty="0"/>
              <a:t>: can be computationally intensive</a:t>
            </a:r>
          </a:p>
          <a:p>
            <a:pPr lvl="1"/>
            <a:r>
              <a:rPr lang="en-US" b="1" dirty="0">
                <a:solidFill>
                  <a:schemeClr val="accent1"/>
                </a:solidFill>
              </a:rPr>
              <a:t>Algorithm Selection</a:t>
            </a:r>
            <a:r>
              <a:rPr lang="en-US" dirty="0"/>
              <a:t>: selecting the algorithms for sensor fusion and feature detection</a:t>
            </a:r>
          </a:p>
        </p:txBody>
      </p:sp>
    </p:spTree>
    <p:extLst>
      <p:ext uri="{BB962C8B-B14F-4D97-AF65-F5344CB8AC3E}">
        <p14:creationId xmlns:p14="http://schemas.microsoft.com/office/powerpoint/2010/main" val="1359934807"/>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a:extLst>
              <a:ext uri="{FF2B5EF4-FFF2-40B4-BE49-F238E27FC236}">
                <a16:creationId xmlns:a16="http://schemas.microsoft.com/office/drawing/2014/main" id="{09028385-879E-048A-7621-7AD1D207BB3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019" b="8512"/>
          <a:stretch/>
        </p:blipFill>
        <p:spPr bwMode="auto">
          <a:xfrm>
            <a:off x="-1" y="-222504"/>
            <a:ext cx="12191999" cy="6540501"/>
          </a:xfrm>
          <a:prstGeom prst="rect">
            <a:avLst/>
          </a:prstGeom>
          <a:noFill/>
          <a:extLst>
            <a:ext uri="{909E8E84-426E-40DD-AFC4-6F175D3DCCD1}">
              <a14:hiddenFill xmlns:a14="http://schemas.microsoft.com/office/drawing/2010/main">
                <a:solidFill>
                  <a:srgbClr val="FFFFFF"/>
                </a:solidFill>
              </a14:hiddenFill>
            </a:ext>
          </a:extLst>
        </p:spPr>
      </p:pic>
      <p:sp>
        <p:nvSpPr>
          <p:cNvPr id="15" name="Textplatzhalter 14">
            <a:extLst>
              <a:ext uri="{FF2B5EF4-FFF2-40B4-BE49-F238E27FC236}">
                <a16:creationId xmlns:a16="http://schemas.microsoft.com/office/drawing/2014/main" id="{9950B316-8748-4A20-BB3D-A88646BA6666}"/>
              </a:ext>
            </a:extLst>
          </p:cNvPr>
          <p:cNvSpPr>
            <a:spLocks noGrp="1"/>
          </p:cNvSpPr>
          <p:nvPr>
            <p:ph type="body" sz="quarter" idx="29"/>
          </p:nvPr>
        </p:nvSpPr>
        <p:spPr/>
        <p:txBody>
          <a:bodyPr>
            <a:normAutofit/>
          </a:bodyPr>
          <a:lstStyle/>
          <a:p>
            <a:r>
              <a:rPr lang="de-DE" dirty="0">
                <a:hlinkClick r:id="rId3"/>
              </a:rPr>
              <a:t>https://de.m.wikipedia.org/wiki/Microsoft_PixelSense</a:t>
            </a:r>
            <a:r>
              <a:rPr lang="de-DE" dirty="0"/>
              <a:t> </a:t>
            </a:r>
            <a:r>
              <a:rPr lang="nn-NO" dirty="0"/>
              <a:t>Microsoft PixelSense-Tisch Ergonomidesign • CC BY-SA 3.0</a:t>
            </a:r>
            <a:endParaRPr lang="de-DE" dirty="0"/>
          </a:p>
        </p:txBody>
      </p:sp>
      <p:sp>
        <p:nvSpPr>
          <p:cNvPr id="3" name="Fußzeilenplatzhalter 2">
            <a:extLst>
              <a:ext uri="{FF2B5EF4-FFF2-40B4-BE49-F238E27FC236}">
                <a16:creationId xmlns:a16="http://schemas.microsoft.com/office/drawing/2014/main" id="{B8544B2C-42A1-55A4-9745-BFF79E41EFBC}"/>
              </a:ext>
            </a:extLst>
          </p:cNvPr>
          <p:cNvSpPr>
            <a:spLocks noGrp="1"/>
          </p:cNvSpPr>
          <p:nvPr>
            <p:ph type="ftr" sz="quarter" idx="31"/>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D4920C45-39F2-1260-13D7-45EFE4120B3F}"/>
              </a:ext>
            </a:extLst>
          </p:cNvPr>
          <p:cNvSpPr>
            <a:spLocks noGrp="1"/>
          </p:cNvSpPr>
          <p:nvPr>
            <p:ph type="sldNum" sz="quarter" idx="32"/>
          </p:nvPr>
        </p:nvSpPr>
        <p:spPr/>
        <p:txBody>
          <a:bodyPr/>
          <a:lstStyle/>
          <a:p>
            <a:fld id="{BA24374A-C3A8-471A-8837-3FC31668ABE5}" type="slidenum">
              <a:rPr lang="de-DE" smtClean="0"/>
              <a:pPr/>
              <a:t>103</a:t>
            </a:fld>
            <a:endParaRPr lang="de-DE" dirty="0"/>
          </a:p>
        </p:txBody>
      </p:sp>
      <p:sp>
        <p:nvSpPr>
          <p:cNvPr id="13" name="Textplatzhalter 12">
            <a:extLst>
              <a:ext uri="{FF2B5EF4-FFF2-40B4-BE49-F238E27FC236}">
                <a16:creationId xmlns:a16="http://schemas.microsoft.com/office/drawing/2014/main" id="{2D8F8341-98E4-FE6C-0F2D-CB6AAF0A3FA2}"/>
              </a:ext>
            </a:extLst>
          </p:cNvPr>
          <p:cNvSpPr>
            <a:spLocks noGrp="1"/>
          </p:cNvSpPr>
          <p:nvPr>
            <p:ph type="body" sz="quarter" idx="21"/>
          </p:nvPr>
        </p:nvSpPr>
        <p:spPr/>
        <p:txBody>
          <a:bodyPr/>
          <a:lstStyle/>
          <a:p>
            <a:r>
              <a:rPr lang="en-US" sz="1400" dirty="0"/>
              <a:t>Gestures and Postures </a:t>
            </a:r>
            <a:endParaRPr lang="de-DE" dirty="0"/>
          </a:p>
        </p:txBody>
      </p:sp>
    </p:spTree>
    <p:extLst>
      <p:ext uri="{BB962C8B-B14F-4D97-AF65-F5344CB8AC3E}">
        <p14:creationId xmlns:p14="http://schemas.microsoft.com/office/powerpoint/2010/main" val="2643364190"/>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3FCA09F-7B27-0386-9913-9C1BB6D5AA7B}"/>
              </a:ext>
            </a:extLst>
          </p:cNvPr>
          <p:cNvSpPr>
            <a:spLocks noGrp="1"/>
          </p:cNvSpPr>
          <p:nvPr>
            <p:ph type="title"/>
          </p:nvPr>
        </p:nvSpPr>
        <p:spPr/>
        <p:txBody>
          <a:bodyPr/>
          <a:lstStyle/>
          <a:p>
            <a:endParaRPr lang="de-DE"/>
          </a:p>
        </p:txBody>
      </p:sp>
      <p:sp>
        <p:nvSpPr>
          <p:cNvPr id="3" name="Fußzeilenplatzhalter 2">
            <a:extLst>
              <a:ext uri="{FF2B5EF4-FFF2-40B4-BE49-F238E27FC236}">
                <a16:creationId xmlns:a16="http://schemas.microsoft.com/office/drawing/2014/main" id="{B65F7D2B-6AB8-8A25-10D4-96DBCE3C67C6}"/>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D075F203-90D1-1AFF-1AB2-36F22FF51FE4}"/>
              </a:ext>
            </a:extLst>
          </p:cNvPr>
          <p:cNvSpPr>
            <a:spLocks noGrp="1"/>
          </p:cNvSpPr>
          <p:nvPr>
            <p:ph type="sldNum" sz="quarter" idx="28"/>
          </p:nvPr>
        </p:nvSpPr>
        <p:spPr/>
        <p:txBody>
          <a:bodyPr/>
          <a:lstStyle/>
          <a:p>
            <a:fld id="{BA24374A-C3A8-471A-8837-3FC31668ABE5}" type="slidenum">
              <a:rPr lang="de-DE" smtClean="0"/>
              <a:pPr/>
              <a:t>104</a:t>
            </a:fld>
            <a:endParaRPr lang="de-DE" dirty="0"/>
          </a:p>
        </p:txBody>
      </p:sp>
      <p:sp>
        <p:nvSpPr>
          <p:cNvPr id="5" name="Textplatzhalter 4">
            <a:extLst>
              <a:ext uri="{FF2B5EF4-FFF2-40B4-BE49-F238E27FC236}">
                <a16:creationId xmlns:a16="http://schemas.microsoft.com/office/drawing/2014/main" id="{6312EAC6-B676-C179-C38C-B41AB06EF8A1}"/>
              </a:ext>
            </a:extLst>
          </p:cNvPr>
          <p:cNvSpPr>
            <a:spLocks noGrp="1"/>
          </p:cNvSpPr>
          <p:nvPr>
            <p:ph type="body" sz="quarter" idx="21"/>
          </p:nvPr>
        </p:nvSpPr>
        <p:spPr/>
        <p:txBody>
          <a:bodyPr/>
          <a:lstStyle/>
          <a:p>
            <a:r>
              <a:rPr lang="en-US" sz="1400" dirty="0"/>
              <a:t>Gestures and Postures </a:t>
            </a:r>
            <a:endParaRPr lang="de-DE" dirty="0"/>
          </a:p>
        </p:txBody>
      </p:sp>
      <p:sp>
        <p:nvSpPr>
          <p:cNvPr id="6" name="Textplatzhalter 5">
            <a:extLst>
              <a:ext uri="{FF2B5EF4-FFF2-40B4-BE49-F238E27FC236}">
                <a16:creationId xmlns:a16="http://schemas.microsoft.com/office/drawing/2014/main" id="{ACEA2368-9F78-BE8F-D0C0-6B0ADDBE2FF7}"/>
              </a:ext>
            </a:extLst>
          </p:cNvPr>
          <p:cNvSpPr>
            <a:spLocks noGrp="1"/>
          </p:cNvSpPr>
          <p:nvPr>
            <p:ph type="body" sz="quarter" idx="29"/>
          </p:nvPr>
        </p:nvSpPr>
        <p:spPr/>
        <p:txBody>
          <a:bodyPr/>
          <a:lstStyle/>
          <a:p>
            <a:endParaRPr lang="de-DE"/>
          </a:p>
        </p:txBody>
      </p:sp>
      <p:pic>
        <p:nvPicPr>
          <p:cNvPr id="7" name="Picture 6" descr="Screen capture of Mariam Rahmani and Adam Munder communicating through OmniBridge's alpha product">
            <a:extLst>
              <a:ext uri="{FF2B5EF4-FFF2-40B4-BE49-F238E27FC236}">
                <a16:creationId xmlns:a16="http://schemas.microsoft.com/office/drawing/2014/main" id="{702EE568-8B51-204C-0D1F-51197055D1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49275"/>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9832886"/>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09D5B5A-2A0F-17D3-53F8-456AB9608A9D}"/>
              </a:ext>
            </a:extLst>
          </p:cNvPr>
          <p:cNvSpPr>
            <a:spLocks noGrp="1"/>
          </p:cNvSpPr>
          <p:nvPr>
            <p:ph type="title"/>
          </p:nvPr>
        </p:nvSpPr>
        <p:spPr/>
        <p:txBody>
          <a:bodyPr/>
          <a:lstStyle/>
          <a:p>
            <a:r>
              <a:rPr lang="de-DE" dirty="0" err="1"/>
              <a:t>Sign</a:t>
            </a:r>
            <a:r>
              <a:rPr lang="de-DE" dirty="0"/>
              <a:t> Language</a:t>
            </a:r>
          </a:p>
        </p:txBody>
      </p:sp>
      <p:sp>
        <p:nvSpPr>
          <p:cNvPr id="3" name="Fußzeilenplatzhalter 2">
            <a:extLst>
              <a:ext uri="{FF2B5EF4-FFF2-40B4-BE49-F238E27FC236}">
                <a16:creationId xmlns:a16="http://schemas.microsoft.com/office/drawing/2014/main" id="{2C007A8D-F0E3-BDC7-AAD9-8BFF5ED79808}"/>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8CC2AA74-8675-BF74-920F-9DC3AB66261F}"/>
              </a:ext>
            </a:extLst>
          </p:cNvPr>
          <p:cNvSpPr>
            <a:spLocks noGrp="1"/>
          </p:cNvSpPr>
          <p:nvPr>
            <p:ph type="sldNum" sz="quarter" idx="28"/>
          </p:nvPr>
        </p:nvSpPr>
        <p:spPr/>
        <p:txBody>
          <a:bodyPr/>
          <a:lstStyle/>
          <a:p>
            <a:fld id="{BA24374A-C3A8-471A-8837-3FC31668ABE5}" type="slidenum">
              <a:rPr lang="de-DE" smtClean="0"/>
              <a:pPr/>
              <a:t>105</a:t>
            </a:fld>
            <a:endParaRPr lang="de-DE" dirty="0"/>
          </a:p>
        </p:txBody>
      </p:sp>
      <p:sp>
        <p:nvSpPr>
          <p:cNvPr id="5" name="Textplatzhalter 4">
            <a:extLst>
              <a:ext uri="{FF2B5EF4-FFF2-40B4-BE49-F238E27FC236}">
                <a16:creationId xmlns:a16="http://schemas.microsoft.com/office/drawing/2014/main" id="{92B044BC-9558-7ADB-C984-5D25E42D5F9D}"/>
              </a:ext>
            </a:extLst>
          </p:cNvPr>
          <p:cNvSpPr>
            <a:spLocks noGrp="1"/>
          </p:cNvSpPr>
          <p:nvPr>
            <p:ph type="body" sz="quarter" idx="21"/>
          </p:nvPr>
        </p:nvSpPr>
        <p:spPr/>
        <p:txBody>
          <a:bodyPr/>
          <a:lstStyle/>
          <a:p>
            <a:r>
              <a:rPr lang="en-US" sz="1400"/>
              <a:t>Gestures and Postures </a:t>
            </a:r>
            <a:endParaRPr lang="de-DE" dirty="0"/>
          </a:p>
        </p:txBody>
      </p:sp>
      <p:sp>
        <p:nvSpPr>
          <p:cNvPr id="6" name="Textplatzhalter 5">
            <a:extLst>
              <a:ext uri="{FF2B5EF4-FFF2-40B4-BE49-F238E27FC236}">
                <a16:creationId xmlns:a16="http://schemas.microsoft.com/office/drawing/2014/main" id="{9E613C7D-4AFB-E4B1-9452-321DB58E190D}"/>
              </a:ext>
            </a:extLst>
          </p:cNvPr>
          <p:cNvSpPr>
            <a:spLocks noGrp="1"/>
          </p:cNvSpPr>
          <p:nvPr>
            <p:ph type="body" sz="quarter" idx="29"/>
          </p:nvPr>
        </p:nvSpPr>
        <p:spPr>
          <a:xfrm>
            <a:off x="695325" y="1449388"/>
            <a:ext cx="7717155" cy="4679950"/>
          </a:xfrm>
        </p:spPr>
        <p:txBody>
          <a:bodyPr/>
          <a:lstStyle/>
          <a:p>
            <a:r>
              <a:rPr lang="en-US" dirty="0"/>
              <a:t>The </a:t>
            </a:r>
            <a:r>
              <a:rPr lang="en-US" b="1" dirty="0">
                <a:solidFill>
                  <a:schemeClr val="accent1"/>
                </a:solidFill>
              </a:rPr>
              <a:t>Gestural Theory </a:t>
            </a:r>
            <a:r>
              <a:rPr lang="en-US" dirty="0"/>
              <a:t>states that language evolved from manual gestures </a:t>
            </a:r>
          </a:p>
          <a:p>
            <a:r>
              <a:rPr lang="en-US" b="1" dirty="0">
                <a:solidFill>
                  <a:schemeClr val="accent1"/>
                </a:solidFill>
              </a:rPr>
              <a:t>Manual articulation </a:t>
            </a:r>
            <a:r>
              <a:rPr lang="en-US" dirty="0"/>
              <a:t>(often combined with non-manual markers) </a:t>
            </a:r>
            <a:r>
              <a:rPr lang="en-US" b="1" dirty="0">
                <a:solidFill>
                  <a:schemeClr val="accent1"/>
                </a:solidFill>
              </a:rPr>
              <a:t>to convey meaning </a:t>
            </a:r>
            <a:r>
              <a:rPr lang="en-US" dirty="0"/>
              <a:t>instead of spoken words</a:t>
            </a:r>
          </a:p>
          <a:p>
            <a:pPr lvl="1"/>
            <a:r>
              <a:rPr lang="en-US" dirty="0"/>
              <a:t>Not universal (</a:t>
            </a:r>
            <a:r>
              <a:rPr lang="en-US" dirty="0" err="1"/>
              <a:t>thgere</a:t>
            </a:r>
            <a:r>
              <a:rPr lang="en-US" dirty="0"/>
              <a:t> are ~150 sign languages in the world)</a:t>
            </a:r>
          </a:p>
          <a:p>
            <a:r>
              <a:rPr lang="en-US" b="1" dirty="0">
                <a:solidFill>
                  <a:schemeClr val="accent1"/>
                </a:solidFill>
              </a:rPr>
              <a:t>A gesture </a:t>
            </a:r>
            <a:r>
              <a:rPr lang="en-US" dirty="0"/>
              <a:t>can represent a </a:t>
            </a:r>
            <a:r>
              <a:rPr lang="en-US" b="1" dirty="0">
                <a:solidFill>
                  <a:schemeClr val="accent1"/>
                </a:solidFill>
              </a:rPr>
              <a:t>word</a:t>
            </a:r>
            <a:r>
              <a:rPr lang="en-US" dirty="0"/>
              <a:t> or </a:t>
            </a:r>
            <a:r>
              <a:rPr lang="en-US" b="1" dirty="0">
                <a:solidFill>
                  <a:schemeClr val="accent1"/>
                </a:solidFill>
              </a:rPr>
              <a:t>phrase</a:t>
            </a:r>
            <a:r>
              <a:rPr lang="en-US" dirty="0"/>
              <a:t>.</a:t>
            </a:r>
          </a:p>
          <a:p>
            <a:r>
              <a:rPr lang="de-DE" dirty="0" err="1"/>
              <a:t>Mostly</a:t>
            </a:r>
            <a:r>
              <a:rPr lang="de-DE" dirty="0"/>
              <a:t> </a:t>
            </a:r>
            <a:r>
              <a:rPr lang="de-DE" dirty="0" err="1"/>
              <a:t>used</a:t>
            </a:r>
            <a:r>
              <a:rPr lang="de-DE" dirty="0"/>
              <a:t> </a:t>
            </a:r>
            <a:r>
              <a:rPr lang="de-DE" dirty="0" err="1"/>
              <a:t>by</a:t>
            </a:r>
            <a:r>
              <a:rPr lang="de-DE" dirty="0"/>
              <a:t> and </a:t>
            </a:r>
            <a:r>
              <a:rPr lang="de-DE" dirty="0" err="1"/>
              <a:t>emerged</a:t>
            </a:r>
            <a:r>
              <a:rPr lang="de-DE" dirty="0"/>
              <a:t> from </a:t>
            </a:r>
            <a:r>
              <a:rPr lang="de-DE" dirty="0" err="1"/>
              <a:t>deaf</a:t>
            </a:r>
            <a:r>
              <a:rPr lang="de-DE" dirty="0"/>
              <a:t> </a:t>
            </a:r>
            <a:r>
              <a:rPr lang="de-DE" dirty="0" err="1"/>
              <a:t>people</a:t>
            </a:r>
            <a:endParaRPr lang="de-DE" dirty="0"/>
          </a:p>
          <a:p>
            <a:pPr lvl="1"/>
            <a:r>
              <a:rPr lang="de-DE" dirty="0"/>
              <a:t>Also </a:t>
            </a:r>
            <a:r>
              <a:rPr lang="de-DE" dirty="0" err="1"/>
              <a:t>used</a:t>
            </a:r>
            <a:r>
              <a:rPr lang="de-DE" dirty="0"/>
              <a:t> </a:t>
            </a:r>
            <a:r>
              <a:rPr lang="de-DE" dirty="0" err="1"/>
              <a:t>by</a:t>
            </a:r>
            <a:r>
              <a:rPr lang="de-DE" dirty="0"/>
              <a:t> </a:t>
            </a:r>
            <a:r>
              <a:rPr lang="de-DE" dirty="0" err="1"/>
              <a:t>hearing</a:t>
            </a:r>
            <a:r>
              <a:rPr lang="de-DE" dirty="0"/>
              <a:t> </a:t>
            </a:r>
            <a:r>
              <a:rPr lang="de-DE" dirty="0" err="1"/>
              <a:t>individuals</a:t>
            </a:r>
            <a:endParaRPr lang="de-DE" dirty="0"/>
          </a:p>
          <a:p>
            <a:r>
              <a:rPr lang="de-DE" dirty="0" err="1"/>
              <a:t>Used</a:t>
            </a:r>
            <a:r>
              <a:rPr lang="de-DE" dirty="0"/>
              <a:t> </a:t>
            </a:r>
            <a:r>
              <a:rPr lang="de-DE" dirty="0" err="1"/>
              <a:t>as</a:t>
            </a:r>
            <a:r>
              <a:rPr lang="de-DE" dirty="0"/>
              <a:t> benchmark </a:t>
            </a:r>
            <a:r>
              <a:rPr lang="de-DE" dirty="0" err="1"/>
              <a:t>for</a:t>
            </a:r>
            <a:r>
              <a:rPr lang="de-DE" dirty="0"/>
              <a:t> </a:t>
            </a:r>
            <a:r>
              <a:rPr lang="de-DE" dirty="0" err="1"/>
              <a:t>gesture</a:t>
            </a:r>
            <a:r>
              <a:rPr lang="de-DE" dirty="0"/>
              <a:t> </a:t>
            </a:r>
            <a:r>
              <a:rPr lang="de-DE" dirty="0" err="1"/>
              <a:t>recognition</a:t>
            </a:r>
            <a:r>
              <a:rPr lang="de-DE" dirty="0"/>
              <a:t> </a:t>
            </a:r>
            <a:r>
              <a:rPr lang="de-DE" dirty="0" err="1"/>
              <a:t>systems</a:t>
            </a:r>
            <a:endParaRPr lang="de-DE" dirty="0"/>
          </a:p>
          <a:p>
            <a:pPr lvl="1"/>
            <a:endParaRPr lang="de-DE" dirty="0"/>
          </a:p>
        </p:txBody>
      </p:sp>
      <p:pic>
        <p:nvPicPr>
          <p:cNvPr id="12292" name="Picture 4">
            <a:extLst>
              <a:ext uri="{FF2B5EF4-FFF2-40B4-BE49-F238E27FC236}">
                <a16:creationId xmlns:a16="http://schemas.microsoft.com/office/drawing/2014/main" id="{4A6712E2-8159-B691-CF1C-A16D8F1112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51875" y="839153"/>
            <a:ext cx="2905499" cy="5036820"/>
          </a:xfrm>
          <a:prstGeom prst="rect">
            <a:avLst/>
          </a:prstGeom>
          <a:noFill/>
          <a:extLst>
            <a:ext uri="{909E8E84-426E-40DD-AFC4-6F175D3DCCD1}">
              <a14:hiddenFill xmlns:a14="http://schemas.microsoft.com/office/drawing/2010/main">
                <a:solidFill>
                  <a:srgbClr val="FFFFFF"/>
                </a:solidFill>
              </a14:hiddenFill>
            </a:ext>
          </a:extLst>
        </p:spPr>
      </p:pic>
      <p:sp>
        <p:nvSpPr>
          <p:cNvPr id="8" name="Textfeld 7">
            <a:extLst>
              <a:ext uri="{FF2B5EF4-FFF2-40B4-BE49-F238E27FC236}">
                <a16:creationId xmlns:a16="http://schemas.microsoft.com/office/drawing/2014/main" id="{8B6763D5-44E1-87B4-F584-E2992096920A}"/>
              </a:ext>
            </a:extLst>
          </p:cNvPr>
          <p:cNvSpPr txBox="1"/>
          <p:nvPr/>
        </p:nvSpPr>
        <p:spPr>
          <a:xfrm>
            <a:off x="8651874" y="5883117"/>
            <a:ext cx="2293620" cy="246221"/>
          </a:xfrm>
          <a:prstGeom prst="rect">
            <a:avLst/>
          </a:prstGeom>
          <a:noFill/>
        </p:spPr>
        <p:txBody>
          <a:bodyPr wrap="square">
            <a:spAutoFit/>
          </a:bodyPr>
          <a:lstStyle/>
          <a:p>
            <a:r>
              <a:rPr lang="de-DE" sz="1000" dirty="0" err="1"/>
              <a:t>Chirogram</a:t>
            </a:r>
            <a:r>
              <a:rPr lang="de-DE" sz="1000" dirty="0"/>
              <a:t> from </a:t>
            </a:r>
            <a:r>
              <a:rPr lang="de-DE" sz="1000" dirty="0" err="1"/>
              <a:t>Chirologia</a:t>
            </a:r>
            <a:r>
              <a:rPr lang="de-DE" sz="1000" dirty="0"/>
              <a:t>, 1644</a:t>
            </a:r>
          </a:p>
        </p:txBody>
      </p:sp>
    </p:spTree>
    <p:extLst>
      <p:ext uri="{BB962C8B-B14F-4D97-AF65-F5344CB8AC3E}">
        <p14:creationId xmlns:p14="http://schemas.microsoft.com/office/powerpoint/2010/main" val="1496434770"/>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E5526FF-7589-B28C-DDBB-FB94381856BE}"/>
              </a:ext>
            </a:extLst>
          </p:cNvPr>
          <p:cNvSpPr>
            <a:spLocks noGrp="1"/>
          </p:cNvSpPr>
          <p:nvPr>
            <p:ph type="title"/>
          </p:nvPr>
        </p:nvSpPr>
        <p:spPr/>
        <p:txBody>
          <a:bodyPr/>
          <a:lstStyle/>
          <a:p>
            <a:r>
              <a:rPr lang="de-DE" dirty="0" err="1"/>
              <a:t>Gesture</a:t>
            </a:r>
            <a:r>
              <a:rPr lang="de-DE" dirty="0"/>
              <a:t> </a:t>
            </a:r>
            <a:r>
              <a:rPr lang="de-DE" dirty="0" err="1"/>
              <a:t>Elicitation</a:t>
            </a:r>
            <a:endParaRPr lang="de-DE" dirty="0"/>
          </a:p>
        </p:txBody>
      </p:sp>
      <p:sp>
        <p:nvSpPr>
          <p:cNvPr id="3" name="Fußzeilenplatzhalter 2">
            <a:extLst>
              <a:ext uri="{FF2B5EF4-FFF2-40B4-BE49-F238E27FC236}">
                <a16:creationId xmlns:a16="http://schemas.microsoft.com/office/drawing/2014/main" id="{204AC484-A135-3538-8441-AEAD9586D3AF}"/>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4216C558-83DF-97B9-C763-6F5D969BB41E}"/>
              </a:ext>
            </a:extLst>
          </p:cNvPr>
          <p:cNvSpPr>
            <a:spLocks noGrp="1"/>
          </p:cNvSpPr>
          <p:nvPr>
            <p:ph type="sldNum" sz="quarter" idx="33"/>
          </p:nvPr>
        </p:nvSpPr>
        <p:spPr/>
        <p:txBody>
          <a:bodyPr/>
          <a:lstStyle/>
          <a:p>
            <a:fld id="{BA24374A-C3A8-471A-8837-3FC31668ABE5}" type="slidenum">
              <a:rPr lang="de-DE" smtClean="0"/>
              <a:pPr/>
              <a:t>106</a:t>
            </a:fld>
            <a:endParaRPr lang="de-DE" dirty="0"/>
          </a:p>
        </p:txBody>
      </p:sp>
      <p:sp>
        <p:nvSpPr>
          <p:cNvPr id="5" name="Textplatzhalter 4">
            <a:extLst>
              <a:ext uri="{FF2B5EF4-FFF2-40B4-BE49-F238E27FC236}">
                <a16:creationId xmlns:a16="http://schemas.microsoft.com/office/drawing/2014/main" id="{DC0CD725-337E-76AC-236A-277166C419AD}"/>
              </a:ext>
            </a:extLst>
          </p:cNvPr>
          <p:cNvSpPr>
            <a:spLocks noGrp="1"/>
          </p:cNvSpPr>
          <p:nvPr>
            <p:ph type="body" sz="quarter" idx="21"/>
          </p:nvPr>
        </p:nvSpPr>
        <p:spPr/>
        <p:txBody>
          <a:bodyPr/>
          <a:lstStyle/>
          <a:p>
            <a:r>
              <a:rPr lang="en-US" sz="1400" dirty="0"/>
              <a:t>Gestures and Postures </a:t>
            </a:r>
            <a:endParaRPr lang="de-DE" dirty="0"/>
          </a:p>
        </p:txBody>
      </p:sp>
      <p:sp>
        <p:nvSpPr>
          <p:cNvPr id="6" name="Textplatzhalter 5">
            <a:extLst>
              <a:ext uri="{FF2B5EF4-FFF2-40B4-BE49-F238E27FC236}">
                <a16:creationId xmlns:a16="http://schemas.microsoft.com/office/drawing/2014/main" id="{849F81CA-4E0D-64A0-56DE-5323D5B66170}"/>
              </a:ext>
            </a:extLst>
          </p:cNvPr>
          <p:cNvSpPr>
            <a:spLocks noGrp="1"/>
          </p:cNvSpPr>
          <p:nvPr>
            <p:ph type="body" sz="quarter" idx="34"/>
          </p:nvPr>
        </p:nvSpPr>
        <p:spPr>
          <a:xfrm>
            <a:off x="695325" y="1449388"/>
            <a:ext cx="6923071" cy="4056061"/>
          </a:xfrm>
        </p:spPr>
        <p:txBody>
          <a:bodyPr>
            <a:normAutofit lnSpcReduction="10000"/>
          </a:bodyPr>
          <a:lstStyle/>
          <a:p>
            <a:r>
              <a:rPr lang="en-US" b="1" dirty="0">
                <a:solidFill>
                  <a:schemeClr val="accent1"/>
                </a:solidFill>
              </a:rPr>
              <a:t>The process of gathering potential gestures from end-users </a:t>
            </a:r>
            <a:r>
              <a:rPr lang="en-US" dirty="0"/>
              <a:t>for specific actions or commands while interacting with a system:</a:t>
            </a:r>
          </a:p>
          <a:p>
            <a:pPr marL="743363" lvl="1" indent="-457200">
              <a:buFont typeface="+mj-lt"/>
              <a:buAutoNum type="arabicPeriod"/>
            </a:pPr>
            <a:r>
              <a:rPr lang="en-US" dirty="0"/>
              <a:t>Researchers first</a:t>
            </a:r>
            <a:r>
              <a:rPr lang="en-US" b="1" dirty="0">
                <a:solidFill>
                  <a:schemeClr val="accent1"/>
                </a:solidFill>
              </a:rPr>
              <a:t> identify a set of actions or commands </a:t>
            </a:r>
            <a:r>
              <a:rPr lang="en-US" dirty="0"/>
              <a:t>for which gestures are needed</a:t>
            </a:r>
          </a:p>
          <a:p>
            <a:pPr marL="743363" lvl="1" indent="-457200">
              <a:buFont typeface="+mj-lt"/>
              <a:buAutoNum type="arabicPeriod"/>
            </a:pPr>
            <a:r>
              <a:rPr lang="en-US" dirty="0"/>
              <a:t>A </a:t>
            </a:r>
            <a:r>
              <a:rPr lang="en-US" b="1" dirty="0">
                <a:solidFill>
                  <a:schemeClr val="accent1"/>
                </a:solidFill>
              </a:rPr>
              <a:t>group of participants is asked to propose gestures </a:t>
            </a:r>
            <a:r>
              <a:rPr lang="en-US" dirty="0"/>
              <a:t>for each action or command</a:t>
            </a:r>
          </a:p>
          <a:p>
            <a:pPr marL="743363" lvl="1" indent="-457200">
              <a:buFont typeface="+mj-lt"/>
              <a:buAutoNum type="arabicPeriod"/>
            </a:pPr>
            <a:r>
              <a:rPr lang="en-US" dirty="0"/>
              <a:t>Researchers</a:t>
            </a:r>
            <a:r>
              <a:rPr lang="en-US" b="1" dirty="0">
                <a:solidFill>
                  <a:schemeClr val="accent1"/>
                </a:solidFill>
              </a:rPr>
              <a:t> observe and document that gestures </a:t>
            </a:r>
            <a:r>
              <a:rPr lang="en-US" dirty="0"/>
              <a:t>using video recordings, notes, or sensor data</a:t>
            </a:r>
          </a:p>
          <a:p>
            <a:pPr marL="743363" lvl="1" indent="-457200">
              <a:buFont typeface="+mj-lt"/>
              <a:buAutoNum type="arabicPeriod"/>
            </a:pPr>
            <a:r>
              <a:rPr lang="en-US" dirty="0"/>
              <a:t>The </a:t>
            </a:r>
            <a:r>
              <a:rPr lang="en-US" b="1" dirty="0">
                <a:solidFill>
                  <a:schemeClr val="accent1"/>
                </a:solidFill>
              </a:rPr>
              <a:t>most suitable gestures </a:t>
            </a:r>
            <a:r>
              <a:rPr lang="en-US" dirty="0"/>
              <a:t>are selected based on the </a:t>
            </a:r>
            <a:r>
              <a:rPr lang="en-US" b="1" dirty="0">
                <a:solidFill>
                  <a:schemeClr val="accent1"/>
                </a:solidFill>
              </a:rPr>
              <a:t>agreement analysis</a:t>
            </a:r>
            <a:endParaRPr lang="de-DE" b="1" dirty="0">
              <a:solidFill>
                <a:schemeClr val="accent1"/>
              </a:solidFill>
            </a:endParaRPr>
          </a:p>
        </p:txBody>
      </p:sp>
      <p:sp>
        <p:nvSpPr>
          <p:cNvPr id="7" name="Inhaltsplatzhalter 6">
            <a:extLst>
              <a:ext uri="{FF2B5EF4-FFF2-40B4-BE49-F238E27FC236}">
                <a16:creationId xmlns:a16="http://schemas.microsoft.com/office/drawing/2014/main" id="{EE651B72-B329-E746-094B-DA47FA7A5E47}"/>
              </a:ext>
            </a:extLst>
          </p:cNvPr>
          <p:cNvSpPr>
            <a:spLocks noGrp="1"/>
          </p:cNvSpPr>
          <p:nvPr>
            <p:ph sz="quarter" idx="35"/>
          </p:nvPr>
        </p:nvSpPr>
        <p:spPr/>
        <p:txBody>
          <a:bodyPr/>
          <a:lstStyle/>
          <a:p>
            <a:r>
              <a:rPr lang="en-US" dirty="0"/>
              <a:t>Dong, H., </a:t>
            </a:r>
            <a:r>
              <a:rPr lang="en-US" dirty="0" err="1"/>
              <a:t>Danesh</a:t>
            </a:r>
            <a:r>
              <a:rPr lang="en-US" dirty="0"/>
              <a:t>, A., Figueroa, N., &amp; Saddik, A. E. (2015). An Elicitation Study on Gesture Preferences and Memorability Toward a Practical Hand-Gesture Vocabulary for Smart Televisions. IEEE Access. Retrieved from https://www.semanticscholar.org/paper/An-Elicitation-Study-on-Gesture-Preferences-and-a-Dong-Danesh/54617c296e4a2ba5a41d4dd9a65898aed7b30618</a:t>
            </a:r>
            <a:endParaRPr lang="de-DE" dirty="0"/>
          </a:p>
        </p:txBody>
      </p:sp>
      <p:pic>
        <p:nvPicPr>
          <p:cNvPr id="2052" name="Picture 4" descr="Figure 2 from An Elicitation Study on Gesture Preferences and Memorability  Toward a Practical Hand-Gesture Vocabulary for Smart Televisions | Semantic  Scholar">
            <a:extLst>
              <a:ext uri="{FF2B5EF4-FFF2-40B4-BE49-F238E27FC236}">
                <a16:creationId xmlns:a16="http://schemas.microsoft.com/office/drawing/2014/main" id="{347B4028-E9DE-3311-F8B1-C54098EEC9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44342" y="1260726"/>
            <a:ext cx="4032589" cy="40560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8547656"/>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5EC0191-9B7D-0570-2951-6D4E15BB30BE}"/>
              </a:ext>
            </a:extLst>
          </p:cNvPr>
          <p:cNvSpPr>
            <a:spLocks noGrp="1"/>
          </p:cNvSpPr>
          <p:nvPr>
            <p:ph type="title"/>
          </p:nvPr>
        </p:nvSpPr>
        <p:spPr/>
        <p:txBody>
          <a:bodyPr/>
          <a:lstStyle/>
          <a:p>
            <a:r>
              <a:rPr lang="de-DE" dirty="0"/>
              <a:t>User-</a:t>
            </a:r>
            <a:r>
              <a:rPr lang="de-DE" dirty="0" err="1"/>
              <a:t>Defined</a:t>
            </a:r>
            <a:r>
              <a:rPr lang="de-DE" dirty="0"/>
              <a:t> </a:t>
            </a:r>
            <a:r>
              <a:rPr lang="de-DE" dirty="0" err="1"/>
              <a:t>Gestures</a:t>
            </a:r>
            <a:r>
              <a:rPr lang="de-DE" dirty="0"/>
              <a:t>: Consistency </a:t>
            </a:r>
            <a:r>
              <a:rPr lang="de-DE" dirty="0" err="1"/>
              <a:t>vs</a:t>
            </a:r>
            <a:r>
              <a:rPr lang="de-DE" dirty="0"/>
              <a:t> Agreement Rate</a:t>
            </a:r>
          </a:p>
        </p:txBody>
      </p:sp>
      <p:sp>
        <p:nvSpPr>
          <p:cNvPr id="3" name="Fußzeilenplatzhalter 2">
            <a:extLst>
              <a:ext uri="{FF2B5EF4-FFF2-40B4-BE49-F238E27FC236}">
                <a16:creationId xmlns:a16="http://schemas.microsoft.com/office/drawing/2014/main" id="{B07842EC-6431-5D4C-705E-347EF9D950C8}"/>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70E8D59E-19E2-7885-18AA-79E3572CB1F4}"/>
              </a:ext>
            </a:extLst>
          </p:cNvPr>
          <p:cNvSpPr>
            <a:spLocks noGrp="1"/>
          </p:cNvSpPr>
          <p:nvPr>
            <p:ph type="sldNum" sz="quarter" idx="33"/>
          </p:nvPr>
        </p:nvSpPr>
        <p:spPr/>
        <p:txBody>
          <a:bodyPr/>
          <a:lstStyle/>
          <a:p>
            <a:fld id="{BA24374A-C3A8-471A-8837-3FC31668ABE5}" type="slidenum">
              <a:rPr lang="de-DE" smtClean="0"/>
              <a:pPr/>
              <a:t>107</a:t>
            </a:fld>
            <a:endParaRPr lang="de-DE" dirty="0"/>
          </a:p>
        </p:txBody>
      </p:sp>
      <p:sp>
        <p:nvSpPr>
          <p:cNvPr id="5" name="Textplatzhalter 4">
            <a:extLst>
              <a:ext uri="{FF2B5EF4-FFF2-40B4-BE49-F238E27FC236}">
                <a16:creationId xmlns:a16="http://schemas.microsoft.com/office/drawing/2014/main" id="{D4F5EE32-A900-99B0-3162-F4996E7C7735}"/>
              </a:ext>
            </a:extLst>
          </p:cNvPr>
          <p:cNvSpPr>
            <a:spLocks noGrp="1"/>
          </p:cNvSpPr>
          <p:nvPr>
            <p:ph type="body" sz="quarter" idx="21"/>
          </p:nvPr>
        </p:nvSpPr>
        <p:spPr/>
        <p:txBody>
          <a:bodyPr/>
          <a:lstStyle/>
          <a:p>
            <a:r>
              <a:rPr lang="en-US" sz="1400" dirty="0"/>
              <a:t>Gestures and Postures </a:t>
            </a:r>
            <a:endParaRPr lang="de-DE" dirty="0"/>
          </a:p>
        </p:txBody>
      </p:sp>
      <p:sp>
        <p:nvSpPr>
          <p:cNvPr id="6" name="Textplatzhalter 5">
            <a:extLst>
              <a:ext uri="{FF2B5EF4-FFF2-40B4-BE49-F238E27FC236}">
                <a16:creationId xmlns:a16="http://schemas.microsoft.com/office/drawing/2014/main" id="{66B3FB19-BD86-5D0C-C490-0242C6D4FBA8}"/>
              </a:ext>
            </a:extLst>
          </p:cNvPr>
          <p:cNvSpPr>
            <a:spLocks noGrp="1"/>
          </p:cNvSpPr>
          <p:nvPr>
            <p:ph type="body" sz="quarter" idx="34"/>
          </p:nvPr>
        </p:nvSpPr>
        <p:spPr/>
        <p:txBody>
          <a:bodyPr/>
          <a:lstStyle/>
          <a:p>
            <a:r>
              <a:rPr lang="de-DE" dirty="0" err="1"/>
              <a:t>Gesture</a:t>
            </a:r>
            <a:r>
              <a:rPr lang="de-DE" dirty="0"/>
              <a:t> </a:t>
            </a:r>
            <a:r>
              <a:rPr lang="de-DE" dirty="0" err="1"/>
              <a:t>Elicication</a:t>
            </a:r>
            <a:endParaRPr lang="de-DE" dirty="0"/>
          </a:p>
        </p:txBody>
      </p:sp>
      <p:sp>
        <p:nvSpPr>
          <p:cNvPr id="7" name="Inhaltsplatzhalter 6">
            <a:extLst>
              <a:ext uri="{FF2B5EF4-FFF2-40B4-BE49-F238E27FC236}">
                <a16:creationId xmlns:a16="http://schemas.microsoft.com/office/drawing/2014/main" id="{D8EA49C6-F3E9-E29A-D0E6-799B9E171C75}"/>
              </a:ext>
            </a:extLst>
          </p:cNvPr>
          <p:cNvSpPr>
            <a:spLocks noGrp="1"/>
          </p:cNvSpPr>
          <p:nvPr>
            <p:ph sz="quarter" idx="35"/>
          </p:nvPr>
        </p:nvSpPr>
        <p:spPr/>
        <p:txBody>
          <a:bodyPr/>
          <a:lstStyle/>
          <a:p>
            <a:r>
              <a:rPr lang="de-DE" dirty="0" err="1"/>
              <a:t>Vogiatzidakis</a:t>
            </a:r>
            <a:r>
              <a:rPr lang="de-DE" dirty="0"/>
              <a:t>, P., &amp; </a:t>
            </a:r>
            <a:r>
              <a:rPr lang="de-DE" dirty="0" err="1"/>
              <a:t>Koutsabasis</a:t>
            </a:r>
            <a:r>
              <a:rPr lang="de-DE" dirty="0"/>
              <a:t>, P. (2019). Frame-</a:t>
            </a:r>
            <a:r>
              <a:rPr lang="de-DE" dirty="0" err="1"/>
              <a:t>Based</a:t>
            </a:r>
            <a:r>
              <a:rPr lang="de-DE" dirty="0"/>
              <a:t> </a:t>
            </a:r>
            <a:r>
              <a:rPr lang="de-DE" dirty="0" err="1"/>
              <a:t>Elicitation</a:t>
            </a:r>
            <a:r>
              <a:rPr lang="de-DE" dirty="0"/>
              <a:t> of Mid-Air </a:t>
            </a:r>
            <a:r>
              <a:rPr lang="de-DE" dirty="0" err="1"/>
              <a:t>Gestures</a:t>
            </a:r>
            <a:r>
              <a:rPr lang="de-DE" dirty="0"/>
              <a:t> </a:t>
            </a:r>
            <a:r>
              <a:rPr lang="de-DE" dirty="0" err="1"/>
              <a:t>for</a:t>
            </a:r>
            <a:r>
              <a:rPr lang="de-DE" dirty="0"/>
              <a:t> a Smart Home Device </a:t>
            </a:r>
            <a:r>
              <a:rPr lang="de-DE" dirty="0" err="1"/>
              <a:t>Ecosystem</a:t>
            </a:r>
            <a:r>
              <a:rPr lang="de-DE" dirty="0"/>
              <a:t>. </a:t>
            </a:r>
            <a:r>
              <a:rPr lang="de-DE" dirty="0" err="1"/>
              <a:t>Informatics</a:t>
            </a:r>
            <a:r>
              <a:rPr lang="de-DE" dirty="0"/>
              <a:t>, 6(2), 23. </a:t>
            </a:r>
            <a:r>
              <a:rPr lang="de-DE" dirty="0" err="1"/>
              <a:t>doi</a:t>
            </a:r>
            <a:r>
              <a:rPr lang="de-DE" dirty="0"/>
              <a:t>: 10.3390/informatics6020023</a:t>
            </a:r>
          </a:p>
        </p:txBody>
      </p:sp>
      <p:pic>
        <p:nvPicPr>
          <p:cNvPr id="4098" name="Picture 2" descr="Informatics 06 00023 g002">
            <a:extLst>
              <a:ext uri="{FF2B5EF4-FFF2-40B4-BE49-F238E27FC236}">
                <a16:creationId xmlns:a16="http://schemas.microsoft.com/office/drawing/2014/main" id="{323150C7-84C0-CE63-B536-14FC4306DE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4" y="1978641"/>
            <a:ext cx="10674417" cy="2900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3220455"/>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0936983-B6F6-ED73-7C0A-409125A5BDC0}"/>
              </a:ext>
            </a:extLst>
          </p:cNvPr>
          <p:cNvSpPr>
            <a:spLocks noGrp="1"/>
          </p:cNvSpPr>
          <p:nvPr>
            <p:ph type="title"/>
          </p:nvPr>
        </p:nvSpPr>
        <p:spPr/>
        <p:txBody>
          <a:bodyPr/>
          <a:lstStyle/>
          <a:p>
            <a:r>
              <a:rPr lang="de-DE" dirty="0" err="1"/>
              <a:t>Example</a:t>
            </a:r>
            <a:r>
              <a:rPr lang="de-DE" dirty="0"/>
              <a:t>: User-</a:t>
            </a:r>
            <a:r>
              <a:rPr lang="de-DE" dirty="0" err="1"/>
              <a:t>Defined</a:t>
            </a:r>
            <a:r>
              <a:rPr lang="de-DE" dirty="0"/>
              <a:t> </a:t>
            </a:r>
            <a:r>
              <a:rPr lang="de-DE" dirty="0" err="1"/>
              <a:t>Gesture</a:t>
            </a:r>
            <a:r>
              <a:rPr lang="de-DE" dirty="0"/>
              <a:t> Set</a:t>
            </a:r>
          </a:p>
        </p:txBody>
      </p:sp>
      <p:sp>
        <p:nvSpPr>
          <p:cNvPr id="3" name="Fußzeilenplatzhalter 2">
            <a:extLst>
              <a:ext uri="{FF2B5EF4-FFF2-40B4-BE49-F238E27FC236}">
                <a16:creationId xmlns:a16="http://schemas.microsoft.com/office/drawing/2014/main" id="{CA2C7D41-96FC-21EB-F2FB-EC8DB531835B}"/>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AC8E8971-68D8-978C-549F-46A9ED328E3B}"/>
              </a:ext>
            </a:extLst>
          </p:cNvPr>
          <p:cNvSpPr>
            <a:spLocks noGrp="1"/>
          </p:cNvSpPr>
          <p:nvPr>
            <p:ph type="sldNum" sz="quarter" idx="33"/>
          </p:nvPr>
        </p:nvSpPr>
        <p:spPr/>
        <p:txBody>
          <a:bodyPr/>
          <a:lstStyle/>
          <a:p>
            <a:fld id="{BA24374A-C3A8-471A-8837-3FC31668ABE5}" type="slidenum">
              <a:rPr lang="de-DE" smtClean="0"/>
              <a:pPr/>
              <a:t>108</a:t>
            </a:fld>
            <a:endParaRPr lang="de-DE" dirty="0"/>
          </a:p>
        </p:txBody>
      </p:sp>
      <p:sp>
        <p:nvSpPr>
          <p:cNvPr id="5" name="Textplatzhalter 4">
            <a:extLst>
              <a:ext uri="{FF2B5EF4-FFF2-40B4-BE49-F238E27FC236}">
                <a16:creationId xmlns:a16="http://schemas.microsoft.com/office/drawing/2014/main" id="{13819CB0-8DB8-A809-5367-F1CD63409BD7}"/>
              </a:ext>
            </a:extLst>
          </p:cNvPr>
          <p:cNvSpPr>
            <a:spLocks noGrp="1"/>
          </p:cNvSpPr>
          <p:nvPr>
            <p:ph type="body" sz="quarter" idx="21"/>
          </p:nvPr>
        </p:nvSpPr>
        <p:spPr/>
        <p:txBody>
          <a:bodyPr/>
          <a:lstStyle/>
          <a:p>
            <a:r>
              <a:rPr lang="en-US" sz="1400"/>
              <a:t>Gestures and Postures </a:t>
            </a:r>
            <a:endParaRPr lang="de-DE" dirty="0"/>
          </a:p>
        </p:txBody>
      </p:sp>
      <p:sp>
        <p:nvSpPr>
          <p:cNvPr id="6" name="Textplatzhalter 5">
            <a:extLst>
              <a:ext uri="{FF2B5EF4-FFF2-40B4-BE49-F238E27FC236}">
                <a16:creationId xmlns:a16="http://schemas.microsoft.com/office/drawing/2014/main" id="{D9F83D2E-6D48-CF6B-6145-3A8C6BC4F0A9}"/>
              </a:ext>
            </a:extLst>
          </p:cNvPr>
          <p:cNvSpPr>
            <a:spLocks noGrp="1"/>
          </p:cNvSpPr>
          <p:nvPr>
            <p:ph type="body" sz="quarter" idx="34"/>
          </p:nvPr>
        </p:nvSpPr>
        <p:spPr/>
        <p:txBody>
          <a:bodyPr/>
          <a:lstStyle/>
          <a:p>
            <a:endParaRPr lang="de-DE" dirty="0"/>
          </a:p>
        </p:txBody>
      </p:sp>
      <p:sp>
        <p:nvSpPr>
          <p:cNvPr id="7" name="Inhaltsplatzhalter 6">
            <a:extLst>
              <a:ext uri="{FF2B5EF4-FFF2-40B4-BE49-F238E27FC236}">
                <a16:creationId xmlns:a16="http://schemas.microsoft.com/office/drawing/2014/main" id="{E6D471D6-3D01-C9FA-C90C-4D08AAD963B8}"/>
              </a:ext>
            </a:extLst>
          </p:cNvPr>
          <p:cNvSpPr>
            <a:spLocks noGrp="1"/>
          </p:cNvSpPr>
          <p:nvPr>
            <p:ph sz="quarter" idx="35"/>
          </p:nvPr>
        </p:nvSpPr>
        <p:spPr/>
        <p:txBody>
          <a:bodyPr/>
          <a:lstStyle/>
          <a:p>
            <a:r>
              <a:rPr lang="de-DE" dirty="0" err="1"/>
              <a:t>Vogiatzidakis</a:t>
            </a:r>
            <a:r>
              <a:rPr lang="de-DE" dirty="0"/>
              <a:t>, P., &amp; </a:t>
            </a:r>
            <a:r>
              <a:rPr lang="de-DE" dirty="0" err="1"/>
              <a:t>Koutsabasis</a:t>
            </a:r>
            <a:r>
              <a:rPr lang="de-DE" dirty="0"/>
              <a:t>, P. (2019). Frame-</a:t>
            </a:r>
            <a:r>
              <a:rPr lang="de-DE" dirty="0" err="1"/>
              <a:t>Based</a:t>
            </a:r>
            <a:r>
              <a:rPr lang="de-DE" dirty="0"/>
              <a:t> </a:t>
            </a:r>
            <a:r>
              <a:rPr lang="de-DE" dirty="0" err="1"/>
              <a:t>Elicitation</a:t>
            </a:r>
            <a:r>
              <a:rPr lang="de-DE" dirty="0"/>
              <a:t> of Mid-Air </a:t>
            </a:r>
            <a:r>
              <a:rPr lang="de-DE" dirty="0" err="1"/>
              <a:t>Gestures</a:t>
            </a:r>
            <a:r>
              <a:rPr lang="de-DE" dirty="0"/>
              <a:t> </a:t>
            </a:r>
            <a:r>
              <a:rPr lang="de-DE" dirty="0" err="1"/>
              <a:t>for</a:t>
            </a:r>
            <a:r>
              <a:rPr lang="de-DE" dirty="0"/>
              <a:t> a Smart Home Device </a:t>
            </a:r>
            <a:r>
              <a:rPr lang="de-DE" dirty="0" err="1"/>
              <a:t>Ecosystem</a:t>
            </a:r>
            <a:r>
              <a:rPr lang="de-DE" dirty="0"/>
              <a:t>. </a:t>
            </a:r>
            <a:r>
              <a:rPr lang="de-DE" dirty="0" err="1"/>
              <a:t>Informatics</a:t>
            </a:r>
            <a:r>
              <a:rPr lang="de-DE" dirty="0"/>
              <a:t>, 6(2), 23. </a:t>
            </a:r>
            <a:r>
              <a:rPr lang="de-DE" dirty="0" err="1"/>
              <a:t>doi</a:t>
            </a:r>
            <a:r>
              <a:rPr lang="de-DE" dirty="0"/>
              <a:t>: 10.3390/informatics6020023</a:t>
            </a:r>
          </a:p>
        </p:txBody>
      </p:sp>
      <p:pic>
        <p:nvPicPr>
          <p:cNvPr id="5122" name="Picture 2" descr="Informatics 06 00023 g003">
            <a:extLst>
              <a:ext uri="{FF2B5EF4-FFF2-40B4-BE49-F238E27FC236}">
                <a16:creationId xmlns:a16="http://schemas.microsoft.com/office/drawing/2014/main" id="{766103C8-5F06-86A6-DB01-204BC6DEAF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02394" y="1352551"/>
            <a:ext cx="5897227" cy="44367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8413096"/>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platzhalter 10">
            <a:extLst>
              <a:ext uri="{FF2B5EF4-FFF2-40B4-BE49-F238E27FC236}">
                <a16:creationId xmlns:a16="http://schemas.microsoft.com/office/drawing/2014/main" id="{027AEEF4-B1F1-A532-EBA0-3D1ED4195ACD}"/>
              </a:ext>
            </a:extLst>
          </p:cNvPr>
          <p:cNvSpPr>
            <a:spLocks noGrp="1"/>
          </p:cNvSpPr>
          <p:nvPr>
            <p:ph type="body" sz="quarter" idx="21"/>
          </p:nvPr>
        </p:nvSpPr>
        <p:spPr>
          <a:xfrm>
            <a:off x="1806129" y="6317998"/>
            <a:ext cx="6845745" cy="540001"/>
          </a:xfrm>
        </p:spPr>
        <p:txBody>
          <a:bodyPr>
            <a:normAutofit/>
          </a:bodyPr>
          <a:lstStyle/>
          <a:p>
            <a:r>
              <a:rPr lang="en-US" sz="1200" dirty="0"/>
              <a:t>The following content is licensed under a Creative Commons Attribution 4.0 International license (CC BY-SA 4.0)</a:t>
            </a:r>
          </a:p>
        </p:txBody>
      </p:sp>
      <p:sp>
        <p:nvSpPr>
          <p:cNvPr id="22" name="Untertitel 21">
            <a:extLst>
              <a:ext uri="{FF2B5EF4-FFF2-40B4-BE49-F238E27FC236}">
                <a16:creationId xmlns:a16="http://schemas.microsoft.com/office/drawing/2014/main" id="{2A9E134A-6386-E5DC-8BB2-7350FB346F5D}"/>
              </a:ext>
            </a:extLst>
          </p:cNvPr>
          <p:cNvSpPr>
            <a:spLocks noGrp="1"/>
          </p:cNvSpPr>
          <p:nvPr>
            <p:ph type="subTitle" idx="1"/>
          </p:nvPr>
        </p:nvSpPr>
        <p:spPr/>
        <p:txBody>
          <a:bodyPr/>
          <a:lstStyle/>
          <a:p>
            <a:r>
              <a:rPr lang="de-DE" sz="1800" dirty="0"/>
              <a:t>Gaze, </a:t>
            </a:r>
            <a:r>
              <a:rPr lang="de-DE" sz="1800" dirty="0" err="1"/>
              <a:t>pupil</a:t>
            </a:r>
            <a:r>
              <a:rPr lang="de-DE" sz="1800" dirty="0"/>
              <a:t> and </a:t>
            </a:r>
            <a:r>
              <a:rPr lang="de-DE" sz="1800" dirty="0" err="1"/>
              <a:t>blinking</a:t>
            </a:r>
            <a:r>
              <a:rPr lang="de-DE" sz="1800" dirty="0"/>
              <a:t> </a:t>
            </a:r>
            <a:r>
              <a:rPr lang="de-DE" sz="1800" dirty="0" err="1"/>
              <a:t>interaction</a:t>
            </a:r>
            <a:endParaRPr lang="de-DE" dirty="0"/>
          </a:p>
        </p:txBody>
      </p:sp>
      <p:pic>
        <p:nvPicPr>
          <p:cNvPr id="26" name="Bildplatzhalter 25" descr="Frankfurt UAS Logo">
            <a:extLst>
              <a:ext uri="{FF2B5EF4-FFF2-40B4-BE49-F238E27FC236}">
                <a16:creationId xmlns:a16="http://schemas.microsoft.com/office/drawing/2014/main" id="{B67F61A0-498D-B3E3-81B5-D2F1481BEAE2}"/>
              </a:ext>
            </a:extLst>
          </p:cNvPr>
          <p:cNvPicPr>
            <a:picLocks noGrp="1" noChangeAspect="1"/>
          </p:cNvPicPr>
          <p:nvPr>
            <p:ph type="pic" sz="quarter" idx="25"/>
          </p:nvPr>
        </p:nvPicPr>
        <p:blipFill rotWithShape="1">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l="-14803" r="-14803"/>
          <a:stretch/>
        </p:blipFill>
        <p:spPr/>
      </p:pic>
      <p:sp>
        <p:nvSpPr>
          <p:cNvPr id="21" name="Titel 20">
            <a:extLst>
              <a:ext uri="{FF2B5EF4-FFF2-40B4-BE49-F238E27FC236}">
                <a16:creationId xmlns:a16="http://schemas.microsoft.com/office/drawing/2014/main" id="{74AE008E-4998-8FBF-E060-8060811B8296}"/>
              </a:ext>
            </a:extLst>
          </p:cNvPr>
          <p:cNvSpPr>
            <a:spLocks noGrp="1"/>
          </p:cNvSpPr>
          <p:nvPr>
            <p:ph type="title"/>
          </p:nvPr>
        </p:nvSpPr>
        <p:spPr/>
        <p:txBody>
          <a:bodyPr/>
          <a:lstStyle/>
          <a:p>
            <a:r>
              <a:rPr lang="en-US" sz="3200" dirty="0"/>
              <a:t>Eye Tracking</a:t>
            </a:r>
            <a:endParaRPr lang="de-DE" dirty="0"/>
          </a:p>
        </p:txBody>
      </p:sp>
      <p:sp>
        <p:nvSpPr>
          <p:cNvPr id="29" name="Fußzeilenplatzhalter 28">
            <a:extLst>
              <a:ext uri="{FF2B5EF4-FFF2-40B4-BE49-F238E27FC236}">
                <a16:creationId xmlns:a16="http://schemas.microsoft.com/office/drawing/2014/main" id="{1AC71F81-F602-A4C2-46BE-A340BF3ABB9D}"/>
              </a:ext>
            </a:extLst>
          </p:cNvPr>
          <p:cNvSpPr>
            <a:spLocks noGrp="1"/>
          </p:cNvSpPr>
          <p:nvPr>
            <p:ph type="ftr" sz="quarter" idx="27"/>
          </p:nvPr>
        </p:nvSpPr>
        <p:spPr/>
        <p:txBody>
          <a:bodyPr/>
          <a:lstStyle/>
          <a:p>
            <a:r>
              <a:rPr lang="de-DE" dirty="0"/>
              <a:t>Prof. Dr. Valentin Schwind</a:t>
            </a:r>
          </a:p>
        </p:txBody>
      </p:sp>
      <p:sp>
        <p:nvSpPr>
          <p:cNvPr id="10" name="Foliennummernplatzhalter 9">
            <a:extLst>
              <a:ext uri="{FF2B5EF4-FFF2-40B4-BE49-F238E27FC236}">
                <a16:creationId xmlns:a16="http://schemas.microsoft.com/office/drawing/2014/main" id="{09B34132-5F57-672E-9E99-94213FE2FAB2}"/>
              </a:ext>
            </a:extLst>
          </p:cNvPr>
          <p:cNvSpPr>
            <a:spLocks noGrp="1"/>
          </p:cNvSpPr>
          <p:nvPr>
            <p:ph type="sldNum" sz="quarter" idx="28"/>
          </p:nvPr>
        </p:nvSpPr>
        <p:spPr/>
        <p:txBody>
          <a:bodyPr/>
          <a:lstStyle/>
          <a:p>
            <a:fld id="{BA24374A-C3A8-471A-8837-3FC31668ABE5}" type="slidenum">
              <a:rPr lang="de-DE" smtClean="0"/>
              <a:pPr/>
              <a:t>109</a:t>
            </a:fld>
            <a:endParaRPr lang="de-DE" dirty="0"/>
          </a:p>
        </p:txBody>
      </p:sp>
      <p:pic>
        <p:nvPicPr>
          <p:cNvPr id="2" name="Picture 2">
            <a:extLst>
              <a:ext uri="{FF2B5EF4-FFF2-40B4-BE49-F238E27FC236}">
                <a16:creationId xmlns:a16="http://schemas.microsoft.com/office/drawing/2014/main" id="{D486E752-767E-CBF0-388D-1E6691652E0E}"/>
              </a:ext>
              <a:ext uri="{C183D7F6-B498-43B3-948B-1728B52AA6E4}">
                <adec:decorative xmlns:adec="http://schemas.microsoft.com/office/drawing/2017/decorative" val="1"/>
              </a:ext>
            </a:extLst>
          </p:cNvPr>
          <p:cNvPicPr>
            <a:picLocks noChangeAspect="1" noChangeArrowheads="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bwMode="auto">
          <a:xfrm>
            <a:off x="695325" y="6432491"/>
            <a:ext cx="974974" cy="34124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7">
            <a:extLst>
              <a:ext uri="{FF2B5EF4-FFF2-40B4-BE49-F238E27FC236}">
                <a16:creationId xmlns:a16="http://schemas.microsoft.com/office/drawing/2014/main" id="{19697C04-79C1-048F-D0A4-BA18F95E2E4E}"/>
              </a:ext>
            </a:extLst>
          </p:cNvPr>
          <p:cNvSpPr/>
          <p:nvPr/>
        </p:nvSpPr>
        <p:spPr>
          <a:xfrm>
            <a:off x="0" y="5844404"/>
            <a:ext cx="12192000" cy="4027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720000" tIns="108000" rIns="720000" bIns="108000" rtlCol="0" anchor="b" anchorCtr="0">
            <a:spAutoFit/>
          </a:bodyPr>
          <a:lstStyle/>
          <a:p>
            <a:r>
              <a:rPr lang="en-US" sz="1200" dirty="0">
                <a:solidFill>
                  <a:sysClr val="windowText" lastClr="000000"/>
                </a:solidFill>
              </a:rPr>
              <a:t>Image from: </a:t>
            </a:r>
            <a:r>
              <a:rPr lang="de-DE" sz="1200" b="0" i="0" dirty="0">
                <a:solidFill>
                  <a:sysClr val="windowText" lastClr="000000"/>
                </a:solidFill>
                <a:effectLst/>
                <a:latin typeface="arial" panose="020B0604020202020204" pitchFamily="34" charset="0"/>
                <a:hlinkClick r:id="rId7"/>
              </a:rPr>
              <a:t>https://pxhere.com/de/photo/1058439</a:t>
            </a:r>
            <a:r>
              <a:rPr lang="de-DE" sz="1200" b="0" i="0" dirty="0">
                <a:solidFill>
                  <a:sysClr val="windowText" lastClr="000000"/>
                </a:solidFill>
                <a:effectLst/>
                <a:latin typeface="arial" panose="020B0604020202020204" pitchFamily="34" charset="0"/>
              </a:rPr>
              <a:t>  </a:t>
            </a:r>
            <a:endParaRPr lang="en-US" sz="1200" dirty="0">
              <a:solidFill>
                <a:sysClr val="windowText" lastClr="000000"/>
              </a:solidFill>
            </a:endParaRPr>
          </a:p>
        </p:txBody>
      </p:sp>
      <p:pic>
        <p:nvPicPr>
          <p:cNvPr id="12" name="Bildplatzhalter 11">
            <a:extLst>
              <a:ext uri="{FF2B5EF4-FFF2-40B4-BE49-F238E27FC236}">
                <a16:creationId xmlns:a16="http://schemas.microsoft.com/office/drawing/2014/main" id="{A32E4675-7003-D2DE-BB7D-75E83CC4582C}"/>
              </a:ext>
            </a:extLst>
          </p:cNvPr>
          <p:cNvPicPr>
            <a:picLocks noGrp="1" noChangeAspect="1"/>
          </p:cNvPicPr>
          <p:nvPr>
            <p:ph type="pic" sz="quarter" idx="13"/>
          </p:nvPr>
        </p:nvPicPr>
        <p:blipFill>
          <a:blip r:embed="rId8">
            <a:extLst>
              <a:ext uri="{28A0092B-C50C-407E-A947-70E740481C1C}">
                <a14:useLocalDpi xmlns:a14="http://schemas.microsoft.com/office/drawing/2010/main" val="0"/>
              </a:ext>
            </a:extLst>
          </a:blip>
          <a:srcRect t="28927" b="28927"/>
          <a:stretch/>
        </p:blipFill>
        <p:spPr>
          <a:xfrm>
            <a:off x="0" y="1089025"/>
            <a:ext cx="12192000" cy="2879725"/>
          </a:xfrm>
        </p:spPr>
      </p:pic>
    </p:spTree>
    <p:extLst>
      <p:ext uri="{BB962C8B-B14F-4D97-AF65-F5344CB8AC3E}">
        <p14:creationId xmlns:p14="http://schemas.microsoft.com/office/powerpoint/2010/main" val="2910667106"/>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A4D170E-34A2-66CB-9AE7-428278613967}"/>
              </a:ext>
            </a:extLst>
          </p:cNvPr>
          <p:cNvSpPr>
            <a:spLocks noGrp="1"/>
          </p:cNvSpPr>
          <p:nvPr>
            <p:ph type="title"/>
          </p:nvPr>
        </p:nvSpPr>
        <p:spPr/>
        <p:txBody>
          <a:bodyPr/>
          <a:lstStyle/>
          <a:p>
            <a:r>
              <a:rPr lang="en-US" sz="3200" dirty="0"/>
              <a:t>Eye Tracking</a:t>
            </a:r>
            <a:endParaRPr lang="de-DE" dirty="0"/>
          </a:p>
        </p:txBody>
      </p:sp>
      <p:sp>
        <p:nvSpPr>
          <p:cNvPr id="3" name="Fußzeilenplatzhalter 2">
            <a:extLst>
              <a:ext uri="{FF2B5EF4-FFF2-40B4-BE49-F238E27FC236}">
                <a16:creationId xmlns:a16="http://schemas.microsoft.com/office/drawing/2014/main" id="{463EB497-08CD-F1FA-59CA-65F04A837542}"/>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7FF68F05-462E-D9F0-2E09-5CAD5AB7A0D5}"/>
              </a:ext>
            </a:extLst>
          </p:cNvPr>
          <p:cNvSpPr>
            <a:spLocks noGrp="1"/>
          </p:cNvSpPr>
          <p:nvPr>
            <p:ph type="sldNum" sz="quarter" idx="28"/>
          </p:nvPr>
        </p:nvSpPr>
        <p:spPr/>
        <p:txBody>
          <a:bodyPr/>
          <a:lstStyle/>
          <a:p>
            <a:fld id="{BA24374A-C3A8-471A-8837-3FC31668ABE5}" type="slidenum">
              <a:rPr lang="de-DE" smtClean="0"/>
              <a:pPr/>
              <a:t>110</a:t>
            </a:fld>
            <a:endParaRPr lang="de-DE" dirty="0"/>
          </a:p>
        </p:txBody>
      </p:sp>
      <p:sp>
        <p:nvSpPr>
          <p:cNvPr id="5" name="Textplatzhalter 4">
            <a:extLst>
              <a:ext uri="{FF2B5EF4-FFF2-40B4-BE49-F238E27FC236}">
                <a16:creationId xmlns:a16="http://schemas.microsoft.com/office/drawing/2014/main" id="{AC2084AF-DA36-B96B-09BA-3BD3E5828131}"/>
              </a:ext>
            </a:extLst>
          </p:cNvPr>
          <p:cNvSpPr>
            <a:spLocks noGrp="1"/>
          </p:cNvSpPr>
          <p:nvPr>
            <p:ph type="body" sz="quarter" idx="21"/>
          </p:nvPr>
        </p:nvSpPr>
        <p:spPr/>
        <p:txBody>
          <a:bodyPr/>
          <a:lstStyle/>
          <a:p>
            <a:r>
              <a:rPr lang="en-US" sz="1400" dirty="0"/>
              <a:t>Eye Tracking</a:t>
            </a:r>
            <a:endParaRPr lang="de-DE" dirty="0"/>
          </a:p>
        </p:txBody>
      </p:sp>
      <p:sp>
        <p:nvSpPr>
          <p:cNvPr id="6" name="Textplatzhalter 5">
            <a:extLst>
              <a:ext uri="{FF2B5EF4-FFF2-40B4-BE49-F238E27FC236}">
                <a16:creationId xmlns:a16="http://schemas.microsoft.com/office/drawing/2014/main" id="{F12BB202-8E58-FE25-B0C4-3AE8F7609CFB}"/>
              </a:ext>
            </a:extLst>
          </p:cNvPr>
          <p:cNvSpPr>
            <a:spLocks noGrp="1"/>
          </p:cNvSpPr>
          <p:nvPr>
            <p:ph type="body" sz="quarter" idx="29"/>
          </p:nvPr>
        </p:nvSpPr>
        <p:spPr>
          <a:xfrm>
            <a:off x="695326" y="1449388"/>
            <a:ext cx="6932696" cy="4679950"/>
          </a:xfrm>
        </p:spPr>
        <p:txBody>
          <a:bodyPr/>
          <a:lstStyle/>
          <a:p>
            <a:r>
              <a:rPr lang="en-US" dirty="0"/>
              <a:t>The technology and methods used to </a:t>
            </a:r>
            <a:r>
              <a:rPr lang="en-US" b="1" dirty="0">
                <a:solidFill>
                  <a:schemeClr val="accent1"/>
                </a:solidFill>
              </a:rPr>
              <a:t>measure where and how a person’s eyes are looking at</a:t>
            </a:r>
          </a:p>
          <a:p>
            <a:pPr lvl="1"/>
            <a:r>
              <a:rPr lang="de-DE" dirty="0" err="1"/>
              <a:t>Measuring</a:t>
            </a:r>
            <a:r>
              <a:rPr lang="de-DE" dirty="0"/>
              <a:t> </a:t>
            </a:r>
            <a:r>
              <a:rPr lang="de-DE" dirty="0" err="1"/>
              <a:t>the</a:t>
            </a:r>
            <a:r>
              <a:rPr lang="de-DE" dirty="0"/>
              <a:t> </a:t>
            </a:r>
            <a:r>
              <a:rPr lang="de-DE" dirty="0" err="1"/>
              <a:t>gaze</a:t>
            </a:r>
            <a:r>
              <a:rPr lang="de-DE" dirty="0"/>
              <a:t> </a:t>
            </a:r>
            <a:r>
              <a:rPr lang="de-DE" dirty="0" err="1"/>
              <a:t>point</a:t>
            </a:r>
            <a:r>
              <a:rPr lang="de-DE" dirty="0"/>
              <a:t> (</a:t>
            </a:r>
            <a:r>
              <a:rPr lang="de-DE" dirty="0" err="1"/>
              <a:t>where</a:t>
            </a:r>
            <a:r>
              <a:rPr lang="de-DE" dirty="0"/>
              <a:t> </a:t>
            </a:r>
            <a:r>
              <a:rPr lang="de-DE" dirty="0" err="1"/>
              <a:t>someone</a:t>
            </a:r>
            <a:r>
              <a:rPr lang="de-DE" dirty="0"/>
              <a:t> </a:t>
            </a:r>
            <a:r>
              <a:rPr lang="de-DE" dirty="0" err="1"/>
              <a:t>is</a:t>
            </a:r>
            <a:r>
              <a:rPr lang="de-DE" dirty="0"/>
              <a:t> </a:t>
            </a:r>
            <a:r>
              <a:rPr lang="de-DE" dirty="0" err="1"/>
              <a:t>looking</a:t>
            </a:r>
            <a:r>
              <a:rPr lang="de-DE" dirty="0"/>
              <a:t> at)</a:t>
            </a:r>
          </a:p>
          <a:p>
            <a:pPr lvl="2"/>
            <a:r>
              <a:rPr lang="de-DE" dirty="0"/>
              <a:t>Through </a:t>
            </a:r>
            <a:r>
              <a:rPr lang="de-DE" b="1" dirty="0" err="1">
                <a:solidFill>
                  <a:schemeClr val="accent1"/>
                </a:solidFill>
              </a:rPr>
              <a:t>determining</a:t>
            </a:r>
            <a:r>
              <a:rPr lang="de-DE" b="1" dirty="0">
                <a:solidFill>
                  <a:schemeClr val="accent1"/>
                </a:solidFill>
              </a:rPr>
              <a:t> </a:t>
            </a:r>
            <a:r>
              <a:rPr lang="de-DE" b="1" dirty="0" err="1">
                <a:solidFill>
                  <a:schemeClr val="accent1"/>
                </a:solidFill>
              </a:rPr>
              <a:t>eye</a:t>
            </a:r>
            <a:r>
              <a:rPr lang="de-DE" b="1" dirty="0">
                <a:solidFill>
                  <a:schemeClr val="accent1"/>
                </a:solidFill>
              </a:rPr>
              <a:t> </a:t>
            </a:r>
            <a:r>
              <a:rPr lang="de-DE" b="1" dirty="0" err="1">
                <a:solidFill>
                  <a:schemeClr val="accent1"/>
                </a:solidFill>
              </a:rPr>
              <a:t>rotation</a:t>
            </a:r>
            <a:r>
              <a:rPr lang="de-DE" b="1" dirty="0">
                <a:solidFill>
                  <a:schemeClr val="accent1"/>
                </a:solidFill>
              </a:rPr>
              <a:t> </a:t>
            </a:r>
            <a:r>
              <a:rPr lang="de-DE" b="1" dirty="0" err="1">
                <a:solidFill>
                  <a:schemeClr val="accent1"/>
                </a:solidFill>
              </a:rPr>
              <a:t>using</a:t>
            </a:r>
            <a:r>
              <a:rPr lang="de-DE" b="1" dirty="0">
                <a:solidFill>
                  <a:schemeClr val="accent1"/>
                </a:solidFill>
              </a:rPr>
              <a:t> </a:t>
            </a:r>
            <a:r>
              <a:rPr lang="de-DE" b="1" dirty="0" err="1">
                <a:solidFill>
                  <a:schemeClr val="accent1"/>
                </a:solidFill>
              </a:rPr>
              <a:t>eye</a:t>
            </a:r>
            <a:r>
              <a:rPr lang="de-DE" b="1" dirty="0">
                <a:solidFill>
                  <a:schemeClr val="accent1"/>
                </a:solidFill>
              </a:rPr>
              <a:t> </a:t>
            </a:r>
            <a:r>
              <a:rPr lang="de-DE" b="1" dirty="0" err="1">
                <a:solidFill>
                  <a:schemeClr val="accent1"/>
                </a:solidFill>
              </a:rPr>
              <a:t>tracker</a:t>
            </a:r>
            <a:endParaRPr lang="de-DE" b="1" dirty="0">
              <a:solidFill>
                <a:schemeClr val="accent1"/>
              </a:solidFill>
            </a:endParaRPr>
          </a:p>
          <a:p>
            <a:pPr lvl="1"/>
            <a:r>
              <a:rPr lang="de-DE" dirty="0" err="1"/>
              <a:t>Detects</a:t>
            </a:r>
            <a:r>
              <a:rPr lang="de-DE" dirty="0"/>
              <a:t> </a:t>
            </a:r>
            <a:r>
              <a:rPr lang="de-DE" dirty="0" err="1"/>
              <a:t>the</a:t>
            </a:r>
            <a:r>
              <a:rPr lang="de-DE" dirty="0"/>
              <a:t> </a:t>
            </a:r>
            <a:r>
              <a:rPr lang="de-DE" dirty="0" err="1"/>
              <a:t>motion</a:t>
            </a:r>
            <a:r>
              <a:rPr lang="de-DE" dirty="0"/>
              <a:t> of </a:t>
            </a:r>
            <a:r>
              <a:rPr lang="de-DE" dirty="0" err="1"/>
              <a:t>the</a:t>
            </a:r>
            <a:r>
              <a:rPr lang="de-DE" dirty="0"/>
              <a:t> </a:t>
            </a:r>
            <a:r>
              <a:rPr lang="de-DE" dirty="0" err="1"/>
              <a:t>eyes</a:t>
            </a:r>
            <a:r>
              <a:rPr lang="de-DE" dirty="0"/>
              <a:t> in </a:t>
            </a:r>
            <a:r>
              <a:rPr lang="de-DE" dirty="0" err="1"/>
              <a:t>space</a:t>
            </a:r>
            <a:r>
              <a:rPr lang="de-DE" dirty="0"/>
              <a:t> and </a:t>
            </a:r>
            <a:r>
              <a:rPr lang="de-DE" dirty="0" err="1"/>
              <a:t>relatively</a:t>
            </a:r>
            <a:r>
              <a:rPr lang="de-DE" dirty="0"/>
              <a:t> to </a:t>
            </a:r>
            <a:r>
              <a:rPr lang="de-DE" dirty="0" err="1"/>
              <a:t>the</a:t>
            </a:r>
            <a:r>
              <a:rPr lang="de-DE" dirty="0"/>
              <a:t> </a:t>
            </a:r>
            <a:r>
              <a:rPr lang="de-DE" dirty="0" err="1"/>
              <a:t>head</a:t>
            </a:r>
            <a:endParaRPr lang="de-DE" dirty="0"/>
          </a:p>
          <a:p>
            <a:pPr lvl="2"/>
            <a:r>
              <a:rPr lang="de-DE" dirty="0"/>
              <a:t>Thus, </a:t>
            </a:r>
            <a:r>
              <a:rPr lang="de-DE" dirty="0" err="1"/>
              <a:t>eye</a:t>
            </a:r>
            <a:r>
              <a:rPr lang="de-DE" dirty="0"/>
              <a:t> </a:t>
            </a:r>
            <a:r>
              <a:rPr lang="de-DE" dirty="0" err="1"/>
              <a:t>tracking</a:t>
            </a:r>
            <a:r>
              <a:rPr lang="de-DE" dirty="0"/>
              <a:t> </a:t>
            </a:r>
            <a:r>
              <a:rPr lang="de-DE" dirty="0" err="1"/>
              <a:t>typically</a:t>
            </a:r>
            <a:r>
              <a:rPr lang="de-DE" dirty="0"/>
              <a:t> </a:t>
            </a:r>
            <a:r>
              <a:rPr lang="de-DE" b="1" dirty="0" err="1">
                <a:solidFill>
                  <a:schemeClr val="accent1"/>
                </a:solidFill>
              </a:rPr>
              <a:t>includes</a:t>
            </a:r>
            <a:r>
              <a:rPr lang="de-DE" b="1" dirty="0">
                <a:solidFill>
                  <a:schemeClr val="accent1"/>
                </a:solidFill>
              </a:rPr>
              <a:t> </a:t>
            </a:r>
            <a:r>
              <a:rPr lang="de-DE" b="1" dirty="0" err="1">
                <a:solidFill>
                  <a:schemeClr val="accent1"/>
                </a:solidFill>
              </a:rPr>
              <a:t>head</a:t>
            </a:r>
            <a:r>
              <a:rPr lang="de-DE" b="1" dirty="0">
                <a:solidFill>
                  <a:schemeClr val="accent1"/>
                </a:solidFill>
              </a:rPr>
              <a:t> </a:t>
            </a:r>
            <a:r>
              <a:rPr lang="de-DE" b="1" dirty="0" err="1">
                <a:solidFill>
                  <a:schemeClr val="accent1"/>
                </a:solidFill>
              </a:rPr>
              <a:t>tracking</a:t>
            </a:r>
            <a:endParaRPr lang="de-DE" b="1" dirty="0">
              <a:solidFill>
                <a:schemeClr val="accent1"/>
              </a:solidFill>
            </a:endParaRPr>
          </a:p>
          <a:p>
            <a:r>
              <a:rPr lang="de-DE" dirty="0" err="1"/>
              <a:t>Used</a:t>
            </a:r>
            <a:r>
              <a:rPr lang="de-DE" dirty="0"/>
              <a:t> to </a:t>
            </a:r>
            <a:r>
              <a:rPr lang="de-DE" b="1" dirty="0" err="1">
                <a:solidFill>
                  <a:schemeClr val="accent1"/>
                </a:solidFill>
              </a:rPr>
              <a:t>measure</a:t>
            </a:r>
            <a:r>
              <a:rPr lang="de-DE" b="1" dirty="0">
                <a:solidFill>
                  <a:schemeClr val="accent1"/>
                </a:solidFill>
              </a:rPr>
              <a:t> </a:t>
            </a:r>
            <a:r>
              <a:rPr lang="de-DE" b="1" dirty="0" err="1">
                <a:solidFill>
                  <a:schemeClr val="accent1"/>
                </a:solidFill>
              </a:rPr>
              <a:t>gaze</a:t>
            </a:r>
            <a:r>
              <a:rPr lang="de-DE" b="1" dirty="0">
                <a:solidFill>
                  <a:schemeClr val="accent1"/>
                </a:solidFill>
              </a:rPr>
              <a:t> </a:t>
            </a:r>
            <a:r>
              <a:rPr lang="de-DE" b="1" dirty="0" err="1">
                <a:solidFill>
                  <a:schemeClr val="accent1"/>
                </a:solidFill>
              </a:rPr>
              <a:t>direction</a:t>
            </a:r>
            <a:r>
              <a:rPr lang="de-DE" b="1" dirty="0">
                <a:solidFill>
                  <a:schemeClr val="accent1"/>
                </a:solidFill>
              </a:rPr>
              <a:t> </a:t>
            </a:r>
            <a:r>
              <a:rPr lang="de-DE" dirty="0"/>
              <a:t>and</a:t>
            </a:r>
            <a:r>
              <a:rPr lang="de-DE" b="1" dirty="0">
                <a:solidFill>
                  <a:schemeClr val="accent1"/>
                </a:solidFill>
              </a:rPr>
              <a:t> </a:t>
            </a:r>
            <a:r>
              <a:rPr lang="de-DE" b="1" dirty="0" err="1">
                <a:solidFill>
                  <a:schemeClr val="accent1"/>
                </a:solidFill>
              </a:rPr>
              <a:t>fixations</a:t>
            </a:r>
            <a:endParaRPr lang="de-DE" b="1" dirty="0">
              <a:solidFill>
                <a:schemeClr val="accent1"/>
              </a:solidFill>
            </a:endParaRPr>
          </a:p>
          <a:p>
            <a:endParaRPr lang="de-DE" dirty="0"/>
          </a:p>
        </p:txBody>
      </p:sp>
      <p:pic>
        <p:nvPicPr>
          <p:cNvPr id="7" name="Picture 4" descr="https://c2.staticflickr.com/6/5018/5546677366_454238c3fb_b.jpg">
            <a:extLst>
              <a:ext uri="{FF2B5EF4-FFF2-40B4-BE49-F238E27FC236}">
                <a16:creationId xmlns:a16="http://schemas.microsoft.com/office/drawing/2014/main" id="{74ED318C-AE4C-B2E3-F9CA-73593A0C7E7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081070" y="819034"/>
            <a:ext cx="3192289" cy="2365893"/>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8">
            <a:extLst>
              <a:ext uri="{FF2B5EF4-FFF2-40B4-BE49-F238E27FC236}">
                <a16:creationId xmlns:a16="http://schemas.microsoft.com/office/drawing/2014/main" id="{CD8221A2-9553-12FD-2A83-BFE77D915886}"/>
              </a:ext>
            </a:extLst>
          </p:cNvPr>
          <p:cNvSpPr/>
          <p:nvPr/>
        </p:nvSpPr>
        <p:spPr>
          <a:xfrm>
            <a:off x="8081070" y="3232093"/>
            <a:ext cx="3491640" cy="415498"/>
          </a:xfrm>
          <a:prstGeom prst="rect">
            <a:avLst/>
          </a:prstGeom>
        </p:spPr>
        <p:txBody>
          <a:bodyPr wrap="square">
            <a:spAutoFit/>
          </a:bodyPr>
          <a:lstStyle/>
          <a:p>
            <a:r>
              <a:rPr lang="en-US" sz="1000" dirty="0"/>
              <a:t>Image from: SMI Eye Tracking Glasses Neuromarketing | by SMI Eye Tracking</a:t>
            </a:r>
          </a:p>
        </p:txBody>
      </p:sp>
      <p:pic>
        <p:nvPicPr>
          <p:cNvPr id="9" name="Picture 2" descr="https://sherholz.files.wordpress.com/2011/06/vmv2008.png">
            <a:extLst>
              <a:ext uri="{FF2B5EF4-FFF2-40B4-BE49-F238E27FC236}">
                <a16:creationId xmlns:a16="http://schemas.microsoft.com/office/drawing/2014/main" id="{EA72D3C2-9B8D-47CA-3854-E2FA5A67BB1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355568" y="3638349"/>
            <a:ext cx="3141107" cy="1964012"/>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4">
            <a:extLst>
              <a:ext uri="{FF2B5EF4-FFF2-40B4-BE49-F238E27FC236}">
                <a16:creationId xmlns:a16="http://schemas.microsoft.com/office/drawing/2014/main" id="{0EA58D47-B708-F815-5111-3B772D9A8647}"/>
              </a:ext>
            </a:extLst>
          </p:cNvPr>
          <p:cNvSpPr/>
          <p:nvPr/>
        </p:nvSpPr>
        <p:spPr>
          <a:xfrm>
            <a:off x="8081070" y="5696692"/>
            <a:ext cx="4189448" cy="707886"/>
          </a:xfrm>
          <a:prstGeom prst="rect">
            <a:avLst/>
          </a:prstGeom>
        </p:spPr>
        <p:txBody>
          <a:bodyPr wrap="square">
            <a:spAutoFit/>
          </a:bodyPr>
          <a:lstStyle/>
          <a:p>
            <a:r>
              <a:rPr lang="en-US" sz="1000" dirty="0"/>
              <a:t>Image from: </a:t>
            </a:r>
            <a:r>
              <a:rPr lang="en-US" sz="1000" dirty="0" err="1"/>
              <a:t>LibGaze</a:t>
            </a:r>
            <a:r>
              <a:rPr lang="en-US" sz="1000" dirty="0"/>
              <a:t>: Real-time gaze-tracking of freely moving observers for wall-sized displays</a:t>
            </a:r>
          </a:p>
          <a:p>
            <a:r>
              <a:rPr lang="de-DE" sz="1000" dirty="0" err="1"/>
              <a:t>Herholz</a:t>
            </a:r>
            <a:r>
              <a:rPr lang="de-DE" sz="1000" dirty="0"/>
              <a:t>, S., L. L. Chuang, T. G. Tanner, H. H. </a:t>
            </a:r>
            <a:r>
              <a:rPr lang="de-DE" sz="1000" dirty="0" err="1"/>
              <a:t>Bülthoff</a:t>
            </a:r>
            <a:r>
              <a:rPr lang="de-DE" sz="1000" dirty="0"/>
              <a:t> </a:t>
            </a:r>
            <a:r>
              <a:rPr lang="de-DE" sz="1000" dirty="0" err="1"/>
              <a:t>and</a:t>
            </a:r>
            <a:r>
              <a:rPr lang="de-DE" sz="1000" dirty="0"/>
              <a:t> R. W. Fleming</a:t>
            </a:r>
          </a:p>
          <a:p>
            <a:endParaRPr lang="en-US" sz="1000" dirty="0"/>
          </a:p>
        </p:txBody>
      </p:sp>
    </p:spTree>
    <p:extLst>
      <p:ext uri="{BB962C8B-B14F-4D97-AF65-F5344CB8AC3E}">
        <p14:creationId xmlns:p14="http://schemas.microsoft.com/office/powerpoint/2010/main" val="3844338608"/>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el 9">
            <a:extLst>
              <a:ext uri="{FF2B5EF4-FFF2-40B4-BE49-F238E27FC236}">
                <a16:creationId xmlns:a16="http://schemas.microsoft.com/office/drawing/2014/main" id="{74BF7CC2-9EF9-6AA2-E3A1-6162C23B6E0F}"/>
              </a:ext>
            </a:extLst>
          </p:cNvPr>
          <p:cNvSpPr>
            <a:spLocks noGrp="1"/>
          </p:cNvSpPr>
          <p:nvPr>
            <p:ph type="title"/>
          </p:nvPr>
        </p:nvSpPr>
        <p:spPr/>
        <p:txBody>
          <a:bodyPr/>
          <a:lstStyle/>
          <a:p>
            <a:r>
              <a:rPr lang="de-DE" dirty="0"/>
              <a:t>Eye </a:t>
            </a:r>
            <a:r>
              <a:rPr lang="de-DE" dirty="0" err="1"/>
              <a:t>Muscles</a:t>
            </a:r>
            <a:endParaRPr lang="de-DE" dirty="0"/>
          </a:p>
        </p:txBody>
      </p:sp>
      <p:sp>
        <p:nvSpPr>
          <p:cNvPr id="3" name="Fußzeilenplatzhalter 2">
            <a:extLst>
              <a:ext uri="{FF2B5EF4-FFF2-40B4-BE49-F238E27FC236}">
                <a16:creationId xmlns:a16="http://schemas.microsoft.com/office/drawing/2014/main" id="{97830DB7-8E4F-DE30-D937-3B5AC17A2920}"/>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1975DBE3-FDBD-E8C9-1B90-378ABFB65426}"/>
              </a:ext>
            </a:extLst>
          </p:cNvPr>
          <p:cNvSpPr>
            <a:spLocks noGrp="1"/>
          </p:cNvSpPr>
          <p:nvPr>
            <p:ph type="sldNum" sz="quarter" idx="33"/>
          </p:nvPr>
        </p:nvSpPr>
        <p:spPr/>
        <p:txBody>
          <a:bodyPr/>
          <a:lstStyle/>
          <a:p>
            <a:fld id="{BA24374A-C3A8-471A-8837-3FC31668ABE5}" type="slidenum">
              <a:rPr lang="de-DE" smtClean="0"/>
              <a:pPr/>
              <a:t>111</a:t>
            </a:fld>
            <a:endParaRPr lang="de-DE" dirty="0"/>
          </a:p>
        </p:txBody>
      </p:sp>
      <p:sp>
        <p:nvSpPr>
          <p:cNvPr id="11" name="Textplatzhalter 10">
            <a:extLst>
              <a:ext uri="{FF2B5EF4-FFF2-40B4-BE49-F238E27FC236}">
                <a16:creationId xmlns:a16="http://schemas.microsoft.com/office/drawing/2014/main" id="{630DC2DD-63E6-B720-469E-E7D7D5036A47}"/>
              </a:ext>
            </a:extLst>
          </p:cNvPr>
          <p:cNvSpPr>
            <a:spLocks noGrp="1"/>
          </p:cNvSpPr>
          <p:nvPr>
            <p:ph type="body" sz="quarter" idx="21"/>
          </p:nvPr>
        </p:nvSpPr>
        <p:spPr/>
        <p:txBody>
          <a:bodyPr/>
          <a:lstStyle/>
          <a:p>
            <a:r>
              <a:rPr lang="en-US" sz="1400" dirty="0"/>
              <a:t>Eye Tracking</a:t>
            </a:r>
            <a:endParaRPr lang="de-DE" dirty="0"/>
          </a:p>
        </p:txBody>
      </p:sp>
      <p:sp>
        <p:nvSpPr>
          <p:cNvPr id="12" name="Textplatzhalter 11">
            <a:extLst>
              <a:ext uri="{FF2B5EF4-FFF2-40B4-BE49-F238E27FC236}">
                <a16:creationId xmlns:a16="http://schemas.microsoft.com/office/drawing/2014/main" id="{F9FDF759-064B-7814-7262-521C7D7C361B}"/>
              </a:ext>
            </a:extLst>
          </p:cNvPr>
          <p:cNvSpPr>
            <a:spLocks noGrp="1"/>
          </p:cNvSpPr>
          <p:nvPr>
            <p:ph type="body" sz="quarter" idx="34"/>
          </p:nvPr>
        </p:nvSpPr>
        <p:spPr/>
        <p:txBody>
          <a:bodyPr/>
          <a:lstStyle/>
          <a:p>
            <a:endParaRPr lang="de-DE"/>
          </a:p>
        </p:txBody>
      </p:sp>
      <p:sp>
        <p:nvSpPr>
          <p:cNvPr id="13" name="Inhaltsplatzhalter 12">
            <a:extLst>
              <a:ext uri="{FF2B5EF4-FFF2-40B4-BE49-F238E27FC236}">
                <a16:creationId xmlns:a16="http://schemas.microsoft.com/office/drawing/2014/main" id="{DC0197F4-6ECA-D107-3B4B-E8B0896A321F}"/>
              </a:ext>
            </a:extLst>
          </p:cNvPr>
          <p:cNvSpPr>
            <a:spLocks noGrp="1"/>
          </p:cNvSpPr>
          <p:nvPr>
            <p:ph sz="quarter" idx="35"/>
          </p:nvPr>
        </p:nvSpPr>
        <p:spPr>
          <a:xfrm>
            <a:off x="695325" y="5721472"/>
            <a:ext cx="10801350" cy="407865"/>
          </a:xfrm>
        </p:spPr>
        <p:txBody>
          <a:bodyPr/>
          <a:lstStyle/>
          <a:p>
            <a:r>
              <a:rPr lang="de-DE" sz="1000" dirty="0"/>
              <a:t>Images </a:t>
            </a:r>
            <a:r>
              <a:rPr lang="de-DE" sz="1000" dirty="0" err="1"/>
              <a:t>from</a:t>
            </a:r>
            <a:r>
              <a:rPr lang="de-DE" sz="1000" dirty="0"/>
              <a:t>: </a:t>
            </a:r>
            <a:r>
              <a:rPr lang="de-DE" sz="1000" dirty="0">
                <a:hlinkClick r:id="rId4"/>
              </a:rPr>
              <a:t>https://droualb.faculty.mjc.edu/Lecture%20Notes/Unit%203/muscles%20with%20figures.htm</a:t>
            </a:r>
            <a:r>
              <a:rPr lang="de-DE" sz="1000" dirty="0"/>
              <a:t> and </a:t>
            </a:r>
            <a:r>
              <a:rPr lang="de-DE" sz="1000" dirty="0">
                <a:hlinkClick r:id="rId5"/>
              </a:rPr>
              <a:t>https://de.wikipedia.org/wiki/Augenmuskeln#Entwicklungsgeschichte</a:t>
            </a:r>
            <a:br>
              <a:rPr lang="de-DE" sz="1000" dirty="0"/>
            </a:br>
            <a:endParaRPr lang="de-DE" sz="1000" dirty="0"/>
          </a:p>
        </p:txBody>
      </p:sp>
      <p:pic>
        <p:nvPicPr>
          <p:cNvPr id="7" name="Picture 5">
            <a:extLst>
              <a:ext uri="{FF2B5EF4-FFF2-40B4-BE49-F238E27FC236}">
                <a16:creationId xmlns:a16="http://schemas.microsoft.com/office/drawing/2014/main" id="{2FB6C3B4-C727-3855-4F1B-48AC78CE3F1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43196" y="1449388"/>
            <a:ext cx="3598960" cy="3024336"/>
          </a:xfrm>
          <a:prstGeom prst="rect">
            <a:avLst/>
          </a:prstGeom>
        </p:spPr>
      </p:pic>
      <p:pic>
        <p:nvPicPr>
          <p:cNvPr id="8" name="Picture 6">
            <a:extLst>
              <a:ext uri="{FF2B5EF4-FFF2-40B4-BE49-F238E27FC236}">
                <a16:creationId xmlns:a16="http://schemas.microsoft.com/office/drawing/2014/main" id="{ED4B04F7-2212-CDAB-5307-51E6B3F3289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316325" y="1665412"/>
            <a:ext cx="2663681" cy="2569468"/>
          </a:xfrm>
          <a:prstGeom prst="rect">
            <a:avLst/>
          </a:prstGeom>
        </p:spPr>
      </p:pic>
      <p:pic>
        <p:nvPicPr>
          <p:cNvPr id="9" name="Picture 9">
            <a:extLst>
              <a:ext uri="{FF2B5EF4-FFF2-40B4-BE49-F238E27FC236}">
                <a16:creationId xmlns:a16="http://schemas.microsoft.com/office/drawing/2014/main" id="{4C432806-5B1D-B5BF-6848-CB5C3BC76D78}"/>
              </a:ext>
            </a:extLst>
          </p:cNvPr>
          <p:cNvPicPr>
            <a:picLocks noChangeAspect="1"/>
          </p:cNvPicPr>
          <p:nvPr/>
        </p:nvPicPr>
        <p:blipFill>
          <a:blip r:embed="rId8"/>
          <a:stretch>
            <a:fillRect/>
          </a:stretch>
        </p:blipFill>
        <p:spPr>
          <a:xfrm>
            <a:off x="882204" y="4628550"/>
            <a:ext cx="7394575" cy="1085757"/>
          </a:xfrm>
          <a:prstGeom prst="rect">
            <a:avLst/>
          </a:prstGeom>
        </p:spPr>
      </p:pic>
      <p:pic>
        <p:nvPicPr>
          <p:cNvPr id="16" name="Eye Piece">
            <a:hlinkClick r:id="" action="ppaction://media"/>
            <a:extLst>
              <a:ext uri="{FF2B5EF4-FFF2-40B4-BE49-F238E27FC236}">
                <a16:creationId xmlns:a16="http://schemas.microsoft.com/office/drawing/2014/main" id="{A9325DD6-1C7F-C60A-FE95-ADDBD2311C3E}"/>
              </a:ext>
            </a:extLst>
          </p:cNvPr>
          <p:cNvPicPr>
            <a:picLocks noChangeAspect="1"/>
          </p:cNvPicPr>
          <p:nvPr>
            <a:videoFile r:link="rId2"/>
            <p:extLst>
              <p:ext uri="{DAA4B4D4-6D71-4841-9C94-3DE7FCFB9230}">
                <p14:media xmlns:p14="http://schemas.microsoft.com/office/powerpoint/2010/main" r:embed="rId1"/>
              </p:ext>
            </p:extLst>
          </p:nvPr>
        </p:nvPicPr>
        <p:blipFill>
          <a:blip r:embed="rId9">
            <a:lum bright="28000" contrast="24000"/>
          </a:blip>
          <a:stretch>
            <a:fillRect/>
          </a:stretch>
        </p:blipFill>
        <p:spPr>
          <a:xfrm>
            <a:off x="8644337" y="1901576"/>
            <a:ext cx="3392088" cy="1908175"/>
          </a:xfrm>
          <a:prstGeom prst="rect">
            <a:avLst/>
          </a:prstGeom>
        </p:spPr>
      </p:pic>
    </p:spTree>
    <p:extLst>
      <p:ext uri="{BB962C8B-B14F-4D97-AF65-F5344CB8AC3E}">
        <p14:creationId xmlns:p14="http://schemas.microsoft.com/office/powerpoint/2010/main" val="2599880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508"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6"/>
                                        </p:tgtEl>
                                      </p:cBhvr>
                                    </p:cmd>
                                  </p:childTnLst>
                                </p:cTn>
                              </p:par>
                            </p:childTnLst>
                          </p:cTn>
                        </p:par>
                      </p:childTnLst>
                    </p:cTn>
                  </p:par>
                </p:childTnLst>
              </p:cTn>
              <p:nextCondLst>
                <p:cond evt="onClick" delay="0">
                  <p:tgtEl>
                    <p:spTgt spid="16"/>
                  </p:tgtEl>
                </p:cond>
              </p:nextCondLst>
            </p:seq>
            <p:video>
              <p:cMediaNode vol="80000">
                <p:cTn id="12" fill="hold" display="0">
                  <p:stCondLst>
                    <p:cond delay="indefinite"/>
                  </p:stCondLst>
                </p:cTn>
                <p:tgtEl>
                  <p:spTgt spid="16"/>
                </p:tgtEl>
              </p:cMediaNode>
            </p:video>
          </p:childTnLst>
        </p:cTn>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0E7EA2D-A910-4366-8BB4-FA1F62BB09C4}"/>
              </a:ext>
            </a:extLst>
          </p:cNvPr>
          <p:cNvSpPr>
            <a:spLocks noGrp="1"/>
          </p:cNvSpPr>
          <p:nvPr>
            <p:ph type="title"/>
          </p:nvPr>
        </p:nvSpPr>
        <p:spPr/>
        <p:txBody>
          <a:bodyPr/>
          <a:lstStyle/>
          <a:p>
            <a:r>
              <a:rPr lang="de-DE" dirty="0" err="1"/>
              <a:t>Types</a:t>
            </a:r>
            <a:r>
              <a:rPr lang="de-DE" dirty="0"/>
              <a:t> of </a:t>
            </a:r>
            <a:r>
              <a:rPr lang="de-DE" dirty="0" err="1"/>
              <a:t>Movements</a:t>
            </a:r>
            <a:endParaRPr lang="de-DE" dirty="0"/>
          </a:p>
        </p:txBody>
      </p:sp>
      <p:sp>
        <p:nvSpPr>
          <p:cNvPr id="3" name="Fußzeilenplatzhalter 2">
            <a:extLst>
              <a:ext uri="{FF2B5EF4-FFF2-40B4-BE49-F238E27FC236}">
                <a16:creationId xmlns:a16="http://schemas.microsoft.com/office/drawing/2014/main" id="{D69FA272-C7D1-C4D2-90D8-20EB096B0950}"/>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F6CF3EE0-8FC7-15D1-6FDC-58EBCBF5AC5A}"/>
              </a:ext>
            </a:extLst>
          </p:cNvPr>
          <p:cNvSpPr>
            <a:spLocks noGrp="1"/>
          </p:cNvSpPr>
          <p:nvPr>
            <p:ph type="sldNum" sz="quarter" idx="28"/>
          </p:nvPr>
        </p:nvSpPr>
        <p:spPr/>
        <p:txBody>
          <a:bodyPr/>
          <a:lstStyle/>
          <a:p>
            <a:fld id="{BA24374A-C3A8-471A-8837-3FC31668ABE5}" type="slidenum">
              <a:rPr lang="de-DE" smtClean="0"/>
              <a:pPr/>
              <a:t>112</a:t>
            </a:fld>
            <a:endParaRPr lang="de-DE" dirty="0"/>
          </a:p>
        </p:txBody>
      </p:sp>
      <p:sp>
        <p:nvSpPr>
          <p:cNvPr id="21" name="Textplatzhalter 20">
            <a:extLst>
              <a:ext uri="{FF2B5EF4-FFF2-40B4-BE49-F238E27FC236}">
                <a16:creationId xmlns:a16="http://schemas.microsoft.com/office/drawing/2014/main" id="{E7BBA4C3-9D40-2750-1823-1B9E1B38A884}"/>
              </a:ext>
            </a:extLst>
          </p:cNvPr>
          <p:cNvSpPr>
            <a:spLocks noGrp="1"/>
          </p:cNvSpPr>
          <p:nvPr>
            <p:ph type="body" sz="quarter" idx="21"/>
          </p:nvPr>
        </p:nvSpPr>
        <p:spPr/>
        <p:txBody>
          <a:bodyPr/>
          <a:lstStyle/>
          <a:p>
            <a:r>
              <a:rPr lang="en-US" sz="1400" dirty="0"/>
              <a:t>Eye Tracking</a:t>
            </a:r>
            <a:endParaRPr lang="de-DE" dirty="0"/>
          </a:p>
        </p:txBody>
      </p:sp>
      <p:sp>
        <p:nvSpPr>
          <p:cNvPr id="6" name="Textplatzhalter 5">
            <a:extLst>
              <a:ext uri="{FF2B5EF4-FFF2-40B4-BE49-F238E27FC236}">
                <a16:creationId xmlns:a16="http://schemas.microsoft.com/office/drawing/2014/main" id="{5C52AD0A-FAB9-2D62-6385-6B20E5B41F53}"/>
              </a:ext>
            </a:extLst>
          </p:cNvPr>
          <p:cNvSpPr>
            <a:spLocks noGrp="1"/>
          </p:cNvSpPr>
          <p:nvPr>
            <p:ph type="body" sz="quarter" idx="29"/>
          </p:nvPr>
        </p:nvSpPr>
        <p:spPr/>
        <p:txBody>
          <a:bodyPr/>
          <a:lstStyle/>
          <a:p>
            <a:r>
              <a:rPr lang="de-DE" b="1" dirty="0" err="1">
                <a:solidFill>
                  <a:schemeClr val="accent1"/>
                </a:solidFill>
              </a:rPr>
              <a:t>Vergence</a:t>
            </a:r>
            <a:r>
              <a:rPr lang="de-DE" b="1" dirty="0">
                <a:solidFill>
                  <a:schemeClr val="accent1"/>
                </a:solidFill>
              </a:rPr>
              <a:t> </a:t>
            </a:r>
            <a:r>
              <a:rPr lang="de-DE" b="1" dirty="0" err="1">
                <a:solidFill>
                  <a:schemeClr val="accent1"/>
                </a:solidFill>
              </a:rPr>
              <a:t>movements</a:t>
            </a:r>
            <a:endParaRPr lang="de-DE" b="1" dirty="0">
              <a:solidFill>
                <a:schemeClr val="accent1"/>
              </a:solidFill>
            </a:endParaRPr>
          </a:p>
          <a:p>
            <a:pPr lvl="1"/>
            <a:r>
              <a:rPr lang="de-DE" dirty="0" err="1"/>
              <a:t>Cooperation</a:t>
            </a:r>
            <a:r>
              <a:rPr lang="de-DE" dirty="0"/>
              <a:t> of </a:t>
            </a:r>
            <a:r>
              <a:rPr lang="de-DE" dirty="0" err="1"/>
              <a:t>both</a:t>
            </a:r>
            <a:r>
              <a:rPr lang="de-DE" dirty="0"/>
              <a:t> </a:t>
            </a:r>
            <a:r>
              <a:rPr lang="de-DE" dirty="0" err="1"/>
              <a:t>eyes</a:t>
            </a:r>
            <a:r>
              <a:rPr lang="de-DE" dirty="0"/>
              <a:t> to </a:t>
            </a:r>
            <a:r>
              <a:rPr lang="de-DE" dirty="0" err="1"/>
              <a:t>focus</a:t>
            </a:r>
            <a:r>
              <a:rPr lang="de-DE" dirty="0"/>
              <a:t> a </a:t>
            </a:r>
            <a:r>
              <a:rPr lang="de-DE" dirty="0" err="1"/>
              <a:t>single</a:t>
            </a:r>
            <a:r>
              <a:rPr lang="de-DE" dirty="0"/>
              <a:t> </a:t>
            </a:r>
            <a:r>
              <a:rPr lang="de-DE" dirty="0" err="1"/>
              <a:t>object</a:t>
            </a:r>
            <a:endParaRPr lang="de-DE" dirty="0"/>
          </a:p>
          <a:p>
            <a:r>
              <a:rPr lang="de-DE" b="1" dirty="0" err="1">
                <a:solidFill>
                  <a:schemeClr val="accent1"/>
                </a:solidFill>
              </a:rPr>
              <a:t>Pursuit</a:t>
            </a:r>
            <a:r>
              <a:rPr lang="de-DE" b="1" dirty="0">
                <a:solidFill>
                  <a:schemeClr val="accent1"/>
                </a:solidFill>
              </a:rPr>
              <a:t> </a:t>
            </a:r>
            <a:r>
              <a:rPr lang="de-DE" b="1" dirty="0" err="1">
                <a:solidFill>
                  <a:schemeClr val="accent1"/>
                </a:solidFill>
              </a:rPr>
              <a:t>movements</a:t>
            </a:r>
            <a:endParaRPr lang="de-DE" b="1" dirty="0">
              <a:solidFill>
                <a:schemeClr val="accent1"/>
              </a:solidFill>
            </a:endParaRPr>
          </a:p>
          <a:p>
            <a:pPr lvl="1"/>
            <a:r>
              <a:rPr lang="de-DE" dirty="0"/>
              <a:t>Eyes follow a </a:t>
            </a:r>
            <a:r>
              <a:rPr lang="de-DE" dirty="0" err="1"/>
              <a:t>moving</a:t>
            </a:r>
            <a:r>
              <a:rPr lang="de-DE" dirty="0"/>
              <a:t> </a:t>
            </a:r>
            <a:r>
              <a:rPr lang="de-DE" dirty="0" err="1"/>
              <a:t>target</a:t>
            </a:r>
            <a:r>
              <a:rPr lang="de-DE" dirty="0"/>
              <a:t> </a:t>
            </a:r>
            <a:r>
              <a:rPr lang="de-DE" dirty="0" err="1"/>
              <a:t>smoothly</a:t>
            </a:r>
            <a:endParaRPr lang="de-DE" dirty="0"/>
          </a:p>
          <a:p>
            <a:r>
              <a:rPr lang="de-DE" b="1" dirty="0" err="1">
                <a:solidFill>
                  <a:schemeClr val="accent1"/>
                </a:solidFill>
              </a:rPr>
              <a:t>Saccadic</a:t>
            </a:r>
            <a:r>
              <a:rPr lang="de-DE" b="1" dirty="0">
                <a:solidFill>
                  <a:schemeClr val="accent1"/>
                </a:solidFill>
              </a:rPr>
              <a:t> </a:t>
            </a:r>
            <a:r>
              <a:rPr lang="de-DE" b="1" dirty="0" err="1">
                <a:solidFill>
                  <a:schemeClr val="accent1"/>
                </a:solidFill>
              </a:rPr>
              <a:t>movements</a:t>
            </a:r>
            <a:endParaRPr lang="de-DE" b="1" dirty="0">
              <a:solidFill>
                <a:schemeClr val="accent1"/>
              </a:solidFill>
            </a:endParaRPr>
          </a:p>
          <a:p>
            <a:pPr lvl="1"/>
            <a:r>
              <a:rPr lang="de-DE" dirty="0"/>
              <a:t>The </a:t>
            </a:r>
            <a:r>
              <a:rPr lang="de-DE" dirty="0" err="1"/>
              <a:t>movement</a:t>
            </a:r>
            <a:r>
              <a:rPr lang="de-DE" dirty="0"/>
              <a:t> of </a:t>
            </a:r>
            <a:r>
              <a:rPr lang="de-DE" dirty="0" err="1"/>
              <a:t>eye</a:t>
            </a:r>
            <a:r>
              <a:rPr lang="de-DE" dirty="0"/>
              <a:t> to </a:t>
            </a:r>
            <a:r>
              <a:rPr lang="de-DE" dirty="0" err="1"/>
              <a:t>rapidly</a:t>
            </a:r>
            <a:r>
              <a:rPr lang="de-DE" dirty="0"/>
              <a:t> </a:t>
            </a:r>
            <a:r>
              <a:rPr lang="de-DE" dirty="0" err="1"/>
              <a:t>scan</a:t>
            </a:r>
            <a:r>
              <a:rPr lang="de-DE" dirty="0"/>
              <a:t> a </a:t>
            </a:r>
            <a:r>
              <a:rPr lang="de-DE" dirty="0" err="1"/>
              <a:t>scene</a:t>
            </a:r>
            <a:endParaRPr lang="de-DE" dirty="0"/>
          </a:p>
          <a:p>
            <a:pPr marL="457200" lvl="1" indent="0">
              <a:buNone/>
            </a:pPr>
            <a:endParaRPr lang="de-DE" dirty="0"/>
          </a:p>
          <a:p>
            <a:endParaRPr lang="de-DE" dirty="0"/>
          </a:p>
        </p:txBody>
      </p:sp>
      <p:sp>
        <p:nvSpPr>
          <p:cNvPr id="8" name="Freihandform 14">
            <a:extLst>
              <a:ext uri="{FF2B5EF4-FFF2-40B4-BE49-F238E27FC236}">
                <a16:creationId xmlns:a16="http://schemas.microsoft.com/office/drawing/2014/main" id="{FD17B259-1B4D-BE04-1816-4422E2798810}"/>
              </a:ext>
            </a:extLst>
          </p:cNvPr>
          <p:cNvSpPr/>
          <p:nvPr/>
        </p:nvSpPr>
        <p:spPr>
          <a:xfrm>
            <a:off x="1700131" y="4460199"/>
            <a:ext cx="3554291" cy="1274103"/>
          </a:xfrm>
          <a:custGeom>
            <a:avLst/>
            <a:gdLst>
              <a:gd name="connsiteX0" fmla="*/ 0 w 4739054"/>
              <a:gd name="connsiteY0" fmla="*/ 1002323 h 1698804"/>
              <a:gd name="connsiteX1" fmla="*/ 52754 w 4739054"/>
              <a:gd name="connsiteY1" fmla="*/ 931984 h 1698804"/>
              <a:gd name="connsiteX2" fmla="*/ 87923 w 4739054"/>
              <a:gd name="connsiteY2" fmla="*/ 879231 h 1698804"/>
              <a:gd name="connsiteX3" fmla="*/ 70339 w 4739054"/>
              <a:gd name="connsiteY3" fmla="*/ 1046284 h 1698804"/>
              <a:gd name="connsiteX4" fmla="*/ 52754 w 4739054"/>
              <a:gd name="connsiteY4" fmla="*/ 1107831 h 1698804"/>
              <a:gd name="connsiteX5" fmla="*/ 43962 w 4739054"/>
              <a:gd name="connsiteY5" fmla="*/ 993531 h 1698804"/>
              <a:gd name="connsiteX6" fmla="*/ 26377 w 4739054"/>
              <a:gd name="connsiteY6" fmla="*/ 967154 h 1698804"/>
              <a:gd name="connsiteX7" fmla="*/ 35169 w 4739054"/>
              <a:gd name="connsiteY7" fmla="*/ 1002323 h 1698804"/>
              <a:gd name="connsiteX8" fmla="*/ 43962 w 4739054"/>
              <a:gd name="connsiteY8" fmla="*/ 958361 h 1698804"/>
              <a:gd name="connsiteX9" fmla="*/ 70339 w 4739054"/>
              <a:gd name="connsiteY9" fmla="*/ 931984 h 1698804"/>
              <a:gd name="connsiteX10" fmla="*/ 149469 w 4739054"/>
              <a:gd name="connsiteY10" fmla="*/ 852854 h 1698804"/>
              <a:gd name="connsiteX11" fmla="*/ 211015 w 4739054"/>
              <a:gd name="connsiteY11" fmla="*/ 844061 h 1698804"/>
              <a:gd name="connsiteX12" fmla="*/ 96715 w 4739054"/>
              <a:gd name="connsiteY12" fmla="*/ 800100 h 1698804"/>
              <a:gd name="connsiteX13" fmla="*/ 17585 w 4739054"/>
              <a:gd name="connsiteY13" fmla="*/ 764931 h 1698804"/>
              <a:gd name="connsiteX14" fmla="*/ 158262 w 4739054"/>
              <a:gd name="connsiteY14" fmla="*/ 940777 h 1698804"/>
              <a:gd name="connsiteX15" fmla="*/ 193431 w 4739054"/>
              <a:gd name="connsiteY15" fmla="*/ 949569 h 1698804"/>
              <a:gd name="connsiteX16" fmla="*/ 149469 w 4739054"/>
              <a:gd name="connsiteY16" fmla="*/ 888023 h 1698804"/>
              <a:gd name="connsiteX17" fmla="*/ 131885 w 4739054"/>
              <a:gd name="connsiteY17" fmla="*/ 852854 h 1698804"/>
              <a:gd name="connsiteX18" fmla="*/ 158262 w 4739054"/>
              <a:gd name="connsiteY18" fmla="*/ 931984 h 1698804"/>
              <a:gd name="connsiteX19" fmla="*/ 167054 w 4739054"/>
              <a:gd name="connsiteY19" fmla="*/ 958361 h 1698804"/>
              <a:gd name="connsiteX20" fmla="*/ 123092 w 4739054"/>
              <a:gd name="connsiteY20" fmla="*/ 764931 h 1698804"/>
              <a:gd name="connsiteX21" fmla="*/ 131885 w 4739054"/>
              <a:gd name="connsiteY21" fmla="*/ 808892 h 1698804"/>
              <a:gd name="connsiteX22" fmla="*/ 158262 w 4739054"/>
              <a:gd name="connsiteY22" fmla="*/ 967154 h 1698804"/>
              <a:gd name="connsiteX23" fmla="*/ 175846 w 4739054"/>
              <a:gd name="connsiteY23" fmla="*/ 1011115 h 1698804"/>
              <a:gd name="connsiteX24" fmla="*/ 211015 w 4739054"/>
              <a:gd name="connsiteY24" fmla="*/ 1028700 h 1698804"/>
              <a:gd name="connsiteX25" fmla="*/ 219808 w 4739054"/>
              <a:gd name="connsiteY25" fmla="*/ 852854 h 1698804"/>
              <a:gd name="connsiteX26" fmla="*/ 202223 w 4739054"/>
              <a:gd name="connsiteY26" fmla="*/ 905607 h 1698804"/>
              <a:gd name="connsiteX27" fmla="*/ 175846 w 4739054"/>
              <a:gd name="connsiteY27" fmla="*/ 782515 h 1698804"/>
              <a:gd name="connsiteX28" fmla="*/ 184639 w 4739054"/>
              <a:gd name="connsiteY28" fmla="*/ 817684 h 1698804"/>
              <a:gd name="connsiteX29" fmla="*/ 193431 w 4739054"/>
              <a:gd name="connsiteY29" fmla="*/ 844061 h 1698804"/>
              <a:gd name="connsiteX30" fmla="*/ 184639 w 4739054"/>
              <a:gd name="connsiteY30" fmla="*/ 905607 h 1698804"/>
              <a:gd name="connsiteX31" fmla="*/ 202223 w 4739054"/>
              <a:gd name="connsiteY31" fmla="*/ 844061 h 1698804"/>
              <a:gd name="connsiteX32" fmla="*/ 246185 w 4739054"/>
              <a:gd name="connsiteY32" fmla="*/ 940777 h 1698804"/>
              <a:gd name="connsiteX33" fmla="*/ 254977 w 4739054"/>
              <a:gd name="connsiteY33" fmla="*/ 1081454 h 1698804"/>
              <a:gd name="connsiteX34" fmla="*/ 228600 w 4739054"/>
              <a:gd name="connsiteY34" fmla="*/ 905607 h 1698804"/>
              <a:gd name="connsiteX35" fmla="*/ 193431 w 4739054"/>
              <a:gd name="connsiteY35" fmla="*/ 914400 h 1698804"/>
              <a:gd name="connsiteX36" fmla="*/ 184639 w 4739054"/>
              <a:gd name="connsiteY36" fmla="*/ 958361 h 1698804"/>
              <a:gd name="connsiteX37" fmla="*/ 167054 w 4739054"/>
              <a:gd name="connsiteY37" fmla="*/ 984738 h 1698804"/>
              <a:gd name="connsiteX38" fmla="*/ 158262 w 4739054"/>
              <a:gd name="connsiteY38" fmla="*/ 1028700 h 1698804"/>
              <a:gd name="connsiteX39" fmla="*/ 184639 w 4739054"/>
              <a:gd name="connsiteY39" fmla="*/ 1002323 h 1698804"/>
              <a:gd name="connsiteX40" fmla="*/ 254977 w 4739054"/>
              <a:gd name="connsiteY40" fmla="*/ 958361 h 1698804"/>
              <a:gd name="connsiteX41" fmla="*/ 501162 w 4739054"/>
              <a:gd name="connsiteY41" fmla="*/ 870438 h 1698804"/>
              <a:gd name="connsiteX42" fmla="*/ 545123 w 4739054"/>
              <a:gd name="connsiteY42" fmla="*/ 861646 h 1698804"/>
              <a:gd name="connsiteX43" fmla="*/ 509954 w 4739054"/>
              <a:gd name="connsiteY43" fmla="*/ 852854 h 1698804"/>
              <a:gd name="connsiteX44" fmla="*/ 483577 w 4739054"/>
              <a:gd name="connsiteY44" fmla="*/ 879231 h 1698804"/>
              <a:gd name="connsiteX45" fmla="*/ 369277 w 4739054"/>
              <a:gd name="connsiteY45" fmla="*/ 984738 h 1698804"/>
              <a:gd name="connsiteX46" fmla="*/ 351692 w 4739054"/>
              <a:gd name="connsiteY46" fmla="*/ 896815 h 1698804"/>
              <a:gd name="connsiteX47" fmla="*/ 316523 w 4739054"/>
              <a:gd name="connsiteY47" fmla="*/ 949569 h 1698804"/>
              <a:gd name="connsiteX48" fmla="*/ 334108 w 4739054"/>
              <a:gd name="connsiteY48" fmla="*/ 958361 h 1698804"/>
              <a:gd name="connsiteX49" fmla="*/ 342900 w 4739054"/>
              <a:gd name="connsiteY49" fmla="*/ 931984 h 1698804"/>
              <a:gd name="connsiteX50" fmla="*/ 369277 w 4739054"/>
              <a:gd name="connsiteY50" fmla="*/ 923192 h 1698804"/>
              <a:gd name="connsiteX51" fmla="*/ 395654 w 4739054"/>
              <a:gd name="connsiteY51" fmla="*/ 914400 h 1698804"/>
              <a:gd name="connsiteX52" fmla="*/ 386862 w 4739054"/>
              <a:gd name="connsiteY52" fmla="*/ 949569 h 1698804"/>
              <a:gd name="connsiteX53" fmla="*/ 448408 w 4739054"/>
              <a:gd name="connsiteY53" fmla="*/ 940777 h 1698804"/>
              <a:gd name="connsiteX54" fmla="*/ 536331 w 4739054"/>
              <a:gd name="connsiteY54" fmla="*/ 923192 h 1698804"/>
              <a:gd name="connsiteX55" fmla="*/ 562708 w 4739054"/>
              <a:gd name="connsiteY55" fmla="*/ 905607 h 1698804"/>
              <a:gd name="connsiteX56" fmla="*/ 597877 w 4739054"/>
              <a:gd name="connsiteY56" fmla="*/ 896815 h 1698804"/>
              <a:gd name="connsiteX57" fmla="*/ 633046 w 4739054"/>
              <a:gd name="connsiteY57" fmla="*/ 852854 h 1698804"/>
              <a:gd name="connsiteX58" fmla="*/ 641839 w 4739054"/>
              <a:gd name="connsiteY58" fmla="*/ 879231 h 1698804"/>
              <a:gd name="connsiteX59" fmla="*/ 677008 w 4739054"/>
              <a:gd name="connsiteY59" fmla="*/ 861646 h 1698804"/>
              <a:gd name="connsiteX60" fmla="*/ 764931 w 4739054"/>
              <a:gd name="connsiteY60" fmla="*/ 817684 h 1698804"/>
              <a:gd name="connsiteX61" fmla="*/ 800100 w 4739054"/>
              <a:gd name="connsiteY61" fmla="*/ 791307 h 1698804"/>
              <a:gd name="connsiteX62" fmla="*/ 852854 w 4739054"/>
              <a:gd name="connsiteY62" fmla="*/ 712177 h 1698804"/>
              <a:gd name="connsiteX63" fmla="*/ 861646 w 4739054"/>
              <a:gd name="connsiteY63" fmla="*/ 738554 h 1698804"/>
              <a:gd name="connsiteX64" fmla="*/ 984739 w 4739054"/>
              <a:gd name="connsiteY64" fmla="*/ 747346 h 1698804"/>
              <a:gd name="connsiteX65" fmla="*/ 993531 w 4739054"/>
              <a:gd name="connsiteY65" fmla="*/ 703384 h 1698804"/>
              <a:gd name="connsiteX66" fmla="*/ 1019908 w 4739054"/>
              <a:gd name="connsiteY66" fmla="*/ 677007 h 1698804"/>
              <a:gd name="connsiteX67" fmla="*/ 1213339 w 4739054"/>
              <a:gd name="connsiteY67" fmla="*/ 615461 h 1698804"/>
              <a:gd name="connsiteX68" fmla="*/ 1283677 w 4739054"/>
              <a:gd name="connsiteY68" fmla="*/ 571500 h 1698804"/>
              <a:gd name="connsiteX69" fmla="*/ 1292469 w 4739054"/>
              <a:gd name="connsiteY69" fmla="*/ 545123 h 1698804"/>
              <a:gd name="connsiteX70" fmla="*/ 1336431 w 4739054"/>
              <a:gd name="connsiteY70" fmla="*/ 518746 h 1698804"/>
              <a:gd name="connsiteX71" fmla="*/ 1362808 w 4739054"/>
              <a:gd name="connsiteY71" fmla="*/ 430823 h 1698804"/>
              <a:gd name="connsiteX72" fmla="*/ 1397977 w 4739054"/>
              <a:gd name="connsiteY72" fmla="*/ 395654 h 1698804"/>
              <a:gd name="connsiteX73" fmla="*/ 1433146 w 4739054"/>
              <a:gd name="connsiteY73" fmla="*/ 439615 h 1698804"/>
              <a:gd name="connsiteX74" fmla="*/ 1468315 w 4739054"/>
              <a:gd name="connsiteY74" fmla="*/ 448407 h 1698804"/>
              <a:gd name="connsiteX75" fmla="*/ 1600200 w 4739054"/>
              <a:gd name="connsiteY75" fmla="*/ 342900 h 1698804"/>
              <a:gd name="connsiteX76" fmla="*/ 1608992 w 4739054"/>
              <a:gd name="connsiteY76" fmla="*/ 281354 h 1698804"/>
              <a:gd name="connsiteX77" fmla="*/ 1582615 w 4739054"/>
              <a:gd name="connsiteY77" fmla="*/ 501161 h 1698804"/>
              <a:gd name="connsiteX78" fmla="*/ 1556239 w 4739054"/>
              <a:gd name="connsiteY78" fmla="*/ 430823 h 1698804"/>
              <a:gd name="connsiteX79" fmla="*/ 1538654 w 4739054"/>
              <a:gd name="connsiteY79" fmla="*/ 465992 h 1698804"/>
              <a:gd name="connsiteX80" fmla="*/ 1529862 w 4739054"/>
              <a:gd name="connsiteY80" fmla="*/ 509954 h 1698804"/>
              <a:gd name="connsiteX81" fmla="*/ 1494692 w 4739054"/>
              <a:gd name="connsiteY81" fmla="*/ 597877 h 1698804"/>
              <a:gd name="connsiteX82" fmla="*/ 1485900 w 4739054"/>
              <a:gd name="connsiteY82" fmla="*/ 641838 h 1698804"/>
              <a:gd name="connsiteX83" fmla="*/ 1468315 w 4739054"/>
              <a:gd name="connsiteY83" fmla="*/ 677007 h 1698804"/>
              <a:gd name="connsiteX84" fmla="*/ 1459523 w 4739054"/>
              <a:gd name="connsiteY84" fmla="*/ 624254 h 1698804"/>
              <a:gd name="connsiteX85" fmla="*/ 1468315 w 4739054"/>
              <a:gd name="connsiteY85" fmla="*/ 571500 h 1698804"/>
              <a:gd name="connsiteX86" fmla="*/ 1477108 w 4739054"/>
              <a:gd name="connsiteY86" fmla="*/ 492369 h 1698804"/>
              <a:gd name="connsiteX87" fmla="*/ 1485900 w 4739054"/>
              <a:gd name="connsiteY87" fmla="*/ 448407 h 1698804"/>
              <a:gd name="connsiteX88" fmla="*/ 1477108 w 4739054"/>
              <a:gd name="connsiteY88" fmla="*/ 553915 h 1698804"/>
              <a:gd name="connsiteX89" fmla="*/ 1468315 w 4739054"/>
              <a:gd name="connsiteY89" fmla="*/ 509954 h 1698804"/>
              <a:gd name="connsiteX90" fmla="*/ 1459523 w 4739054"/>
              <a:gd name="connsiteY90" fmla="*/ 580292 h 1698804"/>
              <a:gd name="connsiteX91" fmla="*/ 1477108 w 4739054"/>
              <a:gd name="connsiteY91" fmla="*/ 474784 h 1698804"/>
              <a:gd name="connsiteX92" fmla="*/ 1485900 w 4739054"/>
              <a:gd name="connsiteY92" fmla="*/ 448407 h 1698804"/>
              <a:gd name="connsiteX93" fmla="*/ 1494692 w 4739054"/>
              <a:gd name="connsiteY93" fmla="*/ 413238 h 1698804"/>
              <a:gd name="connsiteX94" fmla="*/ 1503485 w 4739054"/>
              <a:gd name="connsiteY94" fmla="*/ 545123 h 1698804"/>
              <a:gd name="connsiteX95" fmla="*/ 1494692 w 4739054"/>
              <a:gd name="connsiteY95" fmla="*/ 606669 h 1698804"/>
              <a:gd name="connsiteX96" fmla="*/ 1459523 w 4739054"/>
              <a:gd name="connsiteY96" fmla="*/ 624254 h 1698804"/>
              <a:gd name="connsiteX97" fmla="*/ 1468315 w 4739054"/>
              <a:gd name="connsiteY97" fmla="*/ 650631 h 1698804"/>
              <a:gd name="connsiteX98" fmla="*/ 1512277 w 4739054"/>
              <a:gd name="connsiteY98" fmla="*/ 624254 h 1698804"/>
              <a:gd name="connsiteX99" fmla="*/ 1521069 w 4739054"/>
              <a:gd name="connsiteY99" fmla="*/ 597877 h 1698804"/>
              <a:gd name="connsiteX100" fmla="*/ 1556239 w 4739054"/>
              <a:gd name="connsiteY100" fmla="*/ 580292 h 1698804"/>
              <a:gd name="connsiteX101" fmla="*/ 1565031 w 4739054"/>
              <a:gd name="connsiteY101" fmla="*/ 553915 h 1698804"/>
              <a:gd name="connsiteX102" fmla="*/ 1521069 w 4739054"/>
              <a:gd name="connsiteY102" fmla="*/ 633046 h 1698804"/>
              <a:gd name="connsiteX103" fmla="*/ 1512277 w 4739054"/>
              <a:gd name="connsiteY103" fmla="*/ 659423 h 1698804"/>
              <a:gd name="connsiteX104" fmla="*/ 1485900 w 4739054"/>
              <a:gd name="connsiteY104" fmla="*/ 668215 h 1698804"/>
              <a:gd name="connsiteX105" fmla="*/ 1406769 w 4739054"/>
              <a:gd name="connsiteY105" fmla="*/ 580292 h 1698804"/>
              <a:gd name="connsiteX106" fmla="*/ 1459523 w 4739054"/>
              <a:gd name="connsiteY106" fmla="*/ 545123 h 1698804"/>
              <a:gd name="connsiteX107" fmla="*/ 1441939 w 4739054"/>
              <a:gd name="connsiteY107" fmla="*/ 492369 h 1698804"/>
              <a:gd name="connsiteX108" fmla="*/ 1415562 w 4739054"/>
              <a:gd name="connsiteY108" fmla="*/ 430823 h 1698804"/>
              <a:gd name="connsiteX109" fmla="*/ 1380392 w 4739054"/>
              <a:gd name="connsiteY109" fmla="*/ 413238 h 1698804"/>
              <a:gd name="connsiteX110" fmla="*/ 1415562 w 4739054"/>
              <a:gd name="connsiteY110" fmla="*/ 492369 h 1698804"/>
              <a:gd name="connsiteX111" fmla="*/ 1459523 w 4739054"/>
              <a:gd name="connsiteY111" fmla="*/ 536331 h 1698804"/>
              <a:gd name="connsiteX112" fmla="*/ 1512277 w 4739054"/>
              <a:gd name="connsiteY112" fmla="*/ 597877 h 1698804"/>
              <a:gd name="connsiteX113" fmla="*/ 1521069 w 4739054"/>
              <a:gd name="connsiteY113" fmla="*/ 624254 h 1698804"/>
              <a:gd name="connsiteX114" fmla="*/ 1547446 w 4739054"/>
              <a:gd name="connsiteY114" fmla="*/ 650631 h 1698804"/>
              <a:gd name="connsiteX115" fmla="*/ 1538654 w 4739054"/>
              <a:gd name="connsiteY115" fmla="*/ 580292 h 1698804"/>
              <a:gd name="connsiteX116" fmla="*/ 1512277 w 4739054"/>
              <a:gd name="connsiteY116" fmla="*/ 527538 h 1698804"/>
              <a:gd name="connsiteX117" fmla="*/ 1468315 w 4739054"/>
              <a:gd name="connsiteY117" fmla="*/ 430823 h 1698804"/>
              <a:gd name="connsiteX118" fmla="*/ 1459523 w 4739054"/>
              <a:gd name="connsiteY118" fmla="*/ 457200 h 1698804"/>
              <a:gd name="connsiteX119" fmla="*/ 1477108 w 4739054"/>
              <a:gd name="connsiteY119" fmla="*/ 492369 h 1698804"/>
              <a:gd name="connsiteX120" fmla="*/ 1485900 w 4739054"/>
              <a:gd name="connsiteY120" fmla="*/ 527538 h 1698804"/>
              <a:gd name="connsiteX121" fmla="*/ 1494692 w 4739054"/>
              <a:gd name="connsiteY121" fmla="*/ 553915 h 1698804"/>
              <a:gd name="connsiteX122" fmla="*/ 1477108 w 4739054"/>
              <a:gd name="connsiteY122" fmla="*/ 492369 h 1698804"/>
              <a:gd name="connsiteX123" fmla="*/ 1468315 w 4739054"/>
              <a:gd name="connsiteY123" fmla="*/ 465992 h 1698804"/>
              <a:gd name="connsiteX124" fmla="*/ 1477108 w 4739054"/>
              <a:gd name="connsiteY124" fmla="*/ 580292 h 1698804"/>
              <a:gd name="connsiteX125" fmla="*/ 1485900 w 4739054"/>
              <a:gd name="connsiteY125" fmla="*/ 668215 h 1698804"/>
              <a:gd name="connsiteX126" fmla="*/ 1433146 w 4739054"/>
              <a:gd name="connsiteY126" fmla="*/ 465992 h 1698804"/>
              <a:gd name="connsiteX127" fmla="*/ 1415562 w 4739054"/>
              <a:gd name="connsiteY127" fmla="*/ 430823 h 1698804"/>
              <a:gd name="connsiteX128" fmla="*/ 1397977 w 4739054"/>
              <a:gd name="connsiteY128" fmla="*/ 615461 h 1698804"/>
              <a:gd name="connsiteX129" fmla="*/ 1441939 w 4739054"/>
              <a:gd name="connsiteY129" fmla="*/ 624254 h 1698804"/>
              <a:gd name="connsiteX130" fmla="*/ 1450731 w 4739054"/>
              <a:gd name="connsiteY130" fmla="*/ 597877 h 1698804"/>
              <a:gd name="connsiteX131" fmla="*/ 1477108 w 4739054"/>
              <a:gd name="connsiteY131" fmla="*/ 553915 h 1698804"/>
              <a:gd name="connsiteX132" fmla="*/ 1494692 w 4739054"/>
              <a:gd name="connsiteY132" fmla="*/ 518746 h 1698804"/>
              <a:gd name="connsiteX133" fmla="*/ 1503485 w 4739054"/>
              <a:gd name="connsiteY133" fmla="*/ 422031 h 1698804"/>
              <a:gd name="connsiteX134" fmla="*/ 1512277 w 4739054"/>
              <a:gd name="connsiteY134" fmla="*/ 395654 h 1698804"/>
              <a:gd name="connsiteX135" fmla="*/ 1529862 w 4739054"/>
              <a:gd name="connsiteY135" fmla="*/ 360484 h 1698804"/>
              <a:gd name="connsiteX136" fmla="*/ 1485900 w 4739054"/>
              <a:gd name="connsiteY136" fmla="*/ 96715 h 1698804"/>
              <a:gd name="connsiteX137" fmla="*/ 1503485 w 4739054"/>
              <a:gd name="connsiteY137" fmla="*/ 290146 h 1698804"/>
              <a:gd name="connsiteX138" fmla="*/ 1556239 w 4739054"/>
              <a:gd name="connsiteY138" fmla="*/ 298938 h 1698804"/>
              <a:gd name="connsiteX139" fmla="*/ 1608992 w 4739054"/>
              <a:gd name="connsiteY139" fmla="*/ 237392 h 1698804"/>
              <a:gd name="connsiteX140" fmla="*/ 1591408 w 4739054"/>
              <a:gd name="connsiteY140" fmla="*/ 281354 h 1698804"/>
              <a:gd name="connsiteX141" fmla="*/ 1573823 w 4739054"/>
              <a:gd name="connsiteY141" fmla="*/ 316523 h 1698804"/>
              <a:gd name="connsiteX142" fmla="*/ 1591408 w 4739054"/>
              <a:gd name="connsiteY142" fmla="*/ 553915 h 1698804"/>
              <a:gd name="connsiteX143" fmla="*/ 1617785 w 4739054"/>
              <a:gd name="connsiteY143" fmla="*/ 580292 h 1698804"/>
              <a:gd name="connsiteX144" fmla="*/ 1661746 w 4739054"/>
              <a:gd name="connsiteY144" fmla="*/ 589084 h 1698804"/>
              <a:gd name="connsiteX145" fmla="*/ 1723292 w 4739054"/>
              <a:gd name="connsiteY145" fmla="*/ 553915 h 1698804"/>
              <a:gd name="connsiteX146" fmla="*/ 1758462 w 4739054"/>
              <a:gd name="connsiteY146" fmla="*/ 571500 h 1698804"/>
              <a:gd name="connsiteX147" fmla="*/ 1784839 w 4739054"/>
              <a:gd name="connsiteY147" fmla="*/ 597877 h 1698804"/>
              <a:gd name="connsiteX148" fmla="*/ 1811215 w 4739054"/>
              <a:gd name="connsiteY148" fmla="*/ 615461 h 1698804"/>
              <a:gd name="connsiteX149" fmla="*/ 1855177 w 4739054"/>
              <a:gd name="connsiteY149" fmla="*/ 659423 h 1698804"/>
              <a:gd name="connsiteX150" fmla="*/ 2074985 w 4739054"/>
              <a:gd name="connsiteY150" fmla="*/ 764931 h 1698804"/>
              <a:gd name="connsiteX151" fmla="*/ 2180492 w 4739054"/>
              <a:gd name="connsiteY151" fmla="*/ 817684 h 1698804"/>
              <a:gd name="connsiteX152" fmla="*/ 2312377 w 4739054"/>
              <a:gd name="connsiteY152" fmla="*/ 852854 h 1698804"/>
              <a:gd name="connsiteX153" fmla="*/ 2461846 w 4739054"/>
              <a:gd name="connsiteY153" fmla="*/ 914400 h 1698804"/>
              <a:gd name="connsiteX154" fmla="*/ 3191608 w 4739054"/>
              <a:gd name="connsiteY154" fmla="*/ 1151792 h 1698804"/>
              <a:gd name="connsiteX155" fmla="*/ 3314700 w 4739054"/>
              <a:gd name="connsiteY155" fmla="*/ 1186961 h 1698804"/>
              <a:gd name="connsiteX156" fmla="*/ 3525715 w 4739054"/>
              <a:gd name="connsiteY156" fmla="*/ 1274884 h 1698804"/>
              <a:gd name="connsiteX157" fmla="*/ 3640015 w 4739054"/>
              <a:gd name="connsiteY157" fmla="*/ 1318846 h 1698804"/>
              <a:gd name="connsiteX158" fmla="*/ 3297115 w 4739054"/>
              <a:gd name="connsiteY158" fmla="*/ 1345223 h 1698804"/>
              <a:gd name="connsiteX159" fmla="*/ 3314700 w 4739054"/>
              <a:gd name="connsiteY159" fmla="*/ 1389184 h 1698804"/>
              <a:gd name="connsiteX160" fmla="*/ 3358662 w 4739054"/>
              <a:gd name="connsiteY160" fmla="*/ 1433146 h 1698804"/>
              <a:gd name="connsiteX161" fmla="*/ 3481754 w 4739054"/>
              <a:gd name="connsiteY161" fmla="*/ 1521069 h 1698804"/>
              <a:gd name="connsiteX162" fmla="*/ 3560885 w 4739054"/>
              <a:gd name="connsiteY162" fmla="*/ 1582615 h 1698804"/>
              <a:gd name="connsiteX163" fmla="*/ 3604846 w 4739054"/>
              <a:gd name="connsiteY163" fmla="*/ 1573823 h 1698804"/>
              <a:gd name="connsiteX164" fmla="*/ 3613639 w 4739054"/>
              <a:gd name="connsiteY164" fmla="*/ 1538654 h 1698804"/>
              <a:gd name="connsiteX165" fmla="*/ 3604846 w 4739054"/>
              <a:gd name="connsiteY165" fmla="*/ 1354015 h 1698804"/>
              <a:gd name="connsiteX166" fmla="*/ 3587262 w 4739054"/>
              <a:gd name="connsiteY166" fmla="*/ 1380392 h 1698804"/>
              <a:gd name="connsiteX167" fmla="*/ 3578469 w 4739054"/>
              <a:gd name="connsiteY167" fmla="*/ 1415561 h 1698804"/>
              <a:gd name="connsiteX168" fmla="*/ 3560885 w 4739054"/>
              <a:gd name="connsiteY168" fmla="*/ 1494692 h 1698804"/>
              <a:gd name="connsiteX169" fmla="*/ 3560885 w 4739054"/>
              <a:gd name="connsiteY169" fmla="*/ 1459523 h 1698804"/>
              <a:gd name="connsiteX170" fmla="*/ 3569677 w 4739054"/>
              <a:gd name="connsiteY170" fmla="*/ 1424354 h 1698804"/>
              <a:gd name="connsiteX171" fmla="*/ 3543300 w 4739054"/>
              <a:gd name="connsiteY171" fmla="*/ 1354015 h 1698804"/>
              <a:gd name="connsiteX172" fmla="*/ 3534508 w 4739054"/>
              <a:gd name="connsiteY172" fmla="*/ 1406769 h 1698804"/>
              <a:gd name="connsiteX173" fmla="*/ 3516923 w 4739054"/>
              <a:gd name="connsiteY173" fmla="*/ 1468315 h 1698804"/>
              <a:gd name="connsiteX174" fmla="*/ 3472962 w 4739054"/>
              <a:gd name="connsiteY174" fmla="*/ 1573823 h 1698804"/>
              <a:gd name="connsiteX175" fmla="*/ 3464169 w 4739054"/>
              <a:gd name="connsiteY175" fmla="*/ 1600200 h 1698804"/>
              <a:gd name="connsiteX176" fmla="*/ 3490546 w 4739054"/>
              <a:gd name="connsiteY176" fmla="*/ 1529861 h 1698804"/>
              <a:gd name="connsiteX177" fmla="*/ 3516923 w 4739054"/>
              <a:gd name="connsiteY177" fmla="*/ 1494692 h 1698804"/>
              <a:gd name="connsiteX178" fmla="*/ 3578469 w 4739054"/>
              <a:gd name="connsiteY178" fmla="*/ 1397977 h 1698804"/>
              <a:gd name="connsiteX179" fmla="*/ 3587262 w 4739054"/>
              <a:gd name="connsiteY179" fmla="*/ 1354015 h 1698804"/>
              <a:gd name="connsiteX180" fmla="*/ 3596054 w 4739054"/>
              <a:gd name="connsiteY180" fmla="*/ 1327638 h 1698804"/>
              <a:gd name="connsiteX181" fmla="*/ 3560885 w 4739054"/>
              <a:gd name="connsiteY181" fmla="*/ 1406769 h 1698804"/>
              <a:gd name="connsiteX182" fmla="*/ 3393831 w 4739054"/>
              <a:gd name="connsiteY182" fmla="*/ 1670538 h 1698804"/>
              <a:gd name="connsiteX183" fmla="*/ 3385039 w 4739054"/>
              <a:gd name="connsiteY183" fmla="*/ 1696915 h 1698804"/>
              <a:gd name="connsiteX184" fmla="*/ 3411415 w 4739054"/>
              <a:gd name="connsiteY184" fmla="*/ 1547446 h 1698804"/>
              <a:gd name="connsiteX185" fmla="*/ 3402623 w 4739054"/>
              <a:gd name="connsiteY185" fmla="*/ 1468315 h 1698804"/>
              <a:gd name="connsiteX186" fmla="*/ 3367454 w 4739054"/>
              <a:gd name="connsiteY186" fmla="*/ 1450731 h 1698804"/>
              <a:gd name="connsiteX187" fmla="*/ 3279531 w 4739054"/>
              <a:gd name="connsiteY187" fmla="*/ 1459523 h 1698804"/>
              <a:gd name="connsiteX188" fmla="*/ 2998177 w 4739054"/>
              <a:gd name="connsiteY188" fmla="*/ 1600200 h 1698804"/>
              <a:gd name="connsiteX189" fmla="*/ 2954215 w 4739054"/>
              <a:gd name="connsiteY189" fmla="*/ 1635369 h 1698804"/>
              <a:gd name="connsiteX190" fmla="*/ 2848708 w 4739054"/>
              <a:gd name="connsiteY190" fmla="*/ 1670538 h 1698804"/>
              <a:gd name="connsiteX191" fmla="*/ 3297115 w 4739054"/>
              <a:gd name="connsiteY191" fmla="*/ 1661746 h 1698804"/>
              <a:gd name="connsiteX192" fmla="*/ 3323492 w 4739054"/>
              <a:gd name="connsiteY192" fmla="*/ 1600200 h 1698804"/>
              <a:gd name="connsiteX193" fmla="*/ 3332285 w 4739054"/>
              <a:gd name="connsiteY193" fmla="*/ 1512277 h 1698804"/>
              <a:gd name="connsiteX194" fmla="*/ 3349869 w 4739054"/>
              <a:gd name="connsiteY194" fmla="*/ 1468315 h 1698804"/>
              <a:gd name="connsiteX195" fmla="*/ 3358662 w 4739054"/>
              <a:gd name="connsiteY195" fmla="*/ 1415561 h 1698804"/>
              <a:gd name="connsiteX196" fmla="*/ 3349869 w 4739054"/>
              <a:gd name="connsiteY196" fmla="*/ 1362807 h 1698804"/>
              <a:gd name="connsiteX197" fmla="*/ 3376246 w 4739054"/>
              <a:gd name="connsiteY197" fmla="*/ 1433146 h 1698804"/>
              <a:gd name="connsiteX198" fmla="*/ 3402623 w 4739054"/>
              <a:gd name="connsiteY198" fmla="*/ 1485900 h 1698804"/>
              <a:gd name="connsiteX199" fmla="*/ 3516923 w 4739054"/>
              <a:gd name="connsiteY199" fmla="*/ 1670538 h 1698804"/>
              <a:gd name="connsiteX200" fmla="*/ 3534508 w 4739054"/>
              <a:gd name="connsiteY200" fmla="*/ 1354015 h 1698804"/>
              <a:gd name="connsiteX201" fmla="*/ 3543300 w 4739054"/>
              <a:gd name="connsiteY201" fmla="*/ 1468315 h 1698804"/>
              <a:gd name="connsiteX202" fmla="*/ 3411415 w 4739054"/>
              <a:gd name="connsiteY202" fmla="*/ 1213338 h 1698804"/>
              <a:gd name="connsiteX203" fmla="*/ 3332285 w 4739054"/>
              <a:gd name="connsiteY203" fmla="*/ 1090246 h 1698804"/>
              <a:gd name="connsiteX204" fmla="*/ 3323492 w 4739054"/>
              <a:gd name="connsiteY204" fmla="*/ 1063869 h 1698804"/>
              <a:gd name="connsiteX205" fmla="*/ 3358662 w 4739054"/>
              <a:gd name="connsiteY205" fmla="*/ 1134207 h 1698804"/>
              <a:gd name="connsiteX206" fmla="*/ 3385039 w 4739054"/>
              <a:gd name="connsiteY206" fmla="*/ 1169377 h 1698804"/>
              <a:gd name="connsiteX207" fmla="*/ 3393831 w 4739054"/>
              <a:gd name="connsiteY207" fmla="*/ 1046284 h 1698804"/>
              <a:gd name="connsiteX208" fmla="*/ 3420208 w 4739054"/>
              <a:gd name="connsiteY208" fmla="*/ 1090246 h 1698804"/>
              <a:gd name="connsiteX209" fmla="*/ 3499339 w 4739054"/>
              <a:gd name="connsiteY209" fmla="*/ 1345223 h 1698804"/>
              <a:gd name="connsiteX210" fmla="*/ 3508131 w 4739054"/>
              <a:gd name="connsiteY210" fmla="*/ 1318846 h 1698804"/>
              <a:gd name="connsiteX211" fmla="*/ 3516923 w 4739054"/>
              <a:gd name="connsiteY211" fmla="*/ 1283677 h 1698804"/>
              <a:gd name="connsiteX212" fmla="*/ 3525715 w 4739054"/>
              <a:gd name="connsiteY212" fmla="*/ 1310054 h 1698804"/>
              <a:gd name="connsiteX213" fmla="*/ 3534508 w 4739054"/>
              <a:gd name="connsiteY213" fmla="*/ 1538654 h 1698804"/>
              <a:gd name="connsiteX214" fmla="*/ 3508131 w 4739054"/>
              <a:gd name="connsiteY214" fmla="*/ 1512277 h 1698804"/>
              <a:gd name="connsiteX215" fmla="*/ 3499339 w 4739054"/>
              <a:gd name="connsiteY215" fmla="*/ 1485900 h 1698804"/>
              <a:gd name="connsiteX216" fmla="*/ 3446585 w 4739054"/>
              <a:gd name="connsiteY216" fmla="*/ 1547446 h 1698804"/>
              <a:gd name="connsiteX217" fmla="*/ 3420208 w 4739054"/>
              <a:gd name="connsiteY217" fmla="*/ 1565031 h 1698804"/>
              <a:gd name="connsiteX218" fmla="*/ 3297115 w 4739054"/>
              <a:gd name="connsiteY218" fmla="*/ 1617784 h 1698804"/>
              <a:gd name="connsiteX219" fmla="*/ 3323492 w 4739054"/>
              <a:gd name="connsiteY219" fmla="*/ 1600200 h 1698804"/>
              <a:gd name="connsiteX220" fmla="*/ 3701562 w 4739054"/>
              <a:gd name="connsiteY220" fmla="*/ 1573823 h 1698804"/>
              <a:gd name="connsiteX221" fmla="*/ 3754315 w 4739054"/>
              <a:gd name="connsiteY221" fmla="*/ 1547446 h 1698804"/>
              <a:gd name="connsiteX222" fmla="*/ 3640015 w 4739054"/>
              <a:gd name="connsiteY222" fmla="*/ 1397977 h 1698804"/>
              <a:gd name="connsiteX223" fmla="*/ 3552092 w 4739054"/>
              <a:gd name="connsiteY223" fmla="*/ 1371600 h 1698804"/>
              <a:gd name="connsiteX224" fmla="*/ 3569677 w 4739054"/>
              <a:gd name="connsiteY224" fmla="*/ 1397977 h 1698804"/>
              <a:gd name="connsiteX225" fmla="*/ 3578469 w 4739054"/>
              <a:gd name="connsiteY225" fmla="*/ 1424354 h 1698804"/>
              <a:gd name="connsiteX226" fmla="*/ 3604846 w 4739054"/>
              <a:gd name="connsiteY226" fmla="*/ 1433146 h 1698804"/>
              <a:gd name="connsiteX227" fmla="*/ 3508131 w 4739054"/>
              <a:gd name="connsiteY227" fmla="*/ 1380392 h 1698804"/>
              <a:gd name="connsiteX228" fmla="*/ 3358662 w 4739054"/>
              <a:gd name="connsiteY228" fmla="*/ 1301261 h 1698804"/>
              <a:gd name="connsiteX229" fmla="*/ 3376246 w 4739054"/>
              <a:gd name="connsiteY229" fmla="*/ 1327638 h 1698804"/>
              <a:gd name="connsiteX230" fmla="*/ 3402623 w 4739054"/>
              <a:gd name="connsiteY230" fmla="*/ 1336431 h 1698804"/>
              <a:gd name="connsiteX231" fmla="*/ 3437792 w 4739054"/>
              <a:gd name="connsiteY231" fmla="*/ 1362807 h 1698804"/>
              <a:gd name="connsiteX232" fmla="*/ 3464169 w 4739054"/>
              <a:gd name="connsiteY232" fmla="*/ 1380392 h 1698804"/>
              <a:gd name="connsiteX233" fmla="*/ 3314700 w 4739054"/>
              <a:gd name="connsiteY233" fmla="*/ 1257300 h 1698804"/>
              <a:gd name="connsiteX234" fmla="*/ 3288323 w 4739054"/>
              <a:gd name="connsiteY234" fmla="*/ 1248507 h 1698804"/>
              <a:gd name="connsiteX235" fmla="*/ 3244362 w 4739054"/>
              <a:gd name="connsiteY235" fmla="*/ 1222131 h 1698804"/>
              <a:gd name="connsiteX236" fmla="*/ 3253154 w 4739054"/>
              <a:gd name="connsiteY236" fmla="*/ 1257300 h 1698804"/>
              <a:gd name="connsiteX237" fmla="*/ 3279531 w 4739054"/>
              <a:gd name="connsiteY237" fmla="*/ 1283677 h 1698804"/>
              <a:gd name="connsiteX238" fmla="*/ 3297115 w 4739054"/>
              <a:gd name="connsiteY238" fmla="*/ 1310054 h 1698804"/>
              <a:gd name="connsiteX239" fmla="*/ 3341077 w 4739054"/>
              <a:gd name="connsiteY239" fmla="*/ 1248507 h 1698804"/>
              <a:gd name="connsiteX240" fmla="*/ 3376246 w 4739054"/>
              <a:gd name="connsiteY240" fmla="*/ 1239715 h 1698804"/>
              <a:gd name="connsiteX241" fmla="*/ 3807069 w 4739054"/>
              <a:gd name="connsiteY241" fmla="*/ 835269 h 1698804"/>
              <a:gd name="connsiteX242" fmla="*/ 3894992 w 4739054"/>
              <a:gd name="connsiteY242" fmla="*/ 764931 h 1698804"/>
              <a:gd name="connsiteX243" fmla="*/ 4079631 w 4739054"/>
              <a:gd name="connsiteY243" fmla="*/ 545123 h 1698804"/>
              <a:gd name="connsiteX244" fmla="*/ 4229100 w 4739054"/>
              <a:gd name="connsiteY244" fmla="*/ 325315 h 1698804"/>
              <a:gd name="connsiteX245" fmla="*/ 4220308 w 4739054"/>
              <a:gd name="connsiteY245" fmla="*/ 369277 h 1698804"/>
              <a:gd name="connsiteX246" fmla="*/ 4237892 w 4739054"/>
              <a:gd name="connsiteY246" fmla="*/ 413238 h 1698804"/>
              <a:gd name="connsiteX247" fmla="*/ 4264269 w 4739054"/>
              <a:gd name="connsiteY247" fmla="*/ 386861 h 1698804"/>
              <a:gd name="connsiteX248" fmla="*/ 4404946 w 4739054"/>
              <a:gd name="connsiteY248" fmla="*/ 272561 h 1698804"/>
              <a:gd name="connsiteX249" fmla="*/ 4413739 w 4739054"/>
              <a:gd name="connsiteY249" fmla="*/ 246184 h 1698804"/>
              <a:gd name="connsiteX250" fmla="*/ 4440115 w 4739054"/>
              <a:gd name="connsiteY250" fmla="*/ 193431 h 1698804"/>
              <a:gd name="connsiteX251" fmla="*/ 4431323 w 4739054"/>
              <a:gd name="connsiteY251" fmla="*/ 219807 h 1698804"/>
              <a:gd name="connsiteX252" fmla="*/ 4440115 w 4739054"/>
              <a:gd name="connsiteY252" fmla="*/ 175846 h 1698804"/>
              <a:gd name="connsiteX253" fmla="*/ 4457700 w 4739054"/>
              <a:gd name="connsiteY253" fmla="*/ 105507 h 1698804"/>
              <a:gd name="connsiteX254" fmla="*/ 4448908 w 4739054"/>
              <a:gd name="connsiteY254" fmla="*/ 175846 h 1698804"/>
              <a:gd name="connsiteX255" fmla="*/ 4440115 w 4739054"/>
              <a:gd name="connsiteY255" fmla="*/ 237392 h 1698804"/>
              <a:gd name="connsiteX256" fmla="*/ 4352192 w 4739054"/>
              <a:gd name="connsiteY256" fmla="*/ 175846 h 1698804"/>
              <a:gd name="connsiteX257" fmla="*/ 4422531 w 4739054"/>
              <a:gd name="connsiteY257" fmla="*/ 167054 h 1698804"/>
              <a:gd name="connsiteX258" fmla="*/ 4404946 w 4739054"/>
              <a:gd name="connsiteY258" fmla="*/ 123092 h 1698804"/>
              <a:gd name="connsiteX259" fmla="*/ 4378569 w 4739054"/>
              <a:gd name="connsiteY259" fmla="*/ 87923 h 1698804"/>
              <a:gd name="connsiteX260" fmla="*/ 4290646 w 4739054"/>
              <a:gd name="connsiteY260" fmla="*/ 0 h 1698804"/>
              <a:gd name="connsiteX261" fmla="*/ 4308231 w 4739054"/>
              <a:gd name="connsiteY261" fmla="*/ 43961 h 1698804"/>
              <a:gd name="connsiteX262" fmla="*/ 4352192 w 4739054"/>
              <a:gd name="connsiteY262" fmla="*/ 96715 h 1698804"/>
              <a:gd name="connsiteX263" fmla="*/ 4343400 w 4739054"/>
              <a:gd name="connsiteY263" fmla="*/ 26377 h 1698804"/>
              <a:gd name="connsiteX264" fmla="*/ 4352192 w 4739054"/>
              <a:gd name="connsiteY264" fmla="*/ 140677 h 1698804"/>
              <a:gd name="connsiteX265" fmla="*/ 4360985 w 4739054"/>
              <a:gd name="connsiteY265" fmla="*/ 404446 h 1698804"/>
              <a:gd name="connsiteX266" fmla="*/ 4387362 w 4739054"/>
              <a:gd name="connsiteY266" fmla="*/ 369277 h 1698804"/>
              <a:gd name="connsiteX267" fmla="*/ 4457700 w 4739054"/>
              <a:gd name="connsiteY267" fmla="*/ 193431 h 1698804"/>
              <a:gd name="connsiteX268" fmla="*/ 4492869 w 4739054"/>
              <a:gd name="connsiteY268" fmla="*/ 105507 h 1698804"/>
              <a:gd name="connsiteX269" fmla="*/ 4519246 w 4739054"/>
              <a:gd name="connsiteY269" fmla="*/ 298938 h 1698804"/>
              <a:gd name="connsiteX270" fmla="*/ 4492869 w 4739054"/>
              <a:gd name="connsiteY270" fmla="*/ 307731 h 1698804"/>
              <a:gd name="connsiteX271" fmla="*/ 4413739 w 4739054"/>
              <a:gd name="connsiteY271" fmla="*/ 263769 h 1698804"/>
              <a:gd name="connsiteX272" fmla="*/ 4378569 w 4739054"/>
              <a:gd name="connsiteY272" fmla="*/ 237392 h 1698804"/>
              <a:gd name="connsiteX273" fmla="*/ 4193931 w 4739054"/>
              <a:gd name="connsiteY273" fmla="*/ 123092 h 1698804"/>
              <a:gd name="connsiteX274" fmla="*/ 4185139 w 4739054"/>
              <a:gd name="connsiteY274" fmla="*/ 167054 h 1698804"/>
              <a:gd name="connsiteX275" fmla="*/ 4536831 w 4739054"/>
              <a:gd name="connsiteY275" fmla="*/ 413238 h 1698804"/>
              <a:gd name="connsiteX276" fmla="*/ 4572000 w 4739054"/>
              <a:gd name="connsiteY276" fmla="*/ 422031 h 1698804"/>
              <a:gd name="connsiteX277" fmla="*/ 4615962 w 4739054"/>
              <a:gd name="connsiteY277" fmla="*/ 325315 h 1698804"/>
              <a:gd name="connsiteX278" fmla="*/ 4572000 w 4739054"/>
              <a:gd name="connsiteY278" fmla="*/ 281354 h 1698804"/>
              <a:gd name="connsiteX279" fmla="*/ 4615962 w 4739054"/>
              <a:gd name="connsiteY279" fmla="*/ 334107 h 1698804"/>
              <a:gd name="connsiteX280" fmla="*/ 4739054 w 4739054"/>
              <a:gd name="connsiteY280" fmla="*/ 413238 h 1698804"/>
              <a:gd name="connsiteX281" fmla="*/ 4730262 w 4739054"/>
              <a:gd name="connsiteY281" fmla="*/ 351692 h 1698804"/>
              <a:gd name="connsiteX282" fmla="*/ 4703885 w 4739054"/>
              <a:gd name="connsiteY282" fmla="*/ 316523 h 1698804"/>
              <a:gd name="connsiteX283" fmla="*/ 4651131 w 4739054"/>
              <a:gd name="connsiteY283" fmla="*/ 237392 h 1698804"/>
              <a:gd name="connsiteX284" fmla="*/ 4633546 w 4739054"/>
              <a:gd name="connsiteY284" fmla="*/ 404446 h 1698804"/>
              <a:gd name="connsiteX285" fmla="*/ 4615962 w 4739054"/>
              <a:gd name="connsiteY285" fmla="*/ 360484 h 1698804"/>
              <a:gd name="connsiteX286" fmla="*/ 4607169 w 4739054"/>
              <a:gd name="connsiteY286" fmla="*/ 316523 h 1698804"/>
              <a:gd name="connsiteX287" fmla="*/ 4580792 w 4739054"/>
              <a:gd name="connsiteY287" fmla="*/ 149469 h 1698804"/>
              <a:gd name="connsiteX288" fmla="*/ 4554415 w 4739054"/>
              <a:gd name="connsiteY288" fmla="*/ 369277 h 1698804"/>
              <a:gd name="connsiteX289" fmla="*/ 4536831 w 4739054"/>
              <a:gd name="connsiteY289" fmla="*/ 553915 h 1698804"/>
              <a:gd name="connsiteX290" fmla="*/ 4528039 w 4739054"/>
              <a:gd name="connsiteY290" fmla="*/ 263769 h 1698804"/>
              <a:gd name="connsiteX291" fmla="*/ 4510454 w 4739054"/>
              <a:gd name="connsiteY291" fmla="*/ 149469 h 1698804"/>
              <a:gd name="connsiteX292" fmla="*/ 4501662 w 4739054"/>
              <a:gd name="connsiteY292" fmla="*/ 184638 h 1698804"/>
              <a:gd name="connsiteX293" fmla="*/ 4484077 w 4739054"/>
              <a:gd name="connsiteY293" fmla="*/ 228600 h 1698804"/>
              <a:gd name="connsiteX294" fmla="*/ 4457700 w 4739054"/>
              <a:gd name="connsiteY294" fmla="*/ 360484 h 1698804"/>
              <a:gd name="connsiteX295" fmla="*/ 4413739 w 4739054"/>
              <a:gd name="connsiteY295" fmla="*/ 263769 h 1698804"/>
              <a:gd name="connsiteX296" fmla="*/ 4369777 w 4739054"/>
              <a:gd name="connsiteY296" fmla="*/ 193431 h 1698804"/>
              <a:gd name="connsiteX297" fmla="*/ 4360985 w 4739054"/>
              <a:gd name="connsiteY297" fmla="*/ 131884 h 1698804"/>
              <a:gd name="connsiteX298" fmla="*/ 4378569 w 4739054"/>
              <a:gd name="connsiteY298" fmla="*/ 158261 h 1698804"/>
              <a:gd name="connsiteX299" fmla="*/ 4519246 w 4739054"/>
              <a:gd name="connsiteY299" fmla="*/ 254977 h 1698804"/>
              <a:gd name="connsiteX300" fmla="*/ 4703885 w 4739054"/>
              <a:gd name="connsiteY300" fmla="*/ 298938 h 1698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Lst>
            <a:rect l="l" t="t" r="r" b="b"/>
            <a:pathLst>
              <a:path w="4739054" h="1698804">
                <a:moveTo>
                  <a:pt x="0" y="1002323"/>
                </a:moveTo>
                <a:cubicBezTo>
                  <a:pt x="81079" y="953676"/>
                  <a:pt x="19359" y="1005455"/>
                  <a:pt x="52754" y="931984"/>
                </a:cubicBezTo>
                <a:cubicBezTo>
                  <a:pt x="61499" y="912744"/>
                  <a:pt x="87923" y="879231"/>
                  <a:pt x="87923" y="879231"/>
                </a:cubicBezTo>
                <a:cubicBezTo>
                  <a:pt x="82062" y="934915"/>
                  <a:pt x="78853" y="990943"/>
                  <a:pt x="70339" y="1046284"/>
                </a:cubicBezTo>
                <a:cubicBezTo>
                  <a:pt x="67095" y="1067373"/>
                  <a:pt x="62296" y="1126915"/>
                  <a:pt x="52754" y="1107831"/>
                </a:cubicBezTo>
                <a:cubicBezTo>
                  <a:pt x="35665" y="1073653"/>
                  <a:pt x="51004" y="1031089"/>
                  <a:pt x="43962" y="993531"/>
                </a:cubicBezTo>
                <a:cubicBezTo>
                  <a:pt x="42015" y="983145"/>
                  <a:pt x="32239" y="975946"/>
                  <a:pt x="26377" y="967154"/>
                </a:cubicBezTo>
                <a:cubicBezTo>
                  <a:pt x="29308" y="978877"/>
                  <a:pt x="24361" y="1007727"/>
                  <a:pt x="35169" y="1002323"/>
                </a:cubicBezTo>
                <a:cubicBezTo>
                  <a:pt x="48535" y="995639"/>
                  <a:pt x="37279" y="971728"/>
                  <a:pt x="43962" y="958361"/>
                </a:cubicBezTo>
                <a:cubicBezTo>
                  <a:pt x="49523" y="947240"/>
                  <a:pt x="62247" y="941425"/>
                  <a:pt x="70339" y="931984"/>
                </a:cubicBezTo>
                <a:cubicBezTo>
                  <a:pt x="98325" y="899334"/>
                  <a:pt x="104396" y="873657"/>
                  <a:pt x="149469" y="852854"/>
                </a:cubicBezTo>
                <a:cubicBezTo>
                  <a:pt x="168285" y="844170"/>
                  <a:pt x="190500" y="846992"/>
                  <a:pt x="211015" y="844061"/>
                </a:cubicBezTo>
                <a:cubicBezTo>
                  <a:pt x="172915" y="829407"/>
                  <a:pt x="134018" y="816679"/>
                  <a:pt x="96715" y="800100"/>
                </a:cubicBezTo>
                <a:cubicBezTo>
                  <a:pt x="-1068" y="756641"/>
                  <a:pt x="100064" y="785550"/>
                  <a:pt x="17585" y="764931"/>
                </a:cubicBezTo>
                <a:cubicBezTo>
                  <a:pt x="36228" y="839506"/>
                  <a:pt x="48633" y="913371"/>
                  <a:pt x="158262" y="940777"/>
                </a:cubicBezTo>
                <a:lnTo>
                  <a:pt x="193431" y="949569"/>
                </a:lnTo>
                <a:cubicBezTo>
                  <a:pt x="145233" y="853175"/>
                  <a:pt x="208881" y="971200"/>
                  <a:pt x="149469" y="888023"/>
                </a:cubicBezTo>
                <a:cubicBezTo>
                  <a:pt x="141851" y="877358"/>
                  <a:pt x="137746" y="864577"/>
                  <a:pt x="131885" y="852854"/>
                </a:cubicBezTo>
                <a:cubicBezTo>
                  <a:pt x="148208" y="950793"/>
                  <a:pt x="127354" y="870168"/>
                  <a:pt x="158262" y="931984"/>
                </a:cubicBezTo>
                <a:cubicBezTo>
                  <a:pt x="162407" y="940273"/>
                  <a:pt x="168963" y="967430"/>
                  <a:pt x="167054" y="958361"/>
                </a:cubicBezTo>
                <a:cubicBezTo>
                  <a:pt x="153432" y="893658"/>
                  <a:pt x="110123" y="700094"/>
                  <a:pt x="123092" y="764931"/>
                </a:cubicBezTo>
                <a:cubicBezTo>
                  <a:pt x="126023" y="779585"/>
                  <a:pt x="129324" y="794169"/>
                  <a:pt x="131885" y="808892"/>
                </a:cubicBezTo>
                <a:cubicBezTo>
                  <a:pt x="141049" y="861583"/>
                  <a:pt x="146901" y="914893"/>
                  <a:pt x="158262" y="967154"/>
                </a:cubicBezTo>
                <a:cubicBezTo>
                  <a:pt x="161615" y="982576"/>
                  <a:pt x="165575" y="999132"/>
                  <a:pt x="175846" y="1011115"/>
                </a:cubicBezTo>
                <a:cubicBezTo>
                  <a:pt x="184376" y="1021066"/>
                  <a:pt x="199292" y="1022838"/>
                  <a:pt x="211015" y="1028700"/>
                </a:cubicBezTo>
                <a:cubicBezTo>
                  <a:pt x="213946" y="970085"/>
                  <a:pt x="223989" y="911393"/>
                  <a:pt x="219808" y="852854"/>
                </a:cubicBezTo>
                <a:cubicBezTo>
                  <a:pt x="218487" y="834366"/>
                  <a:pt x="212047" y="921325"/>
                  <a:pt x="202223" y="905607"/>
                </a:cubicBezTo>
                <a:cubicBezTo>
                  <a:pt x="179983" y="870023"/>
                  <a:pt x="184075" y="823662"/>
                  <a:pt x="175846" y="782515"/>
                </a:cubicBezTo>
                <a:cubicBezTo>
                  <a:pt x="173476" y="770666"/>
                  <a:pt x="181319" y="806065"/>
                  <a:pt x="184639" y="817684"/>
                </a:cubicBezTo>
                <a:cubicBezTo>
                  <a:pt x="187185" y="826595"/>
                  <a:pt x="190500" y="835269"/>
                  <a:pt x="193431" y="844061"/>
                </a:cubicBezTo>
                <a:cubicBezTo>
                  <a:pt x="190500" y="864576"/>
                  <a:pt x="163915" y="905607"/>
                  <a:pt x="184639" y="905607"/>
                </a:cubicBezTo>
                <a:cubicBezTo>
                  <a:pt x="205975" y="905607"/>
                  <a:pt x="181301" y="848245"/>
                  <a:pt x="202223" y="844061"/>
                </a:cubicBezTo>
                <a:cubicBezTo>
                  <a:pt x="208414" y="842823"/>
                  <a:pt x="243169" y="933237"/>
                  <a:pt x="246185" y="940777"/>
                </a:cubicBezTo>
                <a:cubicBezTo>
                  <a:pt x="249116" y="987669"/>
                  <a:pt x="266373" y="1035873"/>
                  <a:pt x="254977" y="1081454"/>
                </a:cubicBezTo>
                <a:cubicBezTo>
                  <a:pt x="251398" y="1095769"/>
                  <a:pt x="229958" y="916470"/>
                  <a:pt x="228600" y="905607"/>
                </a:cubicBezTo>
                <a:cubicBezTo>
                  <a:pt x="216877" y="908538"/>
                  <a:pt x="201167" y="905117"/>
                  <a:pt x="193431" y="914400"/>
                </a:cubicBezTo>
                <a:cubicBezTo>
                  <a:pt x="183864" y="925880"/>
                  <a:pt x="189886" y="944369"/>
                  <a:pt x="184639" y="958361"/>
                </a:cubicBezTo>
                <a:cubicBezTo>
                  <a:pt x="180929" y="968255"/>
                  <a:pt x="172916" y="975946"/>
                  <a:pt x="167054" y="984738"/>
                </a:cubicBezTo>
                <a:cubicBezTo>
                  <a:pt x="164123" y="999392"/>
                  <a:pt x="147695" y="1018133"/>
                  <a:pt x="158262" y="1028700"/>
                </a:cubicBezTo>
                <a:cubicBezTo>
                  <a:pt x="167054" y="1037492"/>
                  <a:pt x="175087" y="1010283"/>
                  <a:pt x="184639" y="1002323"/>
                </a:cubicBezTo>
                <a:cubicBezTo>
                  <a:pt x="195525" y="993251"/>
                  <a:pt x="250002" y="961075"/>
                  <a:pt x="254977" y="958361"/>
                </a:cubicBezTo>
                <a:cubicBezTo>
                  <a:pt x="342171" y="910801"/>
                  <a:pt x="378749" y="906708"/>
                  <a:pt x="501162" y="870438"/>
                </a:cubicBezTo>
                <a:cubicBezTo>
                  <a:pt x="515490" y="866193"/>
                  <a:pt x="530469" y="864577"/>
                  <a:pt x="545123" y="861646"/>
                </a:cubicBezTo>
                <a:cubicBezTo>
                  <a:pt x="564133" y="847389"/>
                  <a:pt x="653046" y="787811"/>
                  <a:pt x="509954" y="852854"/>
                </a:cubicBezTo>
                <a:cubicBezTo>
                  <a:pt x="498634" y="857999"/>
                  <a:pt x="492743" y="870829"/>
                  <a:pt x="483577" y="879231"/>
                </a:cubicBezTo>
                <a:cubicBezTo>
                  <a:pt x="361547" y="991091"/>
                  <a:pt x="443732" y="910283"/>
                  <a:pt x="369277" y="984738"/>
                </a:cubicBezTo>
                <a:cubicBezTo>
                  <a:pt x="363415" y="955430"/>
                  <a:pt x="376560" y="913394"/>
                  <a:pt x="351692" y="896815"/>
                </a:cubicBezTo>
                <a:cubicBezTo>
                  <a:pt x="334107" y="885092"/>
                  <a:pt x="316523" y="949569"/>
                  <a:pt x="316523" y="949569"/>
                </a:cubicBezTo>
                <a:cubicBezTo>
                  <a:pt x="314355" y="956074"/>
                  <a:pt x="288657" y="1015175"/>
                  <a:pt x="334108" y="958361"/>
                </a:cubicBezTo>
                <a:cubicBezTo>
                  <a:pt x="339898" y="951124"/>
                  <a:pt x="336347" y="938537"/>
                  <a:pt x="342900" y="931984"/>
                </a:cubicBezTo>
                <a:cubicBezTo>
                  <a:pt x="349453" y="925431"/>
                  <a:pt x="360485" y="926123"/>
                  <a:pt x="369277" y="923192"/>
                </a:cubicBezTo>
                <a:cubicBezTo>
                  <a:pt x="448511" y="859806"/>
                  <a:pt x="408434" y="884580"/>
                  <a:pt x="395654" y="914400"/>
                </a:cubicBezTo>
                <a:cubicBezTo>
                  <a:pt x="390894" y="925507"/>
                  <a:pt x="389793" y="937846"/>
                  <a:pt x="386862" y="949569"/>
                </a:cubicBezTo>
                <a:cubicBezTo>
                  <a:pt x="459097" y="967627"/>
                  <a:pt x="388528" y="959202"/>
                  <a:pt x="448408" y="940777"/>
                </a:cubicBezTo>
                <a:cubicBezTo>
                  <a:pt x="476974" y="931987"/>
                  <a:pt x="536331" y="923192"/>
                  <a:pt x="536331" y="923192"/>
                </a:cubicBezTo>
                <a:cubicBezTo>
                  <a:pt x="545123" y="917330"/>
                  <a:pt x="552995" y="909770"/>
                  <a:pt x="562708" y="905607"/>
                </a:cubicBezTo>
                <a:cubicBezTo>
                  <a:pt x="573815" y="900847"/>
                  <a:pt x="588210" y="904065"/>
                  <a:pt x="597877" y="896815"/>
                </a:cubicBezTo>
                <a:cubicBezTo>
                  <a:pt x="612890" y="885556"/>
                  <a:pt x="621323" y="867508"/>
                  <a:pt x="633046" y="852854"/>
                </a:cubicBezTo>
                <a:cubicBezTo>
                  <a:pt x="635977" y="861646"/>
                  <a:pt x="632751" y="877413"/>
                  <a:pt x="641839" y="879231"/>
                </a:cubicBezTo>
                <a:cubicBezTo>
                  <a:pt x="654691" y="881801"/>
                  <a:pt x="665031" y="866969"/>
                  <a:pt x="677008" y="861646"/>
                </a:cubicBezTo>
                <a:cubicBezTo>
                  <a:pt x="732871" y="836817"/>
                  <a:pt x="711729" y="853152"/>
                  <a:pt x="764931" y="817684"/>
                </a:cubicBezTo>
                <a:cubicBezTo>
                  <a:pt x="777124" y="809556"/>
                  <a:pt x="790719" y="802564"/>
                  <a:pt x="800100" y="791307"/>
                </a:cubicBezTo>
                <a:cubicBezTo>
                  <a:pt x="820395" y="766954"/>
                  <a:pt x="852854" y="712177"/>
                  <a:pt x="852854" y="712177"/>
                </a:cubicBezTo>
                <a:cubicBezTo>
                  <a:pt x="855785" y="720969"/>
                  <a:pt x="855093" y="732001"/>
                  <a:pt x="861646" y="738554"/>
                </a:cubicBezTo>
                <a:cubicBezTo>
                  <a:pt x="906807" y="783715"/>
                  <a:pt x="923664" y="760918"/>
                  <a:pt x="984739" y="747346"/>
                </a:cubicBezTo>
                <a:cubicBezTo>
                  <a:pt x="987670" y="732692"/>
                  <a:pt x="986848" y="716751"/>
                  <a:pt x="993531" y="703384"/>
                </a:cubicBezTo>
                <a:cubicBezTo>
                  <a:pt x="999092" y="692262"/>
                  <a:pt x="1009961" y="684467"/>
                  <a:pt x="1019908" y="677007"/>
                </a:cubicBezTo>
                <a:cubicBezTo>
                  <a:pt x="1117099" y="604114"/>
                  <a:pt x="1083987" y="625412"/>
                  <a:pt x="1213339" y="615461"/>
                </a:cubicBezTo>
                <a:cubicBezTo>
                  <a:pt x="1236785" y="600807"/>
                  <a:pt x="1263012" y="589869"/>
                  <a:pt x="1283677" y="571500"/>
                </a:cubicBezTo>
                <a:cubicBezTo>
                  <a:pt x="1290604" y="565343"/>
                  <a:pt x="1285916" y="551676"/>
                  <a:pt x="1292469" y="545123"/>
                </a:cubicBezTo>
                <a:cubicBezTo>
                  <a:pt x="1304553" y="533039"/>
                  <a:pt x="1321777" y="527538"/>
                  <a:pt x="1336431" y="518746"/>
                </a:cubicBezTo>
                <a:cubicBezTo>
                  <a:pt x="1345223" y="489438"/>
                  <a:pt x="1349124" y="458191"/>
                  <a:pt x="1362808" y="430823"/>
                </a:cubicBezTo>
                <a:cubicBezTo>
                  <a:pt x="1370222" y="415994"/>
                  <a:pt x="1381526" y="393598"/>
                  <a:pt x="1397977" y="395654"/>
                </a:cubicBezTo>
                <a:cubicBezTo>
                  <a:pt x="1416598" y="397982"/>
                  <a:pt x="1418133" y="428356"/>
                  <a:pt x="1433146" y="439615"/>
                </a:cubicBezTo>
                <a:cubicBezTo>
                  <a:pt x="1442813" y="446865"/>
                  <a:pt x="1456592" y="445476"/>
                  <a:pt x="1468315" y="448407"/>
                </a:cubicBezTo>
                <a:cubicBezTo>
                  <a:pt x="1526373" y="414540"/>
                  <a:pt x="1578986" y="406543"/>
                  <a:pt x="1600200" y="342900"/>
                </a:cubicBezTo>
                <a:cubicBezTo>
                  <a:pt x="1606753" y="323240"/>
                  <a:pt x="1610581" y="260691"/>
                  <a:pt x="1608992" y="281354"/>
                </a:cubicBezTo>
                <a:cubicBezTo>
                  <a:pt x="1597072" y="436318"/>
                  <a:pt x="1601148" y="408506"/>
                  <a:pt x="1582615" y="501161"/>
                </a:cubicBezTo>
                <a:cubicBezTo>
                  <a:pt x="1573823" y="477715"/>
                  <a:pt x="1575792" y="446466"/>
                  <a:pt x="1556239" y="430823"/>
                </a:cubicBezTo>
                <a:cubicBezTo>
                  <a:pt x="1546004" y="422635"/>
                  <a:pt x="1542799" y="453558"/>
                  <a:pt x="1538654" y="465992"/>
                </a:cubicBezTo>
                <a:cubicBezTo>
                  <a:pt x="1533928" y="480169"/>
                  <a:pt x="1534588" y="495777"/>
                  <a:pt x="1529862" y="509954"/>
                </a:cubicBezTo>
                <a:cubicBezTo>
                  <a:pt x="1519880" y="539900"/>
                  <a:pt x="1506415" y="568569"/>
                  <a:pt x="1494692" y="597877"/>
                </a:cubicBezTo>
                <a:cubicBezTo>
                  <a:pt x="1491761" y="612531"/>
                  <a:pt x="1490626" y="627661"/>
                  <a:pt x="1485900" y="641838"/>
                </a:cubicBezTo>
                <a:cubicBezTo>
                  <a:pt x="1481755" y="654272"/>
                  <a:pt x="1479221" y="684277"/>
                  <a:pt x="1468315" y="677007"/>
                </a:cubicBezTo>
                <a:cubicBezTo>
                  <a:pt x="1453482" y="667119"/>
                  <a:pt x="1462454" y="641838"/>
                  <a:pt x="1459523" y="624254"/>
                </a:cubicBezTo>
                <a:cubicBezTo>
                  <a:pt x="1462454" y="606669"/>
                  <a:pt x="1465959" y="589171"/>
                  <a:pt x="1468315" y="571500"/>
                </a:cubicBezTo>
                <a:cubicBezTo>
                  <a:pt x="1471823" y="545193"/>
                  <a:pt x="1473355" y="518642"/>
                  <a:pt x="1477108" y="492369"/>
                </a:cubicBezTo>
                <a:cubicBezTo>
                  <a:pt x="1479221" y="477575"/>
                  <a:pt x="1482969" y="463061"/>
                  <a:pt x="1485900" y="448407"/>
                </a:cubicBezTo>
                <a:cubicBezTo>
                  <a:pt x="1482969" y="483576"/>
                  <a:pt x="1486803" y="519982"/>
                  <a:pt x="1477108" y="553915"/>
                </a:cubicBezTo>
                <a:cubicBezTo>
                  <a:pt x="1473003" y="568284"/>
                  <a:pt x="1476605" y="497520"/>
                  <a:pt x="1468315" y="509954"/>
                </a:cubicBezTo>
                <a:cubicBezTo>
                  <a:pt x="1455208" y="529614"/>
                  <a:pt x="1453792" y="603215"/>
                  <a:pt x="1459523" y="580292"/>
                </a:cubicBezTo>
                <a:cubicBezTo>
                  <a:pt x="1468171" y="545702"/>
                  <a:pt x="1470116" y="509746"/>
                  <a:pt x="1477108" y="474784"/>
                </a:cubicBezTo>
                <a:cubicBezTo>
                  <a:pt x="1478926" y="465696"/>
                  <a:pt x="1483354" y="457318"/>
                  <a:pt x="1485900" y="448407"/>
                </a:cubicBezTo>
                <a:cubicBezTo>
                  <a:pt x="1489220" y="436788"/>
                  <a:pt x="1491761" y="424961"/>
                  <a:pt x="1494692" y="413238"/>
                </a:cubicBezTo>
                <a:cubicBezTo>
                  <a:pt x="1517303" y="503680"/>
                  <a:pt x="1515695" y="459654"/>
                  <a:pt x="1503485" y="545123"/>
                </a:cubicBezTo>
                <a:lnTo>
                  <a:pt x="1494692" y="606669"/>
                </a:lnTo>
                <a:cubicBezTo>
                  <a:pt x="1486126" y="580970"/>
                  <a:pt x="1480287" y="541200"/>
                  <a:pt x="1459523" y="624254"/>
                </a:cubicBezTo>
                <a:cubicBezTo>
                  <a:pt x="1457275" y="633245"/>
                  <a:pt x="1465384" y="641839"/>
                  <a:pt x="1468315" y="650631"/>
                </a:cubicBezTo>
                <a:cubicBezTo>
                  <a:pt x="1482969" y="641839"/>
                  <a:pt x="1500193" y="636338"/>
                  <a:pt x="1512277" y="624254"/>
                </a:cubicBezTo>
                <a:cubicBezTo>
                  <a:pt x="1518830" y="617701"/>
                  <a:pt x="1514516" y="604430"/>
                  <a:pt x="1521069" y="597877"/>
                </a:cubicBezTo>
                <a:cubicBezTo>
                  <a:pt x="1530337" y="588609"/>
                  <a:pt x="1544516" y="586154"/>
                  <a:pt x="1556239" y="580292"/>
                </a:cubicBezTo>
                <a:cubicBezTo>
                  <a:pt x="1559170" y="571500"/>
                  <a:pt x="1571584" y="547362"/>
                  <a:pt x="1565031" y="553915"/>
                </a:cubicBezTo>
                <a:cubicBezTo>
                  <a:pt x="1556696" y="562250"/>
                  <a:pt x="1527288" y="618536"/>
                  <a:pt x="1521069" y="633046"/>
                </a:cubicBezTo>
                <a:cubicBezTo>
                  <a:pt x="1517418" y="641565"/>
                  <a:pt x="1518830" y="652870"/>
                  <a:pt x="1512277" y="659423"/>
                </a:cubicBezTo>
                <a:cubicBezTo>
                  <a:pt x="1505724" y="665976"/>
                  <a:pt x="1494692" y="665284"/>
                  <a:pt x="1485900" y="668215"/>
                </a:cubicBezTo>
                <a:cubicBezTo>
                  <a:pt x="1422784" y="605099"/>
                  <a:pt x="1448067" y="635356"/>
                  <a:pt x="1406769" y="580292"/>
                </a:cubicBezTo>
                <a:cubicBezTo>
                  <a:pt x="1382388" y="507145"/>
                  <a:pt x="1409008" y="615844"/>
                  <a:pt x="1459523" y="545123"/>
                </a:cubicBezTo>
                <a:cubicBezTo>
                  <a:pt x="1470297" y="530040"/>
                  <a:pt x="1447265" y="510123"/>
                  <a:pt x="1441939" y="492369"/>
                </a:cubicBezTo>
                <a:cubicBezTo>
                  <a:pt x="1434963" y="469115"/>
                  <a:pt x="1436019" y="447870"/>
                  <a:pt x="1415562" y="430823"/>
                </a:cubicBezTo>
                <a:cubicBezTo>
                  <a:pt x="1405493" y="422432"/>
                  <a:pt x="1392115" y="419100"/>
                  <a:pt x="1380392" y="413238"/>
                </a:cubicBezTo>
                <a:cubicBezTo>
                  <a:pt x="1389868" y="441664"/>
                  <a:pt x="1396781" y="466545"/>
                  <a:pt x="1415562" y="492369"/>
                </a:cubicBezTo>
                <a:cubicBezTo>
                  <a:pt x="1427751" y="509129"/>
                  <a:pt x="1445755" y="520842"/>
                  <a:pt x="1459523" y="536331"/>
                </a:cubicBezTo>
                <a:cubicBezTo>
                  <a:pt x="1549745" y="637832"/>
                  <a:pt x="1427694" y="513294"/>
                  <a:pt x="1512277" y="597877"/>
                </a:cubicBezTo>
                <a:cubicBezTo>
                  <a:pt x="1515208" y="606669"/>
                  <a:pt x="1515928" y="616543"/>
                  <a:pt x="1521069" y="624254"/>
                </a:cubicBezTo>
                <a:cubicBezTo>
                  <a:pt x="1527966" y="634600"/>
                  <a:pt x="1542828" y="662176"/>
                  <a:pt x="1547446" y="650631"/>
                </a:cubicBezTo>
                <a:cubicBezTo>
                  <a:pt x="1556222" y="628692"/>
                  <a:pt x="1545145" y="603012"/>
                  <a:pt x="1538654" y="580292"/>
                </a:cubicBezTo>
                <a:cubicBezTo>
                  <a:pt x="1533253" y="561388"/>
                  <a:pt x="1520413" y="545436"/>
                  <a:pt x="1512277" y="527538"/>
                </a:cubicBezTo>
                <a:cubicBezTo>
                  <a:pt x="1450061" y="390664"/>
                  <a:pt x="1548251" y="590696"/>
                  <a:pt x="1468315" y="430823"/>
                </a:cubicBezTo>
                <a:cubicBezTo>
                  <a:pt x="1465384" y="439615"/>
                  <a:pt x="1458212" y="448025"/>
                  <a:pt x="1459523" y="457200"/>
                </a:cubicBezTo>
                <a:cubicBezTo>
                  <a:pt x="1461377" y="470175"/>
                  <a:pt x="1472506" y="480097"/>
                  <a:pt x="1477108" y="492369"/>
                </a:cubicBezTo>
                <a:cubicBezTo>
                  <a:pt x="1481351" y="503683"/>
                  <a:pt x="1482580" y="515919"/>
                  <a:pt x="1485900" y="527538"/>
                </a:cubicBezTo>
                <a:cubicBezTo>
                  <a:pt x="1488446" y="536449"/>
                  <a:pt x="1496940" y="562906"/>
                  <a:pt x="1494692" y="553915"/>
                </a:cubicBezTo>
                <a:cubicBezTo>
                  <a:pt x="1489517" y="533216"/>
                  <a:pt x="1483239" y="512805"/>
                  <a:pt x="1477108" y="492369"/>
                </a:cubicBezTo>
                <a:cubicBezTo>
                  <a:pt x="1474445" y="483492"/>
                  <a:pt x="1471246" y="474784"/>
                  <a:pt x="1468315" y="465992"/>
                </a:cubicBezTo>
                <a:cubicBezTo>
                  <a:pt x="1471246" y="504092"/>
                  <a:pt x="1473798" y="542223"/>
                  <a:pt x="1477108" y="580292"/>
                </a:cubicBezTo>
                <a:cubicBezTo>
                  <a:pt x="1479660" y="609635"/>
                  <a:pt x="1496473" y="695706"/>
                  <a:pt x="1485900" y="668215"/>
                </a:cubicBezTo>
                <a:cubicBezTo>
                  <a:pt x="1460892" y="603195"/>
                  <a:pt x="1452937" y="532785"/>
                  <a:pt x="1433146" y="465992"/>
                </a:cubicBezTo>
                <a:cubicBezTo>
                  <a:pt x="1429423" y="453425"/>
                  <a:pt x="1421423" y="442546"/>
                  <a:pt x="1415562" y="430823"/>
                </a:cubicBezTo>
                <a:cubicBezTo>
                  <a:pt x="1349726" y="474712"/>
                  <a:pt x="1352017" y="462262"/>
                  <a:pt x="1397977" y="615461"/>
                </a:cubicBezTo>
                <a:cubicBezTo>
                  <a:pt x="1402271" y="629775"/>
                  <a:pt x="1427285" y="621323"/>
                  <a:pt x="1441939" y="624254"/>
                </a:cubicBezTo>
                <a:cubicBezTo>
                  <a:pt x="1444870" y="615462"/>
                  <a:pt x="1446586" y="606166"/>
                  <a:pt x="1450731" y="597877"/>
                </a:cubicBezTo>
                <a:cubicBezTo>
                  <a:pt x="1458373" y="582592"/>
                  <a:pt x="1468809" y="568854"/>
                  <a:pt x="1477108" y="553915"/>
                </a:cubicBezTo>
                <a:cubicBezTo>
                  <a:pt x="1483473" y="542458"/>
                  <a:pt x="1488831" y="530469"/>
                  <a:pt x="1494692" y="518746"/>
                </a:cubicBezTo>
                <a:lnTo>
                  <a:pt x="1503485" y="422031"/>
                </a:lnTo>
                <a:cubicBezTo>
                  <a:pt x="1506416" y="413239"/>
                  <a:pt x="1508626" y="404173"/>
                  <a:pt x="1512277" y="395654"/>
                </a:cubicBezTo>
                <a:cubicBezTo>
                  <a:pt x="1517440" y="383607"/>
                  <a:pt x="1529862" y="373591"/>
                  <a:pt x="1529862" y="360484"/>
                </a:cubicBezTo>
                <a:cubicBezTo>
                  <a:pt x="1529862" y="102335"/>
                  <a:pt x="1591117" y="131786"/>
                  <a:pt x="1485900" y="96715"/>
                </a:cubicBezTo>
                <a:cubicBezTo>
                  <a:pt x="1477378" y="164894"/>
                  <a:pt x="1462435" y="221730"/>
                  <a:pt x="1503485" y="290146"/>
                </a:cubicBezTo>
                <a:cubicBezTo>
                  <a:pt x="1512657" y="305433"/>
                  <a:pt x="1538654" y="296007"/>
                  <a:pt x="1556239" y="298938"/>
                </a:cubicBezTo>
                <a:cubicBezTo>
                  <a:pt x="1562675" y="297651"/>
                  <a:pt x="1663363" y="291763"/>
                  <a:pt x="1608992" y="237392"/>
                </a:cubicBezTo>
                <a:cubicBezTo>
                  <a:pt x="1597832" y="226232"/>
                  <a:pt x="1597818" y="266932"/>
                  <a:pt x="1591408" y="281354"/>
                </a:cubicBezTo>
                <a:cubicBezTo>
                  <a:pt x="1586085" y="293331"/>
                  <a:pt x="1579685" y="304800"/>
                  <a:pt x="1573823" y="316523"/>
                </a:cubicBezTo>
                <a:cubicBezTo>
                  <a:pt x="1559342" y="417892"/>
                  <a:pt x="1554254" y="411493"/>
                  <a:pt x="1591408" y="553915"/>
                </a:cubicBezTo>
                <a:cubicBezTo>
                  <a:pt x="1594547" y="565947"/>
                  <a:pt x="1606663" y="574731"/>
                  <a:pt x="1617785" y="580292"/>
                </a:cubicBezTo>
                <a:cubicBezTo>
                  <a:pt x="1631151" y="586975"/>
                  <a:pt x="1647092" y="586153"/>
                  <a:pt x="1661746" y="589084"/>
                </a:cubicBezTo>
                <a:cubicBezTo>
                  <a:pt x="1764968" y="630373"/>
                  <a:pt x="1651332" y="601888"/>
                  <a:pt x="1723292" y="553915"/>
                </a:cubicBezTo>
                <a:cubicBezTo>
                  <a:pt x="1734198" y="546645"/>
                  <a:pt x="1747796" y="563882"/>
                  <a:pt x="1758462" y="571500"/>
                </a:cubicBezTo>
                <a:cubicBezTo>
                  <a:pt x="1768580" y="578727"/>
                  <a:pt x="1775287" y="589917"/>
                  <a:pt x="1784839" y="597877"/>
                </a:cubicBezTo>
                <a:cubicBezTo>
                  <a:pt x="1792957" y="604642"/>
                  <a:pt x="1803263" y="608503"/>
                  <a:pt x="1811215" y="615461"/>
                </a:cubicBezTo>
                <a:cubicBezTo>
                  <a:pt x="1826811" y="629108"/>
                  <a:pt x="1838313" y="647378"/>
                  <a:pt x="1855177" y="659423"/>
                </a:cubicBezTo>
                <a:cubicBezTo>
                  <a:pt x="1911027" y="699316"/>
                  <a:pt x="2022051" y="740355"/>
                  <a:pt x="2074985" y="764931"/>
                </a:cubicBezTo>
                <a:cubicBezTo>
                  <a:pt x="2110649" y="781489"/>
                  <a:pt x="2143620" y="804028"/>
                  <a:pt x="2180492" y="817684"/>
                </a:cubicBezTo>
                <a:cubicBezTo>
                  <a:pt x="2223158" y="833486"/>
                  <a:pt x="2269350" y="838063"/>
                  <a:pt x="2312377" y="852854"/>
                </a:cubicBezTo>
                <a:cubicBezTo>
                  <a:pt x="2363332" y="870370"/>
                  <a:pt x="2410833" y="897055"/>
                  <a:pt x="2461846" y="914400"/>
                </a:cubicBezTo>
                <a:cubicBezTo>
                  <a:pt x="2704031" y="996743"/>
                  <a:pt x="2945649" y="1081518"/>
                  <a:pt x="3191608" y="1151792"/>
                </a:cubicBezTo>
                <a:cubicBezTo>
                  <a:pt x="3232639" y="1163515"/>
                  <a:pt x="3274359" y="1173050"/>
                  <a:pt x="3314700" y="1186961"/>
                </a:cubicBezTo>
                <a:cubicBezTo>
                  <a:pt x="3345081" y="1197437"/>
                  <a:pt x="3481535" y="1252794"/>
                  <a:pt x="3525715" y="1274884"/>
                </a:cubicBezTo>
                <a:cubicBezTo>
                  <a:pt x="3619245" y="1321649"/>
                  <a:pt x="3551502" y="1304094"/>
                  <a:pt x="3640015" y="1318846"/>
                </a:cubicBezTo>
                <a:cubicBezTo>
                  <a:pt x="3525715" y="1327638"/>
                  <a:pt x="3409164" y="1320996"/>
                  <a:pt x="3297115" y="1345223"/>
                </a:cubicBezTo>
                <a:cubicBezTo>
                  <a:pt x="3281689" y="1348558"/>
                  <a:pt x="3305649" y="1376254"/>
                  <a:pt x="3314700" y="1389184"/>
                </a:cubicBezTo>
                <a:cubicBezTo>
                  <a:pt x="3326584" y="1406162"/>
                  <a:pt x="3342396" y="1420305"/>
                  <a:pt x="3358662" y="1433146"/>
                </a:cubicBezTo>
                <a:cubicBezTo>
                  <a:pt x="3398238" y="1464390"/>
                  <a:pt x="3446100" y="1485414"/>
                  <a:pt x="3481754" y="1521069"/>
                </a:cubicBezTo>
                <a:cubicBezTo>
                  <a:pt x="3534983" y="1574299"/>
                  <a:pt x="3507179" y="1555764"/>
                  <a:pt x="3560885" y="1582615"/>
                </a:cubicBezTo>
                <a:cubicBezTo>
                  <a:pt x="3575539" y="1579684"/>
                  <a:pt x="3593366" y="1583390"/>
                  <a:pt x="3604846" y="1573823"/>
                </a:cubicBezTo>
                <a:cubicBezTo>
                  <a:pt x="3614129" y="1566087"/>
                  <a:pt x="3613639" y="1550738"/>
                  <a:pt x="3613639" y="1538654"/>
                </a:cubicBezTo>
                <a:cubicBezTo>
                  <a:pt x="3613639" y="1477038"/>
                  <a:pt x="3607777" y="1415561"/>
                  <a:pt x="3604846" y="1354015"/>
                </a:cubicBezTo>
                <a:cubicBezTo>
                  <a:pt x="3598985" y="1362807"/>
                  <a:pt x="3591425" y="1370679"/>
                  <a:pt x="3587262" y="1380392"/>
                </a:cubicBezTo>
                <a:cubicBezTo>
                  <a:pt x="3582502" y="1391499"/>
                  <a:pt x="3581186" y="1403787"/>
                  <a:pt x="3578469" y="1415561"/>
                </a:cubicBezTo>
                <a:cubicBezTo>
                  <a:pt x="3572393" y="1441889"/>
                  <a:pt x="3566961" y="1468364"/>
                  <a:pt x="3560885" y="1494692"/>
                </a:cubicBezTo>
                <a:cubicBezTo>
                  <a:pt x="3549768" y="1542866"/>
                  <a:pt x="3543931" y="1561245"/>
                  <a:pt x="3560885" y="1459523"/>
                </a:cubicBezTo>
                <a:cubicBezTo>
                  <a:pt x="3562872" y="1447604"/>
                  <a:pt x="3566746" y="1436077"/>
                  <a:pt x="3569677" y="1424354"/>
                </a:cubicBezTo>
                <a:cubicBezTo>
                  <a:pt x="3560885" y="1400908"/>
                  <a:pt x="3565697" y="1365214"/>
                  <a:pt x="3543300" y="1354015"/>
                </a:cubicBezTo>
                <a:cubicBezTo>
                  <a:pt x="3527355" y="1346042"/>
                  <a:pt x="3538517" y="1389398"/>
                  <a:pt x="3534508" y="1406769"/>
                </a:cubicBezTo>
                <a:cubicBezTo>
                  <a:pt x="3529710" y="1427559"/>
                  <a:pt x="3524299" y="1448294"/>
                  <a:pt x="3516923" y="1468315"/>
                </a:cubicBezTo>
                <a:cubicBezTo>
                  <a:pt x="3503752" y="1504066"/>
                  <a:pt x="3487112" y="1538448"/>
                  <a:pt x="3472962" y="1573823"/>
                </a:cubicBezTo>
                <a:cubicBezTo>
                  <a:pt x="3469520" y="1582428"/>
                  <a:pt x="3460727" y="1608805"/>
                  <a:pt x="3464169" y="1600200"/>
                </a:cubicBezTo>
                <a:cubicBezTo>
                  <a:pt x="3473469" y="1576950"/>
                  <a:pt x="3479347" y="1552258"/>
                  <a:pt x="3490546" y="1529861"/>
                </a:cubicBezTo>
                <a:cubicBezTo>
                  <a:pt x="3497099" y="1516754"/>
                  <a:pt x="3509906" y="1507556"/>
                  <a:pt x="3516923" y="1494692"/>
                </a:cubicBezTo>
                <a:cubicBezTo>
                  <a:pt x="3569576" y="1398163"/>
                  <a:pt x="3512851" y="1463595"/>
                  <a:pt x="3578469" y="1397977"/>
                </a:cubicBezTo>
                <a:cubicBezTo>
                  <a:pt x="3581400" y="1383323"/>
                  <a:pt x="3583637" y="1368513"/>
                  <a:pt x="3587262" y="1354015"/>
                </a:cubicBezTo>
                <a:cubicBezTo>
                  <a:pt x="3589510" y="1345024"/>
                  <a:pt x="3596054" y="1318370"/>
                  <a:pt x="3596054" y="1327638"/>
                </a:cubicBezTo>
                <a:cubicBezTo>
                  <a:pt x="3596054" y="1378969"/>
                  <a:pt x="3584790" y="1366509"/>
                  <a:pt x="3560885" y="1406769"/>
                </a:cubicBezTo>
                <a:cubicBezTo>
                  <a:pt x="3405531" y="1668418"/>
                  <a:pt x="3499905" y="1599825"/>
                  <a:pt x="3393831" y="1670538"/>
                </a:cubicBezTo>
                <a:cubicBezTo>
                  <a:pt x="3390900" y="1679330"/>
                  <a:pt x="3383728" y="1706090"/>
                  <a:pt x="3385039" y="1696915"/>
                </a:cubicBezTo>
                <a:cubicBezTo>
                  <a:pt x="3392194" y="1646831"/>
                  <a:pt x="3411415" y="1547446"/>
                  <a:pt x="3411415" y="1547446"/>
                </a:cubicBezTo>
                <a:cubicBezTo>
                  <a:pt x="3408484" y="1521069"/>
                  <a:pt x="3413605" y="1492476"/>
                  <a:pt x="3402623" y="1468315"/>
                </a:cubicBezTo>
                <a:cubicBezTo>
                  <a:pt x="3397199" y="1456383"/>
                  <a:pt x="3380527" y="1451665"/>
                  <a:pt x="3367454" y="1450731"/>
                </a:cubicBezTo>
                <a:cubicBezTo>
                  <a:pt x="3338075" y="1448633"/>
                  <a:pt x="3308839" y="1456592"/>
                  <a:pt x="3279531" y="1459523"/>
                </a:cubicBezTo>
                <a:cubicBezTo>
                  <a:pt x="3163963" y="1509052"/>
                  <a:pt x="3156816" y="1510305"/>
                  <a:pt x="2998177" y="1600200"/>
                </a:cubicBezTo>
                <a:cubicBezTo>
                  <a:pt x="2981850" y="1609452"/>
                  <a:pt x="2971195" y="1627378"/>
                  <a:pt x="2954215" y="1635369"/>
                </a:cubicBezTo>
                <a:cubicBezTo>
                  <a:pt x="2920672" y="1651154"/>
                  <a:pt x="2883877" y="1658815"/>
                  <a:pt x="2848708" y="1670538"/>
                </a:cubicBezTo>
                <a:cubicBezTo>
                  <a:pt x="2964116" y="1678497"/>
                  <a:pt x="3175465" y="1710406"/>
                  <a:pt x="3297115" y="1661746"/>
                </a:cubicBezTo>
                <a:cubicBezTo>
                  <a:pt x="3317839" y="1653457"/>
                  <a:pt x="3314700" y="1620715"/>
                  <a:pt x="3323492" y="1600200"/>
                </a:cubicBezTo>
                <a:cubicBezTo>
                  <a:pt x="3326423" y="1570892"/>
                  <a:pt x="3326509" y="1541159"/>
                  <a:pt x="3332285" y="1512277"/>
                </a:cubicBezTo>
                <a:cubicBezTo>
                  <a:pt x="3335380" y="1496801"/>
                  <a:pt x="3345716" y="1483542"/>
                  <a:pt x="3349869" y="1468315"/>
                </a:cubicBezTo>
                <a:cubicBezTo>
                  <a:pt x="3354560" y="1451116"/>
                  <a:pt x="3355731" y="1433146"/>
                  <a:pt x="3358662" y="1415561"/>
                </a:cubicBezTo>
                <a:cubicBezTo>
                  <a:pt x="3355731" y="1397976"/>
                  <a:pt x="3337264" y="1350201"/>
                  <a:pt x="3349869" y="1362807"/>
                </a:cubicBezTo>
                <a:cubicBezTo>
                  <a:pt x="3367575" y="1380514"/>
                  <a:pt x="3366382" y="1410130"/>
                  <a:pt x="3376246" y="1433146"/>
                </a:cubicBezTo>
                <a:cubicBezTo>
                  <a:pt x="3383991" y="1451217"/>
                  <a:pt x="3391717" y="1469542"/>
                  <a:pt x="3402623" y="1485900"/>
                </a:cubicBezTo>
                <a:cubicBezTo>
                  <a:pt x="3520506" y="1662723"/>
                  <a:pt x="3449827" y="1519571"/>
                  <a:pt x="3516923" y="1670538"/>
                </a:cubicBezTo>
                <a:cubicBezTo>
                  <a:pt x="3522785" y="1565030"/>
                  <a:pt x="3520841" y="1458798"/>
                  <a:pt x="3534508" y="1354015"/>
                </a:cubicBezTo>
                <a:cubicBezTo>
                  <a:pt x="3539450" y="1316123"/>
                  <a:pt x="3574605" y="1490228"/>
                  <a:pt x="3543300" y="1468315"/>
                </a:cubicBezTo>
                <a:cubicBezTo>
                  <a:pt x="3483409" y="1426392"/>
                  <a:pt x="3451863" y="1284900"/>
                  <a:pt x="3411415" y="1213338"/>
                </a:cubicBezTo>
                <a:cubicBezTo>
                  <a:pt x="3387414" y="1170874"/>
                  <a:pt x="3357016" y="1132289"/>
                  <a:pt x="3332285" y="1090246"/>
                </a:cubicBezTo>
                <a:cubicBezTo>
                  <a:pt x="3327586" y="1082258"/>
                  <a:pt x="3323492" y="1054601"/>
                  <a:pt x="3323492" y="1063869"/>
                </a:cubicBezTo>
                <a:cubicBezTo>
                  <a:pt x="3323492" y="1114322"/>
                  <a:pt x="3331063" y="1102008"/>
                  <a:pt x="3358662" y="1134207"/>
                </a:cubicBezTo>
                <a:cubicBezTo>
                  <a:pt x="3368199" y="1145333"/>
                  <a:pt x="3376247" y="1157654"/>
                  <a:pt x="3385039" y="1169377"/>
                </a:cubicBezTo>
                <a:cubicBezTo>
                  <a:pt x="3387970" y="1128346"/>
                  <a:pt x="3377124" y="1083874"/>
                  <a:pt x="3393831" y="1046284"/>
                </a:cubicBezTo>
                <a:cubicBezTo>
                  <a:pt x="3400772" y="1030668"/>
                  <a:pt x="3414520" y="1074131"/>
                  <a:pt x="3420208" y="1090246"/>
                </a:cubicBezTo>
                <a:cubicBezTo>
                  <a:pt x="3449826" y="1174164"/>
                  <a:pt x="3472962" y="1260231"/>
                  <a:pt x="3499339" y="1345223"/>
                </a:cubicBezTo>
                <a:cubicBezTo>
                  <a:pt x="3502270" y="1336431"/>
                  <a:pt x="3505585" y="1327757"/>
                  <a:pt x="3508131" y="1318846"/>
                </a:cubicBezTo>
                <a:cubicBezTo>
                  <a:pt x="3511451" y="1307227"/>
                  <a:pt x="3506115" y="1289081"/>
                  <a:pt x="3516923" y="1283677"/>
                </a:cubicBezTo>
                <a:cubicBezTo>
                  <a:pt x="3525212" y="1279532"/>
                  <a:pt x="3522784" y="1301262"/>
                  <a:pt x="3525715" y="1310054"/>
                </a:cubicBezTo>
                <a:cubicBezTo>
                  <a:pt x="3533146" y="1362067"/>
                  <a:pt x="3559638" y="1482111"/>
                  <a:pt x="3534508" y="1538654"/>
                </a:cubicBezTo>
                <a:cubicBezTo>
                  <a:pt x="3529458" y="1550017"/>
                  <a:pt x="3516923" y="1521069"/>
                  <a:pt x="3508131" y="1512277"/>
                </a:cubicBezTo>
                <a:cubicBezTo>
                  <a:pt x="3505200" y="1503485"/>
                  <a:pt x="3508607" y="1485900"/>
                  <a:pt x="3499339" y="1485900"/>
                </a:cubicBezTo>
                <a:cubicBezTo>
                  <a:pt x="3489769" y="1485900"/>
                  <a:pt x="3448405" y="1545626"/>
                  <a:pt x="3446585" y="1547446"/>
                </a:cubicBezTo>
                <a:cubicBezTo>
                  <a:pt x="3439113" y="1554918"/>
                  <a:pt x="3428807" y="1558889"/>
                  <a:pt x="3420208" y="1565031"/>
                </a:cubicBezTo>
                <a:cubicBezTo>
                  <a:pt x="3355420" y="1611308"/>
                  <a:pt x="3409808" y="1583976"/>
                  <a:pt x="3297115" y="1617784"/>
                </a:cubicBezTo>
                <a:cubicBezTo>
                  <a:pt x="3305907" y="1611923"/>
                  <a:pt x="3313332" y="1603103"/>
                  <a:pt x="3323492" y="1600200"/>
                </a:cubicBezTo>
                <a:cubicBezTo>
                  <a:pt x="3435348" y="1568242"/>
                  <a:pt x="3608456" y="1576732"/>
                  <a:pt x="3701562" y="1573823"/>
                </a:cubicBezTo>
                <a:cubicBezTo>
                  <a:pt x="3719146" y="1565031"/>
                  <a:pt x="3756612" y="1566971"/>
                  <a:pt x="3754315" y="1547446"/>
                </a:cubicBezTo>
                <a:cubicBezTo>
                  <a:pt x="3746947" y="1484820"/>
                  <a:pt x="3698662" y="1421436"/>
                  <a:pt x="3640015" y="1397977"/>
                </a:cubicBezTo>
                <a:cubicBezTo>
                  <a:pt x="3611605" y="1386613"/>
                  <a:pt x="3581400" y="1380392"/>
                  <a:pt x="3552092" y="1371600"/>
                </a:cubicBezTo>
                <a:cubicBezTo>
                  <a:pt x="3557954" y="1380392"/>
                  <a:pt x="3564951" y="1388525"/>
                  <a:pt x="3569677" y="1397977"/>
                </a:cubicBezTo>
                <a:cubicBezTo>
                  <a:pt x="3573822" y="1406266"/>
                  <a:pt x="3571916" y="1417801"/>
                  <a:pt x="3578469" y="1424354"/>
                </a:cubicBezTo>
                <a:cubicBezTo>
                  <a:pt x="3585022" y="1430907"/>
                  <a:pt x="3596054" y="1430215"/>
                  <a:pt x="3604846" y="1433146"/>
                </a:cubicBezTo>
                <a:cubicBezTo>
                  <a:pt x="3487875" y="1355166"/>
                  <a:pt x="3609864" y="1431259"/>
                  <a:pt x="3508131" y="1380392"/>
                </a:cubicBezTo>
                <a:cubicBezTo>
                  <a:pt x="3457708" y="1355180"/>
                  <a:pt x="3408485" y="1327638"/>
                  <a:pt x="3358662" y="1301261"/>
                </a:cubicBezTo>
                <a:cubicBezTo>
                  <a:pt x="3364523" y="1310053"/>
                  <a:pt x="3367995" y="1321037"/>
                  <a:pt x="3376246" y="1327638"/>
                </a:cubicBezTo>
                <a:cubicBezTo>
                  <a:pt x="3383483" y="1333428"/>
                  <a:pt x="3394576" y="1331833"/>
                  <a:pt x="3402623" y="1336431"/>
                </a:cubicBezTo>
                <a:cubicBezTo>
                  <a:pt x="3415346" y="1343701"/>
                  <a:pt x="3425868" y="1354290"/>
                  <a:pt x="3437792" y="1362807"/>
                </a:cubicBezTo>
                <a:cubicBezTo>
                  <a:pt x="3446391" y="1368949"/>
                  <a:pt x="3472192" y="1387269"/>
                  <a:pt x="3464169" y="1380392"/>
                </a:cubicBezTo>
                <a:cubicBezTo>
                  <a:pt x="3415164" y="1338388"/>
                  <a:pt x="3366335" y="1296026"/>
                  <a:pt x="3314700" y="1257300"/>
                </a:cubicBezTo>
                <a:cubicBezTo>
                  <a:pt x="3307286" y="1251739"/>
                  <a:pt x="3296613" y="1252652"/>
                  <a:pt x="3288323" y="1248507"/>
                </a:cubicBezTo>
                <a:cubicBezTo>
                  <a:pt x="3273038" y="1240865"/>
                  <a:pt x="3259016" y="1230923"/>
                  <a:pt x="3244362" y="1222131"/>
                </a:cubicBezTo>
                <a:cubicBezTo>
                  <a:pt x="3247293" y="1233854"/>
                  <a:pt x="3247159" y="1246808"/>
                  <a:pt x="3253154" y="1257300"/>
                </a:cubicBezTo>
                <a:cubicBezTo>
                  <a:pt x="3259323" y="1268096"/>
                  <a:pt x="3271571" y="1274125"/>
                  <a:pt x="3279531" y="1283677"/>
                </a:cubicBezTo>
                <a:cubicBezTo>
                  <a:pt x="3286296" y="1291795"/>
                  <a:pt x="3291254" y="1301262"/>
                  <a:pt x="3297115" y="1310054"/>
                </a:cubicBezTo>
                <a:cubicBezTo>
                  <a:pt x="3307468" y="1278998"/>
                  <a:pt x="3305943" y="1270466"/>
                  <a:pt x="3341077" y="1248507"/>
                </a:cubicBezTo>
                <a:cubicBezTo>
                  <a:pt x="3351324" y="1242103"/>
                  <a:pt x="3364523" y="1242646"/>
                  <a:pt x="3376246" y="1239715"/>
                </a:cubicBezTo>
                <a:cubicBezTo>
                  <a:pt x="3519854" y="1104900"/>
                  <a:pt x="3661767" y="968257"/>
                  <a:pt x="3807069" y="835269"/>
                </a:cubicBezTo>
                <a:cubicBezTo>
                  <a:pt x="3834755" y="809929"/>
                  <a:pt x="3869295" y="792286"/>
                  <a:pt x="3894992" y="764931"/>
                </a:cubicBezTo>
                <a:cubicBezTo>
                  <a:pt x="3960508" y="695188"/>
                  <a:pt x="4021731" y="621307"/>
                  <a:pt x="4079631" y="545123"/>
                </a:cubicBezTo>
                <a:cubicBezTo>
                  <a:pt x="4133244" y="474580"/>
                  <a:pt x="4229100" y="325315"/>
                  <a:pt x="4229100" y="325315"/>
                </a:cubicBezTo>
                <a:cubicBezTo>
                  <a:pt x="4253139" y="253194"/>
                  <a:pt x="4220308" y="349444"/>
                  <a:pt x="4220308" y="369277"/>
                </a:cubicBezTo>
                <a:cubicBezTo>
                  <a:pt x="4220308" y="385059"/>
                  <a:pt x="4232031" y="398584"/>
                  <a:pt x="4237892" y="413238"/>
                </a:cubicBezTo>
                <a:cubicBezTo>
                  <a:pt x="4246684" y="404446"/>
                  <a:pt x="4254758" y="394870"/>
                  <a:pt x="4264269" y="386861"/>
                </a:cubicBezTo>
                <a:cubicBezTo>
                  <a:pt x="4310484" y="347943"/>
                  <a:pt x="4360949" y="313970"/>
                  <a:pt x="4404946" y="272561"/>
                </a:cubicBezTo>
                <a:cubicBezTo>
                  <a:pt x="4411695" y="266209"/>
                  <a:pt x="4409975" y="254653"/>
                  <a:pt x="4413739" y="246184"/>
                </a:cubicBezTo>
                <a:cubicBezTo>
                  <a:pt x="4421724" y="228219"/>
                  <a:pt x="4429210" y="209789"/>
                  <a:pt x="4440115" y="193431"/>
                </a:cubicBezTo>
                <a:cubicBezTo>
                  <a:pt x="4445256" y="185720"/>
                  <a:pt x="4431323" y="229075"/>
                  <a:pt x="4431323" y="219807"/>
                </a:cubicBezTo>
                <a:cubicBezTo>
                  <a:pt x="4431323" y="204863"/>
                  <a:pt x="4436755" y="190407"/>
                  <a:pt x="4440115" y="175846"/>
                </a:cubicBezTo>
                <a:cubicBezTo>
                  <a:pt x="4445549" y="152297"/>
                  <a:pt x="4451838" y="128953"/>
                  <a:pt x="4457700" y="105507"/>
                </a:cubicBezTo>
                <a:cubicBezTo>
                  <a:pt x="4454769" y="128953"/>
                  <a:pt x="4452031" y="152424"/>
                  <a:pt x="4448908" y="175846"/>
                </a:cubicBezTo>
                <a:cubicBezTo>
                  <a:pt x="4446169" y="196388"/>
                  <a:pt x="4460839" y="237392"/>
                  <a:pt x="4440115" y="237392"/>
                </a:cubicBezTo>
                <a:cubicBezTo>
                  <a:pt x="4404340" y="237392"/>
                  <a:pt x="4381500" y="196361"/>
                  <a:pt x="4352192" y="175846"/>
                </a:cubicBezTo>
                <a:cubicBezTo>
                  <a:pt x="4315887" y="48773"/>
                  <a:pt x="4331261" y="155646"/>
                  <a:pt x="4422531" y="167054"/>
                </a:cubicBezTo>
                <a:cubicBezTo>
                  <a:pt x="4438192" y="169012"/>
                  <a:pt x="4412611" y="136889"/>
                  <a:pt x="4404946" y="123092"/>
                </a:cubicBezTo>
                <a:cubicBezTo>
                  <a:pt x="4397829" y="110282"/>
                  <a:pt x="4387086" y="99847"/>
                  <a:pt x="4378569" y="87923"/>
                </a:cubicBezTo>
                <a:cubicBezTo>
                  <a:pt x="4337060" y="29810"/>
                  <a:pt x="4388525" y="85643"/>
                  <a:pt x="4290646" y="0"/>
                </a:cubicBezTo>
                <a:cubicBezTo>
                  <a:pt x="4296508" y="14654"/>
                  <a:pt x="4301173" y="29845"/>
                  <a:pt x="4308231" y="43961"/>
                </a:cubicBezTo>
                <a:cubicBezTo>
                  <a:pt x="4320473" y="68445"/>
                  <a:pt x="4332745" y="77268"/>
                  <a:pt x="4352192" y="96715"/>
                </a:cubicBezTo>
                <a:cubicBezTo>
                  <a:pt x="4349261" y="73269"/>
                  <a:pt x="4343400" y="2749"/>
                  <a:pt x="4343400" y="26377"/>
                </a:cubicBezTo>
                <a:cubicBezTo>
                  <a:pt x="4343400" y="64590"/>
                  <a:pt x="4350417" y="102506"/>
                  <a:pt x="4352192" y="140677"/>
                </a:cubicBezTo>
                <a:cubicBezTo>
                  <a:pt x="4356279" y="228554"/>
                  <a:pt x="4358054" y="316523"/>
                  <a:pt x="4360985" y="404446"/>
                </a:cubicBezTo>
                <a:cubicBezTo>
                  <a:pt x="4369777" y="392723"/>
                  <a:pt x="4381256" y="382598"/>
                  <a:pt x="4387362" y="369277"/>
                </a:cubicBezTo>
                <a:cubicBezTo>
                  <a:pt x="4413666" y="311887"/>
                  <a:pt x="4435037" y="252354"/>
                  <a:pt x="4457700" y="193431"/>
                </a:cubicBezTo>
                <a:cubicBezTo>
                  <a:pt x="4493917" y="99267"/>
                  <a:pt x="4456752" y="177745"/>
                  <a:pt x="4492869" y="105507"/>
                </a:cubicBezTo>
                <a:cubicBezTo>
                  <a:pt x="4495163" y="119268"/>
                  <a:pt x="4523539" y="275329"/>
                  <a:pt x="4519246" y="298938"/>
                </a:cubicBezTo>
                <a:cubicBezTo>
                  <a:pt x="4517588" y="308057"/>
                  <a:pt x="4501661" y="304800"/>
                  <a:pt x="4492869" y="307731"/>
                </a:cubicBezTo>
                <a:cubicBezTo>
                  <a:pt x="4459349" y="290971"/>
                  <a:pt x="4446860" y="285850"/>
                  <a:pt x="4413739" y="263769"/>
                </a:cubicBezTo>
                <a:cubicBezTo>
                  <a:pt x="4401546" y="255640"/>
                  <a:pt x="4390912" y="245291"/>
                  <a:pt x="4378569" y="237392"/>
                </a:cubicBezTo>
                <a:cubicBezTo>
                  <a:pt x="4317602" y="198373"/>
                  <a:pt x="4193931" y="123092"/>
                  <a:pt x="4193931" y="123092"/>
                </a:cubicBezTo>
                <a:cubicBezTo>
                  <a:pt x="4191000" y="137746"/>
                  <a:pt x="4175527" y="155611"/>
                  <a:pt x="4185139" y="167054"/>
                </a:cubicBezTo>
                <a:cubicBezTo>
                  <a:pt x="4320003" y="327606"/>
                  <a:pt x="4366042" y="343370"/>
                  <a:pt x="4536831" y="413238"/>
                </a:cubicBezTo>
                <a:cubicBezTo>
                  <a:pt x="4548015" y="417813"/>
                  <a:pt x="4560277" y="419100"/>
                  <a:pt x="4572000" y="422031"/>
                </a:cubicBezTo>
                <a:cubicBezTo>
                  <a:pt x="4621648" y="409618"/>
                  <a:pt x="4640324" y="416672"/>
                  <a:pt x="4615962" y="325315"/>
                </a:cubicBezTo>
                <a:cubicBezTo>
                  <a:pt x="4610622" y="305291"/>
                  <a:pt x="4572000" y="260630"/>
                  <a:pt x="4572000" y="281354"/>
                </a:cubicBezTo>
                <a:cubicBezTo>
                  <a:pt x="4572000" y="304244"/>
                  <a:pt x="4599776" y="317921"/>
                  <a:pt x="4615962" y="334107"/>
                </a:cubicBezTo>
                <a:cubicBezTo>
                  <a:pt x="4639405" y="357550"/>
                  <a:pt x="4729687" y="407618"/>
                  <a:pt x="4739054" y="413238"/>
                </a:cubicBezTo>
                <a:cubicBezTo>
                  <a:pt x="4736123" y="392723"/>
                  <a:pt x="4737344" y="371168"/>
                  <a:pt x="4730262" y="351692"/>
                </a:cubicBezTo>
                <a:cubicBezTo>
                  <a:pt x="4725254" y="337920"/>
                  <a:pt x="4711424" y="329089"/>
                  <a:pt x="4703885" y="316523"/>
                </a:cubicBezTo>
                <a:cubicBezTo>
                  <a:pt x="4655978" y="236678"/>
                  <a:pt x="4701510" y="287771"/>
                  <a:pt x="4651131" y="237392"/>
                </a:cubicBezTo>
                <a:cubicBezTo>
                  <a:pt x="4623139" y="125419"/>
                  <a:pt x="4658703" y="253507"/>
                  <a:pt x="4633546" y="404446"/>
                </a:cubicBezTo>
                <a:cubicBezTo>
                  <a:pt x="4630951" y="420014"/>
                  <a:pt x="4620497" y="375601"/>
                  <a:pt x="4615962" y="360484"/>
                </a:cubicBezTo>
                <a:cubicBezTo>
                  <a:pt x="4611668" y="346170"/>
                  <a:pt x="4609626" y="331264"/>
                  <a:pt x="4607169" y="316523"/>
                </a:cubicBezTo>
                <a:cubicBezTo>
                  <a:pt x="4597901" y="260916"/>
                  <a:pt x="4589584" y="205154"/>
                  <a:pt x="4580792" y="149469"/>
                </a:cubicBezTo>
                <a:cubicBezTo>
                  <a:pt x="4572000" y="222738"/>
                  <a:pt x="4562389" y="295914"/>
                  <a:pt x="4554415" y="369277"/>
                </a:cubicBezTo>
                <a:cubicBezTo>
                  <a:pt x="4547734" y="430739"/>
                  <a:pt x="4551825" y="613894"/>
                  <a:pt x="4536831" y="553915"/>
                </a:cubicBezTo>
                <a:cubicBezTo>
                  <a:pt x="4513364" y="460044"/>
                  <a:pt x="4534336" y="360324"/>
                  <a:pt x="4528039" y="263769"/>
                </a:cubicBezTo>
                <a:cubicBezTo>
                  <a:pt x="4525530" y="225302"/>
                  <a:pt x="4516316" y="187569"/>
                  <a:pt x="4510454" y="149469"/>
                </a:cubicBezTo>
                <a:cubicBezTo>
                  <a:pt x="4507523" y="161192"/>
                  <a:pt x="4505483" y="173174"/>
                  <a:pt x="4501662" y="184638"/>
                </a:cubicBezTo>
                <a:cubicBezTo>
                  <a:pt x="4496671" y="199611"/>
                  <a:pt x="4487905" y="213288"/>
                  <a:pt x="4484077" y="228600"/>
                </a:cubicBezTo>
                <a:cubicBezTo>
                  <a:pt x="4473204" y="272093"/>
                  <a:pt x="4466492" y="316523"/>
                  <a:pt x="4457700" y="360484"/>
                </a:cubicBezTo>
                <a:cubicBezTo>
                  <a:pt x="4336484" y="178662"/>
                  <a:pt x="4481659" y="410930"/>
                  <a:pt x="4413739" y="263769"/>
                </a:cubicBezTo>
                <a:cubicBezTo>
                  <a:pt x="4402153" y="238665"/>
                  <a:pt x="4384431" y="216877"/>
                  <a:pt x="4369777" y="193431"/>
                </a:cubicBezTo>
                <a:cubicBezTo>
                  <a:pt x="4366846" y="172915"/>
                  <a:pt x="4355959" y="151989"/>
                  <a:pt x="4360985" y="131884"/>
                </a:cubicBezTo>
                <a:cubicBezTo>
                  <a:pt x="4363548" y="121633"/>
                  <a:pt x="4370228" y="151773"/>
                  <a:pt x="4378569" y="158261"/>
                </a:cubicBezTo>
                <a:cubicBezTo>
                  <a:pt x="4423487" y="193198"/>
                  <a:pt x="4463888" y="241797"/>
                  <a:pt x="4519246" y="254977"/>
                </a:cubicBezTo>
                <a:lnTo>
                  <a:pt x="4703885" y="298938"/>
                </a:lnTo>
              </a:path>
            </a:pathLst>
          </a:custGeom>
          <a:ln>
            <a:solidFill>
              <a:schemeClr val="accent1"/>
            </a:solidFill>
          </a:ln>
        </p:spPr>
        <p:style>
          <a:lnRef idx="2">
            <a:schemeClr val="accent2"/>
          </a:lnRef>
          <a:fillRef idx="0">
            <a:schemeClr val="accent2"/>
          </a:fillRef>
          <a:effectRef idx="1">
            <a:schemeClr val="accent2"/>
          </a:effectRef>
          <a:fontRef idx="minor">
            <a:schemeClr val="tx1"/>
          </a:fontRef>
        </p:style>
        <p:txBody>
          <a:bodyPr rtlCol="0" anchor="ctr"/>
          <a:lstStyle/>
          <a:p>
            <a:pPr algn="ctr"/>
            <a:endParaRPr lang="de-DE" sz="1350">
              <a:solidFill>
                <a:schemeClr val="tx2"/>
              </a:solidFill>
            </a:endParaRPr>
          </a:p>
        </p:txBody>
      </p:sp>
      <p:sp>
        <p:nvSpPr>
          <p:cNvPr id="9" name="Textfeld 8">
            <a:extLst>
              <a:ext uri="{FF2B5EF4-FFF2-40B4-BE49-F238E27FC236}">
                <a16:creationId xmlns:a16="http://schemas.microsoft.com/office/drawing/2014/main" id="{3E449E77-919E-16F6-B724-60C8D918B461}"/>
              </a:ext>
            </a:extLst>
          </p:cNvPr>
          <p:cNvSpPr txBox="1"/>
          <p:nvPr/>
        </p:nvSpPr>
        <p:spPr>
          <a:xfrm>
            <a:off x="5423009" y="4472336"/>
            <a:ext cx="1298048" cy="300082"/>
          </a:xfrm>
          <a:prstGeom prst="rect">
            <a:avLst/>
          </a:prstGeom>
          <a:noFill/>
        </p:spPr>
        <p:txBody>
          <a:bodyPr wrap="none" rtlCol="0">
            <a:spAutoFit/>
          </a:bodyPr>
          <a:lstStyle/>
          <a:p>
            <a:r>
              <a:rPr lang="de-DE" sz="1350" dirty="0" err="1">
                <a:solidFill>
                  <a:schemeClr val="tx2"/>
                </a:solidFill>
              </a:rPr>
              <a:t>Microsaccades</a:t>
            </a:r>
            <a:endParaRPr lang="de-DE" sz="1350" dirty="0">
              <a:solidFill>
                <a:schemeClr val="tx2"/>
              </a:solidFill>
            </a:endParaRPr>
          </a:p>
        </p:txBody>
      </p:sp>
      <p:sp>
        <p:nvSpPr>
          <p:cNvPr id="10" name="Textfeld 9">
            <a:extLst>
              <a:ext uri="{FF2B5EF4-FFF2-40B4-BE49-F238E27FC236}">
                <a16:creationId xmlns:a16="http://schemas.microsoft.com/office/drawing/2014/main" id="{29826A3A-D03C-244C-0B33-773E4AF63BDD}"/>
              </a:ext>
            </a:extLst>
          </p:cNvPr>
          <p:cNvSpPr txBox="1"/>
          <p:nvPr/>
        </p:nvSpPr>
        <p:spPr>
          <a:xfrm>
            <a:off x="4716085" y="5076632"/>
            <a:ext cx="805029" cy="300082"/>
          </a:xfrm>
          <a:prstGeom prst="rect">
            <a:avLst/>
          </a:prstGeom>
          <a:noFill/>
        </p:spPr>
        <p:txBody>
          <a:bodyPr wrap="none" rtlCol="0">
            <a:spAutoFit/>
          </a:bodyPr>
          <a:lstStyle/>
          <a:p>
            <a:r>
              <a:rPr lang="de-DE" sz="1350" dirty="0" err="1">
                <a:solidFill>
                  <a:schemeClr val="tx2"/>
                </a:solidFill>
              </a:rPr>
              <a:t>Saccade</a:t>
            </a:r>
            <a:endParaRPr lang="de-DE" sz="1350" dirty="0">
              <a:solidFill>
                <a:schemeClr val="tx2"/>
              </a:solidFill>
            </a:endParaRPr>
          </a:p>
        </p:txBody>
      </p:sp>
      <p:sp>
        <p:nvSpPr>
          <p:cNvPr id="11" name="Ellipse 10">
            <a:extLst>
              <a:ext uri="{FF2B5EF4-FFF2-40B4-BE49-F238E27FC236}">
                <a16:creationId xmlns:a16="http://schemas.microsoft.com/office/drawing/2014/main" id="{3F667AB9-AC85-F777-8A4B-1CF18FA2E96D}"/>
              </a:ext>
            </a:extLst>
          </p:cNvPr>
          <p:cNvSpPr/>
          <p:nvPr/>
        </p:nvSpPr>
        <p:spPr>
          <a:xfrm rot="1654340">
            <a:off x="7152946" y="4963347"/>
            <a:ext cx="242888" cy="242888"/>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sz="1350"/>
          </a:p>
        </p:txBody>
      </p:sp>
      <p:sp>
        <p:nvSpPr>
          <p:cNvPr id="12" name="Ellipse 11">
            <a:extLst>
              <a:ext uri="{FF2B5EF4-FFF2-40B4-BE49-F238E27FC236}">
                <a16:creationId xmlns:a16="http://schemas.microsoft.com/office/drawing/2014/main" id="{6E5CC417-3FBE-19F2-2385-9A73CAA4AE7B}"/>
              </a:ext>
            </a:extLst>
          </p:cNvPr>
          <p:cNvSpPr/>
          <p:nvPr/>
        </p:nvSpPr>
        <p:spPr>
          <a:xfrm rot="1391674">
            <a:off x="8138783" y="4627638"/>
            <a:ext cx="242888" cy="242888"/>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sz="1350"/>
          </a:p>
        </p:txBody>
      </p:sp>
      <p:sp>
        <p:nvSpPr>
          <p:cNvPr id="13" name="Ellipse 12">
            <a:extLst>
              <a:ext uri="{FF2B5EF4-FFF2-40B4-BE49-F238E27FC236}">
                <a16:creationId xmlns:a16="http://schemas.microsoft.com/office/drawing/2014/main" id="{10FDEDC8-6C89-2B81-F36E-71A5D4538010}"/>
              </a:ext>
            </a:extLst>
          </p:cNvPr>
          <p:cNvSpPr/>
          <p:nvPr/>
        </p:nvSpPr>
        <p:spPr>
          <a:xfrm rot="21218713">
            <a:off x="9631827" y="5349110"/>
            <a:ext cx="242888" cy="242888"/>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sz="1350"/>
          </a:p>
        </p:txBody>
      </p:sp>
      <p:sp>
        <p:nvSpPr>
          <p:cNvPr id="14" name="Ellipse 13">
            <a:extLst>
              <a:ext uri="{FF2B5EF4-FFF2-40B4-BE49-F238E27FC236}">
                <a16:creationId xmlns:a16="http://schemas.microsoft.com/office/drawing/2014/main" id="{CF9271D8-198B-F105-F70B-34F08C1C6A82}"/>
              </a:ext>
            </a:extLst>
          </p:cNvPr>
          <p:cNvSpPr/>
          <p:nvPr/>
        </p:nvSpPr>
        <p:spPr>
          <a:xfrm>
            <a:off x="10346202" y="4384751"/>
            <a:ext cx="242888" cy="242888"/>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sz="1350"/>
          </a:p>
        </p:txBody>
      </p:sp>
      <p:cxnSp>
        <p:nvCxnSpPr>
          <p:cNvPr id="15" name="Gerade Verbindung mit Pfeil 14">
            <a:extLst>
              <a:ext uri="{FF2B5EF4-FFF2-40B4-BE49-F238E27FC236}">
                <a16:creationId xmlns:a16="http://schemas.microsoft.com/office/drawing/2014/main" id="{9CB2B9E5-6199-336F-BB2C-54AFB286439D}"/>
              </a:ext>
            </a:extLst>
          </p:cNvPr>
          <p:cNvCxnSpPr>
            <a:stCxn id="11" idx="7"/>
            <a:endCxn id="12" idx="3"/>
          </p:cNvCxnSpPr>
          <p:nvPr/>
        </p:nvCxnSpPr>
        <p:spPr>
          <a:xfrm flipV="1">
            <a:off x="7390259" y="4794194"/>
            <a:ext cx="757214" cy="254225"/>
          </a:xfrm>
          <a:prstGeom prst="straightConnector1">
            <a:avLst/>
          </a:prstGeom>
          <a:ln w="53975">
            <a:solidFill>
              <a:schemeClr val="accent2"/>
            </a:solidFill>
            <a:prstDash val="sysDot"/>
            <a:tailEnd type="triangle"/>
          </a:ln>
        </p:spPr>
        <p:style>
          <a:lnRef idx="1">
            <a:schemeClr val="accent1"/>
          </a:lnRef>
          <a:fillRef idx="0">
            <a:schemeClr val="accent1"/>
          </a:fillRef>
          <a:effectRef idx="0">
            <a:schemeClr val="accent1"/>
          </a:effectRef>
          <a:fontRef idx="minor">
            <a:schemeClr val="tx1"/>
          </a:fontRef>
        </p:style>
      </p:cxnSp>
      <p:cxnSp>
        <p:nvCxnSpPr>
          <p:cNvPr id="16" name="Gerade Verbindung mit Pfeil 15">
            <a:extLst>
              <a:ext uri="{FF2B5EF4-FFF2-40B4-BE49-F238E27FC236}">
                <a16:creationId xmlns:a16="http://schemas.microsoft.com/office/drawing/2014/main" id="{A0CBD24F-0E13-F675-6C2F-FBEFEA2546D8}"/>
              </a:ext>
            </a:extLst>
          </p:cNvPr>
          <p:cNvCxnSpPr>
            <a:stCxn id="12" idx="6"/>
            <a:endCxn id="13" idx="1"/>
          </p:cNvCxnSpPr>
          <p:nvPr/>
        </p:nvCxnSpPr>
        <p:spPr>
          <a:xfrm>
            <a:off x="8371855" y="4796913"/>
            <a:ext cx="1286565" cy="597800"/>
          </a:xfrm>
          <a:prstGeom prst="straightConnector1">
            <a:avLst/>
          </a:prstGeom>
          <a:ln w="53975">
            <a:solidFill>
              <a:schemeClr val="accent2"/>
            </a:solidFill>
            <a:prstDash val="sysDot"/>
            <a:tailEnd type="triangle"/>
          </a:ln>
        </p:spPr>
        <p:style>
          <a:lnRef idx="1">
            <a:schemeClr val="accent1"/>
          </a:lnRef>
          <a:fillRef idx="0">
            <a:schemeClr val="accent1"/>
          </a:fillRef>
          <a:effectRef idx="0">
            <a:schemeClr val="accent1"/>
          </a:effectRef>
          <a:fontRef idx="minor">
            <a:schemeClr val="tx1"/>
          </a:fontRef>
        </p:style>
      </p:cxnSp>
      <p:cxnSp>
        <p:nvCxnSpPr>
          <p:cNvPr id="17" name="Gerade Verbindung mit Pfeil 16">
            <a:extLst>
              <a:ext uri="{FF2B5EF4-FFF2-40B4-BE49-F238E27FC236}">
                <a16:creationId xmlns:a16="http://schemas.microsoft.com/office/drawing/2014/main" id="{A3B7C377-9A31-4275-5EE0-F1E4B66F8822}"/>
              </a:ext>
            </a:extLst>
          </p:cNvPr>
          <p:cNvCxnSpPr>
            <a:stCxn id="13" idx="7"/>
            <a:endCxn id="14" idx="3"/>
          </p:cNvCxnSpPr>
          <p:nvPr/>
        </p:nvCxnSpPr>
        <p:spPr>
          <a:xfrm flipV="1">
            <a:off x="9829112" y="4592068"/>
            <a:ext cx="552661" cy="783635"/>
          </a:xfrm>
          <a:prstGeom prst="straightConnector1">
            <a:avLst/>
          </a:prstGeom>
          <a:ln w="53975">
            <a:solidFill>
              <a:schemeClr val="accent2"/>
            </a:solidFill>
            <a:prstDash val="sysDot"/>
            <a:tailEnd type="triangle"/>
          </a:ln>
        </p:spPr>
        <p:style>
          <a:lnRef idx="1">
            <a:schemeClr val="accent1"/>
          </a:lnRef>
          <a:fillRef idx="0">
            <a:schemeClr val="accent1"/>
          </a:fillRef>
          <a:effectRef idx="0">
            <a:schemeClr val="accent1"/>
          </a:effectRef>
          <a:fontRef idx="minor">
            <a:schemeClr val="tx1"/>
          </a:fontRef>
        </p:style>
      </p:cxnSp>
      <p:sp>
        <p:nvSpPr>
          <p:cNvPr id="18" name="Textfeld 17">
            <a:extLst>
              <a:ext uri="{FF2B5EF4-FFF2-40B4-BE49-F238E27FC236}">
                <a16:creationId xmlns:a16="http://schemas.microsoft.com/office/drawing/2014/main" id="{EDAF66AC-FFF1-CA6E-5D6D-A6E716DAB507}"/>
              </a:ext>
            </a:extLst>
          </p:cNvPr>
          <p:cNvSpPr txBox="1"/>
          <p:nvPr/>
        </p:nvSpPr>
        <p:spPr>
          <a:xfrm>
            <a:off x="10674815" y="4384751"/>
            <a:ext cx="779381" cy="300082"/>
          </a:xfrm>
          <a:prstGeom prst="rect">
            <a:avLst/>
          </a:prstGeom>
          <a:noFill/>
        </p:spPr>
        <p:txBody>
          <a:bodyPr wrap="none" rtlCol="0">
            <a:spAutoFit/>
          </a:bodyPr>
          <a:lstStyle/>
          <a:p>
            <a:r>
              <a:rPr lang="de-DE" sz="1350" dirty="0"/>
              <a:t>Fixation</a:t>
            </a:r>
          </a:p>
        </p:txBody>
      </p:sp>
      <p:sp>
        <p:nvSpPr>
          <p:cNvPr id="19" name="Textfeld 18">
            <a:extLst>
              <a:ext uri="{FF2B5EF4-FFF2-40B4-BE49-F238E27FC236}">
                <a16:creationId xmlns:a16="http://schemas.microsoft.com/office/drawing/2014/main" id="{E40AA769-0974-C49A-169B-BFBBFD111F32}"/>
              </a:ext>
            </a:extLst>
          </p:cNvPr>
          <p:cNvSpPr txBox="1"/>
          <p:nvPr/>
        </p:nvSpPr>
        <p:spPr>
          <a:xfrm>
            <a:off x="10170548" y="4989047"/>
            <a:ext cx="805029" cy="300082"/>
          </a:xfrm>
          <a:prstGeom prst="rect">
            <a:avLst/>
          </a:prstGeom>
          <a:noFill/>
        </p:spPr>
        <p:txBody>
          <a:bodyPr wrap="none" rtlCol="0">
            <a:spAutoFit/>
          </a:bodyPr>
          <a:lstStyle/>
          <a:p>
            <a:r>
              <a:rPr lang="de-DE" sz="1350" dirty="0" err="1"/>
              <a:t>Saccade</a:t>
            </a:r>
            <a:endParaRPr lang="de-DE" sz="1350" dirty="0"/>
          </a:p>
        </p:txBody>
      </p:sp>
      <p:sp>
        <p:nvSpPr>
          <p:cNvPr id="20" name="Textfeld 22">
            <a:extLst>
              <a:ext uri="{FF2B5EF4-FFF2-40B4-BE49-F238E27FC236}">
                <a16:creationId xmlns:a16="http://schemas.microsoft.com/office/drawing/2014/main" id="{ACD60973-52A2-19C5-8FE4-DE4C1B476C7A}"/>
              </a:ext>
            </a:extLst>
          </p:cNvPr>
          <p:cNvSpPr txBox="1"/>
          <p:nvPr/>
        </p:nvSpPr>
        <p:spPr>
          <a:xfrm>
            <a:off x="8575753" y="5773545"/>
            <a:ext cx="926087" cy="300082"/>
          </a:xfrm>
          <a:prstGeom prst="rect">
            <a:avLst/>
          </a:prstGeom>
          <a:noFill/>
        </p:spPr>
        <p:txBody>
          <a:bodyPr wrap="none" rtlCol="0">
            <a:spAutoFit/>
          </a:bodyPr>
          <a:lstStyle/>
          <a:p>
            <a:r>
              <a:rPr lang="de-DE" sz="1350" dirty="0"/>
              <a:t>Scan Path</a:t>
            </a:r>
          </a:p>
        </p:txBody>
      </p:sp>
    </p:spTree>
    <p:extLst>
      <p:ext uri="{BB962C8B-B14F-4D97-AF65-F5344CB8AC3E}">
        <p14:creationId xmlns:p14="http://schemas.microsoft.com/office/powerpoint/2010/main" val="76738448"/>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DDCEC1F-D976-5DCD-B745-3520F4E9CA66}"/>
              </a:ext>
            </a:extLst>
          </p:cNvPr>
          <p:cNvSpPr>
            <a:spLocks noGrp="1"/>
          </p:cNvSpPr>
          <p:nvPr>
            <p:ph type="title"/>
          </p:nvPr>
        </p:nvSpPr>
        <p:spPr/>
        <p:txBody>
          <a:bodyPr/>
          <a:lstStyle/>
          <a:p>
            <a:r>
              <a:rPr lang="de-DE" dirty="0"/>
              <a:t>Eye Tracker </a:t>
            </a:r>
            <a:r>
              <a:rPr lang="de-DE" dirty="0" err="1"/>
              <a:t>Techniques</a:t>
            </a:r>
            <a:endParaRPr lang="de-DE" dirty="0"/>
          </a:p>
        </p:txBody>
      </p:sp>
      <p:sp>
        <p:nvSpPr>
          <p:cNvPr id="3" name="Fußzeilenplatzhalter 2">
            <a:extLst>
              <a:ext uri="{FF2B5EF4-FFF2-40B4-BE49-F238E27FC236}">
                <a16:creationId xmlns:a16="http://schemas.microsoft.com/office/drawing/2014/main" id="{6E94FC32-A37C-2CE6-61C2-FB0C81D24F37}"/>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F8A930CB-8A89-04D5-0824-946AAD0D47D0}"/>
              </a:ext>
            </a:extLst>
          </p:cNvPr>
          <p:cNvSpPr>
            <a:spLocks noGrp="1"/>
          </p:cNvSpPr>
          <p:nvPr>
            <p:ph type="sldNum" sz="quarter" idx="28"/>
          </p:nvPr>
        </p:nvSpPr>
        <p:spPr/>
        <p:txBody>
          <a:bodyPr/>
          <a:lstStyle/>
          <a:p>
            <a:fld id="{BA24374A-C3A8-471A-8837-3FC31668ABE5}" type="slidenum">
              <a:rPr lang="de-DE" smtClean="0"/>
              <a:pPr/>
              <a:t>113</a:t>
            </a:fld>
            <a:endParaRPr lang="de-DE" dirty="0"/>
          </a:p>
        </p:txBody>
      </p:sp>
      <p:sp>
        <p:nvSpPr>
          <p:cNvPr id="5" name="Textplatzhalter 4">
            <a:extLst>
              <a:ext uri="{FF2B5EF4-FFF2-40B4-BE49-F238E27FC236}">
                <a16:creationId xmlns:a16="http://schemas.microsoft.com/office/drawing/2014/main" id="{D336C7E2-B37F-EED2-1796-39F9C66A2423}"/>
              </a:ext>
            </a:extLst>
          </p:cNvPr>
          <p:cNvSpPr>
            <a:spLocks noGrp="1"/>
          </p:cNvSpPr>
          <p:nvPr>
            <p:ph type="body" sz="quarter" idx="21"/>
          </p:nvPr>
        </p:nvSpPr>
        <p:spPr/>
        <p:txBody>
          <a:bodyPr/>
          <a:lstStyle/>
          <a:p>
            <a:r>
              <a:rPr lang="en-US" sz="1400"/>
              <a:t>Eye Tracking</a:t>
            </a:r>
            <a:endParaRPr lang="de-DE" dirty="0"/>
          </a:p>
        </p:txBody>
      </p:sp>
      <p:sp>
        <p:nvSpPr>
          <p:cNvPr id="6" name="Textplatzhalter 5">
            <a:extLst>
              <a:ext uri="{FF2B5EF4-FFF2-40B4-BE49-F238E27FC236}">
                <a16:creationId xmlns:a16="http://schemas.microsoft.com/office/drawing/2014/main" id="{917159CC-41AA-6630-FC98-7F5AB418B998}"/>
              </a:ext>
            </a:extLst>
          </p:cNvPr>
          <p:cNvSpPr>
            <a:spLocks noGrp="1"/>
          </p:cNvSpPr>
          <p:nvPr>
            <p:ph type="body" sz="quarter" idx="29"/>
          </p:nvPr>
        </p:nvSpPr>
        <p:spPr>
          <a:xfrm>
            <a:off x="695325" y="1449388"/>
            <a:ext cx="7690412" cy="4679950"/>
          </a:xfrm>
        </p:spPr>
        <p:txBody>
          <a:bodyPr>
            <a:normAutofit/>
          </a:bodyPr>
          <a:lstStyle/>
          <a:p>
            <a:r>
              <a:rPr lang="de-DE" b="1" dirty="0">
                <a:solidFill>
                  <a:schemeClr val="accent1"/>
                </a:solidFill>
              </a:rPr>
              <a:t>Video-</a:t>
            </a:r>
            <a:r>
              <a:rPr lang="de-DE" b="1" dirty="0" err="1">
                <a:solidFill>
                  <a:schemeClr val="accent1"/>
                </a:solidFill>
              </a:rPr>
              <a:t>based</a:t>
            </a:r>
            <a:r>
              <a:rPr lang="de-DE" b="1" dirty="0">
                <a:solidFill>
                  <a:schemeClr val="accent1"/>
                </a:solidFill>
              </a:rPr>
              <a:t> </a:t>
            </a:r>
            <a:r>
              <a:rPr lang="de-DE" b="1" dirty="0" err="1">
                <a:solidFill>
                  <a:schemeClr val="accent1"/>
                </a:solidFill>
              </a:rPr>
              <a:t>tracking</a:t>
            </a:r>
            <a:endParaRPr lang="de-DE" b="1" dirty="0">
              <a:solidFill>
                <a:schemeClr val="accent1"/>
              </a:solidFill>
            </a:endParaRPr>
          </a:p>
          <a:p>
            <a:pPr lvl="1"/>
            <a:r>
              <a:rPr lang="de-DE" dirty="0"/>
              <a:t>Video-</a:t>
            </a:r>
            <a:r>
              <a:rPr lang="de-DE" dirty="0" err="1"/>
              <a:t>based</a:t>
            </a:r>
            <a:r>
              <a:rPr lang="de-DE" dirty="0"/>
              <a:t>/RGB</a:t>
            </a:r>
          </a:p>
          <a:p>
            <a:pPr lvl="1"/>
            <a:r>
              <a:rPr lang="de-DE" dirty="0"/>
              <a:t>Infrared </a:t>
            </a:r>
            <a:r>
              <a:rPr lang="de-DE" dirty="0" err="1"/>
              <a:t>Corneal</a:t>
            </a:r>
            <a:r>
              <a:rPr lang="de-DE" dirty="0"/>
              <a:t> </a:t>
            </a:r>
            <a:r>
              <a:rPr lang="de-DE" dirty="0" err="1"/>
              <a:t>Reflection</a:t>
            </a:r>
            <a:endParaRPr lang="de-DE" dirty="0"/>
          </a:p>
          <a:p>
            <a:r>
              <a:rPr lang="de-DE" b="1" dirty="0" err="1">
                <a:solidFill>
                  <a:schemeClr val="accent1"/>
                </a:solidFill>
              </a:rPr>
              <a:t>Electrooculagraphy-based</a:t>
            </a:r>
            <a:r>
              <a:rPr lang="de-DE" b="1" dirty="0">
                <a:solidFill>
                  <a:schemeClr val="accent1"/>
                </a:solidFill>
              </a:rPr>
              <a:t> </a:t>
            </a:r>
            <a:r>
              <a:rPr lang="de-DE" b="1" dirty="0" err="1">
                <a:solidFill>
                  <a:schemeClr val="accent1"/>
                </a:solidFill>
              </a:rPr>
              <a:t>tracking</a:t>
            </a:r>
            <a:endParaRPr lang="de-DE" b="1" dirty="0">
              <a:solidFill>
                <a:schemeClr val="accent1"/>
              </a:solidFill>
            </a:endParaRPr>
          </a:p>
          <a:p>
            <a:pPr lvl="1"/>
            <a:r>
              <a:rPr lang="en-US" dirty="0"/>
              <a:t>Measures the electrical potential between the front (cornea) and the back (retina) of the human eye</a:t>
            </a:r>
          </a:p>
          <a:p>
            <a:pPr lvl="1"/>
            <a:r>
              <a:rPr lang="en-US" dirty="0"/>
              <a:t>Often used together with EEG devices</a:t>
            </a:r>
          </a:p>
          <a:p>
            <a:r>
              <a:rPr lang="de-DE" b="1" dirty="0">
                <a:solidFill>
                  <a:schemeClr val="accent1"/>
                </a:solidFill>
              </a:rPr>
              <a:t>Contact </a:t>
            </a:r>
            <a:r>
              <a:rPr lang="de-DE" b="1" dirty="0" err="1">
                <a:solidFill>
                  <a:schemeClr val="accent1"/>
                </a:solidFill>
              </a:rPr>
              <a:t>lenses</a:t>
            </a:r>
            <a:r>
              <a:rPr lang="de-DE" b="1" dirty="0">
                <a:solidFill>
                  <a:schemeClr val="accent1"/>
                </a:solidFill>
              </a:rPr>
              <a:t> </a:t>
            </a:r>
            <a:r>
              <a:rPr lang="de-DE" b="1" dirty="0" err="1">
                <a:solidFill>
                  <a:schemeClr val="accent1"/>
                </a:solidFill>
              </a:rPr>
              <a:t>with</a:t>
            </a:r>
            <a:r>
              <a:rPr lang="de-DE" b="1" dirty="0">
                <a:solidFill>
                  <a:schemeClr val="accent1"/>
                </a:solidFill>
              </a:rPr>
              <a:t> </a:t>
            </a:r>
            <a:r>
              <a:rPr lang="de-DE" b="1" dirty="0" err="1">
                <a:solidFill>
                  <a:schemeClr val="accent1"/>
                </a:solidFill>
              </a:rPr>
              <a:t>coils</a:t>
            </a:r>
            <a:endParaRPr lang="de-DE" b="1" dirty="0">
              <a:solidFill>
                <a:schemeClr val="accent1"/>
              </a:solidFill>
            </a:endParaRPr>
          </a:p>
          <a:p>
            <a:pPr lvl="1"/>
            <a:r>
              <a:rPr lang="en-US" dirty="0"/>
              <a:t>The eye movement is calculated by inducted voltage of a magnetic field.</a:t>
            </a:r>
          </a:p>
          <a:p>
            <a:pPr lvl="1"/>
            <a:endParaRPr lang="de-DE" dirty="0"/>
          </a:p>
          <a:p>
            <a:endParaRPr lang="de-DE" dirty="0"/>
          </a:p>
        </p:txBody>
      </p:sp>
      <p:sp>
        <p:nvSpPr>
          <p:cNvPr id="7" name="Rechteck 7">
            <a:extLst>
              <a:ext uri="{FF2B5EF4-FFF2-40B4-BE49-F238E27FC236}">
                <a16:creationId xmlns:a16="http://schemas.microsoft.com/office/drawing/2014/main" id="{8AD9089B-F4E7-C75D-01FE-3958A0933A8B}"/>
              </a:ext>
            </a:extLst>
          </p:cNvPr>
          <p:cNvSpPr/>
          <p:nvPr/>
        </p:nvSpPr>
        <p:spPr>
          <a:xfrm>
            <a:off x="8903367" y="1459203"/>
            <a:ext cx="3133057" cy="1200329"/>
          </a:xfrm>
          <a:prstGeom prst="rect">
            <a:avLst/>
          </a:prstGeom>
          <a:solidFill>
            <a:schemeClr val="accent1"/>
          </a:solidFill>
        </p:spPr>
        <p:txBody>
          <a:bodyPr wrap="square">
            <a:spAutoFit/>
          </a:bodyPr>
          <a:lstStyle/>
          <a:p>
            <a:r>
              <a:rPr lang="en-US" dirty="0">
                <a:solidFill>
                  <a:schemeClr val="bg1"/>
                </a:solidFill>
              </a:rPr>
              <a:t>Non-invasive, well suited for usability studies and experiments with several participants.</a:t>
            </a:r>
          </a:p>
        </p:txBody>
      </p:sp>
      <p:sp>
        <p:nvSpPr>
          <p:cNvPr id="9" name="Rechteck 5">
            <a:extLst>
              <a:ext uri="{FF2B5EF4-FFF2-40B4-BE49-F238E27FC236}">
                <a16:creationId xmlns:a16="http://schemas.microsoft.com/office/drawing/2014/main" id="{D4CB0E5E-F8A6-8041-BF50-37FC0F01F8F7}"/>
              </a:ext>
            </a:extLst>
          </p:cNvPr>
          <p:cNvSpPr/>
          <p:nvPr/>
        </p:nvSpPr>
        <p:spPr>
          <a:xfrm>
            <a:off x="8903367" y="3872000"/>
            <a:ext cx="3133057" cy="1200329"/>
          </a:xfrm>
          <a:prstGeom prst="rect">
            <a:avLst/>
          </a:prstGeom>
          <a:solidFill>
            <a:schemeClr val="accent1"/>
          </a:solidFill>
        </p:spPr>
        <p:txBody>
          <a:bodyPr wrap="square">
            <a:spAutoFit/>
          </a:bodyPr>
          <a:lstStyle/>
          <a:p>
            <a:r>
              <a:rPr lang="en-US" dirty="0">
                <a:solidFill>
                  <a:schemeClr val="bg1"/>
                </a:solidFill>
              </a:rPr>
              <a:t>Invasive. But work with closed eyes (</a:t>
            </a:r>
            <a:r>
              <a:rPr lang="en-US" dirty="0" err="1">
                <a:solidFill>
                  <a:schemeClr val="bg1"/>
                </a:solidFill>
              </a:rPr>
              <a:t>eg.</a:t>
            </a:r>
            <a:r>
              <a:rPr lang="en-US" dirty="0">
                <a:solidFill>
                  <a:schemeClr val="bg1"/>
                </a:solidFill>
              </a:rPr>
              <a:t> for REM-sleep measurements). Very precise and very expensive.</a:t>
            </a:r>
          </a:p>
        </p:txBody>
      </p:sp>
      <p:sp>
        <p:nvSpPr>
          <p:cNvPr id="11" name="Geschweifte Klammer rechts 10">
            <a:extLst>
              <a:ext uri="{FF2B5EF4-FFF2-40B4-BE49-F238E27FC236}">
                <a16:creationId xmlns:a16="http://schemas.microsoft.com/office/drawing/2014/main" id="{4E899E2B-CE36-8752-EE3B-3EBC6371CB6E}"/>
              </a:ext>
            </a:extLst>
          </p:cNvPr>
          <p:cNvSpPr/>
          <p:nvPr/>
        </p:nvSpPr>
        <p:spPr>
          <a:xfrm>
            <a:off x="8210349" y="2919094"/>
            <a:ext cx="693019" cy="2762451"/>
          </a:xfrm>
          <a:prstGeom prst="rightBrace">
            <a:avLst>
              <a:gd name="adj1" fmla="val 85416"/>
              <a:gd name="adj2" fmla="val 50000"/>
            </a:avLst>
          </a:prstGeom>
          <a:ln w="76200"/>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p>
        </p:txBody>
      </p:sp>
      <p:sp>
        <p:nvSpPr>
          <p:cNvPr id="12" name="Geschweifte Klammer rechts 11">
            <a:extLst>
              <a:ext uri="{FF2B5EF4-FFF2-40B4-BE49-F238E27FC236}">
                <a16:creationId xmlns:a16="http://schemas.microsoft.com/office/drawing/2014/main" id="{073C828A-8B80-5660-966B-163940DCF786}"/>
              </a:ext>
            </a:extLst>
          </p:cNvPr>
          <p:cNvSpPr/>
          <p:nvPr/>
        </p:nvSpPr>
        <p:spPr>
          <a:xfrm>
            <a:off x="8210349" y="1482650"/>
            <a:ext cx="693019" cy="1299051"/>
          </a:xfrm>
          <a:prstGeom prst="rightBrace">
            <a:avLst>
              <a:gd name="adj1" fmla="val 85416"/>
              <a:gd name="adj2" fmla="val 50000"/>
            </a:avLst>
          </a:prstGeom>
          <a:ln w="76200"/>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p>
        </p:txBody>
      </p:sp>
    </p:spTree>
    <p:extLst>
      <p:ext uri="{BB962C8B-B14F-4D97-AF65-F5344CB8AC3E}">
        <p14:creationId xmlns:p14="http://schemas.microsoft.com/office/powerpoint/2010/main" val="2076551193"/>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98FD3D6-E1AD-1377-39FD-A9C530C3AF07}"/>
              </a:ext>
            </a:extLst>
          </p:cNvPr>
          <p:cNvSpPr>
            <a:spLocks noGrp="1"/>
          </p:cNvSpPr>
          <p:nvPr>
            <p:ph type="title"/>
          </p:nvPr>
        </p:nvSpPr>
        <p:spPr/>
        <p:txBody>
          <a:bodyPr/>
          <a:lstStyle/>
          <a:p>
            <a:r>
              <a:rPr lang="de-DE" dirty="0"/>
              <a:t>Remote and Mobile Eye Tracker</a:t>
            </a:r>
          </a:p>
        </p:txBody>
      </p:sp>
      <p:sp>
        <p:nvSpPr>
          <p:cNvPr id="3" name="Fußzeilenplatzhalter 2">
            <a:extLst>
              <a:ext uri="{FF2B5EF4-FFF2-40B4-BE49-F238E27FC236}">
                <a16:creationId xmlns:a16="http://schemas.microsoft.com/office/drawing/2014/main" id="{46AF7979-F956-E6ED-02FC-4B5159804D01}"/>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052DBA1E-F49F-63EA-0954-C600A319A68F}"/>
              </a:ext>
            </a:extLst>
          </p:cNvPr>
          <p:cNvSpPr>
            <a:spLocks noGrp="1"/>
          </p:cNvSpPr>
          <p:nvPr>
            <p:ph type="sldNum" sz="quarter" idx="33"/>
          </p:nvPr>
        </p:nvSpPr>
        <p:spPr/>
        <p:txBody>
          <a:bodyPr/>
          <a:lstStyle/>
          <a:p>
            <a:fld id="{BA24374A-C3A8-471A-8837-3FC31668ABE5}" type="slidenum">
              <a:rPr lang="de-DE" smtClean="0"/>
              <a:pPr/>
              <a:t>114</a:t>
            </a:fld>
            <a:endParaRPr lang="de-DE" dirty="0"/>
          </a:p>
        </p:txBody>
      </p:sp>
      <p:sp>
        <p:nvSpPr>
          <p:cNvPr id="5" name="Textplatzhalter 4">
            <a:extLst>
              <a:ext uri="{FF2B5EF4-FFF2-40B4-BE49-F238E27FC236}">
                <a16:creationId xmlns:a16="http://schemas.microsoft.com/office/drawing/2014/main" id="{E5EEDED5-BAFC-4A60-BEF7-198660D680D6}"/>
              </a:ext>
            </a:extLst>
          </p:cNvPr>
          <p:cNvSpPr>
            <a:spLocks noGrp="1"/>
          </p:cNvSpPr>
          <p:nvPr>
            <p:ph type="body" sz="quarter" idx="21"/>
          </p:nvPr>
        </p:nvSpPr>
        <p:spPr/>
        <p:txBody>
          <a:bodyPr/>
          <a:lstStyle/>
          <a:p>
            <a:r>
              <a:rPr lang="en-US" sz="1400"/>
              <a:t>Eye Tracking</a:t>
            </a:r>
            <a:endParaRPr lang="de-DE" dirty="0"/>
          </a:p>
        </p:txBody>
      </p:sp>
      <p:sp>
        <p:nvSpPr>
          <p:cNvPr id="6" name="Textplatzhalter 5">
            <a:extLst>
              <a:ext uri="{FF2B5EF4-FFF2-40B4-BE49-F238E27FC236}">
                <a16:creationId xmlns:a16="http://schemas.microsoft.com/office/drawing/2014/main" id="{2577F294-8755-03E8-709A-086066259E24}"/>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957DB629-A69E-1EC2-7D7B-F4A141D53133}"/>
              </a:ext>
            </a:extLst>
          </p:cNvPr>
          <p:cNvSpPr>
            <a:spLocks noGrp="1"/>
          </p:cNvSpPr>
          <p:nvPr>
            <p:ph sz="quarter" idx="35"/>
          </p:nvPr>
        </p:nvSpPr>
        <p:spPr/>
        <p:txBody>
          <a:bodyPr/>
          <a:lstStyle/>
          <a:p>
            <a:endParaRPr lang="de-DE"/>
          </a:p>
        </p:txBody>
      </p:sp>
      <p:pic>
        <p:nvPicPr>
          <p:cNvPr id="8" name="Picture 4">
            <a:extLst>
              <a:ext uri="{FF2B5EF4-FFF2-40B4-BE49-F238E27FC236}">
                <a16:creationId xmlns:a16="http://schemas.microsoft.com/office/drawing/2014/main" id="{A155594D-054B-1F73-D1B9-78CE133A906F}"/>
              </a:ext>
            </a:extLst>
          </p:cNvPr>
          <p:cNvPicPr>
            <a:picLocks noChangeAspect="1"/>
          </p:cNvPicPr>
          <p:nvPr/>
        </p:nvPicPr>
        <p:blipFill>
          <a:blip r:embed="rId2"/>
          <a:stretch>
            <a:fillRect/>
          </a:stretch>
        </p:blipFill>
        <p:spPr>
          <a:xfrm>
            <a:off x="2195097" y="1218898"/>
            <a:ext cx="7959229" cy="4910440"/>
          </a:xfrm>
          <a:prstGeom prst="rect">
            <a:avLst/>
          </a:prstGeom>
        </p:spPr>
      </p:pic>
    </p:spTree>
    <p:extLst>
      <p:ext uri="{BB962C8B-B14F-4D97-AF65-F5344CB8AC3E}">
        <p14:creationId xmlns:p14="http://schemas.microsoft.com/office/powerpoint/2010/main" val="1158490488"/>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D3E810D-2263-1EF0-08FB-479FC8491C3A}"/>
              </a:ext>
            </a:extLst>
          </p:cNvPr>
          <p:cNvSpPr>
            <a:spLocks noGrp="1"/>
          </p:cNvSpPr>
          <p:nvPr>
            <p:ph type="title"/>
          </p:nvPr>
        </p:nvSpPr>
        <p:spPr/>
        <p:txBody>
          <a:bodyPr/>
          <a:lstStyle/>
          <a:p>
            <a:r>
              <a:rPr lang="de-DE" dirty="0"/>
              <a:t>Eye Tracking </a:t>
            </a:r>
            <a:r>
              <a:rPr lang="de-DE" dirty="0" err="1"/>
              <a:t>Techniques</a:t>
            </a:r>
            <a:endParaRPr lang="de-DE" dirty="0"/>
          </a:p>
        </p:txBody>
      </p:sp>
      <p:sp>
        <p:nvSpPr>
          <p:cNvPr id="3" name="Fußzeilenplatzhalter 2">
            <a:extLst>
              <a:ext uri="{FF2B5EF4-FFF2-40B4-BE49-F238E27FC236}">
                <a16:creationId xmlns:a16="http://schemas.microsoft.com/office/drawing/2014/main" id="{B028C88C-1F4A-9BBB-EC2D-2F1AE628D0D8}"/>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44CEAF42-3CCA-BC55-AC3E-BFEB66E1A460}"/>
              </a:ext>
            </a:extLst>
          </p:cNvPr>
          <p:cNvSpPr>
            <a:spLocks noGrp="1"/>
          </p:cNvSpPr>
          <p:nvPr>
            <p:ph type="sldNum" sz="quarter" idx="33"/>
          </p:nvPr>
        </p:nvSpPr>
        <p:spPr/>
        <p:txBody>
          <a:bodyPr/>
          <a:lstStyle/>
          <a:p>
            <a:fld id="{BA24374A-C3A8-471A-8837-3FC31668ABE5}" type="slidenum">
              <a:rPr lang="de-DE" smtClean="0"/>
              <a:pPr/>
              <a:t>115</a:t>
            </a:fld>
            <a:endParaRPr lang="de-DE" dirty="0"/>
          </a:p>
        </p:txBody>
      </p:sp>
      <p:sp>
        <p:nvSpPr>
          <p:cNvPr id="5" name="Textplatzhalter 4">
            <a:extLst>
              <a:ext uri="{FF2B5EF4-FFF2-40B4-BE49-F238E27FC236}">
                <a16:creationId xmlns:a16="http://schemas.microsoft.com/office/drawing/2014/main" id="{6D901E79-B622-5B92-B3A1-436215DC0B47}"/>
              </a:ext>
            </a:extLst>
          </p:cNvPr>
          <p:cNvSpPr>
            <a:spLocks noGrp="1"/>
          </p:cNvSpPr>
          <p:nvPr>
            <p:ph type="body" sz="quarter" idx="21"/>
          </p:nvPr>
        </p:nvSpPr>
        <p:spPr/>
        <p:txBody>
          <a:bodyPr/>
          <a:lstStyle/>
          <a:p>
            <a:r>
              <a:rPr lang="en-US" sz="1400"/>
              <a:t>Eye Tracking</a:t>
            </a:r>
            <a:endParaRPr lang="de-DE" dirty="0"/>
          </a:p>
        </p:txBody>
      </p:sp>
      <p:sp>
        <p:nvSpPr>
          <p:cNvPr id="6" name="Textplatzhalter 5">
            <a:extLst>
              <a:ext uri="{FF2B5EF4-FFF2-40B4-BE49-F238E27FC236}">
                <a16:creationId xmlns:a16="http://schemas.microsoft.com/office/drawing/2014/main" id="{30934F97-8394-03D8-C343-9DACA2E43CB9}"/>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CFB03302-8799-DE99-704F-A028A0184321}"/>
              </a:ext>
            </a:extLst>
          </p:cNvPr>
          <p:cNvSpPr>
            <a:spLocks noGrp="1"/>
          </p:cNvSpPr>
          <p:nvPr>
            <p:ph sz="quarter" idx="35"/>
          </p:nvPr>
        </p:nvSpPr>
        <p:spPr/>
        <p:txBody>
          <a:bodyPr/>
          <a:lstStyle/>
          <a:p>
            <a:endParaRPr lang="de-DE"/>
          </a:p>
        </p:txBody>
      </p:sp>
      <p:graphicFrame>
        <p:nvGraphicFramePr>
          <p:cNvPr id="8" name="Content Placeholder 4">
            <a:extLst>
              <a:ext uri="{FF2B5EF4-FFF2-40B4-BE49-F238E27FC236}">
                <a16:creationId xmlns:a16="http://schemas.microsoft.com/office/drawing/2014/main" id="{41107D49-0A2A-77FE-7FFE-9C619659BABE}"/>
              </a:ext>
            </a:extLst>
          </p:cNvPr>
          <p:cNvGraphicFramePr>
            <a:graphicFrameLocks/>
          </p:cNvGraphicFramePr>
          <p:nvPr/>
        </p:nvGraphicFramePr>
        <p:xfrm>
          <a:off x="695325" y="1449388"/>
          <a:ext cx="10801350" cy="4056057"/>
        </p:xfrm>
        <a:graphic>
          <a:graphicData uri="http://schemas.openxmlformats.org/drawingml/2006/table">
            <a:tbl>
              <a:tblPr firstRow="1" bandRow="1">
                <a:tableStyleId>{5C22544A-7EE6-4342-B048-85BDC9FD1C3A}</a:tableStyleId>
              </a:tblPr>
              <a:tblGrid>
                <a:gridCol w="2340785">
                  <a:extLst>
                    <a:ext uri="{9D8B030D-6E8A-4147-A177-3AD203B41FA5}">
                      <a16:colId xmlns:a16="http://schemas.microsoft.com/office/drawing/2014/main" val="2054033265"/>
                    </a:ext>
                  </a:extLst>
                </a:gridCol>
                <a:gridCol w="4319846">
                  <a:extLst>
                    <a:ext uri="{9D8B030D-6E8A-4147-A177-3AD203B41FA5}">
                      <a16:colId xmlns:a16="http://schemas.microsoft.com/office/drawing/2014/main" val="2389721470"/>
                    </a:ext>
                  </a:extLst>
                </a:gridCol>
                <a:gridCol w="4140719">
                  <a:extLst>
                    <a:ext uri="{9D8B030D-6E8A-4147-A177-3AD203B41FA5}">
                      <a16:colId xmlns:a16="http://schemas.microsoft.com/office/drawing/2014/main" val="1651616859"/>
                    </a:ext>
                  </a:extLst>
                </a:gridCol>
              </a:tblGrid>
              <a:tr h="524986">
                <a:tc>
                  <a:txBody>
                    <a:bodyPr/>
                    <a:lstStyle/>
                    <a:p>
                      <a:endParaRPr lang="de-DE" sz="2000" dirty="0"/>
                    </a:p>
                  </a:txBody>
                  <a:tcPr anchor="ctr"/>
                </a:tc>
                <a:tc>
                  <a:txBody>
                    <a:bodyPr/>
                    <a:lstStyle/>
                    <a:p>
                      <a:r>
                        <a:rPr lang="de-DE" sz="2000" dirty="0"/>
                        <a:t>Remote</a:t>
                      </a:r>
                    </a:p>
                  </a:txBody>
                  <a:tcPr anchor="ctr"/>
                </a:tc>
                <a:tc>
                  <a:txBody>
                    <a:bodyPr/>
                    <a:lstStyle/>
                    <a:p>
                      <a:r>
                        <a:rPr lang="de-DE" sz="2000" dirty="0"/>
                        <a:t>Mobile</a:t>
                      </a:r>
                    </a:p>
                  </a:txBody>
                  <a:tcPr anchor="ctr"/>
                </a:tc>
                <a:extLst>
                  <a:ext uri="{0D108BD9-81ED-4DB2-BD59-A6C34878D82A}">
                    <a16:rowId xmlns:a16="http://schemas.microsoft.com/office/drawing/2014/main" val="3346387974"/>
                  </a:ext>
                </a:extLst>
              </a:tr>
              <a:tr h="524986">
                <a:tc>
                  <a:txBody>
                    <a:bodyPr/>
                    <a:lstStyle/>
                    <a:p>
                      <a:r>
                        <a:rPr lang="de-DE" sz="2000" dirty="0"/>
                        <a:t>Gaze</a:t>
                      </a:r>
                      <a:r>
                        <a:rPr lang="de-DE" sz="2000" baseline="0" dirty="0"/>
                        <a:t> Tracking</a:t>
                      </a:r>
                      <a:endParaRPr lang="de-DE" sz="2000" dirty="0"/>
                    </a:p>
                  </a:txBody>
                  <a:tcPr anchor="ctr"/>
                </a:tc>
                <a:tc>
                  <a:txBody>
                    <a:bodyPr/>
                    <a:lstStyle/>
                    <a:p>
                      <a:r>
                        <a:rPr lang="de-DE" sz="2000" dirty="0"/>
                        <a:t>On Displays</a:t>
                      </a:r>
                    </a:p>
                  </a:txBody>
                  <a:tcPr anchor="ctr"/>
                </a:tc>
                <a:tc>
                  <a:txBody>
                    <a:bodyPr/>
                    <a:lstStyle/>
                    <a:p>
                      <a:r>
                        <a:rPr lang="de-DE" sz="2000" dirty="0"/>
                        <a:t>Natural / Real Environments</a:t>
                      </a:r>
                    </a:p>
                  </a:txBody>
                  <a:tcPr anchor="ctr"/>
                </a:tc>
                <a:extLst>
                  <a:ext uri="{0D108BD9-81ED-4DB2-BD59-A6C34878D82A}">
                    <a16:rowId xmlns:a16="http://schemas.microsoft.com/office/drawing/2014/main" val="3348332802"/>
                  </a:ext>
                </a:extLst>
              </a:tr>
              <a:tr h="906141">
                <a:tc>
                  <a:txBody>
                    <a:bodyPr/>
                    <a:lstStyle/>
                    <a:p>
                      <a:r>
                        <a:rPr lang="de-DE" sz="2000" dirty="0" err="1"/>
                        <a:t>Requires</a:t>
                      </a:r>
                      <a:endParaRPr lang="de-DE" sz="2000" dirty="0"/>
                    </a:p>
                  </a:txBody>
                  <a:tcPr anchor="ctr"/>
                </a:tc>
                <a:tc>
                  <a:txBody>
                    <a:bodyPr/>
                    <a:lstStyle/>
                    <a:p>
                      <a:r>
                        <a:rPr lang="de-DE" sz="2000" dirty="0"/>
                        <a:t>Software</a:t>
                      </a:r>
                      <a:r>
                        <a:rPr lang="de-DE" sz="2000" baseline="0" dirty="0"/>
                        <a:t> </a:t>
                      </a:r>
                      <a:r>
                        <a:rPr lang="de-DE" sz="2000" baseline="0" dirty="0" err="1"/>
                        <a:t>using</a:t>
                      </a:r>
                      <a:r>
                        <a:rPr lang="de-DE" sz="2000" baseline="0" dirty="0"/>
                        <a:t> a SDK</a:t>
                      </a:r>
                      <a:endParaRPr lang="de-DE" sz="2000" dirty="0"/>
                    </a:p>
                  </a:txBody>
                  <a:tcPr anchor="ctr"/>
                </a:tc>
                <a:tc>
                  <a:txBody>
                    <a:bodyPr/>
                    <a:lstStyle/>
                    <a:p>
                      <a:r>
                        <a:rPr lang="de-DE" sz="2000" dirty="0" err="1"/>
                        <a:t>Labeling</a:t>
                      </a:r>
                      <a:r>
                        <a:rPr lang="de-DE" sz="2000" dirty="0"/>
                        <a:t> </a:t>
                      </a:r>
                      <a:r>
                        <a:rPr lang="de-DE" sz="2000" dirty="0" err="1"/>
                        <a:t>the</a:t>
                      </a:r>
                      <a:r>
                        <a:rPr lang="de-DE" sz="2000" dirty="0"/>
                        <a:t> </a:t>
                      </a:r>
                      <a:r>
                        <a:rPr lang="de-DE" sz="2000" dirty="0" err="1"/>
                        <a:t>surroundings</a:t>
                      </a:r>
                      <a:r>
                        <a:rPr lang="de-DE" sz="2000" dirty="0"/>
                        <a:t> (e.g. </a:t>
                      </a:r>
                      <a:r>
                        <a:rPr lang="de-DE" sz="2000" dirty="0" err="1"/>
                        <a:t>using</a:t>
                      </a:r>
                      <a:r>
                        <a:rPr lang="de-DE" sz="2000" dirty="0"/>
                        <a:t> QR-Markers)</a:t>
                      </a:r>
                    </a:p>
                  </a:txBody>
                  <a:tcPr anchor="ctr"/>
                </a:tc>
                <a:extLst>
                  <a:ext uri="{0D108BD9-81ED-4DB2-BD59-A6C34878D82A}">
                    <a16:rowId xmlns:a16="http://schemas.microsoft.com/office/drawing/2014/main" val="726483873"/>
                  </a:ext>
                </a:extLst>
              </a:tr>
              <a:tr h="524986">
                <a:tc>
                  <a:txBody>
                    <a:bodyPr/>
                    <a:lstStyle/>
                    <a:p>
                      <a:r>
                        <a:rPr lang="de-DE" sz="2000" dirty="0"/>
                        <a:t>Setup</a:t>
                      </a:r>
                    </a:p>
                  </a:txBody>
                  <a:tcPr anchor="ctr"/>
                </a:tc>
                <a:tc>
                  <a:txBody>
                    <a:bodyPr/>
                    <a:lstStyle/>
                    <a:p>
                      <a:r>
                        <a:rPr lang="de-DE" sz="2000" dirty="0"/>
                        <a:t>Easy</a:t>
                      </a:r>
                    </a:p>
                  </a:txBody>
                  <a:tcPr anchor="ctr"/>
                </a:tc>
                <a:tc>
                  <a:txBody>
                    <a:bodyPr/>
                    <a:lstStyle/>
                    <a:p>
                      <a:r>
                        <a:rPr lang="de-DE" sz="2000" dirty="0" err="1"/>
                        <a:t>Cumbersome</a:t>
                      </a:r>
                      <a:r>
                        <a:rPr lang="de-DE" sz="2000" baseline="0" dirty="0"/>
                        <a:t> </a:t>
                      </a:r>
                      <a:r>
                        <a:rPr lang="de-DE" sz="2000" baseline="0" dirty="0" err="1"/>
                        <a:t>to</a:t>
                      </a:r>
                      <a:r>
                        <a:rPr lang="de-DE" sz="2000" baseline="0" dirty="0"/>
                        <a:t> </a:t>
                      </a:r>
                      <a:r>
                        <a:rPr lang="de-DE" sz="2000" baseline="0" dirty="0" err="1"/>
                        <a:t>wear</a:t>
                      </a:r>
                      <a:endParaRPr lang="de-DE" sz="2000" dirty="0"/>
                    </a:p>
                  </a:txBody>
                  <a:tcPr anchor="ctr"/>
                </a:tc>
                <a:extLst>
                  <a:ext uri="{0D108BD9-81ED-4DB2-BD59-A6C34878D82A}">
                    <a16:rowId xmlns:a16="http://schemas.microsoft.com/office/drawing/2014/main" val="4160798449"/>
                  </a:ext>
                </a:extLst>
              </a:tr>
              <a:tr h="524986">
                <a:tc>
                  <a:txBody>
                    <a:bodyPr/>
                    <a:lstStyle/>
                    <a:p>
                      <a:r>
                        <a:rPr lang="de-DE" sz="2000" dirty="0" err="1"/>
                        <a:t>Flexibility</a:t>
                      </a:r>
                      <a:endParaRPr lang="de-DE" sz="2000" dirty="0"/>
                    </a:p>
                  </a:txBody>
                  <a:tcPr anchor="ctr"/>
                </a:tc>
                <a:tc>
                  <a:txBody>
                    <a:bodyPr/>
                    <a:lstStyle/>
                    <a:p>
                      <a:r>
                        <a:rPr lang="de-DE" sz="2000" dirty="0"/>
                        <a:t>Limited </a:t>
                      </a:r>
                      <a:r>
                        <a:rPr lang="de-DE" sz="2000" dirty="0" err="1"/>
                        <a:t>Movements</a:t>
                      </a:r>
                      <a:r>
                        <a:rPr lang="de-DE" sz="2000" baseline="0" dirty="0"/>
                        <a:t> in a Volume</a:t>
                      </a:r>
                      <a:endParaRPr lang="de-DE" sz="2000" dirty="0"/>
                    </a:p>
                  </a:txBody>
                  <a:tcPr anchor="ctr"/>
                </a:tc>
                <a:tc>
                  <a:txBody>
                    <a:bodyPr/>
                    <a:lstStyle/>
                    <a:p>
                      <a:r>
                        <a:rPr lang="de-DE" sz="2000" dirty="0"/>
                        <a:t>Free Head / Body Movement</a:t>
                      </a:r>
                    </a:p>
                  </a:txBody>
                  <a:tcPr anchor="ctr"/>
                </a:tc>
                <a:extLst>
                  <a:ext uri="{0D108BD9-81ED-4DB2-BD59-A6C34878D82A}">
                    <a16:rowId xmlns:a16="http://schemas.microsoft.com/office/drawing/2014/main" val="2970577500"/>
                  </a:ext>
                </a:extLst>
              </a:tr>
              <a:tr h="524986">
                <a:tc>
                  <a:txBody>
                    <a:bodyPr/>
                    <a:lstStyle/>
                    <a:p>
                      <a:r>
                        <a:rPr lang="de-DE" sz="2000" dirty="0"/>
                        <a:t>See Gaze</a:t>
                      </a:r>
                      <a:r>
                        <a:rPr lang="de-DE" sz="2000" baseline="0" dirty="0"/>
                        <a:t> Data?</a:t>
                      </a:r>
                      <a:endParaRPr lang="de-DE" sz="2000" dirty="0"/>
                    </a:p>
                  </a:txBody>
                  <a:tcPr anchor="ctr"/>
                </a:tc>
                <a:tc>
                  <a:txBody>
                    <a:bodyPr/>
                    <a:lstStyle/>
                    <a:p>
                      <a:r>
                        <a:rPr lang="de-DE" sz="2000" dirty="0"/>
                        <a:t>Yes</a:t>
                      </a:r>
                    </a:p>
                  </a:txBody>
                  <a:tcPr anchor="ctr"/>
                </a:tc>
                <a:tc>
                  <a:txBody>
                    <a:bodyPr/>
                    <a:lstStyle/>
                    <a:p>
                      <a:r>
                        <a:rPr lang="de-DE" sz="2000" dirty="0" err="1"/>
                        <a:t>No</a:t>
                      </a:r>
                      <a:endParaRPr lang="de-DE" sz="2000" dirty="0"/>
                    </a:p>
                  </a:txBody>
                  <a:tcPr anchor="ctr"/>
                </a:tc>
                <a:extLst>
                  <a:ext uri="{0D108BD9-81ED-4DB2-BD59-A6C34878D82A}">
                    <a16:rowId xmlns:a16="http://schemas.microsoft.com/office/drawing/2014/main" val="882116335"/>
                  </a:ext>
                </a:extLst>
              </a:tr>
              <a:tr h="524986">
                <a:tc>
                  <a:txBody>
                    <a:bodyPr/>
                    <a:lstStyle/>
                    <a:p>
                      <a:r>
                        <a:rPr lang="de-DE" sz="2000" dirty="0"/>
                        <a:t>Head Tracking</a:t>
                      </a:r>
                    </a:p>
                  </a:txBody>
                  <a:tcPr anchor="ctr"/>
                </a:tc>
                <a:tc>
                  <a:txBody>
                    <a:bodyPr/>
                    <a:lstStyle/>
                    <a:p>
                      <a:r>
                        <a:rPr lang="de-DE" sz="2000" dirty="0" err="1"/>
                        <a:t>No</a:t>
                      </a:r>
                      <a:endParaRPr lang="de-DE" sz="2000" dirty="0"/>
                    </a:p>
                  </a:txBody>
                  <a:tcPr anchor="ctr"/>
                </a:tc>
                <a:tc>
                  <a:txBody>
                    <a:bodyPr/>
                    <a:lstStyle/>
                    <a:p>
                      <a:r>
                        <a:rPr lang="de-DE" sz="2000" dirty="0"/>
                        <a:t>Yes</a:t>
                      </a:r>
                    </a:p>
                  </a:txBody>
                  <a:tcPr anchor="ctr"/>
                </a:tc>
                <a:extLst>
                  <a:ext uri="{0D108BD9-81ED-4DB2-BD59-A6C34878D82A}">
                    <a16:rowId xmlns:a16="http://schemas.microsoft.com/office/drawing/2014/main" val="3077157488"/>
                  </a:ext>
                </a:extLst>
              </a:tr>
            </a:tbl>
          </a:graphicData>
        </a:graphic>
      </p:graphicFrame>
    </p:spTree>
    <p:extLst>
      <p:ext uri="{BB962C8B-B14F-4D97-AF65-F5344CB8AC3E}">
        <p14:creationId xmlns:p14="http://schemas.microsoft.com/office/powerpoint/2010/main" val="4237945196"/>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B5774E0-B498-8935-3D61-057A49EA0DCA}"/>
              </a:ext>
            </a:extLst>
          </p:cNvPr>
          <p:cNvSpPr>
            <a:spLocks noGrp="1"/>
          </p:cNvSpPr>
          <p:nvPr>
            <p:ph type="title"/>
          </p:nvPr>
        </p:nvSpPr>
        <p:spPr/>
        <p:txBody>
          <a:bodyPr/>
          <a:lstStyle/>
          <a:p>
            <a:r>
              <a:rPr lang="de-DE" dirty="0"/>
              <a:t>Commercial and Open Source Eye Trackers</a:t>
            </a:r>
          </a:p>
        </p:txBody>
      </p:sp>
      <p:sp>
        <p:nvSpPr>
          <p:cNvPr id="3" name="Fußzeilenplatzhalter 2">
            <a:extLst>
              <a:ext uri="{FF2B5EF4-FFF2-40B4-BE49-F238E27FC236}">
                <a16:creationId xmlns:a16="http://schemas.microsoft.com/office/drawing/2014/main" id="{E3953AB0-D205-38FC-6D35-29E90654A4E3}"/>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5E54E89B-D8BE-1E44-52A6-8579BAFB388F}"/>
              </a:ext>
            </a:extLst>
          </p:cNvPr>
          <p:cNvSpPr>
            <a:spLocks noGrp="1"/>
          </p:cNvSpPr>
          <p:nvPr>
            <p:ph type="sldNum" sz="quarter" idx="33"/>
          </p:nvPr>
        </p:nvSpPr>
        <p:spPr/>
        <p:txBody>
          <a:bodyPr/>
          <a:lstStyle/>
          <a:p>
            <a:fld id="{BA24374A-C3A8-471A-8837-3FC31668ABE5}" type="slidenum">
              <a:rPr lang="de-DE" smtClean="0"/>
              <a:pPr/>
              <a:t>116</a:t>
            </a:fld>
            <a:endParaRPr lang="de-DE" dirty="0"/>
          </a:p>
        </p:txBody>
      </p:sp>
      <p:sp>
        <p:nvSpPr>
          <p:cNvPr id="5" name="Textplatzhalter 4">
            <a:extLst>
              <a:ext uri="{FF2B5EF4-FFF2-40B4-BE49-F238E27FC236}">
                <a16:creationId xmlns:a16="http://schemas.microsoft.com/office/drawing/2014/main" id="{53D36060-21A6-0D7A-2709-6A4A8674BBAE}"/>
              </a:ext>
            </a:extLst>
          </p:cNvPr>
          <p:cNvSpPr>
            <a:spLocks noGrp="1"/>
          </p:cNvSpPr>
          <p:nvPr>
            <p:ph type="body" sz="quarter" idx="21"/>
          </p:nvPr>
        </p:nvSpPr>
        <p:spPr/>
        <p:txBody>
          <a:bodyPr/>
          <a:lstStyle/>
          <a:p>
            <a:r>
              <a:rPr lang="en-US" sz="1400"/>
              <a:t>Eye Tracking</a:t>
            </a:r>
            <a:endParaRPr lang="de-DE" dirty="0"/>
          </a:p>
        </p:txBody>
      </p:sp>
      <p:sp>
        <p:nvSpPr>
          <p:cNvPr id="6" name="Textplatzhalter 5">
            <a:extLst>
              <a:ext uri="{FF2B5EF4-FFF2-40B4-BE49-F238E27FC236}">
                <a16:creationId xmlns:a16="http://schemas.microsoft.com/office/drawing/2014/main" id="{8C6D5668-ED21-F3F5-2001-83AC7902A2BA}"/>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0C11CB7C-5697-3F5D-F75C-AAD1462A52A4}"/>
              </a:ext>
            </a:extLst>
          </p:cNvPr>
          <p:cNvSpPr>
            <a:spLocks noGrp="1"/>
          </p:cNvSpPr>
          <p:nvPr>
            <p:ph sz="quarter" idx="35"/>
          </p:nvPr>
        </p:nvSpPr>
        <p:spPr/>
        <p:txBody>
          <a:bodyPr/>
          <a:lstStyle/>
          <a:p>
            <a:endParaRPr lang="de-DE"/>
          </a:p>
        </p:txBody>
      </p:sp>
      <p:pic>
        <p:nvPicPr>
          <p:cNvPr id="8" name="Picture 4">
            <a:extLst>
              <a:ext uri="{FF2B5EF4-FFF2-40B4-BE49-F238E27FC236}">
                <a16:creationId xmlns:a16="http://schemas.microsoft.com/office/drawing/2014/main" id="{0F985802-9F3E-935C-BD2A-301BEC656CCA}"/>
              </a:ext>
            </a:extLst>
          </p:cNvPr>
          <p:cNvPicPr>
            <a:picLocks noChangeAspect="1"/>
          </p:cNvPicPr>
          <p:nvPr/>
        </p:nvPicPr>
        <p:blipFill>
          <a:blip r:embed="rId2"/>
          <a:stretch>
            <a:fillRect/>
          </a:stretch>
        </p:blipFill>
        <p:spPr>
          <a:xfrm>
            <a:off x="2322313" y="1352551"/>
            <a:ext cx="7547373" cy="4640865"/>
          </a:xfrm>
          <a:prstGeom prst="rect">
            <a:avLst/>
          </a:prstGeom>
        </p:spPr>
      </p:pic>
    </p:spTree>
    <p:extLst>
      <p:ext uri="{BB962C8B-B14F-4D97-AF65-F5344CB8AC3E}">
        <p14:creationId xmlns:p14="http://schemas.microsoft.com/office/powerpoint/2010/main" val="187929893"/>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0063EFE-4237-E2D2-A366-F5469AB8BF6A}"/>
              </a:ext>
            </a:extLst>
          </p:cNvPr>
          <p:cNvSpPr>
            <a:spLocks noGrp="1"/>
          </p:cNvSpPr>
          <p:nvPr>
            <p:ph type="title"/>
          </p:nvPr>
        </p:nvSpPr>
        <p:spPr/>
        <p:txBody>
          <a:bodyPr/>
          <a:lstStyle/>
          <a:p>
            <a:r>
              <a:rPr lang="de-DE" dirty="0"/>
              <a:t>Video-</a:t>
            </a:r>
            <a:r>
              <a:rPr lang="de-DE" dirty="0" err="1"/>
              <a:t>Based</a:t>
            </a:r>
            <a:r>
              <a:rPr lang="de-DE" dirty="0"/>
              <a:t> Eye Tracking</a:t>
            </a:r>
          </a:p>
        </p:txBody>
      </p:sp>
      <p:sp>
        <p:nvSpPr>
          <p:cNvPr id="3" name="Fußzeilenplatzhalter 2">
            <a:extLst>
              <a:ext uri="{FF2B5EF4-FFF2-40B4-BE49-F238E27FC236}">
                <a16:creationId xmlns:a16="http://schemas.microsoft.com/office/drawing/2014/main" id="{A85B93C3-F756-852F-A433-FD6C8FC3D932}"/>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7B1453C7-FBAB-F123-F103-5BE3A102A463}"/>
              </a:ext>
            </a:extLst>
          </p:cNvPr>
          <p:cNvSpPr>
            <a:spLocks noGrp="1"/>
          </p:cNvSpPr>
          <p:nvPr>
            <p:ph type="sldNum" sz="quarter" idx="33"/>
          </p:nvPr>
        </p:nvSpPr>
        <p:spPr/>
        <p:txBody>
          <a:bodyPr/>
          <a:lstStyle/>
          <a:p>
            <a:fld id="{BA24374A-C3A8-471A-8837-3FC31668ABE5}" type="slidenum">
              <a:rPr lang="de-DE" smtClean="0"/>
              <a:pPr/>
              <a:t>117</a:t>
            </a:fld>
            <a:endParaRPr lang="de-DE" dirty="0"/>
          </a:p>
        </p:txBody>
      </p:sp>
      <p:sp>
        <p:nvSpPr>
          <p:cNvPr id="5" name="Textplatzhalter 4">
            <a:extLst>
              <a:ext uri="{FF2B5EF4-FFF2-40B4-BE49-F238E27FC236}">
                <a16:creationId xmlns:a16="http://schemas.microsoft.com/office/drawing/2014/main" id="{DF0DD97D-2FE8-A117-66FA-9CE6BC385A26}"/>
              </a:ext>
            </a:extLst>
          </p:cNvPr>
          <p:cNvSpPr>
            <a:spLocks noGrp="1"/>
          </p:cNvSpPr>
          <p:nvPr>
            <p:ph type="body" sz="quarter" idx="21"/>
          </p:nvPr>
        </p:nvSpPr>
        <p:spPr/>
        <p:txBody>
          <a:bodyPr/>
          <a:lstStyle/>
          <a:p>
            <a:r>
              <a:rPr lang="en-US" sz="1400"/>
              <a:t>Eye Tracking</a:t>
            </a:r>
            <a:endParaRPr lang="de-DE" dirty="0"/>
          </a:p>
        </p:txBody>
      </p:sp>
      <p:sp>
        <p:nvSpPr>
          <p:cNvPr id="6" name="Textplatzhalter 5">
            <a:extLst>
              <a:ext uri="{FF2B5EF4-FFF2-40B4-BE49-F238E27FC236}">
                <a16:creationId xmlns:a16="http://schemas.microsoft.com/office/drawing/2014/main" id="{C5EC03BE-9565-E125-C713-0EABD6E533FB}"/>
              </a:ext>
            </a:extLst>
          </p:cNvPr>
          <p:cNvSpPr>
            <a:spLocks noGrp="1"/>
          </p:cNvSpPr>
          <p:nvPr>
            <p:ph type="body" sz="quarter" idx="34"/>
          </p:nvPr>
        </p:nvSpPr>
        <p:spPr>
          <a:xfrm>
            <a:off x="695325" y="1449388"/>
            <a:ext cx="7273647" cy="4056061"/>
          </a:xfrm>
        </p:spPr>
        <p:txBody>
          <a:bodyPr>
            <a:normAutofit lnSpcReduction="10000"/>
          </a:bodyPr>
          <a:lstStyle/>
          <a:p>
            <a:r>
              <a:rPr lang="de-DE" b="1" dirty="0">
                <a:solidFill>
                  <a:schemeClr val="accent1"/>
                </a:solidFill>
              </a:rPr>
              <a:t>RGB</a:t>
            </a:r>
          </a:p>
          <a:p>
            <a:r>
              <a:rPr lang="de-DE" b="1" dirty="0">
                <a:solidFill>
                  <a:schemeClr val="accent1"/>
                </a:solidFill>
              </a:rPr>
              <a:t>Infrared</a:t>
            </a:r>
            <a:r>
              <a:rPr lang="de-DE" dirty="0"/>
              <a:t>	</a:t>
            </a:r>
          </a:p>
          <a:p>
            <a:pPr lvl="1"/>
            <a:r>
              <a:rPr lang="de-DE" dirty="0"/>
              <a:t>Video </a:t>
            </a:r>
            <a:r>
              <a:rPr lang="de-DE" dirty="0" err="1"/>
              <a:t>based</a:t>
            </a:r>
            <a:r>
              <a:rPr lang="de-DE" dirty="0"/>
              <a:t> </a:t>
            </a:r>
            <a:r>
              <a:rPr lang="de-DE" dirty="0" err="1"/>
              <a:t>eye</a:t>
            </a:r>
            <a:r>
              <a:rPr lang="de-DE" dirty="0"/>
              <a:t> </a:t>
            </a:r>
            <a:r>
              <a:rPr lang="de-DE" dirty="0" err="1"/>
              <a:t>tracking</a:t>
            </a:r>
            <a:r>
              <a:rPr lang="de-DE" dirty="0"/>
              <a:t> </a:t>
            </a:r>
            <a:r>
              <a:rPr lang="de-DE" dirty="0" err="1"/>
              <a:t>uses</a:t>
            </a:r>
            <a:r>
              <a:rPr lang="de-DE" dirty="0"/>
              <a:t> </a:t>
            </a:r>
            <a:r>
              <a:rPr lang="de-DE" dirty="0" err="1"/>
              <a:t>the</a:t>
            </a:r>
            <a:r>
              <a:rPr lang="de-DE" dirty="0"/>
              <a:t> </a:t>
            </a:r>
            <a:r>
              <a:rPr lang="de-DE" dirty="0" err="1"/>
              <a:t>retina</a:t>
            </a:r>
            <a:r>
              <a:rPr lang="de-DE" dirty="0"/>
              <a:t> in </a:t>
            </a:r>
            <a:r>
              <a:rPr lang="de-DE" dirty="0" err="1"/>
              <a:t>our</a:t>
            </a:r>
            <a:r>
              <a:rPr lang="de-DE" dirty="0"/>
              <a:t> </a:t>
            </a:r>
            <a:r>
              <a:rPr lang="de-DE" dirty="0" err="1"/>
              <a:t>eyes</a:t>
            </a:r>
            <a:r>
              <a:rPr lang="de-DE" dirty="0"/>
              <a:t> that </a:t>
            </a:r>
            <a:r>
              <a:rPr lang="de-DE" dirty="0" err="1"/>
              <a:t>reflects</a:t>
            </a:r>
            <a:r>
              <a:rPr lang="de-DE" dirty="0"/>
              <a:t> </a:t>
            </a:r>
            <a:r>
              <a:rPr lang="de-DE" dirty="0" err="1"/>
              <a:t>infrared</a:t>
            </a:r>
            <a:r>
              <a:rPr lang="de-DE" dirty="0"/>
              <a:t> light (</a:t>
            </a:r>
            <a:r>
              <a:rPr lang="de-DE" dirty="0" err="1"/>
              <a:t>this</a:t>
            </a:r>
            <a:r>
              <a:rPr lang="de-DE" dirty="0"/>
              <a:t> </a:t>
            </a:r>
            <a:r>
              <a:rPr lang="de-DE" dirty="0" err="1"/>
              <a:t>caused</a:t>
            </a:r>
            <a:r>
              <a:rPr lang="de-DE" dirty="0"/>
              <a:t> </a:t>
            </a:r>
            <a:r>
              <a:rPr lang="de-DE" dirty="0" err="1"/>
              <a:t>red-eye</a:t>
            </a:r>
            <a:r>
              <a:rPr lang="de-DE" dirty="0"/>
              <a:t> </a:t>
            </a:r>
            <a:r>
              <a:rPr lang="de-DE" dirty="0" err="1"/>
              <a:t>effect</a:t>
            </a:r>
            <a:r>
              <a:rPr lang="de-DE" dirty="0"/>
              <a:t> </a:t>
            </a:r>
            <a:r>
              <a:rPr lang="de-DE" dirty="0" err="1"/>
              <a:t>from</a:t>
            </a:r>
            <a:r>
              <a:rPr lang="de-DE" dirty="0"/>
              <a:t> </a:t>
            </a:r>
            <a:r>
              <a:rPr lang="de-DE" dirty="0" err="1"/>
              <a:t>photo</a:t>
            </a:r>
            <a:r>
              <a:rPr lang="de-DE" dirty="0"/>
              <a:t> </a:t>
            </a:r>
            <a:r>
              <a:rPr lang="de-DE" dirty="0" err="1"/>
              <a:t>flashes</a:t>
            </a:r>
            <a:r>
              <a:rPr lang="de-DE" dirty="0"/>
              <a:t>).</a:t>
            </a:r>
          </a:p>
          <a:p>
            <a:pPr lvl="1"/>
            <a:r>
              <a:rPr lang="de-DE" dirty="0"/>
              <a:t>A </a:t>
            </a:r>
            <a:r>
              <a:rPr lang="de-DE" dirty="0" err="1"/>
              <a:t>camera</a:t>
            </a:r>
            <a:r>
              <a:rPr lang="de-DE" dirty="0"/>
              <a:t> </a:t>
            </a:r>
            <a:r>
              <a:rPr lang="de-DE" dirty="0" err="1"/>
              <a:t>without</a:t>
            </a:r>
            <a:r>
              <a:rPr lang="de-DE" dirty="0"/>
              <a:t> </a:t>
            </a:r>
            <a:r>
              <a:rPr lang="de-DE" dirty="0" err="1"/>
              <a:t>infrared</a:t>
            </a:r>
            <a:r>
              <a:rPr lang="de-DE" dirty="0"/>
              <a:t> </a:t>
            </a:r>
            <a:r>
              <a:rPr lang="de-DE" dirty="0" err="1"/>
              <a:t>filter</a:t>
            </a:r>
            <a:r>
              <a:rPr lang="de-DE" dirty="0"/>
              <a:t> </a:t>
            </a:r>
            <a:r>
              <a:rPr lang="de-DE" dirty="0" err="1"/>
              <a:t>can</a:t>
            </a:r>
            <a:r>
              <a:rPr lang="de-DE" dirty="0"/>
              <a:t> </a:t>
            </a:r>
            <a:r>
              <a:rPr lang="de-DE" dirty="0" err="1"/>
              <a:t>increase</a:t>
            </a:r>
            <a:r>
              <a:rPr lang="de-DE" dirty="0"/>
              <a:t> </a:t>
            </a:r>
            <a:r>
              <a:rPr lang="de-DE" dirty="0" err="1"/>
              <a:t>the</a:t>
            </a:r>
            <a:r>
              <a:rPr lang="de-DE" dirty="0"/>
              <a:t> </a:t>
            </a:r>
            <a:r>
              <a:rPr lang="de-DE" dirty="0" err="1"/>
              <a:t>contrast</a:t>
            </a:r>
            <a:endParaRPr lang="de-DE" dirty="0"/>
          </a:p>
          <a:p>
            <a:r>
              <a:rPr lang="de-DE" b="1" dirty="0">
                <a:solidFill>
                  <a:schemeClr val="accent1"/>
                </a:solidFill>
              </a:rPr>
              <a:t>Pupil</a:t>
            </a:r>
            <a:r>
              <a:rPr lang="de-DE" b="1" dirty="0"/>
              <a:t> </a:t>
            </a:r>
            <a:r>
              <a:rPr lang="de-DE" b="1" dirty="0" err="1">
                <a:solidFill>
                  <a:schemeClr val="accent1"/>
                </a:solidFill>
              </a:rPr>
              <a:t>Detection</a:t>
            </a:r>
            <a:endParaRPr lang="de-DE" b="1" dirty="0">
              <a:solidFill>
                <a:schemeClr val="accent1"/>
              </a:solidFill>
            </a:endParaRPr>
          </a:p>
          <a:p>
            <a:pPr lvl="1"/>
            <a:r>
              <a:rPr lang="de-DE" dirty="0"/>
              <a:t>Starburst</a:t>
            </a:r>
          </a:p>
          <a:p>
            <a:pPr lvl="1"/>
            <a:r>
              <a:rPr lang="de-DE" dirty="0"/>
              <a:t>SET</a:t>
            </a:r>
          </a:p>
          <a:p>
            <a:pPr lvl="1"/>
            <a:r>
              <a:rPr lang="de-DE" dirty="0" err="1"/>
              <a:t>Circular</a:t>
            </a:r>
            <a:r>
              <a:rPr lang="de-DE" dirty="0"/>
              <a:t> Hough </a:t>
            </a:r>
            <a:r>
              <a:rPr lang="de-DE" dirty="0" err="1"/>
              <a:t>transform</a:t>
            </a:r>
            <a:endParaRPr lang="de-DE" dirty="0"/>
          </a:p>
          <a:p>
            <a:pPr lvl="1"/>
            <a:endParaRPr lang="de-DE" dirty="0"/>
          </a:p>
          <a:p>
            <a:endParaRPr lang="de-DE" dirty="0"/>
          </a:p>
        </p:txBody>
      </p:sp>
      <p:sp>
        <p:nvSpPr>
          <p:cNvPr id="7" name="Inhaltsplatzhalter 6">
            <a:extLst>
              <a:ext uri="{FF2B5EF4-FFF2-40B4-BE49-F238E27FC236}">
                <a16:creationId xmlns:a16="http://schemas.microsoft.com/office/drawing/2014/main" id="{50A0F96A-5E11-8FD0-0CD6-4510F503B0AA}"/>
              </a:ext>
            </a:extLst>
          </p:cNvPr>
          <p:cNvSpPr>
            <a:spLocks noGrp="1"/>
          </p:cNvSpPr>
          <p:nvPr>
            <p:ph sz="quarter" idx="35"/>
          </p:nvPr>
        </p:nvSpPr>
        <p:spPr/>
        <p:txBody>
          <a:bodyPr/>
          <a:lstStyle/>
          <a:p>
            <a:endParaRPr lang="de-DE"/>
          </a:p>
        </p:txBody>
      </p:sp>
      <p:sp>
        <p:nvSpPr>
          <p:cNvPr id="8" name="Rectangle 4">
            <a:extLst>
              <a:ext uri="{FF2B5EF4-FFF2-40B4-BE49-F238E27FC236}">
                <a16:creationId xmlns:a16="http://schemas.microsoft.com/office/drawing/2014/main" id="{66DD8334-D462-8813-3C58-C7C59A1A32A3}"/>
              </a:ext>
            </a:extLst>
          </p:cNvPr>
          <p:cNvSpPr/>
          <p:nvPr/>
        </p:nvSpPr>
        <p:spPr>
          <a:xfrm>
            <a:off x="8040982" y="5550013"/>
            <a:ext cx="3383684" cy="707886"/>
          </a:xfrm>
          <a:prstGeom prst="rect">
            <a:avLst/>
          </a:prstGeom>
        </p:spPr>
        <p:txBody>
          <a:bodyPr wrap="square">
            <a:spAutoFit/>
          </a:bodyPr>
          <a:lstStyle/>
          <a:p>
            <a:r>
              <a:rPr lang="de-DE" sz="800" dirty="0" err="1"/>
              <a:t>Javadi</a:t>
            </a:r>
            <a:r>
              <a:rPr lang="de-DE" sz="800" dirty="0"/>
              <a:t>, A.-H., Hakimi, Z., </a:t>
            </a:r>
            <a:r>
              <a:rPr lang="de-DE" sz="800" dirty="0" err="1"/>
              <a:t>Barati</a:t>
            </a:r>
            <a:r>
              <a:rPr lang="de-DE" sz="800" dirty="0"/>
              <a:t>, M., Walsh, V., &amp; </a:t>
            </a:r>
            <a:r>
              <a:rPr lang="de-DE" sz="800" dirty="0" err="1"/>
              <a:t>Tcheang</a:t>
            </a:r>
            <a:r>
              <a:rPr lang="de-DE" sz="800" dirty="0"/>
              <a:t>, L. (2015). SET: a </a:t>
            </a:r>
            <a:r>
              <a:rPr lang="de-DE" sz="800" dirty="0" err="1"/>
              <a:t>pupil</a:t>
            </a:r>
            <a:r>
              <a:rPr lang="de-DE" sz="800" dirty="0"/>
              <a:t> </a:t>
            </a:r>
            <a:r>
              <a:rPr lang="de-DE" sz="800" dirty="0" err="1"/>
              <a:t>detection</a:t>
            </a:r>
            <a:r>
              <a:rPr lang="de-DE" sz="800" dirty="0"/>
              <a:t> </a:t>
            </a:r>
            <a:r>
              <a:rPr lang="de-DE" sz="800" dirty="0" err="1"/>
              <a:t>method</a:t>
            </a:r>
            <a:r>
              <a:rPr lang="de-DE" sz="800" dirty="0"/>
              <a:t> </a:t>
            </a:r>
            <a:r>
              <a:rPr lang="de-DE" sz="800" dirty="0" err="1"/>
              <a:t>using</a:t>
            </a:r>
            <a:r>
              <a:rPr lang="de-DE" sz="800" dirty="0"/>
              <a:t> </a:t>
            </a:r>
            <a:r>
              <a:rPr lang="de-DE" sz="800" dirty="0" err="1"/>
              <a:t>sinusoidal</a:t>
            </a:r>
            <a:r>
              <a:rPr lang="de-DE" sz="800" dirty="0"/>
              <a:t> </a:t>
            </a:r>
            <a:r>
              <a:rPr lang="de-DE" sz="800" dirty="0" err="1"/>
              <a:t>approximation</a:t>
            </a:r>
            <a:r>
              <a:rPr lang="de-DE" sz="800" dirty="0"/>
              <a:t>. </a:t>
            </a:r>
            <a:r>
              <a:rPr lang="de-DE" sz="800" i="1" dirty="0"/>
              <a:t>Frontiers in Neuroengineering</a:t>
            </a:r>
            <a:r>
              <a:rPr lang="de-DE" sz="800" dirty="0"/>
              <a:t>, </a:t>
            </a:r>
            <a:r>
              <a:rPr lang="de-DE" sz="800" i="1" dirty="0"/>
              <a:t>8</a:t>
            </a:r>
            <a:r>
              <a:rPr lang="de-DE" sz="800" dirty="0"/>
              <a:t>(April), 1–10. http://doi.org/10.3389/fneng.2015.00004</a:t>
            </a:r>
          </a:p>
          <a:p>
            <a:endParaRPr lang="de-DE" sz="800" dirty="0"/>
          </a:p>
        </p:txBody>
      </p:sp>
      <p:sp>
        <p:nvSpPr>
          <p:cNvPr id="9" name="Rectangle 5">
            <a:extLst>
              <a:ext uri="{FF2B5EF4-FFF2-40B4-BE49-F238E27FC236}">
                <a16:creationId xmlns:a16="http://schemas.microsoft.com/office/drawing/2014/main" id="{E37FA883-2F28-88B9-9D0B-8367E17E3DFF}"/>
              </a:ext>
            </a:extLst>
          </p:cNvPr>
          <p:cNvSpPr/>
          <p:nvPr/>
        </p:nvSpPr>
        <p:spPr>
          <a:xfrm>
            <a:off x="8040981" y="3222446"/>
            <a:ext cx="3383685" cy="338554"/>
          </a:xfrm>
          <a:prstGeom prst="rect">
            <a:avLst/>
          </a:prstGeom>
        </p:spPr>
        <p:txBody>
          <a:bodyPr wrap="square">
            <a:spAutoFit/>
          </a:bodyPr>
          <a:lstStyle/>
          <a:p>
            <a:r>
              <a:rPr lang="de-DE" sz="800" dirty="0"/>
              <a:t>Li, D., &amp; Parkhurst, D. J. (2005). Starburst : A robust </a:t>
            </a:r>
            <a:r>
              <a:rPr lang="de-DE" sz="800" dirty="0" err="1"/>
              <a:t>algorithm</a:t>
            </a:r>
            <a:r>
              <a:rPr lang="de-DE" sz="800" dirty="0"/>
              <a:t> </a:t>
            </a:r>
            <a:r>
              <a:rPr lang="de-DE" sz="800" dirty="0" err="1"/>
              <a:t>for</a:t>
            </a:r>
            <a:r>
              <a:rPr lang="de-DE" sz="800" dirty="0"/>
              <a:t> video-</a:t>
            </a:r>
            <a:r>
              <a:rPr lang="de-DE" sz="800" dirty="0" err="1"/>
              <a:t>based</a:t>
            </a:r>
            <a:r>
              <a:rPr lang="de-DE" sz="800" dirty="0"/>
              <a:t> </a:t>
            </a:r>
            <a:r>
              <a:rPr lang="de-DE" sz="800" dirty="0" err="1"/>
              <a:t>eye</a:t>
            </a:r>
            <a:r>
              <a:rPr lang="de-DE" sz="800" dirty="0"/>
              <a:t> </a:t>
            </a:r>
            <a:r>
              <a:rPr lang="de-DE" sz="800" dirty="0" err="1"/>
              <a:t>tracking</a:t>
            </a:r>
            <a:r>
              <a:rPr lang="de-DE" sz="800" dirty="0"/>
              <a:t>. </a:t>
            </a:r>
            <a:r>
              <a:rPr lang="de-DE" sz="800" i="1" dirty="0"/>
              <a:t>Image (Rochester, N.Y.)</a:t>
            </a:r>
            <a:r>
              <a:rPr lang="de-DE" sz="800" dirty="0"/>
              <a:t>, (September 2005), 22.</a:t>
            </a:r>
          </a:p>
        </p:txBody>
      </p:sp>
      <p:pic>
        <p:nvPicPr>
          <p:cNvPr id="10" name="Picture 6">
            <a:extLst>
              <a:ext uri="{FF2B5EF4-FFF2-40B4-BE49-F238E27FC236}">
                <a16:creationId xmlns:a16="http://schemas.microsoft.com/office/drawing/2014/main" id="{D1554683-EE6C-FE2D-9EC2-D4FB7073C392}"/>
              </a:ext>
            </a:extLst>
          </p:cNvPr>
          <p:cNvPicPr>
            <a:picLocks noChangeAspect="1"/>
          </p:cNvPicPr>
          <p:nvPr/>
        </p:nvPicPr>
        <p:blipFill rotWithShape="1">
          <a:blip r:embed="rId2"/>
          <a:srcRect t="60346" b="-759"/>
          <a:stretch/>
        </p:blipFill>
        <p:spPr>
          <a:xfrm>
            <a:off x="8069646" y="1229533"/>
            <a:ext cx="3427029" cy="1992913"/>
          </a:xfrm>
          <a:prstGeom prst="rect">
            <a:avLst/>
          </a:prstGeom>
        </p:spPr>
      </p:pic>
      <p:pic>
        <p:nvPicPr>
          <p:cNvPr id="11" name="Picture 7">
            <a:extLst>
              <a:ext uri="{FF2B5EF4-FFF2-40B4-BE49-F238E27FC236}">
                <a16:creationId xmlns:a16="http://schemas.microsoft.com/office/drawing/2014/main" id="{10CD19B5-8B35-304E-262C-38CE92F29883}"/>
              </a:ext>
            </a:extLst>
          </p:cNvPr>
          <p:cNvPicPr>
            <a:picLocks noChangeAspect="1"/>
          </p:cNvPicPr>
          <p:nvPr/>
        </p:nvPicPr>
        <p:blipFill>
          <a:blip r:embed="rId3"/>
          <a:stretch>
            <a:fillRect/>
          </a:stretch>
        </p:blipFill>
        <p:spPr>
          <a:xfrm>
            <a:off x="8112299" y="3827131"/>
            <a:ext cx="1439470" cy="1712912"/>
          </a:xfrm>
          <a:prstGeom prst="rect">
            <a:avLst/>
          </a:prstGeom>
        </p:spPr>
      </p:pic>
    </p:spTree>
    <p:extLst>
      <p:ext uri="{BB962C8B-B14F-4D97-AF65-F5344CB8AC3E}">
        <p14:creationId xmlns:p14="http://schemas.microsoft.com/office/powerpoint/2010/main" val="1985010906"/>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D1CB775-1001-B95C-AF42-D47AAC9BCC93}"/>
              </a:ext>
            </a:extLst>
          </p:cNvPr>
          <p:cNvSpPr>
            <a:spLocks noGrp="1"/>
          </p:cNvSpPr>
          <p:nvPr>
            <p:ph type="title"/>
          </p:nvPr>
        </p:nvSpPr>
        <p:spPr/>
        <p:txBody>
          <a:bodyPr/>
          <a:lstStyle/>
          <a:p>
            <a:r>
              <a:rPr lang="de-DE" dirty="0"/>
              <a:t>Eye Tracker </a:t>
            </a:r>
            <a:r>
              <a:rPr lang="de-DE" dirty="0" err="1"/>
              <a:t>Calibration</a:t>
            </a:r>
            <a:endParaRPr lang="de-DE" dirty="0"/>
          </a:p>
        </p:txBody>
      </p:sp>
      <p:sp>
        <p:nvSpPr>
          <p:cNvPr id="3" name="Fußzeilenplatzhalter 2">
            <a:extLst>
              <a:ext uri="{FF2B5EF4-FFF2-40B4-BE49-F238E27FC236}">
                <a16:creationId xmlns:a16="http://schemas.microsoft.com/office/drawing/2014/main" id="{D4FEDF1A-D4D6-07D3-4F28-B8E3B1C47607}"/>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1465BD4B-7BDA-D6D4-99FC-AD96C3B3CDA7}"/>
              </a:ext>
            </a:extLst>
          </p:cNvPr>
          <p:cNvSpPr>
            <a:spLocks noGrp="1"/>
          </p:cNvSpPr>
          <p:nvPr>
            <p:ph type="sldNum" sz="quarter" idx="33"/>
          </p:nvPr>
        </p:nvSpPr>
        <p:spPr/>
        <p:txBody>
          <a:bodyPr/>
          <a:lstStyle/>
          <a:p>
            <a:fld id="{BA24374A-C3A8-471A-8837-3FC31668ABE5}" type="slidenum">
              <a:rPr lang="de-DE" smtClean="0"/>
              <a:pPr/>
              <a:t>118</a:t>
            </a:fld>
            <a:endParaRPr lang="de-DE" dirty="0"/>
          </a:p>
        </p:txBody>
      </p:sp>
      <p:sp>
        <p:nvSpPr>
          <p:cNvPr id="5" name="Textplatzhalter 4">
            <a:extLst>
              <a:ext uri="{FF2B5EF4-FFF2-40B4-BE49-F238E27FC236}">
                <a16:creationId xmlns:a16="http://schemas.microsoft.com/office/drawing/2014/main" id="{698CC57A-6EF7-6FBF-47FE-64BF87B2B30D}"/>
              </a:ext>
            </a:extLst>
          </p:cNvPr>
          <p:cNvSpPr>
            <a:spLocks noGrp="1"/>
          </p:cNvSpPr>
          <p:nvPr>
            <p:ph type="body" sz="quarter" idx="21"/>
          </p:nvPr>
        </p:nvSpPr>
        <p:spPr/>
        <p:txBody>
          <a:bodyPr/>
          <a:lstStyle/>
          <a:p>
            <a:r>
              <a:rPr lang="en-US" sz="1400" dirty="0"/>
              <a:t>Eye Tracking</a:t>
            </a:r>
            <a:endParaRPr lang="de-DE" dirty="0"/>
          </a:p>
        </p:txBody>
      </p:sp>
      <p:sp>
        <p:nvSpPr>
          <p:cNvPr id="6" name="Textplatzhalter 5">
            <a:extLst>
              <a:ext uri="{FF2B5EF4-FFF2-40B4-BE49-F238E27FC236}">
                <a16:creationId xmlns:a16="http://schemas.microsoft.com/office/drawing/2014/main" id="{3CA79D71-10C4-4860-8F5B-DBB57236F7D5}"/>
              </a:ext>
            </a:extLst>
          </p:cNvPr>
          <p:cNvSpPr>
            <a:spLocks noGrp="1"/>
          </p:cNvSpPr>
          <p:nvPr>
            <p:ph type="body" sz="quarter" idx="34"/>
          </p:nvPr>
        </p:nvSpPr>
        <p:spPr/>
        <p:txBody>
          <a:bodyPr/>
          <a:lstStyle/>
          <a:p>
            <a:r>
              <a:rPr lang="de-DE" b="1" dirty="0" err="1">
                <a:solidFill>
                  <a:schemeClr val="accent1"/>
                </a:solidFill>
              </a:rPr>
              <a:t>Necessary</a:t>
            </a:r>
            <a:r>
              <a:rPr lang="de-DE" b="1" dirty="0">
                <a:solidFill>
                  <a:schemeClr val="accent1"/>
                </a:solidFill>
              </a:rPr>
              <a:t> to </a:t>
            </a:r>
            <a:r>
              <a:rPr lang="de-DE" b="1" dirty="0" err="1">
                <a:solidFill>
                  <a:schemeClr val="accent1"/>
                </a:solidFill>
              </a:rPr>
              <a:t>map</a:t>
            </a:r>
            <a:r>
              <a:rPr lang="de-DE" b="1" dirty="0">
                <a:solidFill>
                  <a:schemeClr val="accent1"/>
                </a:solidFill>
              </a:rPr>
              <a:t> </a:t>
            </a:r>
            <a:r>
              <a:rPr lang="de-DE" b="1" dirty="0" err="1">
                <a:solidFill>
                  <a:schemeClr val="accent1"/>
                </a:solidFill>
              </a:rPr>
              <a:t>eye</a:t>
            </a:r>
            <a:r>
              <a:rPr lang="de-DE" b="1" dirty="0">
                <a:solidFill>
                  <a:schemeClr val="accent1"/>
                </a:solidFill>
              </a:rPr>
              <a:t> </a:t>
            </a:r>
            <a:r>
              <a:rPr lang="de-DE" b="1" dirty="0" err="1">
                <a:solidFill>
                  <a:schemeClr val="accent1"/>
                </a:solidFill>
              </a:rPr>
              <a:t>gaze</a:t>
            </a:r>
            <a:r>
              <a:rPr lang="de-DE" b="1" dirty="0">
                <a:solidFill>
                  <a:schemeClr val="accent1"/>
                </a:solidFill>
              </a:rPr>
              <a:t> </a:t>
            </a:r>
            <a:r>
              <a:rPr lang="de-DE" b="1" dirty="0" err="1">
                <a:solidFill>
                  <a:schemeClr val="accent1"/>
                </a:solidFill>
              </a:rPr>
              <a:t>data</a:t>
            </a:r>
            <a:r>
              <a:rPr lang="de-DE" b="1" dirty="0">
                <a:solidFill>
                  <a:schemeClr val="accent1"/>
                </a:solidFill>
              </a:rPr>
              <a:t> </a:t>
            </a:r>
            <a:r>
              <a:rPr lang="de-DE" dirty="0"/>
              <a:t>to </a:t>
            </a:r>
            <a:r>
              <a:rPr lang="de-DE" dirty="0" err="1"/>
              <a:t>target</a:t>
            </a:r>
            <a:r>
              <a:rPr lang="de-DE" dirty="0"/>
              <a:t> </a:t>
            </a:r>
            <a:r>
              <a:rPr lang="de-DE" dirty="0" err="1"/>
              <a:t>area</a:t>
            </a:r>
            <a:r>
              <a:rPr lang="de-DE" dirty="0"/>
              <a:t> and </a:t>
            </a:r>
            <a:r>
              <a:rPr lang="de-DE" dirty="0" err="1"/>
              <a:t>the</a:t>
            </a:r>
            <a:r>
              <a:rPr lang="de-DE" dirty="0"/>
              <a:t> </a:t>
            </a:r>
            <a:r>
              <a:rPr lang="de-DE" dirty="0" err="1"/>
              <a:t>area</a:t>
            </a:r>
            <a:r>
              <a:rPr lang="de-DE" dirty="0"/>
              <a:t> of </a:t>
            </a:r>
            <a:r>
              <a:rPr lang="de-DE" dirty="0" err="1"/>
              <a:t>interests</a:t>
            </a:r>
            <a:r>
              <a:rPr lang="de-DE" dirty="0"/>
              <a:t> (</a:t>
            </a:r>
            <a:r>
              <a:rPr lang="de-DE" dirty="0" err="1"/>
              <a:t>AoIs</a:t>
            </a:r>
            <a:r>
              <a:rPr lang="de-DE" dirty="0"/>
              <a:t>)</a:t>
            </a:r>
          </a:p>
          <a:p>
            <a:r>
              <a:rPr lang="de-DE" dirty="0" err="1"/>
              <a:t>Difficult</a:t>
            </a:r>
            <a:r>
              <a:rPr lang="de-DE" dirty="0"/>
              <a:t> and </a:t>
            </a:r>
            <a:r>
              <a:rPr lang="de-DE" dirty="0" err="1"/>
              <a:t>tedious</a:t>
            </a:r>
            <a:endParaRPr lang="de-DE" dirty="0"/>
          </a:p>
          <a:p>
            <a:r>
              <a:rPr lang="de-DE" dirty="0" err="1"/>
              <a:t>Might</a:t>
            </a:r>
            <a:r>
              <a:rPr lang="de-DE" dirty="0"/>
              <a:t> break </a:t>
            </a:r>
            <a:r>
              <a:rPr lang="de-DE" dirty="0" err="1"/>
              <a:t>if</a:t>
            </a:r>
            <a:r>
              <a:rPr lang="de-DE" dirty="0"/>
              <a:t> a </a:t>
            </a:r>
            <a:r>
              <a:rPr lang="de-DE" dirty="0" err="1"/>
              <a:t>users</a:t>
            </a:r>
            <a:r>
              <a:rPr lang="de-DE" dirty="0"/>
              <a:t> </a:t>
            </a:r>
            <a:r>
              <a:rPr lang="de-DE" dirty="0" err="1"/>
              <a:t>moves</a:t>
            </a:r>
            <a:r>
              <a:rPr lang="de-DE" dirty="0"/>
              <a:t> in </a:t>
            </a:r>
            <a:r>
              <a:rPr lang="de-DE" dirty="0" err="1"/>
              <a:t>relation</a:t>
            </a:r>
            <a:r>
              <a:rPr lang="de-DE" dirty="0"/>
              <a:t> to </a:t>
            </a:r>
            <a:r>
              <a:rPr lang="de-DE" dirty="0" err="1"/>
              <a:t>the</a:t>
            </a:r>
            <a:r>
              <a:rPr lang="de-DE" dirty="0"/>
              <a:t> </a:t>
            </a:r>
            <a:r>
              <a:rPr lang="de-DE" dirty="0" err="1"/>
              <a:t>device</a:t>
            </a:r>
            <a:endParaRPr lang="de-DE" dirty="0"/>
          </a:p>
          <a:p>
            <a:r>
              <a:rPr lang="de-DE" dirty="0" err="1"/>
              <a:t>Almost</a:t>
            </a:r>
            <a:r>
              <a:rPr lang="de-DE" dirty="0"/>
              <a:t> impossible to </a:t>
            </a:r>
            <a:r>
              <a:rPr lang="de-DE" dirty="0" err="1"/>
              <a:t>determine</a:t>
            </a:r>
            <a:r>
              <a:rPr lang="de-DE" dirty="0"/>
              <a:t> </a:t>
            </a:r>
            <a:r>
              <a:rPr lang="de-DE" dirty="0" err="1"/>
              <a:t>the</a:t>
            </a:r>
            <a:r>
              <a:rPr lang="de-DE" dirty="0"/>
              <a:t> </a:t>
            </a:r>
            <a:r>
              <a:rPr lang="de-DE" dirty="0" err="1"/>
              <a:t>exact</a:t>
            </a:r>
            <a:r>
              <a:rPr lang="de-DE" dirty="0"/>
              <a:t> </a:t>
            </a:r>
            <a:r>
              <a:rPr lang="de-DE" dirty="0" err="1"/>
              <a:t>pixel</a:t>
            </a:r>
            <a:r>
              <a:rPr lang="de-DE" dirty="0"/>
              <a:t> a </a:t>
            </a:r>
            <a:r>
              <a:rPr lang="de-DE" dirty="0" err="1"/>
              <a:t>user</a:t>
            </a:r>
            <a:r>
              <a:rPr lang="de-DE" dirty="0"/>
              <a:t> </a:t>
            </a:r>
            <a:r>
              <a:rPr lang="de-DE" dirty="0" err="1"/>
              <a:t>is</a:t>
            </a:r>
            <a:r>
              <a:rPr lang="de-DE" dirty="0"/>
              <a:t> </a:t>
            </a:r>
            <a:r>
              <a:rPr lang="de-DE" dirty="0" err="1"/>
              <a:t>gazing</a:t>
            </a:r>
            <a:r>
              <a:rPr lang="de-DE" dirty="0"/>
              <a:t> at</a:t>
            </a:r>
          </a:p>
          <a:p>
            <a:endParaRPr lang="de-DE" dirty="0"/>
          </a:p>
        </p:txBody>
      </p:sp>
      <p:sp>
        <p:nvSpPr>
          <p:cNvPr id="7" name="Inhaltsplatzhalter 6">
            <a:extLst>
              <a:ext uri="{FF2B5EF4-FFF2-40B4-BE49-F238E27FC236}">
                <a16:creationId xmlns:a16="http://schemas.microsoft.com/office/drawing/2014/main" id="{C4A6F6F1-2F8C-1DD8-E139-E6501D9930B5}"/>
              </a:ext>
            </a:extLst>
          </p:cNvPr>
          <p:cNvSpPr>
            <a:spLocks noGrp="1"/>
          </p:cNvSpPr>
          <p:nvPr>
            <p:ph sz="quarter" idx="35"/>
          </p:nvPr>
        </p:nvSpPr>
        <p:spPr/>
        <p:txBody>
          <a:bodyPr/>
          <a:lstStyle/>
          <a:p>
            <a:endParaRPr lang="de-DE"/>
          </a:p>
        </p:txBody>
      </p:sp>
      <p:pic>
        <p:nvPicPr>
          <p:cNvPr id="8" name="Picture 4">
            <a:extLst>
              <a:ext uri="{FF2B5EF4-FFF2-40B4-BE49-F238E27FC236}">
                <a16:creationId xmlns:a16="http://schemas.microsoft.com/office/drawing/2014/main" id="{01B25DCD-EEC7-A0FC-F000-7914A6C09194}"/>
              </a:ext>
            </a:extLst>
          </p:cNvPr>
          <p:cNvPicPr>
            <a:picLocks noChangeAspect="1"/>
          </p:cNvPicPr>
          <p:nvPr/>
        </p:nvPicPr>
        <p:blipFill>
          <a:blip r:embed="rId2"/>
          <a:stretch>
            <a:fillRect/>
          </a:stretch>
        </p:blipFill>
        <p:spPr>
          <a:xfrm>
            <a:off x="1582080" y="3582143"/>
            <a:ext cx="8712968" cy="2547195"/>
          </a:xfrm>
          <a:prstGeom prst="rect">
            <a:avLst/>
          </a:prstGeom>
        </p:spPr>
      </p:pic>
    </p:spTree>
    <p:extLst>
      <p:ext uri="{BB962C8B-B14F-4D97-AF65-F5344CB8AC3E}">
        <p14:creationId xmlns:p14="http://schemas.microsoft.com/office/powerpoint/2010/main" val="2903916050"/>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95F2A06-B71C-B3C6-C75D-26F53167D3FD}"/>
              </a:ext>
            </a:extLst>
          </p:cNvPr>
          <p:cNvSpPr>
            <a:spLocks noGrp="1"/>
          </p:cNvSpPr>
          <p:nvPr>
            <p:ph type="title"/>
          </p:nvPr>
        </p:nvSpPr>
        <p:spPr/>
        <p:txBody>
          <a:bodyPr/>
          <a:lstStyle/>
          <a:p>
            <a:r>
              <a:rPr lang="de-DE" dirty="0"/>
              <a:t>The Pupil Diameter</a:t>
            </a:r>
          </a:p>
        </p:txBody>
      </p:sp>
      <p:sp>
        <p:nvSpPr>
          <p:cNvPr id="3" name="Fußzeilenplatzhalter 2">
            <a:extLst>
              <a:ext uri="{FF2B5EF4-FFF2-40B4-BE49-F238E27FC236}">
                <a16:creationId xmlns:a16="http://schemas.microsoft.com/office/drawing/2014/main" id="{43E08186-7FDA-38D8-7561-31464DA4D2C0}"/>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F629D838-BDB0-013F-3F0E-CF3EEEBA4857}"/>
              </a:ext>
            </a:extLst>
          </p:cNvPr>
          <p:cNvSpPr>
            <a:spLocks noGrp="1"/>
          </p:cNvSpPr>
          <p:nvPr>
            <p:ph type="sldNum" sz="quarter" idx="33"/>
          </p:nvPr>
        </p:nvSpPr>
        <p:spPr/>
        <p:txBody>
          <a:bodyPr/>
          <a:lstStyle/>
          <a:p>
            <a:fld id="{BA24374A-C3A8-471A-8837-3FC31668ABE5}" type="slidenum">
              <a:rPr lang="de-DE" smtClean="0"/>
              <a:pPr/>
              <a:t>119</a:t>
            </a:fld>
            <a:endParaRPr lang="de-DE" dirty="0"/>
          </a:p>
        </p:txBody>
      </p:sp>
      <p:sp>
        <p:nvSpPr>
          <p:cNvPr id="5" name="Textplatzhalter 4">
            <a:extLst>
              <a:ext uri="{FF2B5EF4-FFF2-40B4-BE49-F238E27FC236}">
                <a16:creationId xmlns:a16="http://schemas.microsoft.com/office/drawing/2014/main" id="{B9EEA441-AEC4-2EA4-938E-71B6FC268C52}"/>
              </a:ext>
            </a:extLst>
          </p:cNvPr>
          <p:cNvSpPr>
            <a:spLocks noGrp="1"/>
          </p:cNvSpPr>
          <p:nvPr>
            <p:ph type="body" sz="quarter" idx="21"/>
          </p:nvPr>
        </p:nvSpPr>
        <p:spPr/>
        <p:txBody>
          <a:bodyPr/>
          <a:lstStyle/>
          <a:p>
            <a:r>
              <a:rPr lang="en-US" sz="1400" dirty="0"/>
              <a:t>Eye Tracking</a:t>
            </a:r>
            <a:endParaRPr lang="de-DE" dirty="0"/>
          </a:p>
        </p:txBody>
      </p:sp>
      <p:sp>
        <p:nvSpPr>
          <p:cNvPr id="6" name="Textplatzhalter 5">
            <a:extLst>
              <a:ext uri="{FF2B5EF4-FFF2-40B4-BE49-F238E27FC236}">
                <a16:creationId xmlns:a16="http://schemas.microsoft.com/office/drawing/2014/main" id="{68A1E0BE-BD1D-7987-B41D-1D13BEB86E9F}"/>
              </a:ext>
            </a:extLst>
          </p:cNvPr>
          <p:cNvSpPr>
            <a:spLocks noGrp="1"/>
          </p:cNvSpPr>
          <p:nvPr>
            <p:ph type="body" sz="quarter" idx="34"/>
          </p:nvPr>
        </p:nvSpPr>
        <p:spPr>
          <a:xfrm>
            <a:off x="695326" y="1449388"/>
            <a:ext cx="7120388" cy="4056061"/>
          </a:xfrm>
        </p:spPr>
        <p:txBody>
          <a:bodyPr>
            <a:normAutofit fontScale="92500" lnSpcReduction="10000"/>
          </a:bodyPr>
          <a:lstStyle/>
          <a:p>
            <a:r>
              <a:rPr lang="en-US" dirty="0"/>
              <a:t>The pupil is surrounded by two sets of muscles: a circular set and a radial set</a:t>
            </a:r>
          </a:p>
          <a:p>
            <a:pPr lvl="1"/>
            <a:r>
              <a:rPr lang="en-US" dirty="0"/>
              <a:t>The </a:t>
            </a:r>
            <a:r>
              <a:rPr lang="en-US" b="1" dirty="0">
                <a:solidFill>
                  <a:schemeClr val="accent1"/>
                </a:solidFill>
              </a:rPr>
              <a:t>circular muscles react to the presence </a:t>
            </a:r>
            <a:r>
              <a:rPr lang="en-US" dirty="0"/>
              <a:t>or absence of light</a:t>
            </a:r>
          </a:p>
          <a:p>
            <a:pPr lvl="1"/>
            <a:r>
              <a:rPr lang="en-US" dirty="0"/>
              <a:t>The </a:t>
            </a:r>
            <a:r>
              <a:rPr lang="en-US" b="1" dirty="0">
                <a:solidFill>
                  <a:schemeClr val="accent1"/>
                </a:solidFill>
              </a:rPr>
              <a:t>radial muscles react when a person </a:t>
            </a:r>
            <a:r>
              <a:rPr lang="en-US" dirty="0"/>
              <a:t>exerts mental effort.</a:t>
            </a:r>
          </a:p>
          <a:p>
            <a:r>
              <a:rPr lang="en-US" dirty="0"/>
              <a:t>The </a:t>
            </a:r>
            <a:r>
              <a:rPr lang="en-US" b="1" dirty="0">
                <a:solidFill>
                  <a:schemeClr val="accent1"/>
                </a:solidFill>
              </a:rPr>
              <a:t>Index of Cognitive Activity (ICA)</a:t>
            </a:r>
            <a:r>
              <a:rPr lang="en-US" dirty="0"/>
              <a:t> measures pupil changes resulting from</a:t>
            </a:r>
          </a:p>
          <a:p>
            <a:pPr lvl="1"/>
            <a:r>
              <a:rPr lang="de-DE" dirty="0"/>
              <a:t>mental </a:t>
            </a:r>
            <a:r>
              <a:rPr lang="de-DE" dirty="0" err="1"/>
              <a:t>effort</a:t>
            </a:r>
            <a:r>
              <a:rPr lang="de-DE" dirty="0"/>
              <a:t> (radial </a:t>
            </a:r>
            <a:r>
              <a:rPr lang="de-DE" dirty="0" err="1"/>
              <a:t>muscles</a:t>
            </a:r>
            <a:r>
              <a:rPr lang="de-DE" dirty="0"/>
              <a:t>)</a:t>
            </a:r>
          </a:p>
          <a:p>
            <a:pPr lvl="1"/>
            <a:r>
              <a:rPr lang="en-US" dirty="0"/>
              <a:t>factoring out the light reflex</a:t>
            </a:r>
            <a:br>
              <a:rPr lang="en-US" dirty="0"/>
            </a:br>
            <a:r>
              <a:rPr lang="en-US" dirty="0"/>
              <a:t>(circular muscles)</a:t>
            </a:r>
          </a:p>
          <a:p>
            <a:pPr lvl="1"/>
            <a:endParaRPr lang="de-DE" dirty="0"/>
          </a:p>
          <a:p>
            <a:endParaRPr lang="de-DE" dirty="0"/>
          </a:p>
        </p:txBody>
      </p:sp>
      <p:sp>
        <p:nvSpPr>
          <p:cNvPr id="7" name="Inhaltsplatzhalter 6">
            <a:extLst>
              <a:ext uri="{FF2B5EF4-FFF2-40B4-BE49-F238E27FC236}">
                <a16:creationId xmlns:a16="http://schemas.microsoft.com/office/drawing/2014/main" id="{15E86FDC-4871-7CF4-E028-0F21AAFBFC61}"/>
              </a:ext>
            </a:extLst>
          </p:cNvPr>
          <p:cNvSpPr>
            <a:spLocks noGrp="1"/>
          </p:cNvSpPr>
          <p:nvPr>
            <p:ph sz="quarter" idx="35"/>
          </p:nvPr>
        </p:nvSpPr>
        <p:spPr/>
        <p:txBody>
          <a:bodyPr/>
          <a:lstStyle/>
          <a:p>
            <a:r>
              <a:rPr lang="de-DE" dirty="0"/>
              <a:t>A Model </a:t>
            </a:r>
            <a:r>
              <a:rPr lang="de-DE" dirty="0" err="1"/>
              <a:t>Relating</a:t>
            </a:r>
            <a:r>
              <a:rPr lang="de-DE" dirty="0"/>
              <a:t> Pupil Diameter to Mental Workload and </a:t>
            </a:r>
            <a:r>
              <a:rPr lang="de-DE" dirty="0" err="1"/>
              <a:t>Lighting</a:t>
            </a:r>
            <a:r>
              <a:rPr lang="de-DE" dirty="0"/>
              <a:t> </a:t>
            </a:r>
            <a:r>
              <a:rPr lang="de-DE" dirty="0" err="1"/>
              <a:t>Conditions</a:t>
            </a:r>
            <a:endParaRPr lang="de-DE" dirty="0"/>
          </a:p>
          <a:p>
            <a:r>
              <a:rPr lang="de-DE" dirty="0"/>
              <a:t>Bastian Pfleging, </a:t>
            </a:r>
            <a:r>
              <a:rPr lang="de-DE" dirty="0" err="1"/>
              <a:t>Drea</a:t>
            </a:r>
            <a:r>
              <a:rPr lang="de-DE" dirty="0"/>
              <a:t> K. </a:t>
            </a:r>
            <a:r>
              <a:rPr lang="de-DE" dirty="0" err="1"/>
              <a:t>Fekety</a:t>
            </a:r>
            <a:r>
              <a:rPr lang="de-DE" dirty="0"/>
              <a:t>, Albrecht Schmidt, Andrew L. Kun, in </a:t>
            </a:r>
            <a:r>
              <a:rPr lang="de-DE" dirty="0" err="1"/>
              <a:t>Proc</a:t>
            </a:r>
            <a:r>
              <a:rPr lang="de-DE" dirty="0"/>
              <a:t> CHI `16</a:t>
            </a:r>
          </a:p>
        </p:txBody>
      </p:sp>
      <p:pic>
        <p:nvPicPr>
          <p:cNvPr id="8" name="Picture 4" descr="https://classconnection.s3.amazonaws.com/89/flashcards/4667089/png/iris-143F3BB99CF2C84EED0.png">
            <a:extLst>
              <a:ext uri="{FF2B5EF4-FFF2-40B4-BE49-F238E27FC236}">
                <a16:creationId xmlns:a16="http://schemas.microsoft.com/office/drawing/2014/main" id="{610FAAE9-FBF9-B598-17C2-4D1E6E3AD6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82152" y="250297"/>
            <a:ext cx="3474331" cy="221750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a:extLst>
              <a:ext uri="{FF2B5EF4-FFF2-40B4-BE49-F238E27FC236}">
                <a16:creationId xmlns:a16="http://schemas.microsoft.com/office/drawing/2014/main" id="{2A4060DC-DD11-C272-230E-055B97A02BF4}"/>
              </a:ext>
            </a:extLst>
          </p:cNvPr>
          <p:cNvPicPr>
            <a:picLocks noChangeAspect="1"/>
          </p:cNvPicPr>
          <p:nvPr/>
        </p:nvPicPr>
        <p:blipFill>
          <a:blip r:embed="rId3"/>
          <a:stretch>
            <a:fillRect/>
          </a:stretch>
        </p:blipFill>
        <p:spPr>
          <a:xfrm>
            <a:off x="8392065" y="2562133"/>
            <a:ext cx="3364418" cy="3518968"/>
          </a:xfrm>
          <a:prstGeom prst="rect">
            <a:avLst/>
          </a:prstGeom>
        </p:spPr>
      </p:pic>
    </p:spTree>
    <p:extLst>
      <p:ext uri="{BB962C8B-B14F-4D97-AF65-F5344CB8AC3E}">
        <p14:creationId xmlns:p14="http://schemas.microsoft.com/office/powerpoint/2010/main" val="2520317455"/>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1DD3FBC-9C3B-37ED-BCDE-1F116830F051}"/>
              </a:ext>
            </a:extLst>
          </p:cNvPr>
          <p:cNvSpPr>
            <a:spLocks noGrp="1"/>
          </p:cNvSpPr>
          <p:nvPr>
            <p:ph type="title"/>
          </p:nvPr>
        </p:nvSpPr>
        <p:spPr/>
        <p:txBody>
          <a:bodyPr/>
          <a:lstStyle/>
          <a:p>
            <a:r>
              <a:rPr lang="de-DE" dirty="0"/>
              <a:t>Head Tracking</a:t>
            </a:r>
          </a:p>
        </p:txBody>
      </p:sp>
      <p:sp>
        <p:nvSpPr>
          <p:cNvPr id="3" name="Fußzeilenplatzhalter 2">
            <a:extLst>
              <a:ext uri="{FF2B5EF4-FFF2-40B4-BE49-F238E27FC236}">
                <a16:creationId xmlns:a16="http://schemas.microsoft.com/office/drawing/2014/main" id="{6A129AAC-4593-FA0F-C7FF-7F1700E5278E}"/>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74A49C28-2C57-44D2-6935-CEF93828E155}"/>
              </a:ext>
            </a:extLst>
          </p:cNvPr>
          <p:cNvSpPr>
            <a:spLocks noGrp="1"/>
          </p:cNvSpPr>
          <p:nvPr>
            <p:ph type="sldNum" sz="quarter" idx="33"/>
          </p:nvPr>
        </p:nvSpPr>
        <p:spPr/>
        <p:txBody>
          <a:bodyPr/>
          <a:lstStyle/>
          <a:p>
            <a:fld id="{BA24374A-C3A8-471A-8837-3FC31668ABE5}" type="slidenum">
              <a:rPr lang="de-DE" smtClean="0"/>
              <a:pPr/>
              <a:t>120</a:t>
            </a:fld>
            <a:endParaRPr lang="de-DE" dirty="0"/>
          </a:p>
        </p:txBody>
      </p:sp>
      <p:sp>
        <p:nvSpPr>
          <p:cNvPr id="5" name="Textplatzhalter 4">
            <a:extLst>
              <a:ext uri="{FF2B5EF4-FFF2-40B4-BE49-F238E27FC236}">
                <a16:creationId xmlns:a16="http://schemas.microsoft.com/office/drawing/2014/main" id="{02A1D732-A9C3-DF14-D076-A5F866A62421}"/>
              </a:ext>
            </a:extLst>
          </p:cNvPr>
          <p:cNvSpPr>
            <a:spLocks noGrp="1"/>
          </p:cNvSpPr>
          <p:nvPr>
            <p:ph type="body" sz="quarter" idx="21"/>
          </p:nvPr>
        </p:nvSpPr>
        <p:spPr/>
        <p:txBody>
          <a:bodyPr/>
          <a:lstStyle/>
          <a:p>
            <a:r>
              <a:rPr lang="en-US" sz="1400"/>
              <a:t>Eye Tracking</a:t>
            </a:r>
            <a:endParaRPr lang="de-DE" dirty="0"/>
          </a:p>
        </p:txBody>
      </p:sp>
      <p:sp>
        <p:nvSpPr>
          <p:cNvPr id="6" name="Textplatzhalter 5">
            <a:extLst>
              <a:ext uri="{FF2B5EF4-FFF2-40B4-BE49-F238E27FC236}">
                <a16:creationId xmlns:a16="http://schemas.microsoft.com/office/drawing/2014/main" id="{9FE2B47E-4B0A-2291-D037-2D6E6D161402}"/>
              </a:ext>
            </a:extLst>
          </p:cNvPr>
          <p:cNvSpPr>
            <a:spLocks noGrp="1"/>
          </p:cNvSpPr>
          <p:nvPr>
            <p:ph type="body" sz="quarter" idx="34"/>
          </p:nvPr>
        </p:nvSpPr>
        <p:spPr>
          <a:xfrm>
            <a:off x="695326" y="1449388"/>
            <a:ext cx="6326304" cy="4056061"/>
          </a:xfrm>
        </p:spPr>
        <p:txBody>
          <a:bodyPr>
            <a:normAutofit fontScale="92500" lnSpcReduction="10000"/>
          </a:bodyPr>
          <a:lstStyle/>
          <a:p>
            <a:r>
              <a:rPr lang="de-DE" b="1" dirty="0">
                <a:solidFill>
                  <a:schemeClr val="accent1"/>
                </a:solidFill>
              </a:rPr>
              <a:t>Head-</a:t>
            </a:r>
            <a:r>
              <a:rPr lang="de-DE" b="1" dirty="0" err="1">
                <a:solidFill>
                  <a:schemeClr val="accent1"/>
                </a:solidFill>
              </a:rPr>
              <a:t>mounted</a:t>
            </a:r>
            <a:endParaRPr lang="de-DE" b="1" dirty="0">
              <a:solidFill>
                <a:schemeClr val="accent1"/>
              </a:solidFill>
            </a:endParaRPr>
          </a:p>
          <a:p>
            <a:pPr lvl="1"/>
            <a:r>
              <a:rPr lang="de-DE" dirty="0"/>
              <a:t>AR-Mapping of </a:t>
            </a:r>
            <a:r>
              <a:rPr lang="de-DE" dirty="0" err="1"/>
              <a:t>the</a:t>
            </a:r>
            <a:r>
              <a:rPr lang="de-DE" dirty="0"/>
              <a:t> </a:t>
            </a:r>
            <a:r>
              <a:rPr lang="de-DE" dirty="0" err="1"/>
              <a:t>eye</a:t>
            </a:r>
            <a:r>
              <a:rPr lang="de-DE" dirty="0"/>
              <a:t> and </a:t>
            </a:r>
            <a:r>
              <a:rPr lang="de-DE" dirty="0" err="1"/>
              <a:t>world</a:t>
            </a:r>
            <a:r>
              <a:rPr lang="de-DE" dirty="0"/>
              <a:t> </a:t>
            </a:r>
            <a:r>
              <a:rPr lang="de-DE" dirty="0" err="1"/>
              <a:t>camera</a:t>
            </a:r>
            <a:r>
              <a:rPr lang="de-DE" dirty="0"/>
              <a:t> (e.g. </a:t>
            </a:r>
            <a:r>
              <a:rPr lang="de-DE" dirty="0" err="1"/>
              <a:t>with</a:t>
            </a:r>
            <a:r>
              <a:rPr lang="de-DE" dirty="0"/>
              <a:t> QR-Markers)</a:t>
            </a:r>
          </a:p>
          <a:p>
            <a:r>
              <a:rPr lang="de-DE" b="1" dirty="0">
                <a:solidFill>
                  <a:schemeClr val="accent1"/>
                </a:solidFill>
              </a:rPr>
              <a:t>Remote</a:t>
            </a:r>
          </a:p>
          <a:p>
            <a:pPr lvl="1"/>
            <a:r>
              <a:rPr lang="de-DE" b="1" dirty="0">
                <a:solidFill>
                  <a:schemeClr val="accent1"/>
                </a:solidFill>
              </a:rPr>
              <a:t>Pan-tilt</a:t>
            </a:r>
            <a:r>
              <a:rPr lang="de-DE" dirty="0"/>
              <a:t>: </a:t>
            </a:r>
            <a:r>
              <a:rPr lang="de-DE" dirty="0" err="1"/>
              <a:t>Camera</a:t>
            </a:r>
            <a:r>
              <a:rPr lang="de-DE" dirty="0"/>
              <a:t> </a:t>
            </a:r>
            <a:r>
              <a:rPr lang="de-DE" dirty="0" err="1"/>
              <a:t>optics</a:t>
            </a:r>
            <a:r>
              <a:rPr lang="de-DE" dirty="0"/>
              <a:t> </a:t>
            </a:r>
            <a:r>
              <a:rPr lang="de-DE" dirty="0" err="1"/>
              <a:t>are</a:t>
            </a:r>
            <a:r>
              <a:rPr lang="de-DE" dirty="0"/>
              <a:t> </a:t>
            </a:r>
            <a:r>
              <a:rPr lang="de-DE" dirty="0" err="1"/>
              <a:t>moving</a:t>
            </a:r>
            <a:r>
              <a:rPr lang="de-DE" dirty="0"/>
              <a:t> </a:t>
            </a:r>
            <a:r>
              <a:rPr lang="de-DE" dirty="0" err="1"/>
              <a:t>according</a:t>
            </a:r>
            <a:r>
              <a:rPr lang="de-DE" dirty="0"/>
              <a:t> to </a:t>
            </a:r>
            <a:r>
              <a:rPr lang="de-DE" dirty="0" err="1"/>
              <a:t>the</a:t>
            </a:r>
            <a:r>
              <a:rPr lang="de-DE" dirty="0"/>
              <a:t> </a:t>
            </a:r>
            <a:r>
              <a:rPr lang="de-DE" dirty="0" err="1"/>
              <a:t>head</a:t>
            </a:r>
            <a:r>
              <a:rPr lang="de-DE" dirty="0"/>
              <a:t> </a:t>
            </a:r>
            <a:r>
              <a:rPr lang="de-DE" dirty="0" err="1"/>
              <a:t>movements</a:t>
            </a:r>
            <a:endParaRPr lang="de-DE" dirty="0"/>
          </a:p>
          <a:p>
            <a:pPr lvl="1"/>
            <a:r>
              <a:rPr lang="de-DE" b="1" dirty="0" err="1">
                <a:solidFill>
                  <a:schemeClr val="accent1"/>
                </a:solidFill>
              </a:rPr>
              <a:t>Tilting</a:t>
            </a:r>
            <a:r>
              <a:rPr lang="de-DE" b="1" dirty="0">
                <a:solidFill>
                  <a:schemeClr val="accent1"/>
                </a:solidFill>
              </a:rPr>
              <a:t>-Mirror</a:t>
            </a:r>
            <a:r>
              <a:rPr lang="de-DE" dirty="0"/>
              <a:t>: </a:t>
            </a:r>
            <a:r>
              <a:rPr lang="de-DE" dirty="0" err="1"/>
              <a:t>Camera</a:t>
            </a:r>
            <a:r>
              <a:rPr lang="de-DE" dirty="0"/>
              <a:t> and </a:t>
            </a:r>
            <a:r>
              <a:rPr lang="de-DE" dirty="0" err="1"/>
              <a:t>lens</a:t>
            </a:r>
            <a:r>
              <a:rPr lang="de-DE" dirty="0"/>
              <a:t> </a:t>
            </a:r>
            <a:r>
              <a:rPr lang="de-DE" dirty="0" err="1"/>
              <a:t>are</a:t>
            </a:r>
            <a:r>
              <a:rPr lang="de-DE" dirty="0"/>
              <a:t> </a:t>
            </a:r>
            <a:r>
              <a:rPr lang="de-DE" dirty="0" err="1"/>
              <a:t>fixed</a:t>
            </a:r>
            <a:r>
              <a:rPr lang="de-DE" dirty="0"/>
              <a:t>, </a:t>
            </a:r>
            <a:r>
              <a:rPr lang="de-DE" dirty="0" err="1"/>
              <a:t>servo-driven</a:t>
            </a:r>
            <a:r>
              <a:rPr lang="de-DE" dirty="0"/>
              <a:t> </a:t>
            </a:r>
            <a:r>
              <a:rPr lang="de-DE" dirty="0" err="1"/>
              <a:t>mirrors</a:t>
            </a:r>
            <a:r>
              <a:rPr lang="de-DE" dirty="0"/>
              <a:t> track </a:t>
            </a:r>
            <a:r>
              <a:rPr lang="de-DE" dirty="0" err="1"/>
              <a:t>eyes</a:t>
            </a:r>
            <a:r>
              <a:rPr lang="de-DE" dirty="0"/>
              <a:t> </a:t>
            </a:r>
            <a:r>
              <a:rPr lang="de-DE" dirty="0" err="1"/>
              <a:t>during</a:t>
            </a:r>
            <a:r>
              <a:rPr lang="de-DE" dirty="0"/>
              <a:t> </a:t>
            </a:r>
            <a:r>
              <a:rPr lang="de-DE" dirty="0" err="1"/>
              <a:t>head</a:t>
            </a:r>
            <a:r>
              <a:rPr lang="de-DE" dirty="0"/>
              <a:t> </a:t>
            </a:r>
            <a:r>
              <a:rPr lang="de-DE" dirty="0" err="1"/>
              <a:t>movements</a:t>
            </a:r>
            <a:endParaRPr lang="de-DE" dirty="0"/>
          </a:p>
          <a:p>
            <a:pPr lvl="1"/>
            <a:r>
              <a:rPr lang="de-DE" b="1" dirty="0">
                <a:solidFill>
                  <a:schemeClr val="accent1"/>
                </a:solidFill>
              </a:rPr>
              <a:t>Fixed </a:t>
            </a:r>
            <a:r>
              <a:rPr lang="de-DE" b="1" dirty="0" err="1">
                <a:solidFill>
                  <a:schemeClr val="accent1"/>
                </a:solidFill>
              </a:rPr>
              <a:t>Camera</a:t>
            </a:r>
            <a:r>
              <a:rPr lang="de-DE" b="1" dirty="0">
                <a:solidFill>
                  <a:schemeClr val="accent1"/>
                </a:solidFill>
              </a:rPr>
              <a:t>(s)</a:t>
            </a:r>
            <a:r>
              <a:rPr lang="de-DE" dirty="0"/>
              <a:t>: Image </a:t>
            </a:r>
            <a:r>
              <a:rPr lang="de-DE" dirty="0" err="1"/>
              <a:t>processing</a:t>
            </a:r>
            <a:r>
              <a:rPr lang="de-DE" dirty="0"/>
              <a:t> (e.g. </a:t>
            </a:r>
            <a:r>
              <a:rPr lang="de-DE" dirty="0" err="1"/>
              <a:t>using</a:t>
            </a:r>
            <a:r>
              <a:rPr lang="de-DE" dirty="0"/>
              <a:t> </a:t>
            </a:r>
            <a:r>
              <a:rPr lang="de-DE" dirty="0" err="1"/>
              <a:t>Reflections</a:t>
            </a:r>
            <a:r>
              <a:rPr lang="de-DE" dirty="0"/>
              <a:t>) </a:t>
            </a:r>
            <a:r>
              <a:rPr lang="de-DE" dirty="0" err="1"/>
              <a:t>without</a:t>
            </a:r>
            <a:r>
              <a:rPr lang="de-DE" dirty="0"/>
              <a:t> </a:t>
            </a:r>
            <a:r>
              <a:rPr lang="de-DE" dirty="0" err="1"/>
              <a:t>mechanical</a:t>
            </a:r>
            <a:r>
              <a:rPr lang="de-DE" dirty="0"/>
              <a:t> </a:t>
            </a:r>
            <a:r>
              <a:rPr lang="de-DE" dirty="0" err="1"/>
              <a:t>components</a:t>
            </a:r>
            <a:endParaRPr lang="de-DE" dirty="0"/>
          </a:p>
          <a:p>
            <a:r>
              <a:rPr lang="de-DE" b="1" dirty="0">
                <a:solidFill>
                  <a:schemeClr val="accent1"/>
                </a:solidFill>
              </a:rPr>
              <a:t>Chin </a:t>
            </a:r>
            <a:r>
              <a:rPr lang="de-DE" b="1" dirty="0" err="1">
                <a:solidFill>
                  <a:schemeClr val="accent1"/>
                </a:solidFill>
              </a:rPr>
              <a:t>rest</a:t>
            </a:r>
            <a:endParaRPr lang="de-DE" b="1" dirty="0">
              <a:solidFill>
                <a:schemeClr val="accent1"/>
              </a:solidFill>
            </a:endParaRPr>
          </a:p>
          <a:p>
            <a:endParaRPr lang="de-DE" dirty="0"/>
          </a:p>
          <a:p>
            <a:endParaRPr lang="de-DE" dirty="0"/>
          </a:p>
        </p:txBody>
      </p:sp>
      <p:sp>
        <p:nvSpPr>
          <p:cNvPr id="7" name="Inhaltsplatzhalter 6">
            <a:extLst>
              <a:ext uri="{FF2B5EF4-FFF2-40B4-BE49-F238E27FC236}">
                <a16:creationId xmlns:a16="http://schemas.microsoft.com/office/drawing/2014/main" id="{9A6B44E2-7775-15E5-9D38-CA0D0E72D904}"/>
              </a:ext>
            </a:extLst>
          </p:cNvPr>
          <p:cNvSpPr>
            <a:spLocks noGrp="1"/>
          </p:cNvSpPr>
          <p:nvPr>
            <p:ph sz="quarter" idx="35"/>
          </p:nvPr>
        </p:nvSpPr>
        <p:spPr>
          <a:xfrm>
            <a:off x="695325" y="5505450"/>
            <a:ext cx="10225893" cy="623888"/>
          </a:xfrm>
        </p:spPr>
        <p:txBody>
          <a:bodyPr/>
          <a:lstStyle/>
          <a:p>
            <a:r>
              <a:rPr lang="de-DE" sz="1000" dirty="0"/>
              <a:t>Images </a:t>
            </a:r>
            <a:r>
              <a:rPr lang="de-DE" sz="1000" dirty="0" err="1"/>
              <a:t>from</a:t>
            </a:r>
            <a:r>
              <a:rPr lang="de-DE" sz="1000" dirty="0"/>
              <a:t>: </a:t>
            </a:r>
            <a:r>
              <a:rPr lang="de-DE" sz="1000" dirty="0">
                <a:hlinkClick r:id="rId2"/>
              </a:rPr>
              <a:t>http://www.ultimate3dheaven.com/cypchetr.html</a:t>
            </a:r>
            <a:endParaRPr lang="de-DE" sz="1000" dirty="0"/>
          </a:p>
          <a:p>
            <a:r>
              <a:rPr lang="de-DE" sz="1000" dirty="0">
                <a:hlinkClick r:id="rId3"/>
              </a:rPr>
              <a:t>https://github.com/pupil-labs/pupil/wiki/Basic-Workflow</a:t>
            </a:r>
            <a:r>
              <a:rPr lang="de-DE" sz="1000" dirty="0"/>
              <a:t> </a:t>
            </a:r>
          </a:p>
          <a:p>
            <a:r>
              <a:rPr lang="en-US" sz="1000" dirty="0"/>
              <a:t>NARA &amp; DVIDS Public Domain Archive. (2016). Lt. Michael </a:t>
            </a:r>
            <a:r>
              <a:rPr lang="en-US" sz="1000" dirty="0" err="1"/>
              <a:t>Emard</a:t>
            </a:r>
            <a:r>
              <a:rPr lang="en-US" sz="1000" dirty="0"/>
              <a:t> has the movement of his eyes tracked. NARA &amp; DVIDS Public Domain Archive. Retrieved from </a:t>
            </a:r>
            <a:r>
              <a:rPr lang="en-US" sz="1000" dirty="0">
                <a:hlinkClick r:id="rId4"/>
              </a:rPr>
              <a:t>https://nara.getarchive.net/media/lt-michael-emard-has-the-movement-of-his-eyes-tracked-9907b3</a:t>
            </a:r>
            <a:r>
              <a:rPr lang="de-DE" dirty="0"/>
              <a:t> </a:t>
            </a:r>
            <a:endParaRPr lang="de-DE" sz="1000" dirty="0"/>
          </a:p>
        </p:txBody>
      </p:sp>
      <p:pic>
        <p:nvPicPr>
          <p:cNvPr id="9" name="Picture 6" descr="https://raw.githubusercontent.com/wiki/pupil-labs/pupil/media/screenshots/v04_player_offline_surface_heatmap.png">
            <a:extLst>
              <a:ext uri="{FF2B5EF4-FFF2-40B4-BE49-F238E27FC236}">
                <a16:creationId xmlns:a16="http://schemas.microsoft.com/office/drawing/2014/main" id="{3198338C-E1E6-F88B-0BC6-D24F5CFC52B6}"/>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560775" y="182623"/>
            <a:ext cx="4399948" cy="2695922"/>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8" descr="http://individual.utoronto.ca/elias_guestrin/Previous_Research_and_its_Significance_files/image002.jpg">
            <a:extLst>
              <a:ext uri="{FF2B5EF4-FFF2-40B4-BE49-F238E27FC236}">
                <a16:creationId xmlns:a16="http://schemas.microsoft.com/office/drawing/2014/main" id="{2E385923-7ED4-BC1C-8CF3-626E5DFCDFC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71634" y="3550417"/>
            <a:ext cx="2642860" cy="2002580"/>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Lt. Michael Emard has the movement of his eyes tracked - NARA &amp; DVIDS  Public Domain Archive Public Domain Search">
            <a:extLst>
              <a:ext uri="{FF2B5EF4-FFF2-40B4-BE49-F238E27FC236}">
                <a16:creationId xmlns:a16="http://schemas.microsoft.com/office/drawing/2014/main" id="{44653737-6C32-2C74-721A-B1157058626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072396" y="3044058"/>
            <a:ext cx="2964029" cy="20782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332629"/>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10A9C59-CD40-D7EE-472C-FC323EA15172}"/>
              </a:ext>
            </a:extLst>
          </p:cNvPr>
          <p:cNvSpPr>
            <a:spLocks noGrp="1"/>
          </p:cNvSpPr>
          <p:nvPr>
            <p:ph type="title"/>
          </p:nvPr>
        </p:nvSpPr>
        <p:spPr/>
        <p:txBody>
          <a:bodyPr/>
          <a:lstStyle/>
          <a:p>
            <a:r>
              <a:rPr lang="en-US" dirty="0"/>
              <a:t>Where is Eye Tracking used?</a:t>
            </a:r>
            <a:endParaRPr lang="de-DE" dirty="0"/>
          </a:p>
        </p:txBody>
      </p:sp>
      <p:sp>
        <p:nvSpPr>
          <p:cNvPr id="3" name="Fußzeilenplatzhalter 2">
            <a:extLst>
              <a:ext uri="{FF2B5EF4-FFF2-40B4-BE49-F238E27FC236}">
                <a16:creationId xmlns:a16="http://schemas.microsoft.com/office/drawing/2014/main" id="{F563E9F6-0FAB-389B-8989-24F2ABB9C779}"/>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708C1C2F-6C25-8C56-72A0-3E66C03966F9}"/>
              </a:ext>
            </a:extLst>
          </p:cNvPr>
          <p:cNvSpPr>
            <a:spLocks noGrp="1"/>
          </p:cNvSpPr>
          <p:nvPr>
            <p:ph type="sldNum" sz="quarter" idx="28"/>
          </p:nvPr>
        </p:nvSpPr>
        <p:spPr/>
        <p:txBody>
          <a:bodyPr/>
          <a:lstStyle/>
          <a:p>
            <a:fld id="{BA24374A-C3A8-471A-8837-3FC31668ABE5}" type="slidenum">
              <a:rPr lang="de-DE" smtClean="0"/>
              <a:pPr/>
              <a:t>121</a:t>
            </a:fld>
            <a:endParaRPr lang="de-DE" dirty="0"/>
          </a:p>
        </p:txBody>
      </p:sp>
      <p:sp>
        <p:nvSpPr>
          <p:cNvPr id="5" name="Textplatzhalter 4">
            <a:extLst>
              <a:ext uri="{FF2B5EF4-FFF2-40B4-BE49-F238E27FC236}">
                <a16:creationId xmlns:a16="http://schemas.microsoft.com/office/drawing/2014/main" id="{546E518E-5FA8-7ADD-801E-3926B06132A9}"/>
              </a:ext>
            </a:extLst>
          </p:cNvPr>
          <p:cNvSpPr>
            <a:spLocks noGrp="1"/>
          </p:cNvSpPr>
          <p:nvPr>
            <p:ph type="body" sz="quarter" idx="21"/>
          </p:nvPr>
        </p:nvSpPr>
        <p:spPr/>
        <p:txBody>
          <a:bodyPr/>
          <a:lstStyle/>
          <a:p>
            <a:r>
              <a:rPr lang="en-US" sz="1400" dirty="0"/>
              <a:t>Eye Tracking</a:t>
            </a:r>
            <a:endParaRPr lang="de-DE" dirty="0"/>
          </a:p>
        </p:txBody>
      </p:sp>
      <p:sp>
        <p:nvSpPr>
          <p:cNvPr id="6" name="Textplatzhalter 5">
            <a:extLst>
              <a:ext uri="{FF2B5EF4-FFF2-40B4-BE49-F238E27FC236}">
                <a16:creationId xmlns:a16="http://schemas.microsoft.com/office/drawing/2014/main" id="{B20D89E4-1A5C-FD64-32FC-EF8EFDA6DFED}"/>
              </a:ext>
            </a:extLst>
          </p:cNvPr>
          <p:cNvSpPr>
            <a:spLocks noGrp="1"/>
          </p:cNvSpPr>
          <p:nvPr>
            <p:ph type="body" sz="quarter" idx="29"/>
          </p:nvPr>
        </p:nvSpPr>
        <p:spPr/>
        <p:txBody>
          <a:bodyPr>
            <a:normAutofit/>
          </a:bodyPr>
          <a:lstStyle/>
          <a:p>
            <a:r>
              <a:rPr lang="en-US" b="1" dirty="0">
                <a:solidFill>
                  <a:schemeClr val="accent1"/>
                </a:solidFill>
              </a:rPr>
              <a:t>Academic Research</a:t>
            </a:r>
            <a:r>
              <a:rPr lang="en-US" dirty="0"/>
              <a:t>: Psychology, Linguistics, Consumer Behavior</a:t>
            </a:r>
          </a:p>
          <a:p>
            <a:r>
              <a:rPr lang="en-US" b="1" dirty="0">
                <a:solidFill>
                  <a:schemeClr val="accent1"/>
                </a:solidFill>
              </a:rPr>
              <a:t>Healthcare</a:t>
            </a:r>
            <a:r>
              <a:rPr lang="en-US" dirty="0"/>
              <a:t>: Medical Research, Ophthalmology</a:t>
            </a:r>
          </a:p>
          <a:p>
            <a:r>
              <a:rPr lang="en-US" b="1" dirty="0">
                <a:solidFill>
                  <a:schemeClr val="accent1"/>
                </a:solidFill>
              </a:rPr>
              <a:t>Automotive &amp; Aviation</a:t>
            </a:r>
            <a:r>
              <a:rPr lang="en-US" dirty="0"/>
              <a:t>: Driver Monitoring, Pilot Training</a:t>
            </a:r>
          </a:p>
          <a:p>
            <a:r>
              <a:rPr lang="en-US" b="1" dirty="0">
                <a:solidFill>
                  <a:schemeClr val="accent1"/>
                </a:solidFill>
              </a:rPr>
              <a:t>Sports &amp; Training</a:t>
            </a:r>
            <a:r>
              <a:rPr lang="en-US" dirty="0"/>
              <a:t>: Athletic Performance, Skill Development, Gaming &amp; Entertainment</a:t>
            </a:r>
          </a:p>
          <a:p>
            <a:r>
              <a:rPr lang="en-US" b="1" dirty="0">
                <a:solidFill>
                  <a:schemeClr val="accent1"/>
                </a:solidFill>
              </a:rPr>
              <a:t>Retail &amp; Advertisement</a:t>
            </a:r>
            <a:r>
              <a:rPr lang="en-US" dirty="0"/>
              <a:t>: Product Placement, Ad Effectiveness</a:t>
            </a:r>
          </a:p>
          <a:p>
            <a:r>
              <a:rPr lang="en-US" b="1" dirty="0">
                <a:solidFill>
                  <a:schemeClr val="accent1"/>
                </a:solidFill>
              </a:rPr>
              <a:t>Education &amp; Training</a:t>
            </a:r>
            <a:r>
              <a:rPr lang="en-US" dirty="0"/>
              <a:t>: Learning Processes, Professional Training</a:t>
            </a:r>
          </a:p>
          <a:p>
            <a:r>
              <a:rPr lang="en-US" b="1" dirty="0">
                <a:solidFill>
                  <a:schemeClr val="accent1"/>
                </a:solidFill>
              </a:rPr>
              <a:t>Human-Computer Interaction</a:t>
            </a:r>
            <a:r>
              <a:rPr lang="en-US" dirty="0"/>
              <a:t>: Usability Testing, Accessibility, Virtual &amp; Augmented Reality, VR/AR Development, User Experience</a:t>
            </a:r>
          </a:p>
          <a:p>
            <a:endParaRPr lang="de-DE" dirty="0"/>
          </a:p>
        </p:txBody>
      </p:sp>
    </p:spTree>
    <p:extLst>
      <p:ext uri="{BB962C8B-B14F-4D97-AF65-F5344CB8AC3E}">
        <p14:creationId xmlns:p14="http://schemas.microsoft.com/office/powerpoint/2010/main" val="4077865400"/>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el 9">
            <a:extLst>
              <a:ext uri="{FF2B5EF4-FFF2-40B4-BE49-F238E27FC236}">
                <a16:creationId xmlns:a16="http://schemas.microsoft.com/office/drawing/2014/main" id="{8CE1EDB3-C15D-BA57-EA31-3B1EBBC12EEC}"/>
              </a:ext>
            </a:extLst>
          </p:cNvPr>
          <p:cNvSpPr>
            <a:spLocks noGrp="1"/>
          </p:cNvSpPr>
          <p:nvPr>
            <p:ph type="title"/>
          </p:nvPr>
        </p:nvSpPr>
        <p:spPr/>
        <p:txBody>
          <a:bodyPr/>
          <a:lstStyle/>
          <a:p>
            <a:r>
              <a:rPr lang="de-DE" dirty="0"/>
              <a:t>Marketing Research</a:t>
            </a:r>
          </a:p>
        </p:txBody>
      </p:sp>
      <p:sp>
        <p:nvSpPr>
          <p:cNvPr id="3" name="Fußzeilenplatzhalter 2">
            <a:extLst>
              <a:ext uri="{FF2B5EF4-FFF2-40B4-BE49-F238E27FC236}">
                <a16:creationId xmlns:a16="http://schemas.microsoft.com/office/drawing/2014/main" id="{86AC219D-D026-B780-3542-B13113166706}"/>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D977538B-F210-09D7-50D7-543FB3714789}"/>
              </a:ext>
            </a:extLst>
          </p:cNvPr>
          <p:cNvSpPr>
            <a:spLocks noGrp="1"/>
          </p:cNvSpPr>
          <p:nvPr>
            <p:ph type="sldNum" sz="quarter" idx="33"/>
          </p:nvPr>
        </p:nvSpPr>
        <p:spPr/>
        <p:txBody>
          <a:bodyPr/>
          <a:lstStyle/>
          <a:p>
            <a:fld id="{BA24374A-C3A8-471A-8837-3FC31668ABE5}" type="slidenum">
              <a:rPr lang="de-DE" smtClean="0"/>
              <a:pPr/>
              <a:t>122</a:t>
            </a:fld>
            <a:endParaRPr lang="de-DE" dirty="0"/>
          </a:p>
        </p:txBody>
      </p:sp>
      <p:sp>
        <p:nvSpPr>
          <p:cNvPr id="11" name="Textplatzhalter 10">
            <a:extLst>
              <a:ext uri="{FF2B5EF4-FFF2-40B4-BE49-F238E27FC236}">
                <a16:creationId xmlns:a16="http://schemas.microsoft.com/office/drawing/2014/main" id="{3D890CCC-27E7-D912-EBD2-87C290AB9089}"/>
              </a:ext>
            </a:extLst>
          </p:cNvPr>
          <p:cNvSpPr>
            <a:spLocks noGrp="1"/>
          </p:cNvSpPr>
          <p:nvPr>
            <p:ph type="body" sz="quarter" idx="21"/>
          </p:nvPr>
        </p:nvSpPr>
        <p:spPr/>
        <p:txBody>
          <a:bodyPr/>
          <a:lstStyle/>
          <a:p>
            <a:r>
              <a:rPr lang="en-US" sz="1400"/>
              <a:t>Eye Tracking</a:t>
            </a:r>
            <a:endParaRPr lang="de-DE" dirty="0"/>
          </a:p>
        </p:txBody>
      </p:sp>
      <p:sp>
        <p:nvSpPr>
          <p:cNvPr id="12" name="Textplatzhalter 11">
            <a:extLst>
              <a:ext uri="{FF2B5EF4-FFF2-40B4-BE49-F238E27FC236}">
                <a16:creationId xmlns:a16="http://schemas.microsoft.com/office/drawing/2014/main" id="{565FAB90-CC03-D185-0AA9-F17AD59AEC1C}"/>
              </a:ext>
            </a:extLst>
          </p:cNvPr>
          <p:cNvSpPr>
            <a:spLocks noGrp="1"/>
          </p:cNvSpPr>
          <p:nvPr>
            <p:ph type="body" sz="quarter" idx="34"/>
          </p:nvPr>
        </p:nvSpPr>
        <p:spPr/>
        <p:txBody>
          <a:bodyPr/>
          <a:lstStyle/>
          <a:p>
            <a:endParaRPr lang="de-DE"/>
          </a:p>
        </p:txBody>
      </p:sp>
      <p:sp>
        <p:nvSpPr>
          <p:cNvPr id="13" name="Inhaltsplatzhalter 12">
            <a:extLst>
              <a:ext uri="{FF2B5EF4-FFF2-40B4-BE49-F238E27FC236}">
                <a16:creationId xmlns:a16="http://schemas.microsoft.com/office/drawing/2014/main" id="{AB31DAFD-4DD7-9099-614A-86E8E7B7121F}"/>
              </a:ext>
            </a:extLst>
          </p:cNvPr>
          <p:cNvSpPr>
            <a:spLocks noGrp="1"/>
          </p:cNvSpPr>
          <p:nvPr>
            <p:ph sz="quarter" idx="35"/>
          </p:nvPr>
        </p:nvSpPr>
        <p:spPr/>
        <p:txBody>
          <a:bodyPr/>
          <a:lstStyle/>
          <a:p>
            <a:endParaRPr lang="de-DE"/>
          </a:p>
        </p:txBody>
      </p:sp>
      <p:grpSp>
        <p:nvGrpSpPr>
          <p:cNvPr id="9" name="Gruppieren 8">
            <a:extLst>
              <a:ext uri="{FF2B5EF4-FFF2-40B4-BE49-F238E27FC236}">
                <a16:creationId xmlns:a16="http://schemas.microsoft.com/office/drawing/2014/main" id="{9A388B5C-4ED5-5476-CA44-650563DFA18F}"/>
              </a:ext>
            </a:extLst>
          </p:cNvPr>
          <p:cNvGrpSpPr/>
          <p:nvPr/>
        </p:nvGrpSpPr>
        <p:grpSpPr>
          <a:xfrm>
            <a:off x="695325" y="1449388"/>
            <a:ext cx="10801350" cy="4008136"/>
            <a:chOff x="695325" y="1449388"/>
            <a:chExt cx="8436256" cy="2987439"/>
          </a:xfrm>
        </p:grpSpPr>
        <p:pic>
          <p:nvPicPr>
            <p:cNvPr id="7" name="Picture 2" descr="baby face website study">
              <a:extLst>
                <a:ext uri="{FF2B5EF4-FFF2-40B4-BE49-F238E27FC236}">
                  <a16:creationId xmlns:a16="http://schemas.microsoft.com/office/drawing/2014/main" id="{E03845E1-B8DC-6D01-E9C0-15D311853B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5" y="1449388"/>
              <a:ext cx="4056385" cy="2987439"/>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baby face eye tracking">
              <a:extLst>
                <a:ext uri="{FF2B5EF4-FFF2-40B4-BE49-F238E27FC236}">
                  <a16:creationId xmlns:a16="http://schemas.microsoft.com/office/drawing/2014/main" id="{0D904856-313D-748F-59E6-2A82D16D97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63062" y="1449388"/>
              <a:ext cx="4168519" cy="2987439"/>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407288712"/>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2D93C1C-9034-05B0-0118-08352B18E866}"/>
              </a:ext>
            </a:extLst>
          </p:cNvPr>
          <p:cNvSpPr>
            <a:spLocks noGrp="1"/>
          </p:cNvSpPr>
          <p:nvPr>
            <p:ph type="title"/>
          </p:nvPr>
        </p:nvSpPr>
        <p:spPr/>
        <p:txBody>
          <a:bodyPr/>
          <a:lstStyle/>
          <a:p>
            <a:r>
              <a:rPr lang="de-DE" dirty="0"/>
              <a:t>Marketing Research</a:t>
            </a:r>
          </a:p>
        </p:txBody>
      </p:sp>
      <p:sp>
        <p:nvSpPr>
          <p:cNvPr id="3" name="Fußzeilenplatzhalter 2">
            <a:extLst>
              <a:ext uri="{FF2B5EF4-FFF2-40B4-BE49-F238E27FC236}">
                <a16:creationId xmlns:a16="http://schemas.microsoft.com/office/drawing/2014/main" id="{8E29386B-8792-769D-DBBA-CD50FD34A0B4}"/>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DE365AE2-90CA-0865-FFBE-296C938863AB}"/>
              </a:ext>
            </a:extLst>
          </p:cNvPr>
          <p:cNvSpPr>
            <a:spLocks noGrp="1"/>
          </p:cNvSpPr>
          <p:nvPr>
            <p:ph type="sldNum" sz="quarter" idx="33"/>
          </p:nvPr>
        </p:nvSpPr>
        <p:spPr/>
        <p:txBody>
          <a:bodyPr/>
          <a:lstStyle/>
          <a:p>
            <a:fld id="{BA24374A-C3A8-471A-8837-3FC31668ABE5}" type="slidenum">
              <a:rPr lang="de-DE" smtClean="0"/>
              <a:pPr/>
              <a:t>123</a:t>
            </a:fld>
            <a:endParaRPr lang="de-DE" dirty="0"/>
          </a:p>
        </p:txBody>
      </p:sp>
      <p:sp>
        <p:nvSpPr>
          <p:cNvPr id="5" name="Textplatzhalter 4">
            <a:extLst>
              <a:ext uri="{FF2B5EF4-FFF2-40B4-BE49-F238E27FC236}">
                <a16:creationId xmlns:a16="http://schemas.microsoft.com/office/drawing/2014/main" id="{B39B6220-DCCB-CC54-42DA-60F01841C42E}"/>
              </a:ext>
            </a:extLst>
          </p:cNvPr>
          <p:cNvSpPr>
            <a:spLocks noGrp="1"/>
          </p:cNvSpPr>
          <p:nvPr>
            <p:ph type="body" sz="quarter" idx="21"/>
          </p:nvPr>
        </p:nvSpPr>
        <p:spPr/>
        <p:txBody>
          <a:bodyPr/>
          <a:lstStyle/>
          <a:p>
            <a:r>
              <a:rPr lang="en-US" sz="1400"/>
              <a:t>Eye Tracking</a:t>
            </a:r>
            <a:endParaRPr lang="de-DE" dirty="0"/>
          </a:p>
        </p:txBody>
      </p:sp>
      <p:sp>
        <p:nvSpPr>
          <p:cNvPr id="6" name="Textplatzhalter 5">
            <a:extLst>
              <a:ext uri="{FF2B5EF4-FFF2-40B4-BE49-F238E27FC236}">
                <a16:creationId xmlns:a16="http://schemas.microsoft.com/office/drawing/2014/main" id="{3464E74C-14E7-3C53-5DD6-69D5D368D489}"/>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7AD278C0-4E71-E613-ECC6-850B79884127}"/>
              </a:ext>
            </a:extLst>
          </p:cNvPr>
          <p:cNvSpPr>
            <a:spLocks noGrp="1"/>
          </p:cNvSpPr>
          <p:nvPr>
            <p:ph sz="quarter" idx="35"/>
          </p:nvPr>
        </p:nvSpPr>
        <p:spPr/>
        <p:txBody>
          <a:bodyPr/>
          <a:lstStyle/>
          <a:p>
            <a:endParaRPr lang="de-DE"/>
          </a:p>
        </p:txBody>
      </p:sp>
      <p:pic>
        <p:nvPicPr>
          <p:cNvPr id="8" name="Picture 4">
            <a:extLst>
              <a:ext uri="{FF2B5EF4-FFF2-40B4-BE49-F238E27FC236}">
                <a16:creationId xmlns:a16="http://schemas.microsoft.com/office/drawing/2014/main" id="{DDED0222-0A39-2C76-9B28-AF8C271C9270}"/>
              </a:ext>
            </a:extLst>
          </p:cNvPr>
          <p:cNvPicPr>
            <a:picLocks noChangeAspect="1"/>
          </p:cNvPicPr>
          <p:nvPr/>
        </p:nvPicPr>
        <p:blipFill>
          <a:blip r:embed="rId2"/>
          <a:stretch>
            <a:fillRect/>
          </a:stretch>
        </p:blipFill>
        <p:spPr>
          <a:xfrm>
            <a:off x="2773690" y="1112288"/>
            <a:ext cx="6644620" cy="5017050"/>
          </a:xfrm>
          <a:prstGeom prst="rect">
            <a:avLst/>
          </a:prstGeom>
        </p:spPr>
      </p:pic>
    </p:spTree>
    <p:extLst>
      <p:ext uri="{BB962C8B-B14F-4D97-AF65-F5344CB8AC3E}">
        <p14:creationId xmlns:p14="http://schemas.microsoft.com/office/powerpoint/2010/main" val="1168669731"/>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F61B7A4-401D-740C-B6B9-8635A5A243CD}"/>
              </a:ext>
            </a:extLst>
          </p:cNvPr>
          <p:cNvSpPr>
            <a:spLocks noGrp="1"/>
          </p:cNvSpPr>
          <p:nvPr>
            <p:ph type="title"/>
          </p:nvPr>
        </p:nvSpPr>
        <p:spPr/>
        <p:txBody>
          <a:bodyPr/>
          <a:lstStyle/>
          <a:p>
            <a:r>
              <a:rPr lang="de-DE" dirty="0"/>
              <a:t>Reading Pattern</a:t>
            </a:r>
          </a:p>
        </p:txBody>
      </p:sp>
      <p:sp>
        <p:nvSpPr>
          <p:cNvPr id="3" name="Fußzeilenplatzhalter 2">
            <a:extLst>
              <a:ext uri="{FF2B5EF4-FFF2-40B4-BE49-F238E27FC236}">
                <a16:creationId xmlns:a16="http://schemas.microsoft.com/office/drawing/2014/main" id="{D379D75C-7438-AB61-C717-C92E8405BBA4}"/>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3E789974-06FB-207E-2572-0E44D98E9EC4}"/>
              </a:ext>
            </a:extLst>
          </p:cNvPr>
          <p:cNvSpPr>
            <a:spLocks noGrp="1"/>
          </p:cNvSpPr>
          <p:nvPr>
            <p:ph type="sldNum" sz="quarter" idx="33"/>
          </p:nvPr>
        </p:nvSpPr>
        <p:spPr/>
        <p:txBody>
          <a:bodyPr/>
          <a:lstStyle/>
          <a:p>
            <a:fld id="{BA24374A-C3A8-471A-8837-3FC31668ABE5}" type="slidenum">
              <a:rPr lang="de-DE" smtClean="0"/>
              <a:pPr/>
              <a:t>124</a:t>
            </a:fld>
            <a:endParaRPr lang="de-DE" dirty="0"/>
          </a:p>
        </p:txBody>
      </p:sp>
      <p:sp>
        <p:nvSpPr>
          <p:cNvPr id="5" name="Textplatzhalter 4">
            <a:extLst>
              <a:ext uri="{FF2B5EF4-FFF2-40B4-BE49-F238E27FC236}">
                <a16:creationId xmlns:a16="http://schemas.microsoft.com/office/drawing/2014/main" id="{24EA65A6-8929-79B4-A28A-779BFDAB943C}"/>
              </a:ext>
            </a:extLst>
          </p:cNvPr>
          <p:cNvSpPr>
            <a:spLocks noGrp="1"/>
          </p:cNvSpPr>
          <p:nvPr>
            <p:ph type="body" sz="quarter" idx="21"/>
          </p:nvPr>
        </p:nvSpPr>
        <p:spPr/>
        <p:txBody>
          <a:bodyPr/>
          <a:lstStyle/>
          <a:p>
            <a:r>
              <a:rPr lang="en-US" sz="1400"/>
              <a:t>Eye Tracking</a:t>
            </a:r>
            <a:endParaRPr lang="de-DE" dirty="0"/>
          </a:p>
        </p:txBody>
      </p:sp>
      <p:sp>
        <p:nvSpPr>
          <p:cNvPr id="6" name="Textplatzhalter 5">
            <a:extLst>
              <a:ext uri="{FF2B5EF4-FFF2-40B4-BE49-F238E27FC236}">
                <a16:creationId xmlns:a16="http://schemas.microsoft.com/office/drawing/2014/main" id="{5EE5CBAB-6541-0192-343D-F3D1105600D5}"/>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ECCFE1F7-2FAA-D9E6-A909-E582B898E7F4}"/>
              </a:ext>
            </a:extLst>
          </p:cNvPr>
          <p:cNvSpPr>
            <a:spLocks noGrp="1"/>
          </p:cNvSpPr>
          <p:nvPr>
            <p:ph sz="quarter" idx="35"/>
          </p:nvPr>
        </p:nvSpPr>
        <p:spPr/>
        <p:txBody>
          <a:bodyPr/>
          <a:lstStyle/>
          <a:p>
            <a:endParaRPr lang="de-DE"/>
          </a:p>
        </p:txBody>
      </p:sp>
      <p:pic>
        <p:nvPicPr>
          <p:cNvPr id="8" name="Picture 4">
            <a:extLst>
              <a:ext uri="{FF2B5EF4-FFF2-40B4-BE49-F238E27FC236}">
                <a16:creationId xmlns:a16="http://schemas.microsoft.com/office/drawing/2014/main" id="{04348E93-B29D-21BD-24BA-B7661047F27B}"/>
              </a:ext>
            </a:extLst>
          </p:cNvPr>
          <p:cNvPicPr>
            <a:picLocks noChangeAspect="1"/>
          </p:cNvPicPr>
          <p:nvPr/>
        </p:nvPicPr>
        <p:blipFill>
          <a:blip r:embed="rId2"/>
          <a:stretch>
            <a:fillRect/>
          </a:stretch>
        </p:blipFill>
        <p:spPr>
          <a:xfrm>
            <a:off x="2149297" y="1111754"/>
            <a:ext cx="7369842" cy="5111913"/>
          </a:xfrm>
          <a:prstGeom prst="rect">
            <a:avLst/>
          </a:prstGeom>
        </p:spPr>
      </p:pic>
    </p:spTree>
    <p:extLst>
      <p:ext uri="{BB962C8B-B14F-4D97-AF65-F5344CB8AC3E}">
        <p14:creationId xmlns:p14="http://schemas.microsoft.com/office/powerpoint/2010/main" val="2920566094"/>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el 10">
            <a:extLst>
              <a:ext uri="{FF2B5EF4-FFF2-40B4-BE49-F238E27FC236}">
                <a16:creationId xmlns:a16="http://schemas.microsoft.com/office/drawing/2014/main" id="{FEEBF363-D032-E24A-445C-1B5F5C58B090}"/>
              </a:ext>
            </a:extLst>
          </p:cNvPr>
          <p:cNvSpPr>
            <a:spLocks noGrp="1"/>
          </p:cNvSpPr>
          <p:nvPr>
            <p:ph type="title"/>
          </p:nvPr>
        </p:nvSpPr>
        <p:spPr/>
        <p:txBody>
          <a:bodyPr/>
          <a:lstStyle/>
          <a:p>
            <a:r>
              <a:rPr lang="de-DE" sz="3200" dirty="0" err="1"/>
              <a:t>What</a:t>
            </a:r>
            <a:r>
              <a:rPr lang="de-DE" sz="3200" dirty="0"/>
              <a:t> </a:t>
            </a:r>
            <a:r>
              <a:rPr lang="de-DE" sz="3200" dirty="0" err="1"/>
              <a:t>you</a:t>
            </a:r>
            <a:r>
              <a:rPr lang="de-DE" sz="3200" dirty="0"/>
              <a:t> </a:t>
            </a:r>
            <a:r>
              <a:rPr lang="de-DE" sz="3200" dirty="0" err="1"/>
              <a:t>can</a:t>
            </a:r>
            <a:r>
              <a:rPr lang="de-DE" sz="3200" dirty="0"/>
              <a:t> </a:t>
            </a:r>
            <a:r>
              <a:rPr lang="de-DE" sz="3200" dirty="0" err="1"/>
              <a:t>learn</a:t>
            </a:r>
            <a:r>
              <a:rPr lang="de-DE" sz="3200" dirty="0"/>
              <a:t> </a:t>
            </a:r>
            <a:r>
              <a:rPr lang="de-DE" sz="3200" dirty="0" err="1"/>
              <a:t>through</a:t>
            </a:r>
            <a:r>
              <a:rPr lang="de-DE" sz="3200" dirty="0"/>
              <a:t> Eye Tracking?</a:t>
            </a:r>
            <a:endParaRPr lang="de-DE" dirty="0"/>
          </a:p>
        </p:txBody>
      </p:sp>
      <p:sp>
        <p:nvSpPr>
          <p:cNvPr id="3" name="Fußzeilenplatzhalter 2">
            <a:extLst>
              <a:ext uri="{FF2B5EF4-FFF2-40B4-BE49-F238E27FC236}">
                <a16:creationId xmlns:a16="http://schemas.microsoft.com/office/drawing/2014/main" id="{1859BCA3-70CF-1EB7-4B3A-DA2E37D65F84}"/>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3F79F889-BF47-86B3-43DB-B3556F0AF036}"/>
              </a:ext>
            </a:extLst>
          </p:cNvPr>
          <p:cNvSpPr>
            <a:spLocks noGrp="1"/>
          </p:cNvSpPr>
          <p:nvPr>
            <p:ph type="sldNum" sz="quarter" idx="28"/>
          </p:nvPr>
        </p:nvSpPr>
        <p:spPr/>
        <p:txBody>
          <a:bodyPr/>
          <a:lstStyle/>
          <a:p>
            <a:fld id="{BA24374A-C3A8-471A-8837-3FC31668ABE5}" type="slidenum">
              <a:rPr lang="de-DE" smtClean="0"/>
              <a:pPr/>
              <a:t>125</a:t>
            </a:fld>
            <a:endParaRPr lang="de-DE" dirty="0"/>
          </a:p>
        </p:txBody>
      </p:sp>
      <p:sp>
        <p:nvSpPr>
          <p:cNvPr id="12" name="Textplatzhalter 11">
            <a:extLst>
              <a:ext uri="{FF2B5EF4-FFF2-40B4-BE49-F238E27FC236}">
                <a16:creationId xmlns:a16="http://schemas.microsoft.com/office/drawing/2014/main" id="{4E24BEA7-12E4-81E7-4289-61FA83620A5E}"/>
              </a:ext>
            </a:extLst>
          </p:cNvPr>
          <p:cNvSpPr>
            <a:spLocks noGrp="1"/>
          </p:cNvSpPr>
          <p:nvPr>
            <p:ph type="body" sz="quarter" idx="21"/>
          </p:nvPr>
        </p:nvSpPr>
        <p:spPr/>
        <p:txBody>
          <a:bodyPr/>
          <a:lstStyle/>
          <a:p>
            <a:r>
              <a:rPr lang="en-US" sz="1400"/>
              <a:t>Eye Tracking</a:t>
            </a:r>
            <a:endParaRPr lang="de-DE" dirty="0"/>
          </a:p>
        </p:txBody>
      </p:sp>
      <p:sp>
        <p:nvSpPr>
          <p:cNvPr id="6" name="Textplatzhalter 5">
            <a:extLst>
              <a:ext uri="{FF2B5EF4-FFF2-40B4-BE49-F238E27FC236}">
                <a16:creationId xmlns:a16="http://schemas.microsoft.com/office/drawing/2014/main" id="{F8880868-6F0F-1837-546D-78EF08287F4A}"/>
              </a:ext>
            </a:extLst>
          </p:cNvPr>
          <p:cNvSpPr>
            <a:spLocks noGrp="1"/>
          </p:cNvSpPr>
          <p:nvPr>
            <p:ph type="body" sz="quarter" idx="29"/>
          </p:nvPr>
        </p:nvSpPr>
        <p:spPr/>
        <p:txBody>
          <a:bodyPr>
            <a:normAutofit fontScale="92500" lnSpcReduction="20000"/>
          </a:bodyPr>
          <a:lstStyle/>
          <a:p>
            <a:r>
              <a:rPr lang="de-DE" b="1" dirty="0">
                <a:solidFill>
                  <a:schemeClr val="accent1"/>
                </a:solidFill>
              </a:rPr>
              <a:t>Gaze Points/</a:t>
            </a:r>
            <a:r>
              <a:rPr lang="de-DE" b="1" dirty="0" err="1">
                <a:solidFill>
                  <a:schemeClr val="accent1"/>
                </a:solidFill>
              </a:rPr>
              <a:t>Fixations</a:t>
            </a:r>
            <a:endParaRPr lang="de-DE" b="1" dirty="0">
              <a:solidFill>
                <a:schemeClr val="accent1"/>
              </a:solidFill>
            </a:endParaRPr>
          </a:p>
          <a:p>
            <a:pPr lvl="1"/>
            <a:r>
              <a:rPr lang="de-DE" dirty="0"/>
              <a:t>Attention (e.g. </a:t>
            </a:r>
            <a:r>
              <a:rPr lang="de-DE" dirty="0" err="1"/>
              <a:t>with</a:t>
            </a:r>
            <a:r>
              <a:rPr lang="de-DE" dirty="0"/>
              <a:t> </a:t>
            </a:r>
            <a:r>
              <a:rPr lang="de-DE" dirty="0" err="1"/>
              <a:t>websites</a:t>
            </a:r>
            <a:r>
              <a:rPr lang="de-DE" dirty="0"/>
              <a:t>, in </a:t>
            </a:r>
            <a:r>
              <a:rPr lang="de-DE" dirty="0" err="1"/>
              <a:t>supermarkets</a:t>
            </a:r>
            <a:r>
              <a:rPr lang="de-DE" dirty="0"/>
              <a:t>)</a:t>
            </a:r>
            <a:endParaRPr lang="en-US" dirty="0"/>
          </a:p>
          <a:p>
            <a:r>
              <a:rPr lang="de-DE" b="1" dirty="0">
                <a:solidFill>
                  <a:schemeClr val="accent1"/>
                </a:solidFill>
              </a:rPr>
              <a:t>Pupil Diameter</a:t>
            </a:r>
          </a:p>
          <a:p>
            <a:pPr lvl="1"/>
            <a:r>
              <a:rPr lang="de-DE" dirty="0" err="1"/>
              <a:t>Cognitive</a:t>
            </a:r>
            <a:r>
              <a:rPr lang="de-DE" dirty="0"/>
              <a:t> Load/Stress, Health, Drug </a:t>
            </a:r>
            <a:r>
              <a:rPr lang="de-DE" dirty="0" err="1"/>
              <a:t>Consumption</a:t>
            </a:r>
            <a:r>
              <a:rPr lang="de-DE" dirty="0"/>
              <a:t>, </a:t>
            </a:r>
            <a:r>
              <a:rPr lang="de-DE" dirty="0" err="1"/>
              <a:t>Kidney</a:t>
            </a:r>
            <a:r>
              <a:rPr lang="de-DE" dirty="0"/>
              <a:t> </a:t>
            </a:r>
            <a:r>
              <a:rPr lang="de-DE" dirty="0" err="1"/>
              <a:t>Distortions</a:t>
            </a:r>
            <a:endParaRPr lang="de-DE" dirty="0"/>
          </a:p>
          <a:p>
            <a:r>
              <a:rPr lang="de-DE" b="1" dirty="0" err="1">
                <a:solidFill>
                  <a:schemeClr val="accent1"/>
                </a:solidFill>
              </a:rPr>
              <a:t>Blinks</a:t>
            </a:r>
            <a:endParaRPr lang="de-DE" b="1" dirty="0">
              <a:solidFill>
                <a:schemeClr val="accent1"/>
              </a:solidFill>
            </a:endParaRPr>
          </a:p>
          <a:p>
            <a:pPr lvl="1"/>
            <a:r>
              <a:rPr lang="de-DE" dirty="0"/>
              <a:t>Fatigue (e.g., </a:t>
            </a:r>
            <a:r>
              <a:rPr lang="de-DE" dirty="0" err="1"/>
              <a:t>while</a:t>
            </a:r>
            <a:r>
              <a:rPr lang="de-DE" dirty="0"/>
              <a:t> </a:t>
            </a:r>
            <a:r>
              <a:rPr lang="de-DE" dirty="0" err="1"/>
              <a:t>driving</a:t>
            </a:r>
            <a:r>
              <a:rPr lang="de-DE" dirty="0"/>
              <a:t> a </a:t>
            </a:r>
            <a:r>
              <a:rPr lang="de-DE" dirty="0" err="1"/>
              <a:t>car</a:t>
            </a:r>
            <a:r>
              <a:rPr lang="de-DE" dirty="0"/>
              <a:t>)</a:t>
            </a:r>
          </a:p>
          <a:p>
            <a:r>
              <a:rPr lang="de-DE" b="1" dirty="0">
                <a:solidFill>
                  <a:schemeClr val="accent1"/>
                </a:solidFill>
              </a:rPr>
              <a:t>Additional </a:t>
            </a:r>
            <a:r>
              <a:rPr lang="de-DE" b="1" dirty="0" err="1">
                <a:solidFill>
                  <a:schemeClr val="accent1"/>
                </a:solidFill>
              </a:rPr>
              <a:t>understanding</a:t>
            </a:r>
            <a:r>
              <a:rPr lang="de-DE" b="1" dirty="0">
                <a:solidFill>
                  <a:schemeClr val="accent1"/>
                </a:solidFill>
              </a:rPr>
              <a:t> </a:t>
            </a:r>
            <a:r>
              <a:rPr lang="de-DE" dirty="0" err="1"/>
              <a:t>through</a:t>
            </a:r>
            <a:endParaRPr lang="de-DE" dirty="0"/>
          </a:p>
          <a:p>
            <a:pPr lvl="1"/>
            <a:r>
              <a:rPr lang="de-DE" dirty="0"/>
              <a:t>Inputs (e.g. </a:t>
            </a:r>
            <a:r>
              <a:rPr lang="de-DE" dirty="0" err="1"/>
              <a:t>response</a:t>
            </a:r>
            <a:r>
              <a:rPr lang="de-DE" dirty="0"/>
              <a:t> </a:t>
            </a:r>
            <a:r>
              <a:rPr lang="de-DE" dirty="0" err="1"/>
              <a:t>times</a:t>
            </a:r>
            <a:r>
              <a:rPr lang="de-DE" dirty="0"/>
              <a:t>, </a:t>
            </a:r>
            <a:r>
              <a:rPr lang="de-DE" dirty="0" err="1"/>
              <a:t>mouse</a:t>
            </a:r>
            <a:r>
              <a:rPr lang="de-DE" dirty="0"/>
              <a:t> </a:t>
            </a:r>
            <a:r>
              <a:rPr lang="de-DE" dirty="0" err="1"/>
              <a:t>moves</a:t>
            </a:r>
            <a:r>
              <a:rPr lang="de-DE" dirty="0"/>
              <a:t>, </a:t>
            </a:r>
            <a:r>
              <a:rPr lang="de-DE" dirty="0" err="1"/>
              <a:t>mouse</a:t>
            </a:r>
            <a:r>
              <a:rPr lang="de-DE" dirty="0"/>
              <a:t> </a:t>
            </a:r>
            <a:r>
              <a:rPr lang="de-DE" dirty="0" err="1"/>
              <a:t>clicks</a:t>
            </a:r>
            <a:r>
              <a:rPr lang="de-DE" dirty="0"/>
              <a:t>)</a:t>
            </a:r>
          </a:p>
          <a:p>
            <a:pPr lvl="1"/>
            <a:r>
              <a:rPr lang="de-DE" dirty="0"/>
              <a:t>e.g. EEG, fMRI (</a:t>
            </a:r>
            <a:r>
              <a:rPr lang="de-DE" dirty="0" err="1"/>
              <a:t>brain</a:t>
            </a:r>
            <a:r>
              <a:rPr lang="de-DE" dirty="0"/>
              <a:t> </a:t>
            </a:r>
            <a:r>
              <a:rPr lang="de-DE" dirty="0" err="1"/>
              <a:t>activity</a:t>
            </a:r>
            <a:r>
              <a:rPr lang="de-DE" dirty="0"/>
              <a:t>)</a:t>
            </a:r>
          </a:p>
          <a:p>
            <a:pPr lvl="1"/>
            <a:r>
              <a:rPr lang="de-DE" dirty="0" err="1"/>
              <a:t>Galvanic</a:t>
            </a:r>
            <a:r>
              <a:rPr lang="de-DE" dirty="0"/>
              <a:t> Skin Response (Stress)</a:t>
            </a:r>
          </a:p>
          <a:p>
            <a:r>
              <a:rPr lang="de-DE" b="1" dirty="0" err="1">
                <a:solidFill>
                  <a:schemeClr val="accent1"/>
                </a:solidFill>
              </a:rPr>
              <a:t>No</a:t>
            </a:r>
            <a:r>
              <a:rPr lang="de-DE" b="1" dirty="0">
                <a:solidFill>
                  <a:schemeClr val="accent1"/>
                </a:solidFill>
              </a:rPr>
              <a:t> </a:t>
            </a:r>
            <a:r>
              <a:rPr lang="de-DE" b="1" dirty="0" err="1">
                <a:solidFill>
                  <a:schemeClr val="accent1"/>
                </a:solidFill>
              </a:rPr>
              <a:t>conclusions</a:t>
            </a:r>
            <a:r>
              <a:rPr lang="de-DE" b="1" dirty="0">
                <a:solidFill>
                  <a:schemeClr val="accent1"/>
                </a:solidFill>
              </a:rPr>
              <a:t> </a:t>
            </a:r>
            <a:r>
              <a:rPr lang="de-DE" b="1" dirty="0" err="1">
                <a:solidFill>
                  <a:schemeClr val="accent1"/>
                </a:solidFill>
              </a:rPr>
              <a:t>about</a:t>
            </a:r>
            <a:r>
              <a:rPr lang="de-DE" b="1" dirty="0">
                <a:solidFill>
                  <a:schemeClr val="accent1"/>
                </a:solidFill>
              </a:rPr>
              <a:t> </a:t>
            </a:r>
            <a:r>
              <a:rPr lang="de-DE" b="1" dirty="0" err="1">
                <a:solidFill>
                  <a:schemeClr val="accent1"/>
                </a:solidFill>
              </a:rPr>
              <a:t>what</a:t>
            </a:r>
            <a:r>
              <a:rPr lang="de-DE" b="1" dirty="0">
                <a:solidFill>
                  <a:schemeClr val="accent1"/>
                </a:solidFill>
              </a:rPr>
              <a:t> </a:t>
            </a:r>
            <a:r>
              <a:rPr lang="de-DE" b="1" dirty="0" err="1">
                <a:solidFill>
                  <a:schemeClr val="accent1"/>
                </a:solidFill>
              </a:rPr>
              <a:t>somebody</a:t>
            </a:r>
            <a:r>
              <a:rPr lang="de-DE" b="1" dirty="0">
                <a:solidFill>
                  <a:schemeClr val="accent1"/>
                </a:solidFill>
              </a:rPr>
              <a:t> </a:t>
            </a:r>
            <a:r>
              <a:rPr lang="de-DE" b="1" dirty="0" err="1">
                <a:solidFill>
                  <a:schemeClr val="accent1"/>
                </a:solidFill>
              </a:rPr>
              <a:t>saw</a:t>
            </a:r>
            <a:r>
              <a:rPr lang="de-DE" b="1" dirty="0">
                <a:solidFill>
                  <a:schemeClr val="accent1"/>
                </a:solidFill>
              </a:rPr>
              <a:t> </a:t>
            </a:r>
            <a:r>
              <a:rPr lang="de-DE" b="1" dirty="0" err="1">
                <a:solidFill>
                  <a:schemeClr val="accent1"/>
                </a:solidFill>
              </a:rPr>
              <a:t>or</a:t>
            </a:r>
            <a:r>
              <a:rPr lang="de-DE" b="1" dirty="0">
                <a:solidFill>
                  <a:schemeClr val="accent1"/>
                </a:solidFill>
              </a:rPr>
              <a:t> not </a:t>
            </a:r>
            <a:r>
              <a:rPr lang="de-DE" b="1" dirty="0" err="1">
                <a:solidFill>
                  <a:schemeClr val="accent1"/>
                </a:solidFill>
              </a:rPr>
              <a:t>saw</a:t>
            </a:r>
            <a:r>
              <a:rPr lang="de-DE" b="1" dirty="0">
                <a:solidFill>
                  <a:schemeClr val="accent1"/>
                </a:solidFill>
              </a:rPr>
              <a:t> </a:t>
            </a:r>
            <a:r>
              <a:rPr lang="de-DE" dirty="0"/>
              <a:t>(!) and </a:t>
            </a:r>
            <a:r>
              <a:rPr lang="de-DE" dirty="0" err="1"/>
              <a:t>think</a:t>
            </a:r>
            <a:r>
              <a:rPr lang="de-DE" dirty="0"/>
              <a:t> </a:t>
            </a:r>
            <a:r>
              <a:rPr lang="de-DE" dirty="0" err="1"/>
              <a:t>or</a:t>
            </a:r>
            <a:r>
              <a:rPr lang="de-DE" dirty="0"/>
              <a:t> not </a:t>
            </a:r>
            <a:r>
              <a:rPr lang="de-DE" dirty="0" err="1"/>
              <a:t>think</a:t>
            </a:r>
            <a:r>
              <a:rPr lang="de-DE" dirty="0"/>
              <a:t> (!)</a:t>
            </a:r>
          </a:p>
          <a:p>
            <a:r>
              <a:rPr lang="de-DE" dirty="0" err="1"/>
              <a:t>Used</a:t>
            </a:r>
            <a:r>
              <a:rPr lang="de-DE" dirty="0"/>
              <a:t> to </a:t>
            </a:r>
            <a:r>
              <a:rPr lang="de-DE" dirty="0" err="1"/>
              <a:t>as</a:t>
            </a:r>
            <a:r>
              <a:rPr lang="de-DE" dirty="0"/>
              <a:t> </a:t>
            </a:r>
            <a:r>
              <a:rPr lang="de-DE" b="1" dirty="0" err="1">
                <a:solidFill>
                  <a:schemeClr val="accent1"/>
                </a:solidFill>
              </a:rPr>
              <a:t>input</a:t>
            </a:r>
            <a:r>
              <a:rPr lang="de-DE" b="1" dirty="0">
                <a:solidFill>
                  <a:schemeClr val="accent1"/>
                </a:solidFill>
              </a:rPr>
              <a:t> </a:t>
            </a:r>
            <a:r>
              <a:rPr lang="de-DE" b="1" dirty="0" err="1">
                <a:solidFill>
                  <a:schemeClr val="accent1"/>
                </a:solidFill>
              </a:rPr>
              <a:t>technique</a:t>
            </a:r>
            <a:r>
              <a:rPr lang="de-DE" b="1" dirty="0">
                <a:solidFill>
                  <a:schemeClr val="accent1"/>
                </a:solidFill>
              </a:rPr>
              <a:t> </a:t>
            </a:r>
            <a:r>
              <a:rPr lang="de-DE" dirty="0" err="1"/>
              <a:t>for</a:t>
            </a:r>
            <a:r>
              <a:rPr lang="de-DE" dirty="0"/>
              <a:t> </a:t>
            </a:r>
            <a:r>
              <a:rPr lang="de-DE" dirty="0" err="1"/>
              <a:t>interactive</a:t>
            </a:r>
            <a:r>
              <a:rPr lang="de-DE" dirty="0"/>
              <a:t> </a:t>
            </a:r>
            <a:r>
              <a:rPr lang="de-DE" dirty="0" err="1"/>
              <a:t>applications</a:t>
            </a:r>
            <a:endParaRPr lang="de-DE" dirty="0"/>
          </a:p>
          <a:p>
            <a:pPr lvl="1"/>
            <a:endParaRPr lang="de-DE" dirty="0"/>
          </a:p>
          <a:p>
            <a:endParaRPr lang="de-DE" dirty="0"/>
          </a:p>
          <a:p>
            <a:endParaRPr lang="de-DE" dirty="0"/>
          </a:p>
        </p:txBody>
      </p:sp>
    </p:spTree>
    <p:extLst>
      <p:ext uri="{BB962C8B-B14F-4D97-AF65-F5344CB8AC3E}">
        <p14:creationId xmlns:p14="http://schemas.microsoft.com/office/powerpoint/2010/main" val="2096566700"/>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F476E08-6C83-FB63-9651-394E8C399912}"/>
              </a:ext>
            </a:extLst>
          </p:cNvPr>
          <p:cNvSpPr>
            <a:spLocks noGrp="1"/>
          </p:cNvSpPr>
          <p:nvPr>
            <p:ph type="title"/>
          </p:nvPr>
        </p:nvSpPr>
        <p:spPr>
          <a:xfrm>
            <a:off x="695325" y="115889"/>
            <a:ext cx="10801350" cy="973136"/>
          </a:xfrm>
        </p:spPr>
        <p:txBody>
          <a:bodyPr/>
          <a:lstStyle/>
          <a:p>
            <a:r>
              <a:rPr lang="de-DE" dirty="0"/>
              <a:t>Gaze </a:t>
            </a:r>
            <a:r>
              <a:rPr lang="de-DE" dirty="0" err="1"/>
              <a:t>for</a:t>
            </a:r>
            <a:r>
              <a:rPr lang="de-DE" dirty="0"/>
              <a:t> Interaction</a:t>
            </a:r>
          </a:p>
        </p:txBody>
      </p:sp>
      <p:sp>
        <p:nvSpPr>
          <p:cNvPr id="3" name="Fußzeilenplatzhalter 2">
            <a:extLst>
              <a:ext uri="{FF2B5EF4-FFF2-40B4-BE49-F238E27FC236}">
                <a16:creationId xmlns:a16="http://schemas.microsoft.com/office/drawing/2014/main" id="{14282ADF-1E50-E5C2-5046-1EC88F2D29B1}"/>
              </a:ext>
            </a:extLst>
          </p:cNvPr>
          <p:cNvSpPr>
            <a:spLocks noGrp="1"/>
          </p:cNvSpPr>
          <p:nvPr>
            <p:ph type="ftr" sz="quarter" idx="32"/>
          </p:nvPr>
        </p:nvSpPr>
        <p:spPr>
          <a:xfrm>
            <a:off x="8651875" y="6318000"/>
            <a:ext cx="2844798" cy="540000"/>
          </a:xfrm>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CA129A46-B167-9149-E55A-972F89796A37}"/>
              </a:ext>
            </a:extLst>
          </p:cNvPr>
          <p:cNvSpPr>
            <a:spLocks noGrp="1"/>
          </p:cNvSpPr>
          <p:nvPr>
            <p:ph type="sldNum" sz="quarter" idx="33"/>
          </p:nvPr>
        </p:nvSpPr>
        <p:spPr>
          <a:xfrm>
            <a:off x="11496674" y="6318000"/>
            <a:ext cx="695325" cy="540000"/>
          </a:xfrm>
        </p:spPr>
        <p:txBody>
          <a:bodyPr/>
          <a:lstStyle/>
          <a:p>
            <a:fld id="{BA24374A-C3A8-471A-8837-3FC31668ABE5}" type="slidenum">
              <a:rPr lang="de-DE" smtClean="0"/>
              <a:pPr/>
              <a:t>126</a:t>
            </a:fld>
            <a:endParaRPr lang="de-DE" dirty="0"/>
          </a:p>
        </p:txBody>
      </p:sp>
      <p:sp>
        <p:nvSpPr>
          <p:cNvPr id="5" name="Textplatzhalter 4">
            <a:extLst>
              <a:ext uri="{FF2B5EF4-FFF2-40B4-BE49-F238E27FC236}">
                <a16:creationId xmlns:a16="http://schemas.microsoft.com/office/drawing/2014/main" id="{81AABDD3-0DFC-06BE-FC8A-85AA122137AC}"/>
              </a:ext>
            </a:extLst>
          </p:cNvPr>
          <p:cNvSpPr>
            <a:spLocks noGrp="1"/>
          </p:cNvSpPr>
          <p:nvPr>
            <p:ph type="body" sz="quarter" idx="21"/>
          </p:nvPr>
        </p:nvSpPr>
        <p:spPr>
          <a:xfrm>
            <a:off x="695325" y="6317998"/>
            <a:ext cx="7956549" cy="540001"/>
          </a:xfrm>
        </p:spPr>
        <p:txBody>
          <a:bodyPr/>
          <a:lstStyle/>
          <a:p>
            <a:r>
              <a:rPr lang="en-US" dirty="0"/>
              <a:t>Eye Tracking</a:t>
            </a:r>
            <a:endParaRPr lang="de-DE" dirty="0"/>
          </a:p>
        </p:txBody>
      </p:sp>
      <p:sp>
        <p:nvSpPr>
          <p:cNvPr id="6" name="Textplatzhalter 5">
            <a:extLst>
              <a:ext uri="{FF2B5EF4-FFF2-40B4-BE49-F238E27FC236}">
                <a16:creationId xmlns:a16="http://schemas.microsoft.com/office/drawing/2014/main" id="{2ABA2BB8-18BE-811C-DECA-3FA6C96DF1B0}"/>
              </a:ext>
            </a:extLst>
          </p:cNvPr>
          <p:cNvSpPr>
            <a:spLocks noGrp="1"/>
          </p:cNvSpPr>
          <p:nvPr>
            <p:ph type="body" sz="quarter" idx="34"/>
          </p:nvPr>
        </p:nvSpPr>
        <p:spPr>
          <a:xfrm>
            <a:off x="695325" y="1449388"/>
            <a:ext cx="10801350" cy="4056062"/>
          </a:xfrm>
        </p:spPr>
        <p:txBody>
          <a:bodyPr>
            <a:normAutofit fontScale="85000" lnSpcReduction="20000"/>
          </a:bodyPr>
          <a:lstStyle/>
          <a:p>
            <a:r>
              <a:rPr lang="en-US" b="1" dirty="0">
                <a:solidFill>
                  <a:schemeClr val="accent1"/>
                </a:solidFill>
              </a:rPr>
              <a:t>Fixations: Use gaze to fixate a target</a:t>
            </a:r>
          </a:p>
          <a:p>
            <a:pPr lvl="1"/>
            <a:r>
              <a:rPr lang="en-US" dirty="0"/>
              <a:t>Select this after a certain time (dwell time), e.g. 2 second</a:t>
            </a:r>
          </a:p>
          <a:p>
            <a:pPr lvl="1"/>
            <a:r>
              <a:rPr lang="en-US" dirty="0"/>
              <a:t>Select this when a button is pressed</a:t>
            </a:r>
          </a:p>
          <a:p>
            <a:pPr lvl="1"/>
            <a:r>
              <a:rPr lang="en-US" dirty="0"/>
              <a:t>Requires calibration </a:t>
            </a:r>
          </a:p>
          <a:p>
            <a:r>
              <a:rPr lang="en-US" b="1" dirty="0">
                <a:solidFill>
                  <a:schemeClr val="accent1"/>
                </a:solidFill>
              </a:rPr>
              <a:t>Smooth Pursuit: Use gaze to follow an objects </a:t>
            </a:r>
          </a:p>
          <a:p>
            <a:pPr lvl="1"/>
            <a:r>
              <a:rPr lang="en-US" dirty="0"/>
              <a:t>Several moving objects are presented on the screen</a:t>
            </a:r>
          </a:p>
          <a:p>
            <a:pPr lvl="1"/>
            <a:r>
              <a:rPr lang="en-US" dirty="0"/>
              <a:t>The object that is followed is selected </a:t>
            </a:r>
          </a:p>
          <a:p>
            <a:pPr lvl="1"/>
            <a:r>
              <a:rPr lang="en-US" dirty="0"/>
              <a:t>Can be done without calibration</a:t>
            </a:r>
          </a:p>
          <a:p>
            <a:r>
              <a:rPr lang="en-US" b="1" dirty="0">
                <a:solidFill>
                  <a:schemeClr val="accent1"/>
                </a:solidFill>
              </a:rPr>
              <a:t>Gaze Gestures: Perform complex movements as input</a:t>
            </a:r>
          </a:p>
          <a:p>
            <a:pPr lvl="1"/>
            <a:r>
              <a:rPr lang="en-US" dirty="0"/>
              <a:t>Simple gaze gestures: Look right, look down</a:t>
            </a:r>
          </a:p>
          <a:p>
            <a:pPr lvl="1"/>
            <a:r>
              <a:rPr lang="en-US" dirty="0"/>
              <a:t>Complex gesture: look along a path / an outline</a:t>
            </a:r>
          </a:p>
          <a:p>
            <a:pPr lvl="1"/>
            <a:r>
              <a:rPr lang="en-US" dirty="0"/>
              <a:t>Can be done without calibration</a:t>
            </a:r>
          </a:p>
        </p:txBody>
      </p:sp>
      <p:sp>
        <p:nvSpPr>
          <p:cNvPr id="13" name="Inhaltsplatzhalter 12">
            <a:extLst>
              <a:ext uri="{FF2B5EF4-FFF2-40B4-BE49-F238E27FC236}">
                <a16:creationId xmlns:a16="http://schemas.microsoft.com/office/drawing/2014/main" id="{EE678E9F-1B91-5131-69AF-4A0C5AE4501D}"/>
              </a:ext>
            </a:extLst>
          </p:cNvPr>
          <p:cNvSpPr>
            <a:spLocks noGrp="1"/>
          </p:cNvSpPr>
          <p:nvPr>
            <p:ph sz="quarter" idx="35"/>
          </p:nvPr>
        </p:nvSpPr>
        <p:spPr>
          <a:xfrm>
            <a:off x="695325" y="5505450"/>
            <a:ext cx="10801350" cy="623888"/>
          </a:xfrm>
        </p:spPr>
        <p:txBody>
          <a:bodyPr/>
          <a:lstStyle/>
          <a:p>
            <a:r>
              <a:rPr lang="de-DE" dirty="0"/>
              <a:t>Images </a:t>
            </a:r>
            <a:r>
              <a:rPr lang="de-DE" dirty="0" err="1"/>
              <a:t>by</a:t>
            </a:r>
            <a:r>
              <a:rPr lang="de-DE" dirty="0"/>
              <a:t> </a:t>
            </a:r>
            <a:r>
              <a:rPr lang="de-DE" dirty="0" err="1"/>
              <a:t>Tschneidr</a:t>
            </a:r>
            <a:r>
              <a:rPr lang="de-DE" dirty="0"/>
              <a:t> (CC BY-SA) </a:t>
            </a:r>
          </a:p>
          <a:p>
            <a:r>
              <a:rPr lang="en-US" dirty="0" err="1"/>
              <a:t>Mélodie</a:t>
            </a:r>
            <a:r>
              <a:rPr lang="en-US" dirty="0"/>
              <a:t> Vidal, Andreas Bulling, and Hans </a:t>
            </a:r>
            <a:r>
              <a:rPr lang="en-US" dirty="0" err="1"/>
              <a:t>Gellersen</a:t>
            </a:r>
            <a:r>
              <a:rPr lang="en-US" dirty="0"/>
              <a:t>. 2013. Pursuits: spontaneous interaction with displays based on smooth pursuit eye movement and moving targets. In Proceedings of the 2013 ACM international joint conference on Pervasive and ubiquitous computing (</a:t>
            </a:r>
            <a:r>
              <a:rPr lang="en-US" dirty="0" err="1"/>
              <a:t>UbiComp</a:t>
            </a:r>
            <a:r>
              <a:rPr lang="en-US" dirty="0"/>
              <a:t> '13). ACM, New York, NY, USA, 439-448. </a:t>
            </a:r>
          </a:p>
          <a:p>
            <a:r>
              <a:rPr lang="en-US" dirty="0"/>
              <a:t>Drewes, Heiko, and Albrecht Schmidt. "Interacting with the computer using gaze gestures." In Human-Computer Interaction–INTERACT 2007, pp. 475-488. Springer Berlin Heidelberg, 2007.</a:t>
            </a:r>
          </a:p>
        </p:txBody>
      </p:sp>
      <p:pic>
        <p:nvPicPr>
          <p:cNvPr id="23" name="Grafik 22">
            <a:extLst>
              <a:ext uri="{FF2B5EF4-FFF2-40B4-BE49-F238E27FC236}">
                <a16:creationId xmlns:a16="http://schemas.microsoft.com/office/drawing/2014/main" id="{666B093A-A7D9-26D6-B9C0-ED6620987107}"/>
              </a:ext>
            </a:extLst>
          </p:cNvPr>
          <p:cNvPicPr>
            <a:picLocks noChangeAspect="1"/>
          </p:cNvPicPr>
          <p:nvPr/>
        </p:nvPicPr>
        <p:blipFill rotWithShape="1">
          <a:blip r:embed="rId2"/>
          <a:srcRect l="1255" t="60791" r="-1255" b="9572"/>
          <a:stretch/>
        </p:blipFill>
        <p:spPr>
          <a:xfrm>
            <a:off x="8876714" y="4547109"/>
            <a:ext cx="3315286" cy="894308"/>
          </a:xfrm>
          <a:prstGeom prst="rect">
            <a:avLst/>
          </a:prstGeom>
        </p:spPr>
      </p:pic>
      <p:pic>
        <p:nvPicPr>
          <p:cNvPr id="24" name="Picture 5">
            <a:extLst>
              <a:ext uri="{FF2B5EF4-FFF2-40B4-BE49-F238E27FC236}">
                <a16:creationId xmlns:a16="http://schemas.microsoft.com/office/drawing/2014/main" id="{4BEFE92E-7355-BB06-F19D-3EF6CEDFC74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49558" y="2691535"/>
            <a:ext cx="2504250" cy="1812973"/>
          </a:xfrm>
          <a:prstGeom prst="rect">
            <a:avLst/>
          </a:prstGeom>
        </p:spPr>
      </p:pic>
      <p:pic>
        <p:nvPicPr>
          <p:cNvPr id="25" name="Picture 4">
            <a:extLst>
              <a:ext uri="{FF2B5EF4-FFF2-40B4-BE49-F238E27FC236}">
                <a16:creationId xmlns:a16="http://schemas.microsoft.com/office/drawing/2014/main" id="{20368E13-C9E8-15CF-2F8F-DBF9C7DD1DC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08249" y="728662"/>
            <a:ext cx="2786867" cy="18602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2933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5" end="5"/>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6" end="6"/>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7" end="7"/>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8" end="8"/>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xEl>
                                              <p:pRg st="9" end="9"/>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
                                            <p:txEl>
                                              <p:pRg st="10" end="1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xEl>
                                              <p:pRg st="11" end="1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F7CB6E6-1A59-AFF7-0770-B749C9C36DC3}"/>
              </a:ext>
            </a:extLst>
          </p:cNvPr>
          <p:cNvSpPr>
            <a:spLocks noGrp="1"/>
          </p:cNvSpPr>
          <p:nvPr>
            <p:ph type="title"/>
          </p:nvPr>
        </p:nvSpPr>
        <p:spPr/>
        <p:txBody>
          <a:bodyPr/>
          <a:lstStyle/>
          <a:p>
            <a:r>
              <a:rPr lang="de-DE" dirty="0"/>
              <a:t>Gaze Interaction </a:t>
            </a:r>
            <a:r>
              <a:rPr lang="de-DE" dirty="0" err="1"/>
              <a:t>Applications</a:t>
            </a:r>
            <a:endParaRPr lang="de-DE" dirty="0"/>
          </a:p>
        </p:txBody>
      </p:sp>
      <p:sp>
        <p:nvSpPr>
          <p:cNvPr id="3" name="Fußzeilenplatzhalter 2">
            <a:extLst>
              <a:ext uri="{FF2B5EF4-FFF2-40B4-BE49-F238E27FC236}">
                <a16:creationId xmlns:a16="http://schemas.microsoft.com/office/drawing/2014/main" id="{E9B6BF9E-9C16-33DB-1D3C-14ED57F50013}"/>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B62DBC7D-4E04-5F72-A9E7-021E8892089A}"/>
              </a:ext>
            </a:extLst>
          </p:cNvPr>
          <p:cNvSpPr>
            <a:spLocks noGrp="1"/>
          </p:cNvSpPr>
          <p:nvPr>
            <p:ph type="sldNum" sz="quarter" idx="33"/>
          </p:nvPr>
        </p:nvSpPr>
        <p:spPr/>
        <p:txBody>
          <a:bodyPr/>
          <a:lstStyle/>
          <a:p>
            <a:fld id="{BA24374A-C3A8-471A-8837-3FC31668ABE5}" type="slidenum">
              <a:rPr lang="de-DE" smtClean="0"/>
              <a:pPr/>
              <a:t>127</a:t>
            </a:fld>
            <a:endParaRPr lang="de-DE" dirty="0"/>
          </a:p>
        </p:txBody>
      </p:sp>
      <p:sp>
        <p:nvSpPr>
          <p:cNvPr id="5" name="Textplatzhalter 4">
            <a:extLst>
              <a:ext uri="{FF2B5EF4-FFF2-40B4-BE49-F238E27FC236}">
                <a16:creationId xmlns:a16="http://schemas.microsoft.com/office/drawing/2014/main" id="{E7424BD1-7EDF-4E00-8A64-0BD1A19FC4CC}"/>
              </a:ext>
            </a:extLst>
          </p:cNvPr>
          <p:cNvSpPr>
            <a:spLocks noGrp="1"/>
          </p:cNvSpPr>
          <p:nvPr>
            <p:ph type="body" sz="quarter" idx="21"/>
          </p:nvPr>
        </p:nvSpPr>
        <p:spPr/>
        <p:txBody>
          <a:bodyPr/>
          <a:lstStyle/>
          <a:p>
            <a:r>
              <a:rPr lang="en-US"/>
              <a:t>Eye Tracking</a:t>
            </a:r>
            <a:endParaRPr lang="de-DE" dirty="0"/>
          </a:p>
        </p:txBody>
      </p:sp>
      <p:sp>
        <p:nvSpPr>
          <p:cNvPr id="6" name="Textplatzhalter 5">
            <a:extLst>
              <a:ext uri="{FF2B5EF4-FFF2-40B4-BE49-F238E27FC236}">
                <a16:creationId xmlns:a16="http://schemas.microsoft.com/office/drawing/2014/main" id="{890859DB-54E3-58B2-8F90-30DF77818514}"/>
              </a:ext>
            </a:extLst>
          </p:cNvPr>
          <p:cNvSpPr>
            <a:spLocks noGrp="1"/>
          </p:cNvSpPr>
          <p:nvPr>
            <p:ph type="body" sz="quarter" idx="34"/>
          </p:nvPr>
        </p:nvSpPr>
        <p:spPr/>
        <p:txBody>
          <a:bodyPr>
            <a:normAutofit fontScale="85000" lnSpcReduction="20000"/>
          </a:bodyPr>
          <a:lstStyle/>
          <a:p>
            <a:r>
              <a:rPr lang="en-US" b="1" dirty="0">
                <a:solidFill>
                  <a:schemeClr val="accent1"/>
                </a:solidFill>
              </a:rPr>
              <a:t>Accessibility</a:t>
            </a:r>
            <a:endParaRPr lang="en-US" dirty="0"/>
          </a:p>
          <a:p>
            <a:pPr lvl="1"/>
            <a:r>
              <a:rPr lang="en-US" dirty="0"/>
              <a:t>Use case as alternative input (typically fixations and dwell time)</a:t>
            </a:r>
          </a:p>
          <a:p>
            <a:pPr lvl="1"/>
            <a:r>
              <a:rPr lang="en-US" dirty="0"/>
              <a:t>Operate buttons or </a:t>
            </a:r>
            <a:r>
              <a:rPr lang="en-US" dirty="0" err="1"/>
              <a:t>menues</a:t>
            </a:r>
            <a:endParaRPr lang="en-US" dirty="0"/>
          </a:p>
          <a:p>
            <a:r>
              <a:rPr lang="en-US" b="1" dirty="0">
                <a:solidFill>
                  <a:schemeClr val="accent1"/>
                </a:solidFill>
              </a:rPr>
              <a:t>Analytics</a:t>
            </a:r>
          </a:p>
          <a:p>
            <a:pPr lvl="1"/>
            <a:r>
              <a:rPr lang="en-US" dirty="0"/>
              <a:t>Understand what people look at</a:t>
            </a:r>
          </a:p>
          <a:p>
            <a:pPr lvl="1"/>
            <a:r>
              <a:rPr lang="en-US" dirty="0"/>
              <a:t>Usability research, market research</a:t>
            </a:r>
          </a:p>
          <a:p>
            <a:r>
              <a:rPr lang="en-US" b="1" dirty="0">
                <a:solidFill>
                  <a:schemeClr val="accent1"/>
                </a:solidFill>
              </a:rPr>
              <a:t>Display adaptation</a:t>
            </a:r>
          </a:p>
          <a:p>
            <a:pPr lvl="1"/>
            <a:r>
              <a:rPr lang="en-US" dirty="0"/>
              <a:t>Automatically scroll when at the end of a display page</a:t>
            </a:r>
          </a:p>
          <a:p>
            <a:pPr lvl="1"/>
            <a:r>
              <a:rPr lang="en-US" dirty="0"/>
              <a:t>Marker on screen for faster resume</a:t>
            </a:r>
          </a:p>
          <a:p>
            <a:pPr lvl="1"/>
            <a:r>
              <a:rPr lang="en-US" dirty="0"/>
              <a:t>Alert/pause media, when the user  is not looking</a:t>
            </a:r>
          </a:p>
          <a:p>
            <a:r>
              <a:rPr lang="en-US" b="1" dirty="0">
                <a:solidFill>
                  <a:schemeClr val="accent1"/>
                </a:solidFill>
              </a:rPr>
              <a:t>Image cropping/rendering</a:t>
            </a:r>
          </a:p>
          <a:p>
            <a:pPr lvl="1"/>
            <a:r>
              <a:rPr lang="en-US" dirty="0"/>
              <a:t>Crop based on where people look or foveated rendering</a:t>
            </a:r>
          </a:p>
          <a:p>
            <a:endParaRPr lang="de-DE" dirty="0"/>
          </a:p>
        </p:txBody>
      </p:sp>
      <p:sp>
        <p:nvSpPr>
          <p:cNvPr id="7" name="Inhaltsplatzhalter 6">
            <a:extLst>
              <a:ext uri="{FF2B5EF4-FFF2-40B4-BE49-F238E27FC236}">
                <a16:creationId xmlns:a16="http://schemas.microsoft.com/office/drawing/2014/main" id="{6921B0D0-4ACD-AC6F-615F-645AD9DFA2C8}"/>
              </a:ext>
            </a:extLst>
          </p:cNvPr>
          <p:cNvSpPr>
            <a:spLocks noGrp="1"/>
          </p:cNvSpPr>
          <p:nvPr>
            <p:ph sz="quarter" idx="35"/>
          </p:nvPr>
        </p:nvSpPr>
        <p:spPr/>
        <p:txBody>
          <a:bodyPr/>
          <a:lstStyle/>
          <a:p>
            <a:r>
              <a:rPr lang="en-US" sz="1000" dirty="0">
                <a:solidFill>
                  <a:schemeClr val="bg1">
                    <a:lumMod val="50000"/>
                  </a:schemeClr>
                </a:solidFill>
              </a:rPr>
              <a:t>Jacopo M. Araujo, </a:t>
            </a:r>
            <a:r>
              <a:rPr lang="en-US" sz="1000" dirty="0" err="1">
                <a:solidFill>
                  <a:schemeClr val="bg1">
                    <a:lumMod val="50000"/>
                  </a:schemeClr>
                </a:solidFill>
              </a:rPr>
              <a:t>Guangtao</a:t>
            </a:r>
            <a:r>
              <a:rPr lang="en-US" sz="1000" dirty="0">
                <a:solidFill>
                  <a:schemeClr val="bg1">
                    <a:lumMod val="50000"/>
                  </a:schemeClr>
                </a:solidFill>
              </a:rPr>
              <a:t> Zhang, John Paulin </a:t>
            </a:r>
            <a:r>
              <a:rPr lang="en-US" sz="1000" dirty="0" err="1">
                <a:solidFill>
                  <a:schemeClr val="bg1">
                    <a:lumMod val="50000"/>
                  </a:schemeClr>
                </a:solidFill>
              </a:rPr>
              <a:t>Paulin</a:t>
            </a:r>
            <a:r>
              <a:rPr lang="en-US" sz="1000" dirty="0">
                <a:solidFill>
                  <a:schemeClr val="bg1">
                    <a:lumMod val="50000"/>
                  </a:schemeClr>
                </a:solidFill>
              </a:rPr>
              <a:t> Hansen, and </a:t>
            </a:r>
            <a:r>
              <a:rPr lang="en-US" sz="1000" dirty="0" err="1">
                <a:solidFill>
                  <a:schemeClr val="bg1">
                    <a:lumMod val="50000"/>
                  </a:schemeClr>
                </a:solidFill>
              </a:rPr>
              <a:t>Sadasivan</a:t>
            </a:r>
            <a:r>
              <a:rPr lang="en-US" sz="1000" dirty="0">
                <a:solidFill>
                  <a:schemeClr val="bg1">
                    <a:lumMod val="50000"/>
                  </a:schemeClr>
                </a:solidFill>
              </a:rPr>
              <a:t> </a:t>
            </a:r>
            <a:r>
              <a:rPr lang="en-US" sz="1000" dirty="0" err="1">
                <a:solidFill>
                  <a:schemeClr val="bg1">
                    <a:lumMod val="50000"/>
                  </a:schemeClr>
                </a:solidFill>
              </a:rPr>
              <a:t>Puthusserypady</a:t>
            </a:r>
            <a:r>
              <a:rPr lang="en-US" sz="1000" dirty="0">
                <a:solidFill>
                  <a:schemeClr val="bg1">
                    <a:lumMod val="50000"/>
                  </a:schemeClr>
                </a:solidFill>
              </a:rPr>
              <a:t>. 2020. Exploring Eye-Gaze Wheelchair Control. In ACM Symposium on Eye Tracking Research and Applications (ETRA ’20 Adjunct). Association for Computing Machinery, New York, NY, USA, Article 16, 1–8. </a:t>
            </a:r>
            <a:r>
              <a:rPr lang="en-US" sz="1000" dirty="0" err="1">
                <a:solidFill>
                  <a:schemeClr val="bg1">
                    <a:lumMod val="50000"/>
                  </a:schemeClr>
                </a:solidFill>
              </a:rPr>
              <a:t>DOI:https</a:t>
            </a:r>
            <a:r>
              <a:rPr lang="en-US" sz="1000" dirty="0">
                <a:solidFill>
                  <a:schemeClr val="bg1">
                    <a:lumMod val="50000"/>
                  </a:schemeClr>
                </a:solidFill>
              </a:rPr>
              <a:t>://doi.org/10.1145/3379157.3388933</a:t>
            </a:r>
          </a:p>
          <a:p>
            <a:r>
              <a:rPr lang="en-GB" sz="1000" dirty="0">
                <a:solidFill>
                  <a:schemeClr val="bg1">
                    <a:lumMod val="50000"/>
                  </a:schemeClr>
                </a:solidFill>
              </a:rPr>
              <a:t>Tanya </a:t>
            </a:r>
            <a:r>
              <a:rPr lang="en-GB" sz="1000" dirty="0" err="1">
                <a:solidFill>
                  <a:schemeClr val="bg1">
                    <a:lumMod val="50000"/>
                  </a:schemeClr>
                </a:solidFill>
              </a:rPr>
              <a:t>Bafna</a:t>
            </a:r>
            <a:r>
              <a:rPr lang="en-GB" sz="1000" dirty="0">
                <a:solidFill>
                  <a:schemeClr val="bg1">
                    <a:lumMod val="50000"/>
                  </a:schemeClr>
                </a:solidFill>
              </a:rPr>
              <a:t>. 2018. Gaze Typing using Multi-key Selection Technique. In Proceedings of the 20th International ACM SIGACCESS Conference on Computers and Accessibility (ASSETS ’18). Association for Computing Machinery, New York, NY, USA, 477–479. </a:t>
            </a:r>
            <a:r>
              <a:rPr lang="en-GB" sz="1000" dirty="0" err="1">
                <a:solidFill>
                  <a:schemeClr val="bg1">
                    <a:lumMod val="50000"/>
                  </a:schemeClr>
                </a:solidFill>
              </a:rPr>
              <a:t>DOI:https</a:t>
            </a:r>
            <a:r>
              <a:rPr lang="en-GB" sz="1000" dirty="0">
                <a:solidFill>
                  <a:schemeClr val="bg1">
                    <a:lumMod val="50000"/>
                  </a:schemeClr>
                </a:solidFill>
              </a:rPr>
              <a:t>://doi.org/10.1145/3234695.3240992</a:t>
            </a:r>
            <a:endParaRPr lang="en-US" sz="1000" dirty="0">
              <a:solidFill>
                <a:schemeClr val="bg1">
                  <a:lumMod val="50000"/>
                </a:schemeClr>
              </a:solidFill>
            </a:endParaRPr>
          </a:p>
        </p:txBody>
      </p:sp>
      <p:pic>
        <p:nvPicPr>
          <p:cNvPr id="8" name="Grafik 7">
            <a:extLst>
              <a:ext uri="{FF2B5EF4-FFF2-40B4-BE49-F238E27FC236}">
                <a16:creationId xmlns:a16="http://schemas.microsoft.com/office/drawing/2014/main" id="{ABDA2C71-7D28-2625-C842-7B2EA259A49A}"/>
              </a:ext>
            </a:extLst>
          </p:cNvPr>
          <p:cNvPicPr>
            <a:picLocks noChangeAspect="1"/>
          </p:cNvPicPr>
          <p:nvPr/>
        </p:nvPicPr>
        <p:blipFill>
          <a:blip r:embed="rId2"/>
          <a:stretch>
            <a:fillRect/>
          </a:stretch>
        </p:blipFill>
        <p:spPr>
          <a:xfrm>
            <a:off x="9439662" y="84044"/>
            <a:ext cx="2604277" cy="1974347"/>
          </a:xfrm>
          <a:prstGeom prst="rect">
            <a:avLst/>
          </a:prstGeom>
        </p:spPr>
      </p:pic>
      <p:pic>
        <p:nvPicPr>
          <p:cNvPr id="10" name="Picture 2">
            <a:extLst>
              <a:ext uri="{FF2B5EF4-FFF2-40B4-BE49-F238E27FC236}">
                <a16:creationId xmlns:a16="http://schemas.microsoft.com/office/drawing/2014/main" id="{8A0A80CD-199C-33CC-9DCB-36CBABF28D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52407" y="2090237"/>
            <a:ext cx="2927747" cy="1312606"/>
          </a:xfrm>
          <a:prstGeom prst="rect">
            <a:avLst/>
          </a:prstGeom>
          <a:noFill/>
          <a:extLst>
            <a:ext uri="{909E8E84-426E-40DD-AFC4-6F175D3DCCD1}">
              <a14:hiddenFill xmlns:a14="http://schemas.microsoft.com/office/drawing/2010/main">
                <a:solidFill>
                  <a:srgbClr val="FFFFFF"/>
                </a:solidFill>
              </a14:hiddenFill>
            </a:ext>
          </a:extLst>
        </p:spPr>
      </p:pic>
      <p:pic>
        <p:nvPicPr>
          <p:cNvPr id="11" name="Grafik 10">
            <a:extLst>
              <a:ext uri="{FF2B5EF4-FFF2-40B4-BE49-F238E27FC236}">
                <a16:creationId xmlns:a16="http://schemas.microsoft.com/office/drawing/2014/main" id="{9BA4FE71-CD8E-CDC1-2736-FC397948EE0E}"/>
              </a:ext>
            </a:extLst>
          </p:cNvPr>
          <p:cNvPicPr>
            <a:picLocks noChangeAspect="1"/>
          </p:cNvPicPr>
          <p:nvPr/>
        </p:nvPicPr>
        <p:blipFill rotWithShape="1">
          <a:blip r:embed="rId4"/>
          <a:srcRect l="16382"/>
          <a:stretch/>
        </p:blipFill>
        <p:spPr>
          <a:xfrm>
            <a:off x="8281896" y="3518881"/>
            <a:ext cx="1792378" cy="1795640"/>
          </a:xfrm>
          <a:prstGeom prst="rect">
            <a:avLst/>
          </a:prstGeom>
        </p:spPr>
      </p:pic>
      <p:pic>
        <p:nvPicPr>
          <p:cNvPr id="5122" name="Picture 2" descr="Foveated rendering – Varjo.com">
            <a:extLst>
              <a:ext uri="{FF2B5EF4-FFF2-40B4-BE49-F238E27FC236}">
                <a16:creationId xmlns:a16="http://schemas.microsoft.com/office/drawing/2014/main" id="{14621857-3D3C-6BA4-7A8F-BD1190A9358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151595" y="3485534"/>
            <a:ext cx="1828559" cy="18134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9783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
                                            <p:txEl>
                                              <p:pRg st="9" end="9"/>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
                                            <p:txEl>
                                              <p:pRg st="10" end="1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6">
                                            <p:txEl>
                                              <p:pRg st="11" end="11"/>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B0D41849-D287-AA48-2891-BF98555D52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30478"/>
            <a:ext cx="12192000" cy="6848475"/>
          </a:xfrm>
          <a:prstGeom prst="rect">
            <a:avLst/>
          </a:prstGeom>
          <a:noFill/>
          <a:extLst>
            <a:ext uri="{909E8E84-426E-40DD-AFC4-6F175D3DCCD1}">
              <a14:hiddenFill xmlns:a14="http://schemas.microsoft.com/office/drawing/2010/main">
                <a:solidFill>
                  <a:srgbClr val="FFFFFF"/>
                </a:solidFill>
              </a14:hiddenFill>
            </a:ext>
          </a:extLst>
        </p:spPr>
      </p:pic>
      <p:sp>
        <p:nvSpPr>
          <p:cNvPr id="2" name="Titel 1">
            <a:extLst>
              <a:ext uri="{FF2B5EF4-FFF2-40B4-BE49-F238E27FC236}">
                <a16:creationId xmlns:a16="http://schemas.microsoft.com/office/drawing/2014/main" id="{CB4C3EA2-2F31-CDA5-66E6-19F37AC03FBD}"/>
              </a:ext>
            </a:extLst>
          </p:cNvPr>
          <p:cNvSpPr>
            <a:spLocks noGrp="1"/>
          </p:cNvSpPr>
          <p:nvPr>
            <p:ph type="title"/>
          </p:nvPr>
        </p:nvSpPr>
        <p:spPr/>
        <p:txBody>
          <a:bodyPr/>
          <a:lstStyle/>
          <a:p>
            <a:endParaRPr lang="de-DE"/>
          </a:p>
        </p:txBody>
      </p:sp>
      <p:sp>
        <p:nvSpPr>
          <p:cNvPr id="3" name="Fußzeilenplatzhalter 2">
            <a:extLst>
              <a:ext uri="{FF2B5EF4-FFF2-40B4-BE49-F238E27FC236}">
                <a16:creationId xmlns:a16="http://schemas.microsoft.com/office/drawing/2014/main" id="{2FDC7B26-E192-BAEE-3B56-30A23382EBAE}"/>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F9ADC206-45C3-0A38-B49E-21FF5472A81D}"/>
              </a:ext>
            </a:extLst>
          </p:cNvPr>
          <p:cNvSpPr>
            <a:spLocks noGrp="1"/>
          </p:cNvSpPr>
          <p:nvPr>
            <p:ph type="sldNum" sz="quarter" idx="33"/>
          </p:nvPr>
        </p:nvSpPr>
        <p:spPr/>
        <p:txBody>
          <a:bodyPr/>
          <a:lstStyle/>
          <a:p>
            <a:fld id="{BA24374A-C3A8-471A-8837-3FC31668ABE5}" type="slidenum">
              <a:rPr lang="de-DE" smtClean="0"/>
              <a:pPr/>
              <a:t>128</a:t>
            </a:fld>
            <a:endParaRPr lang="de-DE" dirty="0"/>
          </a:p>
        </p:txBody>
      </p:sp>
      <p:sp>
        <p:nvSpPr>
          <p:cNvPr id="5" name="Textplatzhalter 4">
            <a:extLst>
              <a:ext uri="{FF2B5EF4-FFF2-40B4-BE49-F238E27FC236}">
                <a16:creationId xmlns:a16="http://schemas.microsoft.com/office/drawing/2014/main" id="{1D1F1AA0-39CF-9FDD-351C-C9B40B182705}"/>
              </a:ext>
            </a:extLst>
          </p:cNvPr>
          <p:cNvSpPr>
            <a:spLocks noGrp="1"/>
          </p:cNvSpPr>
          <p:nvPr>
            <p:ph type="body" sz="quarter" idx="21"/>
          </p:nvPr>
        </p:nvSpPr>
        <p:spPr/>
        <p:txBody>
          <a:bodyPr/>
          <a:lstStyle/>
          <a:p>
            <a:r>
              <a:rPr lang="en-US" sz="1400"/>
              <a:t>Eye Tracking</a:t>
            </a:r>
            <a:endParaRPr lang="de-DE" dirty="0"/>
          </a:p>
        </p:txBody>
      </p:sp>
      <p:sp>
        <p:nvSpPr>
          <p:cNvPr id="6" name="Textplatzhalter 5">
            <a:extLst>
              <a:ext uri="{FF2B5EF4-FFF2-40B4-BE49-F238E27FC236}">
                <a16:creationId xmlns:a16="http://schemas.microsoft.com/office/drawing/2014/main" id="{932910CD-E027-B6C2-2DA1-72A9A5BEDEBE}"/>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05FB8D75-ED31-7055-5285-8E44555EBE65}"/>
              </a:ext>
            </a:extLst>
          </p:cNvPr>
          <p:cNvSpPr>
            <a:spLocks noGrp="1"/>
          </p:cNvSpPr>
          <p:nvPr>
            <p:ph sz="quarter" idx="35"/>
          </p:nvPr>
        </p:nvSpPr>
        <p:spPr/>
        <p:txBody>
          <a:bodyPr/>
          <a:lstStyle/>
          <a:p>
            <a:r>
              <a:rPr lang="it-IT" dirty="0">
                <a:solidFill>
                  <a:schemeClr val="bg1"/>
                </a:solidFill>
              </a:rPr>
              <a:t>Image from: Maurizio Pesce from Milan, Italia, CC BY 2.0 &lt;https://creativecommons.org/</a:t>
            </a:r>
            <a:r>
              <a:rPr lang="it-IT" dirty="0" err="1">
                <a:solidFill>
                  <a:schemeClr val="bg1"/>
                </a:solidFill>
              </a:rPr>
              <a:t>licenses</a:t>
            </a:r>
            <a:r>
              <a:rPr lang="it-IT" dirty="0">
                <a:solidFill>
                  <a:schemeClr val="bg1"/>
                </a:solidFill>
              </a:rPr>
              <a:t>/by/2.0&gt;, via Wikimedia Commons </a:t>
            </a:r>
            <a:r>
              <a:rPr lang="it-IT" dirty="0">
                <a:solidFill>
                  <a:schemeClr val="bg1"/>
                </a:solidFill>
                <a:hlinkClick r:id="rId3"/>
              </a:rPr>
              <a:t>https://commons.wikimedia.org/wiki/File:The_Eye_Tribe_Tracking_Device_%2816240980014%29.jpg</a:t>
            </a:r>
            <a:r>
              <a:rPr lang="it-IT" dirty="0">
                <a:solidFill>
                  <a:schemeClr val="bg1"/>
                </a:solidFill>
              </a:rPr>
              <a:t> </a:t>
            </a:r>
            <a:endParaRPr lang="de-DE" dirty="0">
              <a:solidFill>
                <a:schemeClr val="bg1"/>
              </a:solidFill>
            </a:endParaRPr>
          </a:p>
        </p:txBody>
      </p:sp>
    </p:spTree>
    <p:extLst>
      <p:ext uri="{BB962C8B-B14F-4D97-AF65-F5344CB8AC3E}">
        <p14:creationId xmlns:p14="http://schemas.microsoft.com/office/powerpoint/2010/main" val="711056533"/>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C731161-6A38-D4A2-8A44-F5B6A36276BD}"/>
              </a:ext>
            </a:extLst>
          </p:cNvPr>
          <p:cNvSpPr>
            <a:spLocks noGrp="1"/>
          </p:cNvSpPr>
          <p:nvPr>
            <p:ph type="title"/>
          </p:nvPr>
        </p:nvSpPr>
        <p:spPr/>
        <p:txBody>
          <a:bodyPr/>
          <a:lstStyle/>
          <a:p>
            <a:r>
              <a:rPr lang="de-DE" dirty="0"/>
              <a:t>The Midas Touch Problem</a:t>
            </a:r>
          </a:p>
        </p:txBody>
      </p:sp>
      <p:sp>
        <p:nvSpPr>
          <p:cNvPr id="3" name="Fußzeilenplatzhalter 2">
            <a:extLst>
              <a:ext uri="{FF2B5EF4-FFF2-40B4-BE49-F238E27FC236}">
                <a16:creationId xmlns:a16="http://schemas.microsoft.com/office/drawing/2014/main" id="{1792AE23-F3AD-2BFD-09E5-FE5A88FCAE36}"/>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813BF3F3-3477-2548-41B5-A94913B5B100}"/>
              </a:ext>
            </a:extLst>
          </p:cNvPr>
          <p:cNvSpPr>
            <a:spLocks noGrp="1"/>
          </p:cNvSpPr>
          <p:nvPr>
            <p:ph type="sldNum" sz="quarter" idx="28"/>
          </p:nvPr>
        </p:nvSpPr>
        <p:spPr/>
        <p:txBody>
          <a:bodyPr/>
          <a:lstStyle/>
          <a:p>
            <a:fld id="{BA24374A-C3A8-471A-8837-3FC31668ABE5}" type="slidenum">
              <a:rPr lang="de-DE" smtClean="0"/>
              <a:pPr/>
              <a:t>129</a:t>
            </a:fld>
            <a:endParaRPr lang="de-DE" dirty="0"/>
          </a:p>
        </p:txBody>
      </p:sp>
      <p:sp>
        <p:nvSpPr>
          <p:cNvPr id="5" name="Textplatzhalter 4">
            <a:extLst>
              <a:ext uri="{FF2B5EF4-FFF2-40B4-BE49-F238E27FC236}">
                <a16:creationId xmlns:a16="http://schemas.microsoft.com/office/drawing/2014/main" id="{EEB21642-5DD5-8114-F3F0-EE4DAAFB5822}"/>
              </a:ext>
            </a:extLst>
          </p:cNvPr>
          <p:cNvSpPr>
            <a:spLocks noGrp="1"/>
          </p:cNvSpPr>
          <p:nvPr>
            <p:ph type="body" sz="quarter" idx="21"/>
          </p:nvPr>
        </p:nvSpPr>
        <p:spPr/>
        <p:txBody>
          <a:bodyPr/>
          <a:lstStyle/>
          <a:p>
            <a:r>
              <a:rPr lang="en-US" sz="1400" dirty="0"/>
              <a:t>Eye Tracking</a:t>
            </a:r>
            <a:endParaRPr lang="de-DE" dirty="0"/>
          </a:p>
        </p:txBody>
      </p:sp>
      <p:sp>
        <p:nvSpPr>
          <p:cNvPr id="6" name="Textplatzhalter 5">
            <a:extLst>
              <a:ext uri="{FF2B5EF4-FFF2-40B4-BE49-F238E27FC236}">
                <a16:creationId xmlns:a16="http://schemas.microsoft.com/office/drawing/2014/main" id="{102B6C30-383A-373B-6F2E-FE3C68BB4DF3}"/>
              </a:ext>
            </a:extLst>
          </p:cNvPr>
          <p:cNvSpPr>
            <a:spLocks noGrp="1"/>
          </p:cNvSpPr>
          <p:nvPr>
            <p:ph type="body" sz="quarter" idx="29"/>
          </p:nvPr>
        </p:nvSpPr>
        <p:spPr>
          <a:xfrm>
            <a:off x="695325" y="1449388"/>
            <a:ext cx="7740601" cy="4679950"/>
          </a:xfrm>
        </p:spPr>
        <p:txBody>
          <a:bodyPr>
            <a:normAutofit/>
          </a:bodyPr>
          <a:lstStyle/>
          <a:p>
            <a:r>
              <a:rPr lang="en-US" dirty="0"/>
              <a:t>Named after the mythical King Midas, whose touch turned everything to gold</a:t>
            </a:r>
          </a:p>
          <a:p>
            <a:r>
              <a:rPr lang="en-US" dirty="0"/>
              <a:t>When eye gaze is used for interaction and as pointing device, </a:t>
            </a:r>
            <a:r>
              <a:rPr lang="en-US" b="1" dirty="0">
                <a:solidFill>
                  <a:schemeClr val="accent1"/>
                </a:solidFill>
              </a:rPr>
              <a:t>the basic function of eye to look </a:t>
            </a:r>
            <a:r>
              <a:rPr lang="en-US" dirty="0"/>
              <a:t>and to perceive visual information, </a:t>
            </a:r>
            <a:r>
              <a:rPr lang="en-US" b="1" dirty="0">
                <a:solidFill>
                  <a:schemeClr val="accent1"/>
                </a:solidFill>
              </a:rPr>
              <a:t>should be distinguished from the deliberate interaction </a:t>
            </a:r>
          </a:p>
          <a:p>
            <a:r>
              <a:rPr lang="en-US" b="1" dirty="0">
                <a:solidFill>
                  <a:schemeClr val="accent1"/>
                </a:solidFill>
              </a:rPr>
              <a:t>When realized straightforwardly</a:t>
            </a:r>
            <a:r>
              <a:rPr lang="en-US" dirty="0"/>
              <a:t>, </a:t>
            </a:r>
            <a:r>
              <a:rPr lang="en-US" b="1" dirty="0">
                <a:solidFill>
                  <a:schemeClr val="accent1"/>
                </a:solidFill>
              </a:rPr>
              <a:t>every fixation </a:t>
            </a:r>
            <a:r>
              <a:rPr lang="en-US" dirty="0"/>
              <a:t>on an interface element </a:t>
            </a:r>
            <a:r>
              <a:rPr lang="en-US" b="1" dirty="0">
                <a:solidFill>
                  <a:schemeClr val="accent1"/>
                </a:solidFill>
              </a:rPr>
              <a:t>will lead to its activation of the user interface element </a:t>
            </a:r>
            <a:r>
              <a:rPr lang="en-US" dirty="0"/>
              <a:t>even when the user has no such intention.</a:t>
            </a:r>
          </a:p>
          <a:p>
            <a:pPr lvl="1"/>
            <a:r>
              <a:rPr lang="en-US" dirty="0"/>
              <a:t>This is called “the </a:t>
            </a:r>
            <a:r>
              <a:rPr lang="en-US" b="1" dirty="0">
                <a:solidFill>
                  <a:schemeClr val="accent1"/>
                </a:solidFill>
              </a:rPr>
              <a:t>Midas touch problem</a:t>
            </a:r>
            <a:r>
              <a:rPr lang="en-US" dirty="0"/>
              <a:t>”</a:t>
            </a:r>
          </a:p>
          <a:p>
            <a:endParaRPr lang="de-DE" b="1" dirty="0">
              <a:solidFill>
                <a:schemeClr val="accent1"/>
              </a:solidFill>
            </a:endParaRPr>
          </a:p>
        </p:txBody>
      </p:sp>
      <p:pic>
        <p:nvPicPr>
          <p:cNvPr id="16386" name="Picture 2" descr="undefined">
            <a:extLst>
              <a:ext uri="{FF2B5EF4-FFF2-40B4-BE49-F238E27FC236}">
                <a16:creationId xmlns:a16="http://schemas.microsoft.com/office/drawing/2014/main" id="{65F32061-C7C2-8F22-230D-A0F38A14718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51875" y="1449388"/>
            <a:ext cx="2844798" cy="4229018"/>
          </a:xfrm>
          <a:prstGeom prst="rect">
            <a:avLst/>
          </a:prstGeom>
          <a:noFill/>
          <a:extLst>
            <a:ext uri="{909E8E84-426E-40DD-AFC4-6F175D3DCCD1}">
              <a14:hiddenFill xmlns:a14="http://schemas.microsoft.com/office/drawing/2010/main">
                <a:solidFill>
                  <a:srgbClr val="FFFFFF"/>
                </a:solidFill>
              </a14:hiddenFill>
            </a:ext>
          </a:extLst>
        </p:spPr>
      </p:pic>
      <p:sp>
        <p:nvSpPr>
          <p:cNvPr id="9" name="Textfeld 8">
            <a:extLst>
              <a:ext uri="{FF2B5EF4-FFF2-40B4-BE49-F238E27FC236}">
                <a16:creationId xmlns:a16="http://schemas.microsoft.com/office/drawing/2014/main" id="{F485D578-C464-C79C-F1E4-56E4B7452E6C}"/>
              </a:ext>
            </a:extLst>
          </p:cNvPr>
          <p:cNvSpPr txBox="1"/>
          <p:nvPr/>
        </p:nvSpPr>
        <p:spPr>
          <a:xfrm>
            <a:off x="8577313" y="5662393"/>
            <a:ext cx="2919360" cy="507831"/>
          </a:xfrm>
          <a:prstGeom prst="rect">
            <a:avLst/>
          </a:prstGeom>
          <a:noFill/>
        </p:spPr>
        <p:txBody>
          <a:bodyPr wrap="square">
            <a:spAutoFit/>
          </a:bodyPr>
          <a:lstStyle/>
          <a:p>
            <a:r>
              <a:rPr lang="de-DE" sz="900" dirty="0"/>
              <a:t>King Midas </a:t>
            </a:r>
            <a:r>
              <a:rPr lang="de-DE" sz="900" dirty="0" err="1"/>
              <a:t>with</a:t>
            </a:r>
            <a:r>
              <a:rPr lang="de-DE" sz="900" dirty="0"/>
              <a:t> </a:t>
            </a:r>
            <a:r>
              <a:rPr lang="de-DE" sz="900" dirty="0" err="1"/>
              <a:t>his</a:t>
            </a:r>
            <a:r>
              <a:rPr lang="de-DE" sz="900" dirty="0"/>
              <a:t> </a:t>
            </a:r>
            <a:r>
              <a:rPr lang="de-DE" sz="900" dirty="0" err="1"/>
              <a:t>daughter</a:t>
            </a:r>
            <a:r>
              <a:rPr lang="de-DE" sz="900" dirty="0"/>
              <a:t>, </a:t>
            </a:r>
            <a:r>
              <a:rPr lang="de-DE" sz="900" dirty="0" err="1"/>
              <a:t>from</a:t>
            </a:r>
            <a:r>
              <a:rPr lang="de-DE" sz="900" dirty="0"/>
              <a:t> A Wonder Book </a:t>
            </a:r>
            <a:r>
              <a:rPr lang="de-DE" sz="900" dirty="0" err="1"/>
              <a:t>for</a:t>
            </a:r>
            <a:r>
              <a:rPr lang="de-DE" sz="900" dirty="0"/>
              <a:t> Boys and Girls </a:t>
            </a:r>
            <a:r>
              <a:rPr lang="de-DE" sz="900" dirty="0" err="1"/>
              <a:t>by</a:t>
            </a:r>
            <a:r>
              <a:rPr lang="de-DE" sz="900" dirty="0"/>
              <a:t> Nathaniel Hawthorne (</a:t>
            </a:r>
            <a:r>
              <a:rPr lang="de-DE" sz="900" dirty="0" err="1"/>
              <a:t>text</a:t>
            </a:r>
            <a:r>
              <a:rPr lang="de-DE" sz="900" dirty="0"/>
              <a:t> </a:t>
            </a:r>
            <a:r>
              <a:rPr lang="de-DE" sz="900" dirty="0" err="1"/>
              <a:t>author</a:t>
            </a:r>
            <a:r>
              <a:rPr lang="de-DE" sz="900" dirty="0"/>
              <a:t>), Walter Crane, 1893</a:t>
            </a:r>
          </a:p>
        </p:txBody>
      </p:sp>
    </p:spTree>
    <p:extLst>
      <p:ext uri="{BB962C8B-B14F-4D97-AF65-F5344CB8AC3E}">
        <p14:creationId xmlns:p14="http://schemas.microsoft.com/office/powerpoint/2010/main" val="2322319347"/>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27C4D21-2C27-0644-8555-C54D3E84C601}"/>
              </a:ext>
            </a:extLst>
          </p:cNvPr>
          <p:cNvSpPr>
            <a:spLocks noGrp="1"/>
          </p:cNvSpPr>
          <p:nvPr>
            <p:ph type="title"/>
          </p:nvPr>
        </p:nvSpPr>
        <p:spPr/>
        <p:txBody>
          <a:bodyPr/>
          <a:lstStyle/>
          <a:p>
            <a:r>
              <a:rPr lang="en-US" dirty="0"/>
              <a:t>Addressing the Midas Touch Problem</a:t>
            </a:r>
            <a:endParaRPr lang="de-DE" dirty="0"/>
          </a:p>
        </p:txBody>
      </p:sp>
      <p:sp>
        <p:nvSpPr>
          <p:cNvPr id="3" name="Fußzeilenplatzhalter 2">
            <a:extLst>
              <a:ext uri="{FF2B5EF4-FFF2-40B4-BE49-F238E27FC236}">
                <a16:creationId xmlns:a16="http://schemas.microsoft.com/office/drawing/2014/main" id="{B9A4EB4B-9A45-6466-C72C-55ADD952FF4D}"/>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89CE7CEC-2178-5D37-DD51-08DEC0549515}"/>
              </a:ext>
            </a:extLst>
          </p:cNvPr>
          <p:cNvSpPr>
            <a:spLocks noGrp="1"/>
          </p:cNvSpPr>
          <p:nvPr>
            <p:ph type="sldNum" sz="quarter" idx="28"/>
          </p:nvPr>
        </p:nvSpPr>
        <p:spPr/>
        <p:txBody>
          <a:bodyPr/>
          <a:lstStyle/>
          <a:p>
            <a:fld id="{BA24374A-C3A8-471A-8837-3FC31668ABE5}" type="slidenum">
              <a:rPr lang="de-DE" smtClean="0"/>
              <a:pPr/>
              <a:t>130</a:t>
            </a:fld>
            <a:endParaRPr lang="de-DE" dirty="0"/>
          </a:p>
        </p:txBody>
      </p:sp>
      <p:sp>
        <p:nvSpPr>
          <p:cNvPr id="8" name="Textplatzhalter 7">
            <a:extLst>
              <a:ext uri="{FF2B5EF4-FFF2-40B4-BE49-F238E27FC236}">
                <a16:creationId xmlns:a16="http://schemas.microsoft.com/office/drawing/2014/main" id="{A8A50036-6DEC-DEFC-063A-986461D52B1C}"/>
              </a:ext>
            </a:extLst>
          </p:cNvPr>
          <p:cNvSpPr>
            <a:spLocks noGrp="1"/>
          </p:cNvSpPr>
          <p:nvPr>
            <p:ph type="body" sz="quarter" idx="21"/>
          </p:nvPr>
        </p:nvSpPr>
        <p:spPr/>
        <p:txBody>
          <a:bodyPr/>
          <a:lstStyle/>
          <a:p>
            <a:r>
              <a:rPr lang="en-US" sz="1400" dirty="0"/>
              <a:t>Eye Tracking</a:t>
            </a:r>
            <a:endParaRPr lang="de-DE" dirty="0"/>
          </a:p>
        </p:txBody>
      </p:sp>
      <p:sp>
        <p:nvSpPr>
          <p:cNvPr id="6" name="Textplatzhalter 5">
            <a:extLst>
              <a:ext uri="{FF2B5EF4-FFF2-40B4-BE49-F238E27FC236}">
                <a16:creationId xmlns:a16="http://schemas.microsoft.com/office/drawing/2014/main" id="{4CBB6515-5CA4-49D0-D79B-EACB20501AA6}"/>
              </a:ext>
            </a:extLst>
          </p:cNvPr>
          <p:cNvSpPr>
            <a:spLocks noGrp="1"/>
          </p:cNvSpPr>
          <p:nvPr>
            <p:ph type="body" sz="quarter" idx="29"/>
          </p:nvPr>
        </p:nvSpPr>
        <p:spPr/>
        <p:txBody>
          <a:bodyPr>
            <a:normAutofit/>
          </a:bodyPr>
          <a:lstStyle/>
          <a:p>
            <a:r>
              <a:rPr lang="en-US" b="1" dirty="0">
                <a:solidFill>
                  <a:schemeClr val="accent1"/>
                </a:solidFill>
              </a:rPr>
              <a:t>Dwell Time</a:t>
            </a:r>
            <a:r>
              <a:rPr lang="en-US" dirty="0"/>
              <a:t>: A common solution is to use 'dwell time,' where a selection is only made if the user's gaze remains on an element for a predetermined amount of time</a:t>
            </a:r>
          </a:p>
          <a:p>
            <a:r>
              <a:rPr lang="en-US" b="1" dirty="0">
                <a:solidFill>
                  <a:schemeClr val="accent1"/>
                </a:solidFill>
              </a:rPr>
              <a:t>Gaze Gestures</a:t>
            </a:r>
            <a:r>
              <a:rPr lang="en-US" dirty="0"/>
              <a:t>: Implementing specific gaze patterns or movements as intentional commands, distinguishing them from regular viewing behavior</a:t>
            </a:r>
          </a:p>
          <a:p>
            <a:r>
              <a:rPr lang="en-US" b="1" dirty="0">
                <a:solidFill>
                  <a:schemeClr val="accent1"/>
                </a:solidFill>
              </a:rPr>
              <a:t>Multimodal Interaction</a:t>
            </a:r>
            <a:r>
              <a:rPr lang="en-US" dirty="0"/>
              <a:t>: Combining eye tracking with other forms of input, like voice commands or hand gestures, to confirm selections or actions</a:t>
            </a:r>
          </a:p>
          <a:p>
            <a:r>
              <a:rPr lang="en-US" b="1" dirty="0">
                <a:solidFill>
                  <a:schemeClr val="accent1"/>
                </a:solidFill>
              </a:rPr>
              <a:t>Contextual Awareness</a:t>
            </a:r>
            <a:r>
              <a:rPr lang="en-US" dirty="0"/>
              <a:t>: Designing systems that can interpret the context of the gaze, understanding whether a selection is likely to be intentional based on the user's current task or focus</a:t>
            </a:r>
          </a:p>
          <a:p>
            <a:r>
              <a:rPr lang="de-DE" b="1" dirty="0" err="1">
                <a:solidFill>
                  <a:schemeClr val="accent1"/>
                </a:solidFill>
              </a:rPr>
              <a:t>No</a:t>
            </a:r>
            <a:r>
              <a:rPr lang="de-DE" b="1" dirty="0">
                <a:solidFill>
                  <a:schemeClr val="accent1"/>
                </a:solidFill>
              </a:rPr>
              <a:t> </a:t>
            </a:r>
            <a:r>
              <a:rPr lang="de-DE" b="1" dirty="0" err="1">
                <a:solidFill>
                  <a:schemeClr val="accent1"/>
                </a:solidFill>
              </a:rPr>
              <a:t>solution</a:t>
            </a:r>
            <a:r>
              <a:rPr lang="de-DE" b="1" dirty="0">
                <a:solidFill>
                  <a:schemeClr val="accent1"/>
                </a:solidFill>
              </a:rPr>
              <a:t> </a:t>
            </a:r>
            <a:r>
              <a:rPr lang="de-DE" b="1" dirty="0" err="1">
                <a:solidFill>
                  <a:schemeClr val="accent1"/>
                </a:solidFill>
              </a:rPr>
              <a:t>for</a:t>
            </a:r>
            <a:r>
              <a:rPr lang="de-DE" b="1" dirty="0">
                <a:solidFill>
                  <a:schemeClr val="accent1"/>
                </a:solidFill>
              </a:rPr>
              <a:t> </a:t>
            </a:r>
            <a:r>
              <a:rPr lang="de-DE" b="1" dirty="0" err="1">
                <a:solidFill>
                  <a:schemeClr val="accent1"/>
                </a:solidFill>
              </a:rPr>
              <a:t>the</a:t>
            </a:r>
            <a:r>
              <a:rPr lang="de-DE" b="1" dirty="0">
                <a:solidFill>
                  <a:schemeClr val="accent1"/>
                </a:solidFill>
              </a:rPr>
              <a:t> </a:t>
            </a:r>
            <a:r>
              <a:rPr lang="de-DE" b="1" dirty="0" err="1">
                <a:solidFill>
                  <a:schemeClr val="accent1"/>
                </a:solidFill>
              </a:rPr>
              <a:t>one-way</a:t>
            </a:r>
            <a:r>
              <a:rPr lang="de-DE" b="1" dirty="0">
                <a:solidFill>
                  <a:schemeClr val="accent1"/>
                </a:solidFill>
              </a:rPr>
              <a:t> </a:t>
            </a:r>
            <a:r>
              <a:rPr lang="de-DE" b="1" dirty="0" err="1">
                <a:solidFill>
                  <a:schemeClr val="accent1"/>
                </a:solidFill>
              </a:rPr>
              <a:t>direction</a:t>
            </a:r>
            <a:r>
              <a:rPr lang="de-DE" dirty="0"/>
              <a:t> in </a:t>
            </a:r>
            <a:r>
              <a:rPr lang="de-DE" dirty="0" err="1"/>
              <a:t>eye</a:t>
            </a:r>
            <a:r>
              <a:rPr lang="de-DE" dirty="0"/>
              <a:t> </a:t>
            </a:r>
            <a:r>
              <a:rPr lang="de-DE" dirty="0" err="1"/>
              <a:t>tracking</a:t>
            </a:r>
            <a:r>
              <a:rPr lang="de-DE" dirty="0"/>
              <a:t>: </a:t>
            </a:r>
            <a:r>
              <a:rPr lang="en-US" dirty="0"/>
              <a:t>the ability to go back to the previous level (i.e. zooming out after zooming in)</a:t>
            </a:r>
          </a:p>
          <a:p>
            <a:endParaRPr lang="de-DE" dirty="0"/>
          </a:p>
        </p:txBody>
      </p:sp>
    </p:spTree>
    <p:extLst>
      <p:ext uri="{BB962C8B-B14F-4D97-AF65-F5344CB8AC3E}">
        <p14:creationId xmlns:p14="http://schemas.microsoft.com/office/powerpoint/2010/main" val="3942861294"/>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A333C0E-D62B-2687-BDBF-53EB412EB9AE}"/>
              </a:ext>
            </a:extLst>
          </p:cNvPr>
          <p:cNvSpPr>
            <a:spLocks noGrp="1"/>
          </p:cNvSpPr>
          <p:nvPr>
            <p:ph type="title"/>
          </p:nvPr>
        </p:nvSpPr>
        <p:spPr/>
        <p:txBody>
          <a:bodyPr/>
          <a:lstStyle/>
          <a:p>
            <a:r>
              <a:rPr lang="de-DE" dirty="0" err="1"/>
              <a:t>Example</a:t>
            </a:r>
            <a:r>
              <a:rPr lang="de-DE" dirty="0"/>
              <a:t>: </a:t>
            </a:r>
            <a:r>
              <a:rPr lang="de-DE" dirty="0" err="1"/>
              <a:t>Pointing</a:t>
            </a:r>
            <a:r>
              <a:rPr lang="de-DE" dirty="0"/>
              <a:t> </a:t>
            </a:r>
            <a:r>
              <a:rPr lang="de-DE" dirty="0" err="1"/>
              <a:t>with</a:t>
            </a:r>
            <a:r>
              <a:rPr lang="de-DE" dirty="0"/>
              <a:t> Eye Tracking on Large Displays</a:t>
            </a:r>
          </a:p>
        </p:txBody>
      </p:sp>
      <p:sp>
        <p:nvSpPr>
          <p:cNvPr id="3" name="Fußzeilenplatzhalter 2">
            <a:extLst>
              <a:ext uri="{FF2B5EF4-FFF2-40B4-BE49-F238E27FC236}">
                <a16:creationId xmlns:a16="http://schemas.microsoft.com/office/drawing/2014/main" id="{54826ABC-4966-7F34-4C4D-7F5B0964A753}"/>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AFDE10E4-F590-41FD-74BB-0B34F933C326}"/>
              </a:ext>
            </a:extLst>
          </p:cNvPr>
          <p:cNvSpPr>
            <a:spLocks noGrp="1"/>
          </p:cNvSpPr>
          <p:nvPr>
            <p:ph type="sldNum" sz="quarter" idx="28"/>
          </p:nvPr>
        </p:nvSpPr>
        <p:spPr/>
        <p:txBody>
          <a:bodyPr/>
          <a:lstStyle/>
          <a:p>
            <a:fld id="{BA24374A-C3A8-471A-8837-3FC31668ABE5}" type="slidenum">
              <a:rPr lang="de-DE" smtClean="0"/>
              <a:pPr/>
              <a:t>131</a:t>
            </a:fld>
            <a:endParaRPr lang="de-DE" dirty="0"/>
          </a:p>
        </p:txBody>
      </p:sp>
      <p:sp>
        <p:nvSpPr>
          <p:cNvPr id="5" name="Textplatzhalter 4">
            <a:extLst>
              <a:ext uri="{FF2B5EF4-FFF2-40B4-BE49-F238E27FC236}">
                <a16:creationId xmlns:a16="http://schemas.microsoft.com/office/drawing/2014/main" id="{DFC5FD6D-257F-422F-9117-43F1EB627EB2}"/>
              </a:ext>
            </a:extLst>
          </p:cNvPr>
          <p:cNvSpPr>
            <a:spLocks noGrp="1"/>
          </p:cNvSpPr>
          <p:nvPr>
            <p:ph type="body" sz="quarter" idx="21"/>
          </p:nvPr>
        </p:nvSpPr>
        <p:spPr/>
        <p:txBody>
          <a:bodyPr/>
          <a:lstStyle/>
          <a:p>
            <a:r>
              <a:rPr lang="en-US" sz="1400" dirty="0"/>
              <a:t>Eye Tracking</a:t>
            </a:r>
            <a:endParaRPr lang="de-DE" dirty="0"/>
          </a:p>
        </p:txBody>
      </p:sp>
      <p:sp>
        <p:nvSpPr>
          <p:cNvPr id="6" name="Textplatzhalter 5">
            <a:extLst>
              <a:ext uri="{FF2B5EF4-FFF2-40B4-BE49-F238E27FC236}">
                <a16:creationId xmlns:a16="http://schemas.microsoft.com/office/drawing/2014/main" id="{18066C84-4A15-D001-1CD3-D3AA9458F8A8}"/>
              </a:ext>
            </a:extLst>
          </p:cNvPr>
          <p:cNvSpPr>
            <a:spLocks noGrp="1"/>
          </p:cNvSpPr>
          <p:nvPr>
            <p:ph type="body" sz="quarter" idx="29"/>
          </p:nvPr>
        </p:nvSpPr>
        <p:spPr/>
        <p:txBody>
          <a:bodyPr/>
          <a:lstStyle/>
          <a:p>
            <a:endParaRPr lang="de-DE" dirty="0"/>
          </a:p>
        </p:txBody>
      </p:sp>
      <p:pic>
        <p:nvPicPr>
          <p:cNvPr id="7" name="Content Placeholder 5">
            <a:extLst>
              <a:ext uri="{FF2B5EF4-FFF2-40B4-BE49-F238E27FC236}">
                <a16:creationId xmlns:a16="http://schemas.microsoft.com/office/drawing/2014/main" id="{69EE0135-D05A-8084-EBC9-705D4A2F8DA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03501" y="1449387"/>
            <a:ext cx="6984998" cy="4679949"/>
          </a:xfrm>
          <a:prstGeom prst="rect">
            <a:avLst/>
          </a:prstGeom>
        </p:spPr>
      </p:pic>
    </p:spTree>
    <p:extLst>
      <p:ext uri="{BB962C8B-B14F-4D97-AF65-F5344CB8AC3E}">
        <p14:creationId xmlns:p14="http://schemas.microsoft.com/office/powerpoint/2010/main" val="4168454373"/>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D1E497D-E254-3E07-5344-4614DBC53BE4}"/>
              </a:ext>
            </a:extLst>
          </p:cNvPr>
          <p:cNvSpPr>
            <a:spLocks noGrp="1"/>
          </p:cNvSpPr>
          <p:nvPr>
            <p:ph type="title"/>
          </p:nvPr>
        </p:nvSpPr>
        <p:spPr/>
        <p:txBody>
          <a:bodyPr/>
          <a:lstStyle/>
          <a:p>
            <a:r>
              <a:rPr lang="de-DE" dirty="0" err="1"/>
              <a:t>Example</a:t>
            </a:r>
            <a:r>
              <a:rPr lang="de-DE" dirty="0"/>
              <a:t>: Text Entry </a:t>
            </a:r>
            <a:r>
              <a:rPr lang="de-DE" dirty="0" err="1"/>
              <a:t>with</a:t>
            </a:r>
            <a:r>
              <a:rPr lang="de-DE" dirty="0"/>
              <a:t> </a:t>
            </a:r>
            <a:r>
              <a:rPr lang="de-DE" dirty="0" err="1"/>
              <a:t>Gestures</a:t>
            </a:r>
            <a:r>
              <a:rPr lang="de-DE" dirty="0"/>
              <a:t> and Eye Tracking</a:t>
            </a:r>
          </a:p>
        </p:txBody>
      </p:sp>
      <p:sp>
        <p:nvSpPr>
          <p:cNvPr id="3" name="Fußzeilenplatzhalter 2">
            <a:extLst>
              <a:ext uri="{FF2B5EF4-FFF2-40B4-BE49-F238E27FC236}">
                <a16:creationId xmlns:a16="http://schemas.microsoft.com/office/drawing/2014/main" id="{59AFBA2C-E4B3-8F25-3DA7-B8E53B267B40}"/>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703630DE-BD0F-B08B-950C-F3ECC91374EB}"/>
              </a:ext>
            </a:extLst>
          </p:cNvPr>
          <p:cNvSpPr>
            <a:spLocks noGrp="1"/>
          </p:cNvSpPr>
          <p:nvPr>
            <p:ph type="sldNum" sz="quarter" idx="33"/>
          </p:nvPr>
        </p:nvSpPr>
        <p:spPr/>
        <p:txBody>
          <a:bodyPr/>
          <a:lstStyle/>
          <a:p>
            <a:fld id="{BA24374A-C3A8-471A-8837-3FC31668ABE5}" type="slidenum">
              <a:rPr lang="de-DE" smtClean="0"/>
              <a:pPr/>
              <a:t>132</a:t>
            </a:fld>
            <a:endParaRPr lang="de-DE" dirty="0"/>
          </a:p>
        </p:txBody>
      </p:sp>
      <p:sp>
        <p:nvSpPr>
          <p:cNvPr id="7" name="Textplatzhalter 6">
            <a:extLst>
              <a:ext uri="{FF2B5EF4-FFF2-40B4-BE49-F238E27FC236}">
                <a16:creationId xmlns:a16="http://schemas.microsoft.com/office/drawing/2014/main" id="{9CADA99E-7E0B-52F1-560D-BFDE87D6ADDF}"/>
              </a:ext>
            </a:extLst>
          </p:cNvPr>
          <p:cNvSpPr>
            <a:spLocks noGrp="1"/>
          </p:cNvSpPr>
          <p:nvPr>
            <p:ph type="body" sz="quarter" idx="21"/>
          </p:nvPr>
        </p:nvSpPr>
        <p:spPr/>
        <p:txBody>
          <a:bodyPr/>
          <a:lstStyle/>
          <a:p>
            <a:r>
              <a:rPr lang="en-US" sz="1400" dirty="0"/>
              <a:t>Eye Tracking</a:t>
            </a:r>
            <a:endParaRPr lang="de-DE" dirty="0"/>
          </a:p>
        </p:txBody>
      </p:sp>
      <p:sp>
        <p:nvSpPr>
          <p:cNvPr id="8" name="Textplatzhalter 7">
            <a:extLst>
              <a:ext uri="{FF2B5EF4-FFF2-40B4-BE49-F238E27FC236}">
                <a16:creationId xmlns:a16="http://schemas.microsoft.com/office/drawing/2014/main" id="{CEA0D8B6-C0EA-94D9-4FF8-6C5232A06488}"/>
              </a:ext>
            </a:extLst>
          </p:cNvPr>
          <p:cNvSpPr>
            <a:spLocks noGrp="1"/>
          </p:cNvSpPr>
          <p:nvPr>
            <p:ph type="body" sz="quarter" idx="34"/>
          </p:nvPr>
        </p:nvSpPr>
        <p:spPr/>
        <p:txBody>
          <a:bodyPr/>
          <a:lstStyle/>
          <a:p>
            <a:endParaRPr lang="de-DE"/>
          </a:p>
        </p:txBody>
      </p:sp>
      <p:sp>
        <p:nvSpPr>
          <p:cNvPr id="9" name="Inhaltsplatzhalter 8">
            <a:extLst>
              <a:ext uri="{FF2B5EF4-FFF2-40B4-BE49-F238E27FC236}">
                <a16:creationId xmlns:a16="http://schemas.microsoft.com/office/drawing/2014/main" id="{13EE9D7E-0FED-B8FB-9848-9C42E0960FA1}"/>
              </a:ext>
            </a:extLst>
          </p:cNvPr>
          <p:cNvSpPr>
            <a:spLocks noGrp="1"/>
          </p:cNvSpPr>
          <p:nvPr>
            <p:ph sz="quarter" idx="35"/>
          </p:nvPr>
        </p:nvSpPr>
        <p:spPr/>
        <p:txBody>
          <a:bodyPr/>
          <a:lstStyle/>
          <a:p>
            <a:r>
              <a:rPr lang="de-DE" dirty="0"/>
              <a:t>Mathias N. </a:t>
            </a:r>
            <a:r>
              <a:rPr lang="de-DE" dirty="0" err="1"/>
              <a:t>Lystbæk</a:t>
            </a:r>
            <a:r>
              <a:rPr lang="de-DE" dirty="0"/>
              <a:t>, Ken Pfeuffer, Jens Emil </a:t>
            </a:r>
            <a:r>
              <a:rPr lang="de-DE" dirty="0" err="1"/>
              <a:t>Sloth</a:t>
            </a:r>
            <a:r>
              <a:rPr lang="de-DE" dirty="0"/>
              <a:t> </a:t>
            </a:r>
            <a:r>
              <a:rPr lang="de-DE" dirty="0" err="1"/>
              <a:t>Grønbæk</a:t>
            </a:r>
            <a:r>
              <a:rPr lang="de-DE" dirty="0"/>
              <a:t>, and Hans </a:t>
            </a:r>
            <a:r>
              <a:rPr lang="de-DE" dirty="0" err="1"/>
              <a:t>Gellersen</a:t>
            </a:r>
            <a:r>
              <a:rPr lang="de-DE" dirty="0"/>
              <a:t>. 2022. </a:t>
            </a:r>
            <a:r>
              <a:rPr lang="de-DE" dirty="0" err="1"/>
              <a:t>Exploring</a:t>
            </a:r>
            <a:r>
              <a:rPr lang="de-DE" dirty="0"/>
              <a:t> Gaze </a:t>
            </a:r>
            <a:r>
              <a:rPr lang="de-DE" dirty="0" err="1"/>
              <a:t>for</a:t>
            </a:r>
            <a:r>
              <a:rPr lang="de-DE" dirty="0"/>
              <a:t> </a:t>
            </a:r>
            <a:r>
              <a:rPr lang="de-DE" dirty="0" err="1"/>
              <a:t>Assisting</a:t>
            </a:r>
            <a:r>
              <a:rPr lang="de-DE" dirty="0"/>
              <a:t> </a:t>
            </a:r>
            <a:r>
              <a:rPr lang="de-DE" dirty="0" err="1"/>
              <a:t>Freehand</a:t>
            </a:r>
            <a:r>
              <a:rPr lang="de-DE" dirty="0"/>
              <a:t> </a:t>
            </a:r>
            <a:r>
              <a:rPr lang="de-DE" dirty="0" err="1"/>
              <a:t>Selection-based</a:t>
            </a:r>
            <a:r>
              <a:rPr lang="de-DE" dirty="0"/>
              <a:t> Text Entry in AR. </a:t>
            </a:r>
            <a:r>
              <a:rPr lang="de-DE" dirty="0" err="1"/>
              <a:t>Proc</a:t>
            </a:r>
            <a:r>
              <a:rPr lang="de-DE" dirty="0"/>
              <a:t>. ACM Hum.-</a:t>
            </a:r>
            <a:r>
              <a:rPr lang="de-DE" dirty="0" err="1"/>
              <a:t>Comput</a:t>
            </a:r>
            <a:r>
              <a:rPr lang="de-DE" dirty="0"/>
              <a:t>. </a:t>
            </a:r>
            <a:r>
              <a:rPr lang="de-DE" dirty="0" err="1"/>
              <a:t>Interact</a:t>
            </a:r>
            <a:r>
              <a:rPr lang="de-DE" dirty="0"/>
              <a:t>. 6, ETRA, </a:t>
            </a:r>
            <a:r>
              <a:rPr lang="de-DE" dirty="0" err="1"/>
              <a:t>Article</a:t>
            </a:r>
            <a:r>
              <a:rPr lang="de-DE" dirty="0"/>
              <a:t> 141 (May 2022), 16 </a:t>
            </a:r>
            <a:r>
              <a:rPr lang="de-DE" dirty="0" err="1"/>
              <a:t>pages</a:t>
            </a:r>
            <a:r>
              <a:rPr lang="de-DE" dirty="0"/>
              <a:t>. https://doi.org/10.1145/3530882</a:t>
            </a:r>
          </a:p>
        </p:txBody>
      </p:sp>
      <p:pic>
        <p:nvPicPr>
          <p:cNvPr id="11" name="Grafik 10">
            <a:extLst>
              <a:ext uri="{FF2B5EF4-FFF2-40B4-BE49-F238E27FC236}">
                <a16:creationId xmlns:a16="http://schemas.microsoft.com/office/drawing/2014/main" id="{191CE62D-94AC-21C8-0E8A-9648247C5F87}"/>
              </a:ext>
            </a:extLst>
          </p:cNvPr>
          <p:cNvPicPr>
            <a:picLocks noChangeAspect="1"/>
          </p:cNvPicPr>
          <p:nvPr/>
        </p:nvPicPr>
        <p:blipFill>
          <a:blip r:embed="rId2"/>
          <a:stretch>
            <a:fillRect/>
          </a:stretch>
        </p:blipFill>
        <p:spPr>
          <a:xfrm>
            <a:off x="757892" y="1851925"/>
            <a:ext cx="10801348" cy="3337383"/>
          </a:xfrm>
          <a:prstGeom prst="rect">
            <a:avLst/>
          </a:prstGeom>
        </p:spPr>
      </p:pic>
    </p:spTree>
    <p:extLst>
      <p:ext uri="{BB962C8B-B14F-4D97-AF65-F5344CB8AC3E}">
        <p14:creationId xmlns:p14="http://schemas.microsoft.com/office/powerpoint/2010/main" val="3098757613"/>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1F76F60-3D61-C327-462E-AB6AAE3EED20}"/>
              </a:ext>
            </a:extLst>
          </p:cNvPr>
          <p:cNvSpPr>
            <a:spLocks noGrp="1"/>
          </p:cNvSpPr>
          <p:nvPr>
            <p:ph type="title"/>
          </p:nvPr>
        </p:nvSpPr>
        <p:spPr/>
        <p:txBody>
          <a:bodyPr/>
          <a:lstStyle/>
          <a:p>
            <a:r>
              <a:rPr lang="de-DE" dirty="0" err="1"/>
              <a:t>Example</a:t>
            </a:r>
            <a:r>
              <a:rPr lang="de-DE" dirty="0"/>
              <a:t>: Text Entry </a:t>
            </a:r>
            <a:r>
              <a:rPr lang="de-DE" dirty="0" err="1"/>
              <a:t>with</a:t>
            </a:r>
            <a:r>
              <a:rPr lang="de-DE" dirty="0"/>
              <a:t> </a:t>
            </a:r>
            <a:r>
              <a:rPr lang="de-DE" dirty="0" err="1"/>
              <a:t>Gestures</a:t>
            </a:r>
            <a:r>
              <a:rPr lang="de-DE" dirty="0"/>
              <a:t> and Eye Tracking</a:t>
            </a:r>
          </a:p>
        </p:txBody>
      </p:sp>
      <p:sp>
        <p:nvSpPr>
          <p:cNvPr id="3" name="Fußzeilenplatzhalter 2">
            <a:extLst>
              <a:ext uri="{FF2B5EF4-FFF2-40B4-BE49-F238E27FC236}">
                <a16:creationId xmlns:a16="http://schemas.microsoft.com/office/drawing/2014/main" id="{99954B48-1435-814B-F0F6-F0E9A3103ECE}"/>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3A7AB944-A09F-6DF3-44D7-C61D8681E289}"/>
              </a:ext>
            </a:extLst>
          </p:cNvPr>
          <p:cNvSpPr>
            <a:spLocks noGrp="1"/>
          </p:cNvSpPr>
          <p:nvPr>
            <p:ph type="sldNum" sz="quarter" idx="33"/>
          </p:nvPr>
        </p:nvSpPr>
        <p:spPr/>
        <p:txBody>
          <a:bodyPr/>
          <a:lstStyle/>
          <a:p>
            <a:fld id="{BA24374A-C3A8-471A-8837-3FC31668ABE5}" type="slidenum">
              <a:rPr lang="de-DE" smtClean="0"/>
              <a:pPr/>
              <a:t>133</a:t>
            </a:fld>
            <a:endParaRPr lang="de-DE" dirty="0"/>
          </a:p>
        </p:txBody>
      </p:sp>
      <p:sp>
        <p:nvSpPr>
          <p:cNvPr id="5" name="Textplatzhalter 4">
            <a:extLst>
              <a:ext uri="{FF2B5EF4-FFF2-40B4-BE49-F238E27FC236}">
                <a16:creationId xmlns:a16="http://schemas.microsoft.com/office/drawing/2014/main" id="{8BAFE9D2-22E8-9553-27DD-22FC7C9DD189}"/>
              </a:ext>
            </a:extLst>
          </p:cNvPr>
          <p:cNvSpPr>
            <a:spLocks noGrp="1"/>
          </p:cNvSpPr>
          <p:nvPr>
            <p:ph type="body" sz="quarter" idx="21"/>
          </p:nvPr>
        </p:nvSpPr>
        <p:spPr/>
        <p:txBody>
          <a:bodyPr/>
          <a:lstStyle/>
          <a:p>
            <a:r>
              <a:rPr lang="en-US" sz="1400"/>
              <a:t>Eye Tracking</a:t>
            </a:r>
            <a:endParaRPr lang="de-DE" dirty="0"/>
          </a:p>
        </p:txBody>
      </p:sp>
      <p:sp>
        <p:nvSpPr>
          <p:cNvPr id="6" name="Textplatzhalter 5">
            <a:extLst>
              <a:ext uri="{FF2B5EF4-FFF2-40B4-BE49-F238E27FC236}">
                <a16:creationId xmlns:a16="http://schemas.microsoft.com/office/drawing/2014/main" id="{4A5A24E2-AFB7-4744-0E22-A68C33BB5786}"/>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1DF185B2-B6A8-65A0-5D7F-FCE5FB2B944A}"/>
              </a:ext>
            </a:extLst>
          </p:cNvPr>
          <p:cNvSpPr>
            <a:spLocks noGrp="1"/>
          </p:cNvSpPr>
          <p:nvPr>
            <p:ph sz="quarter" idx="35"/>
          </p:nvPr>
        </p:nvSpPr>
        <p:spPr/>
        <p:txBody>
          <a:bodyPr/>
          <a:lstStyle/>
          <a:p>
            <a:r>
              <a:rPr lang="de-DE" dirty="0"/>
              <a:t>Mathias N. </a:t>
            </a:r>
            <a:r>
              <a:rPr lang="de-DE" dirty="0" err="1"/>
              <a:t>Lystbæk</a:t>
            </a:r>
            <a:r>
              <a:rPr lang="de-DE" dirty="0"/>
              <a:t>, Ken Pfeuffer, Jens Emil </a:t>
            </a:r>
            <a:r>
              <a:rPr lang="de-DE" dirty="0" err="1"/>
              <a:t>Sloth</a:t>
            </a:r>
            <a:r>
              <a:rPr lang="de-DE" dirty="0"/>
              <a:t> </a:t>
            </a:r>
            <a:r>
              <a:rPr lang="de-DE" dirty="0" err="1"/>
              <a:t>Grønbæk</a:t>
            </a:r>
            <a:r>
              <a:rPr lang="de-DE" dirty="0"/>
              <a:t>, and Hans </a:t>
            </a:r>
            <a:r>
              <a:rPr lang="de-DE" dirty="0" err="1"/>
              <a:t>Gellersen</a:t>
            </a:r>
            <a:r>
              <a:rPr lang="de-DE" dirty="0"/>
              <a:t>. 2022. </a:t>
            </a:r>
            <a:r>
              <a:rPr lang="de-DE" dirty="0" err="1"/>
              <a:t>Exploring</a:t>
            </a:r>
            <a:r>
              <a:rPr lang="de-DE" dirty="0"/>
              <a:t> Gaze </a:t>
            </a:r>
            <a:r>
              <a:rPr lang="de-DE" dirty="0" err="1"/>
              <a:t>for</a:t>
            </a:r>
            <a:r>
              <a:rPr lang="de-DE" dirty="0"/>
              <a:t> </a:t>
            </a:r>
            <a:r>
              <a:rPr lang="de-DE" dirty="0" err="1"/>
              <a:t>Assisting</a:t>
            </a:r>
            <a:r>
              <a:rPr lang="de-DE" dirty="0"/>
              <a:t> </a:t>
            </a:r>
            <a:r>
              <a:rPr lang="de-DE" dirty="0" err="1"/>
              <a:t>Freehand</a:t>
            </a:r>
            <a:r>
              <a:rPr lang="de-DE" dirty="0"/>
              <a:t> </a:t>
            </a:r>
            <a:r>
              <a:rPr lang="de-DE" dirty="0" err="1"/>
              <a:t>Selection-based</a:t>
            </a:r>
            <a:r>
              <a:rPr lang="de-DE" dirty="0"/>
              <a:t> Text Entry in AR. </a:t>
            </a:r>
            <a:r>
              <a:rPr lang="de-DE" dirty="0" err="1"/>
              <a:t>Proc</a:t>
            </a:r>
            <a:r>
              <a:rPr lang="de-DE" dirty="0"/>
              <a:t>. ACM Hum.-</a:t>
            </a:r>
            <a:r>
              <a:rPr lang="de-DE" dirty="0" err="1"/>
              <a:t>Comput</a:t>
            </a:r>
            <a:r>
              <a:rPr lang="de-DE" dirty="0"/>
              <a:t>. </a:t>
            </a:r>
            <a:r>
              <a:rPr lang="de-DE" dirty="0" err="1"/>
              <a:t>Interact</a:t>
            </a:r>
            <a:r>
              <a:rPr lang="de-DE" dirty="0"/>
              <a:t>. 6, ETRA, </a:t>
            </a:r>
            <a:r>
              <a:rPr lang="de-DE" dirty="0" err="1"/>
              <a:t>Article</a:t>
            </a:r>
            <a:r>
              <a:rPr lang="de-DE" dirty="0"/>
              <a:t> 141 (May 2022), 16 </a:t>
            </a:r>
            <a:r>
              <a:rPr lang="de-DE" dirty="0" err="1"/>
              <a:t>pages</a:t>
            </a:r>
            <a:r>
              <a:rPr lang="de-DE" dirty="0"/>
              <a:t>. https://doi.org/10.1145/3530882</a:t>
            </a:r>
          </a:p>
        </p:txBody>
      </p:sp>
      <p:pic>
        <p:nvPicPr>
          <p:cNvPr id="8" name="Grafik 7">
            <a:extLst>
              <a:ext uri="{FF2B5EF4-FFF2-40B4-BE49-F238E27FC236}">
                <a16:creationId xmlns:a16="http://schemas.microsoft.com/office/drawing/2014/main" id="{9A2DD873-8358-38B6-A49D-FC6D5F0C90B7}"/>
              </a:ext>
            </a:extLst>
          </p:cNvPr>
          <p:cNvPicPr>
            <a:picLocks noChangeAspect="1"/>
          </p:cNvPicPr>
          <p:nvPr/>
        </p:nvPicPr>
        <p:blipFill rotWithShape="1">
          <a:blip r:embed="rId2"/>
          <a:srcRect b="14417"/>
          <a:stretch/>
        </p:blipFill>
        <p:spPr>
          <a:xfrm>
            <a:off x="1361974" y="1352195"/>
            <a:ext cx="4377671" cy="3537898"/>
          </a:xfrm>
          <a:prstGeom prst="rect">
            <a:avLst/>
          </a:prstGeom>
        </p:spPr>
      </p:pic>
      <p:pic>
        <p:nvPicPr>
          <p:cNvPr id="10" name="Grafik 9">
            <a:extLst>
              <a:ext uri="{FF2B5EF4-FFF2-40B4-BE49-F238E27FC236}">
                <a16:creationId xmlns:a16="http://schemas.microsoft.com/office/drawing/2014/main" id="{869C059A-4053-1117-FABF-320CA252B48B}"/>
              </a:ext>
            </a:extLst>
          </p:cNvPr>
          <p:cNvPicPr>
            <a:picLocks noChangeAspect="1"/>
          </p:cNvPicPr>
          <p:nvPr/>
        </p:nvPicPr>
        <p:blipFill>
          <a:blip r:embed="rId3"/>
          <a:stretch>
            <a:fillRect/>
          </a:stretch>
        </p:blipFill>
        <p:spPr>
          <a:xfrm>
            <a:off x="5739646" y="1274733"/>
            <a:ext cx="4433151" cy="3692823"/>
          </a:xfrm>
          <a:prstGeom prst="rect">
            <a:avLst/>
          </a:prstGeom>
        </p:spPr>
      </p:pic>
      <p:pic>
        <p:nvPicPr>
          <p:cNvPr id="11" name="Grafik 10">
            <a:extLst>
              <a:ext uri="{FF2B5EF4-FFF2-40B4-BE49-F238E27FC236}">
                <a16:creationId xmlns:a16="http://schemas.microsoft.com/office/drawing/2014/main" id="{51239F02-F3B9-60AD-AA0B-66932A15D3C6}"/>
              </a:ext>
            </a:extLst>
          </p:cNvPr>
          <p:cNvPicPr>
            <a:picLocks noChangeAspect="1"/>
          </p:cNvPicPr>
          <p:nvPr/>
        </p:nvPicPr>
        <p:blipFill rotWithShape="1">
          <a:blip r:embed="rId2"/>
          <a:srcRect t="85145" b="-368"/>
          <a:stretch/>
        </p:blipFill>
        <p:spPr>
          <a:xfrm>
            <a:off x="3843688" y="5013264"/>
            <a:ext cx="4377671" cy="629310"/>
          </a:xfrm>
          <a:prstGeom prst="rect">
            <a:avLst/>
          </a:prstGeom>
        </p:spPr>
      </p:pic>
    </p:spTree>
    <p:extLst>
      <p:ext uri="{BB962C8B-B14F-4D97-AF65-F5344CB8AC3E}">
        <p14:creationId xmlns:p14="http://schemas.microsoft.com/office/powerpoint/2010/main" val="1517960710"/>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platzhalter 10">
            <a:extLst>
              <a:ext uri="{FF2B5EF4-FFF2-40B4-BE49-F238E27FC236}">
                <a16:creationId xmlns:a16="http://schemas.microsoft.com/office/drawing/2014/main" id="{027AEEF4-B1F1-A532-EBA0-3D1ED4195ACD}"/>
              </a:ext>
            </a:extLst>
          </p:cNvPr>
          <p:cNvSpPr>
            <a:spLocks noGrp="1"/>
          </p:cNvSpPr>
          <p:nvPr>
            <p:ph type="body" sz="quarter" idx="21"/>
          </p:nvPr>
        </p:nvSpPr>
        <p:spPr>
          <a:xfrm>
            <a:off x="1806129" y="6317998"/>
            <a:ext cx="6845745" cy="540001"/>
          </a:xfrm>
        </p:spPr>
        <p:txBody>
          <a:bodyPr>
            <a:normAutofit/>
          </a:bodyPr>
          <a:lstStyle/>
          <a:p>
            <a:r>
              <a:rPr lang="en-US" sz="1200" dirty="0"/>
              <a:t>The following content is licensed under a Creative Commons Attribution 4.0 International license (CC BY-SA 4.0)</a:t>
            </a:r>
          </a:p>
        </p:txBody>
      </p:sp>
      <p:sp>
        <p:nvSpPr>
          <p:cNvPr id="22" name="Untertitel 21">
            <a:extLst>
              <a:ext uri="{FF2B5EF4-FFF2-40B4-BE49-F238E27FC236}">
                <a16:creationId xmlns:a16="http://schemas.microsoft.com/office/drawing/2014/main" id="{2A9E134A-6386-E5DC-8BB2-7350FB346F5D}"/>
              </a:ext>
            </a:extLst>
          </p:cNvPr>
          <p:cNvSpPr>
            <a:spLocks noGrp="1"/>
          </p:cNvSpPr>
          <p:nvPr>
            <p:ph type="subTitle" idx="1"/>
          </p:nvPr>
        </p:nvSpPr>
        <p:spPr/>
        <p:txBody>
          <a:bodyPr/>
          <a:lstStyle/>
          <a:p>
            <a:r>
              <a:rPr lang="de-DE" dirty="0"/>
              <a:t>Body Sensors</a:t>
            </a:r>
          </a:p>
        </p:txBody>
      </p:sp>
      <p:pic>
        <p:nvPicPr>
          <p:cNvPr id="26" name="Bildplatzhalter 25" descr="Frankfurt UAS Logo">
            <a:extLst>
              <a:ext uri="{FF2B5EF4-FFF2-40B4-BE49-F238E27FC236}">
                <a16:creationId xmlns:a16="http://schemas.microsoft.com/office/drawing/2014/main" id="{B67F61A0-498D-B3E3-81B5-D2F1481BEAE2}"/>
              </a:ext>
            </a:extLst>
          </p:cNvPr>
          <p:cNvPicPr>
            <a:picLocks noGrp="1" noChangeAspect="1"/>
          </p:cNvPicPr>
          <p:nvPr>
            <p:ph type="pic" sz="quarter" idx="25"/>
          </p:nvPr>
        </p:nvPicPr>
        <p:blipFill rotWithShape="1">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l="-14803" r="-14803"/>
          <a:stretch/>
        </p:blipFill>
        <p:spPr/>
      </p:pic>
      <p:sp>
        <p:nvSpPr>
          <p:cNvPr id="21" name="Titel 20">
            <a:extLst>
              <a:ext uri="{FF2B5EF4-FFF2-40B4-BE49-F238E27FC236}">
                <a16:creationId xmlns:a16="http://schemas.microsoft.com/office/drawing/2014/main" id="{74AE008E-4998-8FBF-E060-8060811B8296}"/>
              </a:ext>
            </a:extLst>
          </p:cNvPr>
          <p:cNvSpPr>
            <a:spLocks noGrp="1"/>
          </p:cNvSpPr>
          <p:nvPr>
            <p:ph type="title"/>
          </p:nvPr>
        </p:nvSpPr>
        <p:spPr/>
        <p:txBody>
          <a:bodyPr/>
          <a:lstStyle/>
          <a:p>
            <a:r>
              <a:rPr lang="en-US" sz="3200" dirty="0"/>
              <a:t>Physiological Sensing</a:t>
            </a:r>
            <a:endParaRPr lang="de-DE" dirty="0"/>
          </a:p>
        </p:txBody>
      </p:sp>
      <p:sp>
        <p:nvSpPr>
          <p:cNvPr id="29" name="Fußzeilenplatzhalter 28">
            <a:extLst>
              <a:ext uri="{FF2B5EF4-FFF2-40B4-BE49-F238E27FC236}">
                <a16:creationId xmlns:a16="http://schemas.microsoft.com/office/drawing/2014/main" id="{1AC71F81-F602-A4C2-46BE-A340BF3ABB9D}"/>
              </a:ext>
            </a:extLst>
          </p:cNvPr>
          <p:cNvSpPr>
            <a:spLocks noGrp="1"/>
          </p:cNvSpPr>
          <p:nvPr>
            <p:ph type="ftr" sz="quarter" idx="27"/>
          </p:nvPr>
        </p:nvSpPr>
        <p:spPr/>
        <p:txBody>
          <a:bodyPr/>
          <a:lstStyle/>
          <a:p>
            <a:r>
              <a:rPr lang="de-DE" dirty="0"/>
              <a:t>Prof. Dr. Valentin Schwind</a:t>
            </a:r>
          </a:p>
        </p:txBody>
      </p:sp>
      <p:sp>
        <p:nvSpPr>
          <p:cNvPr id="10" name="Foliennummernplatzhalter 9">
            <a:extLst>
              <a:ext uri="{FF2B5EF4-FFF2-40B4-BE49-F238E27FC236}">
                <a16:creationId xmlns:a16="http://schemas.microsoft.com/office/drawing/2014/main" id="{09B34132-5F57-672E-9E99-94213FE2FAB2}"/>
              </a:ext>
            </a:extLst>
          </p:cNvPr>
          <p:cNvSpPr>
            <a:spLocks noGrp="1"/>
          </p:cNvSpPr>
          <p:nvPr>
            <p:ph type="sldNum" sz="quarter" idx="28"/>
          </p:nvPr>
        </p:nvSpPr>
        <p:spPr/>
        <p:txBody>
          <a:bodyPr/>
          <a:lstStyle/>
          <a:p>
            <a:fld id="{BA24374A-C3A8-471A-8837-3FC31668ABE5}" type="slidenum">
              <a:rPr lang="de-DE" smtClean="0"/>
              <a:pPr/>
              <a:t>134</a:t>
            </a:fld>
            <a:endParaRPr lang="de-DE" dirty="0"/>
          </a:p>
        </p:txBody>
      </p:sp>
      <p:pic>
        <p:nvPicPr>
          <p:cNvPr id="2" name="Picture 2">
            <a:extLst>
              <a:ext uri="{FF2B5EF4-FFF2-40B4-BE49-F238E27FC236}">
                <a16:creationId xmlns:a16="http://schemas.microsoft.com/office/drawing/2014/main" id="{D486E752-767E-CBF0-388D-1E6691652E0E}"/>
              </a:ext>
              <a:ext uri="{C183D7F6-B498-43B3-948B-1728B52AA6E4}">
                <adec:decorative xmlns:adec="http://schemas.microsoft.com/office/drawing/2017/decorative" val="1"/>
              </a:ext>
            </a:extLst>
          </p:cNvPr>
          <p:cNvPicPr>
            <a:picLocks noChangeAspect="1" noChangeArrowheads="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bwMode="auto">
          <a:xfrm>
            <a:off x="695325" y="6432491"/>
            <a:ext cx="974974" cy="34124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7">
            <a:extLst>
              <a:ext uri="{FF2B5EF4-FFF2-40B4-BE49-F238E27FC236}">
                <a16:creationId xmlns:a16="http://schemas.microsoft.com/office/drawing/2014/main" id="{19697C04-79C1-048F-D0A4-BA18F95E2E4E}"/>
              </a:ext>
            </a:extLst>
          </p:cNvPr>
          <p:cNvSpPr/>
          <p:nvPr/>
        </p:nvSpPr>
        <p:spPr>
          <a:xfrm>
            <a:off x="0" y="5844404"/>
            <a:ext cx="12192000" cy="4027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720000" tIns="108000" rIns="720000" bIns="108000" rtlCol="0" anchor="b" anchorCtr="0">
            <a:spAutoFit/>
          </a:bodyPr>
          <a:lstStyle/>
          <a:p>
            <a:r>
              <a:rPr lang="en-US" sz="1200" dirty="0">
                <a:solidFill>
                  <a:sysClr val="windowText" lastClr="000000"/>
                </a:solidFill>
              </a:rPr>
              <a:t>Image from: </a:t>
            </a:r>
            <a:r>
              <a:rPr lang="de-DE" sz="1200" b="0" i="0" dirty="0">
                <a:solidFill>
                  <a:sysClr val="windowText" lastClr="000000"/>
                </a:solidFill>
                <a:effectLst/>
                <a:latin typeface="arial" panose="020B0604020202020204" pitchFamily="34" charset="0"/>
                <a:hlinkClick r:id="rId7"/>
              </a:rPr>
              <a:t>https://pxhere.com/de/photo/1058439</a:t>
            </a:r>
            <a:r>
              <a:rPr lang="de-DE" sz="1200" b="0" i="0" dirty="0">
                <a:solidFill>
                  <a:sysClr val="windowText" lastClr="000000"/>
                </a:solidFill>
                <a:effectLst/>
                <a:latin typeface="arial" panose="020B0604020202020204" pitchFamily="34" charset="0"/>
              </a:rPr>
              <a:t>  </a:t>
            </a:r>
            <a:endParaRPr lang="en-US" sz="1200" dirty="0">
              <a:solidFill>
                <a:sysClr val="windowText" lastClr="000000"/>
              </a:solidFill>
            </a:endParaRPr>
          </a:p>
        </p:txBody>
      </p:sp>
      <p:pic>
        <p:nvPicPr>
          <p:cNvPr id="12" name="Bildplatzhalter 11">
            <a:extLst>
              <a:ext uri="{FF2B5EF4-FFF2-40B4-BE49-F238E27FC236}">
                <a16:creationId xmlns:a16="http://schemas.microsoft.com/office/drawing/2014/main" id="{A32E4675-7003-D2DE-BB7D-75E83CC4582C}"/>
              </a:ext>
            </a:extLst>
          </p:cNvPr>
          <p:cNvPicPr>
            <a:picLocks noGrp="1" noChangeAspect="1"/>
          </p:cNvPicPr>
          <p:nvPr>
            <p:ph type="pic" sz="quarter" idx="13"/>
          </p:nvPr>
        </p:nvPicPr>
        <p:blipFill rotWithShape="1">
          <a:blip r:embed="rId8">
            <a:extLst>
              <a:ext uri="{28A0092B-C50C-407E-A947-70E740481C1C}">
                <a14:useLocalDpi xmlns:a14="http://schemas.microsoft.com/office/drawing/2010/main" val="0"/>
              </a:ext>
            </a:extLst>
          </a:blip>
          <a:srcRect t="41057" b="23547"/>
          <a:stretch/>
        </p:blipFill>
        <p:spPr>
          <a:xfrm>
            <a:off x="0" y="1089025"/>
            <a:ext cx="12192000" cy="2879725"/>
          </a:xfrm>
        </p:spPr>
      </p:pic>
    </p:spTree>
    <p:extLst>
      <p:ext uri="{BB962C8B-B14F-4D97-AF65-F5344CB8AC3E}">
        <p14:creationId xmlns:p14="http://schemas.microsoft.com/office/powerpoint/2010/main" val="1030195511"/>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D2B4FE1-34C0-3B13-1E11-A555DC6FEDC5}"/>
              </a:ext>
            </a:extLst>
          </p:cNvPr>
          <p:cNvSpPr>
            <a:spLocks noGrp="1"/>
          </p:cNvSpPr>
          <p:nvPr>
            <p:ph type="title"/>
          </p:nvPr>
        </p:nvSpPr>
        <p:spPr/>
        <p:txBody>
          <a:bodyPr/>
          <a:lstStyle/>
          <a:p>
            <a:r>
              <a:rPr lang="de-DE" dirty="0"/>
              <a:t>Physiological Sensors </a:t>
            </a:r>
            <a:r>
              <a:rPr lang="de-DE" dirty="0" err="1"/>
              <a:t>as</a:t>
            </a:r>
            <a:r>
              <a:rPr lang="de-DE" dirty="0"/>
              <a:t> Input in HCI</a:t>
            </a:r>
          </a:p>
        </p:txBody>
      </p:sp>
      <p:sp>
        <p:nvSpPr>
          <p:cNvPr id="3" name="Fußzeilenplatzhalter 2">
            <a:extLst>
              <a:ext uri="{FF2B5EF4-FFF2-40B4-BE49-F238E27FC236}">
                <a16:creationId xmlns:a16="http://schemas.microsoft.com/office/drawing/2014/main" id="{3596FAC1-26ED-1AFC-E704-1AA2C4A47544}"/>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6A6553CC-4B4E-9815-8DA8-D282952C97D0}"/>
              </a:ext>
            </a:extLst>
          </p:cNvPr>
          <p:cNvSpPr>
            <a:spLocks noGrp="1"/>
          </p:cNvSpPr>
          <p:nvPr>
            <p:ph type="sldNum" sz="quarter" idx="28"/>
          </p:nvPr>
        </p:nvSpPr>
        <p:spPr/>
        <p:txBody>
          <a:bodyPr/>
          <a:lstStyle/>
          <a:p>
            <a:fld id="{BA24374A-C3A8-471A-8837-3FC31668ABE5}" type="slidenum">
              <a:rPr lang="de-DE" smtClean="0"/>
              <a:pPr/>
              <a:t>135</a:t>
            </a:fld>
            <a:endParaRPr lang="de-DE" dirty="0"/>
          </a:p>
        </p:txBody>
      </p:sp>
      <p:sp>
        <p:nvSpPr>
          <p:cNvPr id="5" name="Textplatzhalter 4">
            <a:extLst>
              <a:ext uri="{FF2B5EF4-FFF2-40B4-BE49-F238E27FC236}">
                <a16:creationId xmlns:a16="http://schemas.microsoft.com/office/drawing/2014/main" id="{A2A0C9D7-E8E4-A76C-5AAA-46DD584D6436}"/>
              </a:ext>
            </a:extLst>
          </p:cNvPr>
          <p:cNvSpPr>
            <a:spLocks noGrp="1"/>
          </p:cNvSpPr>
          <p:nvPr>
            <p:ph type="body" sz="quarter" idx="21"/>
          </p:nvPr>
        </p:nvSpPr>
        <p:spPr/>
        <p:txBody>
          <a:bodyPr/>
          <a:lstStyle/>
          <a:p>
            <a:r>
              <a:rPr lang="en-US" sz="1400"/>
              <a:t>Physiological Sensing</a:t>
            </a:r>
            <a:endParaRPr lang="de-DE"/>
          </a:p>
        </p:txBody>
      </p:sp>
      <p:sp>
        <p:nvSpPr>
          <p:cNvPr id="6" name="Textplatzhalter 5">
            <a:extLst>
              <a:ext uri="{FF2B5EF4-FFF2-40B4-BE49-F238E27FC236}">
                <a16:creationId xmlns:a16="http://schemas.microsoft.com/office/drawing/2014/main" id="{308F17D2-2195-CA1C-F477-78C7D36D86E7}"/>
              </a:ext>
            </a:extLst>
          </p:cNvPr>
          <p:cNvSpPr>
            <a:spLocks noGrp="1"/>
          </p:cNvSpPr>
          <p:nvPr>
            <p:ph type="body" sz="quarter" idx="29"/>
          </p:nvPr>
        </p:nvSpPr>
        <p:spPr>
          <a:xfrm>
            <a:off x="695325" y="1449388"/>
            <a:ext cx="8169542" cy="4679950"/>
          </a:xfrm>
        </p:spPr>
        <p:txBody>
          <a:bodyPr>
            <a:normAutofit/>
          </a:bodyPr>
          <a:lstStyle/>
          <a:p>
            <a:r>
              <a:rPr lang="en-US" dirty="0"/>
              <a:t>Physiological sensing refers to </a:t>
            </a:r>
            <a:r>
              <a:rPr lang="en-US" b="1" dirty="0">
                <a:solidFill>
                  <a:schemeClr val="accent1"/>
                </a:solidFill>
              </a:rPr>
              <a:t>the use of sensors to measure physiological signals from the human body</a:t>
            </a:r>
          </a:p>
          <a:p>
            <a:r>
              <a:rPr lang="de-DE" dirty="0"/>
              <a:t>Physiological </a:t>
            </a:r>
            <a:r>
              <a:rPr lang="de-DE" dirty="0" err="1"/>
              <a:t>sensors</a:t>
            </a:r>
            <a:r>
              <a:rPr lang="de-DE" dirty="0"/>
              <a:t> </a:t>
            </a:r>
            <a:r>
              <a:rPr lang="en-US" b="1" dirty="0">
                <a:solidFill>
                  <a:schemeClr val="accent1"/>
                </a:solidFill>
              </a:rPr>
              <a:t>can provide real-time data and can serve as input to enhance interaction</a:t>
            </a:r>
            <a:r>
              <a:rPr lang="en-US" dirty="0"/>
              <a:t> with computer systems</a:t>
            </a:r>
          </a:p>
          <a:p>
            <a:r>
              <a:rPr lang="en-US" dirty="0"/>
              <a:t>They can be used to assess…</a:t>
            </a:r>
            <a:endParaRPr lang="en-US" b="1" dirty="0">
              <a:solidFill>
                <a:schemeClr val="accent1"/>
              </a:solidFill>
            </a:endParaRPr>
          </a:p>
          <a:p>
            <a:pPr lvl="1"/>
            <a:r>
              <a:rPr lang="en-US" b="1" dirty="0">
                <a:solidFill>
                  <a:schemeClr val="accent1"/>
                </a:solidFill>
              </a:rPr>
              <a:t>the motor functions of the human body</a:t>
            </a:r>
          </a:p>
          <a:p>
            <a:pPr lvl="1"/>
            <a:r>
              <a:rPr lang="en-US" b="1" dirty="0">
                <a:solidFill>
                  <a:schemeClr val="accent1"/>
                </a:solidFill>
              </a:rPr>
              <a:t>the cognitive/mental state </a:t>
            </a:r>
            <a:r>
              <a:rPr lang="en-US" dirty="0"/>
              <a:t>or</a:t>
            </a:r>
            <a:r>
              <a:rPr lang="en-US" b="1" dirty="0">
                <a:solidFill>
                  <a:schemeClr val="accent1"/>
                </a:solidFill>
              </a:rPr>
              <a:t> the affect of a human</a:t>
            </a:r>
          </a:p>
          <a:p>
            <a:pPr lvl="2"/>
            <a:r>
              <a:rPr lang="en-US" b="1" dirty="0">
                <a:solidFill>
                  <a:schemeClr val="accent1"/>
                </a:solidFill>
              </a:rPr>
              <a:t>Affect</a:t>
            </a:r>
            <a:r>
              <a:rPr lang="en-US" dirty="0"/>
              <a:t>, in psychology, refers to the underlying experience of feeling, emotion, attachment, or mood</a:t>
            </a:r>
          </a:p>
          <a:p>
            <a:pPr lvl="2"/>
            <a:r>
              <a:rPr lang="en-US" dirty="0"/>
              <a:t>The technology and research behind devices recognizing, interpreting, processing, and simulating affect is called</a:t>
            </a:r>
            <a:r>
              <a:rPr lang="en-US" b="0" i="0" dirty="0">
                <a:solidFill>
                  <a:srgbClr val="202122"/>
                </a:solidFill>
                <a:effectLst/>
                <a:latin typeface="Arial" panose="020B0604020202020204" pitchFamily="34" charset="0"/>
              </a:rPr>
              <a:t> </a:t>
            </a:r>
            <a:r>
              <a:rPr lang="en-US" b="1" i="0" dirty="0">
                <a:solidFill>
                  <a:schemeClr val="accent1"/>
                </a:solidFill>
                <a:effectLst/>
                <a:latin typeface="Arial" panose="020B0604020202020204" pitchFamily="34" charset="0"/>
              </a:rPr>
              <a:t>a</a:t>
            </a:r>
            <a:r>
              <a:rPr lang="en-US" b="1" dirty="0">
                <a:solidFill>
                  <a:schemeClr val="accent1"/>
                </a:solidFill>
              </a:rPr>
              <a:t>ffective computing</a:t>
            </a:r>
          </a:p>
        </p:txBody>
      </p:sp>
      <p:pic>
        <p:nvPicPr>
          <p:cNvPr id="13" name="Picture 6" descr="Muskelfunktionsdiagnostik (EMG Analyse) | Bonn Orthopäde Orthopädie  Unfallchirurgie Experte Arzt Praxis">
            <a:extLst>
              <a:ext uri="{FF2B5EF4-FFF2-40B4-BE49-F238E27FC236}">
                <a16:creationId xmlns:a16="http://schemas.microsoft.com/office/drawing/2014/main" id="{27D1F073-2A22-4A21-C2C2-279B4BE5771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701" t="8428" r="32370"/>
          <a:stretch/>
        </p:blipFill>
        <p:spPr bwMode="auto">
          <a:xfrm>
            <a:off x="9191625" y="1089025"/>
            <a:ext cx="2844800" cy="4463232"/>
          </a:xfrm>
          <a:prstGeom prst="rect">
            <a:avLst/>
          </a:prstGeom>
          <a:noFill/>
          <a:extLst>
            <a:ext uri="{909E8E84-426E-40DD-AFC4-6F175D3DCCD1}">
              <a14:hiddenFill xmlns:a14="http://schemas.microsoft.com/office/drawing/2010/main">
                <a:solidFill>
                  <a:srgbClr val="FFFFFF"/>
                </a:solidFill>
              </a14:hiddenFill>
            </a:ext>
          </a:extLst>
        </p:spPr>
      </p:pic>
      <p:sp>
        <p:nvSpPr>
          <p:cNvPr id="15" name="Textfeld 14">
            <a:extLst>
              <a:ext uri="{FF2B5EF4-FFF2-40B4-BE49-F238E27FC236}">
                <a16:creationId xmlns:a16="http://schemas.microsoft.com/office/drawing/2014/main" id="{2FF588CC-0E0B-6929-8740-F30755DFB3E1}"/>
              </a:ext>
            </a:extLst>
          </p:cNvPr>
          <p:cNvSpPr txBox="1"/>
          <p:nvPr/>
        </p:nvSpPr>
        <p:spPr>
          <a:xfrm>
            <a:off x="9191625" y="5552257"/>
            <a:ext cx="2844800" cy="577081"/>
          </a:xfrm>
          <a:prstGeom prst="rect">
            <a:avLst/>
          </a:prstGeom>
          <a:noFill/>
        </p:spPr>
        <p:txBody>
          <a:bodyPr wrap="square">
            <a:spAutoFit/>
          </a:bodyPr>
          <a:lstStyle/>
          <a:p>
            <a:r>
              <a:rPr lang="de-DE" sz="1050" dirty="0"/>
              <a:t>Image </a:t>
            </a:r>
            <a:r>
              <a:rPr lang="de-DE" sz="1050" dirty="0" err="1"/>
              <a:t>from</a:t>
            </a:r>
            <a:r>
              <a:rPr lang="de-DE" sz="1050" dirty="0"/>
              <a:t>: https://suedstadt-orthopaeden.de/muskelfunktionsdiagnostik-emg-analyse/</a:t>
            </a:r>
          </a:p>
        </p:txBody>
      </p:sp>
    </p:spTree>
    <p:extLst>
      <p:ext uri="{BB962C8B-B14F-4D97-AF65-F5344CB8AC3E}">
        <p14:creationId xmlns:p14="http://schemas.microsoft.com/office/powerpoint/2010/main" val="2386049879"/>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E9D8350-4C81-96F8-CE36-6D7EC9371493}"/>
              </a:ext>
            </a:extLst>
          </p:cNvPr>
          <p:cNvSpPr>
            <a:spLocks noGrp="1"/>
          </p:cNvSpPr>
          <p:nvPr>
            <p:ph type="title"/>
          </p:nvPr>
        </p:nvSpPr>
        <p:spPr/>
        <p:txBody>
          <a:bodyPr/>
          <a:lstStyle/>
          <a:p>
            <a:r>
              <a:rPr lang="de-DE" dirty="0"/>
              <a:t>Domains of </a:t>
            </a:r>
            <a:r>
              <a:rPr lang="de-DE" dirty="0" err="1"/>
              <a:t>Affective</a:t>
            </a:r>
            <a:r>
              <a:rPr lang="de-DE" dirty="0"/>
              <a:t> Computing</a:t>
            </a:r>
          </a:p>
        </p:txBody>
      </p:sp>
      <p:sp>
        <p:nvSpPr>
          <p:cNvPr id="3" name="Fußzeilenplatzhalter 2">
            <a:extLst>
              <a:ext uri="{FF2B5EF4-FFF2-40B4-BE49-F238E27FC236}">
                <a16:creationId xmlns:a16="http://schemas.microsoft.com/office/drawing/2014/main" id="{3465A529-D5E1-1E4F-83E7-673A53E19479}"/>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87BA971F-0554-8CD5-4B42-82616EE39510}"/>
              </a:ext>
            </a:extLst>
          </p:cNvPr>
          <p:cNvSpPr>
            <a:spLocks noGrp="1"/>
          </p:cNvSpPr>
          <p:nvPr>
            <p:ph type="sldNum" sz="quarter" idx="28"/>
          </p:nvPr>
        </p:nvSpPr>
        <p:spPr/>
        <p:txBody>
          <a:bodyPr/>
          <a:lstStyle/>
          <a:p>
            <a:fld id="{BA24374A-C3A8-471A-8837-3FC31668ABE5}" type="slidenum">
              <a:rPr lang="de-DE" smtClean="0"/>
              <a:pPr/>
              <a:t>136</a:t>
            </a:fld>
            <a:endParaRPr lang="de-DE" dirty="0"/>
          </a:p>
        </p:txBody>
      </p:sp>
      <p:sp>
        <p:nvSpPr>
          <p:cNvPr id="5" name="Textplatzhalter 4">
            <a:extLst>
              <a:ext uri="{FF2B5EF4-FFF2-40B4-BE49-F238E27FC236}">
                <a16:creationId xmlns:a16="http://schemas.microsoft.com/office/drawing/2014/main" id="{BBA70FC6-1B5E-A438-F5A6-80E34949E0B8}"/>
              </a:ext>
            </a:extLst>
          </p:cNvPr>
          <p:cNvSpPr>
            <a:spLocks noGrp="1"/>
          </p:cNvSpPr>
          <p:nvPr>
            <p:ph type="body" sz="quarter" idx="21"/>
          </p:nvPr>
        </p:nvSpPr>
        <p:spPr/>
        <p:txBody>
          <a:bodyPr/>
          <a:lstStyle/>
          <a:p>
            <a:r>
              <a:rPr lang="en-US" sz="1400"/>
              <a:t>Physiological Sensing</a:t>
            </a:r>
            <a:endParaRPr lang="de-DE" dirty="0"/>
          </a:p>
        </p:txBody>
      </p:sp>
      <p:sp>
        <p:nvSpPr>
          <p:cNvPr id="6" name="Textplatzhalter 5">
            <a:extLst>
              <a:ext uri="{FF2B5EF4-FFF2-40B4-BE49-F238E27FC236}">
                <a16:creationId xmlns:a16="http://schemas.microsoft.com/office/drawing/2014/main" id="{6C910BE6-2C8A-D206-FB72-F5209B6B3132}"/>
              </a:ext>
            </a:extLst>
          </p:cNvPr>
          <p:cNvSpPr>
            <a:spLocks noGrp="1"/>
          </p:cNvSpPr>
          <p:nvPr>
            <p:ph type="body" sz="quarter" idx="29"/>
          </p:nvPr>
        </p:nvSpPr>
        <p:spPr/>
        <p:txBody>
          <a:bodyPr>
            <a:normAutofit fontScale="92500" lnSpcReduction="10000"/>
          </a:bodyPr>
          <a:lstStyle/>
          <a:p>
            <a:r>
              <a:rPr lang="en-US" b="1" dirty="0">
                <a:solidFill>
                  <a:schemeClr val="accent1"/>
                </a:solidFill>
              </a:rPr>
              <a:t>Accessibility</a:t>
            </a:r>
            <a:r>
              <a:rPr lang="en-US" dirty="0"/>
              <a:t>: For individuals with disabilities, physiological sensors can facilitate communication and interaction with computers, such as using brain signals for input in the absence of motor control</a:t>
            </a:r>
          </a:p>
          <a:p>
            <a:r>
              <a:rPr lang="en-US" b="1" dirty="0">
                <a:solidFill>
                  <a:schemeClr val="accent1"/>
                </a:solidFill>
              </a:rPr>
              <a:t>Health and Wellness Monitoring</a:t>
            </a:r>
            <a:r>
              <a:rPr lang="en-US" dirty="0"/>
              <a:t>: HCI systems with physiological sensing can monitor health indicators, providing valuable data for medical purposes or personal wellness</a:t>
            </a:r>
          </a:p>
          <a:p>
            <a:r>
              <a:rPr lang="en-US" b="1" dirty="0">
                <a:solidFill>
                  <a:schemeClr val="accent1"/>
                </a:solidFill>
              </a:rPr>
              <a:t>Emotion Recognition</a:t>
            </a:r>
            <a:r>
              <a:rPr lang="en-US" dirty="0"/>
              <a:t>: By understanding physiological responses, systems can recognize and respond appropriately to a user's emotional state, enhancing empathy in human-computer interactions</a:t>
            </a:r>
          </a:p>
          <a:p>
            <a:r>
              <a:rPr lang="en-US" b="1" dirty="0">
                <a:solidFill>
                  <a:schemeClr val="accent1"/>
                </a:solidFill>
              </a:rPr>
              <a:t>User Engagement and Feedback</a:t>
            </a:r>
            <a:r>
              <a:rPr lang="en-US" dirty="0"/>
              <a:t>: Applications can use these sensors to measure engagement and cognitive load, allowing for adjustments to maintain interest or reduce stress</a:t>
            </a:r>
          </a:p>
          <a:p>
            <a:r>
              <a:rPr lang="en-US" b="1" dirty="0">
                <a:solidFill>
                  <a:schemeClr val="accent1"/>
                </a:solidFill>
              </a:rPr>
              <a:t>Security and Authentication</a:t>
            </a:r>
            <a:r>
              <a:rPr lang="en-US" dirty="0"/>
              <a:t>: Some physiological patterns are unique to individuals, making them useful for biometric authentication</a:t>
            </a:r>
            <a:endParaRPr lang="de-DE" dirty="0"/>
          </a:p>
        </p:txBody>
      </p:sp>
    </p:spTree>
    <p:extLst>
      <p:ext uri="{BB962C8B-B14F-4D97-AF65-F5344CB8AC3E}">
        <p14:creationId xmlns:p14="http://schemas.microsoft.com/office/powerpoint/2010/main" val="3575126063"/>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5BFA642-6F55-E2AD-352B-9489D3AFE794}"/>
              </a:ext>
            </a:extLst>
          </p:cNvPr>
          <p:cNvSpPr>
            <a:spLocks noGrp="1"/>
          </p:cNvSpPr>
          <p:nvPr>
            <p:ph type="title"/>
          </p:nvPr>
        </p:nvSpPr>
        <p:spPr/>
        <p:txBody>
          <a:bodyPr/>
          <a:lstStyle/>
          <a:p>
            <a:r>
              <a:rPr lang="en-US" dirty="0"/>
              <a:t>Physiological Sensing for Affective Computing</a:t>
            </a:r>
            <a:endParaRPr lang="de-DE" dirty="0"/>
          </a:p>
        </p:txBody>
      </p:sp>
      <p:sp>
        <p:nvSpPr>
          <p:cNvPr id="3" name="Fußzeilenplatzhalter 2">
            <a:extLst>
              <a:ext uri="{FF2B5EF4-FFF2-40B4-BE49-F238E27FC236}">
                <a16:creationId xmlns:a16="http://schemas.microsoft.com/office/drawing/2014/main" id="{894F8E3E-0347-6244-ECD5-3594385516EC}"/>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4C2CF929-ECA3-3A15-FBD3-8C492A302071}"/>
              </a:ext>
            </a:extLst>
          </p:cNvPr>
          <p:cNvSpPr>
            <a:spLocks noGrp="1"/>
          </p:cNvSpPr>
          <p:nvPr>
            <p:ph type="sldNum" sz="quarter" idx="33"/>
          </p:nvPr>
        </p:nvSpPr>
        <p:spPr/>
        <p:txBody>
          <a:bodyPr/>
          <a:lstStyle/>
          <a:p>
            <a:fld id="{BA24374A-C3A8-471A-8837-3FC31668ABE5}" type="slidenum">
              <a:rPr lang="de-DE" smtClean="0"/>
              <a:pPr/>
              <a:t>137</a:t>
            </a:fld>
            <a:endParaRPr lang="de-DE" dirty="0"/>
          </a:p>
        </p:txBody>
      </p:sp>
      <p:sp>
        <p:nvSpPr>
          <p:cNvPr id="5" name="Textplatzhalter 4">
            <a:extLst>
              <a:ext uri="{FF2B5EF4-FFF2-40B4-BE49-F238E27FC236}">
                <a16:creationId xmlns:a16="http://schemas.microsoft.com/office/drawing/2014/main" id="{B3E9B932-3494-F639-EB35-D9ADAF825E2A}"/>
              </a:ext>
            </a:extLst>
          </p:cNvPr>
          <p:cNvSpPr>
            <a:spLocks noGrp="1"/>
          </p:cNvSpPr>
          <p:nvPr>
            <p:ph type="body" sz="quarter" idx="21"/>
          </p:nvPr>
        </p:nvSpPr>
        <p:spPr/>
        <p:txBody>
          <a:bodyPr/>
          <a:lstStyle/>
          <a:p>
            <a:r>
              <a:rPr lang="en-US" sz="1400"/>
              <a:t>Physiological Sensing</a:t>
            </a:r>
            <a:endParaRPr lang="de-DE"/>
          </a:p>
        </p:txBody>
      </p:sp>
      <p:sp>
        <p:nvSpPr>
          <p:cNvPr id="9" name="Textplatzhalter 8">
            <a:extLst>
              <a:ext uri="{FF2B5EF4-FFF2-40B4-BE49-F238E27FC236}">
                <a16:creationId xmlns:a16="http://schemas.microsoft.com/office/drawing/2014/main" id="{6328C8BB-B419-016D-E490-FE6A6AEE57C9}"/>
              </a:ext>
            </a:extLst>
          </p:cNvPr>
          <p:cNvSpPr>
            <a:spLocks noGrp="1"/>
          </p:cNvSpPr>
          <p:nvPr>
            <p:ph type="body" sz="quarter" idx="34"/>
          </p:nvPr>
        </p:nvSpPr>
        <p:spPr/>
        <p:txBody>
          <a:bodyPr/>
          <a:lstStyle/>
          <a:p>
            <a:endParaRPr lang="de-DE" dirty="0"/>
          </a:p>
        </p:txBody>
      </p:sp>
      <p:sp>
        <p:nvSpPr>
          <p:cNvPr id="10" name="Inhaltsplatzhalter 9">
            <a:extLst>
              <a:ext uri="{FF2B5EF4-FFF2-40B4-BE49-F238E27FC236}">
                <a16:creationId xmlns:a16="http://schemas.microsoft.com/office/drawing/2014/main" id="{9C2288DC-FCA8-4365-508F-A9E8CD3330D1}"/>
              </a:ext>
            </a:extLst>
          </p:cNvPr>
          <p:cNvSpPr>
            <a:spLocks noGrp="1"/>
          </p:cNvSpPr>
          <p:nvPr>
            <p:ph sz="quarter" idx="35"/>
          </p:nvPr>
        </p:nvSpPr>
        <p:spPr/>
        <p:txBody>
          <a:bodyPr/>
          <a:lstStyle/>
          <a:p>
            <a:r>
              <a:rPr lang="en-US" dirty="0"/>
              <a:t>Peter, C. (2012). Physiological Sensing for Affective Computing. (PhD Thesis). ResearchGate. Retrieved from https://www.researchgate.net/publication/236883862_Physiological_Sensing_for_Affective_Computing_PhD_Thesis</a:t>
            </a:r>
            <a:endParaRPr lang="de-DE" dirty="0"/>
          </a:p>
        </p:txBody>
      </p:sp>
      <p:sp>
        <p:nvSpPr>
          <p:cNvPr id="8" name="Textfeld 7">
            <a:extLst>
              <a:ext uri="{FF2B5EF4-FFF2-40B4-BE49-F238E27FC236}">
                <a16:creationId xmlns:a16="http://schemas.microsoft.com/office/drawing/2014/main" id="{8200F303-165F-2CCE-4C26-BC74642241E7}"/>
              </a:ext>
            </a:extLst>
          </p:cNvPr>
          <p:cNvSpPr txBox="1"/>
          <p:nvPr/>
        </p:nvSpPr>
        <p:spPr>
          <a:xfrm>
            <a:off x="2886605" y="3691962"/>
            <a:ext cx="1769533" cy="927134"/>
          </a:xfrm>
          <a:prstGeom prst="rect">
            <a:avLst/>
          </a:prstGeom>
          <a:solidFill>
            <a:schemeClr val="accent1"/>
          </a:solidFill>
        </p:spPr>
        <p:txBody>
          <a:bodyPr wrap="square" anchor="ctr">
            <a:noAutofit/>
          </a:bodyPr>
          <a:lstStyle/>
          <a:p>
            <a:pPr algn="ctr"/>
            <a:r>
              <a:rPr lang="en-US" sz="1600" dirty="0">
                <a:solidFill>
                  <a:schemeClr val="bg1"/>
                </a:solidFill>
              </a:rPr>
              <a:t>Physiological Sensing</a:t>
            </a:r>
            <a:endParaRPr lang="de-DE" sz="1600" dirty="0">
              <a:solidFill>
                <a:schemeClr val="bg1"/>
              </a:solidFill>
            </a:endParaRPr>
          </a:p>
        </p:txBody>
      </p:sp>
      <p:sp>
        <p:nvSpPr>
          <p:cNvPr id="11" name="Pfeil: nach rechts 10">
            <a:extLst>
              <a:ext uri="{FF2B5EF4-FFF2-40B4-BE49-F238E27FC236}">
                <a16:creationId xmlns:a16="http://schemas.microsoft.com/office/drawing/2014/main" id="{559A9EF0-BC36-E088-9820-DFEE6459FB96}"/>
              </a:ext>
            </a:extLst>
          </p:cNvPr>
          <p:cNvSpPr/>
          <p:nvPr/>
        </p:nvSpPr>
        <p:spPr>
          <a:xfrm>
            <a:off x="4736571" y="3713146"/>
            <a:ext cx="491067" cy="884767"/>
          </a:xfrm>
          <a:prstGeom prst="rightArrow">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2" name="Textfeld 11">
            <a:extLst>
              <a:ext uri="{FF2B5EF4-FFF2-40B4-BE49-F238E27FC236}">
                <a16:creationId xmlns:a16="http://schemas.microsoft.com/office/drawing/2014/main" id="{286C2F26-6EC6-D038-0FC4-20DE30B1DECE}"/>
              </a:ext>
            </a:extLst>
          </p:cNvPr>
          <p:cNvSpPr txBox="1"/>
          <p:nvPr/>
        </p:nvSpPr>
        <p:spPr>
          <a:xfrm>
            <a:off x="5308071" y="3691962"/>
            <a:ext cx="1769533" cy="927134"/>
          </a:xfrm>
          <a:prstGeom prst="rect">
            <a:avLst/>
          </a:prstGeom>
          <a:solidFill>
            <a:schemeClr val="accent1"/>
          </a:solidFill>
        </p:spPr>
        <p:txBody>
          <a:bodyPr wrap="square" anchor="ctr">
            <a:noAutofit/>
          </a:bodyPr>
          <a:lstStyle/>
          <a:p>
            <a:pPr algn="ctr"/>
            <a:r>
              <a:rPr lang="en-US" sz="1600" dirty="0">
                <a:solidFill>
                  <a:schemeClr val="bg1"/>
                </a:solidFill>
              </a:rPr>
              <a:t>Feature</a:t>
            </a:r>
            <a:br>
              <a:rPr lang="en-US" sz="1600" dirty="0">
                <a:solidFill>
                  <a:schemeClr val="bg1"/>
                </a:solidFill>
              </a:rPr>
            </a:br>
            <a:r>
              <a:rPr lang="en-US" sz="1600" dirty="0">
                <a:solidFill>
                  <a:schemeClr val="bg1"/>
                </a:solidFill>
              </a:rPr>
              <a:t>Extraction &amp; Classification</a:t>
            </a:r>
            <a:endParaRPr lang="de-DE" sz="1600" dirty="0">
              <a:solidFill>
                <a:schemeClr val="bg1"/>
              </a:solidFill>
            </a:endParaRPr>
          </a:p>
        </p:txBody>
      </p:sp>
      <p:sp>
        <p:nvSpPr>
          <p:cNvPr id="13" name="Pfeil: nach rechts 12">
            <a:extLst>
              <a:ext uri="{FF2B5EF4-FFF2-40B4-BE49-F238E27FC236}">
                <a16:creationId xmlns:a16="http://schemas.microsoft.com/office/drawing/2014/main" id="{89BBB961-57C3-03CA-498A-E6CFB65F566B}"/>
              </a:ext>
            </a:extLst>
          </p:cNvPr>
          <p:cNvSpPr/>
          <p:nvPr/>
        </p:nvSpPr>
        <p:spPr>
          <a:xfrm>
            <a:off x="7158037" y="3713146"/>
            <a:ext cx="491067" cy="884767"/>
          </a:xfrm>
          <a:prstGeom prst="rightArrow">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4" name="Textfeld 13">
            <a:extLst>
              <a:ext uri="{FF2B5EF4-FFF2-40B4-BE49-F238E27FC236}">
                <a16:creationId xmlns:a16="http://schemas.microsoft.com/office/drawing/2014/main" id="{0B7DF9CA-993B-4C9A-49C1-5DBAB5EE6DCF}"/>
              </a:ext>
            </a:extLst>
          </p:cNvPr>
          <p:cNvSpPr txBox="1"/>
          <p:nvPr/>
        </p:nvSpPr>
        <p:spPr>
          <a:xfrm>
            <a:off x="7729537" y="3688241"/>
            <a:ext cx="1769533" cy="927134"/>
          </a:xfrm>
          <a:prstGeom prst="rect">
            <a:avLst/>
          </a:prstGeom>
          <a:solidFill>
            <a:schemeClr val="accent1"/>
          </a:solidFill>
        </p:spPr>
        <p:txBody>
          <a:bodyPr wrap="square" anchor="ctr">
            <a:noAutofit/>
          </a:bodyPr>
          <a:lstStyle/>
          <a:p>
            <a:pPr algn="ctr"/>
            <a:r>
              <a:rPr lang="en-US" sz="1600" dirty="0">
                <a:solidFill>
                  <a:schemeClr val="bg1"/>
                </a:solidFill>
              </a:rPr>
              <a:t>Emotion</a:t>
            </a:r>
            <a:br>
              <a:rPr lang="en-US" sz="1600" dirty="0">
                <a:solidFill>
                  <a:schemeClr val="bg1"/>
                </a:solidFill>
              </a:rPr>
            </a:br>
            <a:r>
              <a:rPr lang="en-US" sz="1600" dirty="0">
                <a:solidFill>
                  <a:schemeClr val="bg1"/>
                </a:solidFill>
              </a:rPr>
              <a:t>Estimate</a:t>
            </a:r>
            <a:endParaRPr lang="de-DE" sz="1600" dirty="0">
              <a:solidFill>
                <a:schemeClr val="bg1"/>
              </a:solidFill>
            </a:endParaRPr>
          </a:p>
        </p:txBody>
      </p:sp>
      <p:sp>
        <p:nvSpPr>
          <p:cNvPr id="15" name="Pfeil: nach rechts 14">
            <a:extLst>
              <a:ext uri="{FF2B5EF4-FFF2-40B4-BE49-F238E27FC236}">
                <a16:creationId xmlns:a16="http://schemas.microsoft.com/office/drawing/2014/main" id="{1066DD16-0920-26AB-963B-D8800BD7BF63}"/>
              </a:ext>
            </a:extLst>
          </p:cNvPr>
          <p:cNvSpPr/>
          <p:nvPr/>
        </p:nvSpPr>
        <p:spPr>
          <a:xfrm>
            <a:off x="9579503" y="3709425"/>
            <a:ext cx="491067" cy="884767"/>
          </a:xfrm>
          <a:prstGeom prst="rightArrow">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6" name="Textfeld 15">
            <a:extLst>
              <a:ext uri="{FF2B5EF4-FFF2-40B4-BE49-F238E27FC236}">
                <a16:creationId xmlns:a16="http://schemas.microsoft.com/office/drawing/2014/main" id="{CDCCA7FB-9147-2785-7F77-3FC3531AB88C}"/>
              </a:ext>
            </a:extLst>
          </p:cNvPr>
          <p:cNvSpPr txBox="1"/>
          <p:nvPr/>
        </p:nvSpPr>
        <p:spPr>
          <a:xfrm rot="16200000">
            <a:off x="9729804" y="3688241"/>
            <a:ext cx="1769533" cy="927134"/>
          </a:xfrm>
          <a:prstGeom prst="rect">
            <a:avLst/>
          </a:prstGeom>
          <a:noFill/>
          <a:ln w="38100">
            <a:solidFill>
              <a:schemeClr val="accent1"/>
            </a:solidFill>
          </a:ln>
        </p:spPr>
        <p:txBody>
          <a:bodyPr wrap="square" anchor="ctr">
            <a:noAutofit/>
          </a:bodyPr>
          <a:lstStyle/>
          <a:p>
            <a:pPr algn="ctr"/>
            <a:r>
              <a:rPr lang="en-US" sz="1600" dirty="0">
                <a:solidFill>
                  <a:schemeClr val="accent1"/>
                </a:solidFill>
              </a:rPr>
              <a:t>Affective Computing</a:t>
            </a:r>
            <a:endParaRPr lang="de-DE" sz="1600" dirty="0">
              <a:solidFill>
                <a:schemeClr val="accent1"/>
              </a:solidFill>
            </a:endParaRPr>
          </a:p>
        </p:txBody>
      </p:sp>
      <p:sp>
        <p:nvSpPr>
          <p:cNvPr id="17" name="Textfeld 16">
            <a:extLst>
              <a:ext uri="{FF2B5EF4-FFF2-40B4-BE49-F238E27FC236}">
                <a16:creationId xmlns:a16="http://schemas.microsoft.com/office/drawing/2014/main" id="{1C9FF6FB-75B4-9FE1-109F-A4055C30E2CB}"/>
              </a:ext>
            </a:extLst>
          </p:cNvPr>
          <p:cNvSpPr txBox="1"/>
          <p:nvPr/>
        </p:nvSpPr>
        <p:spPr>
          <a:xfrm rot="16200000">
            <a:off x="909126" y="3733766"/>
            <a:ext cx="1769533" cy="927134"/>
          </a:xfrm>
          <a:prstGeom prst="rect">
            <a:avLst/>
          </a:prstGeom>
          <a:noFill/>
          <a:ln w="38100">
            <a:solidFill>
              <a:schemeClr val="accent1"/>
            </a:solidFill>
          </a:ln>
        </p:spPr>
        <p:txBody>
          <a:bodyPr wrap="square" anchor="ctr">
            <a:noAutofit/>
          </a:bodyPr>
          <a:lstStyle/>
          <a:p>
            <a:pPr algn="ctr"/>
            <a:r>
              <a:rPr lang="en-US" sz="1600" dirty="0">
                <a:solidFill>
                  <a:schemeClr val="accent1"/>
                </a:solidFill>
              </a:rPr>
              <a:t>Physiological</a:t>
            </a:r>
            <a:br>
              <a:rPr lang="en-US" sz="1600" dirty="0">
                <a:solidFill>
                  <a:schemeClr val="accent1"/>
                </a:solidFill>
              </a:rPr>
            </a:br>
            <a:r>
              <a:rPr lang="en-US" sz="1600" dirty="0">
                <a:solidFill>
                  <a:schemeClr val="accent1"/>
                </a:solidFill>
              </a:rPr>
              <a:t>Signals</a:t>
            </a:r>
            <a:endParaRPr lang="de-DE" sz="1600" dirty="0">
              <a:solidFill>
                <a:schemeClr val="accent1"/>
              </a:solidFill>
            </a:endParaRPr>
          </a:p>
        </p:txBody>
      </p:sp>
      <p:sp>
        <p:nvSpPr>
          <p:cNvPr id="18" name="Pfeil: nach rechts 17">
            <a:extLst>
              <a:ext uri="{FF2B5EF4-FFF2-40B4-BE49-F238E27FC236}">
                <a16:creationId xmlns:a16="http://schemas.microsoft.com/office/drawing/2014/main" id="{1DB9176F-3E16-8293-7145-F59618AAACBD}"/>
              </a:ext>
            </a:extLst>
          </p:cNvPr>
          <p:cNvSpPr/>
          <p:nvPr/>
        </p:nvSpPr>
        <p:spPr>
          <a:xfrm>
            <a:off x="2330469" y="3703851"/>
            <a:ext cx="491067" cy="884767"/>
          </a:xfrm>
          <a:prstGeom prst="rightArrow">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9" name="Textfeld 18">
            <a:extLst>
              <a:ext uri="{FF2B5EF4-FFF2-40B4-BE49-F238E27FC236}">
                <a16:creationId xmlns:a16="http://schemas.microsoft.com/office/drawing/2014/main" id="{E691F44A-2D14-CA22-FCAE-0D3321A40127}"/>
              </a:ext>
            </a:extLst>
          </p:cNvPr>
          <p:cNvSpPr txBox="1"/>
          <p:nvPr/>
        </p:nvSpPr>
        <p:spPr>
          <a:xfrm>
            <a:off x="2886075" y="2164654"/>
            <a:ext cx="2983967" cy="927134"/>
          </a:xfrm>
          <a:prstGeom prst="rect">
            <a:avLst/>
          </a:prstGeom>
          <a:solidFill>
            <a:schemeClr val="accent2"/>
          </a:solidFill>
        </p:spPr>
        <p:txBody>
          <a:bodyPr wrap="square" anchor="ctr">
            <a:noAutofit/>
          </a:bodyPr>
          <a:lstStyle/>
          <a:p>
            <a:pPr algn="ctr"/>
            <a:r>
              <a:rPr lang="en-US" sz="1600" dirty="0"/>
              <a:t>Human Physiology</a:t>
            </a:r>
            <a:br>
              <a:rPr lang="en-US" sz="1600" dirty="0"/>
            </a:br>
            <a:r>
              <a:rPr lang="en-US" sz="1600" dirty="0"/>
              <a:t>(Body Location &amp; Calibration)</a:t>
            </a:r>
            <a:endParaRPr lang="de-DE" sz="1600" dirty="0"/>
          </a:p>
        </p:txBody>
      </p:sp>
      <p:sp>
        <p:nvSpPr>
          <p:cNvPr id="20" name="Textfeld 19">
            <a:extLst>
              <a:ext uri="{FF2B5EF4-FFF2-40B4-BE49-F238E27FC236}">
                <a16:creationId xmlns:a16="http://schemas.microsoft.com/office/drawing/2014/main" id="{31A039F7-D3DE-7C1A-17AC-B693984FD772}"/>
              </a:ext>
            </a:extLst>
          </p:cNvPr>
          <p:cNvSpPr txBox="1"/>
          <p:nvPr/>
        </p:nvSpPr>
        <p:spPr>
          <a:xfrm>
            <a:off x="6515102" y="2164654"/>
            <a:ext cx="2983968" cy="927134"/>
          </a:xfrm>
          <a:prstGeom prst="rect">
            <a:avLst/>
          </a:prstGeom>
          <a:solidFill>
            <a:schemeClr val="accent2"/>
          </a:solidFill>
        </p:spPr>
        <p:txBody>
          <a:bodyPr wrap="square" anchor="ctr">
            <a:noAutofit/>
          </a:bodyPr>
          <a:lstStyle/>
          <a:p>
            <a:pPr algn="ctr"/>
            <a:r>
              <a:rPr lang="en-US" sz="1600" dirty="0"/>
              <a:t>Emotion Theory</a:t>
            </a:r>
            <a:endParaRPr lang="de-DE" sz="1600" dirty="0"/>
          </a:p>
        </p:txBody>
      </p:sp>
      <p:sp>
        <p:nvSpPr>
          <p:cNvPr id="21" name="Pfeil: nach rechts 20">
            <a:extLst>
              <a:ext uri="{FF2B5EF4-FFF2-40B4-BE49-F238E27FC236}">
                <a16:creationId xmlns:a16="http://schemas.microsoft.com/office/drawing/2014/main" id="{7AF228E5-7120-852B-7C52-F54CE4D7EEFC}"/>
              </a:ext>
            </a:extLst>
          </p:cNvPr>
          <p:cNvSpPr/>
          <p:nvPr/>
        </p:nvSpPr>
        <p:spPr>
          <a:xfrm rot="5400000">
            <a:off x="2930957" y="3194908"/>
            <a:ext cx="650609" cy="320146"/>
          </a:xfrm>
          <a:prstGeom prst="rightArrow">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2" name="Pfeil: nach rechts 21">
            <a:extLst>
              <a:ext uri="{FF2B5EF4-FFF2-40B4-BE49-F238E27FC236}">
                <a16:creationId xmlns:a16="http://schemas.microsoft.com/office/drawing/2014/main" id="{A29CFF3B-001E-71DC-A870-878CD5757EBD}"/>
              </a:ext>
            </a:extLst>
          </p:cNvPr>
          <p:cNvSpPr/>
          <p:nvPr/>
        </p:nvSpPr>
        <p:spPr>
          <a:xfrm rot="5400000">
            <a:off x="5264809" y="3214191"/>
            <a:ext cx="650609" cy="320146"/>
          </a:xfrm>
          <a:prstGeom prst="rightArrow">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3" name="Pfeil: nach rechts 22">
            <a:extLst>
              <a:ext uri="{FF2B5EF4-FFF2-40B4-BE49-F238E27FC236}">
                <a16:creationId xmlns:a16="http://schemas.microsoft.com/office/drawing/2014/main" id="{C8C6794C-F84A-B5F9-92CB-9122DA5B609F}"/>
              </a:ext>
            </a:extLst>
          </p:cNvPr>
          <p:cNvSpPr/>
          <p:nvPr/>
        </p:nvSpPr>
        <p:spPr>
          <a:xfrm rot="5400000">
            <a:off x="6543539" y="3202863"/>
            <a:ext cx="650609" cy="320146"/>
          </a:xfrm>
          <a:prstGeom prst="rightArrow">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4" name="Pfeil: nach rechts 23">
            <a:extLst>
              <a:ext uri="{FF2B5EF4-FFF2-40B4-BE49-F238E27FC236}">
                <a16:creationId xmlns:a16="http://schemas.microsoft.com/office/drawing/2014/main" id="{84AC4F01-6E44-1956-201E-8E90C697B7D2}"/>
              </a:ext>
            </a:extLst>
          </p:cNvPr>
          <p:cNvSpPr/>
          <p:nvPr/>
        </p:nvSpPr>
        <p:spPr>
          <a:xfrm rot="5400000">
            <a:off x="8877391" y="3222146"/>
            <a:ext cx="650609" cy="320146"/>
          </a:xfrm>
          <a:prstGeom prst="rightArrow">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420020715"/>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C230446-8ED4-92B9-E061-D9537FB18014}"/>
              </a:ext>
            </a:extLst>
          </p:cNvPr>
          <p:cNvSpPr>
            <a:spLocks noGrp="1"/>
          </p:cNvSpPr>
          <p:nvPr>
            <p:ph type="title"/>
          </p:nvPr>
        </p:nvSpPr>
        <p:spPr>
          <a:xfrm>
            <a:off x="695325" y="115889"/>
            <a:ext cx="10801350" cy="973136"/>
          </a:xfrm>
        </p:spPr>
        <p:txBody>
          <a:bodyPr/>
          <a:lstStyle/>
          <a:p>
            <a:r>
              <a:rPr lang="de-DE" dirty="0" err="1"/>
              <a:t>Electrical</a:t>
            </a:r>
            <a:r>
              <a:rPr lang="de-DE" dirty="0"/>
              <a:t> Sensors (1/2)</a:t>
            </a:r>
          </a:p>
        </p:txBody>
      </p:sp>
      <p:sp>
        <p:nvSpPr>
          <p:cNvPr id="3" name="Fußzeilenplatzhalter 2">
            <a:extLst>
              <a:ext uri="{FF2B5EF4-FFF2-40B4-BE49-F238E27FC236}">
                <a16:creationId xmlns:a16="http://schemas.microsoft.com/office/drawing/2014/main" id="{509D4696-4FA6-FB5D-1B0D-D7F09253C85D}"/>
              </a:ext>
            </a:extLst>
          </p:cNvPr>
          <p:cNvSpPr>
            <a:spLocks noGrp="1"/>
          </p:cNvSpPr>
          <p:nvPr>
            <p:ph type="ftr" sz="quarter" idx="27"/>
          </p:nvPr>
        </p:nvSpPr>
        <p:spPr>
          <a:xfrm>
            <a:off x="8651875" y="6318000"/>
            <a:ext cx="2844798" cy="540000"/>
          </a:xfrm>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112DB09B-B862-FFEA-2971-3B54DE99FAE8}"/>
              </a:ext>
            </a:extLst>
          </p:cNvPr>
          <p:cNvSpPr>
            <a:spLocks noGrp="1"/>
          </p:cNvSpPr>
          <p:nvPr>
            <p:ph type="sldNum" sz="quarter" idx="28"/>
          </p:nvPr>
        </p:nvSpPr>
        <p:spPr>
          <a:xfrm>
            <a:off x="11496674" y="6318000"/>
            <a:ext cx="695325" cy="540000"/>
          </a:xfrm>
        </p:spPr>
        <p:txBody>
          <a:bodyPr/>
          <a:lstStyle/>
          <a:p>
            <a:fld id="{BA24374A-C3A8-471A-8837-3FC31668ABE5}" type="slidenum">
              <a:rPr lang="de-DE" smtClean="0"/>
              <a:pPr/>
              <a:t>138</a:t>
            </a:fld>
            <a:endParaRPr lang="de-DE" dirty="0"/>
          </a:p>
        </p:txBody>
      </p:sp>
      <p:sp>
        <p:nvSpPr>
          <p:cNvPr id="20" name="Textplatzhalter 19">
            <a:extLst>
              <a:ext uri="{FF2B5EF4-FFF2-40B4-BE49-F238E27FC236}">
                <a16:creationId xmlns:a16="http://schemas.microsoft.com/office/drawing/2014/main" id="{2CD0DC98-C772-C9A7-1988-E2D61AEB1C69}"/>
              </a:ext>
            </a:extLst>
          </p:cNvPr>
          <p:cNvSpPr>
            <a:spLocks noGrp="1"/>
          </p:cNvSpPr>
          <p:nvPr>
            <p:ph type="body" sz="quarter" idx="21"/>
          </p:nvPr>
        </p:nvSpPr>
        <p:spPr/>
        <p:txBody>
          <a:bodyPr/>
          <a:lstStyle/>
          <a:p>
            <a:r>
              <a:rPr lang="en-US" dirty="0"/>
              <a:t>Physiological Sensors</a:t>
            </a:r>
            <a:endParaRPr lang="de-DE" dirty="0"/>
          </a:p>
        </p:txBody>
      </p:sp>
      <p:sp>
        <p:nvSpPr>
          <p:cNvPr id="6" name="Textplatzhalter 5">
            <a:extLst>
              <a:ext uri="{FF2B5EF4-FFF2-40B4-BE49-F238E27FC236}">
                <a16:creationId xmlns:a16="http://schemas.microsoft.com/office/drawing/2014/main" id="{42D37E2D-794C-4C5A-20FE-1C57E5CF235A}"/>
              </a:ext>
            </a:extLst>
          </p:cNvPr>
          <p:cNvSpPr>
            <a:spLocks noGrp="1"/>
          </p:cNvSpPr>
          <p:nvPr>
            <p:ph type="body" sz="quarter" idx="29"/>
          </p:nvPr>
        </p:nvSpPr>
        <p:spPr>
          <a:xfrm>
            <a:off x="695324" y="1449388"/>
            <a:ext cx="10801350" cy="4679950"/>
          </a:xfrm>
        </p:spPr>
        <p:txBody>
          <a:bodyPr>
            <a:normAutofit fontScale="92500" lnSpcReduction="10000"/>
          </a:bodyPr>
          <a:lstStyle/>
          <a:p>
            <a:pPr algn="l"/>
            <a:r>
              <a:rPr lang="en-US" b="1" dirty="0">
                <a:solidFill>
                  <a:schemeClr val="accent1"/>
                </a:solidFill>
              </a:rPr>
              <a:t>Capacitive Sensors</a:t>
            </a:r>
            <a:r>
              <a:rPr lang="en-US" dirty="0"/>
              <a:t>: based on capacitive coupling and measure any change of electric potential from an object that is conductive or has a dielectric constant</a:t>
            </a:r>
          </a:p>
          <a:p>
            <a:pPr lvl="1"/>
            <a:r>
              <a:rPr lang="en-US" b="1" dirty="0">
                <a:solidFill>
                  <a:schemeClr val="accent1"/>
                </a:solidFill>
              </a:rPr>
              <a:t>Electrodes</a:t>
            </a:r>
            <a:r>
              <a:rPr lang="en-US" dirty="0"/>
              <a:t>: measure the electrical potential of a nonmetallic circuit</a:t>
            </a:r>
          </a:p>
          <a:p>
            <a:pPr lvl="1"/>
            <a:r>
              <a:rPr lang="en-US" b="1" dirty="0">
                <a:solidFill>
                  <a:schemeClr val="accent1"/>
                </a:solidFill>
              </a:rPr>
              <a:t>Touchscreens</a:t>
            </a:r>
            <a:r>
              <a:rPr lang="en-US" dirty="0"/>
              <a:t>: detect the location of a touch on a screen</a:t>
            </a:r>
          </a:p>
          <a:p>
            <a:r>
              <a:rPr lang="en-US" b="1" dirty="0">
                <a:solidFill>
                  <a:schemeClr val="accent1"/>
                </a:solidFill>
              </a:rPr>
              <a:t>Resistive Sensors</a:t>
            </a:r>
            <a:r>
              <a:rPr lang="en-US" dirty="0"/>
              <a:t>: measure the change in electrical resistance due to a physical change (like pressure or flex)</a:t>
            </a:r>
          </a:p>
          <a:p>
            <a:pPr lvl="1"/>
            <a:r>
              <a:rPr lang="en-US" b="1" dirty="0">
                <a:solidFill>
                  <a:schemeClr val="accent1"/>
                </a:solidFill>
              </a:rPr>
              <a:t>Force-Sensitive</a:t>
            </a:r>
            <a:r>
              <a:rPr lang="en-US" b="1" dirty="0"/>
              <a:t> </a:t>
            </a:r>
            <a:r>
              <a:rPr lang="en-US" b="1" dirty="0">
                <a:solidFill>
                  <a:schemeClr val="accent1"/>
                </a:solidFill>
              </a:rPr>
              <a:t>Resistors</a:t>
            </a:r>
            <a:r>
              <a:rPr lang="en-US" dirty="0">
                <a:solidFill>
                  <a:schemeClr val="accent1"/>
                </a:solidFill>
              </a:rPr>
              <a:t> </a:t>
            </a:r>
            <a:r>
              <a:rPr lang="en-US" dirty="0"/>
              <a:t>(FSR): detect pressure or force applied to a surface</a:t>
            </a:r>
          </a:p>
          <a:p>
            <a:pPr lvl="1"/>
            <a:r>
              <a:rPr lang="en-US" b="1" dirty="0">
                <a:solidFill>
                  <a:schemeClr val="accent1"/>
                </a:solidFill>
              </a:rPr>
              <a:t>Flex Sensors</a:t>
            </a:r>
            <a:r>
              <a:rPr lang="en-US" dirty="0"/>
              <a:t>: measure the amount of bend or flex in an object</a:t>
            </a:r>
          </a:p>
          <a:p>
            <a:pPr lvl="1"/>
            <a:r>
              <a:rPr lang="en-US" b="1" dirty="0">
                <a:solidFill>
                  <a:schemeClr val="accent1"/>
                </a:solidFill>
              </a:rPr>
              <a:t>Resistance thermometers</a:t>
            </a:r>
            <a:r>
              <a:rPr lang="en-US" dirty="0"/>
              <a:t>: use the temperature dependence electrical resistance to measure the temperature.</a:t>
            </a:r>
          </a:p>
          <a:p>
            <a:pPr algn="l"/>
            <a:r>
              <a:rPr lang="en-US" b="1" dirty="0">
                <a:solidFill>
                  <a:schemeClr val="accent1"/>
                </a:solidFill>
              </a:rPr>
              <a:t>Optical Sensors</a:t>
            </a:r>
            <a:r>
              <a:rPr lang="en-US" dirty="0"/>
              <a:t>: detect light or changes in light properties</a:t>
            </a:r>
          </a:p>
          <a:p>
            <a:pPr lvl="1"/>
            <a:r>
              <a:rPr lang="en-US" b="1" dirty="0">
                <a:solidFill>
                  <a:schemeClr val="accent1"/>
                </a:solidFill>
              </a:rPr>
              <a:t>Photodiodes and Phototransistors</a:t>
            </a:r>
            <a:r>
              <a:rPr lang="en-US" dirty="0"/>
              <a:t>: detect the intensity of light</a:t>
            </a:r>
          </a:p>
          <a:p>
            <a:endParaRPr lang="de-DE" dirty="0"/>
          </a:p>
        </p:txBody>
      </p:sp>
    </p:spTree>
    <p:extLst>
      <p:ext uri="{BB962C8B-B14F-4D97-AF65-F5344CB8AC3E}">
        <p14:creationId xmlns:p14="http://schemas.microsoft.com/office/powerpoint/2010/main" val="703388271"/>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631E676-70ED-9930-F235-519F0C94FA91}"/>
              </a:ext>
            </a:extLst>
          </p:cNvPr>
          <p:cNvSpPr>
            <a:spLocks noGrp="1"/>
          </p:cNvSpPr>
          <p:nvPr>
            <p:ph type="title"/>
          </p:nvPr>
        </p:nvSpPr>
        <p:spPr>
          <a:xfrm>
            <a:off x="695325" y="115889"/>
            <a:ext cx="10801350" cy="973136"/>
          </a:xfrm>
        </p:spPr>
        <p:txBody>
          <a:bodyPr/>
          <a:lstStyle/>
          <a:p>
            <a:r>
              <a:rPr lang="de-DE" dirty="0" err="1"/>
              <a:t>Electrical</a:t>
            </a:r>
            <a:r>
              <a:rPr lang="de-DE" dirty="0"/>
              <a:t> Sensors (2/2)</a:t>
            </a:r>
          </a:p>
        </p:txBody>
      </p:sp>
      <p:sp>
        <p:nvSpPr>
          <p:cNvPr id="3" name="Fußzeilenplatzhalter 2">
            <a:extLst>
              <a:ext uri="{FF2B5EF4-FFF2-40B4-BE49-F238E27FC236}">
                <a16:creationId xmlns:a16="http://schemas.microsoft.com/office/drawing/2014/main" id="{2E66EC13-25D6-0A0F-8475-AAFA6748690D}"/>
              </a:ext>
            </a:extLst>
          </p:cNvPr>
          <p:cNvSpPr>
            <a:spLocks noGrp="1"/>
          </p:cNvSpPr>
          <p:nvPr>
            <p:ph type="ftr" sz="quarter" idx="27"/>
          </p:nvPr>
        </p:nvSpPr>
        <p:spPr>
          <a:xfrm>
            <a:off x="8651875" y="6318000"/>
            <a:ext cx="2844798" cy="540000"/>
          </a:xfrm>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43D78C54-F8EF-C7BA-84DB-420428A01AEA}"/>
              </a:ext>
            </a:extLst>
          </p:cNvPr>
          <p:cNvSpPr>
            <a:spLocks noGrp="1"/>
          </p:cNvSpPr>
          <p:nvPr>
            <p:ph type="sldNum" sz="quarter" idx="28"/>
          </p:nvPr>
        </p:nvSpPr>
        <p:spPr>
          <a:xfrm>
            <a:off x="11496674" y="6318000"/>
            <a:ext cx="695325" cy="540000"/>
          </a:xfrm>
        </p:spPr>
        <p:txBody>
          <a:bodyPr/>
          <a:lstStyle/>
          <a:p>
            <a:fld id="{BA24374A-C3A8-471A-8837-3FC31668ABE5}" type="slidenum">
              <a:rPr lang="de-DE" smtClean="0"/>
              <a:pPr/>
              <a:t>139</a:t>
            </a:fld>
            <a:endParaRPr lang="de-DE" dirty="0"/>
          </a:p>
        </p:txBody>
      </p:sp>
      <p:sp>
        <p:nvSpPr>
          <p:cNvPr id="11" name="Textplatzhalter 10">
            <a:extLst>
              <a:ext uri="{FF2B5EF4-FFF2-40B4-BE49-F238E27FC236}">
                <a16:creationId xmlns:a16="http://schemas.microsoft.com/office/drawing/2014/main" id="{00BB5853-1EE6-B0B7-81DD-9D33A6A8B10E}"/>
              </a:ext>
            </a:extLst>
          </p:cNvPr>
          <p:cNvSpPr>
            <a:spLocks noGrp="1"/>
          </p:cNvSpPr>
          <p:nvPr>
            <p:ph type="body" sz="quarter" idx="21"/>
          </p:nvPr>
        </p:nvSpPr>
        <p:spPr/>
        <p:txBody>
          <a:bodyPr/>
          <a:lstStyle/>
          <a:p>
            <a:r>
              <a:rPr lang="en-US"/>
              <a:t>Physiological Sensors</a:t>
            </a:r>
            <a:endParaRPr lang="de-DE" dirty="0"/>
          </a:p>
        </p:txBody>
      </p:sp>
      <p:sp>
        <p:nvSpPr>
          <p:cNvPr id="6" name="Textplatzhalter 5">
            <a:extLst>
              <a:ext uri="{FF2B5EF4-FFF2-40B4-BE49-F238E27FC236}">
                <a16:creationId xmlns:a16="http://schemas.microsoft.com/office/drawing/2014/main" id="{A583CBAC-2E58-A40D-1A95-75712E73A9F0}"/>
              </a:ext>
            </a:extLst>
          </p:cNvPr>
          <p:cNvSpPr>
            <a:spLocks noGrp="1"/>
          </p:cNvSpPr>
          <p:nvPr>
            <p:ph type="body" sz="quarter" idx="29"/>
          </p:nvPr>
        </p:nvSpPr>
        <p:spPr>
          <a:xfrm>
            <a:off x="695325" y="1449388"/>
            <a:ext cx="10801350" cy="4679950"/>
          </a:xfrm>
        </p:spPr>
        <p:txBody>
          <a:bodyPr>
            <a:normAutofit/>
          </a:bodyPr>
          <a:lstStyle/>
          <a:p>
            <a:r>
              <a:rPr lang="en-US" b="1" dirty="0">
                <a:solidFill>
                  <a:schemeClr val="accent1"/>
                </a:solidFill>
              </a:rPr>
              <a:t>Piezoelectric sensors</a:t>
            </a:r>
            <a:r>
              <a:rPr lang="en-US" dirty="0"/>
              <a:t>: sensors that make use of the piezoelectric effect (things that are being deformed change or generate a voltage/change their current)</a:t>
            </a:r>
          </a:p>
          <a:p>
            <a:pPr lvl="1"/>
            <a:r>
              <a:rPr lang="en-US" b="1" dirty="0">
                <a:solidFill>
                  <a:schemeClr val="accent1"/>
                </a:solidFill>
              </a:rPr>
              <a:t>Force transducers</a:t>
            </a:r>
            <a:r>
              <a:rPr lang="en-US" dirty="0"/>
              <a:t>, </a:t>
            </a:r>
            <a:r>
              <a:rPr lang="en-US" b="1" dirty="0">
                <a:solidFill>
                  <a:schemeClr val="accent1"/>
                </a:solidFill>
              </a:rPr>
              <a:t>pressure sensors</a:t>
            </a:r>
            <a:r>
              <a:rPr lang="en-US" dirty="0"/>
              <a:t>, </a:t>
            </a:r>
            <a:r>
              <a:rPr lang="en-US" b="1" dirty="0">
                <a:solidFill>
                  <a:schemeClr val="accent1"/>
                </a:solidFill>
              </a:rPr>
              <a:t>acceleration sensors </a:t>
            </a:r>
          </a:p>
          <a:p>
            <a:r>
              <a:rPr lang="en-US" b="1" dirty="0">
                <a:solidFill>
                  <a:schemeClr val="accent1"/>
                </a:solidFill>
              </a:rPr>
              <a:t>Inductive sensors</a:t>
            </a:r>
            <a:r>
              <a:rPr lang="en-US" dirty="0"/>
              <a:t>: use inductive coils to detect metallic objects, often through a change in the frequency of the electromagnetic field</a:t>
            </a:r>
          </a:p>
          <a:p>
            <a:pPr lvl="1"/>
            <a:r>
              <a:rPr lang="en-US" b="1" dirty="0">
                <a:solidFill>
                  <a:schemeClr val="accent1"/>
                </a:solidFill>
              </a:rPr>
              <a:t>Metal detectors</a:t>
            </a:r>
            <a:r>
              <a:rPr lang="en-US" dirty="0"/>
              <a:t>/</a:t>
            </a:r>
            <a:r>
              <a:rPr lang="en-US" b="1" dirty="0">
                <a:solidFill>
                  <a:schemeClr val="accent1"/>
                </a:solidFill>
              </a:rPr>
              <a:t>Eddy Current sensors</a:t>
            </a:r>
            <a:r>
              <a:rPr lang="en-US" dirty="0"/>
              <a:t>: measure the distance to a conductive object by detecting changes in eddy currents induced in the object</a:t>
            </a:r>
          </a:p>
          <a:p>
            <a:r>
              <a:rPr lang="en-US" b="1" dirty="0">
                <a:solidFill>
                  <a:schemeClr val="accent1"/>
                </a:solidFill>
              </a:rPr>
              <a:t>Electromagnetic sensors</a:t>
            </a:r>
            <a:r>
              <a:rPr lang="en-US" dirty="0"/>
              <a:t>: detect electromagnetic fields or waves</a:t>
            </a:r>
          </a:p>
          <a:p>
            <a:pPr lvl="1"/>
            <a:r>
              <a:rPr lang="en-US" b="1" dirty="0">
                <a:solidFill>
                  <a:schemeClr val="accent1"/>
                </a:solidFill>
              </a:rPr>
              <a:t>RFID</a:t>
            </a:r>
            <a:r>
              <a:rPr lang="en-US" dirty="0"/>
              <a:t> (Radio-Frequency Identification), </a:t>
            </a:r>
            <a:r>
              <a:rPr lang="en-US" b="1" dirty="0">
                <a:solidFill>
                  <a:schemeClr val="accent1"/>
                </a:solidFill>
              </a:rPr>
              <a:t>NFC</a:t>
            </a:r>
            <a:r>
              <a:rPr lang="en-US" dirty="0"/>
              <a:t> (Near Field Communication), </a:t>
            </a:r>
            <a:r>
              <a:rPr lang="en-US" b="1" dirty="0" err="1">
                <a:solidFill>
                  <a:schemeClr val="accent1"/>
                </a:solidFill>
              </a:rPr>
              <a:t>WiFi</a:t>
            </a:r>
            <a:r>
              <a:rPr lang="en-US" dirty="0"/>
              <a:t>, </a:t>
            </a:r>
            <a:r>
              <a:rPr lang="en-US" b="1" dirty="0">
                <a:solidFill>
                  <a:schemeClr val="accent1"/>
                </a:solidFill>
              </a:rPr>
              <a:t>Bluetooth</a:t>
            </a:r>
          </a:p>
          <a:p>
            <a:r>
              <a:rPr lang="en-US" b="1" dirty="0">
                <a:solidFill>
                  <a:schemeClr val="accent1"/>
                </a:solidFill>
              </a:rPr>
              <a:t>Electrochemical sensors</a:t>
            </a:r>
            <a:r>
              <a:rPr lang="en-US" dirty="0"/>
              <a:t>: chemical reactions produce an electrical output</a:t>
            </a:r>
          </a:p>
          <a:p>
            <a:pPr lvl="1"/>
            <a:r>
              <a:rPr lang="en-US" b="1" dirty="0">
                <a:solidFill>
                  <a:schemeClr val="accent1"/>
                </a:solidFill>
              </a:rPr>
              <a:t>PH-value</a:t>
            </a:r>
            <a:r>
              <a:rPr lang="en-US" dirty="0"/>
              <a:t>, </a:t>
            </a:r>
            <a:r>
              <a:rPr lang="en-US" b="1" dirty="0">
                <a:solidFill>
                  <a:schemeClr val="accent1"/>
                </a:solidFill>
              </a:rPr>
              <a:t>Gas sensors</a:t>
            </a:r>
          </a:p>
          <a:p>
            <a:endParaRPr lang="en-US" dirty="0"/>
          </a:p>
          <a:p>
            <a:pPr lvl="1"/>
            <a:endParaRPr lang="en-US" dirty="0"/>
          </a:p>
          <a:p>
            <a:pPr lvl="1"/>
            <a:endParaRPr lang="de-DE" dirty="0"/>
          </a:p>
        </p:txBody>
      </p:sp>
    </p:spTree>
    <p:extLst>
      <p:ext uri="{BB962C8B-B14F-4D97-AF65-F5344CB8AC3E}">
        <p14:creationId xmlns:p14="http://schemas.microsoft.com/office/powerpoint/2010/main" val="2959971085"/>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E48A564-1D52-CF2F-0EB9-E6243A0D1D05}"/>
              </a:ext>
            </a:extLst>
          </p:cNvPr>
          <p:cNvSpPr>
            <a:spLocks noGrp="1"/>
          </p:cNvSpPr>
          <p:nvPr>
            <p:ph type="title"/>
          </p:nvPr>
        </p:nvSpPr>
        <p:spPr>
          <a:xfrm>
            <a:off x="695325" y="115889"/>
            <a:ext cx="10801350" cy="973136"/>
          </a:xfrm>
        </p:spPr>
        <p:txBody>
          <a:bodyPr/>
          <a:lstStyle/>
          <a:p>
            <a:r>
              <a:rPr lang="de-DE"/>
              <a:t>Types of Physiological Sensors</a:t>
            </a:r>
            <a:endParaRPr lang="de-DE" dirty="0"/>
          </a:p>
        </p:txBody>
      </p:sp>
      <p:sp>
        <p:nvSpPr>
          <p:cNvPr id="3" name="Fußzeilenplatzhalter 2">
            <a:extLst>
              <a:ext uri="{FF2B5EF4-FFF2-40B4-BE49-F238E27FC236}">
                <a16:creationId xmlns:a16="http://schemas.microsoft.com/office/drawing/2014/main" id="{8AAE11B9-645D-D445-55C9-EABCE1DDC89E}"/>
              </a:ext>
            </a:extLst>
          </p:cNvPr>
          <p:cNvSpPr>
            <a:spLocks noGrp="1"/>
          </p:cNvSpPr>
          <p:nvPr>
            <p:ph type="ftr" sz="quarter" idx="27"/>
          </p:nvPr>
        </p:nvSpPr>
        <p:spPr>
          <a:xfrm>
            <a:off x="8651875" y="6318000"/>
            <a:ext cx="2844798" cy="540000"/>
          </a:xfrm>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058B9815-771B-6720-EA9B-7AB7594FF70F}"/>
              </a:ext>
            </a:extLst>
          </p:cNvPr>
          <p:cNvSpPr>
            <a:spLocks noGrp="1"/>
          </p:cNvSpPr>
          <p:nvPr>
            <p:ph type="sldNum" sz="quarter" idx="28"/>
          </p:nvPr>
        </p:nvSpPr>
        <p:spPr>
          <a:xfrm>
            <a:off x="11496674" y="6318000"/>
            <a:ext cx="695325" cy="540000"/>
          </a:xfrm>
        </p:spPr>
        <p:txBody>
          <a:bodyPr/>
          <a:lstStyle/>
          <a:p>
            <a:fld id="{BA24374A-C3A8-471A-8837-3FC31668ABE5}" type="slidenum">
              <a:rPr lang="de-DE" smtClean="0"/>
              <a:pPr/>
              <a:t>140</a:t>
            </a:fld>
            <a:endParaRPr lang="de-DE" dirty="0"/>
          </a:p>
        </p:txBody>
      </p:sp>
      <p:sp>
        <p:nvSpPr>
          <p:cNvPr id="5" name="Textplatzhalter 4">
            <a:extLst>
              <a:ext uri="{FF2B5EF4-FFF2-40B4-BE49-F238E27FC236}">
                <a16:creationId xmlns:a16="http://schemas.microsoft.com/office/drawing/2014/main" id="{F0CEDA60-2163-1EC9-598D-C68E73566F1C}"/>
              </a:ext>
            </a:extLst>
          </p:cNvPr>
          <p:cNvSpPr>
            <a:spLocks noGrp="1"/>
          </p:cNvSpPr>
          <p:nvPr>
            <p:ph type="body" sz="quarter" idx="21"/>
          </p:nvPr>
        </p:nvSpPr>
        <p:spPr>
          <a:xfrm>
            <a:off x="695325" y="6317998"/>
            <a:ext cx="7956549" cy="540001"/>
          </a:xfrm>
        </p:spPr>
        <p:txBody>
          <a:bodyPr/>
          <a:lstStyle/>
          <a:p>
            <a:r>
              <a:rPr lang="en-US"/>
              <a:t>Physiological Sensors</a:t>
            </a:r>
            <a:endParaRPr lang="de-DE" dirty="0"/>
          </a:p>
        </p:txBody>
      </p:sp>
      <p:sp>
        <p:nvSpPr>
          <p:cNvPr id="6" name="Textplatzhalter 5">
            <a:extLst>
              <a:ext uri="{FF2B5EF4-FFF2-40B4-BE49-F238E27FC236}">
                <a16:creationId xmlns:a16="http://schemas.microsoft.com/office/drawing/2014/main" id="{D14325A3-0ACB-E4C5-161C-50B761F8BE0F}"/>
              </a:ext>
            </a:extLst>
          </p:cNvPr>
          <p:cNvSpPr>
            <a:spLocks noGrp="1"/>
          </p:cNvSpPr>
          <p:nvPr>
            <p:ph type="body" sz="quarter" idx="29"/>
          </p:nvPr>
        </p:nvSpPr>
        <p:spPr>
          <a:xfrm>
            <a:off x="695325" y="1449388"/>
            <a:ext cx="8742246" cy="4679950"/>
          </a:xfrm>
        </p:spPr>
        <p:txBody>
          <a:bodyPr>
            <a:normAutofit/>
          </a:bodyPr>
          <a:lstStyle/>
          <a:p>
            <a:r>
              <a:rPr lang="en-US" b="1" dirty="0">
                <a:solidFill>
                  <a:schemeClr val="accent1"/>
                </a:solidFill>
              </a:rPr>
              <a:t>Electroencephalography (EEG): </a:t>
            </a:r>
            <a:r>
              <a:rPr lang="en-US" dirty="0"/>
              <a:t>Brainwave activity </a:t>
            </a:r>
          </a:p>
          <a:p>
            <a:r>
              <a:rPr lang="en-US" b="1" dirty="0">
                <a:solidFill>
                  <a:schemeClr val="accent1"/>
                </a:solidFill>
              </a:rPr>
              <a:t>Electrooculography (EOG): </a:t>
            </a:r>
            <a:r>
              <a:rPr lang="de-DE" dirty="0" err="1"/>
              <a:t>Corneo</a:t>
            </a:r>
            <a:r>
              <a:rPr lang="de-DE" dirty="0"/>
              <a:t>-retinal </a:t>
            </a:r>
            <a:r>
              <a:rPr lang="de-DE" dirty="0" err="1"/>
              <a:t>standing</a:t>
            </a:r>
            <a:r>
              <a:rPr lang="de-DE" dirty="0"/>
              <a:t>/</a:t>
            </a:r>
            <a:r>
              <a:rPr lang="en-US" dirty="0"/>
              <a:t>Eye activity </a:t>
            </a:r>
          </a:p>
          <a:p>
            <a:r>
              <a:rPr lang="en-US" b="1" dirty="0">
                <a:solidFill>
                  <a:schemeClr val="accent1"/>
                </a:solidFill>
              </a:rPr>
              <a:t>Electromyography (EMG): </a:t>
            </a:r>
            <a:r>
              <a:rPr lang="en-US" dirty="0"/>
              <a:t>Muscle activity </a:t>
            </a:r>
            <a:endParaRPr lang="en-US" b="1" dirty="0">
              <a:solidFill>
                <a:schemeClr val="accent1"/>
              </a:solidFill>
            </a:endParaRPr>
          </a:p>
          <a:p>
            <a:r>
              <a:rPr lang="en-US" b="1" dirty="0">
                <a:solidFill>
                  <a:schemeClr val="accent1"/>
                </a:solidFill>
              </a:rPr>
              <a:t>Electrocardiography (ECG): </a:t>
            </a:r>
            <a:r>
              <a:rPr lang="en-US" dirty="0"/>
              <a:t>Heart activity </a:t>
            </a:r>
          </a:p>
          <a:p>
            <a:r>
              <a:rPr lang="en-US" b="1" dirty="0">
                <a:solidFill>
                  <a:schemeClr val="accent1"/>
                </a:solidFill>
              </a:rPr>
              <a:t>Electrodermal Activity (EDA): </a:t>
            </a:r>
            <a:r>
              <a:rPr lang="en-US" dirty="0"/>
              <a:t>Skin conductance </a:t>
            </a:r>
            <a:endParaRPr lang="en-US" b="1" dirty="0">
              <a:solidFill>
                <a:schemeClr val="accent1"/>
              </a:solidFill>
            </a:endParaRPr>
          </a:p>
          <a:p>
            <a:r>
              <a:rPr lang="en-US" b="1" dirty="0">
                <a:solidFill>
                  <a:schemeClr val="accent1"/>
                </a:solidFill>
              </a:rPr>
              <a:t>Electrogastrogram (EGG): </a:t>
            </a:r>
            <a:r>
              <a:rPr lang="en-US" dirty="0"/>
              <a:t>Gastrointestinal activity </a:t>
            </a:r>
          </a:p>
          <a:p>
            <a:r>
              <a:rPr lang="en-US" b="1" dirty="0">
                <a:solidFill>
                  <a:schemeClr val="accent1"/>
                </a:solidFill>
              </a:rPr>
              <a:t>Respiration sensors: </a:t>
            </a:r>
            <a:r>
              <a:rPr lang="en-US" dirty="0"/>
              <a:t>Breathing activity</a:t>
            </a:r>
            <a:endParaRPr lang="en-US" b="1" dirty="0">
              <a:solidFill>
                <a:schemeClr val="accent1"/>
              </a:solidFill>
            </a:endParaRPr>
          </a:p>
          <a:p>
            <a:r>
              <a:rPr lang="en-US" b="1" dirty="0">
                <a:solidFill>
                  <a:schemeClr val="accent1"/>
                </a:solidFill>
              </a:rPr>
              <a:t>Pressure sensors: </a:t>
            </a:r>
            <a:r>
              <a:rPr lang="en-US" dirty="0"/>
              <a:t>Skin contact and touch activity </a:t>
            </a:r>
            <a:endParaRPr lang="en-US" b="1" dirty="0">
              <a:solidFill>
                <a:schemeClr val="accent1"/>
              </a:solidFill>
            </a:endParaRPr>
          </a:p>
          <a:p>
            <a:r>
              <a:rPr lang="en-US" b="1" dirty="0">
                <a:solidFill>
                  <a:schemeClr val="accent1"/>
                </a:solidFill>
              </a:rPr>
              <a:t>Temperature sensors: </a:t>
            </a:r>
            <a:r>
              <a:rPr lang="en-US" dirty="0"/>
              <a:t>Skin temperature </a:t>
            </a:r>
          </a:p>
          <a:p>
            <a:r>
              <a:rPr lang="en-US" b="1" dirty="0">
                <a:solidFill>
                  <a:schemeClr val="accent1"/>
                </a:solidFill>
              </a:rPr>
              <a:t>Photoplethysmography (PPG): </a:t>
            </a:r>
            <a:r>
              <a:rPr lang="en-US" dirty="0"/>
              <a:t>Blood pressure </a:t>
            </a:r>
          </a:p>
          <a:p>
            <a:endParaRPr lang="en-US" dirty="0"/>
          </a:p>
        </p:txBody>
      </p:sp>
      <p:sp>
        <p:nvSpPr>
          <p:cNvPr id="21" name="Geschweifte Klammer rechts 20">
            <a:extLst>
              <a:ext uri="{FF2B5EF4-FFF2-40B4-BE49-F238E27FC236}">
                <a16:creationId xmlns:a16="http://schemas.microsoft.com/office/drawing/2014/main" id="{8123FC02-23FE-E0C6-972D-52D1F8830D4E}"/>
              </a:ext>
            </a:extLst>
          </p:cNvPr>
          <p:cNvSpPr/>
          <p:nvPr/>
        </p:nvSpPr>
        <p:spPr>
          <a:xfrm>
            <a:off x="9245065" y="1357161"/>
            <a:ext cx="505327" cy="2835710"/>
          </a:xfrm>
          <a:prstGeom prst="rightBrace">
            <a:avLst>
              <a:gd name="adj1" fmla="val 85416"/>
              <a:gd name="adj2" fmla="val 50000"/>
            </a:avLst>
          </a:prstGeom>
          <a:ln w="76200"/>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p>
        </p:txBody>
      </p:sp>
      <p:sp>
        <p:nvSpPr>
          <p:cNvPr id="22" name="Geschweifte Klammer rechts 21">
            <a:extLst>
              <a:ext uri="{FF2B5EF4-FFF2-40B4-BE49-F238E27FC236}">
                <a16:creationId xmlns:a16="http://schemas.microsoft.com/office/drawing/2014/main" id="{1FF6DD82-AF6A-9BE2-1992-FF7550C800BB}"/>
              </a:ext>
            </a:extLst>
          </p:cNvPr>
          <p:cNvSpPr/>
          <p:nvPr/>
        </p:nvSpPr>
        <p:spPr>
          <a:xfrm>
            <a:off x="9231577" y="4273616"/>
            <a:ext cx="505327" cy="1225702"/>
          </a:xfrm>
          <a:prstGeom prst="rightBrace">
            <a:avLst>
              <a:gd name="adj1" fmla="val 85416"/>
              <a:gd name="adj2" fmla="val 50000"/>
            </a:avLst>
          </a:prstGeom>
          <a:ln w="76200"/>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p>
        </p:txBody>
      </p:sp>
      <p:sp>
        <p:nvSpPr>
          <p:cNvPr id="23" name="Geschweifte Klammer rechts 22">
            <a:extLst>
              <a:ext uri="{FF2B5EF4-FFF2-40B4-BE49-F238E27FC236}">
                <a16:creationId xmlns:a16="http://schemas.microsoft.com/office/drawing/2014/main" id="{9C82A783-9B1A-EBCB-EEBD-C2CF37340C80}"/>
              </a:ext>
            </a:extLst>
          </p:cNvPr>
          <p:cNvSpPr/>
          <p:nvPr/>
        </p:nvSpPr>
        <p:spPr>
          <a:xfrm>
            <a:off x="9231577" y="5524350"/>
            <a:ext cx="505327" cy="540000"/>
          </a:xfrm>
          <a:prstGeom prst="rightBrace">
            <a:avLst>
              <a:gd name="adj1" fmla="val 85416"/>
              <a:gd name="adj2" fmla="val 50000"/>
            </a:avLst>
          </a:prstGeom>
          <a:ln w="76200"/>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dirty="0"/>
          </a:p>
        </p:txBody>
      </p:sp>
      <p:pic>
        <p:nvPicPr>
          <p:cNvPr id="24" name="Picture 2">
            <a:extLst>
              <a:ext uri="{FF2B5EF4-FFF2-40B4-BE49-F238E27FC236}">
                <a16:creationId xmlns:a16="http://schemas.microsoft.com/office/drawing/2014/main" id="{5C3FE6A9-CBB7-9F1E-FD17-08CF39B7599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4480" b="49052"/>
          <a:stretch/>
        </p:blipFill>
        <p:spPr bwMode="auto">
          <a:xfrm>
            <a:off x="9838002" y="1412700"/>
            <a:ext cx="1442806" cy="2069432"/>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4">
            <a:extLst>
              <a:ext uri="{FF2B5EF4-FFF2-40B4-BE49-F238E27FC236}">
                <a16:creationId xmlns:a16="http://schemas.microsoft.com/office/drawing/2014/main" id="{D6E7E93E-586C-FBF7-A206-EFF770551A7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909" r="64664" b="83086"/>
          <a:stretch/>
        </p:blipFill>
        <p:spPr bwMode="auto">
          <a:xfrm>
            <a:off x="9690525" y="4207811"/>
            <a:ext cx="1102093" cy="931144"/>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6">
            <a:extLst>
              <a:ext uri="{FF2B5EF4-FFF2-40B4-BE49-F238E27FC236}">
                <a16:creationId xmlns:a16="http://schemas.microsoft.com/office/drawing/2014/main" id="{E4F10B01-3491-6912-F778-D00545975F7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75579"/>
          <a:stretch/>
        </p:blipFill>
        <p:spPr bwMode="auto">
          <a:xfrm>
            <a:off x="10025374" y="5352901"/>
            <a:ext cx="320724" cy="655738"/>
          </a:xfrm>
          <a:prstGeom prst="rect">
            <a:avLst/>
          </a:prstGeom>
          <a:noFill/>
          <a:extLst>
            <a:ext uri="{909E8E84-426E-40DD-AFC4-6F175D3DCCD1}">
              <a14:hiddenFill xmlns:a14="http://schemas.microsoft.com/office/drawing/2010/main">
                <a:solidFill>
                  <a:srgbClr val="FFFFFF"/>
                </a:solidFill>
              </a14:hiddenFill>
            </a:ext>
          </a:extLst>
        </p:spPr>
      </p:pic>
      <p:sp>
        <p:nvSpPr>
          <p:cNvPr id="27" name="Rechteck 7">
            <a:extLst>
              <a:ext uri="{FF2B5EF4-FFF2-40B4-BE49-F238E27FC236}">
                <a16:creationId xmlns:a16="http://schemas.microsoft.com/office/drawing/2014/main" id="{67B3B01E-E30F-FDAB-776A-D9A4EEC896A5}"/>
              </a:ext>
            </a:extLst>
          </p:cNvPr>
          <p:cNvSpPr/>
          <p:nvPr/>
        </p:nvSpPr>
        <p:spPr>
          <a:xfrm>
            <a:off x="10664825" y="2553720"/>
            <a:ext cx="1371600" cy="369332"/>
          </a:xfrm>
          <a:prstGeom prst="rect">
            <a:avLst/>
          </a:prstGeom>
          <a:solidFill>
            <a:schemeClr val="accent1"/>
          </a:solidFill>
        </p:spPr>
        <p:txBody>
          <a:bodyPr wrap="square">
            <a:spAutoFit/>
          </a:bodyPr>
          <a:lstStyle/>
          <a:p>
            <a:pPr algn="ctr"/>
            <a:r>
              <a:rPr lang="en-US" dirty="0">
                <a:solidFill>
                  <a:schemeClr val="bg1"/>
                </a:solidFill>
              </a:rPr>
              <a:t>Electrodes</a:t>
            </a:r>
          </a:p>
        </p:txBody>
      </p:sp>
      <p:sp>
        <p:nvSpPr>
          <p:cNvPr id="28" name="Rechteck 7">
            <a:extLst>
              <a:ext uri="{FF2B5EF4-FFF2-40B4-BE49-F238E27FC236}">
                <a16:creationId xmlns:a16="http://schemas.microsoft.com/office/drawing/2014/main" id="{1E54C490-1D54-78EC-CE39-0A0A7A847565}"/>
              </a:ext>
            </a:extLst>
          </p:cNvPr>
          <p:cNvSpPr/>
          <p:nvPr/>
        </p:nvSpPr>
        <p:spPr>
          <a:xfrm>
            <a:off x="10664825" y="4530859"/>
            <a:ext cx="1408497" cy="369332"/>
          </a:xfrm>
          <a:prstGeom prst="rect">
            <a:avLst/>
          </a:prstGeom>
          <a:solidFill>
            <a:schemeClr val="accent1"/>
          </a:solidFill>
        </p:spPr>
        <p:txBody>
          <a:bodyPr wrap="square">
            <a:spAutoFit/>
          </a:bodyPr>
          <a:lstStyle/>
          <a:p>
            <a:pPr algn="ctr"/>
            <a:r>
              <a:rPr lang="en-US" dirty="0">
                <a:solidFill>
                  <a:schemeClr val="bg1"/>
                </a:solidFill>
              </a:rPr>
              <a:t>Resistors</a:t>
            </a:r>
          </a:p>
        </p:txBody>
      </p:sp>
      <p:sp>
        <p:nvSpPr>
          <p:cNvPr id="29" name="Rechteck 7">
            <a:extLst>
              <a:ext uri="{FF2B5EF4-FFF2-40B4-BE49-F238E27FC236}">
                <a16:creationId xmlns:a16="http://schemas.microsoft.com/office/drawing/2014/main" id="{DE8771EF-AD4F-224D-1610-68A1D5D24C6D}"/>
              </a:ext>
            </a:extLst>
          </p:cNvPr>
          <p:cNvSpPr/>
          <p:nvPr/>
        </p:nvSpPr>
        <p:spPr>
          <a:xfrm>
            <a:off x="10664825" y="5579586"/>
            <a:ext cx="1371600" cy="369332"/>
          </a:xfrm>
          <a:prstGeom prst="rect">
            <a:avLst/>
          </a:prstGeom>
          <a:solidFill>
            <a:schemeClr val="accent1"/>
          </a:solidFill>
        </p:spPr>
        <p:txBody>
          <a:bodyPr wrap="square">
            <a:spAutoFit/>
          </a:bodyPr>
          <a:lstStyle/>
          <a:p>
            <a:pPr algn="ctr"/>
            <a:r>
              <a:rPr lang="en-US" dirty="0">
                <a:solidFill>
                  <a:schemeClr val="bg1"/>
                </a:solidFill>
              </a:rPr>
              <a:t>Diodes</a:t>
            </a:r>
          </a:p>
        </p:txBody>
      </p:sp>
    </p:spTree>
    <p:extLst>
      <p:ext uri="{BB962C8B-B14F-4D97-AF65-F5344CB8AC3E}">
        <p14:creationId xmlns:p14="http://schemas.microsoft.com/office/powerpoint/2010/main" val="1944918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4"/>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7"/>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22" grpId="0" animBg="1"/>
      <p:bldP spid="27" grpId="0" animBg="1"/>
      <p:bldP spid="28" grpId="0" animBg="1"/>
      <p:bldP spid="29" grpId="0" animBg="1"/>
    </p:bld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A2E5574-2B59-4DCA-F6FF-0F2BE40EE559}"/>
              </a:ext>
            </a:extLst>
          </p:cNvPr>
          <p:cNvSpPr>
            <a:spLocks noGrp="1"/>
          </p:cNvSpPr>
          <p:nvPr>
            <p:ph type="title"/>
          </p:nvPr>
        </p:nvSpPr>
        <p:spPr/>
        <p:txBody>
          <a:bodyPr/>
          <a:lstStyle/>
          <a:p>
            <a:r>
              <a:rPr lang="de-DE" dirty="0"/>
              <a:t>Heart Rate </a:t>
            </a:r>
            <a:r>
              <a:rPr lang="de-DE" dirty="0" err="1"/>
              <a:t>Activity</a:t>
            </a:r>
            <a:endParaRPr lang="de-DE" dirty="0"/>
          </a:p>
        </p:txBody>
      </p:sp>
      <p:sp>
        <p:nvSpPr>
          <p:cNvPr id="3" name="Fußzeilenplatzhalter 2">
            <a:extLst>
              <a:ext uri="{FF2B5EF4-FFF2-40B4-BE49-F238E27FC236}">
                <a16:creationId xmlns:a16="http://schemas.microsoft.com/office/drawing/2014/main" id="{8873E091-A0FE-E5E6-DE51-75F56A718250}"/>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67516020-5C53-A701-B102-55DF19D202F1}"/>
              </a:ext>
            </a:extLst>
          </p:cNvPr>
          <p:cNvSpPr>
            <a:spLocks noGrp="1"/>
          </p:cNvSpPr>
          <p:nvPr>
            <p:ph type="sldNum" sz="quarter" idx="28"/>
          </p:nvPr>
        </p:nvSpPr>
        <p:spPr/>
        <p:txBody>
          <a:bodyPr/>
          <a:lstStyle/>
          <a:p>
            <a:fld id="{BA24374A-C3A8-471A-8837-3FC31668ABE5}" type="slidenum">
              <a:rPr lang="de-DE" smtClean="0"/>
              <a:pPr/>
              <a:t>141</a:t>
            </a:fld>
            <a:endParaRPr lang="de-DE" dirty="0"/>
          </a:p>
        </p:txBody>
      </p:sp>
      <p:sp>
        <p:nvSpPr>
          <p:cNvPr id="5" name="Textplatzhalter 4">
            <a:extLst>
              <a:ext uri="{FF2B5EF4-FFF2-40B4-BE49-F238E27FC236}">
                <a16:creationId xmlns:a16="http://schemas.microsoft.com/office/drawing/2014/main" id="{E1CAB0DD-F661-7CE8-B08B-AD2A58CE73E2}"/>
              </a:ext>
            </a:extLst>
          </p:cNvPr>
          <p:cNvSpPr>
            <a:spLocks noGrp="1"/>
          </p:cNvSpPr>
          <p:nvPr>
            <p:ph type="body" sz="quarter" idx="21"/>
          </p:nvPr>
        </p:nvSpPr>
        <p:spPr/>
        <p:txBody>
          <a:bodyPr/>
          <a:lstStyle/>
          <a:p>
            <a:r>
              <a:rPr lang="en-US"/>
              <a:t>Physiological Sensors</a:t>
            </a:r>
            <a:endParaRPr lang="de-DE" dirty="0"/>
          </a:p>
        </p:txBody>
      </p:sp>
      <p:sp>
        <p:nvSpPr>
          <p:cNvPr id="6" name="Textplatzhalter 5">
            <a:extLst>
              <a:ext uri="{FF2B5EF4-FFF2-40B4-BE49-F238E27FC236}">
                <a16:creationId xmlns:a16="http://schemas.microsoft.com/office/drawing/2014/main" id="{13E06361-FEEE-2B0C-3E43-737F90001228}"/>
              </a:ext>
            </a:extLst>
          </p:cNvPr>
          <p:cNvSpPr>
            <a:spLocks noGrp="1"/>
          </p:cNvSpPr>
          <p:nvPr>
            <p:ph type="body" sz="quarter" idx="29"/>
          </p:nvPr>
        </p:nvSpPr>
        <p:spPr>
          <a:xfrm>
            <a:off x="695325" y="1449388"/>
            <a:ext cx="7519141" cy="4679950"/>
          </a:xfrm>
        </p:spPr>
        <p:txBody>
          <a:bodyPr>
            <a:normAutofit/>
          </a:bodyPr>
          <a:lstStyle/>
          <a:p>
            <a:r>
              <a:rPr lang="en-US" dirty="0"/>
              <a:t>Measures of heart rate activity are the </a:t>
            </a:r>
            <a:r>
              <a:rPr lang="en-US" b="1" dirty="0">
                <a:solidFill>
                  <a:schemeClr val="accent1"/>
                </a:solidFill>
              </a:rPr>
              <a:t>key physiological parameters </a:t>
            </a:r>
            <a:r>
              <a:rPr lang="en-US" dirty="0"/>
              <a:t>for assessing emotional state, cognitive load, arousal, and stress</a:t>
            </a:r>
          </a:p>
          <a:p>
            <a:r>
              <a:rPr lang="en-US" dirty="0"/>
              <a:t>Can be measured using </a:t>
            </a:r>
            <a:r>
              <a:rPr lang="en-US" b="1" dirty="0">
                <a:solidFill>
                  <a:schemeClr val="accent1"/>
                </a:solidFill>
              </a:rPr>
              <a:t>ECG</a:t>
            </a:r>
            <a:r>
              <a:rPr lang="en-US" dirty="0"/>
              <a:t> and </a:t>
            </a:r>
            <a:r>
              <a:rPr lang="en-US" b="1" dirty="0">
                <a:solidFill>
                  <a:schemeClr val="accent1"/>
                </a:solidFill>
              </a:rPr>
              <a:t>PPG sensors </a:t>
            </a:r>
            <a:r>
              <a:rPr lang="en-US" dirty="0"/>
              <a:t>(typically integrated into smartwatches, fitness trackers, …)</a:t>
            </a:r>
          </a:p>
          <a:p>
            <a:r>
              <a:rPr lang="de-DE" dirty="0"/>
              <a:t>High Heart Rate (</a:t>
            </a:r>
            <a:r>
              <a:rPr lang="en-US" dirty="0"/>
              <a:t>HR) measures indicate emotional responses like </a:t>
            </a:r>
            <a:r>
              <a:rPr lang="en-US" b="1" dirty="0">
                <a:solidFill>
                  <a:schemeClr val="accent1"/>
                </a:solidFill>
              </a:rPr>
              <a:t>stress</a:t>
            </a:r>
            <a:r>
              <a:rPr lang="en-US" dirty="0"/>
              <a:t>, </a:t>
            </a:r>
            <a:r>
              <a:rPr lang="en-US" b="1" dirty="0">
                <a:solidFill>
                  <a:schemeClr val="accent1"/>
                </a:solidFill>
              </a:rPr>
              <a:t>excitement</a:t>
            </a:r>
            <a:r>
              <a:rPr lang="en-US" dirty="0"/>
              <a:t>, or </a:t>
            </a:r>
            <a:r>
              <a:rPr lang="en-US" b="1" dirty="0">
                <a:solidFill>
                  <a:schemeClr val="accent1"/>
                </a:solidFill>
              </a:rPr>
              <a:t>arousal</a:t>
            </a:r>
          </a:p>
          <a:p>
            <a:r>
              <a:rPr lang="en-US" dirty="0"/>
              <a:t>Heart Rate Variability (HRV) reflects the balance between the </a:t>
            </a:r>
            <a:r>
              <a:rPr lang="en-US" b="1" dirty="0">
                <a:solidFill>
                  <a:schemeClr val="accent1"/>
                </a:solidFill>
              </a:rPr>
              <a:t>sympathetic (fight or flight) </a:t>
            </a:r>
            <a:r>
              <a:rPr lang="en-US" dirty="0"/>
              <a:t>and </a:t>
            </a:r>
            <a:r>
              <a:rPr lang="en-US" b="1" dirty="0">
                <a:solidFill>
                  <a:schemeClr val="accent1"/>
                </a:solidFill>
              </a:rPr>
              <a:t>parasympathetic (rest and digest) </a:t>
            </a:r>
            <a:r>
              <a:rPr lang="en-US" dirty="0"/>
              <a:t>branches of the autonomic nervous system </a:t>
            </a:r>
          </a:p>
        </p:txBody>
      </p:sp>
      <p:pic>
        <p:nvPicPr>
          <p:cNvPr id="22530" name="Picture 2" descr="Heart rate variability - Wikipedia">
            <a:extLst>
              <a:ext uri="{FF2B5EF4-FFF2-40B4-BE49-F238E27FC236}">
                <a16:creationId xmlns:a16="http://schemas.microsoft.com/office/drawing/2014/main" id="{98A753B3-7BCB-B17C-8F0D-7C9CF98CEC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85479" y="3429000"/>
            <a:ext cx="3819525" cy="1847850"/>
          </a:xfrm>
          <a:prstGeom prst="rect">
            <a:avLst/>
          </a:prstGeom>
          <a:noFill/>
          <a:extLst>
            <a:ext uri="{909E8E84-426E-40DD-AFC4-6F175D3DCCD1}">
              <a14:hiddenFill xmlns:a14="http://schemas.microsoft.com/office/drawing/2010/main">
                <a:solidFill>
                  <a:srgbClr val="FFFFFF"/>
                </a:solidFill>
              </a14:hiddenFill>
            </a:ext>
          </a:extLst>
        </p:spPr>
      </p:pic>
      <p:pic>
        <p:nvPicPr>
          <p:cNvPr id="22532" name="Picture 4" descr="Heart Rate Variability – Why measure it? – Metrifit Ready to Perform">
            <a:extLst>
              <a:ext uri="{FF2B5EF4-FFF2-40B4-BE49-F238E27FC236}">
                <a16:creationId xmlns:a16="http://schemas.microsoft.com/office/drawing/2014/main" id="{4F9F0051-D984-E21D-0238-A7239184C5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14466" y="471633"/>
            <a:ext cx="4007906" cy="3005930"/>
          </a:xfrm>
          <a:prstGeom prst="rect">
            <a:avLst/>
          </a:prstGeom>
          <a:noFill/>
          <a:extLst>
            <a:ext uri="{909E8E84-426E-40DD-AFC4-6F175D3DCCD1}">
              <a14:hiddenFill xmlns:a14="http://schemas.microsoft.com/office/drawing/2010/main">
                <a:solidFill>
                  <a:srgbClr val="FFFFFF"/>
                </a:solidFill>
              </a14:hiddenFill>
            </a:ext>
          </a:extLst>
        </p:spPr>
      </p:pic>
      <p:sp>
        <p:nvSpPr>
          <p:cNvPr id="8" name="Textfeld 7">
            <a:extLst>
              <a:ext uri="{FF2B5EF4-FFF2-40B4-BE49-F238E27FC236}">
                <a16:creationId xmlns:a16="http://schemas.microsoft.com/office/drawing/2014/main" id="{89C6B14C-6FF7-6B0E-34D4-C66261AFBFE8}"/>
              </a:ext>
            </a:extLst>
          </p:cNvPr>
          <p:cNvSpPr txBox="1"/>
          <p:nvPr/>
        </p:nvSpPr>
        <p:spPr>
          <a:xfrm>
            <a:off x="8400413" y="5361900"/>
            <a:ext cx="3484880" cy="861774"/>
          </a:xfrm>
          <a:prstGeom prst="rect">
            <a:avLst/>
          </a:prstGeom>
          <a:noFill/>
        </p:spPr>
        <p:txBody>
          <a:bodyPr wrap="square">
            <a:spAutoFit/>
          </a:bodyPr>
          <a:lstStyle/>
          <a:p>
            <a:r>
              <a:rPr lang="de-DE" sz="1000" dirty="0"/>
              <a:t>Images </a:t>
            </a:r>
            <a:r>
              <a:rPr lang="de-DE" sz="1000" dirty="0" err="1"/>
              <a:t>from</a:t>
            </a:r>
            <a:r>
              <a:rPr lang="de-DE" sz="1000" dirty="0"/>
              <a:t> </a:t>
            </a:r>
            <a:r>
              <a:rPr lang="de-DE" sz="1000" dirty="0">
                <a:hlinkClick r:id="rId4"/>
              </a:rPr>
              <a:t>https://metrifit.com/blog/heart-rate-variability-why-measure-it/</a:t>
            </a:r>
            <a:r>
              <a:rPr lang="de-DE" sz="1000" dirty="0"/>
              <a:t> and </a:t>
            </a:r>
            <a:r>
              <a:rPr lang="en-US" sz="1000" dirty="0"/>
              <a:t>By </a:t>
            </a:r>
            <a:r>
              <a:rPr lang="en-US" sz="1000" dirty="0" err="1"/>
              <a:t>YitzhakNat</a:t>
            </a:r>
            <a:r>
              <a:rPr lang="en-US" sz="1000" dirty="0"/>
              <a:t> - Own work + ECG wave from, CC BY-SA 4.0, https://commons.wikimedia.org/w/index.php?curid=121207798</a:t>
            </a:r>
            <a:endParaRPr lang="de-DE" sz="1000" dirty="0"/>
          </a:p>
        </p:txBody>
      </p:sp>
    </p:spTree>
    <p:extLst>
      <p:ext uri="{BB962C8B-B14F-4D97-AF65-F5344CB8AC3E}">
        <p14:creationId xmlns:p14="http://schemas.microsoft.com/office/powerpoint/2010/main" val="4193832260"/>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0141507-ACBD-3D4D-11BF-6B4284CBF4D0}"/>
              </a:ext>
            </a:extLst>
          </p:cNvPr>
          <p:cNvSpPr>
            <a:spLocks noGrp="1"/>
          </p:cNvSpPr>
          <p:nvPr>
            <p:ph type="title"/>
          </p:nvPr>
        </p:nvSpPr>
        <p:spPr/>
        <p:txBody>
          <a:bodyPr/>
          <a:lstStyle/>
          <a:p>
            <a:r>
              <a:rPr lang="de-DE" dirty="0"/>
              <a:t>Muscle-Computer Interfaces (MCIs)</a:t>
            </a:r>
          </a:p>
        </p:txBody>
      </p:sp>
      <p:sp>
        <p:nvSpPr>
          <p:cNvPr id="3" name="Fußzeilenplatzhalter 2">
            <a:extLst>
              <a:ext uri="{FF2B5EF4-FFF2-40B4-BE49-F238E27FC236}">
                <a16:creationId xmlns:a16="http://schemas.microsoft.com/office/drawing/2014/main" id="{57FB17C1-154F-0FDD-0574-1E6EAA945B9F}"/>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5A6BA81F-2A4B-6FD8-14B6-31F2F5E7E194}"/>
              </a:ext>
            </a:extLst>
          </p:cNvPr>
          <p:cNvSpPr>
            <a:spLocks noGrp="1"/>
          </p:cNvSpPr>
          <p:nvPr>
            <p:ph type="sldNum" sz="quarter" idx="28"/>
          </p:nvPr>
        </p:nvSpPr>
        <p:spPr/>
        <p:txBody>
          <a:bodyPr/>
          <a:lstStyle/>
          <a:p>
            <a:fld id="{BA24374A-C3A8-471A-8837-3FC31668ABE5}" type="slidenum">
              <a:rPr lang="de-DE" smtClean="0"/>
              <a:pPr/>
              <a:t>142</a:t>
            </a:fld>
            <a:endParaRPr lang="de-DE" dirty="0"/>
          </a:p>
        </p:txBody>
      </p:sp>
      <p:sp>
        <p:nvSpPr>
          <p:cNvPr id="5" name="Textplatzhalter 4">
            <a:extLst>
              <a:ext uri="{FF2B5EF4-FFF2-40B4-BE49-F238E27FC236}">
                <a16:creationId xmlns:a16="http://schemas.microsoft.com/office/drawing/2014/main" id="{33B7AED5-6F71-D269-22D6-1C7573E24C39}"/>
              </a:ext>
            </a:extLst>
          </p:cNvPr>
          <p:cNvSpPr>
            <a:spLocks noGrp="1"/>
          </p:cNvSpPr>
          <p:nvPr>
            <p:ph type="body" sz="quarter" idx="21"/>
          </p:nvPr>
        </p:nvSpPr>
        <p:spPr/>
        <p:txBody>
          <a:bodyPr/>
          <a:lstStyle/>
          <a:p>
            <a:r>
              <a:rPr lang="en-US" dirty="0"/>
              <a:t>Physiological Sensors</a:t>
            </a:r>
            <a:endParaRPr lang="de-DE" dirty="0"/>
          </a:p>
        </p:txBody>
      </p:sp>
      <p:sp>
        <p:nvSpPr>
          <p:cNvPr id="6" name="Textplatzhalter 5">
            <a:extLst>
              <a:ext uri="{FF2B5EF4-FFF2-40B4-BE49-F238E27FC236}">
                <a16:creationId xmlns:a16="http://schemas.microsoft.com/office/drawing/2014/main" id="{62362111-8F47-6912-45AD-9DFD31D8215D}"/>
              </a:ext>
            </a:extLst>
          </p:cNvPr>
          <p:cNvSpPr>
            <a:spLocks noGrp="1"/>
          </p:cNvSpPr>
          <p:nvPr>
            <p:ph type="body" sz="quarter" idx="29"/>
          </p:nvPr>
        </p:nvSpPr>
        <p:spPr>
          <a:xfrm>
            <a:off x="695325" y="1449388"/>
            <a:ext cx="7590155" cy="4679950"/>
          </a:xfrm>
        </p:spPr>
        <p:txBody>
          <a:bodyPr>
            <a:normAutofit/>
          </a:bodyPr>
          <a:lstStyle/>
          <a:p>
            <a:r>
              <a:rPr lang="en-US" dirty="0"/>
              <a:t>Systems that </a:t>
            </a:r>
            <a:r>
              <a:rPr lang="en-US" b="1" dirty="0">
                <a:solidFill>
                  <a:schemeClr val="accent1"/>
                </a:solidFill>
              </a:rPr>
              <a:t>detect and interpretate a muscle’s activity</a:t>
            </a:r>
          </a:p>
          <a:p>
            <a:r>
              <a:rPr lang="en-US" b="1" dirty="0">
                <a:solidFill>
                  <a:schemeClr val="accent1"/>
                </a:solidFill>
              </a:rPr>
              <a:t>EMG sensors </a:t>
            </a:r>
            <a:r>
              <a:rPr lang="en-US" dirty="0"/>
              <a:t>detect the electrical signals generated by muscle fibers during contraction and relaxation</a:t>
            </a:r>
          </a:p>
          <a:p>
            <a:pPr lvl="1"/>
            <a:r>
              <a:rPr lang="en-US" dirty="0"/>
              <a:t>During </a:t>
            </a:r>
            <a:r>
              <a:rPr lang="en-US" b="1" dirty="0">
                <a:solidFill>
                  <a:schemeClr val="accent1"/>
                </a:solidFill>
              </a:rPr>
              <a:t>isometric contractions</a:t>
            </a:r>
            <a:r>
              <a:rPr lang="en-US" dirty="0"/>
              <a:t>, EMG sensors can detect the electrical activity in the muscle without the need for actual movement</a:t>
            </a:r>
          </a:p>
          <a:p>
            <a:pPr lvl="1"/>
            <a:r>
              <a:rPr lang="en-US" b="1" dirty="0">
                <a:solidFill>
                  <a:schemeClr val="accent1"/>
                </a:solidFill>
              </a:rPr>
              <a:t>Isotonic contractions </a:t>
            </a:r>
            <a:r>
              <a:rPr lang="en-US" dirty="0"/>
              <a:t>allow control where movement is involved</a:t>
            </a:r>
          </a:p>
          <a:p>
            <a:r>
              <a:rPr lang="en-US" dirty="0"/>
              <a:t>Used for </a:t>
            </a:r>
            <a:r>
              <a:rPr lang="en-US" b="1" dirty="0">
                <a:solidFill>
                  <a:schemeClr val="accent1"/>
                </a:solidFill>
              </a:rPr>
              <a:t>gesture recognition</a:t>
            </a:r>
            <a:r>
              <a:rPr lang="en-US" dirty="0"/>
              <a:t>, </a:t>
            </a:r>
            <a:r>
              <a:rPr lang="en-US" b="1" dirty="0">
                <a:solidFill>
                  <a:schemeClr val="accent1"/>
                </a:solidFill>
              </a:rPr>
              <a:t>assistive communication </a:t>
            </a:r>
            <a:r>
              <a:rPr lang="en-US" dirty="0"/>
              <a:t>devices for individuals with motor impairments</a:t>
            </a:r>
          </a:p>
          <a:p>
            <a:r>
              <a:rPr lang="en-US" dirty="0"/>
              <a:t>Integration with </a:t>
            </a:r>
            <a:r>
              <a:rPr lang="en-US" b="1" dirty="0">
                <a:solidFill>
                  <a:schemeClr val="accent1"/>
                </a:solidFill>
              </a:rPr>
              <a:t>prosthetics</a:t>
            </a:r>
            <a:r>
              <a:rPr lang="en-US" dirty="0"/>
              <a:t>, </a:t>
            </a:r>
            <a:r>
              <a:rPr lang="en-US" b="1" dirty="0">
                <a:solidFill>
                  <a:schemeClr val="accent1"/>
                </a:solidFill>
              </a:rPr>
              <a:t>robotics</a:t>
            </a:r>
            <a:r>
              <a:rPr lang="en-US" dirty="0"/>
              <a:t>, and</a:t>
            </a:r>
          </a:p>
          <a:p>
            <a:endParaRPr lang="de-DE" dirty="0"/>
          </a:p>
        </p:txBody>
      </p:sp>
      <p:pic>
        <p:nvPicPr>
          <p:cNvPr id="8" name="Grafik 7" descr="Ein Bild, das Person, Kleidung, Schulter, Denim enthält.&#10;&#10;Automatisch generierte Beschreibung">
            <a:extLst>
              <a:ext uri="{FF2B5EF4-FFF2-40B4-BE49-F238E27FC236}">
                <a16:creationId xmlns:a16="http://schemas.microsoft.com/office/drawing/2014/main" id="{A6E17984-C2AE-443C-5C05-397A5772ABEA}"/>
              </a:ext>
            </a:extLst>
          </p:cNvPr>
          <p:cNvPicPr>
            <a:picLocks noChangeAspect="1"/>
          </p:cNvPicPr>
          <p:nvPr/>
        </p:nvPicPr>
        <p:blipFill rotWithShape="1">
          <a:blip r:embed="rId2">
            <a:extLst>
              <a:ext uri="{28A0092B-C50C-407E-A947-70E740481C1C}">
                <a14:useLocalDpi xmlns:a14="http://schemas.microsoft.com/office/drawing/2010/main" val="0"/>
              </a:ext>
            </a:extLst>
          </a:blip>
          <a:srcRect l="20932" t="-2256" r="19747" b="44122"/>
          <a:stretch/>
        </p:blipFill>
        <p:spPr>
          <a:xfrm>
            <a:off x="8985250" y="293759"/>
            <a:ext cx="3051175" cy="3986823"/>
          </a:xfrm>
          <a:prstGeom prst="rect">
            <a:avLst/>
          </a:prstGeom>
        </p:spPr>
      </p:pic>
      <p:pic>
        <p:nvPicPr>
          <p:cNvPr id="9" name="Picture 4" descr="Myo - Real Life Applications of the Myo Armband wearables, wearable, wearable tech, motion control, gesture control, myo, armband, myo armband, thalmic, thalmic labs GIF">
            <a:extLst>
              <a:ext uri="{FF2B5EF4-FFF2-40B4-BE49-F238E27FC236}">
                <a16:creationId xmlns:a16="http://schemas.microsoft.com/office/drawing/2014/main" id="{5CC6E02D-6C31-30B3-44EA-8C338A70E5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85249" y="4374913"/>
            <a:ext cx="3051175" cy="1754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0126423"/>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FE4158E-50D1-99D2-D273-B889F5E96D06}"/>
              </a:ext>
            </a:extLst>
          </p:cNvPr>
          <p:cNvSpPr>
            <a:spLocks noGrp="1"/>
          </p:cNvSpPr>
          <p:nvPr>
            <p:ph type="title"/>
          </p:nvPr>
        </p:nvSpPr>
        <p:spPr/>
        <p:txBody>
          <a:bodyPr/>
          <a:lstStyle/>
          <a:p>
            <a:r>
              <a:rPr lang="de-DE" dirty="0"/>
              <a:t>Brain-Computer Interfaces (BCIs)</a:t>
            </a:r>
          </a:p>
        </p:txBody>
      </p:sp>
      <p:sp>
        <p:nvSpPr>
          <p:cNvPr id="3" name="Fußzeilenplatzhalter 2">
            <a:extLst>
              <a:ext uri="{FF2B5EF4-FFF2-40B4-BE49-F238E27FC236}">
                <a16:creationId xmlns:a16="http://schemas.microsoft.com/office/drawing/2014/main" id="{19237A98-0279-0544-2C1D-23EAFCC28E59}"/>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90073498-E4C3-1965-8E32-1A818FEFDFB2}"/>
              </a:ext>
            </a:extLst>
          </p:cNvPr>
          <p:cNvSpPr>
            <a:spLocks noGrp="1"/>
          </p:cNvSpPr>
          <p:nvPr>
            <p:ph type="sldNum" sz="quarter" idx="28"/>
          </p:nvPr>
        </p:nvSpPr>
        <p:spPr/>
        <p:txBody>
          <a:bodyPr/>
          <a:lstStyle/>
          <a:p>
            <a:fld id="{BA24374A-C3A8-471A-8837-3FC31668ABE5}" type="slidenum">
              <a:rPr lang="de-DE" smtClean="0"/>
              <a:pPr/>
              <a:t>143</a:t>
            </a:fld>
            <a:endParaRPr lang="de-DE" dirty="0"/>
          </a:p>
        </p:txBody>
      </p:sp>
      <p:sp>
        <p:nvSpPr>
          <p:cNvPr id="5" name="Textplatzhalter 4">
            <a:extLst>
              <a:ext uri="{FF2B5EF4-FFF2-40B4-BE49-F238E27FC236}">
                <a16:creationId xmlns:a16="http://schemas.microsoft.com/office/drawing/2014/main" id="{A856E7CE-E99C-E0AD-22C2-D7B185304E2B}"/>
              </a:ext>
            </a:extLst>
          </p:cNvPr>
          <p:cNvSpPr>
            <a:spLocks noGrp="1"/>
          </p:cNvSpPr>
          <p:nvPr>
            <p:ph type="body" sz="quarter" idx="21"/>
          </p:nvPr>
        </p:nvSpPr>
        <p:spPr/>
        <p:txBody>
          <a:bodyPr/>
          <a:lstStyle/>
          <a:p>
            <a:r>
              <a:rPr lang="en-US" dirty="0"/>
              <a:t>Physiological Sensors</a:t>
            </a:r>
            <a:endParaRPr lang="de-DE" dirty="0"/>
          </a:p>
        </p:txBody>
      </p:sp>
      <p:sp>
        <p:nvSpPr>
          <p:cNvPr id="6" name="Textplatzhalter 5">
            <a:extLst>
              <a:ext uri="{FF2B5EF4-FFF2-40B4-BE49-F238E27FC236}">
                <a16:creationId xmlns:a16="http://schemas.microsoft.com/office/drawing/2014/main" id="{1CA01E05-3A7A-9447-E742-87F47E522FA9}"/>
              </a:ext>
            </a:extLst>
          </p:cNvPr>
          <p:cNvSpPr>
            <a:spLocks noGrp="1"/>
          </p:cNvSpPr>
          <p:nvPr>
            <p:ph type="body" sz="quarter" idx="29"/>
          </p:nvPr>
        </p:nvSpPr>
        <p:spPr>
          <a:xfrm>
            <a:off x="695325" y="1449388"/>
            <a:ext cx="9006693" cy="4679950"/>
          </a:xfrm>
        </p:spPr>
        <p:txBody>
          <a:bodyPr>
            <a:normAutofit/>
          </a:bodyPr>
          <a:lstStyle/>
          <a:p>
            <a:r>
              <a:rPr lang="en-US" sz="2400" dirty="0"/>
              <a:t>BCIs acquire brain signals using EEG, which enables </a:t>
            </a:r>
            <a:r>
              <a:rPr lang="en-US" sz="2400" b="1" dirty="0">
                <a:solidFill>
                  <a:schemeClr val="accent1"/>
                </a:solidFill>
              </a:rPr>
              <a:t>direct communication between the human brain and external devices</a:t>
            </a:r>
            <a:r>
              <a:rPr lang="en-US" sz="2400" dirty="0"/>
              <a:t>, bypassing conventional pathways of nerve and muscle control</a:t>
            </a:r>
          </a:p>
          <a:p>
            <a:pPr lvl="1"/>
            <a:r>
              <a:rPr lang="en-US" sz="2200" b="1" dirty="0">
                <a:solidFill>
                  <a:schemeClr val="accent1"/>
                </a:solidFill>
              </a:rPr>
              <a:t>Non-invasive BCIs</a:t>
            </a:r>
            <a:r>
              <a:rPr lang="en-US" sz="2200" dirty="0"/>
              <a:t> are the most common, using scalp electrodes on the skin/hair to record electrical activity</a:t>
            </a:r>
          </a:p>
          <a:p>
            <a:pPr lvl="1"/>
            <a:r>
              <a:rPr lang="en-US" sz="2200" b="1" dirty="0">
                <a:solidFill>
                  <a:schemeClr val="accent1"/>
                </a:solidFill>
              </a:rPr>
              <a:t>Invasive BCIs </a:t>
            </a:r>
            <a:r>
              <a:rPr lang="en-US" sz="2200" dirty="0"/>
              <a:t>offer higher resolution and quality of signals but entail surgical risks</a:t>
            </a:r>
          </a:p>
          <a:p>
            <a:r>
              <a:rPr lang="en-US" sz="2400" dirty="0"/>
              <a:t>BCIs can also </a:t>
            </a:r>
            <a:r>
              <a:rPr lang="en-US" sz="2400" b="1" dirty="0">
                <a:solidFill>
                  <a:schemeClr val="accent1"/>
                </a:solidFill>
              </a:rPr>
              <a:t>interpret signals from the human eye</a:t>
            </a:r>
            <a:endParaRPr lang="en-US" sz="2400" dirty="0"/>
          </a:p>
          <a:p>
            <a:endParaRPr lang="de-DE" dirty="0"/>
          </a:p>
        </p:txBody>
      </p:sp>
      <p:pic>
        <p:nvPicPr>
          <p:cNvPr id="7" name="Bildplatzhalter 11">
            <a:extLst>
              <a:ext uri="{FF2B5EF4-FFF2-40B4-BE49-F238E27FC236}">
                <a16:creationId xmlns:a16="http://schemas.microsoft.com/office/drawing/2014/main" id="{50E85023-5835-7207-3CC5-320DB2FE4AB3}"/>
              </a:ext>
            </a:extLst>
          </p:cNvPr>
          <p:cNvPicPr>
            <a:picLocks noChangeAspect="1"/>
          </p:cNvPicPr>
          <p:nvPr/>
        </p:nvPicPr>
        <p:blipFill rotWithShape="1">
          <a:blip r:embed="rId2">
            <a:extLst>
              <a:ext uri="{28A0092B-C50C-407E-A947-70E740481C1C}">
                <a14:useLocalDpi xmlns:a14="http://schemas.microsoft.com/office/drawing/2010/main" val="0"/>
              </a:ext>
            </a:extLst>
          </a:blip>
          <a:srcRect l="30443" t="21283" r="26185" b="11756"/>
          <a:stretch/>
        </p:blipFill>
        <p:spPr>
          <a:xfrm>
            <a:off x="9799084" y="1209401"/>
            <a:ext cx="2237341" cy="2305062"/>
          </a:xfrm>
          <a:prstGeom prst="rect">
            <a:avLst/>
          </a:prstGeom>
        </p:spPr>
      </p:pic>
      <p:pic>
        <p:nvPicPr>
          <p:cNvPr id="21506" name="Picture 2" descr="Invasive EEG Monitoring | Gillette Children's">
            <a:extLst>
              <a:ext uri="{FF2B5EF4-FFF2-40B4-BE49-F238E27FC236}">
                <a16:creationId xmlns:a16="http://schemas.microsoft.com/office/drawing/2014/main" id="{3A9D8271-896D-52E0-A78C-DC4242090E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02429" y="3789363"/>
            <a:ext cx="2233996" cy="1490711"/>
          </a:xfrm>
          <a:prstGeom prst="rect">
            <a:avLst/>
          </a:prstGeom>
          <a:noFill/>
          <a:extLst>
            <a:ext uri="{909E8E84-426E-40DD-AFC4-6F175D3DCCD1}">
              <a14:hiddenFill xmlns:a14="http://schemas.microsoft.com/office/drawing/2010/main">
                <a:solidFill>
                  <a:srgbClr val="FFFFFF"/>
                </a:solidFill>
              </a14:hiddenFill>
            </a:ext>
          </a:extLst>
        </p:spPr>
      </p:pic>
      <p:sp>
        <p:nvSpPr>
          <p:cNvPr id="9" name="Textfeld 8">
            <a:extLst>
              <a:ext uri="{FF2B5EF4-FFF2-40B4-BE49-F238E27FC236}">
                <a16:creationId xmlns:a16="http://schemas.microsoft.com/office/drawing/2014/main" id="{F070EE34-BEFD-9C3D-2338-ABDE103F61FA}"/>
              </a:ext>
            </a:extLst>
          </p:cNvPr>
          <p:cNvSpPr txBox="1"/>
          <p:nvPr/>
        </p:nvSpPr>
        <p:spPr>
          <a:xfrm>
            <a:off x="9799084" y="5304436"/>
            <a:ext cx="2237341" cy="738664"/>
          </a:xfrm>
          <a:prstGeom prst="rect">
            <a:avLst/>
          </a:prstGeom>
          <a:noFill/>
        </p:spPr>
        <p:txBody>
          <a:bodyPr wrap="square">
            <a:spAutoFit/>
          </a:bodyPr>
          <a:lstStyle/>
          <a:p>
            <a:r>
              <a:rPr lang="de-DE" sz="1050" dirty="0"/>
              <a:t>Image </a:t>
            </a:r>
            <a:r>
              <a:rPr lang="de-DE" sz="1050" dirty="0" err="1"/>
              <a:t>from</a:t>
            </a:r>
            <a:r>
              <a:rPr lang="de-DE" sz="1050" dirty="0"/>
              <a:t>: https://www.gillettechildrens.org/your-visit/patient-education/invasive-eeg</a:t>
            </a:r>
          </a:p>
        </p:txBody>
      </p:sp>
    </p:spTree>
    <p:extLst>
      <p:ext uri="{BB962C8B-B14F-4D97-AF65-F5344CB8AC3E}">
        <p14:creationId xmlns:p14="http://schemas.microsoft.com/office/powerpoint/2010/main" val="2184545845"/>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What is the cosmic microwave background radiation?">
            <a:extLst>
              <a:ext uri="{FF2B5EF4-FFF2-40B4-BE49-F238E27FC236}">
                <a16:creationId xmlns:a16="http://schemas.microsoft.com/office/drawing/2014/main" id="{44DC30C7-22C0-42FE-A35B-E0F119F370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3995" y="-1"/>
            <a:ext cx="12635994" cy="6317997"/>
          </a:xfrm>
          <a:prstGeom prst="rect">
            <a:avLst/>
          </a:prstGeom>
          <a:noFill/>
          <a:extLst>
            <a:ext uri="{909E8E84-426E-40DD-AFC4-6F175D3DCCD1}">
              <a14:hiddenFill xmlns:a14="http://schemas.microsoft.com/office/drawing/2010/main">
                <a:solidFill>
                  <a:srgbClr val="FFFFFF"/>
                </a:solidFill>
              </a14:hiddenFill>
            </a:ext>
          </a:extLst>
        </p:spPr>
      </p:pic>
      <p:sp>
        <p:nvSpPr>
          <p:cNvPr id="2" name="Titel 1">
            <a:extLst>
              <a:ext uri="{FF2B5EF4-FFF2-40B4-BE49-F238E27FC236}">
                <a16:creationId xmlns:a16="http://schemas.microsoft.com/office/drawing/2014/main" id="{BFF06F01-8BF6-A00E-DD9A-E3C76311DE7F}"/>
              </a:ext>
            </a:extLst>
          </p:cNvPr>
          <p:cNvSpPr>
            <a:spLocks noGrp="1"/>
          </p:cNvSpPr>
          <p:nvPr>
            <p:ph type="title"/>
          </p:nvPr>
        </p:nvSpPr>
        <p:spPr/>
        <p:txBody>
          <a:bodyPr/>
          <a:lstStyle/>
          <a:p>
            <a:r>
              <a:rPr lang="de-DE" dirty="0"/>
              <a:t>Sensor Noise</a:t>
            </a:r>
          </a:p>
        </p:txBody>
      </p:sp>
      <p:sp>
        <p:nvSpPr>
          <p:cNvPr id="3" name="Fußzeilenplatzhalter 2">
            <a:extLst>
              <a:ext uri="{FF2B5EF4-FFF2-40B4-BE49-F238E27FC236}">
                <a16:creationId xmlns:a16="http://schemas.microsoft.com/office/drawing/2014/main" id="{E8BE0965-652C-1A61-6BC2-C3534A491BAB}"/>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2EF1077B-3D6D-1ED5-0530-F3E733112AB1}"/>
              </a:ext>
            </a:extLst>
          </p:cNvPr>
          <p:cNvSpPr>
            <a:spLocks noGrp="1"/>
          </p:cNvSpPr>
          <p:nvPr>
            <p:ph type="sldNum" sz="quarter" idx="28"/>
          </p:nvPr>
        </p:nvSpPr>
        <p:spPr/>
        <p:txBody>
          <a:bodyPr/>
          <a:lstStyle/>
          <a:p>
            <a:fld id="{BA24374A-C3A8-471A-8837-3FC31668ABE5}" type="slidenum">
              <a:rPr lang="de-DE" smtClean="0"/>
              <a:pPr/>
              <a:t>144</a:t>
            </a:fld>
            <a:endParaRPr lang="de-DE" dirty="0"/>
          </a:p>
        </p:txBody>
      </p:sp>
      <p:sp>
        <p:nvSpPr>
          <p:cNvPr id="5" name="Textplatzhalter 4">
            <a:extLst>
              <a:ext uri="{FF2B5EF4-FFF2-40B4-BE49-F238E27FC236}">
                <a16:creationId xmlns:a16="http://schemas.microsoft.com/office/drawing/2014/main" id="{8C979423-E0DA-7F5B-F819-06F349C46CC1}"/>
              </a:ext>
            </a:extLst>
          </p:cNvPr>
          <p:cNvSpPr>
            <a:spLocks noGrp="1"/>
          </p:cNvSpPr>
          <p:nvPr>
            <p:ph type="body" sz="quarter" idx="21"/>
          </p:nvPr>
        </p:nvSpPr>
        <p:spPr/>
        <p:txBody>
          <a:bodyPr/>
          <a:lstStyle/>
          <a:p>
            <a:r>
              <a:rPr lang="en-US" sz="1400"/>
              <a:t>Physiological Sensing</a:t>
            </a:r>
            <a:endParaRPr lang="de-DE" dirty="0"/>
          </a:p>
        </p:txBody>
      </p:sp>
      <p:sp>
        <p:nvSpPr>
          <p:cNvPr id="6" name="Textplatzhalter 5">
            <a:extLst>
              <a:ext uri="{FF2B5EF4-FFF2-40B4-BE49-F238E27FC236}">
                <a16:creationId xmlns:a16="http://schemas.microsoft.com/office/drawing/2014/main" id="{A466DC6D-44C8-3827-2AF8-BE482E79066A}"/>
              </a:ext>
            </a:extLst>
          </p:cNvPr>
          <p:cNvSpPr>
            <a:spLocks noGrp="1"/>
          </p:cNvSpPr>
          <p:nvPr>
            <p:ph type="body" sz="quarter" idx="29"/>
          </p:nvPr>
        </p:nvSpPr>
        <p:spPr/>
        <p:txBody>
          <a:bodyPr/>
          <a:lstStyle/>
          <a:p>
            <a:endParaRPr lang="de-DE" dirty="0"/>
          </a:p>
        </p:txBody>
      </p:sp>
      <p:pic>
        <p:nvPicPr>
          <p:cNvPr id="10" name="Picture 8" descr="Example of EEG signal acquisition with electrodes placement. Each... |  Download Scientific Diagram">
            <a:extLst>
              <a:ext uri="{FF2B5EF4-FFF2-40B4-BE49-F238E27FC236}">
                <a16:creationId xmlns:a16="http://schemas.microsoft.com/office/drawing/2014/main" id="{AA4A23DF-813C-928C-5B2E-5A200184B86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20015" y="2064719"/>
            <a:ext cx="6467475" cy="2305050"/>
          </a:xfrm>
          <a:prstGeom prst="rect">
            <a:avLst/>
          </a:prstGeom>
          <a:noFill/>
          <a:extLst>
            <a:ext uri="{909E8E84-426E-40DD-AFC4-6F175D3DCCD1}">
              <a14:hiddenFill xmlns:a14="http://schemas.microsoft.com/office/drawing/2010/main">
                <a:solidFill>
                  <a:srgbClr val="FFFFFF"/>
                </a:solidFill>
              </a14:hiddenFill>
            </a:ext>
          </a:extLst>
        </p:spPr>
      </p:pic>
      <p:pic>
        <p:nvPicPr>
          <p:cNvPr id="8" name="Bildplatzhalter 11">
            <a:extLst>
              <a:ext uri="{FF2B5EF4-FFF2-40B4-BE49-F238E27FC236}">
                <a16:creationId xmlns:a16="http://schemas.microsoft.com/office/drawing/2014/main" id="{6A683A2D-B94C-DBEE-F442-57B91D517AB3}"/>
              </a:ext>
            </a:extLst>
          </p:cNvPr>
          <p:cNvPicPr>
            <a:picLocks noChangeAspect="1"/>
          </p:cNvPicPr>
          <p:nvPr/>
        </p:nvPicPr>
        <p:blipFill rotWithShape="1">
          <a:blip r:embed="rId5">
            <a:extLst>
              <a:ext uri="{28A0092B-C50C-407E-A947-70E740481C1C}">
                <a14:useLocalDpi xmlns:a14="http://schemas.microsoft.com/office/drawing/2010/main" val="0"/>
              </a:ext>
            </a:extLst>
          </a:blip>
          <a:srcRect l="30443" t="21283" r="26185" b="11756"/>
          <a:stretch/>
        </p:blipFill>
        <p:spPr>
          <a:xfrm>
            <a:off x="2920015" y="2064719"/>
            <a:ext cx="2237341" cy="2305062"/>
          </a:xfrm>
          <a:prstGeom prst="rect">
            <a:avLst/>
          </a:prstGeom>
        </p:spPr>
      </p:pic>
      <p:sp>
        <p:nvSpPr>
          <p:cNvPr id="11" name="Pfeil: nach rechts 10">
            <a:extLst>
              <a:ext uri="{FF2B5EF4-FFF2-40B4-BE49-F238E27FC236}">
                <a16:creationId xmlns:a16="http://schemas.microsoft.com/office/drawing/2014/main" id="{4E466865-25CC-021C-AFDF-727360ED2F92}"/>
              </a:ext>
            </a:extLst>
          </p:cNvPr>
          <p:cNvSpPr/>
          <p:nvPr/>
        </p:nvSpPr>
        <p:spPr>
          <a:xfrm rot="4262095">
            <a:off x="6594559" y="1451994"/>
            <a:ext cx="1217595" cy="630455"/>
          </a:xfrm>
          <a:prstGeom prst="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2" name="Pfeil: nach rechts 11">
            <a:extLst>
              <a:ext uri="{FF2B5EF4-FFF2-40B4-BE49-F238E27FC236}">
                <a16:creationId xmlns:a16="http://schemas.microsoft.com/office/drawing/2014/main" id="{41BE6F1B-F1D7-795A-5287-D9ACBF43D697}"/>
              </a:ext>
            </a:extLst>
          </p:cNvPr>
          <p:cNvSpPr/>
          <p:nvPr/>
        </p:nvSpPr>
        <p:spPr>
          <a:xfrm rot="21331087">
            <a:off x="4360305" y="2773691"/>
            <a:ext cx="2237341" cy="630455"/>
          </a:xfrm>
          <a:prstGeom prst="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pic>
        <p:nvPicPr>
          <p:cNvPr id="19468" name="Picture 12" descr="Elektrische Leitung – Wikipedia">
            <a:extLst>
              <a:ext uri="{FF2B5EF4-FFF2-40B4-BE49-F238E27FC236}">
                <a16:creationId xmlns:a16="http://schemas.microsoft.com/office/drawing/2014/main" id="{5E7359BA-AF51-FEF8-30C0-2F0917A8D36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5859" t="19710" r="20102" b="22597"/>
          <a:stretch/>
        </p:blipFill>
        <p:spPr bwMode="auto">
          <a:xfrm>
            <a:off x="10286067" y="2014992"/>
            <a:ext cx="1662438" cy="1633423"/>
          </a:xfrm>
          <a:prstGeom prst="rect">
            <a:avLst/>
          </a:prstGeom>
          <a:noFill/>
          <a:extLst>
            <a:ext uri="{909E8E84-426E-40DD-AFC4-6F175D3DCCD1}">
              <a14:hiddenFill xmlns:a14="http://schemas.microsoft.com/office/drawing/2010/main">
                <a:solidFill>
                  <a:srgbClr val="FFFFFF"/>
                </a:solidFill>
              </a14:hiddenFill>
            </a:ext>
          </a:extLst>
        </p:spPr>
      </p:pic>
      <p:sp>
        <p:nvSpPr>
          <p:cNvPr id="14" name="Pfeil: nach rechts 13">
            <a:extLst>
              <a:ext uri="{FF2B5EF4-FFF2-40B4-BE49-F238E27FC236}">
                <a16:creationId xmlns:a16="http://schemas.microsoft.com/office/drawing/2014/main" id="{38CE80D9-C937-9871-C8DA-AB9EB4884234}"/>
              </a:ext>
            </a:extLst>
          </p:cNvPr>
          <p:cNvSpPr/>
          <p:nvPr/>
        </p:nvSpPr>
        <p:spPr>
          <a:xfrm rot="10625689">
            <a:off x="9287179" y="3053345"/>
            <a:ext cx="1217595" cy="630455"/>
          </a:xfrm>
          <a:prstGeom prst="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9470" name="Picture 14" descr="Physics - Electric Power from the Earth's Magnetic Field">
            <a:extLst>
              <a:ext uri="{FF2B5EF4-FFF2-40B4-BE49-F238E27FC236}">
                <a16:creationId xmlns:a16="http://schemas.microsoft.com/office/drawing/2014/main" id="{A43A9E76-A6A2-9571-07B4-5114F7E0BB6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397965" y="4223586"/>
            <a:ext cx="2421041" cy="1561571"/>
          </a:xfrm>
          <a:prstGeom prst="rect">
            <a:avLst/>
          </a:prstGeom>
          <a:noFill/>
          <a:extLst>
            <a:ext uri="{909E8E84-426E-40DD-AFC4-6F175D3DCCD1}">
              <a14:hiddenFill xmlns:a14="http://schemas.microsoft.com/office/drawing/2010/main">
                <a:solidFill>
                  <a:srgbClr val="FFFFFF"/>
                </a:solidFill>
              </a14:hiddenFill>
            </a:ext>
          </a:extLst>
        </p:spPr>
      </p:pic>
      <p:sp>
        <p:nvSpPr>
          <p:cNvPr id="15" name="Pfeil: nach rechts 14">
            <a:extLst>
              <a:ext uri="{FF2B5EF4-FFF2-40B4-BE49-F238E27FC236}">
                <a16:creationId xmlns:a16="http://schemas.microsoft.com/office/drawing/2014/main" id="{B2B1F430-E851-D75A-2FA3-F0BF6D3D0A6D}"/>
              </a:ext>
            </a:extLst>
          </p:cNvPr>
          <p:cNvSpPr/>
          <p:nvPr/>
        </p:nvSpPr>
        <p:spPr>
          <a:xfrm rot="12696691">
            <a:off x="8781784" y="4003932"/>
            <a:ext cx="1217595" cy="630455"/>
          </a:xfrm>
          <a:prstGeom prst="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9472" name="Picture 16" descr="HTC Vive Focus 3 Virtual Reality Brille Schwarz  inkl. Bewegungssensoren, mit integriertem Soundsystem">
            <a:extLst>
              <a:ext uri="{FF2B5EF4-FFF2-40B4-BE49-F238E27FC236}">
                <a16:creationId xmlns:a16="http://schemas.microsoft.com/office/drawing/2014/main" id="{BBB295ED-B141-A61E-5B15-8988DEDEDCA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95611" y="4733338"/>
            <a:ext cx="1411276" cy="1411276"/>
          </a:xfrm>
          <a:prstGeom prst="rect">
            <a:avLst/>
          </a:prstGeom>
          <a:noFill/>
          <a:extLst>
            <a:ext uri="{909E8E84-426E-40DD-AFC4-6F175D3DCCD1}">
              <a14:hiddenFill xmlns:a14="http://schemas.microsoft.com/office/drawing/2010/main">
                <a:solidFill>
                  <a:srgbClr val="FFFFFF"/>
                </a:solidFill>
              </a14:hiddenFill>
            </a:ext>
          </a:extLst>
        </p:spPr>
      </p:pic>
      <p:sp>
        <p:nvSpPr>
          <p:cNvPr id="17" name="Pfeil: nach rechts 16">
            <a:extLst>
              <a:ext uri="{FF2B5EF4-FFF2-40B4-BE49-F238E27FC236}">
                <a16:creationId xmlns:a16="http://schemas.microsoft.com/office/drawing/2014/main" id="{5071D43C-92A8-C9C6-6ECE-3FF77987D900}"/>
              </a:ext>
            </a:extLst>
          </p:cNvPr>
          <p:cNvSpPr/>
          <p:nvPr/>
        </p:nvSpPr>
        <p:spPr>
          <a:xfrm rot="16494317">
            <a:off x="7441776" y="4246015"/>
            <a:ext cx="1217595" cy="630455"/>
          </a:xfrm>
          <a:prstGeom prst="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9474" name="Picture 18" descr="WiFi Router Radiation Shield Protector">
            <a:extLst>
              <a:ext uri="{FF2B5EF4-FFF2-40B4-BE49-F238E27FC236}">
                <a16:creationId xmlns:a16="http://schemas.microsoft.com/office/drawing/2014/main" id="{C6F311B0-8664-3D18-6C89-1AC7AD44F0D3}"/>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t="19867" r="43679" b="20341"/>
          <a:stretch/>
        </p:blipFill>
        <p:spPr bwMode="auto">
          <a:xfrm>
            <a:off x="8942927" y="109254"/>
            <a:ext cx="1425712" cy="1513576"/>
          </a:xfrm>
          <a:prstGeom prst="rect">
            <a:avLst/>
          </a:prstGeom>
          <a:noFill/>
          <a:extLst>
            <a:ext uri="{909E8E84-426E-40DD-AFC4-6F175D3DCCD1}">
              <a14:hiddenFill xmlns:a14="http://schemas.microsoft.com/office/drawing/2010/main">
                <a:solidFill>
                  <a:srgbClr val="FFFFFF"/>
                </a:solidFill>
              </a14:hiddenFill>
            </a:ext>
          </a:extLst>
        </p:spPr>
      </p:pic>
      <p:sp>
        <p:nvSpPr>
          <p:cNvPr id="13" name="Pfeil: nach rechts 12">
            <a:extLst>
              <a:ext uri="{FF2B5EF4-FFF2-40B4-BE49-F238E27FC236}">
                <a16:creationId xmlns:a16="http://schemas.microsoft.com/office/drawing/2014/main" id="{682CC244-902C-332F-5776-694F09AEDB31}"/>
              </a:ext>
            </a:extLst>
          </p:cNvPr>
          <p:cNvSpPr/>
          <p:nvPr/>
        </p:nvSpPr>
        <p:spPr>
          <a:xfrm rot="6846455">
            <a:off x="8502916" y="1720962"/>
            <a:ext cx="1217595" cy="630455"/>
          </a:xfrm>
          <a:prstGeom prst="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3" name="Textfeld 22">
            <a:extLst>
              <a:ext uri="{FF2B5EF4-FFF2-40B4-BE49-F238E27FC236}">
                <a16:creationId xmlns:a16="http://schemas.microsoft.com/office/drawing/2014/main" id="{FD072D0C-5201-E40F-410B-A5C99A9B2BA0}"/>
              </a:ext>
            </a:extLst>
          </p:cNvPr>
          <p:cNvSpPr txBox="1"/>
          <p:nvPr/>
        </p:nvSpPr>
        <p:spPr>
          <a:xfrm>
            <a:off x="620677" y="5553149"/>
            <a:ext cx="6316980" cy="707886"/>
          </a:xfrm>
          <a:prstGeom prst="rect">
            <a:avLst/>
          </a:prstGeom>
          <a:noFill/>
        </p:spPr>
        <p:txBody>
          <a:bodyPr wrap="square">
            <a:spAutoFit/>
          </a:bodyPr>
          <a:lstStyle/>
          <a:p>
            <a:r>
              <a:rPr lang="de-DE" sz="500" dirty="0">
                <a:solidFill>
                  <a:schemeClr val="bg1"/>
                </a:solidFill>
              </a:rPr>
              <a:t>Images </a:t>
            </a:r>
            <a:r>
              <a:rPr lang="de-DE" sz="500" dirty="0" err="1">
                <a:solidFill>
                  <a:schemeClr val="bg1"/>
                </a:solidFill>
              </a:rPr>
              <a:t>from</a:t>
            </a:r>
            <a:r>
              <a:rPr lang="de-DE" sz="500" dirty="0">
                <a:solidFill>
                  <a:schemeClr val="bg1"/>
                </a:solidFill>
              </a:rPr>
              <a:t> https://www.businesstoday.in/technology/news/story/xiaomi-mia1-oneplus-smartphones-may-pose-health-risks-due-to-radiation-170749-2019-02-11</a:t>
            </a:r>
          </a:p>
          <a:p>
            <a:r>
              <a:rPr lang="de-DE" sz="500" dirty="0">
                <a:solidFill>
                  <a:schemeClr val="bg1"/>
                </a:solidFill>
              </a:rPr>
              <a:t>https://m.indiamart.com/proddetail/wifi-router-radiation-shield-protector-19344972488.html</a:t>
            </a:r>
          </a:p>
          <a:p>
            <a:r>
              <a:rPr lang="de-DE" sz="500" dirty="0">
                <a:solidFill>
                  <a:schemeClr val="bg1"/>
                </a:solidFill>
              </a:rPr>
              <a:t>https://www.conrad.de/de/p/htc-vive-focus-3-virtual-reality-brille-schwarz-inkl-bewegungssensoren-mit-integriertem-soundsystem-2383411.html?hk=SEM&amp;WT.mc_id=google_pla&amp;gclid=Cj0KCQiAjMKqBhCgARIsAPDgWlxSMj9JXytPciC2c-G0f9mg_i2CsNRznJZLMJOsrYnucMXZESkeXN0aAovhEALw_wcB</a:t>
            </a:r>
          </a:p>
          <a:p>
            <a:r>
              <a:rPr lang="de-DE" sz="500" dirty="0">
                <a:solidFill>
                  <a:schemeClr val="bg1"/>
                </a:solidFill>
              </a:rPr>
              <a:t>https://physics.aps.org/articles/v9/91</a:t>
            </a:r>
          </a:p>
          <a:p>
            <a:r>
              <a:rPr lang="de-DE" sz="500" dirty="0">
                <a:solidFill>
                  <a:schemeClr val="bg1"/>
                </a:solidFill>
              </a:rPr>
              <a:t>https://de.wikipedia.org/wiki/Elektrische_Leitung</a:t>
            </a:r>
          </a:p>
          <a:p>
            <a:r>
              <a:rPr lang="de-DE" sz="500" dirty="0">
                <a:solidFill>
                  <a:schemeClr val="bg1"/>
                </a:solidFill>
              </a:rPr>
              <a:t>Von </a:t>
            </a:r>
            <a:r>
              <a:rPr lang="de-DE" sz="500" dirty="0" err="1">
                <a:solidFill>
                  <a:schemeClr val="bg1"/>
                </a:solidFill>
              </a:rPr>
              <a:t>MdE</a:t>
            </a:r>
            <a:r>
              <a:rPr lang="de-DE" sz="500" dirty="0">
                <a:solidFill>
                  <a:schemeClr val="bg1"/>
                </a:solidFill>
              </a:rPr>
              <a:t> - Eigenes Foto, CC BY-SA 3.0, https://commons.wikimedia.org/w/index.php?curid=1104949</a:t>
            </a:r>
          </a:p>
          <a:p>
            <a:endParaRPr lang="de-DE" sz="500" dirty="0">
              <a:solidFill>
                <a:schemeClr val="bg1"/>
              </a:solidFill>
            </a:endParaRPr>
          </a:p>
        </p:txBody>
      </p:sp>
      <p:pic>
        <p:nvPicPr>
          <p:cNvPr id="19476" name="Picture 20" descr="Beware! These smartphones may pose health risks due to radiation -  BusinessToday">
            <a:extLst>
              <a:ext uri="{FF2B5EF4-FFF2-40B4-BE49-F238E27FC236}">
                <a16:creationId xmlns:a16="http://schemas.microsoft.com/office/drawing/2014/main" id="{E4C2ACD5-A28B-77F8-353D-34E5132150D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901865" y="4433858"/>
            <a:ext cx="2237341" cy="1525460"/>
          </a:xfrm>
          <a:prstGeom prst="rect">
            <a:avLst/>
          </a:prstGeom>
          <a:noFill/>
          <a:extLst>
            <a:ext uri="{909E8E84-426E-40DD-AFC4-6F175D3DCCD1}">
              <a14:hiddenFill xmlns:a14="http://schemas.microsoft.com/office/drawing/2010/main">
                <a:solidFill>
                  <a:srgbClr val="FFFFFF"/>
                </a:solidFill>
              </a14:hiddenFill>
            </a:ext>
          </a:extLst>
        </p:spPr>
      </p:pic>
      <p:sp>
        <p:nvSpPr>
          <p:cNvPr id="16" name="Pfeil: nach rechts 15">
            <a:extLst>
              <a:ext uri="{FF2B5EF4-FFF2-40B4-BE49-F238E27FC236}">
                <a16:creationId xmlns:a16="http://schemas.microsoft.com/office/drawing/2014/main" id="{C756938D-EB88-EECC-1998-21AA5994858D}"/>
              </a:ext>
            </a:extLst>
          </p:cNvPr>
          <p:cNvSpPr/>
          <p:nvPr/>
        </p:nvSpPr>
        <p:spPr>
          <a:xfrm rot="18214492">
            <a:off x="6153997" y="4054541"/>
            <a:ext cx="1217595" cy="630455"/>
          </a:xfrm>
          <a:prstGeom prst="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4" name="Textfeld 23">
            <a:extLst>
              <a:ext uri="{FF2B5EF4-FFF2-40B4-BE49-F238E27FC236}">
                <a16:creationId xmlns:a16="http://schemas.microsoft.com/office/drawing/2014/main" id="{B7293A43-1022-A313-B509-1CCC5411E111}"/>
              </a:ext>
            </a:extLst>
          </p:cNvPr>
          <p:cNvSpPr txBox="1"/>
          <p:nvPr/>
        </p:nvSpPr>
        <p:spPr>
          <a:xfrm>
            <a:off x="7372587" y="1835558"/>
            <a:ext cx="1244251" cy="2646878"/>
          </a:xfrm>
          <a:prstGeom prst="rect">
            <a:avLst/>
          </a:prstGeom>
          <a:noFill/>
        </p:spPr>
        <p:txBody>
          <a:bodyPr wrap="none" rtlCol="0">
            <a:spAutoFit/>
          </a:bodyPr>
          <a:lstStyle/>
          <a:p>
            <a:r>
              <a:rPr lang="de-DE" sz="16600" b="1" dirty="0">
                <a:solidFill>
                  <a:srgbClr val="FF0000"/>
                </a:solidFill>
              </a:rPr>
              <a:t>?</a:t>
            </a:r>
          </a:p>
        </p:txBody>
      </p:sp>
    </p:spTree>
    <p:extLst>
      <p:ext uri="{BB962C8B-B14F-4D97-AF65-F5344CB8AC3E}">
        <p14:creationId xmlns:p14="http://schemas.microsoft.com/office/powerpoint/2010/main" val="1812360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947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946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947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947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9476"/>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9458"/>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2"/>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4" grpId="0" animBg="1"/>
      <p:bldP spid="15" grpId="0" animBg="1"/>
      <p:bldP spid="17" grpId="0" animBg="1"/>
      <p:bldP spid="13" grpId="0" animBg="1"/>
      <p:bldP spid="16" grpId="0" animBg="1"/>
      <p:bldP spid="24" grpId="0"/>
    </p:bld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52A0C93-4FA2-BF56-4445-6407BC8B19A8}"/>
              </a:ext>
            </a:extLst>
          </p:cNvPr>
          <p:cNvSpPr>
            <a:spLocks noGrp="1"/>
          </p:cNvSpPr>
          <p:nvPr>
            <p:ph type="title"/>
          </p:nvPr>
        </p:nvSpPr>
        <p:spPr/>
        <p:txBody>
          <a:bodyPr/>
          <a:lstStyle/>
          <a:p>
            <a:r>
              <a:rPr lang="de-DE" dirty="0" err="1"/>
              <a:t>What</a:t>
            </a:r>
            <a:r>
              <a:rPr lang="de-DE" dirty="0"/>
              <a:t> </a:t>
            </a:r>
            <a:r>
              <a:rPr lang="de-DE" dirty="0" err="1"/>
              <a:t>are</a:t>
            </a:r>
            <a:r>
              <a:rPr lang="de-DE" dirty="0"/>
              <a:t> </a:t>
            </a:r>
            <a:r>
              <a:rPr lang="de-DE" dirty="0" err="1"/>
              <a:t>the</a:t>
            </a:r>
            <a:r>
              <a:rPr lang="de-DE" dirty="0"/>
              <a:t> </a:t>
            </a:r>
            <a:r>
              <a:rPr lang="de-DE" dirty="0" err="1"/>
              <a:t>issues</a:t>
            </a:r>
            <a:r>
              <a:rPr lang="de-DE" dirty="0"/>
              <a:t>?</a:t>
            </a:r>
          </a:p>
        </p:txBody>
      </p:sp>
      <p:sp>
        <p:nvSpPr>
          <p:cNvPr id="3" name="Fußzeilenplatzhalter 2">
            <a:extLst>
              <a:ext uri="{FF2B5EF4-FFF2-40B4-BE49-F238E27FC236}">
                <a16:creationId xmlns:a16="http://schemas.microsoft.com/office/drawing/2014/main" id="{C89223B1-F005-1C85-C3CF-CDC8C9E25ED1}"/>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9AEEF092-58AE-7C40-27E9-D3BA025622DC}"/>
              </a:ext>
            </a:extLst>
          </p:cNvPr>
          <p:cNvSpPr>
            <a:spLocks noGrp="1"/>
          </p:cNvSpPr>
          <p:nvPr>
            <p:ph type="sldNum" sz="quarter" idx="28"/>
          </p:nvPr>
        </p:nvSpPr>
        <p:spPr/>
        <p:txBody>
          <a:bodyPr/>
          <a:lstStyle/>
          <a:p>
            <a:fld id="{BA24374A-C3A8-471A-8837-3FC31668ABE5}" type="slidenum">
              <a:rPr lang="de-DE" smtClean="0"/>
              <a:pPr/>
              <a:t>145</a:t>
            </a:fld>
            <a:endParaRPr lang="de-DE" dirty="0"/>
          </a:p>
        </p:txBody>
      </p:sp>
      <p:sp>
        <p:nvSpPr>
          <p:cNvPr id="5" name="Textplatzhalter 4">
            <a:extLst>
              <a:ext uri="{FF2B5EF4-FFF2-40B4-BE49-F238E27FC236}">
                <a16:creationId xmlns:a16="http://schemas.microsoft.com/office/drawing/2014/main" id="{9A1D6026-FD22-4406-9C69-792D45CB637E}"/>
              </a:ext>
            </a:extLst>
          </p:cNvPr>
          <p:cNvSpPr>
            <a:spLocks noGrp="1"/>
          </p:cNvSpPr>
          <p:nvPr>
            <p:ph type="body" sz="quarter" idx="21"/>
          </p:nvPr>
        </p:nvSpPr>
        <p:spPr/>
        <p:txBody>
          <a:bodyPr/>
          <a:lstStyle/>
          <a:p>
            <a:r>
              <a:rPr lang="en-US" dirty="0"/>
              <a:t>Physiological Sensors</a:t>
            </a:r>
            <a:endParaRPr lang="de-DE" dirty="0"/>
          </a:p>
        </p:txBody>
      </p:sp>
      <p:sp>
        <p:nvSpPr>
          <p:cNvPr id="6" name="Textplatzhalter 5">
            <a:extLst>
              <a:ext uri="{FF2B5EF4-FFF2-40B4-BE49-F238E27FC236}">
                <a16:creationId xmlns:a16="http://schemas.microsoft.com/office/drawing/2014/main" id="{132A0E2B-3ABF-7BB8-7356-A324523D5DC8}"/>
              </a:ext>
            </a:extLst>
          </p:cNvPr>
          <p:cNvSpPr>
            <a:spLocks noGrp="1"/>
          </p:cNvSpPr>
          <p:nvPr>
            <p:ph type="body" sz="quarter" idx="29"/>
          </p:nvPr>
        </p:nvSpPr>
        <p:spPr>
          <a:xfrm>
            <a:off x="695325" y="1449388"/>
            <a:ext cx="8229598" cy="4679950"/>
          </a:xfrm>
        </p:spPr>
        <p:txBody>
          <a:bodyPr/>
          <a:lstStyle/>
          <a:p>
            <a:r>
              <a:rPr lang="en-US" dirty="0"/>
              <a:t>Electric signals are </a:t>
            </a:r>
            <a:r>
              <a:rPr lang="en-US" b="1" dirty="0">
                <a:solidFill>
                  <a:schemeClr val="accent1"/>
                </a:solidFill>
              </a:rPr>
              <a:t>prone to noise </a:t>
            </a:r>
            <a:r>
              <a:rPr lang="en-US" dirty="0"/>
              <a:t>and interference, leading to accuracy challenges</a:t>
            </a:r>
          </a:p>
          <a:p>
            <a:r>
              <a:rPr lang="en-US" b="1" dirty="0">
                <a:solidFill>
                  <a:schemeClr val="accent1"/>
                </a:solidFill>
              </a:rPr>
              <a:t>High variability </a:t>
            </a:r>
            <a:r>
              <a:rPr lang="en-US" dirty="0"/>
              <a:t>in brain signals across different individuals, making it challenging to develop universally effective BCI systems</a:t>
            </a:r>
          </a:p>
          <a:p>
            <a:r>
              <a:rPr lang="en-US" dirty="0"/>
              <a:t>The </a:t>
            </a:r>
            <a:r>
              <a:rPr lang="en-US" b="1" dirty="0">
                <a:solidFill>
                  <a:schemeClr val="accent1"/>
                </a:solidFill>
              </a:rPr>
              <a:t>bandwidth</a:t>
            </a:r>
            <a:r>
              <a:rPr lang="en-US" dirty="0"/>
              <a:t> between brain and computer </a:t>
            </a:r>
            <a:r>
              <a:rPr lang="en-US" b="1" dirty="0">
                <a:solidFill>
                  <a:schemeClr val="accent1"/>
                </a:solidFill>
              </a:rPr>
              <a:t>is very low</a:t>
            </a:r>
          </a:p>
          <a:p>
            <a:r>
              <a:rPr lang="en-US" dirty="0"/>
              <a:t>BCI hardware, especially non-invasive systems like EEG headsets, can be </a:t>
            </a:r>
            <a:r>
              <a:rPr lang="en-US" b="1" dirty="0">
                <a:solidFill>
                  <a:schemeClr val="accent1"/>
                </a:solidFill>
              </a:rPr>
              <a:t>bulky</a:t>
            </a:r>
            <a:r>
              <a:rPr lang="en-US" dirty="0"/>
              <a:t>, </a:t>
            </a:r>
            <a:r>
              <a:rPr lang="en-US" b="1" dirty="0">
                <a:solidFill>
                  <a:schemeClr val="accent1"/>
                </a:solidFill>
              </a:rPr>
              <a:t>uncomfortable</a:t>
            </a:r>
            <a:r>
              <a:rPr lang="en-US" dirty="0"/>
              <a:t>, and </a:t>
            </a:r>
            <a:r>
              <a:rPr lang="en-US" b="1" dirty="0">
                <a:solidFill>
                  <a:schemeClr val="accent1"/>
                </a:solidFill>
              </a:rPr>
              <a:t>impractical</a:t>
            </a:r>
            <a:r>
              <a:rPr lang="en-US" dirty="0"/>
              <a:t> for long-term use</a:t>
            </a:r>
          </a:p>
          <a:p>
            <a:r>
              <a:rPr lang="en-US" dirty="0"/>
              <a:t>Users typically require </a:t>
            </a:r>
            <a:r>
              <a:rPr lang="en-US" b="1" dirty="0">
                <a:solidFill>
                  <a:schemeClr val="accent1"/>
                </a:solidFill>
              </a:rPr>
              <a:t>significant training </a:t>
            </a:r>
            <a:r>
              <a:rPr lang="en-US" dirty="0"/>
              <a:t>to use BCIs effectively, which can be </a:t>
            </a:r>
            <a:r>
              <a:rPr lang="en-US" b="1" dirty="0">
                <a:solidFill>
                  <a:schemeClr val="accent1"/>
                </a:solidFill>
              </a:rPr>
              <a:t>time-consuming and frustrating</a:t>
            </a:r>
            <a:endParaRPr lang="de-DE" b="1" dirty="0">
              <a:solidFill>
                <a:schemeClr val="accent1"/>
              </a:solidFill>
            </a:endParaRPr>
          </a:p>
        </p:txBody>
      </p:sp>
      <p:pic>
        <p:nvPicPr>
          <p:cNvPr id="10" name="Grafik 9">
            <a:extLst>
              <a:ext uri="{FF2B5EF4-FFF2-40B4-BE49-F238E27FC236}">
                <a16:creationId xmlns:a16="http://schemas.microsoft.com/office/drawing/2014/main" id="{798B491B-7D57-31D6-4A8E-E936F845E831}"/>
              </a:ext>
            </a:extLst>
          </p:cNvPr>
          <p:cNvPicPr>
            <a:picLocks noChangeAspect="1"/>
          </p:cNvPicPr>
          <p:nvPr/>
        </p:nvPicPr>
        <p:blipFill>
          <a:blip r:embed="rId2"/>
          <a:stretch>
            <a:fillRect/>
          </a:stretch>
        </p:blipFill>
        <p:spPr>
          <a:xfrm>
            <a:off x="8924923" y="1449388"/>
            <a:ext cx="2571750" cy="3429000"/>
          </a:xfrm>
          <a:prstGeom prst="rect">
            <a:avLst/>
          </a:prstGeom>
        </p:spPr>
      </p:pic>
    </p:spTree>
    <p:extLst>
      <p:ext uri="{BB962C8B-B14F-4D97-AF65-F5344CB8AC3E}">
        <p14:creationId xmlns:p14="http://schemas.microsoft.com/office/powerpoint/2010/main" val="41842685"/>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platzhalter 10">
            <a:extLst>
              <a:ext uri="{FF2B5EF4-FFF2-40B4-BE49-F238E27FC236}">
                <a16:creationId xmlns:a16="http://schemas.microsoft.com/office/drawing/2014/main" id="{027AEEF4-B1F1-A532-EBA0-3D1ED4195ACD}"/>
              </a:ext>
            </a:extLst>
          </p:cNvPr>
          <p:cNvSpPr>
            <a:spLocks noGrp="1"/>
          </p:cNvSpPr>
          <p:nvPr>
            <p:ph type="body" sz="quarter" idx="21"/>
          </p:nvPr>
        </p:nvSpPr>
        <p:spPr>
          <a:xfrm>
            <a:off x="1806129" y="6317998"/>
            <a:ext cx="6845745" cy="540001"/>
          </a:xfrm>
        </p:spPr>
        <p:txBody>
          <a:bodyPr>
            <a:normAutofit/>
          </a:bodyPr>
          <a:lstStyle/>
          <a:p>
            <a:r>
              <a:rPr lang="en-US" sz="1200" dirty="0"/>
              <a:t>The following content is licensed under a Creative Commons Attribution 4.0 International license (CC BY-SA 4.0)</a:t>
            </a:r>
          </a:p>
        </p:txBody>
      </p:sp>
      <p:sp>
        <p:nvSpPr>
          <p:cNvPr id="22" name="Untertitel 21">
            <a:extLst>
              <a:ext uri="{FF2B5EF4-FFF2-40B4-BE49-F238E27FC236}">
                <a16:creationId xmlns:a16="http://schemas.microsoft.com/office/drawing/2014/main" id="{2A9E134A-6386-E5DC-8BB2-7350FB346F5D}"/>
              </a:ext>
            </a:extLst>
          </p:cNvPr>
          <p:cNvSpPr>
            <a:spLocks noGrp="1"/>
          </p:cNvSpPr>
          <p:nvPr>
            <p:ph type="subTitle" idx="1"/>
          </p:nvPr>
        </p:nvSpPr>
        <p:spPr/>
        <p:txBody>
          <a:bodyPr/>
          <a:lstStyle/>
          <a:p>
            <a:r>
              <a:rPr lang="en-US" sz="1800" dirty="0"/>
              <a:t>Contextual Input</a:t>
            </a:r>
            <a:endParaRPr lang="de-DE" dirty="0"/>
          </a:p>
        </p:txBody>
      </p:sp>
      <p:pic>
        <p:nvPicPr>
          <p:cNvPr id="26" name="Bildplatzhalter 25" descr="Frankfurt UAS Logo">
            <a:extLst>
              <a:ext uri="{FF2B5EF4-FFF2-40B4-BE49-F238E27FC236}">
                <a16:creationId xmlns:a16="http://schemas.microsoft.com/office/drawing/2014/main" id="{B67F61A0-498D-B3E3-81B5-D2F1481BEAE2}"/>
              </a:ext>
            </a:extLst>
          </p:cNvPr>
          <p:cNvPicPr>
            <a:picLocks noGrp="1" noChangeAspect="1"/>
          </p:cNvPicPr>
          <p:nvPr>
            <p:ph type="pic" sz="quarter" idx="25"/>
          </p:nvPr>
        </p:nvPicPr>
        <p:blipFill rotWithShape="1">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l="-14803" r="-14803"/>
          <a:stretch/>
        </p:blipFill>
        <p:spPr/>
      </p:pic>
      <p:sp>
        <p:nvSpPr>
          <p:cNvPr id="21" name="Titel 20">
            <a:extLst>
              <a:ext uri="{FF2B5EF4-FFF2-40B4-BE49-F238E27FC236}">
                <a16:creationId xmlns:a16="http://schemas.microsoft.com/office/drawing/2014/main" id="{74AE008E-4998-8FBF-E060-8060811B8296}"/>
              </a:ext>
            </a:extLst>
          </p:cNvPr>
          <p:cNvSpPr>
            <a:spLocks noGrp="1"/>
          </p:cNvSpPr>
          <p:nvPr>
            <p:ph type="title"/>
          </p:nvPr>
        </p:nvSpPr>
        <p:spPr/>
        <p:txBody>
          <a:bodyPr/>
          <a:lstStyle/>
          <a:p>
            <a:r>
              <a:rPr lang="en-US" sz="3200" dirty="0"/>
              <a:t>Human Activity Recognition</a:t>
            </a:r>
            <a:endParaRPr lang="de-DE" dirty="0"/>
          </a:p>
        </p:txBody>
      </p:sp>
      <p:sp>
        <p:nvSpPr>
          <p:cNvPr id="29" name="Fußzeilenplatzhalter 28">
            <a:extLst>
              <a:ext uri="{FF2B5EF4-FFF2-40B4-BE49-F238E27FC236}">
                <a16:creationId xmlns:a16="http://schemas.microsoft.com/office/drawing/2014/main" id="{1AC71F81-F602-A4C2-46BE-A340BF3ABB9D}"/>
              </a:ext>
            </a:extLst>
          </p:cNvPr>
          <p:cNvSpPr>
            <a:spLocks noGrp="1"/>
          </p:cNvSpPr>
          <p:nvPr>
            <p:ph type="ftr" sz="quarter" idx="27"/>
          </p:nvPr>
        </p:nvSpPr>
        <p:spPr/>
        <p:txBody>
          <a:bodyPr/>
          <a:lstStyle/>
          <a:p>
            <a:r>
              <a:rPr lang="de-DE" dirty="0"/>
              <a:t>Prof. Dr. Valentin Schwind</a:t>
            </a:r>
          </a:p>
        </p:txBody>
      </p:sp>
      <p:sp>
        <p:nvSpPr>
          <p:cNvPr id="10" name="Foliennummernplatzhalter 9">
            <a:extLst>
              <a:ext uri="{FF2B5EF4-FFF2-40B4-BE49-F238E27FC236}">
                <a16:creationId xmlns:a16="http://schemas.microsoft.com/office/drawing/2014/main" id="{09B34132-5F57-672E-9E99-94213FE2FAB2}"/>
              </a:ext>
            </a:extLst>
          </p:cNvPr>
          <p:cNvSpPr>
            <a:spLocks noGrp="1"/>
          </p:cNvSpPr>
          <p:nvPr>
            <p:ph type="sldNum" sz="quarter" idx="28"/>
          </p:nvPr>
        </p:nvSpPr>
        <p:spPr/>
        <p:txBody>
          <a:bodyPr/>
          <a:lstStyle/>
          <a:p>
            <a:fld id="{BA24374A-C3A8-471A-8837-3FC31668ABE5}" type="slidenum">
              <a:rPr lang="de-DE" smtClean="0"/>
              <a:pPr/>
              <a:t>146</a:t>
            </a:fld>
            <a:endParaRPr lang="de-DE" dirty="0"/>
          </a:p>
        </p:txBody>
      </p:sp>
      <p:pic>
        <p:nvPicPr>
          <p:cNvPr id="2" name="Picture 2">
            <a:extLst>
              <a:ext uri="{FF2B5EF4-FFF2-40B4-BE49-F238E27FC236}">
                <a16:creationId xmlns:a16="http://schemas.microsoft.com/office/drawing/2014/main" id="{D486E752-767E-CBF0-388D-1E6691652E0E}"/>
              </a:ext>
              <a:ext uri="{C183D7F6-B498-43B3-948B-1728B52AA6E4}">
                <adec:decorative xmlns:adec="http://schemas.microsoft.com/office/drawing/2017/decorative" val="1"/>
              </a:ext>
            </a:extLst>
          </p:cNvPr>
          <p:cNvPicPr>
            <a:picLocks noChangeAspect="1" noChangeArrowheads="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bwMode="auto">
          <a:xfrm>
            <a:off x="695325" y="6432491"/>
            <a:ext cx="974974" cy="34124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7">
            <a:extLst>
              <a:ext uri="{FF2B5EF4-FFF2-40B4-BE49-F238E27FC236}">
                <a16:creationId xmlns:a16="http://schemas.microsoft.com/office/drawing/2014/main" id="{19697C04-79C1-048F-D0A4-BA18F95E2E4E}"/>
              </a:ext>
            </a:extLst>
          </p:cNvPr>
          <p:cNvSpPr/>
          <p:nvPr/>
        </p:nvSpPr>
        <p:spPr>
          <a:xfrm>
            <a:off x="0" y="5844404"/>
            <a:ext cx="12192000" cy="4027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720000" tIns="108000" rIns="720000" bIns="108000" rtlCol="0" anchor="b" anchorCtr="0">
            <a:spAutoFit/>
          </a:bodyPr>
          <a:lstStyle/>
          <a:p>
            <a:r>
              <a:rPr lang="en-US" sz="1200" dirty="0">
                <a:solidFill>
                  <a:sysClr val="windowText" lastClr="000000"/>
                </a:solidFill>
              </a:rPr>
              <a:t>Image from: </a:t>
            </a:r>
            <a:r>
              <a:rPr lang="de-DE" sz="1200" b="0" i="0" dirty="0">
                <a:solidFill>
                  <a:sysClr val="windowText" lastClr="000000"/>
                </a:solidFill>
                <a:effectLst/>
                <a:latin typeface="arial" panose="020B0604020202020204" pitchFamily="34" charset="0"/>
                <a:hlinkClick r:id="rId7"/>
              </a:rPr>
              <a:t>https://pxhere.com/de/photo/1058439</a:t>
            </a:r>
            <a:r>
              <a:rPr lang="de-DE" sz="1200" b="0" i="0" dirty="0">
                <a:solidFill>
                  <a:sysClr val="windowText" lastClr="000000"/>
                </a:solidFill>
                <a:effectLst/>
                <a:latin typeface="arial" panose="020B0604020202020204" pitchFamily="34" charset="0"/>
              </a:rPr>
              <a:t>  </a:t>
            </a:r>
            <a:endParaRPr lang="en-US" sz="1200" dirty="0">
              <a:solidFill>
                <a:sysClr val="windowText" lastClr="000000"/>
              </a:solidFill>
            </a:endParaRPr>
          </a:p>
        </p:txBody>
      </p:sp>
      <p:pic>
        <p:nvPicPr>
          <p:cNvPr id="12" name="Bildplatzhalter 11">
            <a:extLst>
              <a:ext uri="{FF2B5EF4-FFF2-40B4-BE49-F238E27FC236}">
                <a16:creationId xmlns:a16="http://schemas.microsoft.com/office/drawing/2014/main" id="{A32E4675-7003-D2DE-BB7D-75E83CC4582C}"/>
              </a:ext>
            </a:extLst>
          </p:cNvPr>
          <p:cNvPicPr>
            <a:picLocks noGrp="1" noChangeAspect="1"/>
          </p:cNvPicPr>
          <p:nvPr>
            <p:ph type="pic" sz="quarter" idx="13"/>
          </p:nvPr>
        </p:nvPicPr>
        <p:blipFill rotWithShape="1">
          <a:blip r:embed="rId8">
            <a:extLst>
              <a:ext uri="{28A0092B-C50C-407E-A947-70E740481C1C}">
                <a14:useLocalDpi xmlns:a14="http://schemas.microsoft.com/office/drawing/2010/main" val="0"/>
              </a:ext>
            </a:extLst>
          </a:blip>
          <a:srcRect t="50973" b="6881"/>
          <a:stretch/>
        </p:blipFill>
        <p:spPr>
          <a:xfrm>
            <a:off x="0" y="1089025"/>
            <a:ext cx="12192000" cy="2879725"/>
          </a:xfrm>
        </p:spPr>
      </p:pic>
    </p:spTree>
    <p:extLst>
      <p:ext uri="{BB962C8B-B14F-4D97-AF65-F5344CB8AC3E}">
        <p14:creationId xmlns:p14="http://schemas.microsoft.com/office/powerpoint/2010/main" val="1485245591"/>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AF72307-A5CF-B6ED-2197-DDBA4722A13E}"/>
              </a:ext>
            </a:extLst>
          </p:cNvPr>
          <p:cNvSpPr>
            <a:spLocks noGrp="1"/>
          </p:cNvSpPr>
          <p:nvPr>
            <p:ph type="title"/>
          </p:nvPr>
        </p:nvSpPr>
        <p:spPr/>
        <p:txBody>
          <a:bodyPr/>
          <a:lstStyle/>
          <a:p>
            <a:r>
              <a:rPr lang="de-DE" dirty="0"/>
              <a:t>Human </a:t>
            </a:r>
            <a:r>
              <a:rPr lang="de-DE" dirty="0" err="1"/>
              <a:t>Activity</a:t>
            </a:r>
            <a:r>
              <a:rPr lang="de-DE" dirty="0"/>
              <a:t> Recognition (HAR)</a:t>
            </a:r>
          </a:p>
        </p:txBody>
      </p:sp>
      <p:sp>
        <p:nvSpPr>
          <p:cNvPr id="3" name="Fußzeilenplatzhalter 2">
            <a:extLst>
              <a:ext uri="{FF2B5EF4-FFF2-40B4-BE49-F238E27FC236}">
                <a16:creationId xmlns:a16="http://schemas.microsoft.com/office/drawing/2014/main" id="{810C641F-0896-4F9A-48F0-34758D39D6F5}"/>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7CC4447B-1978-4263-98BF-4602A1092317}"/>
              </a:ext>
            </a:extLst>
          </p:cNvPr>
          <p:cNvSpPr>
            <a:spLocks noGrp="1"/>
          </p:cNvSpPr>
          <p:nvPr>
            <p:ph type="sldNum" sz="quarter" idx="28"/>
          </p:nvPr>
        </p:nvSpPr>
        <p:spPr/>
        <p:txBody>
          <a:bodyPr/>
          <a:lstStyle/>
          <a:p>
            <a:fld id="{BA24374A-C3A8-471A-8837-3FC31668ABE5}" type="slidenum">
              <a:rPr lang="de-DE" smtClean="0"/>
              <a:pPr/>
              <a:t>147</a:t>
            </a:fld>
            <a:endParaRPr lang="de-DE" dirty="0"/>
          </a:p>
        </p:txBody>
      </p:sp>
      <p:sp>
        <p:nvSpPr>
          <p:cNvPr id="5" name="Textplatzhalter 4">
            <a:extLst>
              <a:ext uri="{FF2B5EF4-FFF2-40B4-BE49-F238E27FC236}">
                <a16:creationId xmlns:a16="http://schemas.microsoft.com/office/drawing/2014/main" id="{74BBF219-7547-0BB4-6805-C896F07E74B0}"/>
              </a:ext>
            </a:extLst>
          </p:cNvPr>
          <p:cNvSpPr>
            <a:spLocks noGrp="1"/>
          </p:cNvSpPr>
          <p:nvPr>
            <p:ph type="body" sz="quarter" idx="21"/>
          </p:nvPr>
        </p:nvSpPr>
        <p:spPr/>
        <p:txBody>
          <a:bodyPr/>
          <a:lstStyle/>
          <a:p>
            <a:r>
              <a:rPr lang="en-US" sz="1400" dirty="0"/>
              <a:t>Gestures</a:t>
            </a:r>
            <a:endParaRPr lang="de-DE" dirty="0"/>
          </a:p>
        </p:txBody>
      </p:sp>
      <p:sp>
        <p:nvSpPr>
          <p:cNvPr id="6" name="Textplatzhalter 5">
            <a:extLst>
              <a:ext uri="{FF2B5EF4-FFF2-40B4-BE49-F238E27FC236}">
                <a16:creationId xmlns:a16="http://schemas.microsoft.com/office/drawing/2014/main" id="{888CA614-D5B2-EA28-D2D8-CA3D56F9E6BD}"/>
              </a:ext>
            </a:extLst>
          </p:cNvPr>
          <p:cNvSpPr>
            <a:spLocks noGrp="1"/>
          </p:cNvSpPr>
          <p:nvPr>
            <p:ph type="body" sz="quarter" idx="29"/>
          </p:nvPr>
        </p:nvSpPr>
        <p:spPr/>
        <p:txBody>
          <a:bodyPr>
            <a:normAutofit lnSpcReduction="10000"/>
          </a:bodyPr>
          <a:lstStyle/>
          <a:p>
            <a:r>
              <a:rPr lang="en-US" dirty="0"/>
              <a:t>The problem of </a:t>
            </a:r>
            <a:r>
              <a:rPr lang="en-US" b="1" dirty="0">
                <a:solidFill>
                  <a:schemeClr val="accent1"/>
                </a:solidFill>
              </a:rPr>
              <a:t>identifying</a:t>
            </a:r>
            <a:r>
              <a:rPr lang="en-US" dirty="0"/>
              <a:t> </a:t>
            </a:r>
            <a:r>
              <a:rPr lang="en-US" b="1" dirty="0">
                <a:solidFill>
                  <a:schemeClr val="accent1"/>
                </a:solidFill>
              </a:rPr>
              <a:t>events performed by humans </a:t>
            </a:r>
            <a:r>
              <a:rPr lang="en-US" dirty="0"/>
              <a:t>given an input</a:t>
            </a:r>
            <a:endParaRPr lang="de-DE" dirty="0"/>
          </a:p>
          <a:p>
            <a:pPr lvl="1"/>
            <a:r>
              <a:rPr lang="en-US" dirty="0"/>
              <a:t>Plan recognition</a:t>
            </a:r>
          </a:p>
          <a:p>
            <a:pPr lvl="1"/>
            <a:r>
              <a:rPr lang="en-US" dirty="0"/>
              <a:t>Goal recognition</a:t>
            </a:r>
          </a:p>
          <a:p>
            <a:pPr lvl="1"/>
            <a:r>
              <a:rPr lang="en-US" dirty="0"/>
              <a:t>Intent recognition</a:t>
            </a:r>
          </a:p>
          <a:p>
            <a:pPr lvl="1"/>
            <a:r>
              <a:rPr lang="en-US" dirty="0"/>
              <a:t>Behavior recognition</a:t>
            </a:r>
          </a:p>
          <a:p>
            <a:pPr lvl="1"/>
            <a:r>
              <a:rPr lang="en-US" dirty="0"/>
              <a:t>Location estimation </a:t>
            </a:r>
          </a:p>
          <a:p>
            <a:r>
              <a:rPr lang="en-US" dirty="0"/>
              <a:t>Part of many </a:t>
            </a:r>
            <a:r>
              <a:rPr lang="en-US" b="1" dirty="0">
                <a:solidFill>
                  <a:schemeClr val="accent1"/>
                </a:solidFill>
              </a:rPr>
              <a:t>societal applications </a:t>
            </a:r>
            <a:r>
              <a:rPr lang="en-US" dirty="0"/>
              <a:t>including </a:t>
            </a:r>
          </a:p>
          <a:p>
            <a:pPr lvl="1"/>
            <a:r>
              <a:rPr lang="en-US" dirty="0"/>
              <a:t>smart surveillance</a:t>
            </a:r>
          </a:p>
          <a:p>
            <a:pPr lvl="1"/>
            <a:r>
              <a:rPr lang="en-US" dirty="0"/>
              <a:t>video search/retrieval</a:t>
            </a:r>
          </a:p>
          <a:p>
            <a:pPr lvl="1"/>
            <a:r>
              <a:rPr lang="en-US" dirty="0"/>
              <a:t>intelligent robots</a:t>
            </a:r>
          </a:p>
          <a:p>
            <a:pPr lvl="1"/>
            <a:r>
              <a:rPr lang="en-US" dirty="0"/>
              <a:t>monitoring systems</a:t>
            </a:r>
            <a:endParaRPr lang="de-DE" dirty="0"/>
          </a:p>
        </p:txBody>
      </p:sp>
    </p:spTree>
    <p:extLst>
      <p:ext uri="{BB962C8B-B14F-4D97-AF65-F5344CB8AC3E}">
        <p14:creationId xmlns:p14="http://schemas.microsoft.com/office/powerpoint/2010/main" val="4010512648"/>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B8F7453-616D-6806-B6FF-9C67F343DF66}"/>
              </a:ext>
            </a:extLst>
          </p:cNvPr>
          <p:cNvSpPr>
            <a:spLocks noGrp="1"/>
          </p:cNvSpPr>
          <p:nvPr>
            <p:ph type="title"/>
          </p:nvPr>
        </p:nvSpPr>
        <p:spPr/>
        <p:txBody>
          <a:bodyPr/>
          <a:lstStyle/>
          <a:p>
            <a:r>
              <a:rPr lang="de-DE" dirty="0" err="1"/>
              <a:t>Sensing</a:t>
            </a:r>
            <a:r>
              <a:rPr lang="de-DE" dirty="0"/>
              <a:t> and </a:t>
            </a:r>
            <a:r>
              <a:rPr lang="de-DE" dirty="0" err="1"/>
              <a:t>Reasoning</a:t>
            </a:r>
            <a:r>
              <a:rPr lang="de-DE" dirty="0"/>
              <a:t> </a:t>
            </a:r>
          </a:p>
        </p:txBody>
      </p:sp>
      <p:sp>
        <p:nvSpPr>
          <p:cNvPr id="3" name="Fußzeilenplatzhalter 2">
            <a:extLst>
              <a:ext uri="{FF2B5EF4-FFF2-40B4-BE49-F238E27FC236}">
                <a16:creationId xmlns:a16="http://schemas.microsoft.com/office/drawing/2014/main" id="{42EA9975-E02C-02C7-67DF-CC0D5865E37A}"/>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14011DE5-A0A2-C712-BC72-D052735618BE}"/>
              </a:ext>
            </a:extLst>
          </p:cNvPr>
          <p:cNvSpPr>
            <a:spLocks noGrp="1"/>
          </p:cNvSpPr>
          <p:nvPr>
            <p:ph type="sldNum" sz="quarter" idx="28"/>
          </p:nvPr>
        </p:nvSpPr>
        <p:spPr/>
        <p:txBody>
          <a:bodyPr/>
          <a:lstStyle/>
          <a:p>
            <a:fld id="{BA24374A-C3A8-471A-8837-3FC31668ABE5}" type="slidenum">
              <a:rPr lang="de-DE" smtClean="0"/>
              <a:pPr/>
              <a:t>148</a:t>
            </a:fld>
            <a:endParaRPr lang="de-DE" dirty="0"/>
          </a:p>
        </p:txBody>
      </p:sp>
      <p:sp>
        <p:nvSpPr>
          <p:cNvPr id="5" name="Textplatzhalter 4">
            <a:extLst>
              <a:ext uri="{FF2B5EF4-FFF2-40B4-BE49-F238E27FC236}">
                <a16:creationId xmlns:a16="http://schemas.microsoft.com/office/drawing/2014/main" id="{A22BBB9F-AB64-FE41-7F0C-AB3765ACAAF2}"/>
              </a:ext>
            </a:extLst>
          </p:cNvPr>
          <p:cNvSpPr>
            <a:spLocks noGrp="1"/>
          </p:cNvSpPr>
          <p:nvPr>
            <p:ph type="body" sz="quarter" idx="21"/>
          </p:nvPr>
        </p:nvSpPr>
        <p:spPr/>
        <p:txBody>
          <a:bodyPr/>
          <a:lstStyle/>
          <a:p>
            <a:r>
              <a:rPr lang="en-US" sz="1400" dirty="0"/>
              <a:t>Gestures</a:t>
            </a:r>
            <a:endParaRPr lang="de-DE" dirty="0"/>
          </a:p>
        </p:txBody>
      </p:sp>
      <p:sp>
        <p:nvSpPr>
          <p:cNvPr id="6" name="Textplatzhalter 5">
            <a:extLst>
              <a:ext uri="{FF2B5EF4-FFF2-40B4-BE49-F238E27FC236}">
                <a16:creationId xmlns:a16="http://schemas.microsoft.com/office/drawing/2014/main" id="{A1635164-6909-561E-B0C8-D924BA197647}"/>
              </a:ext>
            </a:extLst>
          </p:cNvPr>
          <p:cNvSpPr>
            <a:spLocks noGrp="1"/>
          </p:cNvSpPr>
          <p:nvPr>
            <p:ph type="body" sz="quarter" idx="29"/>
          </p:nvPr>
        </p:nvSpPr>
        <p:spPr/>
        <p:txBody>
          <a:bodyPr/>
          <a:lstStyle/>
          <a:p>
            <a:r>
              <a:rPr lang="de-DE" b="1" dirty="0">
                <a:solidFill>
                  <a:schemeClr val="accent1"/>
                </a:solidFill>
              </a:rPr>
              <a:t>Sensor</a:t>
            </a:r>
            <a:r>
              <a:rPr lang="de-DE" dirty="0"/>
              <a:t> </a:t>
            </a:r>
            <a:r>
              <a:rPr lang="de-DE" dirty="0" err="1"/>
              <a:t>recognition</a:t>
            </a:r>
            <a:endParaRPr lang="de-DE" dirty="0"/>
          </a:p>
          <a:p>
            <a:pPr lvl="1"/>
            <a:r>
              <a:rPr lang="de-DE" dirty="0"/>
              <a:t>e.g., </a:t>
            </a:r>
            <a:r>
              <a:rPr lang="de-DE" dirty="0" err="1"/>
              <a:t>cameras</a:t>
            </a:r>
            <a:r>
              <a:rPr lang="de-DE" dirty="0"/>
              <a:t>, IMUs, </a:t>
            </a:r>
            <a:r>
              <a:rPr lang="de-DE" dirty="0" err="1"/>
              <a:t>microphone</a:t>
            </a:r>
            <a:r>
              <a:rPr lang="de-DE" dirty="0"/>
              <a:t>, WiFi, Bluetooth, GPS, etc…</a:t>
            </a:r>
          </a:p>
          <a:p>
            <a:r>
              <a:rPr lang="de-DE" b="1" dirty="0">
                <a:solidFill>
                  <a:schemeClr val="accent1"/>
                </a:solidFill>
              </a:rPr>
              <a:t>Single-</a:t>
            </a:r>
            <a:r>
              <a:rPr lang="de-DE" dirty="0"/>
              <a:t> </a:t>
            </a:r>
            <a:r>
              <a:rPr lang="de-DE" dirty="0" err="1"/>
              <a:t>or</a:t>
            </a:r>
            <a:r>
              <a:rPr lang="de-DE" dirty="0"/>
              <a:t> </a:t>
            </a:r>
            <a:r>
              <a:rPr lang="de-DE" b="1" dirty="0">
                <a:solidFill>
                  <a:schemeClr val="accent1"/>
                </a:solidFill>
              </a:rPr>
              <a:t>multi-user </a:t>
            </a:r>
            <a:r>
              <a:rPr lang="de-DE" dirty="0" err="1"/>
              <a:t>or</a:t>
            </a:r>
            <a:r>
              <a:rPr lang="de-DE" dirty="0"/>
              <a:t> </a:t>
            </a:r>
            <a:r>
              <a:rPr lang="de-DE" b="1" dirty="0" err="1">
                <a:solidFill>
                  <a:schemeClr val="accent1"/>
                </a:solidFill>
              </a:rPr>
              <a:t>group</a:t>
            </a:r>
            <a:r>
              <a:rPr lang="de-DE" b="1" dirty="0">
                <a:solidFill>
                  <a:schemeClr val="accent1"/>
                </a:solidFill>
              </a:rPr>
              <a:t> </a:t>
            </a:r>
            <a:r>
              <a:rPr lang="de-DE" b="1" dirty="0" err="1">
                <a:solidFill>
                  <a:schemeClr val="accent1"/>
                </a:solidFill>
              </a:rPr>
              <a:t>behavior</a:t>
            </a:r>
            <a:r>
              <a:rPr lang="de-DE" b="1" dirty="0">
                <a:solidFill>
                  <a:schemeClr val="accent1"/>
                </a:solidFill>
              </a:rPr>
              <a:t> </a:t>
            </a:r>
            <a:r>
              <a:rPr lang="de-DE" dirty="0" err="1"/>
              <a:t>recognition</a:t>
            </a:r>
            <a:endParaRPr lang="de-DE" dirty="0"/>
          </a:p>
          <a:p>
            <a:pPr lvl="1"/>
            <a:r>
              <a:rPr lang="de-DE" dirty="0"/>
              <a:t>e.g., Kinect, </a:t>
            </a:r>
            <a:r>
              <a:rPr lang="de-DE" dirty="0" err="1"/>
              <a:t>OpitTrack</a:t>
            </a:r>
            <a:r>
              <a:rPr lang="de-DE" dirty="0"/>
              <a:t>, etc… </a:t>
            </a:r>
          </a:p>
          <a:p>
            <a:r>
              <a:rPr lang="de-DE" b="1" dirty="0" err="1">
                <a:solidFill>
                  <a:schemeClr val="accent1"/>
                </a:solidFill>
              </a:rPr>
              <a:t>Reasoning</a:t>
            </a:r>
            <a:r>
              <a:rPr lang="de-DE" b="1" dirty="0">
                <a:solidFill>
                  <a:schemeClr val="accent1"/>
                </a:solidFill>
              </a:rPr>
              <a:t> Chain</a:t>
            </a:r>
          </a:p>
          <a:p>
            <a:pPr lvl="1"/>
            <a:r>
              <a:rPr lang="en-US" dirty="0"/>
              <a:t>Logic: keep track of all logically consistent explanations of the observed actions</a:t>
            </a:r>
          </a:p>
          <a:p>
            <a:pPr lvl="1"/>
            <a:r>
              <a:rPr lang="en-US" dirty="0"/>
              <a:t>Probabilistic: Hidden Markov Model (HMM), Dynamic Bayesian Networks (DBN), and Artificial Neural Networks (ANN) are popular choices in modelling activities from sensor data</a:t>
            </a:r>
          </a:p>
          <a:p>
            <a:r>
              <a:rPr lang="en-US" dirty="0"/>
              <a:t>Example: by automatically monitoring human activities, home-based rehabilitation can be provided for people suffering from traumatic brain injuries or falling</a:t>
            </a:r>
            <a:endParaRPr lang="de-DE" dirty="0"/>
          </a:p>
          <a:p>
            <a:pPr lvl="1"/>
            <a:endParaRPr lang="de-DE" dirty="0"/>
          </a:p>
        </p:txBody>
      </p:sp>
    </p:spTree>
    <p:extLst>
      <p:ext uri="{BB962C8B-B14F-4D97-AF65-F5344CB8AC3E}">
        <p14:creationId xmlns:p14="http://schemas.microsoft.com/office/powerpoint/2010/main" val="3442287676"/>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9147B90-2061-2FCB-53BD-A6033361BAA4}"/>
              </a:ext>
            </a:extLst>
          </p:cNvPr>
          <p:cNvSpPr>
            <a:spLocks noGrp="1"/>
          </p:cNvSpPr>
          <p:nvPr>
            <p:ph type="title"/>
          </p:nvPr>
        </p:nvSpPr>
        <p:spPr/>
        <p:txBody>
          <a:bodyPr/>
          <a:lstStyle/>
          <a:p>
            <a:r>
              <a:rPr lang="de-DE" dirty="0" err="1"/>
              <a:t>Activity</a:t>
            </a:r>
            <a:r>
              <a:rPr lang="de-DE" dirty="0"/>
              <a:t> Recognition Chain (ARC) </a:t>
            </a:r>
          </a:p>
        </p:txBody>
      </p:sp>
      <p:sp>
        <p:nvSpPr>
          <p:cNvPr id="3" name="Fußzeilenplatzhalter 2">
            <a:extLst>
              <a:ext uri="{FF2B5EF4-FFF2-40B4-BE49-F238E27FC236}">
                <a16:creationId xmlns:a16="http://schemas.microsoft.com/office/drawing/2014/main" id="{FE672A7A-E8A2-2065-6C88-C02FAE3661CE}"/>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B691AE00-F409-1FD1-8C02-B733246307E4}"/>
              </a:ext>
            </a:extLst>
          </p:cNvPr>
          <p:cNvSpPr>
            <a:spLocks noGrp="1"/>
          </p:cNvSpPr>
          <p:nvPr>
            <p:ph type="sldNum" sz="quarter" idx="28"/>
          </p:nvPr>
        </p:nvSpPr>
        <p:spPr/>
        <p:txBody>
          <a:bodyPr/>
          <a:lstStyle/>
          <a:p>
            <a:fld id="{BA24374A-C3A8-471A-8837-3FC31668ABE5}" type="slidenum">
              <a:rPr lang="de-DE" smtClean="0"/>
              <a:pPr/>
              <a:t>149</a:t>
            </a:fld>
            <a:endParaRPr lang="de-DE" dirty="0"/>
          </a:p>
        </p:txBody>
      </p:sp>
      <p:sp>
        <p:nvSpPr>
          <p:cNvPr id="5" name="Textplatzhalter 4">
            <a:extLst>
              <a:ext uri="{FF2B5EF4-FFF2-40B4-BE49-F238E27FC236}">
                <a16:creationId xmlns:a16="http://schemas.microsoft.com/office/drawing/2014/main" id="{604FBF74-2552-9176-3B56-A13831338EAE}"/>
              </a:ext>
            </a:extLst>
          </p:cNvPr>
          <p:cNvSpPr>
            <a:spLocks noGrp="1"/>
          </p:cNvSpPr>
          <p:nvPr>
            <p:ph type="body" sz="quarter" idx="21"/>
          </p:nvPr>
        </p:nvSpPr>
        <p:spPr/>
        <p:txBody>
          <a:bodyPr/>
          <a:lstStyle/>
          <a:p>
            <a:r>
              <a:rPr lang="en-US" sz="1400" dirty="0"/>
              <a:t>Gestures</a:t>
            </a:r>
            <a:endParaRPr lang="de-DE" dirty="0"/>
          </a:p>
        </p:txBody>
      </p:sp>
      <p:sp>
        <p:nvSpPr>
          <p:cNvPr id="6" name="Textplatzhalter 5">
            <a:extLst>
              <a:ext uri="{FF2B5EF4-FFF2-40B4-BE49-F238E27FC236}">
                <a16:creationId xmlns:a16="http://schemas.microsoft.com/office/drawing/2014/main" id="{73F59311-1BAD-87CB-0060-FFD99E214D07}"/>
              </a:ext>
            </a:extLst>
          </p:cNvPr>
          <p:cNvSpPr>
            <a:spLocks noGrp="1"/>
          </p:cNvSpPr>
          <p:nvPr>
            <p:ph type="body" sz="quarter" idx="29"/>
          </p:nvPr>
        </p:nvSpPr>
        <p:spPr/>
        <p:txBody>
          <a:bodyPr>
            <a:normAutofit/>
          </a:bodyPr>
          <a:lstStyle/>
          <a:p>
            <a:r>
              <a:rPr lang="de-DE" dirty="0" err="1"/>
              <a:t>Usually</a:t>
            </a:r>
            <a:r>
              <a:rPr lang="de-DE" dirty="0"/>
              <a:t> </a:t>
            </a:r>
            <a:r>
              <a:rPr lang="de-DE" dirty="0" err="1"/>
              <a:t>done</a:t>
            </a:r>
            <a:r>
              <a:rPr lang="de-DE" dirty="0"/>
              <a:t> </a:t>
            </a:r>
            <a:r>
              <a:rPr lang="de-DE" dirty="0" err="1"/>
              <a:t>using</a:t>
            </a:r>
            <a:r>
              <a:rPr lang="de-DE" dirty="0"/>
              <a:t> </a:t>
            </a:r>
            <a:r>
              <a:rPr lang="de-DE" dirty="0" err="1"/>
              <a:t>the</a:t>
            </a:r>
            <a:r>
              <a:rPr lang="de-DE" dirty="0"/>
              <a:t> </a:t>
            </a:r>
            <a:r>
              <a:rPr lang="de-DE" b="1" dirty="0" err="1">
                <a:solidFill>
                  <a:schemeClr val="accent1"/>
                </a:solidFill>
              </a:rPr>
              <a:t>activity</a:t>
            </a:r>
            <a:r>
              <a:rPr lang="de-DE" b="1" dirty="0">
                <a:solidFill>
                  <a:schemeClr val="accent1"/>
                </a:solidFill>
              </a:rPr>
              <a:t> </a:t>
            </a:r>
            <a:r>
              <a:rPr lang="de-DE" b="1" dirty="0" err="1">
                <a:solidFill>
                  <a:schemeClr val="accent1"/>
                </a:solidFill>
              </a:rPr>
              <a:t>recognition</a:t>
            </a:r>
            <a:r>
              <a:rPr lang="de-DE" b="1" dirty="0">
                <a:solidFill>
                  <a:schemeClr val="accent1"/>
                </a:solidFill>
              </a:rPr>
              <a:t> </a:t>
            </a:r>
            <a:r>
              <a:rPr lang="de-DE" b="1" dirty="0" err="1">
                <a:solidFill>
                  <a:schemeClr val="accent1"/>
                </a:solidFill>
              </a:rPr>
              <a:t>chain</a:t>
            </a:r>
            <a:r>
              <a:rPr lang="de-DE" b="1" dirty="0">
                <a:solidFill>
                  <a:schemeClr val="accent1"/>
                </a:solidFill>
              </a:rPr>
              <a:t> (ARC)</a:t>
            </a:r>
          </a:p>
          <a:p>
            <a:pPr marL="743363" lvl="1" indent="-457200">
              <a:buFont typeface="+mj-lt"/>
              <a:buAutoNum type="arabicPeriod"/>
            </a:pPr>
            <a:r>
              <a:rPr lang="de-DE" dirty="0"/>
              <a:t>Sensor Data Acquisition (</a:t>
            </a:r>
            <a:r>
              <a:rPr lang="de-DE" dirty="0" err="1"/>
              <a:t>mostly</a:t>
            </a:r>
            <a:r>
              <a:rPr lang="de-DE" dirty="0"/>
              <a:t> time-</a:t>
            </a:r>
            <a:r>
              <a:rPr lang="de-DE" dirty="0" err="1"/>
              <a:t>sampled</a:t>
            </a:r>
            <a:r>
              <a:rPr lang="de-DE" dirty="0"/>
              <a:t> in </a:t>
            </a:r>
            <a:r>
              <a:rPr lang="de-DE" dirty="0" err="1"/>
              <a:t>regular</a:t>
            </a:r>
            <a:r>
              <a:rPr lang="de-DE" dirty="0"/>
              <a:t> </a:t>
            </a:r>
            <a:r>
              <a:rPr lang="de-DE" dirty="0" err="1"/>
              <a:t>intervals</a:t>
            </a:r>
            <a:r>
              <a:rPr lang="de-DE" dirty="0"/>
              <a:t>)</a:t>
            </a:r>
          </a:p>
          <a:p>
            <a:pPr marL="743363" lvl="1" indent="-457200">
              <a:buFont typeface="+mj-lt"/>
              <a:buAutoNum type="arabicPeriod"/>
            </a:pPr>
            <a:r>
              <a:rPr lang="de-DE" dirty="0" err="1"/>
              <a:t>Pre</a:t>
            </a:r>
            <a:r>
              <a:rPr lang="de-DE" dirty="0"/>
              <a:t>-Processing (</a:t>
            </a:r>
            <a:r>
              <a:rPr lang="de-DE" dirty="0" err="1"/>
              <a:t>event</a:t>
            </a:r>
            <a:r>
              <a:rPr lang="de-DE" dirty="0"/>
              <a:t> </a:t>
            </a:r>
            <a:r>
              <a:rPr lang="de-DE" dirty="0" err="1"/>
              <a:t>synchronization</a:t>
            </a:r>
            <a:r>
              <a:rPr lang="de-DE" dirty="0"/>
              <a:t>, </a:t>
            </a:r>
            <a:r>
              <a:rPr lang="de-DE" dirty="0" err="1"/>
              <a:t>noise</a:t>
            </a:r>
            <a:r>
              <a:rPr lang="de-DE" dirty="0"/>
              <a:t> </a:t>
            </a:r>
            <a:r>
              <a:rPr lang="de-DE" dirty="0" err="1"/>
              <a:t>removal</a:t>
            </a:r>
            <a:r>
              <a:rPr lang="de-DE" dirty="0"/>
              <a:t>)</a:t>
            </a:r>
          </a:p>
          <a:p>
            <a:pPr marL="743363" lvl="1" indent="-457200">
              <a:buFont typeface="+mj-lt"/>
              <a:buAutoNum type="arabicPeriod"/>
            </a:pPr>
            <a:r>
              <a:rPr lang="de-DE" dirty="0"/>
              <a:t>Data Segmentation (time-</a:t>
            </a:r>
            <a:r>
              <a:rPr lang="de-DE" dirty="0" err="1"/>
              <a:t>based</a:t>
            </a:r>
            <a:r>
              <a:rPr lang="de-DE" dirty="0"/>
              <a:t> </a:t>
            </a:r>
            <a:r>
              <a:rPr lang="de-DE" dirty="0" err="1"/>
              <a:t>segments</a:t>
            </a:r>
            <a:r>
              <a:rPr lang="de-DE" dirty="0"/>
              <a:t> of relevant </a:t>
            </a:r>
            <a:r>
              <a:rPr lang="de-DE" dirty="0" err="1"/>
              <a:t>information</a:t>
            </a:r>
            <a:r>
              <a:rPr lang="de-DE" dirty="0"/>
              <a:t>, e.g., </a:t>
            </a:r>
            <a:r>
              <a:rPr lang="de-DE" dirty="0" err="1"/>
              <a:t>sliding</a:t>
            </a:r>
            <a:r>
              <a:rPr lang="de-DE" dirty="0"/>
              <a:t> </a:t>
            </a:r>
            <a:r>
              <a:rPr lang="de-DE" dirty="0" err="1"/>
              <a:t>window</a:t>
            </a:r>
            <a:r>
              <a:rPr lang="de-DE" dirty="0"/>
              <a:t>)</a:t>
            </a:r>
          </a:p>
          <a:p>
            <a:pPr marL="743363" lvl="1" indent="-457200">
              <a:buFont typeface="+mj-lt"/>
              <a:buAutoNum type="arabicPeriod"/>
            </a:pPr>
            <a:r>
              <a:rPr lang="de-DE" dirty="0"/>
              <a:t>Feature </a:t>
            </a:r>
            <a:r>
              <a:rPr lang="de-DE" dirty="0" err="1"/>
              <a:t>Extraction</a:t>
            </a:r>
            <a:r>
              <a:rPr lang="de-DE" dirty="0"/>
              <a:t> and </a:t>
            </a:r>
            <a:r>
              <a:rPr lang="de-DE" dirty="0" err="1"/>
              <a:t>Selection</a:t>
            </a:r>
            <a:r>
              <a:rPr lang="de-DE" dirty="0"/>
              <a:t> (</a:t>
            </a:r>
            <a:r>
              <a:rPr lang="de-DE" dirty="0" err="1"/>
              <a:t>reducing</a:t>
            </a:r>
            <a:r>
              <a:rPr lang="de-DE" dirty="0"/>
              <a:t> </a:t>
            </a:r>
            <a:r>
              <a:rPr lang="de-DE" dirty="0" err="1"/>
              <a:t>signals</a:t>
            </a:r>
            <a:r>
              <a:rPr lang="de-DE" dirty="0"/>
              <a:t> </a:t>
            </a:r>
            <a:r>
              <a:rPr lang="de-DE" dirty="0" err="1"/>
              <a:t>into</a:t>
            </a:r>
            <a:r>
              <a:rPr lang="de-DE" dirty="0"/>
              <a:t> </a:t>
            </a:r>
            <a:r>
              <a:rPr lang="de-DE" dirty="0" err="1"/>
              <a:t>features</a:t>
            </a:r>
            <a:r>
              <a:rPr lang="de-DE" dirty="0"/>
              <a:t>)</a:t>
            </a:r>
          </a:p>
          <a:p>
            <a:pPr marL="743363" lvl="1" indent="-457200">
              <a:buFont typeface="+mj-lt"/>
              <a:buAutoNum type="arabicPeriod"/>
            </a:pPr>
            <a:r>
              <a:rPr lang="de-DE" dirty="0"/>
              <a:t>Training and Classification (</a:t>
            </a:r>
            <a:r>
              <a:rPr lang="de-DE" dirty="0" err="1"/>
              <a:t>algorithms</a:t>
            </a:r>
            <a:r>
              <a:rPr lang="de-DE" dirty="0"/>
              <a:t> to </a:t>
            </a:r>
            <a:r>
              <a:rPr lang="de-DE" dirty="0" err="1"/>
              <a:t>predict</a:t>
            </a:r>
            <a:r>
              <a:rPr lang="de-DE" dirty="0"/>
              <a:t> a </a:t>
            </a:r>
            <a:r>
              <a:rPr lang="de-DE" dirty="0" err="1"/>
              <a:t>label</a:t>
            </a:r>
            <a:r>
              <a:rPr lang="de-DE" dirty="0"/>
              <a:t> </a:t>
            </a:r>
            <a:r>
              <a:rPr lang="de-DE" dirty="0" err="1"/>
              <a:t>given</a:t>
            </a:r>
            <a:r>
              <a:rPr lang="de-DE" dirty="0"/>
              <a:t> a feature </a:t>
            </a:r>
            <a:r>
              <a:rPr lang="de-DE" dirty="0" err="1"/>
              <a:t>input</a:t>
            </a:r>
            <a:r>
              <a:rPr lang="de-DE" dirty="0"/>
              <a:t> </a:t>
            </a:r>
            <a:r>
              <a:rPr lang="de-DE" dirty="0" err="1"/>
              <a:t>vector</a:t>
            </a:r>
            <a:r>
              <a:rPr lang="de-DE" dirty="0"/>
              <a:t>)</a:t>
            </a:r>
          </a:p>
          <a:p>
            <a:pPr marL="743363" lvl="1" indent="-457200">
              <a:buFont typeface="+mj-lt"/>
              <a:buAutoNum type="arabicPeriod"/>
            </a:pPr>
            <a:r>
              <a:rPr lang="de-DE" dirty="0"/>
              <a:t>Evaluation (</a:t>
            </a:r>
            <a:r>
              <a:rPr lang="de-DE" dirty="0" err="1"/>
              <a:t>correctness</a:t>
            </a:r>
            <a:r>
              <a:rPr lang="de-DE" dirty="0"/>
              <a:t>, </a:t>
            </a:r>
            <a:r>
              <a:rPr lang="de-DE" dirty="0" err="1"/>
              <a:t>true</a:t>
            </a:r>
            <a:r>
              <a:rPr lang="de-DE" dirty="0"/>
              <a:t>/</a:t>
            </a:r>
            <a:r>
              <a:rPr lang="de-DE" dirty="0" err="1"/>
              <a:t>false</a:t>
            </a:r>
            <a:r>
              <a:rPr lang="de-DE" dirty="0"/>
              <a:t>-positive/negative </a:t>
            </a:r>
            <a:r>
              <a:rPr lang="de-DE" dirty="0" err="1"/>
              <a:t>rates</a:t>
            </a:r>
            <a:r>
              <a:rPr lang="de-DE" dirty="0"/>
              <a:t>)</a:t>
            </a:r>
          </a:p>
          <a:p>
            <a:r>
              <a:rPr lang="de-DE" b="1" dirty="0">
                <a:solidFill>
                  <a:schemeClr val="accent1"/>
                </a:solidFill>
              </a:rPr>
              <a:t>Main </a:t>
            </a:r>
            <a:r>
              <a:rPr lang="de-DE" b="1" dirty="0" err="1">
                <a:solidFill>
                  <a:schemeClr val="accent1"/>
                </a:solidFill>
              </a:rPr>
              <a:t>challenges</a:t>
            </a:r>
            <a:r>
              <a:rPr lang="de-DE" b="1" dirty="0">
                <a:solidFill>
                  <a:schemeClr val="accent1"/>
                </a:solidFill>
              </a:rPr>
              <a:t> of HAR</a:t>
            </a:r>
            <a:r>
              <a:rPr lang="de-DE" dirty="0"/>
              <a:t>: </a:t>
            </a:r>
            <a:r>
              <a:rPr lang="de-DE" dirty="0" err="1"/>
              <a:t>definition</a:t>
            </a:r>
            <a:r>
              <a:rPr lang="de-DE" dirty="0"/>
              <a:t> and </a:t>
            </a:r>
            <a:r>
              <a:rPr lang="de-DE" dirty="0" err="1"/>
              <a:t>diversity</a:t>
            </a:r>
            <a:r>
              <a:rPr lang="de-DE" dirty="0"/>
              <a:t> of human </a:t>
            </a:r>
            <a:r>
              <a:rPr lang="de-DE" dirty="0" err="1"/>
              <a:t>activities</a:t>
            </a:r>
            <a:r>
              <a:rPr lang="de-DE" dirty="0"/>
              <a:t>, </a:t>
            </a:r>
            <a:r>
              <a:rPr lang="de-DE" dirty="0" err="1"/>
              <a:t>imbalance</a:t>
            </a:r>
            <a:r>
              <a:rPr lang="de-DE" dirty="0"/>
              <a:t> </a:t>
            </a:r>
            <a:r>
              <a:rPr lang="de-DE" dirty="0" err="1"/>
              <a:t>between</a:t>
            </a:r>
            <a:r>
              <a:rPr lang="de-DE" dirty="0"/>
              <a:t> </a:t>
            </a:r>
            <a:r>
              <a:rPr lang="de-DE" dirty="0" err="1"/>
              <a:t>the</a:t>
            </a:r>
            <a:r>
              <a:rPr lang="de-DE" dirty="0"/>
              <a:t> </a:t>
            </a:r>
            <a:r>
              <a:rPr lang="de-DE" dirty="0" err="1"/>
              <a:t>classes</a:t>
            </a:r>
            <a:r>
              <a:rPr lang="de-DE" dirty="0"/>
              <a:t>, and </a:t>
            </a:r>
            <a:r>
              <a:rPr lang="de-DE" dirty="0" err="1"/>
              <a:t>ground</a:t>
            </a:r>
            <a:r>
              <a:rPr lang="de-DE" dirty="0"/>
              <a:t> </a:t>
            </a:r>
            <a:r>
              <a:rPr lang="de-DE" dirty="0" err="1"/>
              <a:t>truth</a:t>
            </a:r>
            <a:r>
              <a:rPr lang="de-DE" dirty="0"/>
              <a:t> </a:t>
            </a:r>
            <a:r>
              <a:rPr lang="de-DE" dirty="0" err="1"/>
              <a:t>annotation</a:t>
            </a:r>
            <a:endParaRPr lang="de-DE" dirty="0"/>
          </a:p>
        </p:txBody>
      </p:sp>
    </p:spTree>
    <p:extLst>
      <p:ext uri="{BB962C8B-B14F-4D97-AF65-F5344CB8AC3E}">
        <p14:creationId xmlns:p14="http://schemas.microsoft.com/office/powerpoint/2010/main" val="2416855287"/>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9147B90-2061-2FCB-53BD-A6033361BAA4}"/>
              </a:ext>
            </a:extLst>
          </p:cNvPr>
          <p:cNvSpPr>
            <a:spLocks noGrp="1"/>
          </p:cNvSpPr>
          <p:nvPr>
            <p:ph type="title"/>
          </p:nvPr>
        </p:nvSpPr>
        <p:spPr/>
        <p:txBody>
          <a:bodyPr/>
          <a:lstStyle/>
          <a:p>
            <a:r>
              <a:rPr lang="de-DE" dirty="0" err="1"/>
              <a:t>Context</a:t>
            </a:r>
            <a:r>
              <a:rPr lang="de-DE" dirty="0"/>
              <a:t> Awareness</a:t>
            </a:r>
          </a:p>
        </p:txBody>
      </p:sp>
      <p:sp>
        <p:nvSpPr>
          <p:cNvPr id="3" name="Fußzeilenplatzhalter 2">
            <a:extLst>
              <a:ext uri="{FF2B5EF4-FFF2-40B4-BE49-F238E27FC236}">
                <a16:creationId xmlns:a16="http://schemas.microsoft.com/office/drawing/2014/main" id="{FE672A7A-E8A2-2065-6C88-C02FAE3661CE}"/>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B691AE00-F409-1FD1-8C02-B733246307E4}"/>
              </a:ext>
            </a:extLst>
          </p:cNvPr>
          <p:cNvSpPr>
            <a:spLocks noGrp="1"/>
          </p:cNvSpPr>
          <p:nvPr>
            <p:ph type="sldNum" sz="quarter" idx="28"/>
          </p:nvPr>
        </p:nvSpPr>
        <p:spPr/>
        <p:txBody>
          <a:bodyPr/>
          <a:lstStyle/>
          <a:p>
            <a:fld id="{BA24374A-C3A8-471A-8837-3FC31668ABE5}" type="slidenum">
              <a:rPr lang="de-DE" smtClean="0"/>
              <a:pPr/>
              <a:t>150</a:t>
            </a:fld>
            <a:endParaRPr lang="de-DE" dirty="0"/>
          </a:p>
        </p:txBody>
      </p:sp>
      <p:sp>
        <p:nvSpPr>
          <p:cNvPr id="5" name="Textplatzhalter 4">
            <a:extLst>
              <a:ext uri="{FF2B5EF4-FFF2-40B4-BE49-F238E27FC236}">
                <a16:creationId xmlns:a16="http://schemas.microsoft.com/office/drawing/2014/main" id="{604FBF74-2552-9176-3B56-A13831338EAE}"/>
              </a:ext>
            </a:extLst>
          </p:cNvPr>
          <p:cNvSpPr>
            <a:spLocks noGrp="1"/>
          </p:cNvSpPr>
          <p:nvPr>
            <p:ph type="body" sz="quarter" idx="21"/>
          </p:nvPr>
        </p:nvSpPr>
        <p:spPr/>
        <p:txBody>
          <a:bodyPr/>
          <a:lstStyle/>
          <a:p>
            <a:r>
              <a:rPr lang="en-US" dirty="0"/>
              <a:t>Gestures</a:t>
            </a:r>
            <a:endParaRPr lang="de-DE" dirty="0"/>
          </a:p>
        </p:txBody>
      </p:sp>
      <p:sp>
        <p:nvSpPr>
          <p:cNvPr id="6" name="Textplatzhalter 5">
            <a:extLst>
              <a:ext uri="{FF2B5EF4-FFF2-40B4-BE49-F238E27FC236}">
                <a16:creationId xmlns:a16="http://schemas.microsoft.com/office/drawing/2014/main" id="{73F59311-1BAD-87CB-0060-FFD99E214D07}"/>
              </a:ext>
            </a:extLst>
          </p:cNvPr>
          <p:cNvSpPr>
            <a:spLocks noGrp="1"/>
          </p:cNvSpPr>
          <p:nvPr>
            <p:ph type="body" sz="quarter" idx="29"/>
          </p:nvPr>
        </p:nvSpPr>
        <p:spPr/>
        <p:txBody>
          <a:bodyPr/>
          <a:lstStyle/>
          <a:p>
            <a:r>
              <a:rPr lang="en-US" dirty="0"/>
              <a:t>Originated from ubiquitous computing and describes the capability to take into account </a:t>
            </a:r>
            <a:r>
              <a:rPr lang="en-US" b="1" dirty="0">
                <a:solidFill>
                  <a:schemeClr val="accent1"/>
                </a:solidFill>
              </a:rPr>
              <a:t>the situation of entities</a:t>
            </a:r>
            <a:endParaRPr lang="de-DE" b="1" dirty="0">
              <a:solidFill>
                <a:schemeClr val="accent1"/>
              </a:solidFill>
            </a:endParaRPr>
          </a:p>
          <a:p>
            <a:pPr lvl="1"/>
            <a:r>
              <a:rPr lang="en-US" dirty="0"/>
              <a:t>e.g., location is only the most obvious element of this situation</a:t>
            </a:r>
          </a:p>
          <a:p>
            <a:r>
              <a:rPr lang="en-US" dirty="0"/>
              <a:t>Context-aware systems are concerned with the 3As</a:t>
            </a:r>
          </a:p>
          <a:p>
            <a:pPr lvl="1"/>
            <a:r>
              <a:rPr lang="en-US" b="1" dirty="0">
                <a:solidFill>
                  <a:schemeClr val="accent1"/>
                </a:solidFill>
              </a:rPr>
              <a:t>Acquisition</a:t>
            </a:r>
            <a:r>
              <a:rPr lang="en-US" dirty="0"/>
              <a:t> of the context (e.g., using GPS sensors to perceive a situation)</a:t>
            </a:r>
          </a:p>
          <a:p>
            <a:pPr lvl="1"/>
            <a:r>
              <a:rPr lang="en-US" b="1" dirty="0">
                <a:solidFill>
                  <a:schemeClr val="accent1"/>
                </a:solidFill>
              </a:rPr>
              <a:t>Abstraction</a:t>
            </a:r>
            <a:r>
              <a:rPr lang="en-US" dirty="0"/>
              <a:t> of the context (e.g., matching a perceived sensory stimulus to a context) </a:t>
            </a:r>
          </a:p>
          <a:p>
            <a:pPr lvl="1"/>
            <a:r>
              <a:rPr lang="en-US" b="1" dirty="0">
                <a:solidFill>
                  <a:schemeClr val="accent1"/>
                </a:solidFill>
              </a:rPr>
              <a:t>Application</a:t>
            </a:r>
            <a:r>
              <a:rPr lang="en-US" dirty="0"/>
              <a:t> based on the recognized context (e.g., triggering actions based on context)</a:t>
            </a:r>
          </a:p>
          <a:p>
            <a:r>
              <a:rPr lang="en-US" dirty="0"/>
              <a:t>Context awareness has particularly been applied to the area of computer-supported cooperative work (CSCW) to help individuals work and collaborate more efficiently with each other</a:t>
            </a:r>
          </a:p>
        </p:txBody>
      </p:sp>
    </p:spTree>
    <p:extLst>
      <p:ext uri="{BB962C8B-B14F-4D97-AF65-F5344CB8AC3E}">
        <p14:creationId xmlns:p14="http://schemas.microsoft.com/office/powerpoint/2010/main" val="2415528925"/>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7C79968-2BAC-4266-4B75-3D9DE713E99F}"/>
              </a:ext>
            </a:extLst>
          </p:cNvPr>
          <p:cNvSpPr>
            <a:spLocks noGrp="1"/>
          </p:cNvSpPr>
          <p:nvPr>
            <p:ph type="title"/>
          </p:nvPr>
        </p:nvSpPr>
        <p:spPr/>
        <p:txBody>
          <a:bodyPr/>
          <a:lstStyle/>
          <a:p>
            <a:endParaRPr lang="de-DE"/>
          </a:p>
        </p:txBody>
      </p:sp>
      <p:sp>
        <p:nvSpPr>
          <p:cNvPr id="3" name="Fußzeilenplatzhalter 2">
            <a:extLst>
              <a:ext uri="{FF2B5EF4-FFF2-40B4-BE49-F238E27FC236}">
                <a16:creationId xmlns:a16="http://schemas.microsoft.com/office/drawing/2014/main" id="{9E8F036A-C830-39E0-F867-C85781C09F84}"/>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90A688E1-895A-C16B-CE8D-68AE50A605E6}"/>
              </a:ext>
            </a:extLst>
          </p:cNvPr>
          <p:cNvSpPr>
            <a:spLocks noGrp="1"/>
          </p:cNvSpPr>
          <p:nvPr>
            <p:ph type="sldNum" sz="quarter" idx="33"/>
          </p:nvPr>
        </p:nvSpPr>
        <p:spPr/>
        <p:txBody>
          <a:bodyPr/>
          <a:lstStyle/>
          <a:p>
            <a:fld id="{BA24374A-C3A8-471A-8837-3FC31668ABE5}" type="slidenum">
              <a:rPr lang="de-DE" smtClean="0"/>
              <a:pPr/>
              <a:t>151</a:t>
            </a:fld>
            <a:endParaRPr lang="de-DE" dirty="0"/>
          </a:p>
        </p:txBody>
      </p:sp>
      <p:sp>
        <p:nvSpPr>
          <p:cNvPr id="5" name="Textplatzhalter 4">
            <a:extLst>
              <a:ext uri="{FF2B5EF4-FFF2-40B4-BE49-F238E27FC236}">
                <a16:creationId xmlns:a16="http://schemas.microsoft.com/office/drawing/2014/main" id="{227271C5-E1BA-04CC-A4D2-140728164A50}"/>
              </a:ext>
            </a:extLst>
          </p:cNvPr>
          <p:cNvSpPr>
            <a:spLocks noGrp="1"/>
          </p:cNvSpPr>
          <p:nvPr>
            <p:ph type="body" sz="quarter" idx="21"/>
          </p:nvPr>
        </p:nvSpPr>
        <p:spPr/>
        <p:txBody>
          <a:bodyPr/>
          <a:lstStyle/>
          <a:p>
            <a:r>
              <a:rPr lang="en-US" sz="1400" dirty="0"/>
              <a:t>Gestures</a:t>
            </a:r>
            <a:endParaRPr lang="de-DE" dirty="0"/>
          </a:p>
        </p:txBody>
      </p:sp>
      <p:sp>
        <p:nvSpPr>
          <p:cNvPr id="6" name="Textplatzhalter 5">
            <a:extLst>
              <a:ext uri="{FF2B5EF4-FFF2-40B4-BE49-F238E27FC236}">
                <a16:creationId xmlns:a16="http://schemas.microsoft.com/office/drawing/2014/main" id="{935B687A-5735-E8A4-FF17-127E27A2E515}"/>
              </a:ext>
            </a:extLst>
          </p:cNvPr>
          <p:cNvSpPr>
            <a:spLocks noGrp="1"/>
          </p:cNvSpPr>
          <p:nvPr>
            <p:ph type="body" sz="quarter" idx="34"/>
          </p:nvPr>
        </p:nvSpPr>
        <p:spPr/>
        <p:txBody>
          <a:bodyPr/>
          <a:lstStyle/>
          <a:p>
            <a:endParaRPr lang="de-DE" dirty="0"/>
          </a:p>
        </p:txBody>
      </p:sp>
      <p:sp>
        <p:nvSpPr>
          <p:cNvPr id="7" name="Inhaltsplatzhalter 6">
            <a:extLst>
              <a:ext uri="{FF2B5EF4-FFF2-40B4-BE49-F238E27FC236}">
                <a16:creationId xmlns:a16="http://schemas.microsoft.com/office/drawing/2014/main" id="{FDC4CF37-7ABE-8991-B959-61337333E88E}"/>
              </a:ext>
            </a:extLst>
          </p:cNvPr>
          <p:cNvSpPr>
            <a:spLocks noGrp="1"/>
          </p:cNvSpPr>
          <p:nvPr>
            <p:ph sz="quarter" idx="35"/>
          </p:nvPr>
        </p:nvSpPr>
        <p:spPr/>
        <p:txBody>
          <a:bodyPr/>
          <a:lstStyle/>
          <a:p>
            <a:endParaRPr lang="de-DE"/>
          </a:p>
        </p:txBody>
      </p:sp>
      <p:pic>
        <p:nvPicPr>
          <p:cNvPr id="13" name="Grafik 12">
            <a:extLst>
              <a:ext uri="{FF2B5EF4-FFF2-40B4-BE49-F238E27FC236}">
                <a16:creationId xmlns:a16="http://schemas.microsoft.com/office/drawing/2014/main" id="{1F7AD33C-FE3D-0BCB-40B7-BAE7059C91A7}"/>
              </a:ext>
            </a:extLst>
          </p:cNvPr>
          <p:cNvPicPr>
            <a:picLocks noChangeAspect="1"/>
          </p:cNvPicPr>
          <p:nvPr/>
        </p:nvPicPr>
        <p:blipFill>
          <a:blip r:embed="rId2"/>
          <a:stretch>
            <a:fillRect/>
          </a:stretch>
        </p:blipFill>
        <p:spPr>
          <a:xfrm>
            <a:off x="0" y="-4971"/>
            <a:ext cx="12192000" cy="6313696"/>
          </a:xfrm>
          <a:prstGeom prst="rect">
            <a:avLst/>
          </a:prstGeom>
        </p:spPr>
      </p:pic>
      <p:sp>
        <p:nvSpPr>
          <p:cNvPr id="14" name="Textfeld 13">
            <a:extLst>
              <a:ext uri="{FF2B5EF4-FFF2-40B4-BE49-F238E27FC236}">
                <a16:creationId xmlns:a16="http://schemas.microsoft.com/office/drawing/2014/main" id="{533689EC-3719-13BF-5A23-1A7DDC36E5B1}"/>
              </a:ext>
            </a:extLst>
          </p:cNvPr>
          <p:cNvSpPr txBox="1"/>
          <p:nvPr/>
        </p:nvSpPr>
        <p:spPr>
          <a:xfrm>
            <a:off x="3856702" y="4085303"/>
            <a:ext cx="716863" cy="369332"/>
          </a:xfrm>
          <a:prstGeom prst="rect">
            <a:avLst/>
          </a:prstGeom>
          <a:solidFill>
            <a:schemeClr val="accent3">
              <a:lumMod val="90000"/>
            </a:schemeClr>
          </a:solidFill>
        </p:spPr>
        <p:txBody>
          <a:bodyPr wrap="none" rtlCol="0">
            <a:spAutoFit/>
          </a:bodyPr>
          <a:lstStyle/>
          <a:p>
            <a:r>
              <a:rPr lang="de-DE" dirty="0"/>
              <a:t>Work</a:t>
            </a:r>
          </a:p>
        </p:txBody>
      </p:sp>
      <p:sp>
        <p:nvSpPr>
          <p:cNvPr id="15" name="Textfeld 14">
            <a:extLst>
              <a:ext uri="{FF2B5EF4-FFF2-40B4-BE49-F238E27FC236}">
                <a16:creationId xmlns:a16="http://schemas.microsoft.com/office/drawing/2014/main" id="{40F8253F-70A0-8405-78E7-6FECFEC8D5DA}"/>
              </a:ext>
            </a:extLst>
          </p:cNvPr>
          <p:cNvSpPr txBox="1"/>
          <p:nvPr/>
        </p:nvSpPr>
        <p:spPr>
          <a:xfrm>
            <a:off x="10550012" y="5408612"/>
            <a:ext cx="673582" cy="369332"/>
          </a:xfrm>
          <a:prstGeom prst="rect">
            <a:avLst/>
          </a:prstGeom>
          <a:solidFill>
            <a:schemeClr val="accent3">
              <a:lumMod val="90000"/>
            </a:schemeClr>
          </a:solidFill>
        </p:spPr>
        <p:txBody>
          <a:bodyPr wrap="none" rtlCol="0">
            <a:spAutoFit/>
          </a:bodyPr>
          <a:lstStyle/>
          <a:p>
            <a:r>
              <a:rPr lang="de-DE" dirty="0"/>
              <a:t>IKEA</a:t>
            </a:r>
          </a:p>
        </p:txBody>
      </p:sp>
      <p:sp>
        <p:nvSpPr>
          <p:cNvPr id="16" name="Textfeld 15">
            <a:extLst>
              <a:ext uri="{FF2B5EF4-FFF2-40B4-BE49-F238E27FC236}">
                <a16:creationId xmlns:a16="http://schemas.microsoft.com/office/drawing/2014/main" id="{A2A89FCD-4A4B-BEF2-7DF3-218E6EF7EC1F}"/>
              </a:ext>
            </a:extLst>
          </p:cNvPr>
          <p:cNvSpPr txBox="1"/>
          <p:nvPr/>
        </p:nvSpPr>
        <p:spPr>
          <a:xfrm>
            <a:off x="6764593" y="602457"/>
            <a:ext cx="805029" cy="369332"/>
          </a:xfrm>
          <a:prstGeom prst="rect">
            <a:avLst/>
          </a:prstGeom>
          <a:solidFill>
            <a:schemeClr val="accent3">
              <a:lumMod val="90000"/>
            </a:schemeClr>
          </a:solidFill>
        </p:spPr>
        <p:txBody>
          <a:bodyPr wrap="none" rtlCol="0">
            <a:spAutoFit/>
          </a:bodyPr>
          <a:lstStyle/>
          <a:p>
            <a:r>
              <a:rPr lang="de-DE" dirty="0"/>
              <a:t>Home</a:t>
            </a:r>
          </a:p>
        </p:txBody>
      </p:sp>
      <p:sp>
        <p:nvSpPr>
          <p:cNvPr id="17" name="Textfeld 16">
            <a:extLst>
              <a:ext uri="{FF2B5EF4-FFF2-40B4-BE49-F238E27FC236}">
                <a16:creationId xmlns:a16="http://schemas.microsoft.com/office/drawing/2014/main" id="{F2F54D5F-3BF6-1072-FCE2-B8B9D1388B33}"/>
              </a:ext>
            </a:extLst>
          </p:cNvPr>
          <p:cNvSpPr txBox="1"/>
          <p:nvPr/>
        </p:nvSpPr>
        <p:spPr>
          <a:xfrm>
            <a:off x="4070554" y="2398014"/>
            <a:ext cx="1204176" cy="369332"/>
          </a:xfrm>
          <a:prstGeom prst="rect">
            <a:avLst/>
          </a:prstGeom>
          <a:solidFill>
            <a:schemeClr val="accent3">
              <a:lumMod val="90000"/>
            </a:schemeClr>
          </a:solidFill>
        </p:spPr>
        <p:txBody>
          <a:bodyPr wrap="none" rtlCol="0">
            <a:spAutoFit/>
          </a:bodyPr>
          <a:lstStyle/>
          <a:p>
            <a:r>
              <a:rPr lang="de-DE" dirty="0" err="1"/>
              <a:t>Going</a:t>
            </a:r>
            <a:r>
              <a:rPr lang="de-DE" dirty="0"/>
              <a:t> Out</a:t>
            </a:r>
          </a:p>
        </p:txBody>
      </p:sp>
      <p:sp>
        <p:nvSpPr>
          <p:cNvPr id="19" name="Titel 1">
            <a:extLst>
              <a:ext uri="{FF2B5EF4-FFF2-40B4-BE49-F238E27FC236}">
                <a16:creationId xmlns:a16="http://schemas.microsoft.com/office/drawing/2014/main" id="{A4818771-95F8-8EC2-9086-A73F6DB306E3}"/>
              </a:ext>
            </a:extLst>
          </p:cNvPr>
          <p:cNvSpPr txBox="1">
            <a:spLocks/>
          </p:cNvSpPr>
          <p:nvPr/>
        </p:nvSpPr>
        <p:spPr>
          <a:xfrm>
            <a:off x="847725" y="268289"/>
            <a:ext cx="10801350" cy="973136"/>
          </a:xfrm>
          <a:prstGeom prst="rect">
            <a:avLst/>
          </a:prstGeom>
        </p:spPr>
        <p:txBody>
          <a:bodyPr vert="horz" lIns="0" tIns="0" rIns="0" bIns="0" rtlCol="0" anchor="b">
            <a:normAutofit/>
          </a:bodyPr>
          <a:lstStyle>
            <a:lvl1pPr algn="l" defTabSz="914400" rtl="0" eaLnBrk="1" latinLnBrk="0" hangingPunct="1">
              <a:lnSpc>
                <a:spcPct val="90000"/>
              </a:lnSpc>
              <a:spcBef>
                <a:spcPct val="0"/>
              </a:spcBef>
              <a:buNone/>
              <a:defRPr sz="3200" b="0" kern="1200">
                <a:solidFill>
                  <a:schemeClr val="tx1"/>
                </a:solidFill>
                <a:latin typeface="Roboto Medium" panose="02000000000000000000" pitchFamily="2" charset="0"/>
                <a:ea typeface="Roboto Medium" panose="02000000000000000000" pitchFamily="2" charset="0"/>
                <a:cs typeface="Arial" panose="020B0604020202020204" pitchFamily="34" charset="0"/>
              </a:defRPr>
            </a:lvl1pPr>
          </a:lstStyle>
          <a:p>
            <a:r>
              <a:rPr lang="de-DE" dirty="0" err="1"/>
              <a:t>Activity</a:t>
            </a:r>
            <a:r>
              <a:rPr lang="de-DE" dirty="0"/>
              <a:t> Recognition </a:t>
            </a:r>
            <a:r>
              <a:rPr lang="de-DE" dirty="0" err="1"/>
              <a:t>Context</a:t>
            </a:r>
            <a:r>
              <a:rPr lang="de-DE" dirty="0"/>
              <a:t> </a:t>
            </a:r>
            <a:r>
              <a:rPr lang="de-DE" dirty="0" err="1"/>
              <a:t>through</a:t>
            </a:r>
            <a:r>
              <a:rPr lang="de-DE" dirty="0"/>
              <a:t> Location</a:t>
            </a:r>
          </a:p>
        </p:txBody>
      </p:sp>
      <p:sp>
        <p:nvSpPr>
          <p:cNvPr id="20" name="Textfeld 19">
            <a:extLst>
              <a:ext uri="{FF2B5EF4-FFF2-40B4-BE49-F238E27FC236}">
                <a16:creationId xmlns:a16="http://schemas.microsoft.com/office/drawing/2014/main" id="{6B05EE2E-E576-2328-E832-10AF9EE7854D}"/>
              </a:ext>
            </a:extLst>
          </p:cNvPr>
          <p:cNvSpPr txBox="1"/>
          <p:nvPr/>
        </p:nvSpPr>
        <p:spPr>
          <a:xfrm>
            <a:off x="6958780" y="4591664"/>
            <a:ext cx="894797" cy="369332"/>
          </a:xfrm>
          <a:prstGeom prst="rect">
            <a:avLst/>
          </a:prstGeom>
          <a:solidFill>
            <a:schemeClr val="accent3">
              <a:lumMod val="90000"/>
            </a:schemeClr>
          </a:solidFill>
        </p:spPr>
        <p:txBody>
          <a:bodyPr wrap="none" rtlCol="0">
            <a:spAutoFit/>
          </a:bodyPr>
          <a:lstStyle/>
          <a:p>
            <a:r>
              <a:rPr lang="de-DE" dirty="0" err="1"/>
              <a:t>Driving</a:t>
            </a:r>
            <a:endParaRPr lang="de-DE" dirty="0"/>
          </a:p>
        </p:txBody>
      </p:sp>
      <p:sp>
        <p:nvSpPr>
          <p:cNvPr id="21" name="Textfeld 20">
            <a:extLst>
              <a:ext uri="{FF2B5EF4-FFF2-40B4-BE49-F238E27FC236}">
                <a16:creationId xmlns:a16="http://schemas.microsoft.com/office/drawing/2014/main" id="{A79770F2-2C90-C8A1-6C00-FD07A55BA09B}"/>
              </a:ext>
            </a:extLst>
          </p:cNvPr>
          <p:cNvSpPr txBox="1"/>
          <p:nvPr/>
        </p:nvSpPr>
        <p:spPr>
          <a:xfrm>
            <a:off x="4123453" y="1503276"/>
            <a:ext cx="1151277" cy="369332"/>
          </a:xfrm>
          <a:prstGeom prst="rect">
            <a:avLst/>
          </a:prstGeom>
          <a:solidFill>
            <a:schemeClr val="accent3">
              <a:lumMod val="90000"/>
            </a:schemeClr>
          </a:solidFill>
        </p:spPr>
        <p:txBody>
          <a:bodyPr wrap="none" rtlCol="0">
            <a:spAutoFit/>
          </a:bodyPr>
          <a:lstStyle/>
          <a:p>
            <a:r>
              <a:rPr lang="de-DE" dirty="0"/>
              <a:t>Shopping</a:t>
            </a:r>
          </a:p>
        </p:txBody>
      </p:sp>
      <p:sp>
        <p:nvSpPr>
          <p:cNvPr id="22" name="Textfeld 21">
            <a:extLst>
              <a:ext uri="{FF2B5EF4-FFF2-40B4-BE49-F238E27FC236}">
                <a16:creationId xmlns:a16="http://schemas.microsoft.com/office/drawing/2014/main" id="{D93772F5-3F9E-EF6D-3F0D-013003B2AE28}"/>
              </a:ext>
            </a:extLst>
          </p:cNvPr>
          <p:cNvSpPr txBox="1"/>
          <p:nvPr/>
        </p:nvSpPr>
        <p:spPr>
          <a:xfrm>
            <a:off x="4233258" y="3477418"/>
            <a:ext cx="878767" cy="369332"/>
          </a:xfrm>
          <a:prstGeom prst="rect">
            <a:avLst/>
          </a:prstGeom>
          <a:solidFill>
            <a:schemeClr val="accent3">
              <a:lumMod val="90000"/>
            </a:schemeClr>
          </a:solidFill>
        </p:spPr>
        <p:txBody>
          <a:bodyPr wrap="none" rtlCol="0">
            <a:spAutoFit/>
          </a:bodyPr>
          <a:lstStyle/>
          <a:p>
            <a:r>
              <a:rPr lang="de-DE" dirty="0"/>
              <a:t>Mensa</a:t>
            </a:r>
          </a:p>
        </p:txBody>
      </p:sp>
      <p:sp>
        <p:nvSpPr>
          <p:cNvPr id="27" name="Rechteck 26">
            <a:extLst>
              <a:ext uri="{FF2B5EF4-FFF2-40B4-BE49-F238E27FC236}">
                <a16:creationId xmlns:a16="http://schemas.microsoft.com/office/drawing/2014/main" id="{672E54C0-DA14-C07F-F8AF-9FE73E43399C}"/>
              </a:ext>
            </a:extLst>
          </p:cNvPr>
          <p:cNvSpPr/>
          <p:nvPr/>
        </p:nvSpPr>
        <p:spPr>
          <a:xfrm>
            <a:off x="184355" y="2662084"/>
            <a:ext cx="1047135" cy="302342"/>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8" name="Rechteck 27">
            <a:extLst>
              <a:ext uri="{FF2B5EF4-FFF2-40B4-BE49-F238E27FC236}">
                <a16:creationId xmlns:a16="http://schemas.microsoft.com/office/drawing/2014/main" id="{DD646A40-15C4-3A20-B277-537E7229C585}"/>
              </a:ext>
            </a:extLst>
          </p:cNvPr>
          <p:cNvSpPr/>
          <p:nvPr/>
        </p:nvSpPr>
        <p:spPr>
          <a:xfrm>
            <a:off x="184355" y="3606138"/>
            <a:ext cx="1047135" cy="302342"/>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9" name="Rechteck 28">
            <a:extLst>
              <a:ext uri="{FF2B5EF4-FFF2-40B4-BE49-F238E27FC236}">
                <a16:creationId xmlns:a16="http://schemas.microsoft.com/office/drawing/2014/main" id="{3A50C79A-2937-8FF6-2995-ECFDDB30BEDD}"/>
              </a:ext>
            </a:extLst>
          </p:cNvPr>
          <p:cNvSpPr/>
          <p:nvPr/>
        </p:nvSpPr>
        <p:spPr>
          <a:xfrm>
            <a:off x="184355" y="4806260"/>
            <a:ext cx="1047135" cy="302342"/>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0" name="Rechteck 29">
            <a:extLst>
              <a:ext uri="{FF2B5EF4-FFF2-40B4-BE49-F238E27FC236}">
                <a16:creationId xmlns:a16="http://schemas.microsoft.com/office/drawing/2014/main" id="{6A7BAADF-BE21-EA52-23B1-0BB7DB9248B9}"/>
              </a:ext>
            </a:extLst>
          </p:cNvPr>
          <p:cNvSpPr/>
          <p:nvPr/>
        </p:nvSpPr>
        <p:spPr>
          <a:xfrm>
            <a:off x="171757" y="5675134"/>
            <a:ext cx="1047135" cy="302342"/>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3967666560"/>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CB5628C-B4BA-5CF1-2E23-CD0238077915}"/>
              </a:ext>
            </a:extLst>
          </p:cNvPr>
          <p:cNvSpPr>
            <a:spLocks noGrp="1"/>
          </p:cNvSpPr>
          <p:nvPr>
            <p:ph type="title"/>
          </p:nvPr>
        </p:nvSpPr>
        <p:spPr/>
        <p:txBody>
          <a:bodyPr/>
          <a:lstStyle/>
          <a:p>
            <a:r>
              <a:rPr lang="en-US" sz="3200" dirty="0"/>
              <a:t>In- and Output</a:t>
            </a:r>
            <a:endParaRPr lang="de-DE" dirty="0"/>
          </a:p>
        </p:txBody>
      </p:sp>
      <p:sp>
        <p:nvSpPr>
          <p:cNvPr id="3" name="Fußzeilenplatzhalter 2">
            <a:extLst>
              <a:ext uri="{FF2B5EF4-FFF2-40B4-BE49-F238E27FC236}">
                <a16:creationId xmlns:a16="http://schemas.microsoft.com/office/drawing/2014/main" id="{F5AC99BB-280A-79D9-BD71-F46C65585893}"/>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9AF84DA4-7CF4-13D5-182C-FFB57D328863}"/>
              </a:ext>
            </a:extLst>
          </p:cNvPr>
          <p:cNvSpPr>
            <a:spLocks noGrp="1"/>
          </p:cNvSpPr>
          <p:nvPr>
            <p:ph type="sldNum" sz="quarter" idx="28"/>
          </p:nvPr>
        </p:nvSpPr>
        <p:spPr/>
        <p:txBody>
          <a:bodyPr/>
          <a:lstStyle/>
          <a:p>
            <a:fld id="{BA24374A-C3A8-471A-8837-3FC31668ABE5}" type="slidenum">
              <a:rPr lang="de-DE" smtClean="0"/>
              <a:pPr/>
              <a:t>152</a:t>
            </a:fld>
            <a:endParaRPr lang="de-DE" dirty="0"/>
          </a:p>
        </p:txBody>
      </p:sp>
      <p:sp>
        <p:nvSpPr>
          <p:cNvPr id="5" name="Textplatzhalter 4">
            <a:extLst>
              <a:ext uri="{FF2B5EF4-FFF2-40B4-BE49-F238E27FC236}">
                <a16:creationId xmlns:a16="http://schemas.microsoft.com/office/drawing/2014/main" id="{8EC6EFDE-8273-7B9D-920F-9CA5419D1765}"/>
              </a:ext>
            </a:extLst>
          </p:cNvPr>
          <p:cNvSpPr>
            <a:spLocks noGrp="1"/>
          </p:cNvSpPr>
          <p:nvPr>
            <p:ph type="body" sz="quarter" idx="21"/>
          </p:nvPr>
        </p:nvSpPr>
        <p:spPr/>
        <p:txBody>
          <a:bodyPr/>
          <a:lstStyle/>
          <a:p>
            <a:r>
              <a:rPr lang="en-US" sz="1400"/>
              <a:t>Eye Tracking</a:t>
            </a:r>
            <a:endParaRPr lang="de-DE" dirty="0"/>
          </a:p>
        </p:txBody>
      </p:sp>
      <p:sp>
        <p:nvSpPr>
          <p:cNvPr id="6" name="Textplatzhalter 5">
            <a:extLst>
              <a:ext uri="{FF2B5EF4-FFF2-40B4-BE49-F238E27FC236}">
                <a16:creationId xmlns:a16="http://schemas.microsoft.com/office/drawing/2014/main" id="{81CCE51E-C7CE-4081-C7D1-923FC7C6EF3D}"/>
              </a:ext>
            </a:extLst>
          </p:cNvPr>
          <p:cNvSpPr>
            <a:spLocks noGrp="1"/>
          </p:cNvSpPr>
          <p:nvPr>
            <p:ph type="body" sz="quarter" idx="29"/>
          </p:nvPr>
        </p:nvSpPr>
        <p:spPr/>
        <p:txBody>
          <a:bodyPr/>
          <a:lstStyle/>
          <a:p>
            <a:endParaRPr lang="de-DE"/>
          </a:p>
        </p:txBody>
      </p:sp>
      <p:sp>
        <p:nvSpPr>
          <p:cNvPr id="7" name="Rechteck 6">
            <a:extLst>
              <a:ext uri="{FF2B5EF4-FFF2-40B4-BE49-F238E27FC236}">
                <a16:creationId xmlns:a16="http://schemas.microsoft.com/office/drawing/2014/main" id="{5D01629B-1A50-744A-46DB-1D44BCFAC7E1}"/>
              </a:ext>
            </a:extLst>
          </p:cNvPr>
          <p:cNvSpPr/>
          <p:nvPr/>
        </p:nvSpPr>
        <p:spPr>
          <a:xfrm>
            <a:off x="695324" y="1993106"/>
            <a:ext cx="10906123" cy="2943225"/>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de-DE" b="1" dirty="0" err="1">
                <a:solidFill>
                  <a:schemeClr val="accent1"/>
                </a:solidFill>
              </a:rPr>
              <a:t>Application</a:t>
            </a:r>
            <a:r>
              <a:rPr lang="de-DE" b="1" dirty="0">
                <a:solidFill>
                  <a:schemeClr val="accent1"/>
                </a:solidFill>
              </a:rPr>
              <a:t> Domain</a:t>
            </a:r>
          </a:p>
        </p:txBody>
      </p:sp>
      <p:pic>
        <p:nvPicPr>
          <p:cNvPr id="8" name="Grafik 7" descr="Arrow Right mit einfarbiger Füllung">
            <a:extLst>
              <a:ext uri="{FF2B5EF4-FFF2-40B4-BE49-F238E27FC236}">
                <a16:creationId xmlns:a16="http://schemas.microsoft.com/office/drawing/2014/main" id="{D10D09C3-B515-5D0B-AA3F-623E4EC9F08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82135" y="2628804"/>
            <a:ext cx="1707076" cy="1707076"/>
          </a:xfrm>
          <a:prstGeom prst="rect">
            <a:avLst/>
          </a:prstGeom>
        </p:spPr>
      </p:pic>
      <p:sp>
        <p:nvSpPr>
          <p:cNvPr id="9" name="Textfeld 8">
            <a:extLst>
              <a:ext uri="{FF2B5EF4-FFF2-40B4-BE49-F238E27FC236}">
                <a16:creationId xmlns:a16="http://schemas.microsoft.com/office/drawing/2014/main" id="{53272F7D-A637-C80E-BE74-D7016C1122A3}"/>
              </a:ext>
            </a:extLst>
          </p:cNvPr>
          <p:cNvSpPr txBox="1"/>
          <p:nvPr/>
        </p:nvSpPr>
        <p:spPr>
          <a:xfrm>
            <a:off x="3745523" y="3075057"/>
            <a:ext cx="1436612" cy="707886"/>
          </a:xfrm>
          <a:prstGeom prst="rect">
            <a:avLst/>
          </a:prstGeom>
          <a:noFill/>
        </p:spPr>
        <p:txBody>
          <a:bodyPr wrap="none" rtlCol="0">
            <a:spAutoFit/>
          </a:bodyPr>
          <a:lstStyle/>
          <a:p>
            <a:r>
              <a:rPr lang="de-DE" sz="4000" b="1" dirty="0" err="1"/>
              <a:t>input</a:t>
            </a:r>
            <a:endParaRPr lang="de-DE" sz="4000" b="1" dirty="0"/>
          </a:p>
        </p:txBody>
      </p:sp>
      <p:sp>
        <p:nvSpPr>
          <p:cNvPr id="10" name="Textfeld 9">
            <a:extLst>
              <a:ext uri="{FF2B5EF4-FFF2-40B4-BE49-F238E27FC236}">
                <a16:creationId xmlns:a16="http://schemas.microsoft.com/office/drawing/2014/main" id="{BFDAB273-9273-F932-22A2-98FBAC2C5C32}"/>
              </a:ext>
            </a:extLst>
          </p:cNvPr>
          <p:cNvSpPr txBox="1"/>
          <p:nvPr/>
        </p:nvSpPr>
        <p:spPr>
          <a:xfrm>
            <a:off x="6889211" y="3075057"/>
            <a:ext cx="1778051" cy="707886"/>
          </a:xfrm>
          <a:prstGeom prst="rect">
            <a:avLst/>
          </a:prstGeom>
          <a:noFill/>
        </p:spPr>
        <p:txBody>
          <a:bodyPr wrap="none" rtlCol="0">
            <a:spAutoFit/>
          </a:bodyPr>
          <a:lstStyle/>
          <a:p>
            <a:r>
              <a:rPr lang="de-DE" sz="4000" b="1" dirty="0" err="1"/>
              <a:t>output</a:t>
            </a:r>
            <a:endParaRPr lang="de-DE" sz="4000" b="1" dirty="0"/>
          </a:p>
        </p:txBody>
      </p:sp>
      <p:sp>
        <p:nvSpPr>
          <p:cNvPr id="11" name="Textfeld 10">
            <a:extLst>
              <a:ext uri="{FF2B5EF4-FFF2-40B4-BE49-F238E27FC236}">
                <a16:creationId xmlns:a16="http://schemas.microsoft.com/office/drawing/2014/main" id="{13DBB614-75B0-3767-F297-9F4051850B7A}"/>
              </a:ext>
            </a:extLst>
          </p:cNvPr>
          <p:cNvSpPr txBox="1"/>
          <p:nvPr/>
        </p:nvSpPr>
        <p:spPr>
          <a:xfrm>
            <a:off x="695324" y="2605179"/>
            <a:ext cx="2881300" cy="1754326"/>
          </a:xfrm>
          <a:prstGeom prst="rect">
            <a:avLst/>
          </a:prstGeom>
          <a:noFill/>
        </p:spPr>
        <p:txBody>
          <a:bodyPr wrap="square">
            <a:spAutoFit/>
          </a:bodyPr>
          <a:lstStyle/>
          <a:p>
            <a:pPr marL="0" indent="0" algn="ctr">
              <a:buNone/>
            </a:pPr>
            <a:r>
              <a:rPr lang="en-US" dirty="0"/>
              <a:t>Pointing (Gestures) </a:t>
            </a:r>
          </a:p>
          <a:p>
            <a:pPr marL="0" indent="0" algn="ctr">
              <a:buNone/>
            </a:pPr>
            <a:r>
              <a:rPr lang="en-US" sz="1800" dirty="0"/>
              <a:t>Text (Pen, Keyboard)</a:t>
            </a:r>
          </a:p>
          <a:p>
            <a:pPr algn="ctr"/>
            <a:r>
              <a:rPr lang="en-US" sz="1800" dirty="0"/>
              <a:t>Direct Control</a:t>
            </a:r>
          </a:p>
          <a:p>
            <a:pPr marL="0" indent="0" algn="ctr">
              <a:buNone/>
            </a:pPr>
            <a:r>
              <a:rPr lang="en-US" dirty="0"/>
              <a:t>Speech, Audio</a:t>
            </a:r>
          </a:p>
          <a:p>
            <a:pPr marL="0" indent="0" algn="ctr">
              <a:buNone/>
            </a:pPr>
            <a:r>
              <a:rPr lang="en-US" dirty="0"/>
              <a:t>Video, Sensors</a:t>
            </a:r>
            <a:br>
              <a:rPr lang="en-US" dirty="0"/>
            </a:br>
            <a:r>
              <a:rPr lang="en-US" dirty="0"/>
              <a:t>Context, Meta Data</a:t>
            </a:r>
            <a:endParaRPr lang="en-US" sz="1800" dirty="0"/>
          </a:p>
        </p:txBody>
      </p:sp>
      <p:sp>
        <p:nvSpPr>
          <p:cNvPr id="12" name="Textfeld 11">
            <a:extLst>
              <a:ext uri="{FF2B5EF4-FFF2-40B4-BE49-F238E27FC236}">
                <a16:creationId xmlns:a16="http://schemas.microsoft.com/office/drawing/2014/main" id="{B379F844-9933-9AE3-7E5E-1D3A5239D618}"/>
              </a:ext>
            </a:extLst>
          </p:cNvPr>
          <p:cNvSpPr txBox="1"/>
          <p:nvPr/>
        </p:nvSpPr>
        <p:spPr>
          <a:xfrm>
            <a:off x="8896534" y="2605179"/>
            <a:ext cx="2209788" cy="1754326"/>
          </a:xfrm>
          <a:prstGeom prst="rect">
            <a:avLst/>
          </a:prstGeom>
          <a:noFill/>
        </p:spPr>
        <p:txBody>
          <a:bodyPr wrap="square">
            <a:spAutoFit/>
          </a:bodyPr>
          <a:lstStyle/>
          <a:p>
            <a:pPr marL="0" indent="0" algn="ctr">
              <a:buNone/>
            </a:pPr>
            <a:r>
              <a:rPr lang="en-US" dirty="0"/>
              <a:t>Visual</a:t>
            </a:r>
            <a:br>
              <a:rPr lang="en-US" dirty="0"/>
            </a:br>
            <a:r>
              <a:rPr lang="en-US" dirty="0"/>
              <a:t>Audio</a:t>
            </a:r>
          </a:p>
          <a:p>
            <a:pPr marL="0" indent="0" algn="ctr">
              <a:buNone/>
            </a:pPr>
            <a:r>
              <a:rPr lang="en-US" sz="1800" dirty="0"/>
              <a:t>Tactile</a:t>
            </a:r>
            <a:br>
              <a:rPr lang="en-US" sz="1800" dirty="0"/>
            </a:br>
            <a:r>
              <a:rPr lang="en-US" sz="1800" dirty="0"/>
              <a:t>Smell</a:t>
            </a:r>
          </a:p>
          <a:p>
            <a:pPr marL="0" indent="0" algn="ctr">
              <a:buNone/>
            </a:pPr>
            <a:r>
              <a:rPr lang="en-US" dirty="0"/>
              <a:t>Taste</a:t>
            </a:r>
          </a:p>
          <a:p>
            <a:pPr marL="0" indent="0" algn="ctr">
              <a:buNone/>
            </a:pPr>
            <a:r>
              <a:rPr lang="en-US" sz="1800" dirty="0"/>
              <a:t>Temperature</a:t>
            </a:r>
          </a:p>
        </p:txBody>
      </p:sp>
      <p:sp>
        <p:nvSpPr>
          <p:cNvPr id="13" name="Textfeld 12">
            <a:extLst>
              <a:ext uri="{FF2B5EF4-FFF2-40B4-BE49-F238E27FC236}">
                <a16:creationId xmlns:a16="http://schemas.microsoft.com/office/drawing/2014/main" id="{F557635A-AAB7-5153-7D9C-94073C61F013}"/>
              </a:ext>
            </a:extLst>
          </p:cNvPr>
          <p:cNvSpPr txBox="1"/>
          <p:nvPr/>
        </p:nvSpPr>
        <p:spPr>
          <a:xfrm>
            <a:off x="4569822" y="3859864"/>
            <a:ext cx="2881300" cy="369332"/>
          </a:xfrm>
          <a:prstGeom prst="rect">
            <a:avLst/>
          </a:prstGeom>
          <a:noFill/>
        </p:spPr>
        <p:txBody>
          <a:bodyPr wrap="square">
            <a:spAutoFit/>
          </a:bodyPr>
          <a:lstStyle/>
          <a:p>
            <a:pPr marL="0" indent="0" algn="ctr">
              <a:buNone/>
            </a:pPr>
            <a:r>
              <a:rPr lang="en-US" dirty="0"/>
              <a:t>bandwidth</a:t>
            </a:r>
            <a:endParaRPr lang="en-US" sz="1800" dirty="0"/>
          </a:p>
        </p:txBody>
      </p:sp>
      <p:sp>
        <p:nvSpPr>
          <p:cNvPr id="14" name="Rechteck 13">
            <a:extLst>
              <a:ext uri="{FF2B5EF4-FFF2-40B4-BE49-F238E27FC236}">
                <a16:creationId xmlns:a16="http://schemas.microsoft.com/office/drawing/2014/main" id="{CE6562C9-026B-F850-B6F7-54A6905DD713}"/>
              </a:ext>
            </a:extLst>
          </p:cNvPr>
          <p:cNvSpPr/>
          <p:nvPr/>
        </p:nvSpPr>
        <p:spPr>
          <a:xfrm>
            <a:off x="6943725" y="1993106"/>
            <a:ext cx="4657722" cy="2943225"/>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1056853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accel="50000" decel="50000" fill="hold" grpId="0" nodeType="withEffect">
                                  <p:stCondLst>
                                    <p:cond delay="0"/>
                                  </p:stCondLst>
                                  <p:childTnLst>
                                    <p:animMotion origin="layout" path="M -0.5112 0.00116 L 1.04167E-6 -5.55112E-17 " pathEditMode="relative" rAng="0" ptsTypes="AA">
                                      <p:cBhvr>
                                        <p:cTn id="6" dur="2000" fill="hold"/>
                                        <p:tgtEl>
                                          <p:spTgt spid="14"/>
                                        </p:tgtEl>
                                        <p:attrNameLst>
                                          <p:attrName>ppt_x</p:attrName>
                                          <p:attrName>ppt_y</p:attrName>
                                        </p:attrNameLst>
                                      </p:cBhvr>
                                      <p:rCtr x="25625" y="-324"/>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platzhalter 10">
            <a:extLst>
              <a:ext uri="{FF2B5EF4-FFF2-40B4-BE49-F238E27FC236}">
                <a16:creationId xmlns:a16="http://schemas.microsoft.com/office/drawing/2014/main" id="{027AEEF4-B1F1-A532-EBA0-3D1ED4195ACD}"/>
              </a:ext>
            </a:extLst>
          </p:cNvPr>
          <p:cNvSpPr>
            <a:spLocks noGrp="1"/>
          </p:cNvSpPr>
          <p:nvPr>
            <p:ph type="body" sz="quarter" idx="21"/>
          </p:nvPr>
        </p:nvSpPr>
        <p:spPr>
          <a:xfrm>
            <a:off x="1806129" y="6317998"/>
            <a:ext cx="6845745" cy="540001"/>
          </a:xfrm>
        </p:spPr>
        <p:txBody>
          <a:bodyPr>
            <a:normAutofit/>
          </a:bodyPr>
          <a:lstStyle/>
          <a:p>
            <a:r>
              <a:rPr lang="en-US" sz="1200" dirty="0"/>
              <a:t>The following content is licensed under a Creative Commons Attribution 4.0 International license (CC BY-SA 4.0)</a:t>
            </a:r>
          </a:p>
        </p:txBody>
      </p:sp>
      <p:sp>
        <p:nvSpPr>
          <p:cNvPr id="22" name="Untertitel 21">
            <a:extLst>
              <a:ext uri="{FF2B5EF4-FFF2-40B4-BE49-F238E27FC236}">
                <a16:creationId xmlns:a16="http://schemas.microsoft.com/office/drawing/2014/main" id="{2A9E134A-6386-E5DC-8BB2-7350FB346F5D}"/>
              </a:ext>
            </a:extLst>
          </p:cNvPr>
          <p:cNvSpPr>
            <a:spLocks noGrp="1"/>
          </p:cNvSpPr>
          <p:nvPr>
            <p:ph type="subTitle" idx="1"/>
          </p:nvPr>
        </p:nvSpPr>
        <p:spPr/>
        <p:txBody>
          <a:bodyPr/>
          <a:lstStyle/>
          <a:p>
            <a:r>
              <a:rPr lang="de-DE" sz="1800" dirty="0"/>
              <a:t>Visual Output Technologies</a:t>
            </a:r>
            <a:endParaRPr lang="de-DE" dirty="0"/>
          </a:p>
        </p:txBody>
      </p:sp>
      <p:pic>
        <p:nvPicPr>
          <p:cNvPr id="26" name="Bildplatzhalter 25" descr="Frankfurt UAS Logo">
            <a:extLst>
              <a:ext uri="{FF2B5EF4-FFF2-40B4-BE49-F238E27FC236}">
                <a16:creationId xmlns:a16="http://schemas.microsoft.com/office/drawing/2014/main" id="{B67F61A0-498D-B3E3-81B5-D2F1481BEAE2}"/>
              </a:ext>
            </a:extLst>
          </p:cNvPr>
          <p:cNvPicPr>
            <a:picLocks noGrp="1" noChangeAspect="1"/>
          </p:cNvPicPr>
          <p:nvPr>
            <p:ph type="pic" sz="quarter" idx="25"/>
          </p:nvPr>
        </p:nvPicPr>
        <p:blipFill rotWithShape="1">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l="-14803" r="-14803"/>
          <a:stretch/>
        </p:blipFill>
        <p:spPr/>
      </p:pic>
      <p:sp>
        <p:nvSpPr>
          <p:cNvPr id="21" name="Titel 20">
            <a:extLst>
              <a:ext uri="{FF2B5EF4-FFF2-40B4-BE49-F238E27FC236}">
                <a16:creationId xmlns:a16="http://schemas.microsoft.com/office/drawing/2014/main" id="{74AE008E-4998-8FBF-E060-8060811B8296}"/>
              </a:ext>
            </a:extLst>
          </p:cNvPr>
          <p:cNvSpPr>
            <a:spLocks noGrp="1"/>
          </p:cNvSpPr>
          <p:nvPr>
            <p:ph type="title"/>
          </p:nvPr>
        </p:nvSpPr>
        <p:spPr/>
        <p:txBody>
          <a:bodyPr/>
          <a:lstStyle/>
          <a:p>
            <a:r>
              <a:rPr lang="en-US" sz="3200" dirty="0"/>
              <a:t>Displays</a:t>
            </a:r>
            <a:endParaRPr lang="de-DE" dirty="0"/>
          </a:p>
        </p:txBody>
      </p:sp>
      <p:sp>
        <p:nvSpPr>
          <p:cNvPr id="29" name="Fußzeilenplatzhalter 28">
            <a:extLst>
              <a:ext uri="{FF2B5EF4-FFF2-40B4-BE49-F238E27FC236}">
                <a16:creationId xmlns:a16="http://schemas.microsoft.com/office/drawing/2014/main" id="{1AC71F81-F602-A4C2-46BE-A340BF3ABB9D}"/>
              </a:ext>
            </a:extLst>
          </p:cNvPr>
          <p:cNvSpPr>
            <a:spLocks noGrp="1"/>
          </p:cNvSpPr>
          <p:nvPr>
            <p:ph type="ftr" sz="quarter" idx="27"/>
          </p:nvPr>
        </p:nvSpPr>
        <p:spPr/>
        <p:txBody>
          <a:bodyPr/>
          <a:lstStyle/>
          <a:p>
            <a:r>
              <a:rPr lang="de-DE" dirty="0"/>
              <a:t>Prof. Dr. Valentin Schwind</a:t>
            </a:r>
          </a:p>
        </p:txBody>
      </p:sp>
      <p:sp>
        <p:nvSpPr>
          <p:cNvPr id="10" name="Foliennummernplatzhalter 9">
            <a:extLst>
              <a:ext uri="{FF2B5EF4-FFF2-40B4-BE49-F238E27FC236}">
                <a16:creationId xmlns:a16="http://schemas.microsoft.com/office/drawing/2014/main" id="{09B34132-5F57-672E-9E99-94213FE2FAB2}"/>
              </a:ext>
            </a:extLst>
          </p:cNvPr>
          <p:cNvSpPr>
            <a:spLocks noGrp="1"/>
          </p:cNvSpPr>
          <p:nvPr>
            <p:ph type="sldNum" sz="quarter" idx="28"/>
          </p:nvPr>
        </p:nvSpPr>
        <p:spPr/>
        <p:txBody>
          <a:bodyPr/>
          <a:lstStyle/>
          <a:p>
            <a:fld id="{BA24374A-C3A8-471A-8837-3FC31668ABE5}" type="slidenum">
              <a:rPr lang="de-DE" smtClean="0"/>
              <a:pPr/>
              <a:t>153</a:t>
            </a:fld>
            <a:endParaRPr lang="de-DE" dirty="0"/>
          </a:p>
        </p:txBody>
      </p:sp>
      <p:pic>
        <p:nvPicPr>
          <p:cNvPr id="2" name="Picture 2">
            <a:extLst>
              <a:ext uri="{FF2B5EF4-FFF2-40B4-BE49-F238E27FC236}">
                <a16:creationId xmlns:a16="http://schemas.microsoft.com/office/drawing/2014/main" id="{D486E752-767E-CBF0-388D-1E6691652E0E}"/>
              </a:ext>
              <a:ext uri="{C183D7F6-B498-43B3-948B-1728B52AA6E4}">
                <adec:decorative xmlns:adec="http://schemas.microsoft.com/office/drawing/2017/decorative" val="1"/>
              </a:ext>
            </a:extLst>
          </p:cNvPr>
          <p:cNvPicPr>
            <a:picLocks noChangeAspect="1" noChangeArrowheads="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bwMode="auto">
          <a:xfrm>
            <a:off x="695325" y="6432491"/>
            <a:ext cx="974974" cy="34124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7">
            <a:extLst>
              <a:ext uri="{FF2B5EF4-FFF2-40B4-BE49-F238E27FC236}">
                <a16:creationId xmlns:a16="http://schemas.microsoft.com/office/drawing/2014/main" id="{19697C04-79C1-048F-D0A4-BA18F95E2E4E}"/>
              </a:ext>
            </a:extLst>
          </p:cNvPr>
          <p:cNvSpPr/>
          <p:nvPr/>
        </p:nvSpPr>
        <p:spPr>
          <a:xfrm>
            <a:off x="0" y="5844404"/>
            <a:ext cx="12192000" cy="4027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720000" tIns="108000" rIns="720000" bIns="108000" rtlCol="0" anchor="b" anchorCtr="0">
            <a:spAutoFit/>
          </a:bodyPr>
          <a:lstStyle/>
          <a:p>
            <a:r>
              <a:rPr lang="en-US" sz="1200" dirty="0">
                <a:solidFill>
                  <a:sysClr val="windowText" lastClr="000000"/>
                </a:solidFill>
              </a:rPr>
              <a:t>Image from: </a:t>
            </a:r>
            <a:r>
              <a:rPr lang="en-US" sz="1200" dirty="0">
                <a:solidFill>
                  <a:sysClr val="windowText" lastClr="000000"/>
                </a:solidFill>
                <a:hlinkClick r:id="rId7"/>
              </a:rPr>
              <a:t>https://pxhere.com/en/photo/893775</a:t>
            </a:r>
            <a:r>
              <a:rPr lang="en-US" sz="1200" dirty="0">
                <a:solidFill>
                  <a:sysClr val="windowText" lastClr="000000"/>
                </a:solidFill>
              </a:rPr>
              <a:t> </a:t>
            </a:r>
          </a:p>
        </p:txBody>
      </p:sp>
      <p:pic>
        <p:nvPicPr>
          <p:cNvPr id="7" name="Picture 2" descr="technology, office, room, electronics, broadcasting, displays, monitoring, multimedia, monitors, cape canaveral, computers, space center, rocket science, control center, spacex, personal computer, television studio, controllers, cape kennedy, electronic device, display device">
            <a:extLst>
              <a:ext uri="{FF2B5EF4-FFF2-40B4-BE49-F238E27FC236}">
                <a16:creationId xmlns:a16="http://schemas.microsoft.com/office/drawing/2014/main" id="{6894D3F3-13B6-9D2B-8FF0-05A07F203B04}"/>
              </a:ext>
            </a:extLst>
          </p:cNvPr>
          <p:cNvPicPr>
            <a:picLocks noGrp="1" noChangeAspect="1" noChangeArrowheads="1"/>
          </p:cNvPicPr>
          <p:nvPr>
            <p:ph type="pic" sz="quarter" idx="13"/>
          </p:nvPr>
        </p:nvPicPr>
        <p:blipFill>
          <a:blip r:embed="rId8">
            <a:extLst>
              <a:ext uri="{28A0092B-C50C-407E-A947-70E740481C1C}">
                <a14:useLocalDpi xmlns:a14="http://schemas.microsoft.com/office/drawing/2010/main" val="0"/>
              </a:ext>
            </a:extLst>
          </a:blip>
          <a:srcRect t="29726" b="29726"/>
          <a:stretch>
            <a:fillRect/>
          </a:stretch>
        </p:blipFill>
        <p:spPr bwMode="auto">
          <a:xfrm>
            <a:off x="0" y="1089025"/>
            <a:ext cx="12192000" cy="2879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8587156"/>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ED9D868-4611-A72D-6FBE-9B83F42D1ED0}"/>
              </a:ext>
            </a:extLst>
          </p:cNvPr>
          <p:cNvSpPr>
            <a:spLocks noGrp="1"/>
          </p:cNvSpPr>
          <p:nvPr>
            <p:ph type="title"/>
          </p:nvPr>
        </p:nvSpPr>
        <p:spPr/>
        <p:txBody>
          <a:bodyPr/>
          <a:lstStyle/>
          <a:p>
            <a:r>
              <a:rPr lang="de-DE" dirty="0"/>
              <a:t>Screens? Displays? Monitors?</a:t>
            </a:r>
          </a:p>
        </p:txBody>
      </p:sp>
      <p:sp>
        <p:nvSpPr>
          <p:cNvPr id="3" name="Fußzeilenplatzhalter 2">
            <a:extLst>
              <a:ext uri="{FF2B5EF4-FFF2-40B4-BE49-F238E27FC236}">
                <a16:creationId xmlns:a16="http://schemas.microsoft.com/office/drawing/2014/main" id="{A747D5A0-F327-6910-EBFD-987D856BDCA0}"/>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61C9C599-E8D4-ED45-28BE-14D9C15AEB1E}"/>
              </a:ext>
            </a:extLst>
          </p:cNvPr>
          <p:cNvSpPr>
            <a:spLocks noGrp="1"/>
          </p:cNvSpPr>
          <p:nvPr>
            <p:ph type="sldNum" sz="quarter" idx="28"/>
          </p:nvPr>
        </p:nvSpPr>
        <p:spPr/>
        <p:txBody>
          <a:bodyPr/>
          <a:lstStyle/>
          <a:p>
            <a:fld id="{BA24374A-C3A8-471A-8837-3FC31668ABE5}" type="slidenum">
              <a:rPr lang="de-DE" smtClean="0"/>
              <a:pPr/>
              <a:t>154</a:t>
            </a:fld>
            <a:endParaRPr lang="de-DE" dirty="0"/>
          </a:p>
        </p:txBody>
      </p:sp>
      <p:sp>
        <p:nvSpPr>
          <p:cNvPr id="5" name="Textplatzhalter 4">
            <a:extLst>
              <a:ext uri="{FF2B5EF4-FFF2-40B4-BE49-F238E27FC236}">
                <a16:creationId xmlns:a16="http://schemas.microsoft.com/office/drawing/2014/main" id="{05C23144-6CB6-E55F-DE07-B09E4986B113}"/>
              </a:ext>
            </a:extLst>
          </p:cNvPr>
          <p:cNvSpPr>
            <a:spLocks noGrp="1"/>
          </p:cNvSpPr>
          <p:nvPr>
            <p:ph type="body" sz="quarter" idx="21"/>
          </p:nvPr>
        </p:nvSpPr>
        <p:spPr/>
        <p:txBody>
          <a:bodyPr/>
          <a:lstStyle/>
          <a:p>
            <a:r>
              <a:rPr lang="en-US" sz="1400" dirty="0"/>
              <a:t>Displays</a:t>
            </a:r>
            <a:endParaRPr lang="de-DE" dirty="0"/>
          </a:p>
        </p:txBody>
      </p:sp>
      <p:sp>
        <p:nvSpPr>
          <p:cNvPr id="6" name="Textplatzhalter 5">
            <a:extLst>
              <a:ext uri="{FF2B5EF4-FFF2-40B4-BE49-F238E27FC236}">
                <a16:creationId xmlns:a16="http://schemas.microsoft.com/office/drawing/2014/main" id="{DCAC0174-4BFE-E5C9-A02A-CDDBCF3190A7}"/>
              </a:ext>
            </a:extLst>
          </p:cNvPr>
          <p:cNvSpPr>
            <a:spLocks noGrp="1"/>
          </p:cNvSpPr>
          <p:nvPr>
            <p:ph type="body" sz="quarter" idx="29"/>
          </p:nvPr>
        </p:nvSpPr>
        <p:spPr/>
        <p:txBody>
          <a:bodyPr>
            <a:normAutofit/>
          </a:bodyPr>
          <a:lstStyle/>
          <a:p>
            <a:r>
              <a:rPr lang="en-US" b="1" dirty="0">
                <a:solidFill>
                  <a:schemeClr val="accent1"/>
                </a:solidFill>
              </a:rPr>
              <a:t>Electronic visual display = “screen”</a:t>
            </a:r>
            <a:r>
              <a:rPr lang="en-US" dirty="0"/>
              <a:t>: a device for </a:t>
            </a:r>
            <a:r>
              <a:rPr lang="en-US" b="1" dirty="0">
                <a:solidFill>
                  <a:schemeClr val="accent1"/>
                </a:solidFill>
              </a:rPr>
              <a:t>presentation of images, text, or video</a:t>
            </a:r>
            <a:r>
              <a:rPr lang="en-US" dirty="0"/>
              <a:t> transmitted electronically, without producing a permanent record</a:t>
            </a:r>
            <a:endParaRPr lang="en-US" b="1" dirty="0">
              <a:solidFill>
                <a:schemeClr val="accent1"/>
              </a:solidFill>
            </a:endParaRPr>
          </a:p>
          <a:p>
            <a:r>
              <a:rPr lang="en-US" b="1" dirty="0">
                <a:solidFill>
                  <a:schemeClr val="accent1"/>
                </a:solidFill>
              </a:rPr>
              <a:t>Monitor</a:t>
            </a:r>
            <a:r>
              <a:rPr lang="en-US" dirty="0"/>
              <a:t>: Any device composed by a (screen/display) and its case (plastic case, embedded in a panel) as </a:t>
            </a:r>
            <a:r>
              <a:rPr lang="en-US" b="1" dirty="0">
                <a:solidFill>
                  <a:schemeClr val="accent1"/>
                </a:solidFill>
              </a:rPr>
              <a:t>a peripheral device</a:t>
            </a:r>
            <a:r>
              <a:rPr lang="en-US" dirty="0"/>
              <a:t>.</a:t>
            </a:r>
          </a:p>
          <a:p>
            <a:r>
              <a:rPr lang="en-US" b="1" dirty="0">
                <a:solidFill>
                  <a:schemeClr val="accent1"/>
                </a:solidFill>
              </a:rPr>
              <a:t>Television Set (TV)</a:t>
            </a:r>
            <a:r>
              <a:rPr lang="en-US" dirty="0"/>
              <a:t>: Any monitor working as </a:t>
            </a:r>
            <a:r>
              <a:rPr lang="en-US" b="1" dirty="0">
                <a:solidFill>
                  <a:schemeClr val="accent1"/>
                </a:solidFill>
              </a:rPr>
              <a:t>a standalone device</a:t>
            </a:r>
            <a:r>
              <a:rPr lang="en-US" dirty="0"/>
              <a:t>.</a:t>
            </a:r>
          </a:p>
          <a:p>
            <a:r>
              <a:rPr lang="en-US" b="1" dirty="0">
                <a:solidFill>
                  <a:schemeClr val="accent1"/>
                </a:solidFill>
              </a:rPr>
              <a:t>Screen Technologies:</a:t>
            </a:r>
          </a:p>
          <a:p>
            <a:pPr lvl="1"/>
            <a:r>
              <a:rPr lang="en-US" b="1" dirty="0">
                <a:solidFill>
                  <a:schemeClr val="accent1"/>
                </a:solidFill>
              </a:rPr>
              <a:t>Active </a:t>
            </a:r>
            <a:r>
              <a:rPr lang="en-US" b="1" dirty="0">
                <a:solidFill>
                  <a:schemeClr val="accent1"/>
                </a:solidFill>
                <a:effectLst/>
                <a:latin typeface="Arial" panose="020B0604020202020204" pitchFamily="34" charset="0"/>
              </a:rPr>
              <a:t>emit </a:t>
            </a:r>
            <a:r>
              <a:rPr lang="en-US" dirty="0"/>
              <a:t>light: LCD + backlight, TFT, LED, PDP, CRT</a:t>
            </a:r>
          </a:p>
          <a:p>
            <a:pPr lvl="1"/>
            <a:r>
              <a:rPr lang="en-US" b="1" dirty="0">
                <a:solidFill>
                  <a:schemeClr val="accent1"/>
                </a:solidFill>
              </a:rPr>
              <a:t>Passive modulate </a:t>
            </a:r>
            <a:r>
              <a:rPr lang="en-US" dirty="0"/>
              <a:t>light: LCDs that use a simple grid to supply the charge: LC, LCD, E-Paper, E-Ink, IMODs </a:t>
            </a:r>
          </a:p>
          <a:p>
            <a:pPr lvl="2"/>
            <a:r>
              <a:rPr lang="en-US" dirty="0"/>
              <a:t>OLEDs emit light and can be both: PMOLED (passive matrix) or AMOLED (active matrix)</a:t>
            </a:r>
          </a:p>
          <a:p>
            <a:r>
              <a:rPr lang="de-DE" dirty="0"/>
              <a:t>Not all </a:t>
            </a:r>
            <a:r>
              <a:rPr lang="de-DE" dirty="0" err="1"/>
              <a:t>displays</a:t>
            </a:r>
            <a:r>
              <a:rPr lang="de-DE" dirty="0"/>
              <a:t> </a:t>
            </a:r>
            <a:r>
              <a:rPr lang="de-DE" dirty="0" err="1"/>
              <a:t>are</a:t>
            </a:r>
            <a:r>
              <a:rPr lang="de-DE" dirty="0"/>
              <a:t> </a:t>
            </a:r>
            <a:r>
              <a:rPr lang="de-DE" dirty="0" err="1"/>
              <a:t>visual</a:t>
            </a:r>
            <a:r>
              <a:rPr lang="de-DE" dirty="0"/>
              <a:t> </a:t>
            </a:r>
            <a:r>
              <a:rPr lang="de-DE" dirty="0" err="1"/>
              <a:t>displays</a:t>
            </a:r>
            <a:r>
              <a:rPr lang="de-DE" dirty="0"/>
              <a:t>!</a:t>
            </a:r>
          </a:p>
        </p:txBody>
      </p:sp>
    </p:spTree>
    <p:extLst>
      <p:ext uri="{BB962C8B-B14F-4D97-AF65-F5344CB8AC3E}">
        <p14:creationId xmlns:p14="http://schemas.microsoft.com/office/powerpoint/2010/main" val="966023868"/>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686C520-3CDF-0906-FA2C-3C8B06AB4170}"/>
              </a:ext>
            </a:extLst>
          </p:cNvPr>
          <p:cNvSpPr>
            <a:spLocks noGrp="1"/>
          </p:cNvSpPr>
          <p:nvPr>
            <p:ph type="title"/>
          </p:nvPr>
        </p:nvSpPr>
        <p:spPr/>
        <p:txBody>
          <a:bodyPr/>
          <a:lstStyle/>
          <a:p>
            <a:r>
              <a:rPr lang="en-US" dirty="0"/>
              <a:t>Displays/Screens</a:t>
            </a:r>
            <a:endParaRPr lang="de-DE" dirty="0"/>
          </a:p>
        </p:txBody>
      </p:sp>
      <p:sp>
        <p:nvSpPr>
          <p:cNvPr id="3" name="Fußzeilenplatzhalter 2">
            <a:extLst>
              <a:ext uri="{FF2B5EF4-FFF2-40B4-BE49-F238E27FC236}">
                <a16:creationId xmlns:a16="http://schemas.microsoft.com/office/drawing/2014/main" id="{708539C8-0ABE-C777-E810-676FC29FCF8D}"/>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1CC28499-87DB-BF19-C463-8E3B1E4ED2FB}"/>
              </a:ext>
            </a:extLst>
          </p:cNvPr>
          <p:cNvSpPr>
            <a:spLocks noGrp="1"/>
          </p:cNvSpPr>
          <p:nvPr>
            <p:ph type="sldNum" sz="quarter" idx="28"/>
          </p:nvPr>
        </p:nvSpPr>
        <p:spPr/>
        <p:txBody>
          <a:bodyPr/>
          <a:lstStyle/>
          <a:p>
            <a:fld id="{BA24374A-C3A8-471A-8837-3FC31668ABE5}" type="slidenum">
              <a:rPr lang="de-DE" smtClean="0"/>
              <a:pPr/>
              <a:t>155</a:t>
            </a:fld>
            <a:endParaRPr lang="de-DE" dirty="0"/>
          </a:p>
        </p:txBody>
      </p:sp>
      <p:sp>
        <p:nvSpPr>
          <p:cNvPr id="5" name="Textplatzhalter 4">
            <a:extLst>
              <a:ext uri="{FF2B5EF4-FFF2-40B4-BE49-F238E27FC236}">
                <a16:creationId xmlns:a16="http://schemas.microsoft.com/office/drawing/2014/main" id="{C73BAF5D-3C63-A453-36CB-E8D5DC87BA40}"/>
              </a:ext>
            </a:extLst>
          </p:cNvPr>
          <p:cNvSpPr>
            <a:spLocks noGrp="1"/>
          </p:cNvSpPr>
          <p:nvPr>
            <p:ph type="body" sz="quarter" idx="21"/>
          </p:nvPr>
        </p:nvSpPr>
        <p:spPr/>
        <p:txBody>
          <a:bodyPr/>
          <a:lstStyle/>
          <a:p>
            <a:r>
              <a:rPr lang="en-US" sz="1400" dirty="0"/>
              <a:t>Displays</a:t>
            </a:r>
            <a:endParaRPr lang="de-DE" dirty="0"/>
          </a:p>
        </p:txBody>
      </p:sp>
      <p:sp>
        <p:nvSpPr>
          <p:cNvPr id="6" name="Textplatzhalter 5">
            <a:extLst>
              <a:ext uri="{FF2B5EF4-FFF2-40B4-BE49-F238E27FC236}">
                <a16:creationId xmlns:a16="http://schemas.microsoft.com/office/drawing/2014/main" id="{82AE8C46-6A70-57E0-51E2-57BE792FB2D7}"/>
              </a:ext>
            </a:extLst>
          </p:cNvPr>
          <p:cNvSpPr>
            <a:spLocks noGrp="1"/>
          </p:cNvSpPr>
          <p:nvPr>
            <p:ph type="body" sz="quarter" idx="29"/>
          </p:nvPr>
        </p:nvSpPr>
        <p:spPr>
          <a:xfrm>
            <a:off x="695325" y="1449388"/>
            <a:ext cx="7909724" cy="4679950"/>
          </a:xfrm>
        </p:spPr>
        <p:txBody>
          <a:bodyPr/>
          <a:lstStyle/>
          <a:p>
            <a:r>
              <a:rPr lang="en-US" dirty="0"/>
              <a:t>Screen Properties</a:t>
            </a:r>
          </a:p>
          <a:p>
            <a:pPr lvl="1"/>
            <a:r>
              <a:rPr lang="en-US" b="1" dirty="0">
                <a:solidFill>
                  <a:schemeClr val="accent1"/>
                </a:solidFill>
              </a:rPr>
              <a:t>Size</a:t>
            </a:r>
            <a:r>
              <a:rPr lang="en-US" dirty="0"/>
              <a:t>: physical size, often the diagonal in inch, e.g., 65”</a:t>
            </a:r>
          </a:p>
          <a:p>
            <a:pPr lvl="1"/>
            <a:r>
              <a:rPr lang="en-US" b="1" dirty="0">
                <a:solidFill>
                  <a:schemeClr val="accent1"/>
                </a:solidFill>
              </a:rPr>
              <a:t>Aspect ratio</a:t>
            </a:r>
            <a:r>
              <a:rPr lang="en-US" dirty="0"/>
              <a:t>: width/height, e.g., 4:3, 16:9, or 21:9</a:t>
            </a:r>
          </a:p>
          <a:p>
            <a:pPr lvl="1"/>
            <a:r>
              <a:rPr lang="en-US" b="1" dirty="0">
                <a:solidFill>
                  <a:schemeClr val="accent1"/>
                </a:solidFill>
              </a:rPr>
              <a:t>Resolution</a:t>
            </a:r>
            <a:r>
              <a:rPr lang="en-US" dirty="0"/>
              <a:t>: number of pixel, width x height, e.g., 1920x1080</a:t>
            </a:r>
          </a:p>
          <a:p>
            <a:pPr lvl="1"/>
            <a:r>
              <a:rPr lang="en-US" b="1" dirty="0">
                <a:solidFill>
                  <a:schemeClr val="accent1"/>
                </a:solidFill>
              </a:rPr>
              <a:t>Half- or full images</a:t>
            </a:r>
            <a:r>
              <a:rPr lang="en-US" dirty="0"/>
              <a:t>: </a:t>
            </a:r>
            <a:r>
              <a:rPr lang="en-US" dirty="0" err="1"/>
              <a:t>progessive</a:t>
            </a:r>
            <a:r>
              <a:rPr lang="en-US" dirty="0"/>
              <a:t> (p) or interlaced (</a:t>
            </a:r>
            <a:r>
              <a:rPr lang="en-US" dirty="0" err="1"/>
              <a:t>i</a:t>
            </a:r>
            <a:r>
              <a:rPr lang="en-US" dirty="0"/>
              <a:t>)</a:t>
            </a:r>
          </a:p>
          <a:p>
            <a:pPr lvl="1"/>
            <a:r>
              <a:rPr lang="en-US" b="1" dirty="0">
                <a:solidFill>
                  <a:schemeClr val="accent1"/>
                </a:solidFill>
              </a:rPr>
              <a:t>Pixel density</a:t>
            </a:r>
            <a:r>
              <a:rPr lang="en-US" dirty="0"/>
              <a:t>: how close are pixels together, size of pixels, pixels per inch, dots per inch, e.g., 320ppi)</a:t>
            </a:r>
          </a:p>
          <a:p>
            <a:pPr lvl="1"/>
            <a:r>
              <a:rPr lang="en-US" b="1" dirty="0">
                <a:solidFill>
                  <a:schemeClr val="accent1"/>
                </a:solidFill>
              </a:rPr>
              <a:t>Color depth</a:t>
            </a:r>
            <a:r>
              <a:rPr lang="en-US" dirty="0"/>
              <a:t>: how many colors, per color, e.g., 8-bit / 10-bit</a:t>
            </a:r>
          </a:p>
          <a:p>
            <a:pPr lvl="1"/>
            <a:r>
              <a:rPr lang="en-US" b="1" dirty="0">
                <a:solidFill>
                  <a:schemeClr val="accent1"/>
                </a:solidFill>
              </a:rPr>
              <a:t>Color gamut</a:t>
            </a:r>
            <a:r>
              <a:rPr lang="en-US" dirty="0"/>
              <a:t>: which colors </a:t>
            </a:r>
          </a:p>
          <a:p>
            <a:pPr lvl="1"/>
            <a:r>
              <a:rPr lang="en-US" b="1" dirty="0">
                <a:solidFill>
                  <a:schemeClr val="accent1"/>
                </a:solidFill>
              </a:rPr>
              <a:t>Refresh rate</a:t>
            </a:r>
            <a:r>
              <a:rPr lang="en-US" dirty="0"/>
              <a:t>: related to images per second, 60 Hz, 100Hz, 144 Hz, 200Hz, …</a:t>
            </a:r>
          </a:p>
        </p:txBody>
      </p:sp>
      <p:pic>
        <p:nvPicPr>
          <p:cNvPr id="7" name="Picture 2" descr="Inches to Pixels: How To Resize Images Without Losing Quality">
            <a:extLst>
              <a:ext uri="{FF2B5EF4-FFF2-40B4-BE49-F238E27FC236}">
                <a16:creationId xmlns:a16="http://schemas.microsoft.com/office/drawing/2014/main" id="{0E9A2472-DE0A-BF6B-2979-BEDF4B08CB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41262" y="1449388"/>
            <a:ext cx="3400425" cy="2266950"/>
          </a:xfrm>
          <a:prstGeom prst="rect">
            <a:avLst/>
          </a:prstGeom>
          <a:noFill/>
          <a:extLst>
            <a:ext uri="{909E8E84-426E-40DD-AFC4-6F175D3DCCD1}">
              <a14:hiddenFill xmlns:a14="http://schemas.microsoft.com/office/drawing/2010/main">
                <a:solidFill>
                  <a:srgbClr val="FFFFFF"/>
                </a:solidFill>
              </a14:hiddenFill>
            </a:ext>
          </a:extLst>
        </p:spPr>
      </p:pic>
      <p:sp>
        <p:nvSpPr>
          <p:cNvPr id="8" name="Textfeld 7">
            <a:extLst>
              <a:ext uri="{FF2B5EF4-FFF2-40B4-BE49-F238E27FC236}">
                <a16:creationId xmlns:a16="http://schemas.microsoft.com/office/drawing/2014/main" id="{D065B13E-CFF6-BDD2-747A-D5F08425D6E4}"/>
              </a:ext>
            </a:extLst>
          </p:cNvPr>
          <p:cNvSpPr txBox="1"/>
          <p:nvPr/>
        </p:nvSpPr>
        <p:spPr>
          <a:xfrm>
            <a:off x="8641261" y="3716338"/>
            <a:ext cx="3436639" cy="769441"/>
          </a:xfrm>
          <a:prstGeom prst="rect">
            <a:avLst/>
          </a:prstGeom>
          <a:noFill/>
        </p:spPr>
        <p:txBody>
          <a:bodyPr wrap="square">
            <a:spAutoFit/>
          </a:bodyPr>
          <a:lstStyle/>
          <a:p>
            <a:r>
              <a:rPr lang="de-DE" sz="1100" dirty="0"/>
              <a:t>A </a:t>
            </a:r>
            <a:r>
              <a:rPr lang="de-DE" sz="1100" dirty="0" err="1"/>
              <a:t>macro</a:t>
            </a:r>
            <a:r>
              <a:rPr lang="de-DE" sz="1100" dirty="0"/>
              <a:t> </a:t>
            </a:r>
            <a:r>
              <a:rPr lang="de-DE" sz="1100" dirty="0" err="1"/>
              <a:t>shot</a:t>
            </a:r>
            <a:r>
              <a:rPr lang="de-DE" sz="1100" dirty="0"/>
              <a:t> of </a:t>
            </a:r>
            <a:r>
              <a:rPr lang="de-DE" sz="1100" dirty="0" err="1"/>
              <a:t>pixels</a:t>
            </a:r>
            <a:r>
              <a:rPr lang="de-DE" sz="1100" dirty="0"/>
              <a:t> on a screen. Image </a:t>
            </a:r>
            <a:r>
              <a:rPr lang="de-DE" sz="1100" dirty="0" err="1"/>
              <a:t>by</a:t>
            </a:r>
            <a:r>
              <a:rPr lang="de-DE" sz="1100" dirty="0"/>
              <a:t> </a:t>
            </a:r>
            <a:r>
              <a:rPr lang="de-DE" sz="1100" dirty="0" err="1"/>
              <a:t>maurobeltran</a:t>
            </a:r>
            <a:r>
              <a:rPr lang="de-DE" sz="1100" dirty="0"/>
              <a:t>. </a:t>
            </a:r>
            <a:r>
              <a:rPr lang="de-DE" sz="1100" dirty="0">
                <a:hlinkClick r:id="rId3"/>
              </a:rPr>
              <a:t>https://www.shutterstock.com/blog/inches-to-pixels-resize-image-quality</a:t>
            </a:r>
            <a:r>
              <a:rPr lang="de-DE" sz="1100" dirty="0"/>
              <a:t> </a:t>
            </a:r>
          </a:p>
        </p:txBody>
      </p:sp>
    </p:spTree>
    <p:extLst>
      <p:ext uri="{BB962C8B-B14F-4D97-AF65-F5344CB8AC3E}">
        <p14:creationId xmlns:p14="http://schemas.microsoft.com/office/powerpoint/2010/main" val="3018805128"/>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1A0DCE9-4FDA-32AD-7F61-2E7390929105}"/>
              </a:ext>
            </a:extLst>
          </p:cNvPr>
          <p:cNvSpPr>
            <a:spLocks noGrp="1"/>
          </p:cNvSpPr>
          <p:nvPr>
            <p:ph type="title"/>
          </p:nvPr>
        </p:nvSpPr>
        <p:spPr/>
        <p:txBody>
          <a:bodyPr/>
          <a:lstStyle/>
          <a:p>
            <a:endParaRPr lang="de-DE"/>
          </a:p>
        </p:txBody>
      </p:sp>
      <p:sp>
        <p:nvSpPr>
          <p:cNvPr id="3" name="Fußzeilenplatzhalter 2">
            <a:extLst>
              <a:ext uri="{FF2B5EF4-FFF2-40B4-BE49-F238E27FC236}">
                <a16:creationId xmlns:a16="http://schemas.microsoft.com/office/drawing/2014/main" id="{C6A240F8-2635-B431-2713-BC17F25EF5F6}"/>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24ECAC86-6FA9-DEAC-D323-88FA3D6F9B83}"/>
              </a:ext>
            </a:extLst>
          </p:cNvPr>
          <p:cNvSpPr>
            <a:spLocks noGrp="1"/>
          </p:cNvSpPr>
          <p:nvPr>
            <p:ph type="sldNum" sz="quarter" idx="28"/>
          </p:nvPr>
        </p:nvSpPr>
        <p:spPr/>
        <p:txBody>
          <a:bodyPr/>
          <a:lstStyle/>
          <a:p>
            <a:fld id="{BA24374A-C3A8-471A-8837-3FC31668ABE5}" type="slidenum">
              <a:rPr lang="de-DE" smtClean="0"/>
              <a:pPr/>
              <a:t>156</a:t>
            </a:fld>
            <a:endParaRPr lang="de-DE" dirty="0"/>
          </a:p>
        </p:txBody>
      </p:sp>
      <p:sp>
        <p:nvSpPr>
          <p:cNvPr id="5" name="Textplatzhalter 4">
            <a:extLst>
              <a:ext uri="{FF2B5EF4-FFF2-40B4-BE49-F238E27FC236}">
                <a16:creationId xmlns:a16="http://schemas.microsoft.com/office/drawing/2014/main" id="{EE698C11-ABE1-CA0C-F3E0-84B9500C71F4}"/>
              </a:ext>
            </a:extLst>
          </p:cNvPr>
          <p:cNvSpPr>
            <a:spLocks noGrp="1"/>
          </p:cNvSpPr>
          <p:nvPr>
            <p:ph type="body" sz="quarter" idx="21"/>
          </p:nvPr>
        </p:nvSpPr>
        <p:spPr/>
        <p:txBody>
          <a:bodyPr/>
          <a:lstStyle/>
          <a:p>
            <a:endParaRPr lang="de-DE"/>
          </a:p>
        </p:txBody>
      </p:sp>
      <p:sp>
        <p:nvSpPr>
          <p:cNvPr id="6" name="Textplatzhalter 5">
            <a:extLst>
              <a:ext uri="{FF2B5EF4-FFF2-40B4-BE49-F238E27FC236}">
                <a16:creationId xmlns:a16="http://schemas.microsoft.com/office/drawing/2014/main" id="{E1FC3112-B947-2F97-2423-04B085056CF4}"/>
              </a:ext>
            </a:extLst>
          </p:cNvPr>
          <p:cNvSpPr>
            <a:spLocks noGrp="1"/>
          </p:cNvSpPr>
          <p:nvPr>
            <p:ph type="body" sz="quarter" idx="29"/>
          </p:nvPr>
        </p:nvSpPr>
        <p:spPr/>
        <p:txBody>
          <a:bodyPr/>
          <a:lstStyle/>
          <a:p>
            <a:endParaRPr lang="de-DE"/>
          </a:p>
        </p:txBody>
      </p:sp>
      <p:pic>
        <p:nvPicPr>
          <p:cNvPr id="7" name="Grafik 6">
            <a:extLst>
              <a:ext uri="{FF2B5EF4-FFF2-40B4-BE49-F238E27FC236}">
                <a16:creationId xmlns:a16="http://schemas.microsoft.com/office/drawing/2014/main" id="{E6CDA686-9205-5814-FDC8-4720124B1C6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68021"/>
            <a:ext cx="12192000" cy="6926021"/>
          </a:xfrm>
          <a:prstGeom prst="rect">
            <a:avLst/>
          </a:prstGeom>
        </p:spPr>
      </p:pic>
      <p:sp>
        <p:nvSpPr>
          <p:cNvPr id="8" name="Fußzeilenplatzhalter 5">
            <a:extLst>
              <a:ext uri="{FF2B5EF4-FFF2-40B4-BE49-F238E27FC236}">
                <a16:creationId xmlns:a16="http://schemas.microsoft.com/office/drawing/2014/main" id="{E1B75E3D-EECB-754A-4AA0-C1220EB79C1D}"/>
              </a:ext>
            </a:extLst>
          </p:cNvPr>
          <p:cNvSpPr txBox="1">
            <a:spLocks/>
          </p:cNvSpPr>
          <p:nvPr/>
        </p:nvSpPr>
        <p:spPr>
          <a:xfrm>
            <a:off x="8791074" y="6352598"/>
            <a:ext cx="324535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de-DE"/>
              <a:t>Valentin Schwind</a:t>
            </a:r>
            <a:endParaRPr lang="de-DE" dirty="0"/>
          </a:p>
        </p:txBody>
      </p:sp>
      <p:sp>
        <p:nvSpPr>
          <p:cNvPr id="9" name="Foliennummernplatzhalter 6">
            <a:extLst>
              <a:ext uri="{FF2B5EF4-FFF2-40B4-BE49-F238E27FC236}">
                <a16:creationId xmlns:a16="http://schemas.microsoft.com/office/drawing/2014/main" id="{C04DFF1D-2FE7-DF01-EB20-5165C5B00F31}"/>
              </a:ext>
            </a:extLst>
          </p:cNvPr>
          <p:cNvSpPr txBox="1">
            <a:spLocks/>
          </p:cNvSpPr>
          <p:nvPr/>
        </p:nvSpPr>
        <p:spPr>
          <a:xfrm>
            <a:off x="7686675" y="6359905"/>
            <a:ext cx="783138"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564DEAC-083F-4EA1-9D67-84BB3A537A3E}" type="slidenum">
              <a:rPr lang="de-DE" smtClean="0"/>
              <a:pPr/>
              <a:t>156</a:t>
            </a:fld>
            <a:endParaRPr lang="de-DE" dirty="0"/>
          </a:p>
        </p:txBody>
      </p:sp>
      <p:sp>
        <p:nvSpPr>
          <p:cNvPr id="10" name="Textfeld 9">
            <a:extLst>
              <a:ext uri="{FF2B5EF4-FFF2-40B4-BE49-F238E27FC236}">
                <a16:creationId xmlns:a16="http://schemas.microsoft.com/office/drawing/2014/main" id="{9FCBAF9A-61AB-2955-0AC5-387B30B2AD42}"/>
              </a:ext>
            </a:extLst>
          </p:cNvPr>
          <p:cNvSpPr txBox="1"/>
          <p:nvPr/>
        </p:nvSpPr>
        <p:spPr>
          <a:xfrm>
            <a:off x="695324" y="6341589"/>
            <a:ext cx="5479630" cy="400110"/>
          </a:xfrm>
          <a:prstGeom prst="rect">
            <a:avLst/>
          </a:prstGeom>
          <a:noFill/>
        </p:spPr>
        <p:txBody>
          <a:bodyPr wrap="square">
            <a:spAutoFit/>
          </a:bodyPr>
          <a:lstStyle/>
          <a:p>
            <a:r>
              <a:rPr lang="de-DE" sz="1000" dirty="0"/>
              <a:t>By Jedi787plus - https://en.wikipedia.org/wiki/File:Vector_Video_Standards4.svg, GFDL, https://commons.wikimedia.org/w/index.php?curid=37694717</a:t>
            </a:r>
          </a:p>
        </p:txBody>
      </p:sp>
    </p:spTree>
    <p:extLst>
      <p:ext uri="{BB962C8B-B14F-4D97-AF65-F5344CB8AC3E}">
        <p14:creationId xmlns:p14="http://schemas.microsoft.com/office/powerpoint/2010/main" val="2452357328"/>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BC4CEF5-397D-3E8A-C040-CCD535BDF463}"/>
              </a:ext>
            </a:extLst>
          </p:cNvPr>
          <p:cNvSpPr>
            <a:spLocks noGrp="1"/>
          </p:cNvSpPr>
          <p:nvPr>
            <p:ph type="title"/>
          </p:nvPr>
        </p:nvSpPr>
        <p:spPr/>
        <p:txBody>
          <a:bodyPr/>
          <a:lstStyle/>
          <a:p>
            <a:r>
              <a:rPr lang="en-US" dirty="0"/>
              <a:t>“Retina Displays”</a:t>
            </a:r>
            <a:endParaRPr lang="de-DE" dirty="0"/>
          </a:p>
        </p:txBody>
      </p:sp>
      <p:sp>
        <p:nvSpPr>
          <p:cNvPr id="3" name="Fußzeilenplatzhalter 2">
            <a:extLst>
              <a:ext uri="{FF2B5EF4-FFF2-40B4-BE49-F238E27FC236}">
                <a16:creationId xmlns:a16="http://schemas.microsoft.com/office/drawing/2014/main" id="{5CDA59D6-75F4-73EB-7C2D-C4A5DB3E83C2}"/>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AF540AA4-530F-54E7-97FF-616F7CB2B77F}"/>
              </a:ext>
            </a:extLst>
          </p:cNvPr>
          <p:cNvSpPr>
            <a:spLocks noGrp="1"/>
          </p:cNvSpPr>
          <p:nvPr>
            <p:ph type="sldNum" sz="quarter" idx="28"/>
          </p:nvPr>
        </p:nvSpPr>
        <p:spPr/>
        <p:txBody>
          <a:bodyPr/>
          <a:lstStyle/>
          <a:p>
            <a:fld id="{BA24374A-C3A8-471A-8837-3FC31668ABE5}" type="slidenum">
              <a:rPr lang="de-DE" smtClean="0"/>
              <a:pPr/>
              <a:t>157</a:t>
            </a:fld>
            <a:endParaRPr lang="de-DE" dirty="0"/>
          </a:p>
        </p:txBody>
      </p:sp>
      <p:sp>
        <p:nvSpPr>
          <p:cNvPr id="5" name="Textplatzhalter 4">
            <a:extLst>
              <a:ext uri="{FF2B5EF4-FFF2-40B4-BE49-F238E27FC236}">
                <a16:creationId xmlns:a16="http://schemas.microsoft.com/office/drawing/2014/main" id="{2E5FEBC1-35D0-625A-2272-8D36B8C5616F}"/>
              </a:ext>
            </a:extLst>
          </p:cNvPr>
          <p:cNvSpPr>
            <a:spLocks noGrp="1"/>
          </p:cNvSpPr>
          <p:nvPr>
            <p:ph type="body" sz="quarter" idx="21"/>
          </p:nvPr>
        </p:nvSpPr>
        <p:spPr/>
        <p:txBody>
          <a:bodyPr/>
          <a:lstStyle/>
          <a:p>
            <a:r>
              <a:rPr lang="en-US" sz="1400" dirty="0"/>
              <a:t>Displays</a:t>
            </a:r>
            <a:endParaRPr lang="de-DE" dirty="0"/>
          </a:p>
        </p:txBody>
      </p:sp>
      <p:sp>
        <p:nvSpPr>
          <p:cNvPr id="6" name="Textplatzhalter 5">
            <a:extLst>
              <a:ext uri="{FF2B5EF4-FFF2-40B4-BE49-F238E27FC236}">
                <a16:creationId xmlns:a16="http://schemas.microsoft.com/office/drawing/2014/main" id="{1E326F64-3306-3978-7E7C-919B1BD38EA0}"/>
              </a:ext>
            </a:extLst>
          </p:cNvPr>
          <p:cNvSpPr>
            <a:spLocks noGrp="1"/>
          </p:cNvSpPr>
          <p:nvPr>
            <p:ph type="body" sz="quarter" idx="29"/>
          </p:nvPr>
        </p:nvSpPr>
        <p:spPr>
          <a:xfrm>
            <a:off x="695325" y="1449388"/>
            <a:ext cx="7762875" cy="4679950"/>
          </a:xfrm>
        </p:spPr>
        <p:txBody>
          <a:bodyPr/>
          <a:lstStyle/>
          <a:p>
            <a:r>
              <a:rPr lang="en-US" dirty="0"/>
              <a:t>Term coined by Apple: Example iPad 2 vs. iPad 3</a:t>
            </a:r>
          </a:p>
          <a:p>
            <a:pPr lvl="1"/>
            <a:r>
              <a:rPr lang="de-DE" dirty="0"/>
              <a:t>1024 × 768 </a:t>
            </a:r>
            <a:r>
              <a:rPr lang="de-DE" dirty="0" err="1"/>
              <a:t>pixel</a:t>
            </a:r>
            <a:r>
              <a:rPr lang="de-DE" dirty="0"/>
              <a:t> (132 ppi) vs. 2048 × 1536 </a:t>
            </a:r>
            <a:r>
              <a:rPr lang="de-DE" dirty="0" err="1"/>
              <a:t>pixel</a:t>
            </a:r>
            <a:r>
              <a:rPr lang="de-DE" dirty="0"/>
              <a:t> (264 ppi)</a:t>
            </a:r>
            <a:endParaRPr lang="en-US" dirty="0"/>
          </a:p>
          <a:p>
            <a:r>
              <a:rPr lang="en-US" dirty="0"/>
              <a:t>Angular resolution of the eye is about 1 arcminute ~ 0.02°</a:t>
            </a:r>
          </a:p>
          <a:p>
            <a:r>
              <a:rPr lang="en-US" dirty="0"/>
              <a:t>Assume the following viewing angle:</a:t>
            </a:r>
          </a:p>
          <a:p>
            <a:pPr lvl="1"/>
            <a:r>
              <a:rPr lang="en-US" dirty="0"/>
              <a:t>60° ~ requires 3.000 pixel</a:t>
            </a:r>
          </a:p>
          <a:p>
            <a:pPr lvl="1"/>
            <a:r>
              <a:rPr lang="en-US" dirty="0"/>
              <a:t>120° ~ requires 6.000 pixel</a:t>
            </a:r>
          </a:p>
          <a:p>
            <a:pPr marL="0" indent="0">
              <a:buNone/>
            </a:pPr>
            <a:r>
              <a:rPr lang="en-US" dirty="0"/>
              <a:t>… hence 8K will be enough (with a reasonable viewing distance).</a:t>
            </a:r>
            <a:r>
              <a:rPr lang="de-DE" dirty="0"/>
              <a:t> </a:t>
            </a:r>
          </a:p>
          <a:p>
            <a:endParaRPr lang="de-DE" dirty="0"/>
          </a:p>
        </p:txBody>
      </p:sp>
      <p:pic>
        <p:nvPicPr>
          <p:cNvPr id="7" name="Picture 10" descr="http://cygy.com/tech/files/2012/03/retina-display-ipad-2-the-new-ipad-compared-apple-mail-full.jpg">
            <a:extLst>
              <a:ext uri="{FF2B5EF4-FFF2-40B4-BE49-F238E27FC236}">
                <a16:creationId xmlns:a16="http://schemas.microsoft.com/office/drawing/2014/main" id="{DF9D7C56-7C64-99F4-235A-4C3E4F46B5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9248" t="18039" r="35355" b="73769"/>
          <a:stretch>
            <a:fillRect/>
          </a:stretch>
        </p:blipFill>
        <p:spPr bwMode="auto">
          <a:xfrm>
            <a:off x="10198561" y="1582087"/>
            <a:ext cx="1732044" cy="19050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8" name="Picture 10" descr="http://cygy.com/tech/files/2012/03/retina-display-ipad-2-the-new-ipad-compared-apple-mail-full.jpg">
            <a:extLst>
              <a:ext uri="{FF2B5EF4-FFF2-40B4-BE49-F238E27FC236}">
                <a16:creationId xmlns:a16="http://schemas.microsoft.com/office/drawing/2014/main" id="{F8105949-2AFC-4F35-A9C3-F94889065EB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622" t="18039" r="84128" b="73138"/>
          <a:stretch/>
        </p:blipFill>
        <p:spPr bwMode="auto">
          <a:xfrm>
            <a:off x="8377614" y="1592264"/>
            <a:ext cx="1683257" cy="205151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TextBox 1">
            <a:extLst>
              <a:ext uri="{FF2B5EF4-FFF2-40B4-BE49-F238E27FC236}">
                <a16:creationId xmlns:a16="http://schemas.microsoft.com/office/drawing/2014/main" id="{1632B3D3-9F03-B94A-A972-ADDB76042867}"/>
              </a:ext>
            </a:extLst>
          </p:cNvPr>
          <p:cNvSpPr txBox="1">
            <a:spLocks noChangeArrowheads="1"/>
          </p:cNvSpPr>
          <p:nvPr/>
        </p:nvSpPr>
        <p:spPr bwMode="auto">
          <a:xfrm>
            <a:off x="9017531" y="3412942"/>
            <a:ext cx="971841"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r>
              <a:rPr lang="de-DE" dirty="0"/>
              <a:t>iPad2</a:t>
            </a:r>
            <a:endParaRPr lang="en-GB" dirty="0"/>
          </a:p>
        </p:txBody>
      </p:sp>
      <p:sp>
        <p:nvSpPr>
          <p:cNvPr id="10" name="TextBox 11">
            <a:extLst>
              <a:ext uri="{FF2B5EF4-FFF2-40B4-BE49-F238E27FC236}">
                <a16:creationId xmlns:a16="http://schemas.microsoft.com/office/drawing/2014/main" id="{A7565507-C435-D4C1-14AC-B76FA2404702}"/>
              </a:ext>
            </a:extLst>
          </p:cNvPr>
          <p:cNvSpPr txBox="1">
            <a:spLocks noChangeArrowheads="1"/>
          </p:cNvSpPr>
          <p:nvPr/>
        </p:nvSpPr>
        <p:spPr bwMode="auto">
          <a:xfrm>
            <a:off x="11064583" y="3412942"/>
            <a:ext cx="971841"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r>
              <a:rPr lang="de-DE" dirty="0"/>
              <a:t>iPad3</a:t>
            </a:r>
            <a:endParaRPr lang="en-GB" dirty="0"/>
          </a:p>
        </p:txBody>
      </p:sp>
    </p:spTree>
    <p:extLst>
      <p:ext uri="{BB962C8B-B14F-4D97-AF65-F5344CB8AC3E}">
        <p14:creationId xmlns:p14="http://schemas.microsoft.com/office/powerpoint/2010/main" val="3365935014"/>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0D0F3D6-65AF-F766-47AA-7685A66B0754}"/>
              </a:ext>
            </a:extLst>
          </p:cNvPr>
          <p:cNvSpPr>
            <a:spLocks noGrp="1"/>
          </p:cNvSpPr>
          <p:nvPr>
            <p:ph type="title"/>
          </p:nvPr>
        </p:nvSpPr>
        <p:spPr/>
        <p:txBody>
          <a:bodyPr/>
          <a:lstStyle/>
          <a:p>
            <a:r>
              <a:rPr lang="en-US" dirty="0"/>
              <a:t>Pixel Density</a:t>
            </a:r>
            <a:endParaRPr lang="de-DE" dirty="0"/>
          </a:p>
        </p:txBody>
      </p:sp>
      <p:sp>
        <p:nvSpPr>
          <p:cNvPr id="3" name="Fußzeilenplatzhalter 2">
            <a:extLst>
              <a:ext uri="{FF2B5EF4-FFF2-40B4-BE49-F238E27FC236}">
                <a16:creationId xmlns:a16="http://schemas.microsoft.com/office/drawing/2014/main" id="{12E5FB6B-E34C-A7BD-4A77-40607E13CEEC}"/>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9B89CCBF-F558-9F46-3954-E2F94B01117A}"/>
              </a:ext>
            </a:extLst>
          </p:cNvPr>
          <p:cNvSpPr>
            <a:spLocks noGrp="1"/>
          </p:cNvSpPr>
          <p:nvPr>
            <p:ph type="sldNum" sz="quarter" idx="28"/>
          </p:nvPr>
        </p:nvSpPr>
        <p:spPr/>
        <p:txBody>
          <a:bodyPr/>
          <a:lstStyle/>
          <a:p>
            <a:fld id="{BA24374A-C3A8-471A-8837-3FC31668ABE5}" type="slidenum">
              <a:rPr lang="de-DE" smtClean="0"/>
              <a:pPr/>
              <a:t>158</a:t>
            </a:fld>
            <a:endParaRPr lang="de-DE" dirty="0"/>
          </a:p>
        </p:txBody>
      </p:sp>
      <p:sp>
        <p:nvSpPr>
          <p:cNvPr id="5" name="Textplatzhalter 4">
            <a:extLst>
              <a:ext uri="{FF2B5EF4-FFF2-40B4-BE49-F238E27FC236}">
                <a16:creationId xmlns:a16="http://schemas.microsoft.com/office/drawing/2014/main" id="{5EE264EB-D00B-8C1A-6B2F-E49CD55F3B08}"/>
              </a:ext>
            </a:extLst>
          </p:cNvPr>
          <p:cNvSpPr>
            <a:spLocks noGrp="1"/>
          </p:cNvSpPr>
          <p:nvPr>
            <p:ph type="body" sz="quarter" idx="21"/>
          </p:nvPr>
        </p:nvSpPr>
        <p:spPr/>
        <p:txBody>
          <a:bodyPr/>
          <a:lstStyle/>
          <a:p>
            <a:r>
              <a:rPr lang="en-US" sz="1400" dirty="0"/>
              <a:t>Displays</a:t>
            </a:r>
            <a:endParaRPr lang="de-DE" dirty="0"/>
          </a:p>
        </p:txBody>
      </p:sp>
      <p:sp>
        <p:nvSpPr>
          <p:cNvPr id="6" name="Textplatzhalter 5">
            <a:extLst>
              <a:ext uri="{FF2B5EF4-FFF2-40B4-BE49-F238E27FC236}">
                <a16:creationId xmlns:a16="http://schemas.microsoft.com/office/drawing/2014/main" id="{291C815A-2AFC-AD80-4917-AE83068FD5C4}"/>
              </a:ext>
            </a:extLst>
          </p:cNvPr>
          <p:cNvSpPr>
            <a:spLocks noGrp="1"/>
          </p:cNvSpPr>
          <p:nvPr>
            <p:ph type="body" sz="quarter" idx="29"/>
          </p:nvPr>
        </p:nvSpPr>
        <p:spPr/>
        <p:txBody>
          <a:bodyPr/>
          <a:lstStyle/>
          <a:p>
            <a:r>
              <a:rPr lang="en-US" dirty="0"/>
              <a:t>Traditionally 72dpi (Apple) and 96dpi (Windows), rapid increased the last years</a:t>
            </a:r>
          </a:p>
          <a:p>
            <a:r>
              <a:rPr lang="en-US" dirty="0"/>
              <a:t>Depends on viewing distance</a:t>
            </a:r>
          </a:p>
          <a:p>
            <a:endParaRPr lang="de-DE" dirty="0"/>
          </a:p>
          <a:p>
            <a:endParaRPr lang="de-DE" dirty="0"/>
          </a:p>
        </p:txBody>
      </p:sp>
      <p:graphicFrame>
        <p:nvGraphicFramePr>
          <p:cNvPr id="7" name="Diagramm 9">
            <a:extLst>
              <a:ext uri="{FF2B5EF4-FFF2-40B4-BE49-F238E27FC236}">
                <a16:creationId xmlns:a16="http://schemas.microsoft.com/office/drawing/2014/main" id="{6E3369C8-E4A1-D54C-400E-3FE632310875}"/>
              </a:ext>
            </a:extLst>
          </p:cNvPr>
          <p:cNvGraphicFramePr>
            <a:graphicFrameLocks/>
          </p:cNvGraphicFramePr>
          <p:nvPr/>
        </p:nvGraphicFramePr>
        <p:xfrm>
          <a:off x="695324" y="2565401"/>
          <a:ext cx="6113100" cy="3236725"/>
        </p:xfrm>
        <a:graphic>
          <a:graphicData uri="http://schemas.openxmlformats.org/drawingml/2006/chart">
            <c:chart xmlns:c="http://schemas.openxmlformats.org/drawingml/2006/chart" xmlns:r="http://schemas.openxmlformats.org/officeDocument/2006/relationships" r:id="rId2"/>
          </a:graphicData>
        </a:graphic>
      </p:graphicFrame>
      <p:pic>
        <p:nvPicPr>
          <p:cNvPr id="8" name="Picture 2" descr="What is the Resolution? - RTINGS.com">
            <a:extLst>
              <a:ext uri="{FF2B5EF4-FFF2-40B4-BE49-F238E27FC236}">
                <a16:creationId xmlns:a16="http://schemas.microsoft.com/office/drawing/2014/main" id="{6012A132-727B-2647-56E0-4138AD59A8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9873" y="2514023"/>
            <a:ext cx="4766804" cy="34509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5875368"/>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A7FBDEF-969D-EB68-92BA-1636D6863578}"/>
              </a:ext>
            </a:extLst>
          </p:cNvPr>
          <p:cNvSpPr>
            <a:spLocks noGrp="1"/>
          </p:cNvSpPr>
          <p:nvPr>
            <p:ph type="title"/>
          </p:nvPr>
        </p:nvSpPr>
        <p:spPr/>
        <p:txBody>
          <a:bodyPr/>
          <a:lstStyle/>
          <a:p>
            <a:r>
              <a:rPr lang="en-US" dirty="0"/>
              <a:t>Pixel Density: An HCI Experiment</a:t>
            </a:r>
            <a:endParaRPr lang="de-DE" dirty="0"/>
          </a:p>
        </p:txBody>
      </p:sp>
      <p:sp>
        <p:nvSpPr>
          <p:cNvPr id="3" name="Fußzeilenplatzhalter 2">
            <a:extLst>
              <a:ext uri="{FF2B5EF4-FFF2-40B4-BE49-F238E27FC236}">
                <a16:creationId xmlns:a16="http://schemas.microsoft.com/office/drawing/2014/main" id="{0FE95564-C7B8-2F9D-C418-CB8767D5C7D5}"/>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AF089F11-8B54-532C-610B-15D4128A834C}"/>
              </a:ext>
            </a:extLst>
          </p:cNvPr>
          <p:cNvSpPr>
            <a:spLocks noGrp="1"/>
          </p:cNvSpPr>
          <p:nvPr>
            <p:ph type="sldNum" sz="quarter" idx="33"/>
          </p:nvPr>
        </p:nvSpPr>
        <p:spPr/>
        <p:txBody>
          <a:bodyPr/>
          <a:lstStyle/>
          <a:p>
            <a:fld id="{BA24374A-C3A8-471A-8837-3FC31668ABE5}" type="slidenum">
              <a:rPr lang="de-DE" smtClean="0"/>
              <a:pPr/>
              <a:t>159</a:t>
            </a:fld>
            <a:endParaRPr lang="de-DE" dirty="0"/>
          </a:p>
        </p:txBody>
      </p:sp>
      <p:sp>
        <p:nvSpPr>
          <p:cNvPr id="9" name="Textplatzhalter 8">
            <a:extLst>
              <a:ext uri="{FF2B5EF4-FFF2-40B4-BE49-F238E27FC236}">
                <a16:creationId xmlns:a16="http://schemas.microsoft.com/office/drawing/2014/main" id="{5948D142-F67B-3B85-0772-7823D862B784}"/>
              </a:ext>
            </a:extLst>
          </p:cNvPr>
          <p:cNvSpPr>
            <a:spLocks noGrp="1"/>
          </p:cNvSpPr>
          <p:nvPr>
            <p:ph type="body" sz="quarter" idx="21"/>
          </p:nvPr>
        </p:nvSpPr>
        <p:spPr/>
        <p:txBody>
          <a:bodyPr/>
          <a:lstStyle/>
          <a:p>
            <a:r>
              <a:rPr lang="en-US" sz="1400" dirty="0"/>
              <a:t>Displays</a:t>
            </a:r>
            <a:endParaRPr lang="de-DE" dirty="0"/>
          </a:p>
        </p:txBody>
      </p:sp>
      <p:sp>
        <p:nvSpPr>
          <p:cNvPr id="6" name="Textplatzhalter 5">
            <a:extLst>
              <a:ext uri="{FF2B5EF4-FFF2-40B4-BE49-F238E27FC236}">
                <a16:creationId xmlns:a16="http://schemas.microsoft.com/office/drawing/2014/main" id="{2557F054-D2B5-F161-E4AC-5C2DDB204281}"/>
              </a:ext>
            </a:extLst>
          </p:cNvPr>
          <p:cNvSpPr>
            <a:spLocks noGrp="1"/>
          </p:cNvSpPr>
          <p:nvPr>
            <p:ph type="body" sz="quarter" idx="34"/>
          </p:nvPr>
        </p:nvSpPr>
        <p:spPr/>
        <p:txBody>
          <a:bodyPr/>
          <a:lstStyle/>
          <a:p>
            <a:r>
              <a:rPr lang="en-US" dirty="0"/>
              <a:t>Three Tasks: image search, word counting, video analysis</a:t>
            </a:r>
          </a:p>
          <a:p>
            <a:r>
              <a:rPr lang="en-US" dirty="0"/>
              <a:t>16 participants, four Screen Resolutions</a:t>
            </a:r>
          </a:p>
          <a:p>
            <a:endParaRPr lang="de-DE" dirty="0"/>
          </a:p>
          <a:p>
            <a:endParaRPr lang="de-DE" dirty="0"/>
          </a:p>
        </p:txBody>
      </p:sp>
      <p:sp>
        <p:nvSpPr>
          <p:cNvPr id="10" name="Inhaltsplatzhalter 9">
            <a:extLst>
              <a:ext uri="{FF2B5EF4-FFF2-40B4-BE49-F238E27FC236}">
                <a16:creationId xmlns:a16="http://schemas.microsoft.com/office/drawing/2014/main" id="{BB5268AD-1B01-FF37-4E04-E030DD73E5BE}"/>
              </a:ext>
            </a:extLst>
          </p:cNvPr>
          <p:cNvSpPr>
            <a:spLocks noGrp="1"/>
          </p:cNvSpPr>
          <p:nvPr>
            <p:ph sz="quarter" idx="35"/>
          </p:nvPr>
        </p:nvSpPr>
        <p:spPr/>
        <p:txBody>
          <a:bodyPr/>
          <a:lstStyle/>
          <a:p>
            <a:r>
              <a:rPr lang="en-US" sz="1000" dirty="0">
                <a:solidFill>
                  <a:schemeClr val="bg1">
                    <a:lumMod val="50000"/>
                  </a:schemeClr>
                </a:solidFill>
              </a:rPr>
              <a:t>Lischke, L., Mayer, S., Wolf, K., </a:t>
            </a:r>
            <a:r>
              <a:rPr lang="en-US" sz="1000" dirty="0" err="1">
                <a:solidFill>
                  <a:schemeClr val="bg1">
                    <a:lumMod val="50000"/>
                  </a:schemeClr>
                </a:solidFill>
              </a:rPr>
              <a:t>Sahami</a:t>
            </a:r>
            <a:r>
              <a:rPr lang="en-US" sz="1000" dirty="0">
                <a:solidFill>
                  <a:schemeClr val="bg1">
                    <a:lumMod val="50000"/>
                  </a:schemeClr>
                </a:solidFill>
              </a:rPr>
              <a:t> Shirazi, A., &amp; Henze, N. (2015, April). Subjective and objective effects of tablet's pixel density. In </a:t>
            </a:r>
            <a:r>
              <a:rPr lang="en-US" sz="1000" i="1" dirty="0">
                <a:solidFill>
                  <a:schemeClr val="bg1">
                    <a:lumMod val="50000"/>
                  </a:schemeClr>
                </a:solidFill>
              </a:rPr>
              <a:t>Proceedings of the 33rd Annual ACM Conference on Human Factors in Computing Systems</a:t>
            </a:r>
            <a:r>
              <a:rPr lang="en-US" sz="1000" dirty="0">
                <a:solidFill>
                  <a:schemeClr val="bg1">
                    <a:lumMod val="50000"/>
                  </a:schemeClr>
                </a:solidFill>
              </a:rPr>
              <a:t> (pp. 2769-2772).</a:t>
            </a:r>
            <a:endParaRPr lang="de-DE" sz="1000" dirty="0">
              <a:solidFill>
                <a:schemeClr val="bg1">
                  <a:lumMod val="50000"/>
                </a:schemeClr>
              </a:solidFill>
            </a:endParaRPr>
          </a:p>
        </p:txBody>
      </p:sp>
      <p:pic>
        <p:nvPicPr>
          <p:cNvPr id="7" name="Inhaltsplatzhalter 4">
            <a:extLst>
              <a:ext uri="{FF2B5EF4-FFF2-40B4-BE49-F238E27FC236}">
                <a16:creationId xmlns:a16="http://schemas.microsoft.com/office/drawing/2014/main" id="{706935D8-9F7F-98A5-A044-9C93E48FE9A9}"/>
              </a:ext>
            </a:extLst>
          </p:cNvPr>
          <p:cNvPicPr>
            <a:picLocks noChangeAspect="1"/>
          </p:cNvPicPr>
          <p:nvPr/>
        </p:nvPicPr>
        <p:blipFill rotWithShape="1">
          <a:blip r:embed="rId2"/>
          <a:srcRect t="14854" b="13675"/>
          <a:stretch/>
        </p:blipFill>
        <p:spPr>
          <a:xfrm>
            <a:off x="695325" y="2497795"/>
            <a:ext cx="7811770" cy="3109172"/>
          </a:xfrm>
          <a:prstGeom prst="rect">
            <a:avLst/>
          </a:prstGeom>
        </p:spPr>
      </p:pic>
    </p:spTree>
    <p:extLst>
      <p:ext uri="{BB962C8B-B14F-4D97-AF65-F5344CB8AC3E}">
        <p14:creationId xmlns:p14="http://schemas.microsoft.com/office/powerpoint/2010/main" val="3722128325"/>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A7FBDEF-969D-EB68-92BA-1636D6863578}"/>
              </a:ext>
            </a:extLst>
          </p:cNvPr>
          <p:cNvSpPr>
            <a:spLocks noGrp="1"/>
          </p:cNvSpPr>
          <p:nvPr>
            <p:ph type="title"/>
          </p:nvPr>
        </p:nvSpPr>
        <p:spPr/>
        <p:txBody>
          <a:bodyPr/>
          <a:lstStyle/>
          <a:p>
            <a:r>
              <a:rPr lang="en-US" dirty="0"/>
              <a:t>Pixel Density: An HCI Experiment</a:t>
            </a:r>
            <a:endParaRPr lang="de-DE" dirty="0"/>
          </a:p>
        </p:txBody>
      </p:sp>
      <p:sp>
        <p:nvSpPr>
          <p:cNvPr id="3" name="Fußzeilenplatzhalter 2">
            <a:extLst>
              <a:ext uri="{FF2B5EF4-FFF2-40B4-BE49-F238E27FC236}">
                <a16:creationId xmlns:a16="http://schemas.microsoft.com/office/drawing/2014/main" id="{0FE95564-C7B8-2F9D-C418-CB8767D5C7D5}"/>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AF089F11-8B54-532C-610B-15D4128A834C}"/>
              </a:ext>
            </a:extLst>
          </p:cNvPr>
          <p:cNvSpPr>
            <a:spLocks noGrp="1"/>
          </p:cNvSpPr>
          <p:nvPr>
            <p:ph type="sldNum" sz="quarter" idx="33"/>
          </p:nvPr>
        </p:nvSpPr>
        <p:spPr/>
        <p:txBody>
          <a:bodyPr/>
          <a:lstStyle/>
          <a:p>
            <a:fld id="{BA24374A-C3A8-471A-8837-3FC31668ABE5}" type="slidenum">
              <a:rPr lang="de-DE" smtClean="0"/>
              <a:pPr/>
              <a:t>160</a:t>
            </a:fld>
            <a:endParaRPr lang="de-DE" dirty="0"/>
          </a:p>
        </p:txBody>
      </p:sp>
      <p:sp>
        <p:nvSpPr>
          <p:cNvPr id="9" name="Textplatzhalter 8">
            <a:extLst>
              <a:ext uri="{FF2B5EF4-FFF2-40B4-BE49-F238E27FC236}">
                <a16:creationId xmlns:a16="http://schemas.microsoft.com/office/drawing/2014/main" id="{5948D142-F67B-3B85-0772-7823D862B784}"/>
              </a:ext>
            </a:extLst>
          </p:cNvPr>
          <p:cNvSpPr>
            <a:spLocks noGrp="1"/>
          </p:cNvSpPr>
          <p:nvPr>
            <p:ph type="body" sz="quarter" idx="21"/>
          </p:nvPr>
        </p:nvSpPr>
        <p:spPr/>
        <p:txBody>
          <a:bodyPr/>
          <a:lstStyle/>
          <a:p>
            <a:r>
              <a:rPr lang="en-US" sz="1400" dirty="0"/>
              <a:t>Displays</a:t>
            </a:r>
            <a:endParaRPr lang="de-DE" dirty="0"/>
          </a:p>
        </p:txBody>
      </p:sp>
      <p:sp>
        <p:nvSpPr>
          <p:cNvPr id="6" name="Textplatzhalter 5">
            <a:extLst>
              <a:ext uri="{FF2B5EF4-FFF2-40B4-BE49-F238E27FC236}">
                <a16:creationId xmlns:a16="http://schemas.microsoft.com/office/drawing/2014/main" id="{2557F054-D2B5-F161-E4AC-5C2DDB204281}"/>
              </a:ext>
            </a:extLst>
          </p:cNvPr>
          <p:cNvSpPr>
            <a:spLocks noGrp="1"/>
          </p:cNvSpPr>
          <p:nvPr>
            <p:ph type="body" sz="quarter" idx="34"/>
          </p:nvPr>
        </p:nvSpPr>
        <p:spPr/>
        <p:txBody>
          <a:bodyPr/>
          <a:lstStyle/>
          <a:p>
            <a:endParaRPr lang="de-DE" dirty="0"/>
          </a:p>
          <a:p>
            <a:endParaRPr lang="de-DE" dirty="0"/>
          </a:p>
        </p:txBody>
      </p:sp>
      <p:sp>
        <p:nvSpPr>
          <p:cNvPr id="10" name="Inhaltsplatzhalter 9">
            <a:extLst>
              <a:ext uri="{FF2B5EF4-FFF2-40B4-BE49-F238E27FC236}">
                <a16:creationId xmlns:a16="http://schemas.microsoft.com/office/drawing/2014/main" id="{BB5268AD-1B01-FF37-4E04-E030DD73E5BE}"/>
              </a:ext>
            </a:extLst>
          </p:cNvPr>
          <p:cNvSpPr>
            <a:spLocks noGrp="1"/>
          </p:cNvSpPr>
          <p:nvPr>
            <p:ph sz="quarter" idx="35"/>
          </p:nvPr>
        </p:nvSpPr>
        <p:spPr/>
        <p:txBody>
          <a:bodyPr/>
          <a:lstStyle/>
          <a:p>
            <a:r>
              <a:rPr lang="en-US" sz="1000" dirty="0">
                <a:solidFill>
                  <a:schemeClr val="bg1">
                    <a:lumMod val="50000"/>
                  </a:schemeClr>
                </a:solidFill>
              </a:rPr>
              <a:t>Lischke, L., Mayer, S., Wolf, K., </a:t>
            </a:r>
            <a:r>
              <a:rPr lang="en-US" sz="1000" dirty="0" err="1">
                <a:solidFill>
                  <a:schemeClr val="bg1">
                    <a:lumMod val="50000"/>
                  </a:schemeClr>
                </a:solidFill>
              </a:rPr>
              <a:t>Sahami</a:t>
            </a:r>
            <a:r>
              <a:rPr lang="en-US" sz="1000" dirty="0">
                <a:solidFill>
                  <a:schemeClr val="bg1">
                    <a:lumMod val="50000"/>
                  </a:schemeClr>
                </a:solidFill>
              </a:rPr>
              <a:t> Shirazi, A., &amp; Henze, N. (2015, April). Subjective and objective effects of tablet's pixel density. In </a:t>
            </a:r>
            <a:r>
              <a:rPr lang="en-US" sz="1000" i="1" dirty="0">
                <a:solidFill>
                  <a:schemeClr val="bg1">
                    <a:lumMod val="50000"/>
                  </a:schemeClr>
                </a:solidFill>
              </a:rPr>
              <a:t>Proceedings of the 33rd Annual ACM Conference on Human Factors in Computing Systems</a:t>
            </a:r>
            <a:r>
              <a:rPr lang="en-US" sz="1000" dirty="0">
                <a:solidFill>
                  <a:schemeClr val="bg1">
                    <a:lumMod val="50000"/>
                  </a:schemeClr>
                </a:solidFill>
              </a:rPr>
              <a:t> (pp. 2769-2772).</a:t>
            </a:r>
            <a:endParaRPr lang="de-DE" sz="1000" dirty="0">
              <a:solidFill>
                <a:schemeClr val="bg1">
                  <a:lumMod val="50000"/>
                </a:schemeClr>
              </a:solidFill>
            </a:endParaRPr>
          </a:p>
        </p:txBody>
      </p:sp>
      <p:pic>
        <p:nvPicPr>
          <p:cNvPr id="8" name="Grafik 7">
            <a:extLst>
              <a:ext uri="{FF2B5EF4-FFF2-40B4-BE49-F238E27FC236}">
                <a16:creationId xmlns:a16="http://schemas.microsoft.com/office/drawing/2014/main" id="{1858EAAB-9A9C-5898-0693-483B1C027E5F}"/>
              </a:ext>
            </a:extLst>
          </p:cNvPr>
          <p:cNvPicPr>
            <a:picLocks noChangeAspect="1"/>
          </p:cNvPicPr>
          <p:nvPr/>
        </p:nvPicPr>
        <p:blipFill rotWithShape="1">
          <a:blip r:embed="rId2">
            <a:extLst>
              <a:ext uri="{28A0092B-C50C-407E-A947-70E740481C1C}">
                <a14:useLocalDpi xmlns:a14="http://schemas.microsoft.com/office/drawing/2010/main" val="0"/>
              </a:ext>
            </a:extLst>
          </a:blip>
          <a:srcRect t="15849"/>
          <a:stretch/>
        </p:blipFill>
        <p:spPr>
          <a:xfrm>
            <a:off x="514442" y="1732422"/>
            <a:ext cx="4728117" cy="3773027"/>
          </a:xfrm>
          <a:prstGeom prst="rect">
            <a:avLst/>
          </a:prstGeom>
        </p:spPr>
      </p:pic>
      <p:sp>
        <p:nvSpPr>
          <p:cNvPr id="11" name="Textplatzhalter 17">
            <a:extLst>
              <a:ext uri="{FF2B5EF4-FFF2-40B4-BE49-F238E27FC236}">
                <a16:creationId xmlns:a16="http://schemas.microsoft.com/office/drawing/2014/main" id="{40C99943-09E4-D947-BBCC-6A7FFF6BB9AC}"/>
              </a:ext>
            </a:extLst>
          </p:cNvPr>
          <p:cNvSpPr txBox="1">
            <a:spLocks/>
          </p:cNvSpPr>
          <p:nvPr/>
        </p:nvSpPr>
        <p:spPr>
          <a:xfrm>
            <a:off x="1071889" y="1404542"/>
            <a:ext cx="3865525" cy="398873"/>
          </a:xfrm>
          <a:prstGeom prst="rect">
            <a:avLst/>
          </a:prstGeom>
        </p:spPr>
        <p:txBody>
          <a:bodyPr vert="horz" lIns="91440" tIns="45720" rIns="91440" bIns="45720" rtlCol="0">
            <a:normAutofit/>
          </a:bodyPr>
          <a:lstStyle>
            <a:lvl1pPr marL="285750" marR="0" indent="-285750" algn="l" defTabSz="284400" rtl="0" eaLnBrk="1" fontAlgn="auto" latinLnBrk="0" hangingPunct="1">
              <a:lnSpc>
                <a:spcPct val="90000"/>
              </a:lnSpc>
              <a:spcBef>
                <a:spcPts val="500"/>
              </a:spcBef>
              <a:spcAft>
                <a:spcPts val="600"/>
              </a:spcAft>
              <a:buClr>
                <a:srgbClr val="00B0F0"/>
              </a:buClr>
              <a:buSzPts val="2400"/>
              <a:buFont typeface="Wingdings" panose="05000000000000000000" pitchFamily="2" charset="2"/>
              <a:buChar char="§"/>
              <a:tabLst/>
              <a:defRPr lang="en-US" sz="2200" kern="1200" noProof="0">
                <a:solidFill>
                  <a:schemeClr val="tx1"/>
                </a:solidFill>
                <a:latin typeface="Arial" panose="020B0604020202020204" pitchFamily="34" charset="0"/>
                <a:ea typeface="+mn-ea"/>
                <a:cs typeface="Arial" panose="020B0604020202020204" pitchFamily="34" charset="0"/>
              </a:defRPr>
            </a:lvl1pPr>
            <a:lvl2pPr marL="538163" indent="-180975" algn="l" defTabSz="914400" rtl="0" eaLnBrk="1" latinLnBrk="0" hangingPunct="1">
              <a:lnSpc>
                <a:spcPct val="90000"/>
              </a:lnSpc>
              <a:spcBef>
                <a:spcPts val="500"/>
              </a:spcBef>
              <a:spcAft>
                <a:spcPts val="600"/>
              </a:spcAft>
              <a:buClr>
                <a:srgbClr val="00B0F0"/>
              </a:buClr>
              <a:buFont typeface="Wingdings" panose="05000000000000000000" pitchFamily="2" charset="2"/>
              <a:buChar char="§"/>
              <a:defRPr sz="2000" kern="1200">
                <a:solidFill>
                  <a:schemeClr val="tx1"/>
                </a:solidFill>
                <a:latin typeface="Arial" panose="020B0604020202020204" pitchFamily="34" charset="0"/>
                <a:ea typeface="+mn-ea"/>
                <a:cs typeface="Arial" panose="020B0604020202020204" pitchFamily="34" charset="0"/>
              </a:defRPr>
            </a:lvl2pPr>
            <a:lvl3pPr marL="808038" indent="-180975" algn="l" defTabSz="914400" rtl="0" eaLnBrk="1" latinLnBrk="0" hangingPunct="1">
              <a:lnSpc>
                <a:spcPct val="90000"/>
              </a:lnSpc>
              <a:spcBef>
                <a:spcPts val="500"/>
              </a:spcBef>
              <a:spcAft>
                <a:spcPts val="600"/>
              </a:spcAft>
              <a:buClr>
                <a:srgbClr val="00B0F0"/>
              </a:buClr>
              <a:buFont typeface="Wingdings" panose="05000000000000000000" pitchFamily="2" charset="2"/>
              <a:buChar char="§"/>
              <a:defRPr sz="1800" kern="1200">
                <a:solidFill>
                  <a:schemeClr val="tx1"/>
                </a:solidFill>
                <a:latin typeface="Arial" panose="020B0604020202020204" pitchFamily="34" charset="0"/>
                <a:ea typeface="+mn-ea"/>
                <a:cs typeface="Arial" panose="020B0604020202020204" pitchFamily="34" charset="0"/>
              </a:defRPr>
            </a:lvl3pPr>
            <a:lvl4pPr marL="1077913" indent="-182563" algn="l" defTabSz="914400" rtl="0" eaLnBrk="1" latinLnBrk="0" hangingPunct="1">
              <a:lnSpc>
                <a:spcPct val="90000"/>
              </a:lnSpc>
              <a:spcBef>
                <a:spcPts val="500"/>
              </a:spcBef>
              <a:spcAft>
                <a:spcPts val="600"/>
              </a:spcAft>
              <a:buClr>
                <a:srgbClr val="00B0F0"/>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4pPr>
            <a:lvl5pPr marL="1346200" indent="-180975" algn="l" defTabSz="914400" rtl="0" eaLnBrk="1" latinLnBrk="0" hangingPunct="1">
              <a:lnSpc>
                <a:spcPct val="90000"/>
              </a:lnSpc>
              <a:spcBef>
                <a:spcPts val="500"/>
              </a:spcBef>
              <a:spcAft>
                <a:spcPts val="600"/>
              </a:spcAft>
              <a:buClr>
                <a:srgbClr val="00B0F0"/>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de-DE" dirty="0" err="1"/>
              <a:t>Perceived</a:t>
            </a:r>
            <a:r>
              <a:rPr lang="de-DE" dirty="0"/>
              <a:t> Quality</a:t>
            </a:r>
          </a:p>
        </p:txBody>
      </p:sp>
      <p:sp>
        <p:nvSpPr>
          <p:cNvPr id="15" name="Textfeld 14">
            <a:extLst>
              <a:ext uri="{FF2B5EF4-FFF2-40B4-BE49-F238E27FC236}">
                <a16:creationId xmlns:a16="http://schemas.microsoft.com/office/drawing/2014/main" id="{EFBBC5B7-25FE-8FF4-D188-E0E6966D7BBC}"/>
              </a:ext>
            </a:extLst>
          </p:cNvPr>
          <p:cNvSpPr txBox="1"/>
          <p:nvPr/>
        </p:nvSpPr>
        <p:spPr>
          <a:xfrm>
            <a:off x="5818261" y="2551837"/>
            <a:ext cx="4139275" cy="1354217"/>
          </a:xfrm>
          <a:prstGeom prst="rect">
            <a:avLst/>
          </a:prstGeom>
          <a:solidFill>
            <a:schemeClr val="accent1"/>
          </a:solidFill>
        </p:spPr>
        <p:txBody>
          <a:bodyPr wrap="none" rtlCol="0">
            <a:spAutoFit/>
          </a:bodyPr>
          <a:lstStyle/>
          <a:p>
            <a:r>
              <a:rPr lang="en-US" sz="2800" dirty="0">
                <a:solidFill>
                  <a:schemeClr val="bg1"/>
                </a:solidFill>
              </a:rPr>
              <a:t>But…</a:t>
            </a:r>
          </a:p>
          <a:p>
            <a:pPr marL="285750" indent="-285750">
              <a:buFont typeface="Arial" panose="020B0604020202020204" pitchFamily="34" charset="0"/>
              <a:buChar char="•"/>
            </a:pPr>
            <a:r>
              <a:rPr lang="en-US" dirty="0">
                <a:solidFill>
                  <a:schemeClr val="bg1"/>
                </a:solidFill>
              </a:rPr>
              <a:t>No effects of distance!</a:t>
            </a:r>
          </a:p>
          <a:p>
            <a:pPr marL="285750" indent="-285750">
              <a:buFont typeface="Arial" panose="020B0604020202020204" pitchFamily="34" charset="0"/>
              <a:buChar char="•"/>
            </a:pPr>
            <a:r>
              <a:rPr lang="en-US" dirty="0">
                <a:solidFill>
                  <a:schemeClr val="bg1"/>
                </a:solidFill>
              </a:rPr>
              <a:t>No effects on task completion time!</a:t>
            </a:r>
          </a:p>
          <a:p>
            <a:pPr marL="285750" indent="-285750">
              <a:buFont typeface="Arial" panose="020B0604020202020204" pitchFamily="34" charset="0"/>
              <a:buChar char="•"/>
            </a:pPr>
            <a:r>
              <a:rPr lang="en-US" dirty="0">
                <a:solidFill>
                  <a:schemeClr val="bg1"/>
                </a:solidFill>
              </a:rPr>
              <a:t>No effects on error rate!</a:t>
            </a:r>
            <a:endParaRPr lang="de-DE" sz="1200" dirty="0">
              <a:solidFill>
                <a:schemeClr val="bg1"/>
              </a:solidFill>
            </a:endParaRPr>
          </a:p>
        </p:txBody>
      </p:sp>
    </p:spTree>
    <p:extLst>
      <p:ext uri="{BB962C8B-B14F-4D97-AF65-F5344CB8AC3E}">
        <p14:creationId xmlns:p14="http://schemas.microsoft.com/office/powerpoint/2010/main" val="446490295"/>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6760D95-45A9-B059-C8F8-41FB268EAAF7}"/>
              </a:ext>
            </a:extLst>
          </p:cNvPr>
          <p:cNvSpPr>
            <a:spLocks noGrp="1"/>
          </p:cNvSpPr>
          <p:nvPr>
            <p:ph type="title"/>
          </p:nvPr>
        </p:nvSpPr>
        <p:spPr/>
        <p:txBody>
          <a:bodyPr/>
          <a:lstStyle/>
          <a:p>
            <a:r>
              <a:rPr lang="en-US" dirty="0"/>
              <a:t>E-Paper vs. Paper Displays, other Displays</a:t>
            </a:r>
            <a:endParaRPr lang="de-DE" dirty="0"/>
          </a:p>
        </p:txBody>
      </p:sp>
      <p:sp>
        <p:nvSpPr>
          <p:cNvPr id="3" name="Fußzeilenplatzhalter 2">
            <a:extLst>
              <a:ext uri="{FF2B5EF4-FFF2-40B4-BE49-F238E27FC236}">
                <a16:creationId xmlns:a16="http://schemas.microsoft.com/office/drawing/2014/main" id="{BC25F2E8-9831-C6B1-516B-700B38A71FB8}"/>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1C7985B9-D973-2E5F-B4E8-9E8E9C2ED6E6}"/>
              </a:ext>
            </a:extLst>
          </p:cNvPr>
          <p:cNvSpPr>
            <a:spLocks noGrp="1"/>
          </p:cNvSpPr>
          <p:nvPr>
            <p:ph type="sldNum" sz="quarter" idx="28"/>
          </p:nvPr>
        </p:nvSpPr>
        <p:spPr/>
        <p:txBody>
          <a:bodyPr/>
          <a:lstStyle/>
          <a:p>
            <a:fld id="{BA24374A-C3A8-471A-8837-3FC31668ABE5}" type="slidenum">
              <a:rPr lang="de-DE" smtClean="0"/>
              <a:pPr/>
              <a:t>161</a:t>
            </a:fld>
            <a:endParaRPr lang="de-DE" dirty="0"/>
          </a:p>
        </p:txBody>
      </p:sp>
      <p:sp>
        <p:nvSpPr>
          <p:cNvPr id="5" name="Textplatzhalter 4">
            <a:extLst>
              <a:ext uri="{FF2B5EF4-FFF2-40B4-BE49-F238E27FC236}">
                <a16:creationId xmlns:a16="http://schemas.microsoft.com/office/drawing/2014/main" id="{6FE952FF-C16F-C947-4BC8-6E7C33F03556}"/>
              </a:ext>
            </a:extLst>
          </p:cNvPr>
          <p:cNvSpPr>
            <a:spLocks noGrp="1"/>
          </p:cNvSpPr>
          <p:nvPr>
            <p:ph type="body" sz="quarter" idx="21"/>
          </p:nvPr>
        </p:nvSpPr>
        <p:spPr/>
        <p:txBody>
          <a:bodyPr/>
          <a:lstStyle/>
          <a:p>
            <a:r>
              <a:rPr lang="en-US" sz="1400" dirty="0"/>
              <a:t>Displays</a:t>
            </a:r>
            <a:endParaRPr lang="de-DE" dirty="0"/>
          </a:p>
        </p:txBody>
      </p:sp>
      <p:sp>
        <p:nvSpPr>
          <p:cNvPr id="6" name="Textplatzhalter 5">
            <a:extLst>
              <a:ext uri="{FF2B5EF4-FFF2-40B4-BE49-F238E27FC236}">
                <a16:creationId xmlns:a16="http://schemas.microsoft.com/office/drawing/2014/main" id="{D54D4B92-1793-8EB6-8964-9DEF3BD50D68}"/>
              </a:ext>
            </a:extLst>
          </p:cNvPr>
          <p:cNvSpPr>
            <a:spLocks noGrp="1"/>
          </p:cNvSpPr>
          <p:nvPr>
            <p:ph type="body" sz="quarter" idx="29"/>
          </p:nvPr>
        </p:nvSpPr>
        <p:spPr/>
        <p:txBody>
          <a:bodyPr/>
          <a:lstStyle/>
          <a:p>
            <a:endParaRPr lang="de-DE" dirty="0"/>
          </a:p>
        </p:txBody>
      </p:sp>
      <p:pic>
        <p:nvPicPr>
          <p:cNvPr id="11" name="Picture 2" descr="http://lh3.ggpht.com/_IN-LOuSM0yA/SJisGfyNgXI/AAAAAAAAAlw/ZXSkDNBaa5s/s640/microscope-letters.jpg">
            <a:extLst>
              <a:ext uri="{FF2B5EF4-FFF2-40B4-BE49-F238E27FC236}">
                <a16:creationId xmlns:a16="http://schemas.microsoft.com/office/drawing/2014/main" id="{53C11683-9C42-2BFE-C521-2C2787B662C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6171" b="14526"/>
          <a:stretch/>
        </p:blipFill>
        <p:spPr bwMode="auto">
          <a:xfrm>
            <a:off x="695324" y="1630486"/>
            <a:ext cx="8043171" cy="4180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9166809"/>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C726389-3978-3D14-B968-CB1B43DF5641}"/>
              </a:ext>
            </a:extLst>
          </p:cNvPr>
          <p:cNvSpPr>
            <a:spLocks noGrp="1"/>
          </p:cNvSpPr>
          <p:nvPr>
            <p:ph type="title"/>
          </p:nvPr>
        </p:nvSpPr>
        <p:spPr/>
        <p:txBody>
          <a:bodyPr/>
          <a:lstStyle/>
          <a:p>
            <a:r>
              <a:rPr lang="en-US" dirty="0"/>
              <a:t>Visual Display Technologies</a:t>
            </a:r>
            <a:endParaRPr lang="de-DE" dirty="0"/>
          </a:p>
        </p:txBody>
      </p:sp>
      <p:sp>
        <p:nvSpPr>
          <p:cNvPr id="3" name="Fußzeilenplatzhalter 2">
            <a:extLst>
              <a:ext uri="{FF2B5EF4-FFF2-40B4-BE49-F238E27FC236}">
                <a16:creationId xmlns:a16="http://schemas.microsoft.com/office/drawing/2014/main" id="{55C86F0F-A330-E05B-A8E8-425E858B3AB5}"/>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36A41849-ECE7-884E-CEE5-2C4F33365390}"/>
              </a:ext>
            </a:extLst>
          </p:cNvPr>
          <p:cNvSpPr>
            <a:spLocks noGrp="1"/>
          </p:cNvSpPr>
          <p:nvPr>
            <p:ph type="sldNum" sz="quarter" idx="28"/>
          </p:nvPr>
        </p:nvSpPr>
        <p:spPr/>
        <p:txBody>
          <a:bodyPr/>
          <a:lstStyle/>
          <a:p>
            <a:fld id="{BA24374A-C3A8-471A-8837-3FC31668ABE5}" type="slidenum">
              <a:rPr lang="de-DE" smtClean="0"/>
              <a:pPr/>
              <a:t>162</a:t>
            </a:fld>
            <a:endParaRPr lang="de-DE" dirty="0"/>
          </a:p>
        </p:txBody>
      </p:sp>
      <p:sp>
        <p:nvSpPr>
          <p:cNvPr id="5" name="Textplatzhalter 4">
            <a:extLst>
              <a:ext uri="{FF2B5EF4-FFF2-40B4-BE49-F238E27FC236}">
                <a16:creationId xmlns:a16="http://schemas.microsoft.com/office/drawing/2014/main" id="{C761C068-DFF1-411B-52A7-0F15F9FBF0E1}"/>
              </a:ext>
            </a:extLst>
          </p:cNvPr>
          <p:cNvSpPr>
            <a:spLocks noGrp="1"/>
          </p:cNvSpPr>
          <p:nvPr>
            <p:ph type="body" sz="quarter" idx="21"/>
          </p:nvPr>
        </p:nvSpPr>
        <p:spPr/>
        <p:txBody>
          <a:bodyPr/>
          <a:lstStyle/>
          <a:p>
            <a:r>
              <a:rPr lang="en-US" sz="1400"/>
              <a:t>Displays</a:t>
            </a:r>
            <a:endParaRPr lang="de-DE"/>
          </a:p>
        </p:txBody>
      </p:sp>
      <p:sp>
        <p:nvSpPr>
          <p:cNvPr id="6" name="Textplatzhalter 5">
            <a:extLst>
              <a:ext uri="{FF2B5EF4-FFF2-40B4-BE49-F238E27FC236}">
                <a16:creationId xmlns:a16="http://schemas.microsoft.com/office/drawing/2014/main" id="{8B1EEA92-0E70-9806-06A1-8D5429E85F26}"/>
              </a:ext>
            </a:extLst>
          </p:cNvPr>
          <p:cNvSpPr>
            <a:spLocks noGrp="1"/>
          </p:cNvSpPr>
          <p:nvPr>
            <p:ph type="body" sz="quarter" idx="29"/>
          </p:nvPr>
        </p:nvSpPr>
        <p:spPr>
          <a:xfrm>
            <a:off x="695325" y="1449388"/>
            <a:ext cx="8205374" cy="4679950"/>
          </a:xfrm>
        </p:spPr>
        <p:txBody>
          <a:bodyPr/>
          <a:lstStyle/>
          <a:p>
            <a:r>
              <a:rPr lang="en-US" b="1" dirty="0"/>
              <a:t>E-Paper: </a:t>
            </a:r>
            <a:r>
              <a:rPr lang="en-US" dirty="0"/>
              <a:t>slower update rate, black and white or few colors, readable outdoors, require light (like paper)</a:t>
            </a:r>
          </a:p>
          <a:p>
            <a:r>
              <a:rPr lang="de-DE" b="1" dirty="0" err="1"/>
              <a:t>Projection</a:t>
            </a:r>
            <a:r>
              <a:rPr lang="en-US" dirty="0"/>
              <a:t>: resolution, brightness (daylight, outdoors), </a:t>
            </a:r>
            <a:r>
              <a:rPr lang="en-US" dirty="0" err="1"/>
              <a:t>noisen</a:t>
            </a:r>
            <a:r>
              <a:rPr lang="en-US" dirty="0"/>
              <a:t> projection distance, lens and image correction, connectivity, size and weight</a:t>
            </a:r>
          </a:p>
          <a:p>
            <a:r>
              <a:rPr lang="en-US" b="1" dirty="0"/>
              <a:t>Head-Mounted Displays:</a:t>
            </a:r>
            <a:r>
              <a:rPr lang="en-US" dirty="0"/>
              <a:t> stereoscopic, resolution, (video) see-through, light field</a:t>
            </a:r>
          </a:p>
          <a:p>
            <a:r>
              <a:rPr lang="en-US" b="1" dirty="0"/>
              <a:t>Volumetric</a:t>
            </a:r>
            <a:r>
              <a:rPr lang="en-US" dirty="0"/>
              <a:t>: </a:t>
            </a:r>
            <a:br>
              <a:rPr lang="en-US" dirty="0"/>
            </a:br>
            <a:r>
              <a:rPr lang="en-US" dirty="0"/>
              <a:t>layered, laser,</a:t>
            </a:r>
            <a:br>
              <a:rPr lang="en-US" dirty="0"/>
            </a:br>
            <a:r>
              <a:rPr lang="en-US" dirty="0"/>
              <a:t>mid-air, drones </a:t>
            </a:r>
          </a:p>
          <a:p>
            <a:endParaRPr lang="de-DE" dirty="0"/>
          </a:p>
          <a:p>
            <a:endParaRPr lang="de-DE" dirty="0"/>
          </a:p>
        </p:txBody>
      </p:sp>
      <p:pic>
        <p:nvPicPr>
          <p:cNvPr id="7" name="Bild 7" descr="system_annotated_geil.jpg">
            <a:extLst>
              <a:ext uri="{FF2B5EF4-FFF2-40B4-BE49-F238E27FC236}">
                <a16:creationId xmlns:a16="http://schemas.microsoft.com/office/drawing/2014/main" id="{53B56AA9-8412-2F86-9336-A8B636B91DE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055758" y="320737"/>
            <a:ext cx="2536861" cy="2984022"/>
          </a:xfrm>
          <a:prstGeom prst="rect">
            <a:avLst/>
          </a:prstGeom>
        </p:spPr>
      </p:pic>
      <p:sp>
        <p:nvSpPr>
          <p:cNvPr id="8" name="Textfeld 7">
            <a:extLst>
              <a:ext uri="{FF2B5EF4-FFF2-40B4-BE49-F238E27FC236}">
                <a16:creationId xmlns:a16="http://schemas.microsoft.com/office/drawing/2014/main" id="{5B2F7C64-E75D-BAA9-EA69-A9A4529C6359}"/>
              </a:ext>
            </a:extLst>
          </p:cNvPr>
          <p:cNvSpPr txBox="1"/>
          <p:nvPr/>
        </p:nvSpPr>
        <p:spPr>
          <a:xfrm>
            <a:off x="8900699" y="3667717"/>
            <a:ext cx="2846977" cy="900246"/>
          </a:xfrm>
          <a:prstGeom prst="rect">
            <a:avLst/>
          </a:prstGeom>
          <a:noFill/>
        </p:spPr>
        <p:txBody>
          <a:bodyPr wrap="square">
            <a:spAutoFit/>
          </a:bodyPr>
          <a:lstStyle/>
          <a:p>
            <a:r>
              <a:rPr lang="de-DE" sz="1050" dirty="0"/>
              <a:t>Pascal Knierim, Funk, Markus, Tamara Müller, Marc Weise, Benjamin Schopf, Albrecht Schmidt "HMD++: </a:t>
            </a:r>
            <a:r>
              <a:rPr lang="de-DE" sz="1050" dirty="0" err="1"/>
              <a:t>Extending</a:t>
            </a:r>
            <a:r>
              <a:rPr lang="de-DE" sz="1050" dirty="0"/>
              <a:t> </a:t>
            </a:r>
            <a:r>
              <a:rPr lang="de-DE" sz="1050" dirty="0" err="1"/>
              <a:t>the</a:t>
            </a:r>
            <a:r>
              <a:rPr lang="de-DE" sz="1050" dirty="0"/>
              <a:t> Field of View of Head-</a:t>
            </a:r>
            <a:r>
              <a:rPr lang="de-DE" sz="1050" dirty="0" err="1"/>
              <a:t>Mounted</a:t>
            </a:r>
            <a:r>
              <a:rPr lang="de-DE" sz="1050" dirty="0"/>
              <a:t> Displays </a:t>
            </a:r>
            <a:r>
              <a:rPr lang="de-DE" sz="1050" dirty="0" err="1"/>
              <a:t>using</a:t>
            </a:r>
            <a:r>
              <a:rPr lang="de-DE" sz="1050" dirty="0"/>
              <a:t> </a:t>
            </a:r>
            <a:r>
              <a:rPr lang="de-DE" sz="1050" dirty="0" err="1"/>
              <a:t>Projection</a:t>
            </a:r>
            <a:r>
              <a:rPr lang="de-DE" sz="1050" dirty="0"/>
              <a:t>“, 2016.</a:t>
            </a:r>
          </a:p>
        </p:txBody>
      </p:sp>
      <p:pic>
        <p:nvPicPr>
          <p:cNvPr id="9" name="Inhaltsplatzhalter 4" descr="hmdView.jpg">
            <a:extLst>
              <a:ext uri="{FF2B5EF4-FFF2-40B4-BE49-F238E27FC236}">
                <a16:creationId xmlns:a16="http://schemas.microsoft.com/office/drawing/2014/main" id="{8D66884C-27D3-BB20-58E0-7AACC40500E2}"/>
              </a:ext>
            </a:extLst>
          </p:cNvPr>
          <p:cNvPicPr>
            <a:picLocks noChangeAspect="1"/>
          </p:cNvPicPr>
          <p:nvPr/>
        </p:nvPicPr>
        <p:blipFill>
          <a:blip r:embed="rId3">
            <a:extLst>
              <a:ext uri="{28A0092B-C50C-407E-A947-70E740481C1C}">
                <a14:useLocalDpi xmlns:a14="http://schemas.microsoft.com/office/drawing/2010/main" val="0"/>
              </a:ext>
            </a:extLst>
          </a:blip>
          <a:srcRect t="9576" b="9576"/>
          <a:stretch>
            <a:fillRect/>
          </a:stretch>
        </p:blipFill>
        <p:spPr>
          <a:xfrm>
            <a:off x="10048919" y="2695192"/>
            <a:ext cx="1853815" cy="900246"/>
          </a:xfrm>
          <a:prstGeom prst="rect">
            <a:avLst/>
          </a:prstGeom>
        </p:spPr>
      </p:pic>
      <p:pic>
        <p:nvPicPr>
          <p:cNvPr id="10" name="Grafik 9">
            <a:extLst>
              <a:ext uri="{FF2B5EF4-FFF2-40B4-BE49-F238E27FC236}">
                <a16:creationId xmlns:a16="http://schemas.microsoft.com/office/drawing/2014/main" id="{886CA9DF-5FD9-BE5C-8679-316CE4F9A767}"/>
              </a:ext>
            </a:extLst>
          </p:cNvPr>
          <p:cNvPicPr>
            <a:picLocks noChangeAspect="1"/>
          </p:cNvPicPr>
          <p:nvPr/>
        </p:nvPicPr>
        <p:blipFill>
          <a:blip r:embed="rId4"/>
          <a:stretch>
            <a:fillRect/>
          </a:stretch>
        </p:blipFill>
        <p:spPr>
          <a:xfrm>
            <a:off x="3647042" y="4368040"/>
            <a:ext cx="2448958" cy="1761298"/>
          </a:xfrm>
          <a:prstGeom prst="rect">
            <a:avLst/>
          </a:prstGeom>
        </p:spPr>
      </p:pic>
      <p:pic>
        <p:nvPicPr>
          <p:cNvPr id="11" name="Grafik 10">
            <a:extLst>
              <a:ext uri="{FF2B5EF4-FFF2-40B4-BE49-F238E27FC236}">
                <a16:creationId xmlns:a16="http://schemas.microsoft.com/office/drawing/2014/main" id="{3929150C-06B2-F389-8121-9EF0414F3B9D}"/>
              </a:ext>
            </a:extLst>
          </p:cNvPr>
          <p:cNvPicPr>
            <a:picLocks noChangeAspect="1"/>
          </p:cNvPicPr>
          <p:nvPr/>
        </p:nvPicPr>
        <p:blipFill>
          <a:blip r:embed="rId5"/>
          <a:stretch>
            <a:fillRect/>
          </a:stretch>
        </p:blipFill>
        <p:spPr>
          <a:xfrm>
            <a:off x="6096000" y="4368110"/>
            <a:ext cx="2669688" cy="1761228"/>
          </a:xfrm>
          <a:prstGeom prst="rect">
            <a:avLst/>
          </a:prstGeom>
        </p:spPr>
      </p:pic>
      <p:sp>
        <p:nvSpPr>
          <p:cNvPr id="12" name="Textfeld 11">
            <a:extLst>
              <a:ext uri="{FF2B5EF4-FFF2-40B4-BE49-F238E27FC236}">
                <a16:creationId xmlns:a16="http://schemas.microsoft.com/office/drawing/2014/main" id="{F922F67B-51BB-C143-468D-59982DE8B74E}"/>
              </a:ext>
            </a:extLst>
          </p:cNvPr>
          <p:cNvSpPr txBox="1"/>
          <p:nvPr/>
        </p:nvSpPr>
        <p:spPr>
          <a:xfrm>
            <a:off x="8900699" y="4721616"/>
            <a:ext cx="2800094" cy="1477328"/>
          </a:xfrm>
          <a:prstGeom prst="rect">
            <a:avLst/>
          </a:prstGeom>
          <a:noFill/>
        </p:spPr>
        <p:txBody>
          <a:bodyPr wrap="square">
            <a:spAutoFit/>
          </a:bodyPr>
          <a:lstStyle/>
          <a:p>
            <a:r>
              <a:rPr lang="en-US" sz="1000" dirty="0"/>
              <a:t>Patrick Bader, Stefan Schneegass, Niels Henze, Valentin Schwind, and Katrin Wolf. 2014. A mobile see-through 3D display with front- and back-touch. In Proceedings of the 8th Nordic Conference on Human-Computer Interaction: Fun, Fast, Foundational (</a:t>
            </a:r>
            <a:r>
              <a:rPr lang="en-US" sz="1000" dirty="0" err="1"/>
              <a:t>NordiCHI</a:t>
            </a:r>
            <a:r>
              <a:rPr lang="en-US" sz="1000" dirty="0"/>
              <a:t> '14). Association for Computing Machinery, New York, NY, USA, 1063–1066. </a:t>
            </a:r>
            <a:r>
              <a:rPr lang="en-US" sz="1000" dirty="0" err="1"/>
              <a:t>DOI:https</a:t>
            </a:r>
            <a:r>
              <a:rPr lang="en-US" sz="1000" dirty="0"/>
              <a:t>://doi.org/10.1145/2639189.2670276</a:t>
            </a:r>
            <a:endParaRPr lang="de-DE" sz="1000" dirty="0"/>
          </a:p>
        </p:txBody>
      </p:sp>
    </p:spTree>
    <p:extLst>
      <p:ext uri="{BB962C8B-B14F-4D97-AF65-F5344CB8AC3E}">
        <p14:creationId xmlns:p14="http://schemas.microsoft.com/office/powerpoint/2010/main" val="598745859"/>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91A5AB8-580F-A2DE-346A-AAD663C613AE}"/>
              </a:ext>
            </a:extLst>
          </p:cNvPr>
          <p:cNvSpPr>
            <a:spLocks noGrp="1"/>
          </p:cNvSpPr>
          <p:nvPr>
            <p:ph type="title"/>
          </p:nvPr>
        </p:nvSpPr>
        <p:spPr/>
        <p:txBody>
          <a:bodyPr/>
          <a:lstStyle/>
          <a:p>
            <a:r>
              <a:rPr lang="en-US" dirty="0"/>
              <a:t>3D Displays</a:t>
            </a:r>
            <a:endParaRPr lang="de-DE" dirty="0"/>
          </a:p>
        </p:txBody>
      </p:sp>
      <p:sp>
        <p:nvSpPr>
          <p:cNvPr id="3" name="Fußzeilenplatzhalter 2">
            <a:extLst>
              <a:ext uri="{FF2B5EF4-FFF2-40B4-BE49-F238E27FC236}">
                <a16:creationId xmlns:a16="http://schemas.microsoft.com/office/drawing/2014/main" id="{2B640738-BF29-92A8-3050-F6F5875833FE}"/>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A051C755-62C0-9268-A408-A714395C2487}"/>
              </a:ext>
            </a:extLst>
          </p:cNvPr>
          <p:cNvSpPr>
            <a:spLocks noGrp="1"/>
          </p:cNvSpPr>
          <p:nvPr>
            <p:ph type="sldNum" sz="quarter" idx="28"/>
          </p:nvPr>
        </p:nvSpPr>
        <p:spPr/>
        <p:txBody>
          <a:bodyPr/>
          <a:lstStyle/>
          <a:p>
            <a:fld id="{BA24374A-C3A8-471A-8837-3FC31668ABE5}" type="slidenum">
              <a:rPr lang="de-DE" smtClean="0"/>
              <a:pPr/>
              <a:t>163</a:t>
            </a:fld>
            <a:endParaRPr lang="de-DE" dirty="0"/>
          </a:p>
        </p:txBody>
      </p:sp>
      <p:sp>
        <p:nvSpPr>
          <p:cNvPr id="14" name="Textplatzhalter 13">
            <a:extLst>
              <a:ext uri="{FF2B5EF4-FFF2-40B4-BE49-F238E27FC236}">
                <a16:creationId xmlns:a16="http://schemas.microsoft.com/office/drawing/2014/main" id="{41C5E68E-C33E-CC5F-EC23-2A11CB59750A}"/>
              </a:ext>
            </a:extLst>
          </p:cNvPr>
          <p:cNvSpPr>
            <a:spLocks noGrp="1"/>
          </p:cNvSpPr>
          <p:nvPr>
            <p:ph type="body" sz="quarter" idx="21"/>
          </p:nvPr>
        </p:nvSpPr>
        <p:spPr/>
        <p:txBody>
          <a:bodyPr/>
          <a:lstStyle/>
          <a:p>
            <a:r>
              <a:rPr lang="en-US" sz="1400" dirty="0"/>
              <a:t>Displays</a:t>
            </a:r>
            <a:endParaRPr lang="de-DE" dirty="0"/>
          </a:p>
        </p:txBody>
      </p:sp>
      <p:sp>
        <p:nvSpPr>
          <p:cNvPr id="6" name="Textplatzhalter 5">
            <a:extLst>
              <a:ext uri="{FF2B5EF4-FFF2-40B4-BE49-F238E27FC236}">
                <a16:creationId xmlns:a16="http://schemas.microsoft.com/office/drawing/2014/main" id="{F314EF60-6617-0515-7E1C-D7793061C963}"/>
              </a:ext>
            </a:extLst>
          </p:cNvPr>
          <p:cNvSpPr>
            <a:spLocks noGrp="1"/>
          </p:cNvSpPr>
          <p:nvPr>
            <p:ph type="body" sz="quarter" idx="29"/>
          </p:nvPr>
        </p:nvSpPr>
        <p:spPr/>
        <p:txBody>
          <a:bodyPr/>
          <a:lstStyle/>
          <a:p>
            <a:r>
              <a:rPr lang="en-US" dirty="0"/>
              <a:t>Real physical objects </a:t>
            </a:r>
          </a:p>
          <a:p>
            <a:pPr lvl="1"/>
            <a:endParaRPr lang="en-US" dirty="0"/>
          </a:p>
          <a:p>
            <a:pPr lvl="1"/>
            <a:endParaRPr lang="en-US" dirty="0"/>
          </a:p>
          <a:p>
            <a:pPr lvl="1"/>
            <a:endParaRPr lang="en-US" dirty="0"/>
          </a:p>
          <a:p>
            <a:endParaRPr lang="de-DE" dirty="0"/>
          </a:p>
          <a:p>
            <a:endParaRPr lang="de-DE" dirty="0"/>
          </a:p>
        </p:txBody>
      </p:sp>
      <p:pic>
        <p:nvPicPr>
          <p:cNvPr id="7" name="Picture 2" descr="Amazing projection on sand - YouTube">
            <a:extLst>
              <a:ext uri="{FF2B5EF4-FFF2-40B4-BE49-F238E27FC236}">
                <a16:creationId xmlns:a16="http://schemas.microsoft.com/office/drawing/2014/main" id="{905CD135-A869-8FE0-88FA-204ACAA5BD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5" y="1974175"/>
            <a:ext cx="5400675" cy="3037879"/>
          </a:xfrm>
          <a:prstGeom prst="rect">
            <a:avLst/>
          </a:prstGeom>
          <a:noFill/>
          <a:extLst>
            <a:ext uri="{909E8E84-426E-40DD-AFC4-6F175D3DCCD1}">
              <a14:hiddenFill xmlns:a14="http://schemas.microsoft.com/office/drawing/2010/main">
                <a:solidFill>
                  <a:srgbClr val="FFFFFF"/>
                </a:solidFill>
              </a14:hiddenFill>
            </a:ext>
          </a:extLst>
        </p:spPr>
      </p:pic>
      <p:sp>
        <p:nvSpPr>
          <p:cNvPr id="8" name="Textfeld 7">
            <a:extLst>
              <a:ext uri="{FF2B5EF4-FFF2-40B4-BE49-F238E27FC236}">
                <a16:creationId xmlns:a16="http://schemas.microsoft.com/office/drawing/2014/main" id="{CFB92524-E342-5A04-D97A-8FFF3A6D7AF5}"/>
              </a:ext>
            </a:extLst>
          </p:cNvPr>
          <p:cNvSpPr txBox="1"/>
          <p:nvPr/>
        </p:nvSpPr>
        <p:spPr>
          <a:xfrm>
            <a:off x="695325" y="5012054"/>
            <a:ext cx="5400675" cy="246221"/>
          </a:xfrm>
          <a:prstGeom prst="rect">
            <a:avLst/>
          </a:prstGeom>
          <a:noFill/>
        </p:spPr>
        <p:txBody>
          <a:bodyPr wrap="square">
            <a:spAutoFit/>
          </a:bodyPr>
          <a:lstStyle/>
          <a:p>
            <a:r>
              <a:rPr lang="de-DE" sz="1000" b="0" i="0" dirty="0" err="1">
                <a:effectLst/>
                <a:latin typeface="Roboto" panose="02000000000000000000" pitchFamily="2" charset="0"/>
              </a:rPr>
              <a:t>Projection</a:t>
            </a:r>
            <a:r>
              <a:rPr lang="de-DE" sz="1000" b="0" i="0" dirty="0">
                <a:effectLst/>
                <a:latin typeface="Roboto" panose="02000000000000000000" pitchFamily="2" charset="0"/>
              </a:rPr>
              <a:t> on </a:t>
            </a:r>
            <a:r>
              <a:rPr lang="de-DE" sz="1000" b="0" i="0" dirty="0" err="1">
                <a:effectLst/>
                <a:latin typeface="Roboto" panose="02000000000000000000" pitchFamily="2" charset="0"/>
              </a:rPr>
              <a:t>sand</a:t>
            </a:r>
            <a:r>
              <a:rPr lang="de-DE" sz="1000" b="0" i="0" dirty="0">
                <a:effectLst/>
                <a:latin typeface="Roboto" panose="02000000000000000000" pitchFamily="2" charset="0"/>
              </a:rPr>
              <a:t>. </a:t>
            </a:r>
            <a:r>
              <a:rPr lang="de-DE" sz="1000" dirty="0"/>
              <a:t>Image from: </a:t>
            </a:r>
            <a:r>
              <a:rPr lang="de-DE" sz="1000" dirty="0">
                <a:hlinkClick r:id="rId3"/>
              </a:rPr>
              <a:t>https://www.youtube.com/watch?v=YdxupWDNYy4</a:t>
            </a:r>
            <a:r>
              <a:rPr lang="de-DE" sz="1000" dirty="0"/>
              <a:t> </a:t>
            </a:r>
          </a:p>
        </p:txBody>
      </p:sp>
      <p:pic>
        <p:nvPicPr>
          <p:cNvPr id="16386" name="Picture 2" descr="inFORM, 3D Display Can Form Moving Shapes and Interact with Physical Objects">
            <a:extLst>
              <a:ext uri="{FF2B5EF4-FFF2-40B4-BE49-F238E27FC236}">
                <a16:creationId xmlns:a16="http://schemas.microsoft.com/office/drawing/2014/main" id="{46ECBE6B-7E8F-C91A-33C0-5B468A33E99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500" t="10338" r="7500"/>
          <a:stretch/>
        </p:blipFill>
        <p:spPr bwMode="auto">
          <a:xfrm>
            <a:off x="6367145" y="1974175"/>
            <a:ext cx="5129528" cy="3043593"/>
          </a:xfrm>
          <a:prstGeom prst="rect">
            <a:avLst/>
          </a:prstGeom>
          <a:noFill/>
          <a:extLst>
            <a:ext uri="{909E8E84-426E-40DD-AFC4-6F175D3DCCD1}">
              <a14:hiddenFill xmlns:a14="http://schemas.microsoft.com/office/drawing/2010/main">
                <a:solidFill>
                  <a:srgbClr val="FFFFFF"/>
                </a:solidFill>
              </a14:hiddenFill>
            </a:ext>
          </a:extLst>
        </p:spPr>
      </p:pic>
      <p:sp>
        <p:nvSpPr>
          <p:cNvPr id="9" name="Textfeld 8">
            <a:extLst>
              <a:ext uri="{FF2B5EF4-FFF2-40B4-BE49-F238E27FC236}">
                <a16:creationId xmlns:a16="http://schemas.microsoft.com/office/drawing/2014/main" id="{22F602F1-A073-7834-CCB9-BA99B2FDAFC8}"/>
              </a:ext>
            </a:extLst>
          </p:cNvPr>
          <p:cNvSpPr txBox="1"/>
          <p:nvPr/>
        </p:nvSpPr>
        <p:spPr>
          <a:xfrm>
            <a:off x="6367143" y="5012054"/>
            <a:ext cx="5129532" cy="707886"/>
          </a:xfrm>
          <a:prstGeom prst="rect">
            <a:avLst/>
          </a:prstGeom>
          <a:noFill/>
        </p:spPr>
        <p:txBody>
          <a:bodyPr wrap="square">
            <a:spAutoFit/>
          </a:bodyPr>
          <a:lstStyle/>
          <a:p>
            <a:r>
              <a:rPr lang="en-US" sz="1000" b="0" i="0" dirty="0" err="1">
                <a:effectLst/>
                <a:latin typeface="Roboto" panose="02000000000000000000" pitchFamily="2" charset="0"/>
              </a:rPr>
              <a:t>inFORM</a:t>
            </a:r>
            <a:r>
              <a:rPr lang="en-US" sz="1000" b="0" i="0" dirty="0">
                <a:effectLst/>
                <a:latin typeface="Roboto" panose="02000000000000000000" pitchFamily="2" charset="0"/>
              </a:rPr>
              <a:t> - Interacting With a Dynamic Shape Display, so users can interact with digital information in a tangible way. </a:t>
            </a:r>
            <a:r>
              <a:rPr lang="en-US" sz="1000" b="0" i="0" dirty="0" err="1">
                <a:effectLst/>
                <a:latin typeface="Roboto" panose="02000000000000000000" pitchFamily="2" charset="0"/>
              </a:rPr>
              <a:t>inFORM</a:t>
            </a:r>
            <a:r>
              <a:rPr lang="en-US" sz="1000" b="0" i="0" dirty="0">
                <a:effectLst/>
                <a:latin typeface="Roboto" panose="02000000000000000000" pitchFamily="2" charset="0"/>
              </a:rPr>
              <a:t> can also interact with the physical world around it </a:t>
            </a:r>
            <a:r>
              <a:rPr lang="en-US" sz="1000" b="0" i="0" dirty="0">
                <a:effectLst/>
                <a:latin typeface="Roboto" panose="02000000000000000000" pitchFamily="2" charset="0"/>
                <a:hlinkClick r:id="rId5"/>
              </a:rPr>
              <a:t>https://laughingsquid.com/inform-3d-display-can-form-moving-shapes-and-interact-with-physical-objects/</a:t>
            </a:r>
            <a:r>
              <a:rPr lang="en-US" sz="1000" b="0" i="0" dirty="0">
                <a:effectLst/>
                <a:latin typeface="Roboto" panose="02000000000000000000" pitchFamily="2" charset="0"/>
              </a:rPr>
              <a:t> </a:t>
            </a:r>
            <a:endParaRPr lang="de-DE" sz="1000" dirty="0"/>
          </a:p>
        </p:txBody>
      </p:sp>
    </p:spTree>
    <p:extLst>
      <p:ext uri="{BB962C8B-B14F-4D97-AF65-F5344CB8AC3E}">
        <p14:creationId xmlns:p14="http://schemas.microsoft.com/office/powerpoint/2010/main" val="379147912"/>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el 13">
            <a:extLst>
              <a:ext uri="{FF2B5EF4-FFF2-40B4-BE49-F238E27FC236}">
                <a16:creationId xmlns:a16="http://schemas.microsoft.com/office/drawing/2014/main" id="{8951731D-E52B-BDF9-A2E3-D53E09AFC856}"/>
              </a:ext>
            </a:extLst>
          </p:cNvPr>
          <p:cNvSpPr>
            <a:spLocks noGrp="1"/>
          </p:cNvSpPr>
          <p:nvPr>
            <p:ph type="title"/>
          </p:nvPr>
        </p:nvSpPr>
        <p:spPr>
          <a:xfrm>
            <a:off x="695323" y="115889"/>
            <a:ext cx="10801350" cy="973136"/>
          </a:xfrm>
        </p:spPr>
        <p:txBody>
          <a:bodyPr/>
          <a:lstStyle/>
          <a:p>
            <a:r>
              <a:rPr lang="de-DE" dirty="0" err="1"/>
              <a:t>Stereoscopic</a:t>
            </a:r>
            <a:r>
              <a:rPr lang="de-DE" dirty="0"/>
              <a:t> Displays</a:t>
            </a:r>
          </a:p>
        </p:txBody>
      </p:sp>
      <p:sp>
        <p:nvSpPr>
          <p:cNvPr id="3" name="Fußzeilenplatzhalter 2">
            <a:extLst>
              <a:ext uri="{FF2B5EF4-FFF2-40B4-BE49-F238E27FC236}">
                <a16:creationId xmlns:a16="http://schemas.microsoft.com/office/drawing/2014/main" id="{5B303811-016D-B36B-3FF2-E1D19AECFCB2}"/>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319404E8-82E9-C866-868C-AD9F188BF687}"/>
              </a:ext>
            </a:extLst>
          </p:cNvPr>
          <p:cNvSpPr>
            <a:spLocks noGrp="1"/>
          </p:cNvSpPr>
          <p:nvPr>
            <p:ph type="sldNum" sz="quarter" idx="28"/>
          </p:nvPr>
        </p:nvSpPr>
        <p:spPr/>
        <p:txBody>
          <a:bodyPr/>
          <a:lstStyle/>
          <a:p>
            <a:fld id="{BA24374A-C3A8-471A-8837-3FC31668ABE5}" type="slidenum">
              <a:rPr lang="de-DE" smtClean="0"/>
              <a:pPr/>
              <a:t>164</a:t>
            </a:fld>
            <a:endParaRPr lang="de-DE" dirty="0"/>
          </a:p>
        </p:txBody>
      </p:sp>
      <p:sp>
        <p:nvSpPr>
          <p:cNvPr id="15" name="Textplatzhalter 14">
            <a:extLst>
              <a:ext uri="{FF2B5EF4-FFF2-40B4-BE49-F238E27FC236}">
                <a16:creationId xmlns:a16="http://schemas.microsoft.com/office/drawing/2014/main" id="{CBCF9732-07A4-1D72-3D86-DBDAFB46460B}"/>
              </a:ext>
            </a:extLst>
          </p:cNvPr>
          <p:cNvSpPr>
            <a:spLocks noGrp="1"/>
          </p:cNvSpPr>
          <p:nvPr>
            <p:ph type="body" sz="quarter" idx="21"/>
          </p:nvPr>
        </p:nvSpPr>
        <p:spPr/>
        <p:txBody>
          <a:bodyPr/>
          <a:lstStyle/>
          <a:p>
            <a:r>
              <a:rPr lang="en-US" sz="1400" dirty="0"/>
              <a:t>Displays</a:t>
            </a:r>
            <a:endParaRPr lang="de-DE" dirty="0"/>
          </a:p>
        </p:txBody>
      </p:sp>
      <p:sp>
        <p:nvSpPr>
          <p:cNvPr id="6" name="Textplatzhalter 5">
            <a:extLst>
              <a:ext uri="{FF2B5EF4-FFF2-40B4-BE49-F238E27FC236}">
                <a16:creationId xmlns:a16="http://schemas.microsoft.com/office/drawing/2014/main" id="{DBF67C9C-78C8-B0B9-D88B-5C0520414BE5}"/>
              </a:ext>
            </a:extLst>
          </p:cNvPr>
          <p:cNvSpPr>
            <a:spLocks noGrp="1"/>
          </p:cNvSpPr>
          <p:nvPr>
            <p:ph type="body" sz="quarter" idx="29"/>
          </p:nvPr>
        </p:nvSpPr>
        <p:spPr/>
        <p:txBody>
          <a:bodyPr/>
          <a:lstStyle/>
          <a:p>
            <a:r>
              <a:rPr lang="en-US" dirty="0"/>
              <a:t>Providing a display for each eye (headset) </a:t>
            </a:r>
          </a:p>
          <a:p>
            <a:pPr lvl="1"/>
            <a:endParaRPr lang="en-US" dirty="0"/>
          </a:p>
          <a:p>
            <a:pPr lvl="1"/>
            <a:endParaRPr lang="en-US" dirty="0"/>
          </a:p>
          <a:p>
            <a:pPr lvl="1"/>
            <a:endParaRPr lang="en-US" dirty="0"/>
          </a:p>
          <a:p>
            <a:endParaRPr lang="de-DE" dirty="0"/>
          </a:p>
          <a:p>
            <a:endParaRPr lang="de-DE" dirty="0"/>
          </a:p>
        </p:txBody>
      </p:sp>
      <p:sp>
        <p:nvSpPr>
          <p:cNvPr id="7" name="Rechteck 6">
            <a:extLst>
              <a:ext uri="{FF2B5EF4-FFF2-40B4-BE49-F238E27FC236}">
                <a16:creationId xmlns:a16="http://schemas.microsoft.com/office/drawing/2014/main" id="{4B7A49F6-13A0-352A-C365-C7A9804C42D3}"/>
              </a:ext>
            </a:extLst>
          </p:cNvPr>
          <p:cNvSpPr/>
          <p:nvPr/>
        </p:nvSpPr>
        <p:spPr>
          <a:xfrm>
            <a:off x="1057014" y="5237855"/>
            <a:ext cx="4238886" cy="246221"/>
          </a:xfrm>
          <a:prstGeom prst="rect">
            <a:avLst/>
          </a:prstGeom>
        </p:spPr>
        <p:txBody>
          <a:bodyPr wrap="square">
            <a:spAutoFit/>
          </a:bodyPr>
          <a:lstStyle/>
          <a:p>
            <a:r>
              <a:rPr lang="en-US" sz="1000" dirty="0"/>
              <a:t>By Alessandro </a:t>
            </a:r>
            <a:r>
              <a:rPr lang="en-US" sz="1000" dirty="0" err="1"/>
              <a:t>Nassiri</a:t>
            </a:r>
            <a:r>
              <a:rPr lang="en-US" sz="1000" dirty="0"/>
              <a:t> (CC BY-SA) wikimedia.org</a:t>
            </a:r>
            <a:endParaRPr lang="de-DE" sz="1000" dirty="0"/>
          </a:p>
        </p:txBody>
      </p:sp>
      <p:pic>
        <p:nvPicPr>
          <p:cNvPr id="8" name="Picture 6" descr="File:IGB 006055 Visore stereoscopico portatile Museo scienza e tecnologia Milano.jpg">
            <a:extLst>
              <a:ext uri="{FF2B5EF4-FFF2-40B4-BE49-F238E27FC236}">
                <a16:creationId xmlns:a16="http://schemas.microsoft.com/office/drawing/2014/main" id="{C636BAC6-DAF0-3590-D015-8FC96B8B658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081" t="16611" r="15281" b="15595"/>
          <a:stretch/>
        </p:blipFill>
        <p:spPr bwMode="auto">
          <a:xfrm>
            <a:off x="1057014" y="2054522"/>
            <a:ext cx="4767079" cy="3183333"/>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https://upload.wikimedia.org/wikipedia/commons/b/bd/EmaginZ800.jpg">
            <a:extLst>
              <a:ext uri="{FF2B5EF4-FFF2-40B4-BE49-F238E27FC236}">
                <a16:creationId xmlns:a16="http://schemas.microsoft.com/office/drawing/2014/main" id="{005C1FD4-BD32-BCA8-2421-B7308555A5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7909" y="2034937"/>
            <a:ext cx="4575593" cy="3202917"/>
          </a:xfrm>
          <a:prstGeom prst="rect">
            <a:avLst/>
          </a:prstGeom>
          <a:noFill/>
          <a:extLst>
            <a:ext uri="{909E8E84-426E-40DD-AFC4-6F175D3DCCD1}">
              <a14:hiddenFill xmlns:a14="http://schemas.microsoft.com/office/drawing/2010/main">
                <a:solidFill>
                  <a:srgbClr val="FFFFFF"/>
                </a:solidFill>
              </a14:hiddenFill>
            </a:ext>
          </a:extLst>
        </p:spPr>
      </p:pic>
      <p:sp>
        <p:nvSpPr>
          <p:cNvPr id="10" name="Rechteck 9">
            <a:extLst>
              <a:ext uri="{FF2B5EF4-FFF2-40B4-BE49-F238E27FC236}">
                <a16:creationId xmlns:a16="http://schemas.microsoft.com/office/drawing/2014/main" id="{17B38812-3033-8B3E-3A14-F0163A8B828B}"/>
              </a:ext>
            </a:extLst>
          </p:cNvPr>
          <p:cNvSpPr/>
          <p:nvPr/>
        </p:nvSpPr>
        <p:spPr>
          <a:xfrm>
            <a:off x="6367909" y="5241128"/>
            <a:ext cx="3299095" cy="246221"/>
          </a:xfrm>
          <a:prstGeom prst="rect">
            <a:avLst/>
          </a:prstGeom>
        </p:spPr>
        <p:txBody>
          <a:bodyPr wrap="square">
            <a:spAutoFit/>
          </a:bodyPr>
          <a:lstStyle/>
          <a:p>
            <a:r>
              <a:rPr lang="en-US" sz="1000"/>
              <a:t>User Psoreilly</a:t>
            </a:r>
            <a:r>
              <a:rPr lang="en-US" sz="1000" dirty="0"/>
              <a:t> </a:t>
            </a:r>
            <a:r>
              <a:rPr lang="en-US" sz="1000"/>
              <a:t>on </a:t>
            </a:r>
            <a:r>
              <a:rPr lang="en-US" sz="1000" dirty="0" err="1"/>
              <a:t>en</a:t>
            </a:r>
            <a:r>
              <a:rPr lang="en-US" sz="1000" err="1"/>
              <a:t>.</a:t>
            </a:r>
            <a:r>
              <a:rPr lang="en-US" sz="1000"/>
              <a:t>wikipedia</a:t>
            </a:r>
            <a:r>
              <a:rPr lang="en-US" sz="1000" dirty="0"/>
              <a:t> (CC BY-SA)</a:t>
            </a:r>
            <a:endParaRPr lang="de-DE" sz="1000" dirty="0"/>
          </a:p>
        </p:txBody>
      </p:sp>
    </p:spTree>
    <p:extLst>
      <p:ext uri="{BB962C8B-B14F-4D97-AF65-F5344CB8AC3E}">
        <p14:creationId xmlns:p14="http://schemas.microsoft.com/office/powerpoint/2010/main" val="3305148115"/>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09A3002-B0EB-0836-97EF-C778E05CF437}"/>
              </a:ext>
            </a:extLst>
          </p:cNvPr>
          <p:cNvSpPr>
            <a:spLocks noGrp="1"/>
          </p:cNvSpPr>
          <p:nvPr>
            <p:ph type="title"/>
          </p:nvPr>
        </p:nvSpPr>
        <p:spPr/>
        <p:txBody>
          <a:bodyPr/>
          <a:lstStyle/>
          <a:p>
            <a:r>
              <a:rPr lang="de-DE" dirty="0" err="1"/>
              <a:t>Stereoscopic</a:t>
            </a:r>
            <a:r>
              <a:rPr lang="de-DE" dirty="0"/>
              <a:t> Displays</a:t>
            </a:r>
          </a:p>
        </p:txBody>
      </p:sp>
      <p:sp>
        <p:nvSpPr>
          <p:cNvPr id="3" name="Fußzeilenplatzhalter 2">
            <a:extLst>
              <a:ext uri="{FF2B5EF4-FFF2-40B4-BE49-F238E27FC236}">
                <a16:creationId xmlns:a16="http://schemas.microsoft.com/office/drawing/2014/main" id="{AAAB512F-F22F-F510-EB26-932A29493BA2}"/>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32D79D93-D883-4430-A231-8279FDBEABB0}"/>
              </a:ext>
            </a:extLst>
          </p:cNvPr>
          <p:cNvSpPr>
            <a:spLocks noGrp="1"/>
          </p:cNvSpPr>
          <p:nvPr>
            <p:ph type="sldNum" sz="quarter" idx="28"/>
          </p:nvPr>
        </p:nvSpPr>
        <p:spPr/>
        <p:txBody>
          <a:bodyPr/>
          <a:lstStyle/>
          <a:p>
            <a:fld id="{BA24374A-C3A8-471A-8837-3FC31668ABE5}" type="slidenum">
              <a:rPr lang="de-DE" smtClean="0"/>
              <a:pPr/>
              <a:t>165</a:t>
            </a:fld>
            <a:endParaRPr lang="de-DE" dirty="0"/>
          </a:p>
        </p:txBody>
      </p:sp>
      <p:sp>
        <p:nvSpPr>
          <p:cNvPr id="5" name="Textplatzhalter 4">
            <a:extLst>
              <a:ext uri="{FF2B5EF4-FFF2-40B4-BE49-F238E27FC236}">
                <a16:creationId xmlns:a16="http://schemas.microsoft.com/office/drawing/2014/main" id="{DA9D3F82-C19A-F52C-9F2C-336E351A63B0}"/>
              </a:ext>
            </a:extLst>
          </p:cNvPr>
          <p:cNvSpPr>
            <a:spLocks noGrp="1"/>
          </p:cNvSpPr>
          <p:nvPr>
            <p:ph type="body" sz="quarter" idx="21"/>
          </p:nvPr>
        </p:nvSpPr>
        <p:spPr/>
        <p:txBody>
          <a:bodyPr/>
          <a:lstStyle/>
          <a:p>
            <a:r>
              <a:rPr lang="en-US" sz="1400" dirty="0"/>
              <a:t>Displays</a:t>
            </a:r>
            <a:endParaRPr lang="de-DE" dirty="0"/>
          </a:p>
        </p:txBody>
      </p:sp>
      <p:sp>
        <p:nvSpPr>
          <p:cNvPr id="6" name="Textplatzhalter 5">
            <a:extLst>
              <a:ext uri="{FF2B5EF4-FFF2-40B4-BE49-F238E27FC236}">
                <a16:creationId xmlns:a16="http://schemas.microsoft.com/office/drawing/2014/main" id="{45149EF2-7A59-5F6C-92E8-5709060CA3F8}"/>
              </a:ext>
            </a:extLst>
          </p:cNvPr>
          <p:cNvSpPr>
            <a:spLocks noGrp="1"/>
          </p:cNvSpPr>
          <p:nvPr>
            <p:ph type="body" sz="quarter" idx="29"/>
          </p:nvPr>
        </p:nvSpPr>
        <p:spPr/>
        <p:txBody>
          <a:bodyPr/>
          <a:lstStyle/>
          <a:p>
            <a:r>
              <a:rPr lang="en-US" dirty="0"/>
              <a:t>Overlaying images, a separating them for each eye</a:t>
            </a:r>
          </a:p>
          <a:p>
            <a:pPr lvl="1"/>
            <a:r>
              <a:rPr lang="en-US" dirty="0"/>
              <a:t>Time synchronized, e.g., shutter glasses</a:t>
            </a:r>
          </a:p>
          <a:p>
            <a:pPr lvl="1"/>
            <a:r>
              <a:rPr lang="en-US" dirty="0"/>
              <a:t>Polarization filter on projector and glasses</a:t>
            </a:r>
          </a:p>
          <a:p>
            <a:pPr lvl="1"/>
            <a:r>
              <a:rPr lang="en-US" dirty="0"/>
              <a:t>Color anaglyph systems</a:t>
            </a:r>
          </a:p>
          <a:p>
            <a:endParaRPr lang="de-DE" dirty="0"/>
          </a:p>
        </p:txBody>
      </p:sp>
      <p:sp>
        <p:nvSpPr>
          <p:cNvPr id="7" name="Rechteck 6">
            <a:extLst>
              <a:ext uri="{FF2B5EF4-FFF2-40B4-BE49-F238E27FC236}">
                <a16:creationId xmlns:a16="http://schemas.microsoft.com/office/drawing/2014/main" id="{EB38B672-0310-9F3A-3ECB-7C313D5944CD}"/>
              </a:ext>
            </a:extLst>
          </p:cNvPr>
          <p:cNvSpPr/>
          <p:nvPr/>
        </p:nvSpPr>
        <p:spPr>
          <a:xfrm>
            <a:off x="7314680" y="5583405"/>
            <a:ext cx="1192955" cy="246221"/>
          </a:xfrm>
          <a:prstGeom prst="rect">
            <a:avLst/>
          </a:prstGeom>
        </p:spPr>
        <p:txBody>
          <a:bodyPr wrap="none">
            <a:spAutoFit/>
          </a:bodyPr>
          <a:lstStyle/>
          <a:p>
            <a:r>
              <a:rPr lang="de-DE" sz="1000" dirty="0" err="1"/>
              <a:t>Snaily</a:t>
            </a:r>
            <a:r>
              <a:rPr lang="de-DE" sz="1000" dirty="0"/>
              <a:t> (CC BY-SA)</a:t>
            </a:r>
          </a:p>
        </p:txBody>
      </p:sp>
      <p:pic>
        <p:nvPicPr>
          <p:cNvPr id="8" name="Picture 2" descr="https://upload.wikimedia.org/wikipedia/commons/e/e7/Anaglyph_glasses.png">
            <a:extLst>
              <a:ext uri="{FF2B5EF4-FFF2-40B4-BE49-F238E27FC236}">
                <a16:creationId xmlns:a16="http://schemas.microsoft.com/office/drawing/2014/main" id="{632213E9-2631-D0B6-37F6-3666C21AB7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16887" y="3968750"/>
            <a:ext cx="2470893" cy="1573084"/>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https://upload.wikimedia.org/wikipedia/commons/a/ac/3D_dusk_on_Desert.jpg">
            <a:extLst>
              <a:ext uri="{FF2B5EF4-FFF2-40B4-BE49-F238E27FC236}">
                <a16:creationId xmlns:a16="http://schemas.microsoft.com/office/drawing/2014/main" id="{5569D477-E004-29CB-D2E1-3E349BF148E0}"/>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9966119" y="3973996"/>
            <a:ext cx="1978025" cy="1565113"/>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File:Active-3d-shutter-technology.gif">
            <a:extLst>
              <a:ext uri="{FF2B5EF4-FFF2-40B4-BE49-F238E27FC236}">
                <a16:creationId xmlns:a16="http://schemas.microsoft.com/office/drawing/2014/main" id="{F0B2AA60-4260-91BD-2DA9-962151752A60}"/>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695323" y="3968750"/>
            <a:ext cx="3079910" cy="1616953"/>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4" descr="https://upload.wikimedia.org/wikipedia/commons/4/46/Passive-3d-tv-technology.jpg">
            <a:extLst>
              <a:ext uri="{FF2B5EF4-FFF2-40B4-BE49-F238E27FC236}">
                <a16:creationId xmlns:a16="http://schemas.microsoft.com/office/drawing/2014/main" id="{218841F1-A9AF-6EF3-DC4B-5517FDBA7F9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75233" y="3968750"/>
            <a:ext cx="2948215" cy="1547813"/>
          </a:xfrm>
          <a:prstGeom prst="rect">
            <a:avLst/>
          </a:prstGeom>
          <a:noFill/>
          <a:extLst>
            <a:ext uri="{909E8E84-426E-40DD-AFC4-6F175D3DCCD1}">
              <a14:hiddenFill xmlns:a14="http://schemas.microsoft.com/office/drawing/2010/main">
                <a:solidFill>
                  <a:srgbClr val="FFFFFF"/>
                </a:solidFill>
              </a14:hiddenFill>
            </a:ext>
          </a:extLst>
        </p:spPr>
      </p:pic>
      <p:sp>
        <p:nvSpPr>
          <p:cNvPr id="12" name="Rechteck 11">
            <a:extLst>
              <a:ext uri="{FF2B5EF4-FFF2-40B4-BE49-F238E27FC236}">
                <a16:creationId xmlns:a16="http://schemas.microsoft.com/office/drawing/2014/main" id="{74C371C6-9BFD-2634-227A-9AB07BC5E733}"/>
              </a:ext>
            </a:extLst>
          </p:cNvPr>
          <p:cNvSpPr/>
          <p:nvPr/>
        </p:nvSpPr>
        <p:spPr>
          <a:xfrm>
            <a:off x="695324" y="5538085"/>
            <a:ext cx="5470215" cy="246221"/>
          </a:xfrm>
          <a:prstGeom prst="rect">
            <a:avLst/>
          </a:prstGeom>
        </p:spPr>
        <p:txBody>
          <a:bodyPr wrap="square">
            <a:spAutoFit/>
          </a:bodyPr>
          <a:lstStyle/>
          <a:p>
            <a:r>
              <a:rPr lang="en-US" sz="1000" dirty="0"/>
              <a:t>By Locafox.de (CC BY-SA) wikimedia.org</a:t>
            </a:r>
            <a:endParaRPr lang="de-DE" sz="1000" dirty="0"/>
          </a:p>
        </p:txBody>
      </p:sp>
    </p:spTree>
    <p:extLst>
      <p:ext uri="{BB962C8B-B14F-4D97-AF65-F5344CB8AC3E}">
        <p14:creationId xmlns:p14="http://schemas.microsoft.com/office/powerpoint/2010/main" val="1940942553"/>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2449BDA-10CE-812F-FB48-64B3AE78E974}"/>
              </a:ext>
            </a:extLst>
          </p:cNvPr>
          <p:cNvSpPr>
            <a:spLocks noGrp="1"/>
          </p:cNvSpPr>
          <p:nvPr>
            <p:ph type="title"/>
          </p:nvPr>
        </p:nvSpPr>
        <p:spPr/>
        <p:txBody>
          <a:bodyPr/>
          <a:lstStyle/>
          <a:p>
            <a:r>
              <a:rPr lang="de-DE" dirty="0" err="1"/>
              <a:t>Autostereoscopic</a:t>
            </a:r>
            <a:r>
              <a:rPr lang="de-DE" dirty="0"/>
              <a:t> Displays</a:t>
            </a:r>
          </a:p>
        </p:txBody>
      </p:sp>
      <p:sp>
        <p:nvSpPr>
          <p:cNvPr id="3" name="Fußzeilenplatzhalter 2">
            <a:extLst>
              <a:ext uri="{FF2B5EF4-FFF2-40B4-BE49-F238E27FC236}">
                <a16:creationId xmlns:a16="http://schemas.microsoft.com/office/drawing/2014/main" id="{808F1AB1-44E2-BFC8-DA25-3B27176B590D}"/>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9B25C185-3AB0-9B3B-921D-98E8D3EB6605}"/>
              </a:ext>
            </a:extLst>
          </p:cNvPr>
          <p:cNvSpPr>
            <a:spLocks noGrp="1"/>
          </p:cNvSpPr>
          <p:nvPr>
            <p:ph type="sldNum" sz="quarter" idx="28"/>
          </p:nvPr>
        </p:nvSpPr>
        <p:spPr/>
        <p:txBody>
          <a:bodyPr/>
          <a:lstStyle/>
          <a:p>
            <a:fld id="{BA24374A-C3A8-471A-8837-3FC31668ABE5}" type="slidenum">
              <a:rPr lang="de-DE" smtClean="0"/>
              <a:pPr/>
              <a:t>166</a:t>
            </a:fld>
            <a:endParaRPr lang="de-DE" dirty="0"/>
          </a:p>
        </p:txBody>
      </p:sp>
      <p:sp>
        <p:nvSpPr>
          <p:cNvPr id="5" name="Textplatzhalter 4">
            <a:extLst>
              <a:ext uri="{FF2B5EF4-FFF2-40B4-BE49-F238E27FC236}">
                <a16:creationId xmlns:a16="http://schemas.microsoft.com/office/drawing/2014/main" id="{EB644738-A8C3-62D0-6255-714ED040B09A}"/>
              </a:ext>
            </a:extLst>
          </p:cNvPr>
          <p:cNvSpPr>
            <a:spLocks noGrp="1"/>
          </p:cNvSpPr>
          <p:nvPr>
            <p:ph type="body" sz="quarter" idx="21"/>
          </p:nvPr>
        </p:nvSpPr>
        <p:spPr/>
        <p:txBody>
          <a:bodyPr/>
          <a:lstStyle/>
          <a:p>
            <a:r>
              <a:rPr lang="en-US" sz="1400" dirty="0"/>
              <a:t>Displays</a:t>
            </a:r>
            <a:endParaRPr lang="de-DE" dirty="0"/>
          </a:p>
        </p:txBody>
      </p:sp>
      <p:sp>
        <p:nvSpPr>
          <p:cNvPr id="6" name="Textplatzhalter 5">
            <a:extLst>
              <a:ext uri="{FF2B5EF4-FFF2-40B4-BE49-F238E27FC236}">
                <a16:creationId xmlns:a16="http://schemas.microsoft.com/office/drawing/2014/main" id="{CB8A4ECA-E12F-5F1F-3313-26A6E24BF126}"/>
              </a:ext>
            </a:extLst>
          </p:cNvPr>
          <p:cNvSpPr>
            <a:spLocks noGrp="1"/>
          </p:cNvSpPr>
          <p:nvPr>
            <p:ph type="body" sz="quarter" idx="29"/>
          </p:nvPr>
        </p:nvSpPr>
        <p:spPr/>
        <p:txBody>
          <a:bodyPr/>
          <a:lstStyle/>
          <a:p>
            <a:endParaRPr lang="de-DE" dirty="0"/>
          </a:p>
        </p:txBody>
      </p:sp>
      <p:pic>
        <p:nvPicPr>
          <p:cNvPr id="7" name="Picture 4" descr="https://upload.wikimedia.org/wikipedia/commons/thumb/a/a8/Parallax_barrier_vs_lenticular_screen.svg/512px-Parallax_barrier_vs_lenticular_screen.svg.png">
            <a:extLst>
              <a:ext uri="{FF2B5EF4-FFF2-40B4-BE49-F238E27FC236}">
                <a16:creationId xmlns:a16="http://schemas.microsoft.com/office/drawing/2014/main" id="{A90F1AA7-9F40-5458-C268-6F7E8F035E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5118" y="1596658"/>
            <a:ext cx="2636162" cy="3954243"/>
          </a:xfrm>
          <a:prstGeom prst="rect">
            <a:avLst/>
          </a:prstGeom>
          <a:noFill/>
          <a:extLst>
            <a:ext uri="{909E8E84-426E-40DD-AFC4-6F175D3DCCD1}">
              <a14:hiddenFill xmlns:a14="http://schemas.microsoft.com/office/drawing/2010/main">
                <a:solidFill>
                  <a:srgbClr val="FFFFFF"/>
                </a:solidFill>
              </a14:hiddenFill>
            </a:ext>
          </a:extLst>
        </p:spPr>
      </p:pic>
      <p:sp>
        <p:nvSpPr>
          <p:cNvPr id="8" name="Rechteck 7">
            <a:extLst>
              <a:ext uri="{FF2B5EF4-FFF2-40B4-BE49-F238E27FC236}">
                <a16:creationId xmlns:a16="http://schemas.microsoft.com/office/drawing/2014/main" id="{FB2782EE-1CBE-304C-1056-274A7128F26A}"/>
              </a:ext>
            </a:extLst>
          </p:cNvPr>
          <p:cNvSpPr/>
          <p:nvPr/>
        </p:nvSpPr>
        <p:spPr>
          <a:xfrm>
            <a:off x="780415" y="5593898"/>
            <a:ext cx="2688465" cy="246221"/>
          </a:xfrm>
          <a:prstGeom prst="rect">
            <a:avLst/>
          </a:prstGeom>
        </p:spPr>
        <p:txBody>
          <a:bodyPr wrap="square">
            <a:spAutoFit/>
          </a:bodyPr>
          <a:lstStyle/>
          <a:p>
            <a:r>
              <a:rPr lang="en-US" sz="1000" dirty="0"/>
              <a:t>By </a:t>
            </a:r>
            <a:r>
              <a:rPr lang="en-US" sz="1000" dirty="0" err="1"/>
              <a:t>Cmglee</a:t>
            </a:r>
            <a:r>
              <a:rPr lang="en-US" sz="1000" dirty="0"/>
              <a:t> (CC BY-SA) wikimedia.org </a:t>
            </a:r>
            <a:endParaRPr lang="de-DE" sz="1000" dirty="0"/>
          </a:p>
        </p:txBody>
      </p:sp>
      <p:pic>
        <p:nvPicPr>
          <p:cNvPr id="17414" name="Picture 6" descr="Learn Display] 23. Light-Field Display | Samsung Display Newsroom">
            <a:extLst>
              <a:ext uri="{FF2B5EF4-FFF2-40B4-BE49-F238E27FC236}">
                <a16:creationId xmlns:a16="http://schemas.microsoft.com/office/drawing/2014/main" id="{9F3DB50A-1E91-54A6-BB19-CFB0CF1C91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56138" y="1449387"/>
            <a:ext cx="6114983" cy="4101513"/>
          </a:xfrm>
          <a:prstGeom prst="rect">
            <a:avLst/>
          </a:prstGeom>
          <a:noFill/>
          <a:extLst>
            <a:ext uri="{909E8E84-426E-40DD-AFC4-6F175D3DCCD1}">
              <a14:hiddenFill xmlns:a14="http://schemas.microsoft.com/office/drawing/2010/main">
                <a:solidFill>
                  <a:srgbClr val="FFFFFF"/>
                </a:solidFill>
              </a14:hiddenFill>
            </a:ext>
          </a:extLst>
        </p:spPr>
      </p:pic>
      <p:sp>
        <p:nvSpPr>
          <p:cNvPr id="10" name="Textfeld 9">
            <a:extLst>
              <a:ext uri="{FF2B5EF4-FFF2-40B4-BE49-F238E27FC236}">
                <a16:creationId xmlns:a16="http://schemas.microsoft.com/office/drawing/2014/main" id="{6733FB53-9440-93FA-52E0-F2AEA962825E}"/>
              </a:ext>
            </a:extLst>
          </p:cNvPr>
          <p:cNvSpPr txBox="1"/>
          <p:nvPr/>
        </p:nvSpPr>
        <p:spPr>
          <a:xfrm>
            <a:off x="4656138" y="5612043"/>
            <a:ext cx="6096000" cy="246221"/>
          </a:xfrm>
          <a:prstGeom prst="rect">
            <a:avLst/>
          </a:prstGeom>
          <a:noFill/>
        </p:spPr>
        <p:txBody>
          <a:bodyPr wrap="square">
            <a:spAutoFit/>
          </a:bodyPr>
          <a:lstStyle/>
          <a:p>
            <a:r>
              <a:rPr lang="de-DE" sz="1000" dirty="0"/>
              <a:t>Light-Field Display https://global.samsungdisplay.com/28567/</a:t>
            </a:r>
          </a:p>
        </p:txBody>
      </p:sp>
    </p:spTree>
    <p:extLst>
      <p:ext uri="{BB962C8B-B14F-4D97-AF65-F5344CB8AC3E}">
        <p14:creationId xmlns:p14="http://schemas.microsoft.com/office/powerpoint/2010/main" val="3824875920"/>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C5AF35E-A704-141F-53A4-0025B0A3650A}"/>
              </a:ext>
            </a:extLst>
          </p:cNvPr>
          <p:cNvSpPr>
            <a:spLocks noGrp="1"/>
          </p:cNvSpPr>
          <p:nvPr>
            <p:ph type="title"/>
          </p:nvPr>
        </p:nvSpPr>
        <p:spPr/>
        <p:txBody>
          <a:bodyPr/>
          <a:lstStyle/>
          <a:p>
            <a:endParaRPr lang="de-DE"/>
          </a:p>
        </p:txBody>
      </p:sp>
      <p:sp>
        <p:nvSpPr>
          <p:cNvPr id="3" name="Fußzeilenplatzhalter 2">
            <a:extLst>
              <a:ext uri="{FF2B5EF4-FFF2-40B4-BE49-F238E27FC236}">
                <a16:creationId xmlns:a16="http://schemas.microsoft.com/office/drawing/2014/main" id="{DD74D1B1-4C20-8FA2-64BF-11F3C667CC52}"/>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3D7EBAE7-E49F-FAA6-6B36-474938C6C404}"/>
              </a:ext>
            </a:extLst>
          </p:cNvPr>
          <p:cNvSpPr>
            <a:spLocks noGrp="1"/>
          </p:cNvSpPr>
          <p:nvPr>
            <p:ph type="sldNum" sz="quarter" idx="28"/>
          </p:nvPr>
        </p:nvSpPr>
        <p:spPr/>
        <p:txBody>
          <a:bodyPr/>
          <a:lstStyle/>
          <a:p>
            <a:fld id="{BA24374A-C3A8-471A-8837-3FC31668ABE5}" type="slidenum">
              <a:rPr lang="de-DE" smtClean="0"/>
              <a:pPr/>
              <a:t>167</a:t>
            </a:fld>
            <a:endParaRPr lang="de-DE" dirty="0"/>
          </a:p>
        </p:txBody>
      </p:sp>
      <p:sp>
        <p:nvSpPr>
          <p:cNvPr id="5" name="Textplatzhalter 4">
            <a:extLst>
              <a:ext uri="{FF2B5EF4-FFF2-40B4-BE49-F238E27FC236}">
                <a16:creationId xmlns:a16="http://schemas.microsoft.com/office/drawing/2014/main" id="{054BA5A1-6C25-037F-090A-738D9888EF32}"/>
              </a:ext>
            </a:extLst>
          </p:cNvPr>
          <p:cNvSpPr>
            <a:spLocks noGrp="1"/>
          </p:cNvSpPr>
          <p:nvPr>
            <p:ph type="body" sz="quarter" idx="21"/>
          </p:nvPr>
        </p:nvSpPr>
        <p:spPr/>
        <p:txBody>
          <a:bodyPr/>
          <a:lstStyle/>
          <a:p>
            <a:endParaRPr lang="de-DE"/>
          </a:p>
        </p:txBody>
      </p:sp>
      <p:sp>
        <p:nvSpPr>
          <p:cNvPr id="6" name="Textplatzhalter 5">
            <a:extLst>
              <a:ext uri="{FF2B5EF4-FFF2-40B4-BE49-F238E27FC236}">
                <a16:creationId xmlns:a16="http://schemas.microsoft.com/office/drawing/2014/main" id="{392468DC-49CB-6D56-6F51-334A79F31F50}"/>
              </a:ext>
            </a:extLst>
          </p:cNvPr>
          <p:cNvSpPr>
            <a:spLocks noGrp="1"/>
          </p:cNvSpPr>
          <p:nvPr>
            <p:ph type="body" sz="quarter" idx="29"/>
          </p:nvPr>
        </p:nvSpPr>
        <p:spPr/>
        <p:txBody>
          <a:bodyPr/>
          <a:lstStyle/>
          <a:p>
            <a:endParaRPr lang="de-DE"/>
          </a:p>
        </p:txBody>
      </p:sp>
      <p:pic>
        <p:nvPicPr>
          <p:cNvPr id="10" name="Onlinemedien 9" title="Vision Correcting Displays">
            <a:hlinkClick r:id="" action="ppaction://media"/>
            <a:extLst>
              <a:ext uri="{FF2B5EF4-FFF2-40B4-BE49-F238E27FC236}">
                <a16:creationId xmlns:a16="http://schemas.microsoft.com/office/drawing/2014/main" id="{EDD403FE-B802-5185-5A9B-6862C53AEABC}"/>
              </a:ext>
            </a:extLst>
          </p:cNvPr>
          <p:cNvPicPr>
            <a:picLocks noRot="1" noChangeAspect="1"/>
          </p:cNvPicPr>
          <p:nvPr>
            <a:videoFile r:link="rId1"/>
          </p:nvPr>
        </p:nvPicPr>
        <p:blipFill>
          <a:blip r:embed="rId3"/>
          <a:stretch>
            <a:fillRect/>
          </a:stretch>
        </p:blipFill>
        <p:spPr>
          <a:xfrm>
            <a:off x="0" y="-15240"/>
            <a:ext cx="12191999" cy="6888479"/>
          </a:xfrm>
          <a:prstGeom prst="rect">
            <a:avLst/>
          </a:prstGeom>
        </p:spPr>
      </p:pic>
    </p:spTree>
    <p:extLst>
      <p:ext uri="{BB962C8B-B14F-4D97-AF65-F5344CB8AC3E}">
        <p14:creationId xmlns:p14="http://schemas.microsoft.com/office/powerpoint/2010/main" val="1844300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el 6">
            <a:extLst>
              <a:ext uri="{FF2B5EF4-FFF2-40B4-BE49-F238E27FC236}">
                <a16:creationId xmlns:a16="http://schemas.microsoft.com/office/drawing/2014/main" id="{8DDCF4C6-4E19-4BBB-3920-72206D26BA35}"/>
              </a:ext>
            </a:extLst>
          </p:cNvPr>
          <p:cNvSpPr>
            <a:spLocks noGrp="1"/>
          </p:cNvSpPr>
          <p:nvPr>
            <p:ph type="title"/>
          </p:nvPr>
        </p:nvSpPr>
        <p:spPr/>
        <p:txBody>
          <a:bodyPr/>
          <a:lstStyle/>
          <a:p>
            <a:r>
              <a:rPr lang="de-DE" dirty="0" err="1"/>
              <a:t>Eyeglasses-free</a:t>
            </a:r>
            <a:r>
              <a:rPr lang="de-DE" dirty="0"/>
              <a:t> Displays</a:t>
            </a:r>
          </a:p>
        </p:txBody>
      </p:sp>
      <p:sp>
        <p:nvSpPr>
          <p:cNvPr id="3" name="Fußzeilenplatzhalter 2">
            <a:extLst>
              <a:ext uri="{FF2B5EF4-FFF2-40B4-BE49-F238E27FC236}">
                <a16:creationId xmlns:a16="http://schemas.microsoft.com/office/drawing/2014/main" id="{35AE6707-DA0F-5A7B-67A5-2F068F46A180}"/>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B625996C-E752-A88A-E933-181381F357DF}"/>
              </a:ext>
            </a:extLst>
          </p:cNvPr>
          <p:cNvSpPr>
            <a:spLocks noGrp="1"/>
          </p:cNvSpPr>
          <p:nvPr>
            <p:ph type="sldNum" sz="quarter" idx="33"/>
          </p:nvPr>
        </p:nvSpPr>
        <p:spPr/>
        <p:txBody>
          <a:bodyPr/>
          <a:lstStyle/>
          <a:p>
            <a:fld id="{BA24374A-C3A8-471A-8837-3FC31668ABE5}" type="slidenum">
              <a:rPr lang="de-DE" smtClean="0"/>
              <a:pPr/>
              <a:t>168</a:t>
            </a:fld>
            <a:endParaRPr lang="de-DE" dirty="0"/>
          </a:p>
        </p:txBody>
      </p:sp>
      <p:sp>
        <p:nvSpPr>
          <p:cNvPr id="8" name="Textplatzhalter 7">
            <a:extLst>
              <a:ext uri="{FF2B5EF4-FFF2-40B4-BE49-F238E27FC236}">
                <a16:creationId xmlns:a16="http://schemas.microsoft.com/office/drawing/2014/main" id="{4776001F-EA33-A598-2534-9BA242598E40}"/>
              </a:ext>
            </a:extLst>
          </p:cNvPr>
          <p:cNvSpPr>
            <a:spLocks noGrp="1"/>
          </p:cNvSpPr>
          <p:nvPr>
            <p:ph type="body" sz="quarter" idx="21"/>
          </p:nvPr>
        </p:nvSpPr>
        <p:spPr/>
        <p:txBody>
          <a:bodyPr/>
          <a:lstStyle/>
          <a:p>
            <a:r>
              <a:rPr lang="en-US" sz="1400"/>
              <a:t>Displays</a:t>
            </a:r>
            <a:endParaRPr lang="de-DE"/>
          </a:p>
        </p:txBody>
      </p:sp>
      <p:sp>
        <p:nvSpPr>
          <p:cNvPr id="9" name="Textplatzhalter 8">
            <a:extLst>
              <a:ext uri="{FF2B5EF4-FFF2-40B4-BE49-F238E27FC236}">
                <a16:creationId xmlns:a16="http://schemas.microsoft.com/office/drawing/2014/main" id="{CE65AAC9-4533-81AE-743E-E27598DF42BA}"/>
              </a:ext>
            </a:extLst>
          </p:cNvPr>
          <p:cNvSpPr>
            <a:spLocks noGrp="1"/>
          </p:cNvSpPr>
          <p:nvPr>
            <p:ph type="body" sz="quarter" idx="34"/>
          </p:nvPr>
        </p:nvSpPr>
        <p:spPr/>
        <p:txBody>
          <a:bodyPr/>
          <a:lstStyle/>
          <a:p>
            <a:endParaRPr lang="de-DE"/>
          </a:p>
        </p:txBody>
      </p:sp>
      <p:sp>
        <p:nvSpPr>
          <p:cNvPr id="10" name="Inhaltsplatzhalter 9">
            <a:extLst>
              <a:ext uri="{FF2B5EF4-FFF2-40B4-BE49-F238E27FC236}">
                <a16:creationId xmlns:a16="http://schemas.microsoft.com/office/drawing/2014/main" id="{63122970-ACD3-B94C-7AE8-C30AC1985D84}"/>
              </a:ext>
            </a:extLst>
          </p:cNvPr>
          <p:cNvSpPr>
            <a:spLocks noGrp="1"/>
          </p:cNvSpPr>
          <p:nvPr>
            <p:ph sz="quarter" idx="35"/>
          </p:nvPr>
        </p:nvSpPr>
        <p:spPr/>
        <p:txBody>
          <a:bodyPr/>
          <a:lstStyle/>
          <a:p>
            <a:r>
              <a:rPr lang="de-DE" dirty="0"/>
              <a:t>F. Huang, G. Wetzstein, B. </a:t>
            </a:r>
            <a:r>
              <a:rPr lang="de-DE" dirty="0" err="1"/>
              <a:t>Barsky</a:t>
            </a:r>
            <a:r>
              <a:rPr lang="de-DE" dirty="0"/>
              <a:t>, R. </a:t>
            </a:r>
            <a:r>
              <a:rPr lang="de-DE" dirty="0" err="1"/>
              <a:t>Raskar</a:t>
            </a:r>
            <a:r>
              <a:rPr lang="de-DE" dirty="0"/>
              <a:t>. </a:t>
            </a:r>
            <a:r>
              <a:rPr lang="de-DE" dirty="0" err="1"/>
              <a:t>Eyeglasses-free</a:t>
            </a:r>
            <a:r>
              <a:rPr lang="de-DE" dirty="0"/>
              <a:t> Display: </a:t>
            </a:r>
            <a:r>
              <a:rPr lang="de-DE" dirty="0" err="1"/>
              <a:t>Towards</a:t>
            </a:r>
            <a:r>
              <a:rPr lang="de-DE" dirty="0"/>
              <a:t> </a:t>
            </a:r>
            <a:r>
              <a:rPr lang="de-DE" dirty="0" err="1"/>
              <a:t>Correcting</a:t>
            </a:r>
            <a:r>
              <a:rPr lang="de-DE" dirty="0"/>
              <a:t> Visual </a:t>
            </a:r>
            <a:r>
              <a:rPr lang="de-DE" dirty="0" err="1"/>
              <a:t>Aberrations</a:t>
            </a:r>
            <a:r>
              <a:rPr lang="de-DE" dirty="0"/>
              <a:t> </a:t>
            </a:r>
            <a:r>
              <a:rPr lang="de-DE" dirty="0" err="1"/>
              <a:t>with</a:t>
            </a:r>
            <a:r>
              <a:rPr lang="de-DE" dirty="0"/>
              <a:t> Computational Light Field Displays. ACM </a:t>
            </a:r>
            <a:r>
              <a:rPr lang="de-DE" dirty="0" err="1"/>
              <a:t>Proc</a:t>
            </a:r>
            <a:r>
              <a:rPr lang="de-DE" dirty="0"/>
              <a:t>. of SIGGRAPH (Transactions on Graphics 33, 4), 2014. Images from </a:t>
            </a:r>
            <a:r>
              <a:rPr lang="de-DE" dirty="0">
                <a:hlinkClick r:id="rId2"/>
              </a:rPr>
              <a:t>https://web.media.mit.edu/~gordonw/VisionCorrectingDisplay/</a:t>
            </a:r>
            <a:r>
              <a:rPr lang="de-DE" dirty="0"/>
              <a:t> </a:t>
            </a:r>
          </a:p>
        </p:txBody>
      </p:sp>
      <p:pic>
        <p:nvPicPr>
          <p:cNvPr id="18434" name="Picture 2">
            <a:extLst>
              <a:ext uri="{FF2B5EF4-FFF2-40B4-BE49-F238E27FC236}">
                <a16:creationId xmlns:a16="http://schemas.microsoft.com/office/drawing/2014/main" id="{7E476E02-AEFA-F61E-A21D-023CC96EAC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324" y="1449388"/>
            <a:ext cx="5593985" cy="4056061"/>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a:extLst>
              <a:ext uri="{FF2B5EF4-FFF2-40B4-BE49-F238E27FC236}">
                <a16:creationId xmlns:a16="http://schemas.microsoft.com/office/drawing/2014/main" id="{F9A8DE56-9CFC-2D55-7A2B-8F1CBD66E5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89309" y="1461067"/>
            <a:ext cx="5577876" cy="40443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2827224"/>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25C1D5B-01E7-D686-EA6A-C69953D3D3B5}"/>
              </a:ext>
            </a:extLst>
          </p:cNvPr>
          <p:cNvSpPr>
            <a:spLocks noGrp="1"/>
          </p:cNvSpPr>
          <p:nvPr>
            <p:ph type="title"/>
          </p:nvPr>
        </p:nvSpPr>
        <p:spPr/>
        <p:txBody>
          <a:bodyPr/>
          <a:lstStyle/>
          <a:p>
            <a:r>
              <a:rPr lang="de-DE" dirty="0" err="1"/>
              <a:t>Volumetric</a:t>
            </a:r>
            <a:r>
              <a:rPr lang="de-DE" dirty="0"/>
              <a:t> Displays</a:t>
            </a:r>
          </a:p>
        </p:txBody>
      </p:sp>
      <p:sp>
        <p:nvSpPr>
          <p:cNvPr id="3" name="Fußzeilenplatzhalter 2">
            <a:extLst>
              <a:ext uri="{FF2B5EF4-FFF2-40B4-BE49-F238E27FC236}">
                <a16:creationId xmlns:a16="http://schemas.microsoft.com/office/drawing/2014/main" id="{DB845EE6-D38E-BD7C-BAE5-6CA069855EC1}"/>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5E0F746D-063B-C23F-A7D3-5991A91585C0}"/>
              </a:ext>
            </a:extLst>
          </p:cNvPr>
          <p:cNvSpPr>
            <a:spLocks noGrp="1"/>
          </p:cNvSpPr>
          <p:nvPr>
            <p:ph type="sldNum" sz="quarter" idx="33"/>
          </p:nvPr>
        </p:nvSpPr>
        <p:spPr/>
        <p:txBody>
          <a:bodyPr/>
          <a:lstStyle/>
          <a:p>
            <a:fld id="{BA24374A-C3A8-471A-8837-3FC31668ABE5}" type="slidenum">
              <a:rPr lang="de-DE" smtClean="0"/>
              <a:pPr/>
              <a:t>169</a:t>
            </a:fld>
            <a:endParaRPr lang="de-DE" dirty="0"/>
          </a:p>
        </p:txBody>
      </p:sp>
      <p:sp>
        <p:nvSpPr>
          <p:cNvPr id="5" name="Textplatzhalter 4">
            <a:extLst>
              <a:ext uri="{FF2B5EF4-FFF2-40B4-BE49-F238E27FC236}">
                <a16:creationId xmlns:a16="http://schemas.microsoft.com/office/drawing/2014/main" id="{8CE02766-EBE3-7A02-4AF3-E2BF5C804FAD}"/>
              </a:ext>
            </a:extLst>
          </p:cNvPr>
          <p:cNvSpPr>
            <a:spLocks noGrp="1"/>
          </p:cNvSpPr>
          <p:nvPr>
            <p:ph type="body" sz="quarter" idx="21"/>
          </p:nvPr>
        </p:nvSpPr>
        <p:spPr/>
        <p:txBody>
          <a:bodyPr/>
          <a:lstStyle/>
          <a:p>
            <a:r>
              <a:rPr lang="en-US" sz="1400" dirty="0"/>
              <a:t>Displays</a:t>
            </a:r>
            <a:endParaRPr lang="de-DE" dirty="0"/>
          </a:p>
        </p:txBody>
      </p:sp>
      <p:sp>
        <p:nvSpPr>
          <p:cNvPr id="6" name="Textplatzhalter 5">
            <a:extLst>
              <a:ext uri="{FF2B5EF4-FFF2-40B4-BE49-F238E27FC236}">
                <a16:creationId xmlns:a16="http://schemas.microsoft.com/office/drawing/2014/main" id="{CC69C5E3-9B74-74A3-5617-0A53D4DBC2A8}"/>
              </a:ext>
            </a:extLst>
          </p:cNvPr>
          <p:cNvSpPr>
            <a:spLocks noGrp="1"/>
          </p:cNvSpPr>
          <p:nvPr>
            <p:ph type="body" sz="quarter" idx="34"/>
          </p:nvPr>
        </p:nvSpPr>
        <p:spPr/>
        <p:txBody>
          <a:bodyPr/>
          <a:lstStyle/>
          <a:p>
            <a:endParaRPr lang="de-DE"/>
          </a:p>
        </p:txBody>
      </p:sp>
      <p:pic>
        <p:nvPicPr>
          <p:cNvPr id="13" name="Onlinemedien 12" title="Voxon VX1 3D Volumetric Display - Demonstration">
            <a:hlinkClick r:id="" action="ppaction://media"/>
            <a:extLst>
              <a:ext uri="{FF2B5EF4-FFF2-40B4-BE49-F238E27FC236}">
                <a16:creationId xmlns:a16="http://schemas.microsoft.com/office/drawing/2014/main" id="{94ED31AE-C1E0-7FED-3106-82E69A2781F9}"/>
              </a:ext>
            </a:extLst>
          </p:cNvPr>
          <p:cNvPicPr>
            <a:picLocks noGrp="1" noRot="1" noChangeAspect="1"/>
          </p:cNvPicPr>
          <p:nvPr>
            <p:ph sz="quarter" idx="35"/>
            <a:videoFile r:link="rId1"/>
          </p:nvPr>
        </p:nvPicPr>
        <p:blipFill>
          <a:blip r:embed="rId4"/>
          <a:stretch>
            <a:fillRect/>
          </a:stretch>
        </p:blipFill>
        <p:spPr>
          <a:xfrm>
            <a:off x="695325" y="1449388"/>
            <a:ext cx="6312825" cy="3564572"/>
          </a:xfrm>
          <a:prstGeom prst="rect">
            <a:avLst/>
          </a:prstGeom>
        </p:spPr>
      </p:pic>
      <p:pic>
        <p:nvPicPr>
          <p:cNvPr id="8" name="Grafik 7">
            <a:extLst>
              <a:ext uri="{FF2B5EF4-FFF2-40B4-BE49-F238E27FC236}">
                <a16:creationId xmlns:a16="http://schemas.microsoft.com/office/drawing/2014/main" id="{8D7591FF-3CE0-5EBA-75DA-1BCA37CB1F53}"/>
              </a:ext>
            </a:extLst>
          </p:cNvPr>
          <p:cNvPicPr>
            <a:picLocks noChangeAspect="1"/>
          </p:cNvPicPr>
          <p:nvPr/>
        </p:nvPicPr>
        <p:blipFill rotWithShape="1">
          <a:blip r:embed="rId5"/>
          <a:srcRect r="51021"/>
          <a:stretch/>
        </p:blipFill>
        <p:spPr>
          <a:xfrm>
            <a:off x="7284609" y="3213724"/>
            <a:ext cx="2229526" cy="2920485"/>
          </a:xfrm>
          <a:prstGeom prst="rect">
            <a:avLst/>
          </a:prstGeom>
        </p:spPr>
      </p:pic>
      <p:sp>
        <p:nvSpPr>
          <p:cNvPr id="9" name="Textplatzhalter 2">
            <a:extLst>
              <a:ext uri="{FF2B5EF4-FFF2-40B4-BE49-F238E27FC236}">
                <a16:creationId xmlns:a16="http://schemas.microsoft.com/office/drawing/2014/main" id="{A0DB3DF0-AD57-F772-242A-31C379C480BC}"/>
              </a:ext>
            </a:extLst>
          </p:cNvPr>
          <p:cNvSpPr txBox="1">
            <a:spLocks/>
          </p:cNvSpPr>
          <p:nvPr/>
        </p:nvSpPr>
        <p:spPr>
          <a:xfrm>
            <a:off x="9514135" y="3360133"/>
            <a:ext cx="2062295" cy="2927855"/>
          </a:xfrm>
          <a:prstGeom prst="rect">
            <a:avLst/>
          </a:prstGeom>
        </p:spPr>
        <p:txBody>
          <a:bodyPr vert="horz" lIns="91440" tIns="45720" rIns="91440" bIns="45720" rtlCol="0">
            <a:normAutofit/>
          </a:bodyPr>
          <a:lstStyle>
            <a:lvl1pPr marL="285750" marR="0" indent="-285750" algn="l" defTabSz="284400" rtl="0" eaLnBrk="1" fontAlgn="auto" latinLnBrk="0" hangingPunct="1">
              <a:lnSpc>
                <a:spcPct val="90000"/>
              </a:lnSpc>
              <a:spcBef>
                <a:spcPts val="500"/>
              </a:spcBef>
              <a:spcAft>
                <a:spcPts val="600"/>
              </a:spcAft>
              <a:buClr>
                <a:srgbClr val="00B0F0"/>
              </a:buClr>
              <a:buSzPts val="2400"/>
              <a:buFont typeface="Wingdings" panose="05000000000000000000" pitchFamily="2" charset="2"/>
              <a:buChar char="§"/>
              <a:tabLst/>
              <a:defRPr lang="en-US" sz="2200" kern="1200" noProof="0">
                <a:solidFill>
                  <a:schemeClr val="tx1"/>
                </a:solidFill>
                <a:latin typeface="Arial" panose="020B0604020202020204" pitchFamily="34" charset="0"/>
                <a:ea typeface="+mn-ea"/>
                <a:cs typeface="Arial" panose="020B0604020202020204" pitchFamily="34" charset="0"/>
              </a:defRPr>
            </a:lvl1pPr>
            <a:lvl2pPr marL="538163" indent="-180975" algn="l" defTabSz="914400" rtl="0" eaLnBrk="1" latinLnBrk="0" hangingPunct="1">
              <a:lnSpc>
                <a:spcPct val="90000"/>
              </a:lnSpc>
              <a:spcBef>
                <a:spcPts val="500"/>
              </a:spcBef>
              <a:spcAft>
                <a:spcPts val="600"/>
              </a:spcAft>
              <a:buClr>
                <a:srgbClr val="00B0F0"/>
              </a:buClr>
              <a:buFont typeface="Wingdings" panose="05000000000000000000" pitchFamily="2" charset="2"/>
              <a:buChar char="§"/>
              <a:defRPr sz="2000" kern="1200">
                <a:solidFill>
                  <a:schemeClr val="tx1"/>
                </a:solidFill>
                <a:latin typeface="Arial" panose="020B0604020202020204" pitchFamily="34" charset="0"/>
                <a:ea typeface="+mn-ea"/>
                <a:cs typeface="Arial" panose="020B0604020202020204" pitchFamily="34" charset="0"/>
              </a:defRPr>
            </a:lvl2pPr>
            <a:lvl3pPr marL="808038" indent="-180975" algn="l" defTabSz="914400" rtl="0" eaLnBrk="1" latinLnBrk="0" hangingPunct="1">
              <a:lnSpc>
                <a:spcPct val="90000"/>
              </a:lnSpc>
              <a:spcBef>
                <a:spcPts val="500"/>
              </a:spcBef>
              <a:spcAft>
                <a:spcPts val="600"/>
              </a:spcAft>
              <a:buClr>
                <a:srgbClr val="00B0F0"/>
              </a:buClr>
              <a:buFont typeface="Wingdings" panose="05000000000000000000" pitchFamily="2" charset="2"/>
              <a:buChar char="§"/>
              <a:defRPr sz="1800" kern="1200">
                <a:solidFill>
                  <a:schemeClr val="tx1"/>
                </a:solidFill>
                <a:latin typeface="Arial" panose="020B0604020202020204" pitchFamily="34" charset="0"/>
                <a:ea typeface="+mn-ea"/>
                <a:cs typeface="Arial" panose="020B0604020202020204" pitchFamily="34" charset="0"/>
              </a:defRPr>
            </a:lvl3pPr>
            <a:lvl4pPr marL="1077913" indent="-182563" algn="l" defTabSz="914400" rtl="0" eaLnBrk="1" latinLnBrk="0" hangingPunct="1">
              <a:lnSpc>
                <a:spcPct val="90000"/>
              </a:lnSpc>
              <a:spcBef>
                <a:spcPts val="500"/>
              </a:spcBef>
              <a:spcAft>
                <a:spcPts val="600"/>
              </a:spcAft>
              <a:buClr>
                <a:srgbClr val="00B0F0"/>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4pPr>
            <a:lvl5pPr marL="1346200" indent="-180975" algn="l" defTabSz="914400" rtl="0" eaLnBrk="1" latinLnBrk="0" hangingPunct="1">
              <a:lnSpc>
                <a:spcPct val="90000"/>
              </a:lnSpc>
              <a:spcBef>
                <a:spcPts val="500"/>
              </a:spcBef>
              <a:spcAft>
                <a:spcPts val="600"/>
              </a:spcAft>
              <a:buClr>
                <a:srgbClr val="00B0F0"/>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200" dirty="0"/>
              <a:t>Swept-screen </a:t>
            </a:r>
            <a:r>
              <a:rPr lang="en-US" sz="1200" dirty="0" err="1"/>
              <a:t>multiplanar</a:t>
            </a:r>
            <a:r>
              <a:rPr lang="en-US" sz="1200" dirty="0"/>
              <a:t> volumetric display </a:t>
            </a:r>
          </a:p>
          <a:p>
            <a:pPr marL="0" indent="0">
              <a:buNone/>
            </a:pPr>
            <a:r>
              <a:rPr lang="en-US" sz="1200" dirty="0"/>
              <a:t>198 2-D slices</a:t>
            </a:r>
          </a:p>
          <a:p>
            <a:pPr marL="0" indent="0">
              <a:buNone/>
            </a:pPr>
            <a:r>
              <a:rPr lang="en-US" sz="1200" dirty="0"/>
              <a:t>768 x 768 pixel slice resolution </a:t>
            </a:r>
          </a:p>
          <a:p>
            <a:pPr marL="0" indent="0">
              <a:buNone/>
            </a:pPr>
            <a:r>
              <a:rPr lang="en-US" sz="1200" dirty="0"/>
              <a:t>100 million voxels</a:t>
            </a:r>
          </a:p>
          <a:p>
            <a:pPr marL="0" indent="0">
              <a:buNone/>
            </a:pPr>
            <a:r>
              <a:rPr lang="en-US" sz="1200" dirty="0"/>
              <a:t>24 Hz volume refresh </a:t>
            </a:r>
          </a:p>
          <a:p>
            <a:pPr marL="0" indent="0">
              <a:buNone/>
            </a:pPr>
            <a:r>
              <a:rPr lang="en-US" sz="1200" dirty="0"/>
              <a:t>Viewing Angle: 360º horizontal, 270º vertical </a:t>
            </a:r>
          </a:p>
          <a:p>
            <a:endParaRPr lang="en-US" sz="1200" dirty="0"/>
          </a:p>
        </p:txBody>
      </p:sp>
      <p:pic>
        <p:nvPicPr>
          <p:cNvPr id="10" name="Picture 8" descr="Screen Shot 2012-06-12 at 10.35.55 AM.png">
            <a:extLst>
              <a:ext uri="{FF2B5EF4-FFF2-40B4-BE49-F238E27FC236}">
                <a16:creationId xmlns:a16="http://schemas.microsoft.com/office/drawing/2014/main" id="{BAE311B4-2D44-CFF0-2A8A-B2F006B7816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89395" y="230136"/>
            <a:ext cx="2921653" cy="2414743"/>
          </a:xfrm>
          <a:prstGeom prst="rect">
            <a:avLst/>
          </a:prstGeom>
        </p:spPr>
      </p:pic>
      <p:sp>
        <p:nvSpPr>
          <p:cNvPr id="11" name="Rechteck 10">
            <a:extLst>
              <a:ext uri="{FF2B5EF4-FFF2-40B4-BE49-F238E27FC236}">
                <a16:creationId xmlns:a16="http://schemas.microsoft.com/office/drawing/2014/main" id="{39CDB52D-ACD5-5954-3FB8-354624FF140B}"/>
              </a:ext>
            </a:extLst>
          </p:cNvPr>
          <p:cNvSpPr/>
          <p:nvPr/>
        </p:nvSpPr>
        <p:spPr>
          <a:xfrm>
            <a:off x="7308716" y="2612567"/>
            <a:ext cx="4802332" cy="707886"/>
          </a:xfrm>
          <a:prstGeom prst="rect">
            <a:avLst/>
          </a:prstGeom>
        </p:spPr>
        <p:txBody>
          <a:bodyPr wrap="square">
            <a:spAutoFit/>
          </a:bodyPr>
          <a:lstStyle/>
          <a:p>
            <a:r>
              <a:rPr lang="en-US" sz="1000" dirty="0" err="1"/>
              <a:t>Tovi</a:t>
            </a:r>
            <a:r>
              <a:rPr lang="en-US" sz="1000" dirty="0"/>
              <a:t> Grossman, Dhttps://youtu.be/FVYoWsxqK8ganiel </a:t>
            </a:r>
            <a:r>
              <a:rPr lang="en-US" sz="1000" dirty="0" err="1"/>
              <a:t>Wigdor</a:t>
            </a:r>
            <a:r>
              <a:rPr lang="en-US" sz="1000" dirty="0"/>
              <a:t>, and Ravin Balakrishnan. 2004. Multi-finger gestural interaction with 3d volumetric displays. In Proceedings of the 17th annual ACM symposium on User interface software and technology (UIST '04). ACM, New York, NY, USA, 61-70. </a:t>
            </a:r>
          </a:p>
        </p:txBody>
      </p:sp>
      <p:pic>
        <p:nvPicPr>
          <p:cNvPr id="12" name="Grafik 11">
            <a:extLst>
              <a:ext uri="{FF2B5EF4-FFF2-40B4-BE49-F238E27FC236}">
                <a16:creationId xmlns:a16="http://schemas.microsoft.com/office/drawing/2014/main" id="{428EBDDA-3F11-4D48-10B8-A7B34922FFB2}"/>
              </a:ext>
            </a:extLst>
          </p:cNvPr>
          <p:cNvPicPr>
            <a:picLocks noChangeAspect="1"/>
          </p:cNvPicPr>
          <p:nvPr/>
        </p:nvPicPr>
        <p:blipFill rotWithShape="1">
          <a:blip r:embed="rId5"/>
          <a:srcRect l="51134"/>
          <a:stretch/>
        </p:blipFill>
        <p:spPr>
          <a:xfrm>
            <a:off x="7308715" y="230135"/>
            <a:ext cx="1835851" cy="2403065"/>
          </a:xfrm>
          <a:prstGeom prst="rect">
            <a:avLst/>
          </a:prstGeom>
        </p:spPr>
      </p:pic>
      <p:sp>
        <p:nvSpPr>
          <p:cNvPr id="16" name="Rechteck 15">
            <a:extLst>
              <a:ext uri="{FF2B5EF4-FFF2-40B4-BE49-F238E27FC236}">
                <a16:creationId xmlns:a16="http://schemas.microsoft.com/office/drawing/2014/main" id="{11E08A9E-6DB6-2036-8584-353603B506B1}"/>
              </a:ext>
            </a:extLst>
          </p:cNvPr>
          <p:cNvSpPr/>
          <p:nvPr/>
        </p:nvSpPr>
        <p:spPr>
          <a:xfrm>
            <a:off x="690486" y="4981352"/>
            <a:ext cx="4802332" cy="400110"/>
          </a:xfrm>
          <a:prstGeom prst="rect">
            <a:avLst/>
          </a:prstGeom>
        </p:spPr>
        <p:txBody>
          <a:bodyPr wrap="square">
            <a:spAutoFit/>
          </a:bodyPr>
          <a:lstStyle/>
          <a:p>
            <a:r>
              <a:rPr lang="en-US" sz="1000" dirty="0" err="1"/>
              <a:t>Voxon</a:t>
            </a:r>
            <a:r>
              <a:rPr lang="en-US" sz="1000" dirty="0"/>
              <a:t> VX1 3D Volumetric Display – Demonstration </a:t>
            </a:r>
            <a:r>
              <a:rPr lang="en-US" sz="1000" dirty="0">
                <a:hlinkClick r:id="rId7"/>
              </a:rPr>
              <a:t>https://www.youtube.com/watch?v=FVYoWsxqK8g</a:t>
            </a:r>
            <a:r>
              <a:rPr lang="en-US" sz="1000" dirty="0"/>
              <a:t> </a:t>
            </a:r>
          </a:p>
        </p:txBody>
      </p:sp>
    </p:spTree>
    <p:extLst>
      <p:ext uri="{BB962C8B-B14F-4D97-AF65-F5344CB8AC3E}">
        <p14:creationId xmlns:p14="http://schemas.microsoft.com/office/powerpoint/2010/main" val="2789089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E7C9895-C853-5E9F-14FF-265590E4D08C}"/>
              </a:ext>
            </a:extLst>
          </p:cNvPr>
          <p:cNvSpPr>
            <a:spLocks noGrp="1"/>
          </p:cNvSpPr>
          <p:nvPr>
            <p:ph type="title"/>
          </p:nvPr>
        </p:nvSpPr>
        <p:spPr/>
        <p:txBody>
          <a:bodyPr/>
          <a:lstStyle/>
          <a:p>
            <a:r>
              <a:rPr lang="de-DE" dirty="0" err="1"/>
              <a:t>Volumetric</a:t>
            </a:r>
            <a:r>
              <a:rPr lang="de-DE" dirty="0"/>
              <a:t> Touchscreens</a:t>
            </a:r>
          </a:p>
        </p:txBody>
      </p:sp>
      <p:sp>
        <p:nvSpPr>
          <p:cNvPr id="3" name="Fußzeilenplatzhalter 2">
            <a:extLst>
              <a:ext uri="{FF2B5EF4-FFF2-40B4-BE49-F238E27FC236}">
                <a16:creationId xmlns:a16="http://schemas.microsoft.com/office/drawing/2014/main" id="{4CB52108-06DF-EDF0-6B88-DB94B8BA8FFF}"/>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244F9AB3-BA33-20F9-0FE1-7631F3ABCE8E}"/>
              </a:ext>
            </a:extLst>
          </p:cNvPr>
          <p:cNvSpPr>
            <a:spLocks noGrp="1"/>
          </p:cNvSpPr>
          <p:nvPr>
            <p:ph type="sldNum" sz="quarter" idx="33"/>
          </p:nvPr>
        </p:nvSpPr>
        <p:spPr/>
        <p:txBody>
          <a:bodyPr/>
          <a:lstStyle/>
          <a:p>
            <a:fld id="{BA24374A-C3A8-471A-8837-3FC31668ABE5}" type="slidenum">
              <a:rPr lang="de-DE" smtClean="0"/>
              <a:pPr/>
              <a:t>170</a:t>
            </a:fld>
            <a:endParaRPr lang="de-DE" dirty="0"/>
          </a:p>
        </p:txBody>
      </p:sp>
      <p:sp>
        <p:nvSpPr>
          <p:cNvPr id="5" name="Textplatzhalter 4">
            <a:extLst>
              <a:ext uri="{FF2B5EF4-FFF2-40B4-BE49-F238E27FC236}">
                <a16:creationId xmlns:a16="http://schemas.microsoft.com/office/drawing/2014/main" id="{3EECC43B-16F0-2678-86AA-43AA302D37DF}"/>
              </a:ext>
            </a:extLst>
          </p:cNvPr>
          <p:cNvSpPr>
            <a:spLocks noGrp="1"/>
          </p:cNvSpPr>
          <p:nvPr>
            <p:ph type="body" sz="quarter" idx="21"/>
          </p:nvPr>
        </p:nvSpPr>
        <p:spPr/>
        <p:txBody>
          <a:bodyPr/>
          <a:lstStyle/>
          <a:p>
            <a:r>
              <a:rPr lang="en-US" sz="1400" dirty="0"/>
              <a:t>Displays</a:t>
            </a:r>
            <a:endParaRPr lang="de-DE" dirty="0"/>
          </a:p>
        </p:txBody>
      </p:sp>
      <p:sp>
        <p:nvSpPr>
          <p:cNvPr id="6" name="Textplatzhalter 5">
            <a:extLst>
              <a:ext uri="{FF2B5EF4-FFF2-40B4-BE49-F238E27FC236}">
                <a16:creationId xmlns:a16="http://schemas.microsoft.com/office/drawing/2014/main" id="{9C178D5C-4820-51A3-6E41-707135A8FA02}"/>
              </a:ext>
            </a:extLst>
          </p:cNvPr>
          <p:cNvSpPr>
            <a:spLocks noGrp="1"/>
          </p:cNvSpPr>
          <p:nvPr>
            <p:ph type="body" sz="quarter" idx="34"/>
          </p:nvPr>
        </p:nvSpPr>
        <p:spPr/>
        <p:txBody>
          <a:bodyPr/>
          <a:lstStyle/>
          <a:p>
            <a:endParaRPr lang="de-DE" dirty="0"/>
          </a:p>
        </p:txBody>
      </p:sp>
      <p:sp>
        <p:nvSpPr>
          <p:cNvPr id="7" name="Inhaltsplatzhalter 6">
            <a:extLst>
              <a:ext uri="{FF2B5EF4-FFF2-40B4-BE49-F238E27FC236}">
                <a16:creationId xmlns:a16="http://schemas.microsoft.com/office/drawing/2014/main" id="{F6FA108C-1286-B9C8-C0D4-2774728E6340}"/>
              </a:ext>
            </a:extLst>
          </p:cNvPr>
          <p:cNvSpPr>
            <a:spLocks noGrp="1"/>
          </p:cNvSpPr>
          <p:nvPr>
            <p:ph sz="quarter" idx="35"/>
          </p:nvPr>
        </p:nvSpPr>
        <p:spPr>
          <a:xfrm>
            <a:off x="695325" y="5505448"/>
            <a:ext cx="10801349" cy="623889"/>
          </a:xfrm>
        </p:spPr>
        <p:txBody>
          <a:bodyPr/>
          <a:lstStyle/>
          <a:p>
            <a:r>
              <a:rPr lang="en-US" sz="1000" dirty="0"/>
              <a:t>Patrick Bader, Stefan Schneegass, Niels Henze, Valentin Schwind, and Katrin Wolf. 2014. A mobile see-through 3D display with front- and back-touch. In Proceedings of the 8th Nordic Conference on Human-Computer Interaction: Fun, Fast, Foundational (</a:t>
            </a:r>
            <a:r>
              <a:rPr lang="en-US" sz="1000" dirty="0" err="1"/>
              <a:t>NordiCHI</a:t>
            </a:r>
            <a:r>
              <a:rPr lang="en-US" sz="1000" dirty="0"/>
              <a:t> '14). Association for Computing Machinery, New York, NY, USA, 1063–1066. </a:t>
            </a:r>
            <a:r>
              <a:rPr lang="en-US" sz="1000" dirty="0" err="1"/>
              <a:t>DOI:https</a:t>
            </a:r>
            <a:r>
              <a:rPr lang="en-US" sz="1000" dirty="0"/>
              <a:t>://doi.org/10.1145/2639189.2670276</a:t>
            </a:r>
            <a:endParaRPr lang="de-DE" sz="1000" dirty="0"/>
          </a:p>
          <a:p>
            <a:endParaRPr lang="de-DE" dirty="0"/>
          </a:p>
        </p:txBody>
      </p:sp>
      <p:pic>
        <p:nvPicPr>
          <p:cNvPr id="8" name="Grafik 7">
            <a:extLst>
              <a:ext uri="{FF2B5EF4-FFF2-40B4-BE49-F238E27FC236}">
                <a16:creationId xmlns:a16="http://schemas.microsoft.com/office/drawing/2014/main" id="{9EC793BB-AED3-3039-B5A2-737C2FB7198C}"/>
              </a:ext>
            </a:extLst>
          </p:cNvPr>
          <p:cNvPicPr>
            <a:picLocks noChangeAspect="1"/>
          </p:cNvPicPr>
          <p:nvPr/>
        </p:nvPicPr>
        <p:blipFill>
          <a:blip r:embed="rId2"/>
          <a:stretch>
            <a:fillRect/>
          </a:stretch>
        </p:blipFill>
        <p:spPr>
          <a:xfrm>
            <a:off x="695325" y="1432146"/>
            <a:ext cx="5354323" cy="3884639"/>
          </a:xfrm>
          <a:prstGeom prst="rect">
            <a:avLst/>
          </a:prstGeom>
        </p:spPr>
      </p:pic>
      <p:pic>
        <p:nvPicPr>
          <p:cNvPr id="9" name="Grafik 8">
            <a:extLst>
              <a:ext uri="{FF2B5EF4-FFF2-40B4-BE49-F238E27FC236}">
                <a16:creationId xmlns:a16="http://schemas.microsoft.com/office/drawing/2014/main" id="{B1660166-7B31-929C-605C-A3186B7D09EB}"/>
              </a:ext>
            </a:extLst>
          </p:cNvPr>
          <p:cNvPicPr>
            <a:picLocks noChangeAspect="1"/>
          </p:cNvPicPr>
          <p:nvPr/>
        </p:nvPicPr>
        <p:blipFill>
          <a:blip r:embed="rId3"/>
          <a:stretch>
            <a:fillRect/>
          </a:stretch>
        </p:blipFill>
        <p:spPr>
          <a:xfrm>
            <a:off x="6095999" y="1466093"/>
            <a:ext cx="5836920" cy="3850692"/>
          </a:xfrm>
          <a:prstGeom prst="rect">
            <a:avLst/>
          </a:prstGeom>
        </p:spPr>
      </p:pic>
    </p:spTree>
    <p:extLst>
      <p:ext uri="{BB962C8B-B14F-4D97-AF65-F5344CB8AC3E}">
        <p14:creationId xmlns:p14="http://schemas.microsoft.com/office/powerpoint/2010/main" val="2091065913"/>
      </p:ext>
    </p:extLst>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3F01516-F858-9C68-CB13-6D5F2652862C}"/>
              </a:ext>
            </a:extLst>
          </p:cNvPr>
          <p:cNvSpPr>
            <a:spLocks noGrp="1"/>
          </p:cNvSpPr>
          <p:nvPr>
            <p:ph type="title"/>
          </p:nvPr>
        </p:nvSpPr>
        <p:spPr/>
        <p:txBody>
          <a:bodyPr/>
          <a:lstStyle/>
          <a:p>
            <a:r>
              <a:rPr lang="de-DE" dirty="0" err="1"/>
              <a:t>Tactile</a:t>
            </a:r>
            <a:r>
              <a:rPr lang="de-DE" dirty="0"/>
              <a:t> Displays</a:t>
            </a:r>
          </a:p>
        </p:txBody>
      </p:sp>
      <p:sp>
        <p:nvSpPr>
          <p:cNvPr id="3" name="Fußzeilenplatzhalter 2">
            <a:extLst>
              <a:ext uri="{FF2B5EF4-FFF2-40B4-BE49-F238E27FC236}">
                <a16:creationId xmlns:a16="http://schemas.microsoft.com/office/drawing/2014/main" id="{F178C394-5065-A480-0002-EE4E72C691D4}"/>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62E46817-84A2-B9CE-47A7-9CC78F98E381}"/>
              </a:ext>
            </a:extLst>
          </p:cNvPr>
          <p:cNvSpPr>
            <a:spLocks noGrp="1"/>
          </p:cNvSpPr>
          <p:nvPr>
            <p:ph type="sldNum" sz="quarter" idx="33"/>
          </p:nvPr>
        </p:nvSpPr>
        <p:spPr/>
        <p:txBody>
          <a:bodyPr/>
          <a:lstStyle/>
          <a:p>
            <a:fld id="{BA24374A-C3A8-471A-8837-3FC31668ABE5}" type="slidenum">
              <a:rPr lang="de-DE" smtClean="0"/>
              <a:pPr/>
              <a:t>171</a:t>
            </a:fld>
            <a:endParaRPr lang="de-DE" dirty="0"/>
          </a:p>
        </p:txBody>
      </p:sp>
      <p:sp>
        <p:nvSpPr>
          <p:cNvPr id="5" name="Textplatzhalter 4">
            <a:extLst>
              <a:ext uri="{FF2B5EF4-FFF2-40B4-BE49-F238E27FC236}">
                <a16:creationId xmlns:a16="http://schemas.microsoft.com/office/drawing/2014/main" id="{6ED70896-8E24-B63C-9C89-4DBDB95C6550}"/>
              </a:ext>
            </a:extLst>
          </p:cNvPr>
          <p:cNvSpPr>
            <a:spLocks noGrp="1"/>
          </p:cNvSpPr>
          <p:nvPr>
            <p:ph type="body" sz="quarter" idx="21"/>
          </p:nvPr>
        </p:nvSpPr>
        <p:spPr/>
        <p:txBody>
          <a:bodyPr/>
          <a:lstStyle/>
          <a:p>
            <a:r>
              <a:rPr lang="en-US" sz="1400" dirty="0"/>
              <a:t>Displays</a:t>
            </a:r>
            <a:endParaRPr lang="de-DE" dirty="0"/>
          </a:p>
        </p:txBody>
      </p:sp>
      <p:sp>
        <p:nvSpPr>
          <p:cNvPr id="6" name="Textplatzhalter 5">
            <a:extLst>
              <a:ext uri="{FF2B5EF4-FFF2-40B4-BE49-F238E27FC236}">
                <a16:creationId xmlns:a16="http://schemas.microsoft.com/office/drawing/2014/main" id="{1733F4C9-D417-E82B-D446-5B2315811FDD}"/>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E0162F94-5C95-9A76-0ED4-C5253AD7C69C}"/>
              </a:ext>
            </a:extLst>
          </p:cNvPr>
          <p:cNvSpPr>
            <a:spLocks noGrp="1"/>
          </p:cNvSpPr>
          <p:nvPr>
            <p:ph sz="quarter" idx="35"/>
          </p:nvPr>
        </p:nvSpPr>
        <p:spPr>
          <a:xfrm>
            <a:off x="695325" y="5505450"/>
            <a:ext cx="5790808" cy="623888"/>
          </a:xfrm>
        </p:spPr>
        <p:txBody>
          <a:bodyPr/>
          <a:lstStyle/>
          <a:p>
            <a:r>
              <a:rPr lang="de-DE" dirty="0"/>
              <a:t>Shimizu, Yutaka &amp; Saida, </a:t>
            </a:r>
            <a:r>
              <a:rPr lang="de-DE" dirty="0" err="1"/>
              <a:t>Shinya</a:t>
            </a:r>
            <a:r>
              <a:rPr lang="de-DE" dirty="0"/>
              <a:t> &amp; </a:t>
            </a:r>
            <a:r>
              <a:rPr lang="de-DE" dirty="0" err="1"/>
              <a:t>Shimura</a:t>
            </a:r>
            <a:r>
              <a:rPr lang="de-DE" dirty="0"/>
              <a:t>, Hiroshi. (1993). </a:t>
            </a:r>
            <a:r>
              <a:rPr lang="de-DE" dirty="0" err="1"/>
              <a:t>Tactile</a:t>
            </a:r>
            <a:r>
              <a:rPr lang="de-DE" dirty="0"/>
              <a:t> </a:t>
            </a:r>
            <a:r>
              <a:rPr lang="de-DE" dirty="0" err="1"/>
              <a:t>pattern</a:t>
            </a:r>
            <a:r>
              <a:rPr lang="de-DE" dirty="0"/>
              <a:t> </a:t>
            </a:r>
            <a:r>
              <a:rPr lang="de-DE" dirty="0" err="1"/>
              <a:t>recognition</a:t>
            </a:r>
            <a:r>
              <a:rPr lang="de-DE" dirty="0"/>
              <a:t> </a:t>
            </a:r>
            <a:r>
              <a:rPr lang="de-DE" dirty="0" err="1"/>
              <a:t>by</a:t>
            </a:r>
            <a:r>
              <a:rPr lang="de-DE" dirty="0"/>
              <a:t> </a:t>
            </a:r>
            <a:r>
              <a:rPr lang="de-DE" dirty="0" err="1"/>
              <a:t>graphic</a:t>
            </a:r>
            <a:r>
              <a:rPr lang="de-DE" dirty="0"/>
              <a:t> </a:t>
            </a:r>
            <a:r>
              <a:rPr lang="de-DE" dirty="0" err="1"/>
              <a:t>display</a:t>
            </a:r>
            <a:r>
              <a:rPr lang="de-DE" dirty="0"/>
              <a:t>: </a:t>
            </a:r>
            <a:r>
              <a:rPr lang="de-DE" dirty="0" err="1"/>
              <a:t>Importance</a:t>
            </a:r>
            <a:r>
              <a:rPr lang="de-DE" dirty="0"/>
              <a:t> of 3-D </a:t>
            </a:r>
            <a:r>
              <a:rPr lang="de-DE" dirty="0" err="1"/>
              <a:t>information</a:t>
            </a:r>
            <a:r>
              <a:rPr lang="de-DE" dirty="0"/>
              <a:t> </a:t>
            </a:r>
            <a:r>
              <a:rPr lang="de-DE" dirty="0" err="1"/>
              <a:t>for</a:t>
            </a:r>
            <a:r>
              <a:rPr lang="de-DE" dirty="0"/>
              <a:t> </a:t>
            </a:r>
            <a:r>
              <a:rPr lang="de-DE" dirty="0" err="1"/>
              <a:t>haptic</a:t>
            </a:r>
            <a:r>
              <a:rPr lang="de-DE" dirty="0"/>
              <a:t> </a:t>
            </a:r>
            <a:r>
              <a:rPr lang="de-DE" dirty="0" err="1"/>
              <a:t>perception</a:t>
            </a:r>
            <a:r>
              <a:rPr lang="de-DE" dirty="0"/>
              <a:t> of </a:t>
            </a:r>
            <a:r>
              <a:rPr lang="de-DE" dirty="0" err="1"/>
              <a:t>familiar</a:t>
            </a:r>
            <a:r>
              <a:rPr lang="de-DE" dirty="0"/>
              <a:t> </a:t>
            </a:r>
            <a:r>
              <a:rPr lang="de-DE" dirty="0" err="1"/>
              <a:t>objects</a:t>
            </a:r>
            <a:r>
              <a:rPr lang="de-DE" dirty="0"/>
              <a:t>. </a:t>
            </a:r>
            <a:r>
              <a:rPr lang="de-DE" dirty="0" err="1"/>
              <a:t>Perception</a:t>
            </a:r>
            <a:r>
              <a:rPr lang="de-DE" dirty="0"/>
              <a:t> &amp; </a:t>
            </a:r>
            <a:r>
              <a:rPr lang="de-DE" dirty="0" err="1"/>
              <a:t>psychophysics</a:t>
            </a:r>
            <a:r>
              <a:rPr lang="de-DE" dirty="0"/>
              <a:t>. 53. 43-8. 10.3758/BF03211714.</a:t>
            </a:r>
          </a:p>
        </p:txBody>
      </p:sp>
      <p:pic>
        <p:nvPicPr>
          <p:cNvPr id="19458" name="Picture 2" descr="Examples of stimuli produced in the tactile display: The 2-D... | Download  Scientific Diagram">
            <a:extLst>
              <a:ext uri="{FF2B5EF4-FFF2-40B4-BE49-F238E27FC236}">
                <a16:creationId xmlns:a16="http://schemas.microsoft.com/office/drawing/2014/main" id="{A8B3387D-A1FF-74C0-F470-642CFE08A0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5" y="1457007"/>
            <a:ext cx="5790808" cy="4048441"/>
          </a:xfrm>
          <a:prstGeom prst="rect">
            <a:avLst/>
          </a:prstGeom>
          <a:noFill/>
          <a:extLst>
            <a:ext uri="{909E8E84-426E-40DD-AFC4-6F175D3DCCD1}">
              <a14:hiddenFill xmlns:a14="http://schemas.microsoft.com/office/drawing/2010/main">
                <a:solidFill>
                  <a:srgbClr val="FFFFFF"/>
                </a:solidFill>
              </a14:hiddenFill>
            </a:ext>
          </a:extLst>
        </p:spPr>
      </p:pic>
      <p:pic>
        <p:nvPicPr>
          <p:cNvPr id="19460" name="Picture 4">
            <a:extLst>
              <a:ext uri="{FF2B5EF4-FFF2-40B4-BE49-F238E27FC236}">
                <a16:creationId xmlns:a16="http://schemas.microsoft.com/office/drawing/2014/main" id="{936DF03B-B99B-6BC8-C3DF-C132A6C727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17970" y="1443910"/>
            <a:ext cx="4690110" cy="4061539"/>
          </a:xfrm>
          <a:prstGeom prst="rect">
            <a:avLst/>
          </a:prstGeom>
          <a:noFill/>
          <a:extLst>
            <a:ext uri="{909E8E84-426E-40DD-AFC4-6F175D3DCCD1}">
              <a14:hiddenFill xmlns:a14="http://schemas.microsoft.com/office/drawing/2010/main">
                <a:solidFill>
                  <a:srgbClr val="FFFFFF"/>
                </a:solidFill>
              </a14:hiddenFill>
            </a:ext>
          </a:extLst>
        </p:spPr>
      </p:pic>
      <p:sp>
        <p:nvSpPr>
          <p:cNvPr id="8" name="Inhaltsplatzhalter 6">
            <a:extLst>
              <a:ext uri="{FF2B5EF4-FFF2-40B4-BE49-F238E27FC236}">
                <a16:creationId xmlns:a16="http://schemas.microsoft.com/office/drawing/2014/main" id="{A83A4D34-1A99-56E1-1759-EBE9A4EAE69C}"/>
              </a:ext>
            </a:extLst>
          </p:cNvPr>
          <p:cNvSpPr txBox="1">
            <a:spLocks/>
          </p:cNvSpPr>
          <p:nvPr/>
        </p:nvSpPr>
        <p:spPr>
          <a:xfrm>
            <a:off x="6617970" y="5505448"/>
            <a:ext cx="4690110" cy="623888"/>
          </a:xfrm>
          <a:prstGeom prst="rect">
            <a:avLst/>
          </a:prstGeom>
        </p:spPr>
        <p:txBody>
          <a:bodyPr vert="horz" lIns="91440" tIns="45720" rIns="91440" bIns="45720" rtlCol="0" anchor="b">
            <a:noAutofit/>
          </a:bodyPr>
          <a:lstStyle>
            <a:lvl1pPr marL="33750" marR="0" indent="0" algn="l" defTabSz="284400" rtl="0" eaLnBrk="1" fontAlgn="auto" latinLnBrk="0" hangingPunct="1">
              <a:lnSpc>
                <a:spcPct val="100000"/>
              </a:lnSpc>
              <a:spcBef>
                <a:spcPts val="100"/>
              </a:spcBef>
              <a:spcAft>
                <a:spcPts val="100"/>
              </a:spcAft>
              <a:buClr>
                <a:srgbClr val="5079BC"/>
              </a:buClr>
              <a:buSzPts val="2400"/>
              <a:buFont typeface="Arial" panose="020B0604020202020204" pitchFamily="34" charset="0"/>
              <a:buNone/>
              <a:tabLst/>
              <a:defRPr lang="de-DE" sz="1000" b="0" kern="1200" noProof="0">
                <a:solidFill>
                  <a:schemeClr val="tx1">
                    <a:lumMod val="65000"/>
                    <a:lumOff val="35000"/>
                  </a:schemeClr>
                </a:solidFill>
                <a:latin typeface="Roboto" panose="02000000000000000000" pitchFamily="2" charset="0"/>
                <a:ea typeface="Roboto" panose="02000000000000000000" pitchFamily="2" charset="0"/>
                <a:cs typeface="Arial" panose="020B0604020202020204" pitchFamily="34" charset="0"/>
              </a:defRPr>
            </a:lvl1pPr>
            <a:lvl2pPr marL="286163" indent="0" algn="l" defTabSz="914400" rtl="0" eaLnBrk="1" latinLnBrk="0" hangingPunct="1">
              <a:lnSpc>
                <a:spcPct val="110000"/>
              </a:lnSpc>
              <a:spcBef>
                <a:spcPts val="300"/>
              </a:spcBef>
              <a:spcAft>
                <a:spcPts val="400"/>
              </a:spcAft>
              <a:buClr>
                <a:schemeClr val="accent2"/>
              </a:buClr>
              <a:buFont typeface="Arial" panose="020B0604020202020204" pitchFamily="34" charset="0"/>
              <a:buNone/>
              <a:defRPr sz="1100" kern="1200">
                <a:solidFill>
                  <a:schemeClr val="tx1">
                    <a:lumMod val="50000"/>
                    <a:lumOff val="50000"/>
                  </a:schemeClr>
                </a:solidFill>
                <a:latin typeface="Roboto" panose="02000000000000000000" pitchFamily="2" charset="0"/>
                <a:ea typeface="Roboto" panose="02000000000000000000" pitchFamily="2" charset="0"/>
                <a:cs typeface="Arial" panose="020B0604020202020204" pitchFamily="34" charset="0"/>
              </a:defRPr>
            </a:lvl2pPr>
            <a:lvl3pPr marL="556038" indent="0" algn="l" defTabSz="914400" rtl="0" eaLnBrk="1" latinLnBrk="0" hangingPunct="1">
              <a:lnSpc>
                <a:spcPct val="110000"/>
              </a:lnSpc>
              <a:spcBef>
                <a:spcPts val="300"/>
              </a:spcBef>
              <a:spcAft>
                <a:spcPts val="400"/>
              </a:spcAft>
              <a:buClr>
                <a:schemeClr val="accent2"/>
              </a:buClr>
              <a:buFont typeface="Arial" panose="020B0604020202020204" pitchFamily="34" charset="0"/>
              <a:buNone/>
              <a:defRPr sz="1100" kern="1200">
                <a:solidFill>
                  <a:schemeClr val="tx1">
                    <a:lumMod val="50000"/>
                    <a:lumOff val="50000"/>
                  </a:schemeClr>
                </a:solidFill>
                <a:latin typeface="Roboto" panose="02000000000000000000" pitchFamily="2" charset="0"/>
                <a:ea typeface="Roboto" panose="02000000000000000000" pitchFamily="2" charset="0"/>
                <a:cs typeface="Arial" panose="020B0604020202020204" pitchFamily="34" charset="0"/>
              </a:defRPr>
            </a:lvl3pPr>
            <a:lvl4pPr marL="825913" indent="0" algn="l" defTabSz="914400" rtl="0" eaLnBrk="1" latinLnBrk="0" hangingPunct="1">
              <a:lnSpc>
                <a:spcPct val="110000"/>
              </a:lnSpc>
              <a:spcBef>
                <a:spcPts val="300"/>
              </a:spcBef>
              <a:spcAft>
                <a:spcPts val="400"/>
              </a:spcAft>
              <a:buClr>
                <a:schemeClr val="accent2"/>
              </a:buClr>
              <a:buFont typeface="Arial" panose="020B0604020202020204" pitchFamily="34" charset="0"/>
              <a:buNone/>
              <a:defRPr sz="1100" kern="1200">
                <a:solidFill>
                  <a:schemeClr val="tx1">
                    <a:lumMod val="50000"/>
                    <a:lumOff val="50000"/>
                  </a:schemeClr>
                </a:solidFill>
                <a:latin typeface="Roboto" panose="02000000000000000000" pitchFamily="2" charset="0"/>
                <a:ea typeface="Roboto" panose="02000000000000000000" pitchFamily="2" charset="0"/>
                <a:cs typeface="Arial" panose="020B0604020202020204" pitchFamily="34" charset="0"/>
              </a:defRPr>
            </a:lvl4pPr>
            <a:lvl5pPr marL="1094200" indent="0" algn="l" defTabSz="914400" rtl="0" eaLnBrk="1" latinLnBrk="0" hangingPunct="1">
              <a:lnSpc>
                <a:spcPct val="110000"/>
              </a:lnSpc>
              <a:spcBef>
                <a:spcPts val="300"/>
              </a:spcBef>
              <a:spcAft>
                <a:spcPts val="400"/>
              </a:spcAft>
              <a:buClr>
                <a:schemeClr val="accent2"/>
              </a:buClr>
              <a:buFont typeface="Arial" panose="020B0604020202020204" pitchFamily="34" charset="0"/>
              <a:buNone/>
              <a:defRPr sz="1100" kern="1200">
                <a:solidFill>
                  <a:schemeClr val="tx1">
                    <a:lumMod val="50000"/>
                    <a:lumOff val="50000"/>
                  </a:schemeClr>
                </a:solidFill>
                <a:latin typeface="Roboto" panose="02000000000000000000" pitchFamily="2" charset="0"/>
                <a:ea typeface="Roboto" panose="02000000000000000000" pitchFamily="2" charset="0"/>
                <a:cs typeface="Arial" panose="020B0604020202020204" pitchFamily="34" charset="0"/>
                <a:sym typeface="Wingdings" panose="05000000000000000000" pitchFamily="2" charset="2"/>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de-DE" dirty="0"/>
              <a:t>Informationszugang für Blinde und Sehbehinderte</a:t>
            </a:r>
          </a:p>
          <a:p>
            <a:r>
              <a:rPr lang="de-DE" dirty="0"/>
              <a:t>GRANT - </a:t>
            </a:r>
            <a:r>
              <a:rPr lang="de-DE" dirty="0" err="1"/>
              <a:t>GRafische</a:t>
            </a:r>
            <a:r>
              <a:rPr lang="de-DE" dirty="0"/>
              <a:t> </a:t>
            </a:r>
            <a:r>
              <a:rPr lang="de-DE" dirty="0" err="1"/>
              <a:t>ANwendungen</a:t>
            </a:r>
            <a:r>
              <a:rPr lang="de-DE" dirty="0"/>
              <a:t> auf Taktilen Displays Image from: </a:t>
            </a:r>
            <a:r>
              <a:rPr lang="de-DE" dirty="0">
                <a:hlinkClick r:id="rId4"/>
              </a:rPr>
              <a:t>https://www.uni-potsdam.de/de/multimedia/projekte/anwendungen/grant</a:t>
            </a:r>
            <a:r>
              <a:rPr lang="de-DE" dirty="0"/>
              <a:t> </a:t>
            </a:r>
          </a:p>
        </p:txBody>
      </p:sp>
    </p:spTree>
    <p:extLst>
      <p:ext uri="{BB962C8B-B14F-4D97-AF65-F5344CB8AC3E}">
        <p14:creationId xmlns:p14="http://schemas.microsoft.com/office/powerpoint/2010/main" val="2841758322"/>
      </p:ext>
    </p:extLst>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E1AD538-A80E-22BF-F004-44C8AF55DAFA}"/>
              </a:ext>
            </a:extLst>
          </p:cNvPr>
          <p:cNvSpPr>
            <a:spLocks noGrp="1"/>
          </p:cNvSpPr>
          <p:nvPr>
            <p:ph type="title"/>
          </p:nvPr>
        </p:nvSpPr>
        <p:spPr/>
        <p:txBody>
          <a:bodyPr/>
          <a:lstStyle/>
          <a:p>
            <a:r>
              <a:rPr lang="de-DE" dirty="0" err="1"/>
              <a:t>Refreshable</a:t>
            </a:r>
            <a:r>
              <a:rPr lang="de-DE" dirty="0"/>
              <a:t> Braille Displays</a:t>
            </a:r>
          </a:p>
        </p:txBody>
      </p:sp>
      <p:sp>
        <p:nvSpPr>
          <p:cNvPr id="3" name="Fußzeilenplatzhalter 2">
            <a:extLst>
              <a:ext uri="{FF2B5EF4-FFF2-40B4-BE49-F238E27FC236}">
                <a16:creationId xmlns:a16="http://schemas.microsoft.com/office/drawing/2014/main" id="{A02B1E40-2FBE-D6DD-8D23-C15814CDCDAD}"/>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9FF7EB7D-59B0-6E86-6C17-CE37B211292A}"/>
              </a:ext>
            </a:extLst>
          </p:cNvPr>
          <p:cNvSpPr>
            <a:spLocks noGrp="1"/>
          </p:cNvSpPr>
          <p:nvPr>
            <p:ph type="sldNum" sz="quarter" idx="28"/>
          </p:nvPr>
        </p:nvSpPr>
        <p:spPr/>
        <p:txBody>
          <a:bodyPr/>
          <a:lstStyle/>
          <a:p>
            <a:fld id="{BA24374A-C3A8-471A-8837-3FC31668ABE5}" type="slidenum">
              <a:rPr lang="de-DE" smtClean="0"/>
              <a:pPr/>
              <a:t>172</a:t>
            </a:fld>
            <a:endParaRPr lang="de-DE" dirty="0"/>
          </a:p>
        </p:txBody>
      </p:sp>
      <p:sp>
        <p:nvSpPr>
          <p:cNvPr id="5" name="Textplatzhalter 4">
            <a:extLst>
              <a:ext uri="{FF2B5EF4-FFF2-40B4-BE49-F238E27FC236}">
                <a16:creationId xmlns:a16="http://schemas.microsoft.com/office/drawing/2014/main" id="{16394951-CE4A-497C-50DE-8A53534D247A}"/>
              </a:ext>
            </a:extLst>
          </p:cNvPr>
          <p:cNvSpPr>
            <a:spLocks noGrp="1"/>
          </p:cNvSpPr>
          <p:nvPr>
            <p:ph type="body" sz="quarter" idx="21"/>
          </p:nvPr>
        </p:nvSpPr>
        <p:spPr/>
        <p:txBody>
          <a:bodyPr/>
          <a:lstStyle/>
          <a:p>
            <a:r>
              <a:rPr lang="en-US" sz="1400" dirty="0"/>
              <a:t>Displays</a:t>
            </a:r>
            <a:endParaRPr lang="de-DE" dirty="0"/>
          </a:p>
        </p:txBody>
      </p:sp>
      <p:sp>
        <p:nvSpPr>
          <p:cNvPr id="6" name="Textplatzhalter 5">
            <a:extLst>
              <a:ext uri="{FF2B5EF4-FFF2-40B4-BE49-F238E27FC236}">
                <a16:creationId xmlns:a16="http://schemas.microsoft.com/office/drawing/2014/main" id="{0681C863-379E-4423-4E6F-0827878E9633}"/>
              </a:ext>
            </a:extLst>
          </p:cNvPr>
          <p:cNvSpPr>
            <a:spLocks noGrp="1"/>
          </p:cNvSpPr>
          <p:nvPr>
            <p:ph type="body" sz="quarter" idx="29"/>
          </p:nvPr>
        </p:nvSpPr>
        <p:spPr>
          <a:xfrm>
            <a:off x="695325" y="1449388"/>
            <a:ext cx="6757035" cy="4679950"/>
          </a:xfrm>
        </p:spPr>
        <p:txBody>
          <a:bodyPr/>
          <a:lstStyle/>
          <a:p>
            <a:r>
              <a:rPr lang="en-US" b="1" dirty="0">
                <a:solidFill>
                  <a:schemeClr val="accent1"/>
                </a:solidFill>
              </a:rPr>
              <a:t>Electro-mechanical device for displaying braille characters</a:t>
            </a:r>
            <a:r>
              <a:rPr lang="en-US" dirty="0"/>
              <a:t>, usually with pins raised through holes in a flat surface</a:t>
            </a:r>
          </a:p>
          <a:p>
            <a:pPr lvl="1"/>
            <a:r>
              <a:rPr lang="en-US" b="1" dirty="0">
                <a:solidFill>
                  <a:schemeClr val="accent1"/>
                </a:solidFill>
              </a:rPr>
              <a:t>For visually impaired computer users </a:t>
            </a:r>
            <a:r>
              <a:rPr lang="en-US" dirty="0"/>
              <a:t>who cannot use a standard computer monitor can use it to read text output</a:t>
            </a:r>
          </a:p>
          <a:p>
            <a:pPr lvl="1"/>
            <a:r>
              <a:rPr lang="en-US" dirty="0"/>
              <a:t>Often combined with a traditional braille keyboards</a:t>
            </a:r>
          </a:p>
          <a:p>
            <a:pPr lvl="1"/>
            <a:r>
              <a:rPr lang="en-US" b="1" dirty="0">
                <a:solidFill>
                  <a:schemeClr val="accent1"/>
                </a:solidFill>
              </a:rPr>
              <a:t>Requires a screen reader software (or support from the OS) </a:t>
            </a:r>
            <a:r>
              <a:rPr lang="en-US" dirty="0"/>
              <a:t>to output the content of the screen and to convert it into braille characters </a:t>
            </a:r>
            <a:endParaRPr lang="de-DE" dirty="0"/>
          </a:p>
        </p:txBody>
      </p:sp>
      <p:pic>
        <p:nvPicPr>
          <p:cNvPr id="22530" name="Picture 2">
            <a:extLst>
              <a:ext uri="{FF2B5EF4-FFF2-40B4-BE49-F238E27FC236}">
                <a16:creationId xmlns:a16="http://schemas.microsoft.com/office/drawing/2014/main" id="{5A3B395A-2074-6522-7282-849E16D82B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30503" y="115888"/>
            <a:ext cx="3766172" cy="2519363"/>
          </a:xfrm>
          <a:prstGeom prst="rect">
            <a:avLst/>
          </a:prstGeom>
          <a:noFill/>
          <a:extLst>
            <a:ext uri="{909E8E84-426E-40DD-AFC4-6F175D3DCCD1}">
              <a14:hiddenFill xmlns:a14="http://schemas.microsoft.com/office/drawing/2010/main">
                <a:solidFill>
                  <a:srgbClr val="FFFFFF"/>
                </a:solidFill>
              </a14:hiddenFill>
            </a:ext>
          </a:extLst>
        </p:spPr>
      </p:pic>
      <p:sp>
        <p:nvSpPr>
          <p:cNvPr id="9" name="Textfeld 8">
            <a:extLst>
              <a:ext uri="{FF2B5EF4-FFF2-40B4-BE49-F238E27FC236}">
                <a16:creationId xmlns:a16="http://schemas.microsoft.com/office/drawing/2014/main" id="{725BBDCA-5B03-FB90-A51B-A100F8DDE529}"/>
              </a:ext>
            </a:extLst>
          </p:cNvPr>
          <p:cNvSpPr txBox="1"/>
          <p:nvPr/>
        </p:nvSpPr>
        <p:spPr>
          <a:xfrm>
            <a:off x="7730501" y="2635251"/>
            <a:ext cx="3766174" cy="553998"/>
          </a:xfrm>
          <a:prstGeom prst="rect">
            <a:avLst/>
          </a:prstGeom>
          <a:noFill/>
        </p:spPr>
        <p:txBody>
          <a:bodyPr wrap="square">
            <a:spAutoFit/>
          </a:bodyPr>
          <a:lstStyle/>
          <a:p>
            <a:r>
              <a:rPr lang="de-DE" sz="1000" dirty="0" err="1"/>
              <a:t>Refreshable</a:t>
            </a:r>
            <a:r>
              <a:rPr lang="de-DE" sz="1000" dirty="0"/>
              <a:t> </a:t>
            </a:r>
            <a:r>
              <a:rPr lang="de-DE" sz="1000" dirty="0" err="1"/>
              <a:t>braille</a:t>
            </a:r>
            <a:r>
              <a:rPr lang="de-DE" sz="1000" dirty="0"/>
              <a:t> </a:t>
            </a:r>
            <a:r>
              <a:rPr lang="de-DE" sz="1000" dirty="0" err="1"/>
              <a:t>display</a:t>
            </a:r>
            <a:r>
              <a:rPr lang="de-DE" sz="1000" dirty="0"/>
              <a:t>, </a:t>
            </a:r>
            <a:r>
              <a:rPr lang="de-DE" sz="1000" dirty="0" err="1"/>
              <a:t>Sebastien.delorme</a:t>
            </a:r>
            <a:r>
              <a:rPr lang="de-DE" sz="1000" dirty="0"/>
              <a:t>, CC BY-SA 3.0 </a:t>
            </a:r>
            <a:r>
              <a:rPr lang="de-DE" sz="1000" dirty="0">
                <a:hlinkClick r:id="rId3"/>
              </a:rPr>
              <a:t>https://en.wikipedia.org/wiki/Refreshable_braille_display#/media/File:Plage-braille.jpg</a:t>
            </a:r>
            <a:r>
              <a:rPr lang="de-DE" sz="1000" dirty="0"/>
              <a:t> </a:t>
            </a:r>
          </a:p>
        </p:txBody>
      </p:sp>
      <p:pic>
        <p:nvPicPr>
          <p:cNvPr id="22532" name="Picture 4" descr="Какие устройства для слепых и слабовидящих людей существуют?">
            <a:extLst>
              <a:ext uri="{FF2B5EF4-FFF2-40B4-BE49-F238E27FC236}">
                <a16:creationId xmlns:a16="http://schemas.microsoft.com/office/drawing/2014/main" id="{2BC35E92-D8E4-5E24-CAC4-43A12034802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30501" y="3357562"/>
            <a:ext cx="3772120" cy="2326957"/>
          </a:xfrm>
          <a:prstGeom prst="rect">
            <a:avLst/>
          </a:prstGeom>
          <a:noFill/>
          <a:extLst>
            <a:ext uri="{909E8E84-426E-40DD-AFC4-6F175D3DCCD1}">
              <a14:hiddenFill xmlns:a14="http://schemas.microsoft.com/office/drawing/2010/main">
                <a:solidFill>
                  <a:srgbClr val="FFFFFF"/>
                </a:solidFill>
              </a14:hiddenFill>
            </a:ext>
          </a:extLst>
        </p:spPr>
      </p:pic>
      <p:sp>
        <p:nvSpPr>
          <p:cNvPr id="10" name="Textfeld 9">
            <a:extLst>
              <a:ext uri="{FF2B5EF4-FFF2-40B4-BE49-F238E27FC236}">
                <a16:creationId xmlns:a16="http://schemas.microsoft.com/office/drawing/2014/main" id="{20D20AEA-AA06-522D-DAFA-FFCAAEE0F4A9}"/>
              </a:ext>
            </a:extLst>
          </p:cNvPr>
          <p:cNvSpPr txBox="1"/>
          <p:nvPr/>
        </p:nvSpPr>
        <p:spPr>
          <a:xfrm>
            <a:off x="7730499" y="5669670"/>
            <a:ext cx="3766174" cy="553998"/>
          </a:xfrm>
          <a:prstGeom prst="rect">
            <a:avLst/>
          </a:prstGeom>
          <a:noFill/>
        </p:spPr>
        <p:txBody>
          <a:bodyPr wrap="square">
            <a:spAutoFit/>
          </a:bodyPr>
          <a:lstStyle/>
          <a:p>
            <a:r>
              <a:rPr lang="de-DE" sz="1000" dirty="0"/>
              <a:t>Image from </a:t>
            </a:r>
            <a:r>
              <a:rPr lang="de-DE" sz="1000" dirty="0">
                <a:hlinkClick r:id="rId5"/>
              </a:rPr>
              <a:t>https://www.linzy.ru/otvety-na-voposy/kakie-ustrojstva-dlya-slepyh-i-slabovidyashhih-lyudej-sushhestvuyut.htm</a:t>
            </a:r>
            <a:r>
              <a:rPr lang="de-DE" sz="1000" dirty="0"/>
              <a:t> </a:t>
            </a:r>
          </a:p>
        </p:txBody>
      </p:sp>
    </p:spTree>
    <p:extLst>
      <p:ext uri="{BB962C8B-B14F-4D97-AF65-F5344CB8AC3E}">
        <p14:creationId xmlns:p14="http://schemas.microsoft.com/office/powerpoint/2010/main" val="110736977"/>
      </p:ext>
    </p:extLst>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023FD01-467C-62DF-FBD8-3BD8750FF0A0}"/>
              </a:ext>
            </a:extLst>
          </p:cNvPr>
          <p:cNvSpPr>
            <a:spLocks noGrp="1"/>
          </p:cNvSpPr>
          <p:nvPr>
            <p:ph type="title"/>
          </p:nvPr>
        </p:nvSpPr>
        <p:spPr/>
        <p:txBody>
          <a:bodyPr/>
          <a:lstStyle/>
          <a:p>
            <a:r>
              <a:rPr lang="de-DE" dirty="0" err="1"/>
              <a:t>Olfactory</a:t>
            </a:r>
            <a:r>
              <a:rPr lang="de-DE" dirty="0"/>
              <a:t> &amp; </a:t>
            </a:r>
            <a:r>
              <a:rPr lang="en-US" sz="3200" dirty="0"/>
              <a:t>Gustatory</a:t>
            </a:r>
            <a:r>
              <a:rPr lang="de-DE" dirty="0"/>
              <a:t> Displays</a:t>
            </a:r>
          </a:p>
        </p:txBody>
      </p:sp>
      <p:sp>
        <p:nvSpPr>
          <p:cNvPr id="3" name="Fußzeilenplatzhalter 2">
            <a:extLst>
              <a:ext uri="{FF2B5EF4-FFF2-40B4-BE49-F238E27FC236}">
                <a16:creationId xmlns:a16="http://schemas.microsoft.com/office/drawing/2014/main" id="{0C297DB7-A132-7A30-7F58-F63DC078E83D}"/>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4E804F82-9855-2363-F6BA-6FA8ED21F851}"/>
              </a:ext>
            </a:extLst>
          </p:cNvPr>
          <p:cNvSpPr>
            <a:spLocks noGrp="1"/>
          </p:cNvSpPr>
          <p:nvPr>
            <p:ph type="sldNum" sz="quarter" idx="33"/>
          </p:nvPr>
        </p:nvSpPr>
        <p:spPr/>
        <p:txBody>
          <a:bodyPr/>
          <a:lstStyle/>
          <a:p>
            <a:fld id="{BA24374A-C3A8-471A-8837-3FC31668ABE5}" type="slidenum">
              <a:rPr lang="de-DE" smtClean="0"/>
              <a:pPr/>
              <a:t>173</a:t>
            </a:fld>
            <a:endParaRPr lang="de-DE" dirty="0"/>
          </a:p>
        </p:txBody>
      </p:sp>
      <p:sp>
        <p:nvSpPr>
          <p:cNvPr id="5" name="Textplatzhalter 4">
            <a:extLst>
              <a:ext uri="{FF2B5EF4-FFF2-40B4-BE49-F238E27FC236}">
                <a16:creationId xmlns:a16="http://schemas.microsoft.com/office/drawing/2014/main" id="{FE1F98C8-A1AB-23F5-2004-959242C15EAD}"/>
              </a:ext>
            </a:extLst>
          </p:cNvPr>
          <p:cNvSpPr>
            <a:spLocks noGrp="1"/>
          </p:cNvSpPr>
          <p:nvPr>
            <p:ph type="body" sz="quarter" idx="21"/>
          </p:nvPr>
        </p:nvSpPr>
        <p:spPr/>
        <p:txBody>
          <a:bodyPr/>
          <a:lstStyle/>
          <a:p>
            <a:r>
              <a:rPr lang="en-US" sz="1400" dirty="0"/>
              <a:t>Displays</a:t>
            </a:r>
            <a:endParaRPr lang="de-DE" dirty="0"/>
          </a:p>
        </p:txBody>
      </p:sp>
      <p:sp>
        <p:nvSpPr>
          <p:cNvPr id="6" name="Textplatzhalter 5">
            <a:extLst>
              <a:ext uri="{FF2B5EF4-FFF2-40B4-BE49-F238E27FC236}">
                <a16:creationId xmlns:a16="http://schemas.microsoft.com/office/drawing/2014/main" id="{7EE6D6C9-F18C-3C8B-64EC-AE508DB68544}"/>
              </a:ext>
            </a:extLst>
          </p:cNvPr>
          <p:cNvSpPr>
            <a:spLocks noGrp="1"/>
          </p:cNvSpPr>
          <p:nvPr>
            <p:ph type="body" sz="quarter" idx="34"/>
          </p:nvPr>
        </p:nvSpPr>
        <p:spPr>
          <a:xfrm>
            <a:off x="695325" y="1449388"/>
            <a:ext cx="6657975" cy="4056061"/>
          </a:xfrm>
        </p:spPr>
        <p:txBody>
          <a:bodyPr>
            <a:normAutofit lnSpcReduction="10000"/>
          </a:bodyPr>
          <a:lstStyle/>
          <a:p>
            <a:r>
              <a:rPr lang="en-US" b="1" dirty="0">
                <a:solidFill>
                  <a:schemeClr val="accent1"/>
                </a:solidFill>
              </a:rPr>
              <a:t>An olfactory or gustatory display uses scents</a:t>
            </a:r>
            <a:r>
              <a:rPr lang="en-US" dirty="0"/>
              <a:t> and is useful for slowly-moving, medium-duration information or information </a:t>
            </a:r>
          </a:p>
          <a:p>
            <a:pPr lvl="1"/>
            <a:r>
              <a:rPr lang="en-GB" dirty="0"/>
              <a:t>Parameters of scent delivery: intensity, distance, volume, speed</a:t>
            </a:r>
            <a:endParaRPr lang="en-US" dirty="0"/>
          </a:p>
          <a:p>
            <a:r>
              <a:rPr lang="en-GB" dirty="0"/>
              <a:t>Key challenges</a:t>
            </a:r>
          </a:p>
          <a:p>
            <a:pPr lvl="1"/>
            <a:r>
              <a:rPr lang="en-GB" dirty="0"/>
              <a:t>Creating a certain smell</a:t>
            </a:r>
          </a:p>
          <a:p>
            <a:pPr lvl="1"/>
            <a:r>
              <a:rPr lang="en-GB" dirty="0"/>
              <a:t>Storing and providing the smell</a:t>
            </a:r>
          </a:p>
          <a:p>
            <a:pPr lvl="1"/>
            <a:r>
              <a:rPr lang="en-GB" dirty="0"/>
              <a:t>Timed delivery of the smell to the user</a:t>
            </a:r>
          </a:p>
          <a:p>
            <a:pPr lvl="1"/>
            <a:r>
              <a:rPr lang="en-GB" dirty="0"/>
              <a:t>Neutralizing / replacing the smell </a:t>
            </a:r>
          </a:p>
          <a:p>
            <a:endParaRPr lang="en-US" dirty="0"/>
          </a:p>
          <a:p>
            <a:endParaRPr lang="de-DE" dirty="0"/>
          </a:p>
        </p:txBody>
      </p:sp>
      <p:sp>
        <p:nvSpPr>
          <p:cNvPr id="7" name="Inhaltsplatzhalter 6">
            <a:extLst>
              <a:ext uri="{FF2B5EF4-FFF2-40B4-BE49-F238E27FC236}">
                <a16:creationId xmlns:a16="http://schemas.microsoft.com/office/drawing/2014/main" id="{C638C467-3B5E-F26F-8616-AC0F99E78B0E}"/>
              </a:ext>
            </a:extLst>
          </p:cNvPr>
          <p:cNvSpPr>
            <a:spLocks noGrp="1"/>
          </p:cNvSpPr>
          <p:nvPr>
            <p:ph sz="quarter" idx="35"/>
          </p:nvPr>
        </p:nvSpPr>
        <p:spPr/>
        <p:txBody>
          <a:bodyPr/>
          <a:lstStyle/>
          <a:p>
            <a:r>
              <a:rPr lang="en-GB" sz="1000" dirty="0" err="1">
                <a:solidFill>
                  <a:schemeClr val="tx1">
                    <a:lumMod val="65000"/>
                    <a:lumOff val="35000"/>
                  </a:schemeClr>
                </a:solidFill>
              </a:rPr>
              <a:t>Dmitrenko</a:t>
            </a:r>
            <a:r>
              <a:rPr lang="en-GB" sz="1000" dirty="0">
                <a:solidFill>
                  <a:schemeClr val="tx1">
                    <a:lumMod val="65000"/>
                    <a:lumOff val="35000"/>
                  </a:schemeClr>
                </a:solidFill>
              </a:rPr>
              <a:t>, D., Vi, C. T., &amp; Obrist, M. (2016, October). A comparison of scent-delivery devices and their meaningful use for in-car olfactory interaction. In Proceedings of the 8th International Conference on Automotive User Interfaces and Interactive Vehicular Applications (pp. 23-26)</a:t>
            </a:r>
          </a:p>
        </p:txBody>
      </p:sp>
      <p:pic>
        <p:nvPicPr>
          <p:cNvPr id="9" name="Picture 4" descr="Bildergebnis für olfactory display">
            <a:extLst>
              <a:ext uri="{FF2B5EF4-FFF2-40B4-BE49-F238E27FC236}">
                <a16:creationId xmlns:a16="http://schemas.microsoft.com/office/drawing/2014/main" id="{AC37131D-2FFE-C262-49D8-8646DD6484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65291" y="1808162"/>
            <a:ext cx="3931383" cy="2211403"/>
          </a:xfrm>
          <a:prstGeom prst="rect">
            <a:avLst/>
          </a:prstGeom>
          <a:noFill/>
          <a:extLst>
            <a:ext uri="{909E8E84-426E-40DD-AFC4-6F175D3DCCD1}">
              <a14:hiddenFill xmlns:a14="http://schemas.microsoft.com/office/drawing/2010/main">
                <a:solidFill>
                  <a:srgbClr val="FFFFFF"/>
                </a:solidFill>
              </a14:hiddenFill>
            </a:ext>
          </a:extLst>
        </p:spPr>
      </p:pic>
      <p:sp>
        <p:nvSpPr>
          <p:cNvPr id="10" name="Rechteck 9">
            <a:extLst>
              <a:ext uri="{FF2B5EF4-FFF2-40B4-BE49-F238E27FC236}">
                <a16:creationId xmlns:a16="http://schemas.microsoft.com/office/drawing/2014/main" id="{ECAC64C4-CA73-A804-05BF-A678F2F12B77}"/>
              </a:ext>
            </a:extLst>
          </p:cNvPr>
          <p:cNvSpPr/>
          <p:nvPr/>
        </p:nvSpPr>
        <p:spPr>
          <a:xfrm>
            <a:off x="7565291" y="4257863"/>
            <a:ext cx="3931383" cy="861774"/>
          </a:xfrm>
          <a:prstGeom prst="rect">
            <a:avLst/>
          </a:prstGeom>
        </p:spPr>
        <p:txBody>
          <a:bodyPr wrap="square">
            <a:spAutoFit/>
          </a:bodyPr>
          <a:lstStyle/>
          <a:p>
            <a:r>
              <a:rPr lang="en-US" sz="1000" dirty="0"/>
              <a:t>"Meta Cookie" is a gustatory display to change the perceived taste of a cookie by overlaying visual and olfactory information onto a real cookie, The system induces cross-modal effect among vision, olfaction and gustation to let humans perceive various tastes without changing chemical substances </a:t>
            </a:r>
            <a:endParaRPr lang="de-DE" sz="1000" dirty="0"/>
          </a:p>
        </p:txBody>
      </p:sp>
    </p:spTree>
    <p:extLst>
      <p:ext uri="{BB962C8B-B14F-4D97-AF65-F5344CB8AC3E}">
        <p14:creationId xmlns:p14="http://schemas.microsoft.com/office/powerpoint/2010/main" val="1021608195"/>
      </p:ext>
    </p:extLst>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134A74E-DD15-F656-1293-FF9E4B6FB5E1}"/>
              </a:ext>
            </a:extLst>
          </p:cNvPr>
          <p:cNvSpPr>
            <a:spLocks noGrp="1"/>
          </p:cNvSpPr>
          <p:nvPr>
            <p:ph type="title"/>
          </p:nvPr>
        </p:nvSpPr>
        <p:spPr/>
        <p:txBody>
          <a:bodyPr/>
          <a:lstStyle/>
          <a:p>
            <a:r>
              <a:rPr lang="en-US" altLang="de-DE" dirty="0"/>
              <a:t>Incense Clocks</a:t>
            </a:r>
            <a:endParaRPr lang="de-DE" dirty="0"/>
          </a:p>
        </p:txBody>
      </p:sp>
      <p:sp>
        <p:nvSpPr>
          <p:cNvPr id="3" name="Fußzeilenplatzhalter 2">
            <a:extLst>
              <a:ext uri="{FF2B5EF4-FFF2-40B4-BE49-F238E27FC236}">
                <a16:creationId xmlns:a16="http://schemas.microsoft.com/office/drawing/2014/main" id="{3E2FFA89-0DBD-86BF-36EB-BC12D82E60DC}"/>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969CFB98-3007-D4F4-B31C-A89D4F01EA6D}"/>
              </a:ext>
            </a:extLst>
          </p:cNvPr>
          <p:cNvSpPr>
            <a:spLocks noGrp="1"/>
          </p:cNvSpPr>
          <p:nvPr>
            <p:ph type="sldNum" sz="quarter" idx="33"/>
          </p:nvPr>
        </p:nvSpPr>
        <p:spPr/>
        <p:txBody>
          <a:bodyPr/>
          <a:lstStyle/>
          <a:p>
            <a:fld id="{BA24374A-C3A8-471A-8837-3FC31668ABE5}" type="slidenum">
              <a:rPr lang="de-DE" smtClean="0"/>
              <a:pPr/>
              <a:t>174</a:t>
            </a:fld>
            <a:endParaRPr lang="de-DE" dirty="0"/>
          </a:p>
        </p:txBody>
      </p:sp>
      <p:sp>
        <p:nvSpPr>
          <p:cNvPr id="5" name="Textplatzhalter 4">
            <a:extLst>
              <a:ext uri="{FF2B5EF4-FFF2-40B4-BE49-F238E27FC236}">
                <a16:creationId xmlns:a16="http://schemas.microsoft.com/office/drawing/2014/main" id="{760529DE-578E-865D-1BA0-269E95BB8803}"/>
              </a:ext>
            </a:extLst>
          </p:cNvPr>
          <p:cNvSpPr>
            <a:spLocks noGrp="1"/>
          </p:cNvSpPr>
          <p:nvPr>
            <p:ph type="body" sz="quarter" idx="21"/>
          </p:nvPr>
        </p:nvSpPr>
        <p:spPr/>
        <p:txBody>
          <a:bodyPr/>
          <a:lstStyle/>
          <a:p>
            <a:r>
              <a:rPr lang="en-US" sz="1400" dirty="0"/>
              <a:t>Displays</a:t>
            </a:r>
            <a:endParaRPr lang="de-DE" dirty="0"/>
          </a:p>
        </p:txBody>
      </p:sp>
      <p:sp>
        <p:nvSpPr>
          <p:cNvPr id="6" name="Textplatzhalter 5">
            <a:extLst>
              <a:ext uri="{FF2B5EF4-FFF2-40B4-BE49-F238E27FC236}">
                <a16:creationId xmlns:a16="http://schemas.microsoft.com/office/drawing/2014/main" id="{5B54F160-9615-CDB3-2F5C-A99E4F2CB756}"/>
              </a:ext>
            </a:extLst>
          </p:cNvPr>
          <p:cNvSpPr>
            <a:spLocks noGrp="1"/>
          </p:cNvSpPr>
          <p:nvPr>
            <p:ph type="body" sz="quarter" idx="34"/>
          </p:nvPr>
        </p:nvSpPr>
        <p:spPr>
          <a:xfrm>
            <a:off x="695326" y="1449388"/>
            <a:ext cx="6197406" cy="4056061"/>
          </a:xfrm>
        </p:spPr>
        <p:txBody>
          <a:bodyPr>
            <a:normAutofit fontScale="92500" lnSpcReduction="10000"/>
          </a:bodyPr>
          <a:lstStyle/>
          <a:p>
            <a:r>
              <a:rPr lang="en-US" dirty="0"/>
              <a:t>Timekeeping device (China, East Asia)</a:t>
            </a:r>
          </a:p>
          <a:p>
            <a:r>
              <a:rPr lang="en-US" dirty="0"/>
              <a:t>Clock body holds incense sticks or powdered incense</a:t>
            </a:r>
          </a:p>
          <a:p>
            <a:r>
              <a:rPr lang="en-US" dirty="0"/>
              <a:t>Different incenses along the body </a:t>
            </a:r>
          </a:p>
          <a:p>
            <a:r>
              <a:rPr lang="en-US" dirty="0"/>
              <a:t>Calibrated brining rate to measure time</a:t>
            </a:r>
          </a:p>
          <a:p>
            <a:r>
              <a:rPr lang="en-US" dirty="0"/>
              <a:t>Can include bells (auditory signal) </a:t>
            </a:r>
          </a:p>
          <a:p>
            <a:r>
              <a:rPr lang="en-US" dirty="0"/>
              <a:t>Used in homes and temples </a:t>
            </a:r>
          </a:p>
          <a:p>
            <a:r>
              <a:rPr lang="en-US" dirty="0"/>
              <a:t>New smell / other incense signals passage of time</a:t>
            </a:r>
          </a:p>
          <a:p>
            <a:r>
              <a:rPr lang="en-US" dirty="0"/>
              <a:t>…you can smell the time</a:t>
            </a:r>
            <a:br>
              <a:rPr lang="en-US" dirty="0"/>
            </a:br>
            <a:endParaRPr lang="en-US" dirty="0"/>
          </a:p>
          <a:p>
            <a:pPr marL="0" indent="0">
              <a:buNone/>
            </a:pPr>
            <a:endParaRPr lang="en-US" dirty="0"/>
          </a:p>
          <a:p>
            <a:endParaRPr lang="de-DE" dirty="0"/>
          </a:p>
          <a:p>
            <a:endParaRPr lang="de-DE" dirty="0"/>
          </a:p>
        </p:txBody>
      </p:sp>
      <p:sp>
        <p:nvSpPr>
          <p:cNvPr id="7" name="Inhaltsplatzhalter 6">
            <a:extLst>
              <a:ext uri="{FF2B5EF4-FFF2-40B4-BE49-F238E27FC236}">
                <a16:creationId xmlns:a16="http://schemas.microsoft.com/office/drawing/2014/main" id="{7FA56B01-E1C1-DFDB-8CD9-E66E39AAAE35}"/>
              </a:ext>
            </a:extLst>
          </p:cNvPr>
          <p:cNvSpPr>
            <a:spLocks noGrp="1"/>
          </p:cNvSpPr>
          <p:nvPr>
            <p:ph sz="quarter" idx="35"/>
          </p:nvPr>
        </p:nvSpPr>
        <p:spPr/>
        <p:txBody>
          <a:bodyPr/>
          <a:lstStyle/>
          <a:p>
            <a:r>
              <a:rPr lang="en-GB" sz="1000" dirty="0" err="1">
                <a:solidFill>
                  <a:schemeClr val="tx1">
                    <a:lumMod val="75000"/>
                    <a:lumOff val="25000"/>
                  </a:schemeClr>
                </a:solidFill>
              </a:rPr>
              <a:t>Bedini</a:t>
            </a:r>
            <a:r>
              <a:rPr lang="en-GB" sz="1000" dirty="0">
                <a:solidFill>
                  <a:schemeClr val="tx1">
                    <a:lumMod val="75000"/>
                    <a:lumOff val="25000"/>
                  </a:schemeClr>
                </a:solidFill>
              </a:rPr>
              <a:t>, S. A. (1963). The scent of time. A study of the use of fire and incense for time measurement in oriental countries. Transactions of the American Philosophical Society, 53(5), 1-51.</a:t>
            </a:r>
            <a:endParaRPr lang="de-DE" sz="1000" dirty="0">
              <a:solidFill>
                <a:schemeClr val="tx1">
                  <a:lumMod val="75000"/>
                  <a:lumOff val="25000"/>
                </a:schemeClr>
              </a:solidFill>
            </a:endParaRPr>
          </a:p>
        </p:txBody>
      </p:sp>
      <p:pic>
        <p:nvPicPr>
          <p:cNvPr id="8" name="Grafik 7">
            <a:extLst>
              <a:ext uri="{FF2B5EF4-FFF2-40B4-BE49-F238E27FC236}">
                <a16:creationId xmlns:a16="http://schemas.microsoft.com/office/drawing/2014/main" id="{8EA8B681-B203-2DBC-0F3A-BAE474AF79D7}"/>
              </a:ext>
            </a:extLst>
          </p:cNvPr>
          <p:cNvPicPr>
            <a:picLocks noChangeAspect="1"/>
          </p:cNvPicPr>
          <p:nvPr/>
        </p:nvPicPr>
        <p:blipFill rotWithShape="1">
          <a:blip r:embed="rId2"/>
          <a:srcRect b="10463"/>
          <a:stretch/>
        </p:blipFill>
        <p:spPr>
          <a:xfrm>
            <a:off x="6892731" y="1449388"/>
            <a:ext cx="4685860" cy="2474199"/>
          </a:xfrm>
          <a:prstGeom prst="rect">
            <a:avLst/>
          </a:prstGeom>
        </p:spPr>
      </p:pic>
    </p:spTree>
    <p:extLst>
      <p:ext uri="{BB962C8B-B14F-4D97-AF65-F5344CB8AC3E}">
        <p14:creationId xmlns:p14="http://schemas.microsoft.com/office/powerpoint/2010/main" val="1411666244"/>
      </p:ext>
    </p:extLst>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B9FE28D-CE86-A610-3EA4-D4EFC0BB7729}"/>
              </a:ext>
            </a:extLst>
          </p:cNvPr>
          <p:cNvSpPr>
            <a:spLocks noGrp="1"/>
          </p:cNvSpPr>
          <p:nvPr>
            <p:ph type="title"/>
          </p:nvPr>
        </p:nvSpPr>
        <p:spPr/>
        <p:txBody>
          <a:bodyPr/>
          <a:lstStyle/>
          <a:p>
            <a:r>
              <a:rPr lang="de-DE" dirty="0" err="1"/>
              <a:t>Tongue</a:t>
            </a:r>
            <a:r>
              <a:rPr lang="de-DE" dirty="0"/>
              <a:t> Displays</a:t>
            </a:r>
          </a:p>
        </p:txBody>
      </p:sp>
      <p:sp>
        <p:nvSpPr>
          <p:cNvPr id="3" name="Fußzeilenplatzhalter 2">
            <a:extLst>
              <a:ext uri="{FF2B5EF4-FFF2-40B4-BE49-F238E27FC236}">
                <a16:creationId xmlns:a16="http://schemas.microsoft.com/office/drawing/2014/main" id="{6B6D9A59-151C-8047-BA4E-8AE4A51602F4}"/>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62D53B22-B2C7-F283-452D-7194FDA7AF97}"/>
              </a:ext>
            </a:extLst>
          </p:cNvPr>
          <p:cNvSpPr>
            <a:spLocks noGrp="1"/>
          </p:cNvSpPr>
          <p:nvPr>
            <p:ph type="sldNum" sz="quarter" idx="33"/>
          </p:nvPr>
        </p:nvSpPr>
        <p:spPr/>
        <p:txBody>
          <a:bodyPr/>
          <a:lstStyle/>
          <a:p>
            <a:fld id="{BA24374A-C3A8-471A-8837-3FC31668ABE5}" type="slidenum">
              <a:rPr lang="de-DE" smtClean="0"/>
              <a:pPr/>
              <a:t>175</a:t>
            </a:fld>
            <a:endParaRPr lang="de-DE" dirty="0"/>
          </a:p>
        </p:txBody>
      </p:sp>
      <p:sp>
        <p:nvSpPr>
          <p:cNvPr id="5" name="Textplatzhalter 4">
            <a:extLst>
              <a:ext uri="{FF2B5EF4-FFF2-40B4-BE49-F238E27FC236}">
                <a16:creationId xmlns:a16="http://schemas.microsoft.com/office/drawing/2014/main" id="{9D1D56CB-C8E4-A792-571C-6055BBD81023}"/>
              </a:ext>
            </a:extLst>
          </p:cNvPr>
          <p:cNvSpPr>
            <a:spLocks noGrp="1"/>
          </p:cNvSpPr>
          <p:nvPr>
            <p:ph type="body" sz="quarter" idx="21"/>
          </p:nvPr>
        </p:nvSpPr>
        <p:spPr/>
        <p:txBody>
          <a:bodyPr/>
          <a:lstStyle/>
          <a:p>
            <a:r>
              <a:rPr lang="en-US" sz="1400" dirty="0"/>
              <a:t>Displays</a:t>
            </a:r>
            <a:endParaRPr lang="de-DE" dirty="0"/>
          </a:p>
        </p:txBody>
      </p:sp>
      <p:sp>
        <p:nvSpPr>
          <p:cNvPr id="6" name="Textplatzhalter 5">
            <a:extLst>
              <a:ext uri="{FF2B5EF4-FFF2-40B4-BE49-F238E27FC236}">
                <a16:creationId xmlns:a16="http://schemas.microsoft.com/office/drawing/2014/main" id="{B40F9B7B-4D99-EC5D-2103-1092A6582FE4}"/>
              </a:ext>
            </a:extLst>
          </p:cNvPr>
          <p:cNvSpPr>
            <a:spLocks noGrp="1"/>
          </p:cNvSpPr>
          <p:nvPr>
            <p:ph type="body" sz="quarter" idx="34"/>
          </p:nvPr>
        </p:nvSpPr>
        <p:spPr>
          <a:xfrm>
            <a:off x="695325" y="1449388"/>
            <a:ext cx="7640955" cy="4056061"/>
          </a:xfrm>
        </p:spPr>
        <p:txBody>
          <a:bodyPr/>
          <a:lstStyle/>
          <a:p>
            <a:pPr defTabSz="284163"/>
            <a:r>
              <a:rPr lang="de-DE" dirty="0" err="1"/>
              <a:t>Tongue</a:t>
            </a:r>
            <a:r>
              <a:rPr lang="de-DE" dirty="0"/>
              <a:t> Display Units (TDUs) </a:t>
            </a:r>
            <a:r>
              <a:rPr lang="en-US" dirty="0"/>
              <a:t>are programmable pulse generators that delivers DC-balanced voltage pulses suitable for </a:t>
            </a:r>
            <a:r>
              <a:rPr lang="en-US" dirty="0" err="1"/>
              <a:t>electrotactile</a:t>
            </a:r>
            <a:r>
              <a:rPr lang="en-US" dirty="0"/>
              <a:t> (</a:t>
            </a:r>
            <a:r>
              <a:rPr lang="en-US" dirty="0" err="1"/>
              <a:t>electrocutaneous</a:t>
            </a:r>
            <a:r>
              <a:rPr lang="en-US" dirty="0"/>
              <a:t>) stimulation of the anterior-dorsal tongue</a:t>
            </a:r>
          </a:p>
          <a:p>
            <a:pPr defTabSz="284163"/>
            <a:r>
              <a:rPr lang="en-US" dirty="0"/>
              <a:t>Use a matrix of surface electrodes for sensory substitution and neurorehabilitation</a:t>
            </a:r>
            <a:endParaRPr lang="de-DE" dirty="0"/>
          </a:p>
        </p:txBody>
      </p:sp>
      <p:sp>
        <p:nvSpPr>
          <p:cNvPr id="7" name="Inhaltsplatzhalter 6">
            <a:extLst>
              <a:ext uri="{FF2B5EF4-FFF2-40B4-BE49-F238E27FC236}">
                <a16:creationId xmlns:a16="http://schemas.microsoft.com/office/drawing/2014/main" id="{FFAD3C8D-BEE7-0068-4777-191DA361E7F6}"/>
              </a:ext>
            </a:extLst>
          </p:cNvPr>
          <p:cNvSpPr>
            <a:spLocks noGrp="1"/>
          </p:cNvSpPr>
          <p:nvPr>
            <p:ph sz="quarter" idx="35"/>
          </p:nvPr>
        </p:nvSpPr>
        <p:spPr>
          <a:xfrm>
            <a:off x="695325" y="5505450"/>
            <a:ext cx="7717155" cy="623888"/>
          </a:xfrm>
        </p:spPr>
        <p:txBody>
          <a:bodyPr/>
          <a:lstStyle/>
          <a:p>
            <a:r>
              <a:rPr lang="de-DE" dirty="0"/>
              <a:t>K.A. Kaczmarek, The </a:t>
            </a:r>
            <a:r>
              <a:rPr lang="de-DE" dirty="0" err="1"/>
              <a:t>tongue</a:t>
            </a:r>
            <a:r>
              <a:rPr lang="de-DE" dirty="0"/>
              <a:t> </a:t>
            </a:r>
            <a:r>
              <a:rPr lang="de-DE" dirty="0" err="1"/>
              <a:t>display</a:t>
            </a:r>
            <a:r>
              <a:rPr lang="de-DE" dirty="0"/>
              <a:t> </a:t>
            </a:r>
            <a:r>
              <a:rPr lang="de-DE" dirty="0" err="1"/>
              <a:t>unit</a:t>
            </a:r>
            <a:r>
              <a:rPr lang="de-DE" dirty="0"/>
              <a:t> (TDU) </a:t>
            </a:r>
            <a:r>
              <a:rPr lang="de-DE" dirty="0" err="1"/>
              <a:t>for</a:t>
            </a:r>
            <a:r>
              <a:rPr lang="de-DE" dirty="0"/>
              <a:t> </a:t>
            </a:r>
            <a:r>
              <a:rPr lang="de-DE" dirty="0" err="1"/>
              <a:t>electrotactile</a:t>
            </a:r>
            <a:r>
              <a:rPr lang="de-DE" dirty="0"/>
              <a:t> </a:t>
            </a:r>
            <a:r>
              <a:rPr lang="de-DE" dirty="0" err="1"/>
              <a:t>spatiotemporal</a:t>
            </a:r>
            <a:r>
              <a:rPr lang="de-DE" dirty="0"/>
              <a:t> </a:t>
            </a:r>
            <a:r>
              <a:rPr lang="de-DE" dirty="0" err="1"/>
              <a:t>pattern</a:t>
            </a:r>
            <a:r>
              <a:rPr lang="de-DE" dirty="0"/>
              <a:t> </a:t>
            </a:r>
            <a:r>
              <a:rPr lang="de-DE" dirty="0" err="1"/>
              <a:t>presentation</a:t>
            </a:r>
            <a:r>
              <a:rPr lang="de-DE" dirty="0"/>
              <a:t>, </a:t>
            </a:r>
            <a:r>
              <a:rPr lang="de-DE" dirty="0" err="1"/>
              <a:t>Scientia</a:t>
            </a:r>
            <a:r>
              <a:rPr lang="de-DE" dirty="0"/>
              <a:t> </a:t>
            </a:r>
            <a:r>
              <a:rPr lang="de-DE" dirty="0" err="1"/>
              <a:t>Iranica</a:t>
            </a:r>
            <a:r>
              <a:rPr lang="de-DE" dirty="0"/>
              <a:t>, Volume 18, </a:t>
            </a:r>
            <a:r>
              <a:rPr lang="de-DE" dirty="0" err="1"/>
              <a:t>Issue</a:t>
            </a:r>
            <a:r>
              <a:rPr lang="de-DE" dirty="0"/>
              <a:t> 6, 2011, Pages 1476-1485, ISSN 1026-3098, https://doi.org/10.1016/j.scient.2011.08.020.</a:t>
            </a:r>
          </a:p>
        </p:txBody>
      </p:sp>
      <p:pic>
        <p:nvPicPr>
          <p:cNvPr id="21506" name="Picture 2" descr="Tongue 'display' helps you keep your balance | New Scientist">
            <a:extLst>
              <a:ext uri="{FF2B5EF4-FFF2-40B4-BE49-F238E27FC236}">
                <a16:creationId xmlns:a16="http://schemas.microsoft.com/office/drawing/2014/main" id="{46A0FD69-5465-B96B-1110-F18F94D50F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39173" y="445769"/>
            <a:ext cx="2857500" cy="2057400"/>
          </a:xfrm>
          <a:prstGeom prst="rect">
            <a:avLst/>
          </a:prstGeom>
          <a:noFill/>
          <a:extLst>
            <a:ext uri="{909E8E84-426E-40DD-AFC4-6F175D3DCCD1}">
              <a14:hiddenFill xmlns:a14="http://schemas.microsoft.com/office/drawing/2010/main">
                <a:solidFill>
                  <a:srgbClr val="FFFFFF"/>
                </a:solidFill>
              </a14:hiddenFill>
            </a:ext>
          </a:extLst>
        </p:spPr>
      </p:pic>
      <p:sp>
        <p:nvSpPr>
          <p:cNvPr id="9" name="Textfeld 8">
            <a:extLst>
              <a:ext uri="{FF2B5EF4-FFF2-40B4-BE49-F238E27FC236}">
                <a16:creationId xmlns:a16="http://schemas.microsoft.com/office/drawing/2014/main" id="{AD2556FE-34DD-5162-DA86-90B46706BCE0}"/>
              </a:ext>
            </a:extLst>
          </p:cNvPr>
          <p:cNvSpPr txBox="1"/>
          <p:nvPr/>
        </p:nvSpPr>
        <p:spPr>
          <a:xfrm>
            <a:off x="8651875" y="2503169"/>
            <a:ext cx="2844797" cy="553998"/>
          </a:xfrm>
          <a:prstGeom prst="rect">
            <a:avLst/>
          </a:prstGeom>
          <a:noFill/>
        </p:spPr>
        <p:txBody>
          <a:bodyPr wrap="square">
            <a:spAutoFit/>
          </a:bodyPr>
          <a:lstStyle/>
          <a:p>
            <a:r>
              <a:rPr lang="de-DE" sz="1000" dirty="0"/>
              <a:t>Image from: https://www.newscientist.com/article/dn14058-tongue-display-helps-you-keep-your-balance/</a:t>
            </a:r>
          </a:p>
        </p:txBody>
      </p:sp>
      <p:pic>
        <p:nvPicPr>
          <p:cNvPr id="21508" name="Picture 4" descr="Photograph of the tongue display unit used in the present experiment.... |  Download Scientific Diagram">
            <a:extLst>
              <a:ext uri="{FF2B5EF4-FFF2-40B4-BE49-F238E27FC236}">
                <a16:creationId xmlns:a16="http://schemas.microsoft.com/office/drawing/2014/main" id="{668C6E0C-3D56-F2BB-C849-CBC67C21D2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224" t="5767" r="10224" b="5767"/>
          <a:stretch/>
        </p:blipFill>
        <p:spPr bwMode="auto">
          <a:xfrm>
            <a:off x="8651874" y="3093885"/>
            <a:ext cx="2844797" cy="2051459"/>
          </a:xfrm>
          <a:prstGeom prst="rect">
            <a:avLst/>
          </a:prstGeom>
          <a:noFill/>
          <a:extLst>
            <a:ext uri="{909E8E84-426E-40DD-AFC4-6F175D3DCCD1}">
              <a14:hiddenFill xmlns:a14="http://schemas.microsoft.com/office/drawing/2010/main">
                <a:solidFill>
                  <a:srgbClr val="FFFFFF"/>
                </a:solidFill>
              </a14:hiddenFill>
            </a:ext>
          </a:extLst>
        </p:spPr>
      </p:pic>
      <p:sp>
        <p:nvSpPr>
          <p:cNvPr id="10" name="Textfeld 9">
            <a:extLst>
              <a:ext uri="{FF2B5EF4-FFF2-40B4-BE49-F238E27FC236}">
                <a16:creationId xmlns:a16="http://schemas.microsoft.com/office/drawing/2014/main" id="{7D6FBE79-4E72-B114-1F82-C77EFD31666B}"/>
              </a:ext>
            </a:extLst>
          </p:cNvPr>
          <p:cNvSpPr txBox="1"/>
          <p:nvPr/>
        </p:nvSpPr>
        <p:spPr>
          <a:xfrm>
            <a:off x="8651878" y="5133043"/>
            <a:ext cx="2844797" cy="1015663"/>
          </a:xfrm>
          <a:prstGeom prst="rect">
            <a:avLst/>
          </a:prstGeom>
          <a:noFill/>
        </p:spPr>
        <p:txBody>
          <a:bodyPr wrap="square">
            <a:spAutoFit/>
          </a:bodyPr>
          <a:lstStyle/>
          <a:p>
            <a:r>
              <a:rPr lang="de-DE" sz="1000" dirty="0" err="1"/>
              <a:t>Vuillerme</a:t>
            </a:r>
            <a:r>
              <a:rPr lang="de-DE" sz="1000" dirty="0"/>
              <a:t>, N., </a:t>
            </a:r>
            <a:r>
              <a:rPr lang="de-DE" sz="1000" dirty="0" err="1"/>
              <a:t>Boisgontier</a:t>
            </a:r>
            <a:r>
              <a:rPr lang="de-DE" sz="1000" dirty="0"/>
              <a:t>, M., </a:t>
            </a:r>
            <a:r>
              <a:rPr lang="de-DE" sz="1000" dirty="0" err="1"/>
              <a:t>Chenu</a:t>
            </a:r>
            <a:r>
              <a:rPr lang="de-DE" sz="1000" dirty="0"/>
              <a:t>, O., </a:t>
            </a:r>
            <a:r>
              <a:rPr lang="de-DE" sz="1000" dirty="0" err="1"/>
              <a:t>Demongeot</a:t>
            </a:r>
            <a:r>
              <a:rPr lang="de-DE" sz="1000" dirty="0"/>
              <a:t>, J., &amp; </a:t>
            </a:r>
            <a:r>
              <a:rPr lang="de-DE" sz="1000" dirty="0" err="1"/>
              <a:t>Payan</a:t>
            </a:r>
            <a:r>
              <a:rPr lang="de-DE" sz="1000" dirty="0"/>
              <a:t>, Y. (2007). </a:t>
            </a:r>
            <a:r>
              <a:rPr lang="de-DE" sz="1000" dirty="0" err="1"/>
              <a:t>Tongue-placed</a:t>
            </a:r>
            <a:r>
              <a:rPr lang="de-DE" sz="1000" dirty="0"/>
              <a:t> </a:t>
            </a:r>
            <a:r>
              <a:rPr lang="de-DE" sz="1000" dirty="0" err="1"/>
              <a:t>tactile</a:t>
            </a:r>
            <a:r>
              <a:rPr lang="de-DE" sz="1000" dirty="0"/>
              <a:t> </a:t>
            </a:r>
            <a:r>
              <a:rPr lang="de-DE" sz="1000" dirty="0" err="1"/>
              <a:t>biofeedback</a:t>
            </a:r>
            <a:r>
              <a:rPr lang="de-DE" sz="1000" dirty="0"/>
              <a:t> </a:t>
            </a:r>
            <a:r>
              <a:rPr lang="de-DE" sz="1000" dirty="0" err="1"/>
              <a:t>suppresses</a:t>
            </a:r>
            <a:r>
              <a:rPr lang="de-DE" sz="1000" dirty="0"/>
              <a:t> </a:t>
            </a:r>
            <a:r>
              <a:rPr lang="de-DE" sz="1000" dirty="0" err="1"/>
              <a:t>the</a:t>
            </a:r>
            <a:r>
              <a:rPr lang="de-DE" sz="1000" dirty="0"/>
              <a:t> </a:t>
            </a:r>
            <a:r>
              <a:rPr lang="de-DE" sz="1000" dirty="0" err="1"/>
              <a:t>deleterious</a:t>
            </a:r>
            <a:r>
              <a:rPr lang="de-DE" sz="1000" dirty="0"/>
              <a:t> </a:t>
            </a:r>
            <a:r>
              <a:rPr lang="de-DE" sz="1000" dirty="0" err="1"/>
              <a:t>effects</a:t>
            </a:r>
            <a:r>
              <a:rPr lang="de-DE" sz="1000" dirty="0"/>
              <a:t> of </a:t>
            </a:r>
            <a:r>
              <a:rPr lang="de-DE" sz="1000" dirty="0" err="1"/>
              <a:t>muscle</a:t>
            </a:r>
            <a:r>
              <a:rPr lang="de-DE" sz="1000" dirty="0"/>
              <a:t> </a:t>
            </a:r>
            <a:r>
              <a:rPr lang="de-DE" sz="1000" dirty="0" err="1"/>
              <a:t>fatigue</a:t>
            </a:r>
            <a:r>
              <a:rPr lang="de-DE" sz="1000" dirty="0"/>
              <a:t> on </a:t>
            </a:r>
            <a:r>
              <a:rPr lang="de-DE" sz="1000" dirty="0" err="1"/>
              <a:t>joint</a:t>
            </a:r>
            <a:r>
              <a:rPr lang="de-DE" sz="1000" dirty="0"/>
              <a:t> </a:t>
            </a:r>
            <a:r>
              <a:rPr lang="de-DE" sz="1000" dirty="0" err="1"/>
              <a:t>position</a:t>
            </a:r>
            <a:r>
              <a:rPr lang="de-DE" sz="1000" dirty="0"/>
              <a:t> sense at </a:t>
            </a:r>
            <a:r>
              <a:rPr lang="de-DE" sz="1000" dirty="0" err="1"/>
              <a:t>the</a:t>
            </a:r>
            <a:r>
              <a:rPr lang="de-DE" sz="1000" dirty="0"/>
              <a:t> </a:t>
            </a:r>
            <a:r>
              <a:rPr lang="de-DE" sz="1000" dirty="0" err="1"/>
              <a:t>ankle</a:t>
            </a:r>
            <a:r>
              <a:rPr lang="de-DE" sz="1000" dirty="0"/>
              <a:t>. Experimental Brain Research, 183(2), 235-240.</a:t>
            </a:r>
          </a:p>
        </p:txBody>
      </p:sp>
    </p:spTree>
    <p:extLst>
      <p:ext uri="{BB962C8B-B14F-4D97-AF65-F5344CB8AC3E}">
        <p14:creationId xmlns:p14="http://schemas.microsoft.com/office/powerpoint/2010/main" val="2103121561"/>
      </p:ext>
    </p:extLst>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platzhalter 10">
            <a:extLst>
              <a:ext uri="{FF2B5EF4-FFF2-40B4-BE49-F238E27FC236}">
                <a16:creationId xmlns:a16="http://schemas.microsoft.com/office/drawing/2014/main" id="{027AEEF4-B1F1-A532-EBA0-3D1ED4195ACD}"/>
              </a:ext>
            </a:extLst>
          </p:cNvPr>
          <p:cNvSpPr>
            <a:spLocks noGrp="1"/>
          </p:cNvSpPr>
          <p:nvPr>
            <p:ph type="body" sz="quarter" idx="21"/>
          </p:nvPr>
        </p:nvSpPr>
        <p:spPr>
          <a:xfrm>
            <a:off x="1806129" y="6317998"/>
            <a:ext cx="6845745" cy="540001"/>
          </a:xfrm>
        </p:spPr>
        <p:txBody>
          <a:bodyPr>
            <a:normAutofit/>
          </a:bodyPr>
          <a:lstStyle/>
          <a:p>
            <a:r>
              <a:rPr lang="en-US" sz="1200" dirty="0"/>
              <a:t>The following content is licensed under a Creative Commons Attribution 4.0 International license (CC BY-SA 4.0)</a:t>
            </a:r>
          </a:p>
        </p:txBody>
      </p:sp>
      <p:sp>
        <p:nvSpPr>
          <p:cNvPr id="22" name="Untertitel 21">
            <a:extLst>
              <a:ext uri="{FF2B5EF4-FFF2-40B4-BE49-F238E27FC236}">
                <a16:creationId xmlns:a16="http://schemas.microsoft.com/office/drawing/2014/main" id="{2A9E134A-6386-E5DC-8BB2-7350FB346F5D}"/>
              </a:ext>
            </a:extLst>
          </p:cNvPr>
          <p:cNvSpPr>
            <a:spLocks noGrp="1"/>
          </p:cNvSpPr>
          <p:nvPr>
            <p:ph type="subTitle" idx="1"/>
          </p:nvPr>
        </p:nvSpPr>
        <p:spPr/>
        <p:txBody>
          <a:bodyPr/>
          <a:lstStyle/>
          <a:p>
            <a:r>
              <a:rPr lang="de-DE" sz="1800" dirty="0"/>
              <a:t>Speakers and </a:t>
            </a:r>
            <a:r>
              <a:rPr lang="de-DE" sz="1800" dirty="0" err="1"/>
              <a:t>Auditory</a:t>
            </a:r>
            <a:r>
              <a:rPr lang="de-DE" sz="1800" dirty="0"/>
              <a:t> </a:t>
            </a:r>
            <a:r>
              <a:rPr lang="de-DE" sz="1800" dirty="0" err="1"/>
              <a:t>Cues</a:t>
            </a:r>
            <a:endParaRPr lang="de-DE" dirty="0"/>
          </a:p>
        </p:txBody>
      </p:sp>
      <p:pic>
        <p:nvPicPr>
          <p:cNvPr id="26" name="Bildplatzhalter 25" descr="Frankfurt UAS Logo">
            <a:extLst>
              <a:ext uri="{FF2B5EF4-FFF2-40B4-BE49-F238E27FC236}">
                <a16:creationId xmlns:a16="http://schemas.microsoft.com/office/drawing/2014/main" id="{B67F61A0-498D-B3E3-81B5-D2F1481BEAE2}"/>
              </a:ext>
            </a:extLst>
          </p:cNvPr>
          <p:cNvPicPr>
            <a:picLocks noGrp="1" noChangeAspect="1"/>
          </p:cNvPicPr>
          <p:nvPr>
            <p:ph type="pic" sz="quarter" idx="25"/>
          </p:nvPr>
        </p:nvPicPr>
        <p:blipFill rotWithShape="1">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l="-14803" r="-14803"/>
          <a:stretch/>
        </p:blipFill>
        <p:spPr/>
      </p:pic>
      <p:sp>
        <p:nvSpPr>
          <p:cNvPr id="21" name="Titel 20">
            <a:extLst>
              <a:ext uri="{FF2B5EF4-FFF2-40B4-BE49-F238E27FC236}">
                <a16:creationId xmlns:a16="http://schemas.microsoft.com/office/drawing/2014/main" id="{74AE008E-4998-8FBF-E060-8060811B8296}"/>
              </a:ext>
            </a:extLst>
          </p:cNvPr>
          <p:cNvSpPr>
            <a:spLocks noGrp="1"/>
          </p:cNvSpPr>
          <p:nvPr>
            <p:ph type="title"/>
          </p:nvPr>
        </p:nvSpPr>
        <p:spPr/>
        <p:txBody>
          <a:bodyPr/>
          <a:lstStyle/>
          <a:p>
            <a:r>
              <a:rPr lang="en-US" dirty="0"/>
              <a:t>Audio</a:t>
            </a:r>
            <a:endParaRPr lang="de-DE" dirty="0"/>
          </a:p>
        </p:txBody>
      </p:sp>
      <p:sp>
        <p:nvSpPr>
          <p:cNvPr id="29" name="Fußzeilenplatzhalter 28">
            <a:extLst>
              <a:ext uri="{FF2B5EF4-FFF2-40B4-BE49-F238E27FC236}">
                <a16:creationId xmlns:a16="http://schemas.microsoft.com/office/drawing/2014/main" id="{1AC71F81-F602-A4C2-46BE-A340BF3ABB9D}"/>
              </a:ext>
            </a:extLst>
          </p:cNvPr>
          <p:cNvSpPr>
            <a:spLocks noGrp="1"/>
          </p:cNvSpPr>
          <p:nvPr>
            <p:ph type="ftr" sz="quarter" idx="27"/>
          </p:nvPr>
        </p:nvSpPr>
        <p:spPr/>
        <p:txBody>
          <a:bodyPr/>
          <a:lstStyle/>
          <a:p>
            <a:r>
              <a:rPr lang="de-DE" dirty="0"/>
              <a:t>Prof. Dr. Valentin Schwind</a:t>
            </a:r>
          </a:p>
        </p:txBody>
      </p:sp>
      <p:sp>
        <p:nvSpPr>
          <p:cNvPr id="10" name="Foliennummernplatzhalter 9">
            <a:extLst>
              <a:ext uri="{FF2B5EF4-FFF2-40B4-BE49-F238E27FC236}">
                <a16:creationId xmlns:a16="http://schemas.microsoft.com/office/drawing/2014/main" id="{09B34132-5F57-672E-9E99-94213FE2FAB2}"/>
              </a:ext>
            </a:extLst>
          </p:cNvPr>
          <p:cNvSpPr>
            <a:spLocks noGrp="1"/>
          </p:cNvSpPr>
          <p:nvPr>
            <p:ph type="sldNum" sz="quarter" idx="28"/>
          </p:nvPr>
        </p:nvSpPr>
        <p:spPr/>
        <p:txBody>
          <a:bodyPr/>
          <a:lstStyle/>
          <a:p>
            <a:fld id="{BA24374A-C3A8-471A-8837-3FC31668ABE5}" type="slidenum">
              <a:rPr lang="de-DE" smtClean="0"/>
              <a:pPr/>
              <a:t>176</a:t>
            </a:fld>
            <a:endParaRPr lang="de-DE" dirty="0"/>
          </a:p>
        </p:txBody>
      </p:sp>
      <p:pic>
        <p:nvPicPr>
          <p:cNvPr id="2" name="Picture 2">
            <a:extLst>
              <a:ext uri="{FF2B5EF4-FFF2-40B4-BE49-F238E27FC236}">
                <a16:creationId xmlns:a16="http://schemas.microsoft.com/office/drawing/2014/main" id="{D486E752-767E-CBF0-388D-1E6691652E0E}"/>
              </a:ext>
              <a:ext uri="{C183D7F6-B498-43B3-948B-1728B52AA6E4}">
                <adec:decorative xmlns:adec="http://schemas.microsoft.com/office/drawing/2017/decorative" val="1"/>
              </a:ext>
            </a:extLst>
          </p:cNvPr>
          <p:cNvPicPr>
            <a:picLocks noChangeAspect="1" noChangeArrowheads="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bwMode="auto">
          <a:xfrm>
            <a:off x="695325" y="6432491"/>
            <a:ext cx="974974" cy="34124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7">
            <a:extLst>
              <a:ext uri="{FF2B5EF4-FFF2-40B4-BE49-F238E27FC236}">
                <a16:creationId xmlns:a16="http://schemas.microsoft.com/office/drawing/2014/main" id="{19697C04-79C1-048F-D0A4-BA18F95E2E4E}"/>
              </a:ext>
            </a:extLst>
          </p:cNvPr>
          <p:cNvSpPr/>
          <p:nvPr/>
        </p:nvSpPr>
        <p:spPr>
          <a:xfrm>
            <a:off x="0" y="5844404"/>
            <a:ext cx="12192000" cy="4027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720000" tIns="108000" rIns="720000" bIns="108000" rtlCol="0" anchor="b" anchorCtr="0">
            <a:spAutoFit/>
          </a:bodyPr>
          <a:lstStyle/>
          <a:p>
            <a:r>
              <a:rPr lang="en-US" sz="1200" dirty="0">
                <a:solidFill>
                  <a:sysClr val="windowText" lastClr="000000"/>
                </a:solidFill>
              </a:rPr>
              <a:t>Image from: </a:t>
            </a:r>
            <a:r>
              <a:rPr lang="en-US" sz="1200" dirty="0">
                <a:solidFill>
                  <a:sysClr val="windowText" lastClr="000000"/>
                </a:solidFill>
                <a:hlinkClick r:id="rId7"/>
              </a:rPr>
              <a:t>https://pxhere.com/de/photo/598757</a:t>
            </a:r>
            <a:r>
              <a:rPr lang="en-US" sz="1200" dirty="0">
                <a:solidFill>
                  <a:sysClr val="windowText" lastClr="000000"/>
                </a:solidFill>
              </a:rPr>
              <a:t> </a:t>
            </a:r>
          </a:p>
        </p:txBody>
      </p:sp>
      <p:pic>
        <p:nvPicPr>
          <p:cNvPr id="5" name="Bildplatzhalter 4" descr="Ein Bild, das Person, Lautsprecher, Megaphon enthält.&#10;&#10;Automatisch generierte Beschreibung">
            <a:extLst>
              <a:ext uri="{FF2B5EF4-FFF2-40B4-BE49-F238E27FC236}">
                <a16:creationId xmlns:a16="http://schemas.microsoft.com/office/drawing/2014/main" id="{DA10D94B-77FA-A9EA-78FE-AC22CF577F69}"/>
              </a:ext>
            </a:extLst>
          </p:cNvPr>
          <p:cNvPicPr>
            <a:picLocks noGrp="1" noChangeAspect="1"/>
          </p:cNvPicPr>
          <p:nvPr>
            <p:ph type="pic" sz="quarter" idx="13"/>
          </p:nvPr>
        </p:nvPicPr>
        <p:blipFill rotWithShape="1">
          <a:blip r:embed="rId8">
            <a:extLst>
              <a:ext uri="{28A0092B-C50C-407E-A947-70E740481C1C}">
                <a14:useLocalDpi xmlns:a14="http://schemas.microsoft.com/office/drawing/2010/main" val="0"/>
              </a:ext>
            </a:extLst>
          </a:blip>
          <a:srcRect t="21211" b="43359"/>
          <a:stretch/>
        </p:blipFill>
        <p:spPr>
          <a:xfrm>
            <a:off x="0" y="1089025"/>
            <a:ext cx="12192000" cy="2879725"/>
          </a:xfrm>
        </p:spPr>
      </p:pic>
    </p:spTree>
    <p:extLst>
      <p:ext uri="{BB962C8B-B14F-4D97-AF65-F5344CB8AC3E}">
        <p14:creationId xmlns:p14="http://schemas.microsoft.com/office/powerpoint/2010/main" val="1415977425"/>
      </p:ext>
    </p:extLst>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62F5280-94C5-C7AF-F25B-62657F969A2D}"/>
              </a:ext>
            </a:extLst>
          </p:cNvPr>
          <p:cNvSpPr>
            <a:spLocks noGrp="1"/>
          </p:cNvSpPr>
          <p:nvPr>
            <p:ph type="title"/>
          </p:nvPr>
        </p:nvSpPr>
        <p:spPr/>
        <p:txBody>
          <a:bodyPr/>
          <a:lstStyle/>
          <a:p>
            <a:r>
              <a:rPr lang="de-DE" dirty="0" err="1"/>
              <a:t>Loudspeaker</a:t>
            </a:r>
            <a:endParaRPr lang="de-DE" dirty="0"/>
          </a:p>
        </p:txBody>
      </p:sp>
      <p:sp>
        <p:nvSpPr>
          <p:cNvPr id="3" name="Fußzeilenplatzhalter 2">
            <a:extLst>
              <a:ext uri="{FF2B5EF4-FFF2-40B4-BE49-F238E27FC236}">
                <a16:creationId xmlns:a16="http://schemas.microsoft.com/office/drawing/2014/main" id="{8C6D6020-7FBF-BB91-A2B8-C29B78ADDBF4}"/>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756B41BC-CB59-363E-9941-0F902CA881A3}"/>
              </a:ext>
            </a:extLst>
          </p:cNvPr>
          <p:cNvSpPr>
            <a:spLocks noGrp="1"/>
          </p:cNvSpPr>
          <p:nvPr>
            <p:ph type="sldNum" sz="quarter" idx="33"/>
          </p:nvPr>
        </p:nvSpPr>
        <p:spPr/>
        <p:txBody>
          <a:bodyPr/>
          <a:lstStyle/>
          <a:p>
            <a:fld id="{BA24374A-C3A8-471A-8837-3FC31668ABE5}" type="slidenum">
              <a:rPr lang="de-DE" smtClean="0"/>
              <a:pPr/>
              <a:t>177</a:t>
            </a:fld>
            <a:endParaRPr lang="de-DE" dirty="0"/>
          </a:p>
        </p:txBody>
      </p:sp>
      <p:sp>
        <p:nvSpPr>
          <p:cNvPr id="7" name="Textplatzhalter 6">
            <a:extLst>
              <a:ext uri="{FF2B5EF4-FFF2-40B4-BE49-F238E27FC236}">
                <a16:creationId xmlns:a16="http://schemas.microsoft.com/office/drawing/2014/main" id="{6ADB2854-6404-146F-5D9B-05CC0CDB5894}"/>
              </a:ext>
            </a:extLst>
          </p:cNvPr>
          <p:cNvSpPr>
            <a:spLocks noGrp="1"/>
          </p:cNvSpPr>
          <p:nvPr>
            <p:ph type="body" sz="quarter" idx="21"/>
          </p:nvPr>
        </p:nvSpPr>
        <p:spPr/>
        <p:txBody>
          <a:bodyPr/>
          <a:lstStyle/>
          <a:p>
            <a:r>
              <a:rPr lang="en-US" dirty="0"/>
              <a:t>Audio</a:t>
            </a:r>
            <a:endParaRPr lang="de-DE" dirty="0"/>
          </a:p>
        </p:txBody>
      </p:sp>
      <p:sp>
        <p:nvSpPr>
          <p:cNvPr id="6" name="Textplatzhalter 5">
            <a:extLst>
              <a:ext uri="{FF2B5EF4-FFF2-40B4-BE49-F238E27FC236}">
                <a16:creationId xmlns:a16="http://schemas.microsoft.com/office/drawing/2014/main" id="{28D76F27-7F32-0CCD-5147-3B67BB8FA655}"/>
              </a:ext>
            </a:extLst>
          </p:cNvPr>
          <p:cNvSpPr>
            <a:spLocks noGrp="1"/>
          </p:cNvSpPr>
          <p:nvPr>
            <p:ph type="body" sz="quarter" idx="34"/>
          </p:nvPr>
        </p:nvSpPr>
        <p:spPr/>
        <p:txBody>
          <a:bodyPr/>
          <a:lstStyle/>
          <a:p>
            <a:r>
              <a:rPr lang="de-DE" b="1" dirty="0">
                <a:solidFill>
                  <a:schemeClr val="accent1"/>
                </a:solidFill>
              </a:rPr>
              <a:t>An </a:t>
            </a:r>
            <a:r>
              <a:rPr lang="de-DE" b="1" dirty="0" err="1">
                <a:solidFill>
                  <a:schemeClr val="accent1"/>
                </a:solidFill>
              </a:rPr>
              <a:t>electroacoustic</a:t>
            </a:r>
            <a:r>
              <a:rPr lang="de-DE" b="1" dirty="0">
                <a:solidFill>
                  <a:schemeClr val="accent1"/>
                </a:solidFill>
              </a:rPr>
              <a:t> </a:t>
            </a:r>
            <a:r>
              <a:rPr lang="de-DE" b="1" dirty="0" err="1">
                <a:solidFill>
                  <a:schemeClr val="accent1"/>
                </a:solidFill>
              </a:rPr>
              <a:t>transducer</a:t>
            </a:r>
            <a:r>
              <a:rPr lang="de-DE" b="1" dirty="0">
                <a:solidFill>
                  <a:schemeClr val="accent1"/>
                </a:solidFill>
              </a:rPr>
              <a:t> </a:t>
            </a:r>
            <a:r>
              <a:rPr lang="en-US" dirty="0"/>
              <a:t>converts an audio signal into a sound</a:t>
            </a:r>
            <a:endParaRPr lang="de-DE" dirty="0"/>
          </a:p>
        </p:txBody>
      </p:sp>
      <p:sp>
        <p:nvSpPr>
          <p:cNvPr id="8" name="Inhaltsplatzhalter 7">
            <a:extLst>
              <a:ext uri="{FF2B5EF4-FFF2-40B4-BE49-F238E27FC236}">
                <a16:creationId xmlns:a16="http://schemas.microsoft.com/office/drawing/2014/main" id="{7F53D671-A267-1748-3B30-9E31916FBB26}"/>
              </a:ext>
            </a:extLst>
          </p:cNvPr>
          <p:cNvSpPr>
            <a:spLocks noGrp="1"/>
          </p:cNvSpPr>
          <p:nvPr>
            <p:ph sz="quarter" idx="35"/>
          </p:nvPr>
        </p:nvSpPr>
        <p:spPr/>
        <p:txBody>
          <a:bodyPr/>
          <a:lstStyle/>
          <a:p>
            <a:r>
              <a:rPr lang="en-US" dirty="0"/>
              <a:t>Transducers are used in electronic communications systems to convert signals of various physical forms to electronic signals, and vice versa. In this example, the first transducer could be a microphone, and the second transducer could be a speaker. Brews </a:t>
            </a:r>
            <a:r>
              <a:rPr lang="en-US" dirty="0" err="1"/>
              <a:t>ohare</a:t>
            </a:r>
            <a:r>
              <a:rPr lang="en-US" dirty="0"/>
              <a:t> - Own work;... Uses File:EAR.jpg and File:Sexy-Red-Lips Happy-Girl.jpg Steps in a signal communications system CC BY-SA 3.0 </a:t>
            </a:r>
            <a:r>
              <a:rPr lang="en-US" dirty="0">
                <a:hlinkClick r:id="rId2"/>
              </a:rPr>
              <a:t>https://en.wikipedia.org/wiki/Transducer#/media/File:Signal_processing_system.png</a:t>
            </a:r>
            <a:r>
              <a:rPr lang="en-US" dirty="0"/>
              <a:t> </a:t>
            </a:r>
            <a:endParaRPr lang="de-DE" dirty="0"/>
          </a:p>
        </p:txBody>
      </p:sp>
      <p:pic>
        <p:nvPicPr>
          <p:cNvPr id="20482" name="Picture 2">
            <a:extLst>
              <a:ext uri="{FF2B5EF4-FFF2-40B4-BE49-F238E27FC236}">
                <a16:creationId xmlns:a16="http://schemas.microsoft.com/office/drawing/2014/main" id="{E6761DB8-B10C-0F63-BF45-8BBE7A9998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325" y="2033586"/>
            <a:ext cx="10801350" cy="34718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5281095"/>
      </p:ext>
    </p:extLst>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6490C44-5B6B-1746-F04A-4553A3778C8C}"/>
              </a:ext>
            </a:extLst>
          </p:cNvPr>
          <p:cNvSpPr>
            <a:spLocks noGrp="1"/>
          </p:cNvSpPr>
          <p:nvPr>
            <p:ph type="title"/>
          </p:nvPr>
        </p:nvSpPr>
        <p:spPr/>
        <p:txBody>
          <a:bodyPr/>
          <a:lstStyle/>
          <a:p>
            <a:r>
              <a:rPr lang="en-US" dirty="0"/>
              <a:t>Audio Output Technologies</a:t>
            </a:r>
            <a:endParaRPr lang="de-DE" dirty="0"/>
          </a:p>
        </p:txBody>
      </p:sp>
      <p:sp>
        <p:nvSpPr>
          <p:cNvPr id="3" name="Fußzeilenplatzhalter 2">
            <a:extLst>
              <a:ext uri="{FF2B5EF4-FFF2-40B4-BE49-F238E27FC236}">
                <a16:creationId xmlns:a16="http://schemas.microsoft.com/office/drawing/2014/main" id="{F21F4BC6-26DF-648A-CE74-DFD75E6F1429}"/>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89E9361B-70BC-BC59-335C-8D676F905E05}"/>
              </a:ext>
            </a:extLst>
          </p:cNvPr>
          <p:cNvSpPr>
            <a:spLocks noGrp="1"/>
          </p:cNvSpPr>
          <p:nvPr>
            <p:ph type="sldNum" sz="quarter" idx="28"/>
          </p:nvPr>
        </p:nvSpPr>
        <p:spPr/>
        <p:txBody>
          <a:bodyPr/>
          <a:lstStyle/>
          <a:p>
            <a:fld id="{BA24374A-C3A8-471A-8837-3FC31668ABE5}" type="slidenum">
              <a:rPr lang="de-DE" smtClean="0"/>
              <a:pPr/>
              <a:t>178</a:t>
            </a:fld>
            <a:endParaRPr lang="de-DE" dirty="0"/>
          </a:p>
        </p:txBody>
      </p:sp>
      <p:sp>
        <p:nvSpPr>
          <p:cNvPr id="17" name="Textplatzhalter 16">
            <a:extLst>
              <a:ext uri="{FF2B5EF4-FFF2-40B4-BE49-F238E27FC236}">
                <a16:creationId xmlns:a16="http://schemas.microsoft.com/office/drawing/2014/main" id="{1E7B00D0-E2A2-BD5A-EA6E-67662FE9E82B}"/>
              </a:ext>
            </a:extLst>
          </p:cNvPr>
          <p:cNvSpPr>
            <a:spLocks noGrp="1"/>
          </p:cNvSpPr>
          <p:nvPr>
            <p:ph type="body" sz="quarter" idx="21"/>
          </p:nvPr>
        </p:nvSpPr>
        <p:spPr/>
        <p:txBody>
          <a:bodyPr/>
          <a:lstStyle/>
          <a:p>
            <a:r>
              <a:rPr lang="en-US" dirty="0"/>
              <a:t>Audio</a:t>
            </a:r>
            <a:endParaRPr lang="de-DE" dirty="0"/>
          </a:p>
        </p:txBody>
      </p:sp>
      <p:sp>
        <p:nvSpPr>
          <p:cNvPr id="6" name="Textplatzhalter 5">
            <a:extLst>
              <a:ext uri="{FF2B5EF4-FFF2-40B4-BE49-F238E27FC236}">
                <a16:creationId xmlns:a16="http://schemas.microsoft.com/office/drawing/2014/main" id="{B6A97E0C-E4A0-D1ED-4214-CD1CE20EF977}"/>
              </a:ext>
            </a:extLst>
          </p:cNvPr>
          <p:cNvSpPr>
            <a:spLocks noGrp="1"/>
          </p:cNvSpPr>
          <p:nvPr>
            <p:ph type="body" sz="quarter" idx="29"/>
          </p:nvPr>
        </p:nvSpPr>
        <p:spPr>
          <a:xfrm>
            <a:off x="695325" y="1449388"/>
            <a:ext cx="7618095" cy="4679950"/>
          </a:xfrm>
        </p:spPr>
        <p:txBody>
          <a:bodyPr>
            <a:normAutofit/>
          </a:bodyPr>
          <a:lstStyle/>
          <a:p>
            <a:r>
              <a:rPr lang="en-US" dirty="0"/>
              <a:t>Speakers: Mono, stereo, multi-speaker system (5.1, 7.1,…)</a:t>
            </a:r>
          </a:p>
          <a:p>
            <a:r>
              <a:rPr lang="en-US" dirty="0"/>
              <a:t>Headphones: Over-ear/On-ear, In-ear/Earbuds, Bone Conduction</a:t>
            </a:r>
          </a:p>
          <a:p>
            <a:r>
              <a:rPr lang="en-US" dirty="0"/>
              <a:t>Important Parameters</a:t>
            </a:r>
          </a:p>
          <a:p>
            <a:pPr lvl="1"/>
            <a:r>
              <a:rPr lang="en-US" dirty="0"/>
              <a:t>Frequency range and Frequency response </a:t>
            </a:r>
          </a:p>
          <a:p>
            <a:pPr lvl="1"/>
            <a:r>
              <a:rPr lang="en-US" dirty="0"/>
              <a:t>Volume range</a:t>
            </a:r>
          </a:p>
          <a:p>
            <a:pPr lvl="1"/>
            <a:r>
              <a:rPr lang="en-US" dirty="0"/>
              <a:t>Directionality </a:t>
            </a:r>
          </a:p>
          <a:p>
            <a:pPr lvl="1"/>
            <a:r>
              <a:rPr lang="en-US" dirty="0"/>
              <a:t>Physical setup and size</a:t>
            </a:r>
          </a:p>
          <a:p>
            <a:pPr lvl="1"/>
            <a:r>
              <a:rPr lang="en-US" dirty="0"/>
              <a:t>Connections and data transmission </a:t>
            </a:r>
          </a:p>
          <a:p>
            <a:endParaRPr lang="de-DE" dirty="0"/>
          </a:p>
          <a:p>
            <a:endParaRPr lang="de-DE" dirty="0"/>
          </a:p>
        </p:txBody>
      </p:sp>
      <p:pic>
        <p:nvPicPr>
          <p:cNvPr id="8" name="Grafik 7">
            <a:extLst>
              <a:ext uri="{FF2B5EF4-FFF2-40B4-BE49-F238E27FC236}">
                <a16:creationId xmlns:a16="http://schemas.microsoft.com/office/drawing/2014/main" id="{CAB039E8-0998-CA76-010A-2BD6A3783270}"/>
              </a:ext>
            </a:extLst>
          </p:cNvPr>
          <p:cNvPicPr>
            <a:picLocks noChangeAspect="1"/>
          </p:cNvPicPr>
          <p:nvPr/>
        </p:nvPicPr>
        <p:blipFill>
          <a:blip r:embed="rId2"/>
          <a:stretch>
            <a:fillRect/>
          </a:stretch>
        </p:blipFill>
        <p:spPr>
          <a:xfrm>
            <a:off x="8651875" y="285973"/>
            <a:ext cx="3303396" cy="2164294"/>
          </a:xfrm>
          <a:prstGeom prst="rect">
            <a:avLst/>
          </a:prstGeom>
        </p:spPr>
      </p:pic>
      <p:pic>
        <p:nvPicPr>
          <p:cNvPr id="9" name="Grafik 8">
            <a:extLst>
              <a:ext uri="{FF2B5EF4-FFF2-40B4-BE49-F238E27FC236}">
                <a16:creationId xmlns:a16="http://schemas.microsoft.com/office/drawing/2014/main" id="{03A0F4A4-1997-38C7-A844-258360CE72CC}"/>
              </a:ext>
            </a:extLst>
          </p:cNvPr>
          <p:cNvPicPr>
            <a:picLocks noChangeAspect="1"/>
          </p:cNvPicPr>
          <p:nvPr/>
        </p:nvPicPr>
        <p:blipFill rotWithShape="1">
          <a:blip r:embed="rId3"/>
          <a:srcRect b="33922"/>
          <a:stretch/>
        </p:blipFill>
        <p:spPr>
          <a:xfrm>
            <a:off x="8651875" y="2554510"/>
            <a:ext cx="3303396" cy="3159330"/>
          </a:xfrm>
          <a:prstGeom prst="rect">
            <a:avLst/>
          </a:prstGeom>
        </p:spPr>
      </p:pic>
      <p:sp>
        <p:nvSpPr>
          <p:cNvPr id="10" name="Textfeld 9">
            <a:extLst>
              <a:ext uri="{FF2B5EF4-FFF2-40B4-BE49-F238E27FC236}">
                <a16:creationId xmlns:a16="http://schemas.microsoft.com/office/drawing/2014/main" id="{59A0BB67-A886-0D81-F7DF-579B1666D08B}"/>
              </a:ext>
            </a:extLst>
          </p:cNvPr>
          <p:cNvSpPr txBox="1"/>
          <p:nvPr/>
        </p:nvSpPr>
        <p:spPr>
          <a:xfrm>
            <a:off x="8651875" y="5617721"/>
            <a:ext cx="3303396" cy="523220"/>
          </a:xfrm>
          <a:prstGeom prst="rect">
            <a:avLst/>
          </a:prstGeom>
          <a:noFill/>
        </p:spPr>
        <p:txBody>
          <a:bodyPr wrap="square">
            <a:spAutoFit/>
          </a:bodyPr>
          <a:lstStyle/>
          <a:p>
            <a:endParaRPr lang="de-DE" sz="700" dirty="0"/>
          </a:p>
          <a:p>
            <a:r>
              <a:rPr lang="de-DE" sz="700" dirty="0">
                <a:hlinkClick r:id="rId4"/>
              </a:rPr>
              <a:t>https://pixabay.com/de/photos/menschen-frau-kopfh%C3%B6rer-musik-ton-2572972/</a:t>
            </a:r>
            <a:endParaRPr lang="de-DE" sz="700" dirty="0"/>
          </a:p>
          <a:p>
            <a:r>
              <a:rPr lang="de-DE" sz="700" dirty="0">
                <a:hlinkClick r:id="rId5"/>
              </a:rPr>
              <a:t>https://pixabay.com/de/photos/techland-audio-audiovector-stereo-1822627/</a:t>
            </a:r>
            <a:endParaRPr lang="de-DE" sz="700" dirty="0"/>
          </a:p>
        </p:txBody>
      </p:sp>
    </p:spTree>
    <p:extLst>
      <p:ext uri="{BB962C8B-B14F-4D97-AF65-F5344CB8AC3E}">
        <p14:creationId xmlns:p14="http://schemas.microsoft.com/office/powerpoint/2010/main" val="711396729"/>
      </p:ext>
    </p:extLst>
  </p:cSld>
  <p:clrMapOvr>
    <a:masterClrMapping/>
  </p:clrMapOvr>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6662638-7B6C-C16A-063E-78EB4B4D3001}"/>
              </a:ext>
            </a:extLst>
          </p:cNvPr>
          <p:cNvSpPr>
            <a:spLocks noGrp="1"/>
          </p:cNvSpPr>
          <p:nvPr>
            <p:ph type="title"/>
          </p:nvPr>
        </p:nvSpPr>
        <p:spPr/>
        <p:txBody>
          <a:bodyPr/>
          <a:lstStyle/>
          <a:p>
            <a:r>
              <a:rPr lang="en-US" dirty="0"/>
              <a:t>Audio Output Types</a:t>
            </a:r>
            <a:endParaRPr lang="de-DE" dirty="0"/>
          </a:p>
        </p:txBody>
      </p:sp>
      <p:sp>
        <p:nvSpPr>
          <p:cNvPr id="3" name="Fußzeilenplatzhalter 2">
            <a:extLst>
              <a:ext uri="{FF2B5EF4-FFF2-40B4-BE49-F238E27FC236}">
                <a16:creationId xmlns:a16="http://schemas.microsoft.com/office/drawing/2014/main" id="{FE881CCF-AE33-9C93-D8CF-5FADCC17614A}"/>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D096B723-DB26-D0F4-E193-D20EBDFD684E}"/>
              </a:ext>
            </a:extLst>
          </p:cNvPr>
          <p:cNvSpPr>
            <a:spLocks noGrp="1"/>
          </p:cNvSpPr>
          <p:nvPr>
            <p:ph type="sldNum" sz="quarter" idx="28"/>
          </p:nvPr>
        </p:nvSpPr>
        <p:spPr/>
        <p:txBody>
          <a:bodyPr/>
          <a:lstStyle/>
          <a:p>
            <a:fld id="{BA24374A-C3A8-471A-8837-3FC31668ABE5}" type="slidenum">
              <a:rPr lang="de-DE" smtClean="0"/>
              <a:pPr/>
              <a:t>179</a:t>
            </a:fld>
            <a:endParaRPr lang="de-DE" dirty="0"/>
          </a:p>
        </p:txBody>
      </p:sp>
      <p:sp>
        <p:nvSpPr>
          <p:cNvPr id="5" name="Textplatzhalter 4">
            <a:extLst>
              <a:ext uri="{FF2B5EF4-FFF2-40B4-BE49-F238E27FC236}">
                <a16:creationId xmlns:a16="http://schemas.microsoft.com/office/drawing/2014/main" id="{1617123F-061A-34C3-FB39-0035FFDE72B6}"/>
              </a:ext>
            </a:extLst>
          </p:cNvPr>
          <p:cNvSpPr>
            <a:spLocks noGrp="1"/>
          </p:cNvSpPr>
          <p:nvPr>
            <p:ph type="body" sz="quarter" idx="21"/>
          </p:nvPr>
        </p:nvSpPr>
        <p:spPr/>
        <p:txBody>
          <a:bodyPr/>
          <a:lstStyle/>
          <a:p>
            <a:r>
              <a:rPr lang="en-US" dirty="0"/>
              <a:t>Audio</a:t>
            </a:r>
            <a:endParaRPr lang="de-DE" dirty="0"/>
          </a:p>
        </p:txBody>
      </p:sp>
      <p:sp>
        <p:nvSpPr>
          <p:cNvPr id="6" name="Textplatzhalter 5">
            <a:extLst>
              <a:ext uri="{FF2B5EF4-FFF2-40B4-BE49-F238E27FC236}">
                <a16:creationId xmlns:a16="http://schemas.microsoft.com/office/drawing/2014/main" id="{77EBB8B9-4B51-8336-A088-218733DA9925}"/>
              </a:ext>
            </a:extLst>
          </p:cNvPr>
          <p:cNvSpPr>
            <a:spLocks noGrp="1"/>
          </p:cNvSpPr>
          <p:nvPr>
            <p:ph type="body" sz="quarter" idx="29"/>
          </p:nvPr>
        </p:nvSpPr>
        <p:spPr/>
        <p:txBody>
          <a:bodyPr>
            <a:normAutofit lnSpcReduction="10000"/>
          </a:bodyPr>
          <a:lstStyle/>
          <a:p>
            <a:r>
              <a:rPr lang="en-US" b="1" dirty="0">
                <a:solidFill>
                  <a:schemeClr val="accent1"/>
                </a:solidFill>
              </a:rPr>
              <a:t>Simple sounds</a:t>
            </a:r>
          </a:p>
          <a:p>
            <a:pPr lvl="1"/>
            <a:r>
              <a:rPr lang="en-US" dirty="0"/>
              <a:t>Beeps, e.g., warnings</a:t>
            </a:r>
          </a:p>
          <a:p>
            <a:pPr lvl="1"/>
            <a:r>
              <a:rPr lang="en-US" dirty="0"/>
              <a:t>Single frequency</a:t>
            </a:r>
          </a:p>
          <a:p>
            <a:r>
              <a:rPr lang="en-US" b="1" dirty="0">
                <a:solidFill>
                  <a:schemeClr val="accent1"/>
                </a:solidFill>
              </a:rPr>
              <a:t>Designed sounds</a:t>
            </a:r>
          </a:p>
          <a:p>
            <a:pPr lvl="1"/>
            <a:r>
              <a:rPr lang="en-US" dirty="0"/>
              <a:t>Auditory icons</a:t>
            </a:r>
          </a:p>
          <a:p>
            <a:pPr lvl="1"/>
            <a:r>
              <a:rPr lang="en-US" dirty="0" err="1"/>
              <a:t>Earcons</a:t>
            </a:r>
            <a:endParaRPr lang="en-US" dirty="0"/>
          </a:p>
          <a:p>
            <a:pPr lvl="1"/>
            <a:r>
              <a:rPr lang="en-US" dirty="0"/>
              <a:t>Composed  / Music</a:t>
            </a:r>
          </a:p>
          <a:p>
            <a:r>
              <a:rPr lang="en-US" b="1" dirty="0">
                <a:solidFill>
                  <a:schemeClr val="accent1"/>
                </a:solidFill>
              </a:rPr>
              <a:t>Sonification</a:t>
            </a:r>
            <a:r>
              <a:rPr lang="en-US" dirty="0"/>
              <a:t> </a:t>
            </a:r>
          </a:p>
          <a:p>
            <a:pPr lvl="1"/>
            <a:r>
              <a:rPr lang="en-US" dirty="0"/>
              <a:t>Turning other media into sound </a:t>
            </a:r>
          </a:p>
          <a:p>
            <a:r>
              <a:rPr lang="en-US" b="1" dirty="0">
                <a:solidFill>
                  <a:schemeClr val="accent1"/>
                </a:solidFill>
              </a:rPr>
              <a:t>Existing sounds</a:t>
            </a:r>
          </a:p>
          <a:p>
            <a:pPr lvl="1"/>
            <a:r>
              <a:rPr lang="en-US" dirty="0"/>
              <a:t>Speech, nature, music </a:t>
            </a:r>
            <a:r>
              <a:rPr lang="de-DE" dirty="0"/>
              <a:t> </a:t>
            </a:r>
          </a:p>
          <a:p>
            <a:endParaRPr lang="de-DE" dirty="0"/>
          </a:p>
        </p:txBody>
      </p:sp>
      <p:pic>
        <p:nvPicPr>
          <p:cNvPr id="7" name="Grafik 6">
            <a:extLst>
              <a:ext uri="{FF2B5EF4-FFF2-40B4-BE49-F238E27FC236}">
                <a16:creationId xmlns:a16="http://schemas.microsoft.com/office/drawing/2014/main" id="{A6917086-7220-2503-7AAA-14A0ADF91926}"/>
              </a:ext>
            </a:extLst>
          </p:cNvPr>
          <p:cNvPicPr>
            <a:picLocks noChangeAspect="1"/>
          </p:cNvPicPr>
          <p:nvPr/>
        </p:nvPicPr>
        <p:blipFill>
          <a:blip r:embed="rId2"/>
          <a:stretch>
            <a:fillRect/>
          </a:stretch>
        </p:blipFill>
        <p:spPr>
          <a:xfrm>
            <a:off x="5494707" y="1218884"/>
            <a:ext cx="6697293" cy="4617126"/>
          </a:xfrm>
          <a:prstGeom prst="rect">
            <a:avLst/>
          </a:prstGeom>
        </p:spPr>
      </p:pic>
      <p:sp>
        <p:nvSpPr>
          <p:cNvPr id="8" name="Textfeld 7">
            <a:extLst>
              <a:ext uri="{FF2B5EF4-FFF2-40B4-BE49-F238E27FC236}">
                <a16:creationId xmlns:a16="http://schemas.microsoft.com/office/drawing/2014/main" id="{BC6BD623-C20C-5394-76BB-1FE7D3904EBA}"/>
              </a:ext>
            </a:extLst>
          </p:cNvPr>
          <p:cNvSpPr txBox="1"/>
          <p:nvPr/>
        </p:nvSpPr>
        <p:spPr>
          <a:xfrm>
            <a:off x="5474385" y="5806172"/>
            <a:ext cx="6697293" cy="230832"/>
          </a:xfrm>
          <a:prstGeom prst="rect">
            <a:avLst/>
          </a:prstGeom>
          <a:noFill/>
        </p:spPr>
        <p:txBody>
          <a:bodyPr wrap="square">
            <a:spAutoFit/>
          </a:bodyPr>
          <a:lstStyle/>
          <a:p>
            <a:r>
              <a:rPr lang="de-DE" sz="900" dirty="0">
                <a:hlinkClick r:id="rId3"/>
              </a:rPr>
              <a:t>https://pixabay.com/de/photos/noten-musik-notenschl%C3%BCssel-4768600/</a:t>
            </a:r>
            <a:endParaRPr lang="de-DE" sz="900" dirty="0"/>
          </a:p>
        </p:txBody>
      </p:sp>
    </p:spTree>
    <p:extLst>
      <p:ext uri="{BB962C8B-B14F-4D97-AF65-F5344CB8AC3E}">
        <p14:creationId xmlns:p14="http://schemas.microsoft.com/office/powerpoint/2010/main" val="1185507431"/>
      </p:ext>
    </p:extLst>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7F3B494-9D76-A48D-AB25-5DE41F2E814C}"/>
              </a:ext>
            </a:extLst>
          </p:cNvPr>
          <p:cNvSpPr>
            <a:spLocks noGrp="1"/>
          </p:cNvSpPr>
          <p:nvPr>
            <p:ph type="title"/>
          </p:nvPr>
        </p:nvSpPr>
        <p:spPr/>
        <p:txBody>
          <a:bodyPr/>
          <a:lstStyle/>
          <a:p>
            <a:r>
              <a:rPr lang="en-US" dirty="0"/>
              <a:t>Auditory Icons vs. </a:t>
            </a:r>
            <a:r>
              <a:rPr lang="en-US" dirty="0" err="1"/>
              <a:t>Earcons</a:t>
            </a:r>
            <a:endParaRPr lang="de-DE" dirty="0"/>
          </a:p>
        </p:txBody>
      </p:sp>
      <p:sp>
        <p:nvSpPr>
          <p:cNvPr id="3" name="Fußzeilenplatzhalter 2">
            <a:extLst>
              <a:ext uri="{FF2B5EF4-FFF2-40B4-BE49-F238E27FC236}">
                <a16:creationId xmlns:a16="http://schemas.microsoft.com/office/drawing/2014/main" id="{5D5B5F82-5A64-52F5-AC02-2EA5D1CB58A1}"/>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39CFB13F-EFFF-2D28-64DE-E289E75A78D6}"/>
              </a:ext>
            </a:extLst>
          </p:cNvPr>
          <p:cNvSpPr>
            <a:spLocks noGrp="1"/>
          </p:cNvSpPr>
          <p:nvPr>
            <p:ph type="sldNum" sz="quarter" idx="28"/>
          </p:nvPr>
        </p:nvSpPr>
        <p:spPr/>
        <p:txBody>
          <a:bodyPr/>
          <a:lstStyle/>
          <a:p>
            <a:fld id="{BA24374A-C3A8-471A-8837-3FC31668ABE5}" type="slidenum">
              <a:rPr lang="de-DE" smtClean="0"/>
              <a:pPr/>
              <a:t>180</a:t>
            </a:fld>
            <a:endParaRPr lang="de-DE" dirty="0"/>
          </a:p>
        </p:txBody>
      </p:sp>
      <p:sp>
        <p:nvSpPr>
          <p:cNvPr id="5" name="Textplatzhalter 4">
            <a:extLst>
              <a:ext uri="{FF2B5EF4-FFF2-40B4-BE49-F238E27FC236}">
                <a16:creationId xmlns:a16="http://schemas.microsoft.com/office/drawing/2014/main" id="{5355C499-0CD3-7B3F-508B-CE0811B774AD}"/>
              </a:ext>
            </a:extLst>
          </p:cNvPr>
          <p:cNvSpPr>
            <a:spLocks noGrp="1"/>
          </p:cNvSpPr>
          <p:nvPr>
            <p:ph type="body" sz="quarter" idx="21"/>
          </p:nvPr>
        </p:nvSpPr>
        <p:spPr/>
        <p:txBody>
          <a:bodyPr/>
          <a:lstStyle/>
          <a:p>
            <a:r>
              <a:rPr lang="en-US" dirty="0"/>
              <a:t>Audio</a:t>
            </a:r>
            <a:endParaRPr lang="de-DE" dirty="0"/>
          </a:p>
        </p:txBody>
      </p:sp>
      <p:sp>
        <p:nvSpPr>
          <p:cNvPr id="6" name="Textplatzhalter 5">
            <a:extLst>
              <a:ext uri="{FF2B5EF4-FFF2-40B4-BE49-F238E27FC236}">
                <a16:creationId xmlns:a16="http://schemas.microsoft.com/office/drawing/2014/main" id="{FBD377A2-558C-F5F6-56BC-795C54AD6C95}"/>
              </a:ext>
            </a:extLst>
          </p:cNvPr>
          <p:cNvSpPr>
            <a:spLocks noGrp="1"/>
          </p:cNvSpPr>
          <p:nvPr>
            <p:ph type="body" sz="quarter" idx="29"/>
          </p:nvPr>
        </p:nvSpPr>
        <p:spPr/>
        <p:txBody>
          <a:bodyPr>
            <a:normAutofit/>
          </a:bodyPr>
          <a:lstStyle/>
          <a:p>
            <a:r>
              <a:rPr lang="en-US" b="1" dirty="0">
                <a:solidFill>
                  <a:schemeClr val="accent1"/>
                </a:solidFill>
              </a:rPr>
              <a:t>Auditory Icons</a:t>
            </a:r>
          </a:p>
          <a:p>
            <a:pPr lvl="1"/>
            <a:r>
              <a:rPr lang="en-US" dirty="0"/>
              <a:t>“informative sounds as an auditory icon” (</a:t>
            </a:r>
            <a:r>
              <a:rPr lang="en-US" dirty="0" err="1"/>
              <a:t>Gaver</a:t>
            </a:r>
            <a:r>
              <a:rPr lang="en-US" dirty="0"/>
              <a:t>, 1986)</a:t>
            </a:r>
          </a:p>
          <a:p>
            <a:pPr lvl="1"/>
            <a:r>
              <a:rPr lang="en-US" dirty="0"/>
              <a:t>“</a:t>
            </a:r>
            <a:r>
              <a:rPr lang="en-US" dirty="0" err="1"/>
              <a:t>Gaver’s</a:t>
            </a:r>
            <a:r>
              <a:rPr lang="en-US" dirty="0"/>
              <a:t> auditory icons have been used in several systems […] These use environmental sounds that have a semantic link with the object or action they represent.” (Brewster et al.,1994)</a:t>
            </a:r>
          </a:p>
          <a:p>
            <a:r>
              <a:rPr lang="en-US" b="1" dirty="0" err="1">
                <a:solidFill>
                  <a:schemeClr val="accent1"/>
                </a:solidFill>
              </a:rPr>
              <a:t>Earcons</a:t>
            </a:r>
            <a:endParaRPr lang="en-US" b="1" dirty="0">
              <a:solidFill>
                <a:schemeClr val="accent1"/>
              </a:solidFill>
            </a:endParaRPr>
          </a:p>
          <a:p>
            <a:pPr lvl="1"/>
            <a:r>
              <a:rPr lang="en-US" dirty="0"/>
              <a:t>“We call such structured sounds </a:t>
            </a:r>
            <a:r>
              <a:rPr lang="en-US" dirty="0" err="1"/>
              <a:t>earcons</a:t>
            </a:r>
            <a:r>
              <a:rPr lang="en-US" dirty="0"/>
              <a:t>, which are defined as nonverbal audio messages used in the user-computer interface to provide information to the user about some computer object, operation, or interaction. Examples of computer objects are files, menus, and prompts. Editing, compiling, and executing are examples of operations. An example of an interaction between an object and an operation is editing a file.” (Blattner et al. 1989) </a:t>
            </a:r>
          </a:p>
          <a:p>
            <a:endParaRPr lang="de-DE" dirty="0"/>
          </a:p>
        </p:txBody>
      </p:sp>
    </p:spTree>
    <p:extLst>
      <p:ext uri="{BB962C8B-B14F-4D97-AF65-F5344CB8AC3E}">
        <p14:creationId xmlns:p14="http://schemas.microsoft.com/office/powerpoint/2010/main" val="4084521666"/>
      </p:ext>
    </p:extLst>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87EBA08-2D51-A142-198B-B359F33FFC97}"/>
              </a:ext>
            </a:extLst>
          </p:cNvPr>
          <p:cNvSpPr>
            <a:spLocks noGrp="1"/>
          </p:cNvSpPr>
          <p:nvPr>
            <p:ph type="title"/>
          </p:nvPr>
        </p:nvSpPr>
        <p:spPr/>
        <p:txBody>
          <a:bodyPr/>
          <a:lstStyle/>
          <a:p>
            <a:r>
              <a:rPr lang="en-US" dirty="0"/>
              <a:t>Auditory Icons</a:t>
            </a:r>
            <a:endParaRPr lang="de-DE" dirty="0"/>
          </a:p>
        </p:txBody>
      </p:sp>
      <p:sp>
        <p:nvSpPr>
          <p:cNvPr id="3" name="Fußzeilenplatzhalter 2">
            <a:extLst>
              <a:ext uri="{FF2B5EF4-FFF2-40B4-BE49-F238E27FC236}">
                <a16:creationId xmlns:a16="http://schemas.microsoft.com/office/drawing/2014/main" id="{A10FC380-1251-FE99-8A54-BF5243686E26}"/>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8FB83238-0557-C6B7-4616-AD19DAC05E81}"/>
              </a:ext>
            </a:extLst>
          </p:cNvPr>
          <p:cNvSpPr>
            <a:spLocks noGrp="1"/>
          </p:cNvSpPr>
          <p:nvPr>
            <p:ph type="sldNum" sz="quarter" idx="33"/>
          </p:nvPr>
        </p:nvSpPr>
        <p:spPr/>
        <p:txBody>
          <a:bodyPr/>
          <a:lstStyle/>
          <a:p>
            <a:fld id="{BA24374A-C3A8-471A-8837-3FC31668ABE5}" type="slidenum">
              <a:rPr lang="de-DE" smtClean="0"/>
              <a:pPr/>
              <a:t>181</a:t>
            </a:fld>
            <a:endParaRPr lang="de-DE" dirty="0"/>
          </a:p>
        </p:txBody>
      </p:sp>
      <p:sp>
        <p:nvSpPr>
          <p:cNvPr id="8" name="Textplatzhalter 7">
            <a:extLst>
              <a:ext uri="{FF2B5EF4-FFF2-40B4-BE49-F238E27FC236}">
                <a16:creationId xmlns:a16="http://schemas.microsoft.com/office/drawing/2014/main" id="{8DDC4F8A-1219-B99D-A911-A574AD92A5DD}"/>
              </a:ext>
            </a:extLst>
          </p:cNvPr>
          <p:cNvSpPr>
            <a:spLocks noGrp="1"/>
          </p:cNvSpPr>
          <p:nvPr>
            <p:ph type="body" sz="quarter" idx="21"/>
          </p:nvPr>
        </p:nvSpPr>
        <p:spPr/>
        <p:txBody>
          <a:bodyPr/>
          <a:lstStyle/>
          <a:p>
            <a:r>
              <a:rPr lang="en-US" dirty="0"/>
              <a:t>Audio</a:t>
            </a:r>
            <a:endParaRPr lang="de-DE" dirty="0"/>
          </a:p>
        </p:txBody>
      </p:sp>
      <p:sp>
        <p:nvSpPr>
          <p:cNvPr id="9" name="Textplatzhalter 8">
            <a:extLst>
              <a:ext uri="{FF2B5EF4-FFF2-40B4-BE49-F238E27FC236}">
                <a16:creationId xmlns:a16="http://schemas.microsoft.com/office/drawing/2014/main" id="{35426367-2201-A4E6-DD20-013A7F040B57}"/>
              </a:ext>
            </a:extLst>
          </p:cNvPr>
          <p:cNvSpPr>
            <a:spLocks noGrp="1"/>
          </p:cNvSpPr>
          <p:nvPr>
            <p:ph type="body" sz="quarter" idx="34"/>
          </p:nvPr>
        </p:nvSpPr>
        <p:spPr/>
        <p:txBody>
          <a:bodyPr/>
          <a:lstStyle/>
          <a:p>
            <a:endParaRPr lang="de-DE"/>
          </a:p>
        </p:txBody>
      </p:sp>
      <p:sp>
        <p:nvSpPr>
          <p:cNvPr id="10" name="Inhaltsplatzhalter 9">
            <a:extLst>
              <a:ext uri="{FF2B5EF4-FFF2-40B4-BE49-F238E27FC236}">
                <a16:creationId xmlns:a16="http://schemas.microsoft.com/office/drawing/2014/main" id="{7A86EF42-E4BC-947A-19D1-3C23E7126F13}"/>
              </a:ext>
            </a:extLst>
          </p:cNvPr>
          <p:cNvSpPr>
            <a:spLocks noGrp="1"/>
          </p:cNvSpPr>
          <p:nvPr>
            <p:ph sz="quarter" idx="35"/>
          </p:nvPr>
        </p:nvSpPr>
        <p:spPr/>
        <p:txBody>
          <a:bodyPr/>
          <a:lstStyle/>
          <a:p>
            <a:r>
              <a:rPr lang="en-US" dirty="0" err="1"/>
              <a:t>Gaver</a:t>
            </a:r>
            <a:r>
              <a:rPr lang="en-US" dirty="0"/>
              <a:t>, W. W. (1986). Auditory icons: Using sound in computer interfaces. Human-computer interaction, 2(2), 167-177.</a:t>
            </a:r>
          </a:p>
        </p:txBody>
      </p:sp>
      <p:pic>
        <p:nvPicPr>
          <p:cNvPr id="7" name="Grafik 6">
            <a:extLst>
              <a:ext uri="{FF2B5EF4-FFF2-40B4-BE49-F238E27FC236}">
                <a16:creationId xmlns:a16="http://schemas.microsoft.com/office/drawing/2014/main" id="{D9C54DF0-D370-D4EC-9AF4-F547DDAE1E48}"/>
              </a:ext>
            </a:extLst>
          </p:cNvPr>
          <p:cNvPicPr>
            <a:picLocks noChangeAspect="1"/>
          </p:cNvPicPr>
          <p:nvPr/>
        </p:nvPicPr>
        <p:blipFill rotWithShape="1">
          <a:blip r:embed="rId2"/>
          <a:srcRect t="8579"/>
          <a:stretch/>
        </p:blipFill>
        <p:spPr>
          <a:xfrm>
            <a:off x="1735929" y="1206139"/>
            <a:ext cx="8272401" cy="4445721"/>
          </a:xfrm>
          <a:prstGeom prst="rect">
            <a:avLst/>
          </a:prstGeom>
        </p:spPr>
      </p:pic>
    </p:spTree>
    <p:extLst>
      <p:ext uri="{BB962C8B-B14F-4D97-AF65-F5344CB8AC3E}">
        <p14:creationId xmlns:p14="http://schemas.microsoft.com/office/powerpoint/2010/main" val="39343597"/>
      </p:ext>
    </p:extLst>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87EBA08-2D51-A142-198B-B359F33FFC97}"/>
              </a:ext>
            </a:extLst>
          </p:cNvPr>
          <p:cNvSpPr>
            <a:spLocks noGrp="1"/>
          </p:cNvSpPr>
          <p:nvPr>
            <p:ph type="title"/>
          </p:nvPr>
        </p:nvSpPr>
        <p:spPr/>
        <p:txBody>
          <a:bodyPr/>
          <a:lstStyle/>
          <a:p>
            <a:r>
              <a:rPr lang="en-US" dirty="0"/>
              <a:t>Auditory Icons</a:t>
            </a:r>
            <a:endParaRPr lang="de-DE" dirty="0"/>
          </a:p>
        </p:txBody>
      </p:sp>
      <p:sp>
        <p:nvSpPr>
          <p:cNvPr id="3" name="Fußzeilenplatzhalter 2">
            <a:extLst>
              <a:ext uri="{FF2B5EF4-FFF2-40B4-BE49-F238E27FC236}">
                <a16:creationId xmlns:a16="http://schemas.microsoft.com/office/drawing/2014/main" id="{A10FC380-1251-FE99-8A54-BF5243686E26}"/>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8FB83238-0557-C6B7-4616-AD19DAC05E81}"/>
              </a:ext>
            </a:extLst>
          </p:cNvPr>
          <p:cNvSpPr>
            <a:spLocks noGrp="1"/>
          </p:cNvSpPr>
          <p:nvPr>
            <p:ph type="sldNum" sz="quarter" idx="33"/>
          </p:nvPr>
        </p:nvSpPr>
        <p:spPr/>
        <p:txBody>
          <a:bodyPr/>
          <a:lstStyle/>
          <a:p>
            <a:fld id="{BA24374A-C3A8-471A-8837-3FC31668ABE5}" type="slidenum">
              <a:rPr lang="de-DE" smtClean="0"/>
              <a:pPr/>
              <a:t>182</a:t>
            </a:fld>
            <a:endParaRPr lang="de-DE" dirty="0"/>
          </a:p>
        </p:txBody>
      </p:sp>
      <p:sp>
        <p:nvSpPr>
          <p:cNvPr id="8" name="Textplatzhalter 7">
            <a:extLst>
              <a:ext uri="{FF2B5EF4-FFF2-40B4-BE49-F238E27FC236}">
                <a16:creationId xmlns:a16="http://schemas.microsoft.com/office/drawing/2014/main" id="{8DDC4F8A-1219-B99D-A911-A574AD92A5DD}"/>
              </a:ext>
            </a:extLst>
          </p:cNvPr>
          <p:cNvSpPr>
            <a:spLocks noGrp="1"/>
          </p:cNvSpPr>
          <p:nvPr>
            <p:ph type="body" sz="quarter" idx="21"/>
          </p:nvPr>
        </p:nvSpPr>
        <p:spPr/>
        <p:txBody>
          <a:bodyPr/>
          <a:lstStyle/>
          <a:p>
            <a:r>
              <a:rPr lang="en-US" dirty="0"/>
              <a:t>Audio</a:t>
            </a:r>
            <a:endParaRPr lang="de-DE" dirty="0"/>
          </a:p>
        </p:txBody>
      </p:sp>
      <p:sp>
        <p:nvSpPr>
          <p:cNvPr id="9" name="Textplatzhalter 8">
            <a:extLst>
              <a:ext uri="{FF2B5EF4-FFF2-40B4-BE49-F238E27FC236}">
                <a16:creationId xmlns:a16="http://schemas.microsoft.com/office/drawing/2014/main" id="{35426367-2201-A4E6-DD20-013A7F040B57}"/>
              </a:ext>
            </a:extLst>
          </p:cNvPr>
          <p:cNvSpPr>
            <a:spLocks noGrp="1"/>
          </p:cNvSpPr>
          <p:nvPr>
            <p:ph type="body" sz="quarter" idx="34"/>
          </p:nvPr>
        </p:nvSpPr>
        <p:spPr/>
        <p:txBody>
          <a:bodyPr/>
          <a:lstStyle/>
          <a:p>
            <a:endParaRPr lang="de-DE"/>
          </a:p>
        </p:txBody>
      </p:sp>
      <p:sp>
        <p:nvSpPr>
          <p:cNvPr id="10" name="Inhaltsplatzhalter 9">
            <a:extLst>
              <a:ext uri="{FF2B5EF4-FFF2-40B4-BE49-F238E27FC236}">
                <a16:creationId xmlns:a16="http://schemas.microsoft.com/office/drawing/2014/main" id="{7A86EF42-E4BC-947A-19D1-3C23E7126F13}"/>
              </a:ext>
            </a:extLst>
          </p:cNvPr>
          <p:cNvSpPr>
            <a:spLocks noGrp="1"/>
          </p:cNvSpPr>
          <p:nvPr>
            <p:ph sz="quarter" idx="35"/>
          </p:nvPr>
        </p:nvSpPr>
        <p:spPr/>
        <p:txBody>
          <a:bodyPr/>
          <a:lstStyle/>
          <a:p>
            <a:r>
              <a:rPr lang="en-US" dirty="0" err="1"/>
              <a:t>Gaver</a:t>
            </a:r>
            <a:r>
              <a:rPr lang="en-US" dirty="0"/>
              <a:t>, W. W. (1986). Auditory icons: Using sound in computer interfaces. Human-computer interaction, 2(2), 167-177.</a:t>
            </a:r>
          </a:p>
        </p:txBody>
      </p:sp>
      <p:pic>
        <p:nvPicPr>
          <p:cNvPr id="5" name="Grafik 4">
            <a:extLst>
              <a:ext uri="{FF2B5EF4-FFF2-40B4-BE49-F238E27FC236}">
                <a16:creationId xmlns:a16="http://schemas.microsoft.com/office/drawing/2014/main" id="{B92FB1D3-60E3-07E4-28EC-A57F22664BB4}"/>
              </a:ext>
            </a:extLst>
          </p:cNvPr>
          <p:cNvPicPr>
            <a:picLocks noChangeAspect="1"/>
          </p:cNvPicPr>
          <p:nvPr/>
        </p:nvPicPr>
        <p:blipFill>
          <a:blip r:embed="rId2"/>
          <a:stretch>
            <a:fillRect/>
          </a:stretch>
        </p:blipFill>
        <p:spPr>
          <a:xfrm>
            <a:off x="1782803" y="1246368"/>
            <a:ext cx="8291471" cy="4222390"/>
          </a:xfrm>
          <a:prstGeom prst="rect">
            <a:avLst/>
          </a:prstGeom>
        </p:spPr>
      </p:pic>
    </p:spTree>
    <p:extLst>
      <p:ext uri="{BB962C8B-B14F-4D97-AF65-F5344CB8AC3E}">
        <p14:creationId xmlns:p14="http://schemas.microsoft.com/office/powerpoint/2010/main" val="4003259653"/>
      </p:ext>
    </p:extLst>
  </p:cSld>
  <p:clrMapOvr>
    <a:masterClrMapping/>
  </p:clrMapOvr>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E287544-10D4-E699-C1C7-54F02F49C853}"/>
              </a:ext>
            </a:extLst>
          </p:cNvPr>
          <p:cNvSpPr>
            <a:spLocks noGrp="1"/>
          </p:cNvSpPr>
          <p:nvPr>
            <p:ph type="title"/>
          </p:nvPr>
        </p:nvSpPr>
        <p:spPr/>
        <p:txBody>
          <a:bodyPr/>
          <a:lstStyle/>
          <a:p>
            <a:r>
              <a:rPr lang="en-US" dirty="0" err="1"/>
              <a:t>Earcons</a:t>
            </a:r>
            <a:endParaRPr lang="de-DE" dirty="0"/>
          </a:p>
        </p:txBody>
      </p:sp>
      <p:sp>
        <p:nvSpPr>
          <p:cNvPr id="3" name="Fußzeilenplatzhalter 2">
            <a:extLst>
              <a:ext uri="{FF2B5EF4-FFF2-40B4-BE49-F238E27FC236}">
                <a16:creationId xmlns:a16="http://schemas.microsoft.com/office/drawing/2014/main" id="{0CB9A229-2980-3661-3157-C94C6B0B1CFA}"/>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CE7E4903-5284-A0C6-1E3F-C74AC4F55191}"/>
              </a:ext>
            </a:extLst>
          </p:cNvPr>
          <p:cNvSpPr>
            <a:spLocks noGrp="1"/>
          </p:cNvSpPr>
          <p:nvPr>
            <p:ph type="sldNum" sz="quarter" idx="33"/>
          </p:nvPr>
        </p:nvSpPr>
        <p:spPr/>
        <p:txBody>
          <a:bodyPr/>
          <a:lstStyle/>
          <a:p>
            <a:fld id="{BA24374A-C3A8-471A-8837-3FC31668ABE5}" type="slidenum">
              <a:rPr lang="de-DE" smtClean="0"/>
              <a:pPr/>
              <a:t>183</a:t>
            </a:fld>
            <a:endParaRPr lang="de-DE" dirty="0"/>
          </a:p>
        </p:txBody>
      </p:sp>
      <p:sp>
        <p:nvSpPr>
          <p:cNvPr id="5" name="Textplatzhalter 4">
            <a:extLst>
              <a:ext uri="{FF2B5EF4-FFF2-40B4-BE49-F238E27FC236}">
                <a16:creationId xmlns:a16="http://schemas.microsoft.com/office/drawing/2014/main" id="{DC4EBAA8-640C-7123-1A3E-5F89CCE17D89}"/>
              </a:ext>
            </a:extLst>
          </p:cNvPr>
          <p:cNvSpPr>
            <a:spLocks noGrp="1"/>
          </p:cNvSpPr>
          <p:nvPr>
            <p:ph type="body" sz="quarter" idx="21"/>
          </p:nvPr>
        </p:nvSpPr>
        <p:spPr/>
        <p:txBody>
          <a:bodyPr/>
          <a:lstStyle/>
          <a:p>
            <a:r>
              <a:rPr lang="en-US" dirty="0"/>
              <a:t>Audio</a:t>
            </a:r>
            <a:endParaRPr lang="de-DE" dirty="0"/>
          </a:p>
        </p:txBody>
      </p:sp>
      <p:sp>
        <p:nvSpPr>
          <p:cNvPr id="6" name="Textplatzhalter 5">
            <a:extLst>
              <a:ext uri="{FF2B5EF4-FFF2-40B4-BE49-F238E27FC236}">
                <a16:creationId xmlns:a16="http://schemas.microsoft.com/office/drawing/2014/main" id="{F4D354B2-58E4-342D-2482-107089367BDC}"/>
              </a:ext>
            </a:extLst>
          </p:cNvPr>
          <p:cNvSpPr>
            <a:spLocks noGrp="1"/>
          </p:cNvSpPr>
          <p:nvPr>
            <p:ph type="body" sz="quarter" idx="34"/>
          </p:nvPr>
        </p:nvSpPr>
        <p:spPr/>
        <p:txBody>
          <a:bodyPr/>
          <a:lstStyle/>
          <a:p>
            <a:r>
              <a:rPr lang="en-US" dirty="0"/>
              <a:t>“One-element </a:t>
            </a:r>
            <a:r>
              <a:rPr lang="en-US" dirty="0" err="1"/>
              <a:t>earcons</a:t>
            </a:r>
            <a:r>
              <a:rPr lang="en-US" dirty="0"/>
              <a:t> may be </a:t>
            </a:r>
            <a:r>
              <a:rPr lang="en-US" b="1" dirty="0">
                <a:solidFill>
                  <a:schemeClr val="accent1"/>
                </a:solidFill>
              </a:rPr>
              <a:t>digitized sounds, a sound created by a synthesizer, a single note, or a motive</a:t>
            </a:r>
            <a:r>
              <a:rPr lang="en-US" dirty="0"/>
              <a:t>. An element may be compared to a word, whereas a note may be compared to a letter of the alphabet.”</a:t>
            </a:r>
          </a:p>
          <a:p>
            <a:r>
              <a:rPr lang="en-US" dirty="0"/>
              <a:t>“A single-motive </a:t>
            </a:r>
            <a:r>
              <a:rPr lang="en-US" dirty="0" err="1"/>
              <a:t>earcon</a:t>
            </a:r>
            <a:r>
              <a:rPr lang="en-US" dirty="0"/>
              <a:t> has the attributes </a:t>
            </a:r>
            <a:r>
              <a:rPr lang="en-US" b="1" dirty="0">
                <a:solidFill>
                  <a:schemeClr val="accent1"/>
                </a:solidFill>
              </a:rPr>
              <a:t>of rhythm, pitch, timbre, register, and dynamics</a:t>
            </a:r>
            <a:r>
              <a:rPr lang="en-US" dirty="0"/>
              <a:t>. Because single-motive </a:t>
            </a:r>
            <a:r>
              <a:rPr lang="en-US" dirty="0" err="1"/>
              <a:t>earcons</a:t>
            </a:r>
            <a:r>
              <a:rPr lang="en-US" dirty="0"/>
              <a:t> are relatively simple, they can represent basic, common computer entities such as certain error messages, system information, windows, and files.”</a:t>
            </a:r>
          </a:p>
          <a:p>
            <a:r>
              <a:rPr lang="en-US" dirty="0"/>
              <a:t>“The user hears the click each time a character is deleted.”</a:t>
            </a:r>
          </a:p>
          <a:p>
            <a:pPr lvl="1"/>
            <a:endParaRPr lang="en-US" dirty="0"/>
          </a:p>
          <a:p>
            <a:endParaRPr lang="de-DE" dirty="0"/>
          </a:p>
          <a:p>
            <a:endParaRPr lang="de-DE" dirty="0"/>
          </a:p>
        </p:txBody>
      </p:sp>
      <p:sp>
        <p:nvSpPr>
          <p:cNvPr id="7" name="Inhaltsplatzhalter 6">
            <a:extLst>
              <a:ext uri="{FF2B5EF4-FFF2-40B4-BE49-F238E27FC236}">
                <a16:creationId xmlns:a16="http://schemas.microsoft.com/office/drawing/2014/main" id="{070DA2DB-B123-4FE7-518F-A6BD8E1E711D}"/>
              </a:ext>
            </a:extLst>
          </p:cNvPr>
          <p:cNvSpPr>
            <a:spLocks noGrp="1"/>
          </p:cNvSpPr>
          <p:nvPr>
            <p:ph sz="quarter" idx="35"/>
          </p:nvPr>
        </p:nvSpPr>
        <p:spPr>
          <a:xfrm>
            <a:off x="695325" y="5505450"/>
            <a:ext cx="7956549" cy="623888"/>
          </a:xfrm>
        </p:spPr>
        <p:txBody>
          <a:bodyPr/>
          <a:lstStyle/>
          <a:p>
            <a:r>
              <a:rPr lang="en-US" sz="1000" dirty="0">
                <a:solidFill>
                  <a:schemeClr val="bg2">
                    <a:lumMod val="50000"/>
                  </a:schemeClr>
                </a:solidFill>
              </a:rPr>
              <a:t>Blattner, M. M., </a:t>
            </a:r>
            <a:r>
              <a:rPr lang="en-US" sz="1000" dirty="0" err="1">
                <a:solidFill>
                  <a:schemeClr val="bg2">
                    <a:lumMod val="50000"/>
                  </a:schemeClr>
                </a:solidFill>
              </a:rPr>
              <a:t>Sumikawa</a:t>
            </a:r>
            <a:r>
              <a:rPr lang="en-US" sz="1000" dirty="0">
                <a:solidFill>
                  <a:schemeClr val="bg2">
                    <a:lumMod val="50000"/>
                  </a:schemeClr>
                </a:solidFill>
              </a:rPr>
              <a:t>, D. A., &amp; Greenberg, R. M. (1989). </a:t>
            </a:r>
            <a:r>
              <a:rPr lang="en-US" sz="1000" dirty="0" err="1">
                <a:solidFill>
                  <a:schemeClr val="bg2">
                    <a:lumMod val="50000"/>
                  </a:schemeClr>
                </a:solidFill>
              </a:rPr>
              <a:t>Earcons</a:t>
            </a:r>
            <a:r>
              <a:rPr lang="en-US" sz="1000" dirty="0">
                <a:solidFill>
                  <a:schemeClr val="bg2">
                    <a:lumMod val="50000"/>
                  </a:schemeClr>
                </a:solidFill>
              </a:rPr>
              <a:t> and icons: Their structure and common design principles. Human–Computer Interaction, 4(1), 11-44.</a:t>
            </a:r>
            <a:endParaRPr lang="de-DE" sz="1000" dirty="0">
              <a:solidFill>
                <a:schemeClr val="bg2">
                  <a:lumMod val="50000"/>
                </a:schemeClr>
              </a:solidFill>
            </a:endParaRPr>
          </a:p>
        </p:txBody>
      </p:sp>
      <p:pic>
        <p:nvPicPr>
          <p:cNvPr id="8" name="Grafik 7">
            <a:extLst>
              <a:ext uri="{FF2B5EF4-FFF2-40B4-BE49-F238E27FC236}">
                <a16:creationId xmlns:a16="http://schemas.microsoft.com/office/drawing/2014/main" id="{7F46269D-F4D6-85DA-384A-F6CF9AE49DB2}"/>
              </a:ext>
            </a:extLst>
          </p:cNvPr>
          <p:cNvPicPr>
            <a:picLocks noChangeAspect="1"/>
          </p:cNvPicPr>
          <p:nvPr/>
        </p:nvPicPr>
        <p:blipFill rotWithShape="1">
          <a:blip r:embed="rId2"/>
          <a:srcRect l="41451" t="21412" r="25390"/>
          <a:stretch/>
        </p:blipFill>
        <p:spPr>
          <a:xfrm>
            <a:off x="8899167" y="4116921"/>
            <a:ext cx="1604862" cy="1192178"/>
          </a:xfrm>
          <a:prstGeom prst="rect">
            <a:avLst/>
          </a:prstGeom>
        </p:spPr>
      </p:pic>
      <p:pic>
        <p:nvPicPr>
          <p:cNvPr id="9" name="Grafik 8">
            <a:extLst>
              <a:ext uri="{FF2B5EF4-FFF2-40B4-BE49-F238E27FC236}">
                <a16:creationId xmlns:a16="http://schemas.microsoft.com/office/drawing/2014/main" id="{46266C5C-D1E6-BB28-CDFA-FE069DEE677F}"/>
              </a:ext>
            </a:extLst>
          </p:cNvPr>
          <p:cNvPicPr>
            <a:picLocks noChangeAspect="1"/>
          </p:cNvPicPr>
          <p:nvPr/>
        </p:nvPicPr>
        <p:blipFill rotWithShape="1">
          <a:blip r:embed="rId2"/>
          <a:srcRect l="14471" t="2931" r="40397" b="78278"/>
          <a:stretch/>
        </p:blipFill>
        <p:spPr>
          <a:xfrm>
            <a:off x="8755380" y="5504591"/>
            <a:ext cx="3025414" cy="394833"/>
          </a:xfrm>
          <a:prstGeom prst="rect">
            <a:avLst/>
          </a:prstGeom>
        </p:spPr>
      </p:pic>
      <p:pic>
        <p:nvPicPr>
          <p:cNvPr id="10" name="Grafik 9">
            <a:extLst>
              <a:ext uri="{FF2B5EF4-FFF2-40B4-BE49-F238E27FC236}">
                <a16:creationId xmlns:a16="http://schemas.microsoft.com/office/drawing/2014/main" id="{70B0A5D4-0729-97F5-1AB9-38C0624F4340}"/>
              </a:ext>
            </a:extLst>
          </p:cNvPr>
          <p:cNvPicPr>
            <a:picLocks noChangeAspect="1"/>
          </p:cNvPicPr>
          <p:nvPr/>
        </p:nvPicPr>
        <p:blipFill rotWithShape="1">
          <a:blip r:embed="rId2"/>
          <a:srcRect l="59139" t="2931" r="-1" b="78278"/>
          <a:stretch/>
        </p:blipFill>
        <p:spPr>
          <a:xfrm>
            <a:off x="8755380" y="5786670"/>
            <a:ext cx="2674620" cy="385531"/>
          </a:xfrm>
          <a:prstGeom prst="rect">
            <a:avLst/>
          </a:prstGeom>
        </p:spPr>
      </p:pic>
    </p:spTree>
    <p:extLst>
      <p:ext uri="{BB962C8B-B14F-4D97-AF65-F5344CB8AC3E}">
        <p14:creationId xmlns:p14="http://schemas.microsoft.com/office/powerpoint/2010/main" val="2504286757"/>
      </p:ext>
    </p:extLst>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3D2B71E-4365-4C1D-C95E-F205CA8FD903}"/>
              </a:ext>
            </a:extLst>
          </p:cNvPr>
          <p:cNvSpPr>
            <a:spLocks noGrp="1"/>
          </p:cNvSpPr>
          <p:nvPr>
            <p:ph type="title"/>
          </p:nvPr>
        </p:nvSpPr>
        <p:spPr/>
        <p:txBody>
          <a:bodyPr/>
          <a:lstStyle/>
          <a:p>
            <a:r>
              <a:rPr lang="de-DE" dirty="0" err="1"/>
              <a:t>Sonification</a:t>
            </a:r>
            <a:endParaRPr lang="de-DE" dirty="0"/>
          </a:p>
        </p:txBody>
      </p:sp>
      <p:sp>
        <p:nvSpPr>
          <p:cNvPr id="3" name="Fußzeilenplatzhalter 2">
            <a:extLst>
              <a:ext uri="{FF2B5EF4-FFF2-40B4-BE49-F238E27FC236}">
                <a16:creationId xmlns:a16="http://schemas.microsoft.com/office/drawing/2014/main" id="{765337E0-A7E9-FD27-F1D3-52E038F3FB89}"/>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EF3396AC-001A-CE61-AEDF-3243C5D90DC9}"/>
              </a:ext>
            </a:extLst>
          </p:cNvPr>
          <p:cNvSpPr>
            <a:spLocks noGrp="1"/>
          </p:cNvSpPr>
          <p:nvPr>
            <p:ph type="sldNum" sz="quarter" idx="33"/>
          </p:nvPr>
        </p:nvSpPr>
        <p:spPr/>
        <p:txBody>
          <a:bodyPr/>
          <a:lstStyle/>
          <a:p>
            <a:fld id="{BA24374A-C3A8-471A-8837-3FC31668ABE5}" type="slidenum">
              <a:rPr lang="de-DE" smtClean="0"/>
              <a:pPr/>
              <a:t>184</a:t>
            </a:fld>
            <a:endParaRPr lang="de-DE" dirty="0"/>
          </a:p>
        </p:txBody>
      </p:sp>
      <p:sp>
        <p:nvSpPr>
          <p:cNvPr id="9" name="Textplatzhalter 8">
            <a:extLst>
              <a:ext uri="{FF2B5EF4-FFF2-40B4-BE49-F238E27FC236}">
                <a16:creationId xmlns:a16="http://schemas.microsoft.com/office/drawing/2014/main" id="{76AEBD96-A089-B77F-28B8-3457306DA4E5}"/>
              </a:ext>
            </a:extLst>
          </p:cNvPr>
          <p:cNvSpPr>
            <a:spLocks noGrp="1"/>
          </p:cNvSpPr>
          <p:nvPr>
            <p:ph type="body" sz="quarter" idx="21"/>
          </p:nvPr>
        </p:nvSpPr>
        <p:spPr/>
        <p:txBody>
          <a:bodyPr/>
          <a:lstStyle/>
          <a:p>
            <a:r>
              <a:rPr lang="en-US" dirty="0"/>
              <a:t>Audio</a:t>
            </a:r>
            <a:endParaRPr lang="de-DE" dirty="0"/>
          </a:p>
        </p:txBody>
      </p:sp>
      <p:sp>
        <p:nvSpPr>
          <p:cNvPr id="6" name="Textplatzhalter 5">
            <a:extLst>
              <a:ext uri="{FF2B5EF4-FFF2-40B4-BE49-F238E27FC236}">
                <a16:creationId xmlns:a16="http://schemas.microsoft.com/office/drawing/2014/main" id="{DB10CB0A-8FA6-556A-D3D6-09FB65B5A4AA}"/>
              </a:ext>
            </a:extLst>
          </p:cNvPr>
          <p:cNvSpPr>
            <a:spLocks noGrp="1"/>
          </p:cNvSpPr>
          <p:nvPr>
            <p:ph type="body" sz="quarter" idx="34"/>
          </p:nvPr>
        </p:nvSpPr>
        <p:spPr/>
        <p:txBody>
          <a:bodyPr>
            <a:normAutofit lnSpcReduction="10000"/>
          </a:bodyPr>
          <a:lstStyle/>
          <a:p>
            <a:r>
              <a:rPr lang="en-US" b="1" dirty="0">
                <a:solidFill>
                  <a:schemeClr val="accent1"/>
                </a:solidFill>
              </a:rPr>
              <a:t>Maps non-speech audio data to sounds </a:t>
            </a:r>
            <a:r>
              <a:rPr lang="en-US" dirty="0"/>
              <a:t>where a sound dimension is chosen to represent a given data dimension. </a:t>
            </a:r>
          </a:p>
          <a:p>
            <a:pPr lvl="1"/>
            <a:r>
              <a:rPr lang="en-US" dirty="0"/>
              <a:t>Makes data and information audible, alternative or complement to visualizations</a:t>
            </a:r>
          </a:p>
          <a:p>
            <a:r>
              <a:rPr lang="en-US" b="1" dirty="0">
                <a:solidFill>
                  <a:schemeClr val="accent1"/>
                </a:solidFill>
              </a:rPr>
              <a:t>Typical acoustic dimensions</a:t>
            </a:r>
            <a:r>
              <a:rPr lang="en-US" dirty="0"/>
              <a:t>: pitch/frequency, amplitude/volume, tempo/duration, spatial arrangements</a:t>
            </a:r>
          </a:p>
          <a:p>
            <a:r>
              <a:rPr lang="en-US" dirty="0"/>
              <a:t>Used for</a:t>
            </a:r>
          </a:p>
          <a:p>
            <a:pPr lvl="1"/>
            <a:r>
              <a:rPr lang="en-US" dirty="0"/>
              <a:t>Alerts, notifications, status and progress indicating functions </a:t>
            </a:r>
          </a:p>
          <a:p>
            <a:pPr lvl="1"/>
            <a:r>
              <a:rPr lang="en-US" dirty="0"/>
              <a:t>Data exploration functions </a:t>
            </a:r>
          </a:p>
          <a:p>
            <a:pPr lvl="1"/>
            <a:r>
              <a:rPr lang="en-US" dirty="0"/>
              <a:t>Auditory graphs and interactive maps</a:t>
            </a:r>
          </a:p>
          <a:p>
            <a:pPr lvl="1"/>
            <a:r>
              <a:rPr lang="en-US" dirty="0"/>
              <a:t>Art and entertainment</a:t>
            </a:r>
            <a:r>
              <a:rPr lang="de-DE" dirty="0"/>
              <a:t> </a:t>
            </a:r>
          </a:p>
        </p:txBody>
      </p:sp>
      <p:sp>
        <p:nvSpPr>
          <p:cNvPr id="10" name="Inhaltsplatzhalter 9">
            <a:extLst>
              <a:ext uri="{FF2B5EF4-FFF2-40B4-BE49-F238E27FC236}">
                <a16:creationId xmlns:a16="http://schemas.microsoft.com/office/drawing/2014/main" id="{23B2180E-2F30-1DEF-9FF1-E087580D724F}"/>
              </a:ext>
            </a:extLst>
          </p:cNvPr>
          <p:cNvSpPr>
            <a:spLocks noGrp="1"/>
          </p:cNvSpPr>
          <p:nvPr>
            <p:ph sz="quarter" idx="35"/>
          </p:nvPr>
        </p:nvSpPr>
        <p:spPr/>
        <p:txBody>
          <a:bodyPr/>
          <a:lstStyle/>
          <a:p>
            <a:r>
              <a:rPr lang="en-US" sz="1000" dirty="0">
                <a:solidFill>
                  <a:schemeClr val="bg2">
                    <a:lumMod val="50000"/>
                  </a:schemeClr>
                </a:solidFill>
              </a:rPr>
              <a:t>Blattner, M. M., </a:t>
            </a:r>
            <a:r>
              <a:rPr lang="en-US" sz="1000" dirty="0" err="1">
                <a:solidFill>
                  <a:schemeClr val="bg2">
                    <a:lumMod val="50000"/>
                  </a:schemeClr>
                </a:solidFill>
              </a:rPr>
              <a:t>Sumikawa</a:t>
            </a:r>
            <a:r>
              <a:rPr lang="en-US" sz="1000" dirty="0">
                <a:solidFill>
                  <a:schemeClr val="bg2">
                    <a:lumMod val="50000"/>
                  </a:schemeClr>
                </a:solidFill>
              </a:rPr>
              <a:t>, D. A., &amp; Greenberg, R. M. (1989). </a:t>
            </a:r>
            <a:r>
              <a:rPr lang="en-US" sz="1000" dirty="0" err="1">
                <a:solidFill>
                  <a:schemeClr val="bg2">
                    <a:lumMod val="50000"/>
                  </a:schemeClr>
                </a:solidFill>
              </a:rPr>
              <a:t>Earcons</a:t>
            </a:r>
            <a:r>
              <a:rPr lang="en-US" sz="1000" dirty="0">
                <a:solidFill>
                  <a:schemeClr val="bg2">
                    <a:lumMod val="50000"/>
                  </a:schemeClr>
                </a:solidFill>
              </a:rPr>
              <a:t> and icons: Their structure and common design principles. Human–Computer Interaction, 4(1), 11-44.</a:t>
            </a:r>
            <a:endParaRPr lang="de-DE" sz="1000" dirty="0">
              <a:solidFill>
                <a:schemeClr val="bg2">
                  <a:lumMod val="50000"/>
                </a:schemeClr>
              </a:solidFill>
            </a:endParaRPr>
          </a:p>
        </p:txBody>
      </p:sp>
    </p:spTree>
    <p:extLst>
      <p:ext uri="{BB962C8B-B14F-4D97-AF65-F5344CB8AC3E}">
        <p14:creationId xmlns:p14="http://schemas.microsoft.com/office/powerpoint/2010/main" val="1297734226"/>
      </p:ext>
    </p:extLst>
  </p:cSld>
  <p:clrMapOvr>
    <a:masterClrMapping/>
  </p:clrMapOvr>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FE091C7-6865-A3D8-58B4-54768B629F12}"/>
              </a:ext>
            </a:extLst>
          </p:cNvPr>
          <p:cNvSpPr>
            <a:spLocks noGrp="1"/>
          </p:cNvSpPr>
          <p:nvPr>
            <p:ph type="title"/>
          </p:nvPr>
        </p:nvSpPr>
        <p:spPr/>
        <p:txBody>
          <a:bodyPr/>
          <a:lstStyle/>
          <a:p>
            <a:r>
              <a:rPr lang="en-US" dirty="0" err="1"/>
              <a:t>Sonicfinder</a:t>
            </a:r>
            <a:endParaRPr lang="de-DE" dirty="0"/>
          </a:p>
        </p:txBody>
      </p:sp>
      <p:sp>
        <p:nvSpPr>
          <p:cNvPr id="3" name="Fußzeilenplatzhalter 2">
            <a:extLst>
              <a:ext uri="{FF2B5EF4-FFF2-40B4-BE49-F238E27FC236}">
                <a16:creationId xmlns:a16="http://schemas.microsoft.com/office/drawing/2014/main" id="{B776791C-8EAB-9781-B0D5-51E394A111DE}"/>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B4E70C98-BD87-5992-0375-C8FDCEF282D7}"/>
              </a:ext>
            </a:extLst>
          </p:cNvPr>
          <p:cNvSpPr>
            <a:spLocks noGrp="1"/>
          </p:cNvSpPr>
          <p:nvPr>
            <p:ph type="sldNum" sz="quarter" idx="33"/>
          </p:nvPr>
        </p:nvSpPr>
        <p:spPr/>
        <p:txBody>
          <a:bodyPr/>
          <a:lstStyle/>
          <a:p>
            <a:fld id="{BA24374A-C3A8-471A-8837-3FC31668ABE5}" type="slidenum">
              <a:rPr lang="de-DE" smtClean="0"/>
              <a:pPr/>
              <a:t>185</a:t>
            </a:fld>
            <a:endParaRPr lang="de-DE" dirty="0"/>
          </a:p>
        </p:txBody>
      </p:sp>
      <p:sp>
        <p:nvSpPr>
          <p:cNvPr id="5" name="Textplatzhalter 4">
            <a:extLst>
              <a:ext uri="{FF2B5EF4-FFF2-40B4-BE49-F238E27FC236}">
                <a16:creationId xmlns:a16="http://schemas.microsoft.com/office/drawing/2014/main" id="{F09CB1C1-08E6-BC18-10B9-76CFC1F9ADBA}"/>
              </a:ext>
            </a:extLst>
          </p:cNvPr>
          <p:cNvSpPr>
            <a:spLocks noGrp="1"/>
          </p:cNvSpPr>
          <p:nvPr>
            <p:ph type="body" sz="quarter" idx="21"/>
          </p:nvPr>
        </p:nvSpPr>
        <p:spPr/>
        <p:txBody>
          <a:bodyPr/>
          <a:lstStyle/>
          <a:p>
            <a:r>
              <a:rPr lang="en-US" dirty="0"/>
              <a:t>Audio</a:t>
            </a:r>
            <a:endParaRPr lang="de-DE" dirty="0"/>
          </a:p>
        </p:txBody>
      </p:sp>
      <p:sp>
        <p:nvSpPr>
          <p:cNvPr id="6" name="Textplatzhalter 5">
            <a:extLst>
              <a:ext uri="{FF2B5EF4-FFF2-40B4-BE49-F238E27FC236}">
                <a16:creationId xmlns:a16="http://schemas.microsoft.com/office/drawing/2014/main" id="{ADBF46FF-C97F-4817-8A28-0CC55DF7BA78}"/>
              </a:ext>
            </a:extLst>
          </p:cNvPr>
          <p:cNvSpPr>
            <a:spLocks noGrp="1"/>
          </p:cNvSpPr>
          <p:nvPr>
            <p:ph type="body" sz="quarter" idx="34"/>
          </p:nvPr>
        </p:nvSpPr>
        <p:spPr/>
        <p:txBody>
          <a:bodyPr/>
          <a:lstStyle/>
          <a:p>
            <a:r>
              <a:rPr lang="en-US" dirty="0"/>
              <a:t>Creating sounds that can be linked to events</a:t>
            </a:r>
          </a:p>
          <a:p>
            <a:r>
              <a:rPr lang="en-US" dirty="0"/>
              <a:t>Sound helps to discriminate</a:t>
            </a:r>
          </a:p>
          <a:p>
            <a:pPr lvl="1"/>
            <a:r>
              <a:rPr lang="en-US" dirty="0"/>
              <a:t>Objects</a:t>
            </a:r>
          </a:p>
          <a:p>
            <a:pPr lvl="1"/>
            <a:r>
              <a:rPr lang="en-US" dirty="0"/>
              <a:t>Activities</a:t>
            </a:r>
          </a:p>
          <a:p>
            <a:pPr lvl="1"/>
            <a:r>
              <a:rPr lang="en-US" dirty="0"/>
              <a:t>Properties (e.g. size, number)</a:t>
            </a:r>
          </a:p>
          <a:p>
            <a:pPr lvl="1"/>
            <a:endParaRPr lang="en-US" dirty="0"/>
          </a:p>
          <a:p>
            <a:endParaRPr lang="de-DE" dirty="0"/>
          </a:p>
          <a:p>
            <a:endParaRPr lang="de-DE" dirty="0"/>
          </a:p>
        </p:txBody>
      </p:sp>
      <p:sp>
        <p:nvSpPr>
          <p:cNvPr id="7" name="Inhaltsplatzhalter 6">
            <a:extLst>
              <a:ext uri="{FF2B5EF4-FFF2-40B4-BE49-F238E27FC236}">
                <a16:creationId xmlns:a16="http://schemas.microsoft.com/office/drawing/2014/main" id="{7354B53C-A9A2-5FB4-5AC0-E1504F585F19}"/>
              </a:ext>
            </a:extLst>
          </p:cNvPr>
          <p:cNvSpPr>
            <a:spLocks noGrp="1"/>
          </p:cNvSpPr>
          <p:nvPr>
            <p:ph sz="quarter" idx="35"/>
          </p:nvPr>
        </p:nvSpPr>
        <p:spPr/>
        <p:txBody>
          <a:bodyPr/>
          <a:lstStyle/>
          <a:p>
            <a:r>
              <a:rPr lang="en-US" dirty="0" err="1"/>
              <a:t>Gaver</a:t>
            </a:r>
            <a:r>
              <a:rPr lang="en-US" dirty="0"/>
              <a:t>, W. W. (1986). Auditory icons: Using sound in computer interfaces. Human-computer interaction, 2(2), 167-177.</a:t>
            </a:r>
          </a:p>
        </p:txBody>
      </p:sp>
      <p:pic>
        <p:nvPicPr>
          <p:cNvPr id="8" name="Grafik 7">
            <a:extLst>
              <a:ext uri="{FF2B5EF4-FFF2-40B4-BE49-F238E27FC236}">
                <a16:creationId xmlns:a16="http://schemas.microsoft.com/office/drawing/2014/main" id="{3F5287A9-D3BA-F81D-FACC-DAA52B66DF29}"/>
              </a:ext>
            </a:extLst>
          </p:cNvPr>
          <p:cNvPicPr>
            <a:picLocks noChangeAspect="1"/>
          </p:cNvPicPr>
          <p:nvPr/>
        </p:nvPicPr>
        <p:blipFill>
          <a:blip r:embed="rId4"/>
          <a:stretch>
            <a:fillRect/>
          </a:stretch>
        </p:blipFill>
        <p:spPr>
          <a:xfrm>
            <a:off x="7535864" y="738781"/>
            <a:ext cx="4207663" cy="5477274"/>
          </a:xfrm>
          <a:prstGeom prst="rect">
            <a:avLst/>
          </a:prstGeom>
        </p:spPr>
      </p:pic>
      <p:sp>
        <p:nvSpPr>
          <p:cNvPr id="9" name="Rechteck 8">
            <a:extLst>
              <a:ext uri="{FF2B5EF4-FFF2-40B4-BE49-F238E27FC236}">
                <a16:creationId xmlns:a16="http://schemas.microsoft.com/office/drawing/2014/main" id="{FC57EE04-B5B0-DF7D-D313-C8DFADBC8CD2}"/>
              </a:ext>
            </a:extLst>
          </p:cNvPr>
          <p:cNvSpPr/>
          <p:nvPr/>
        </p:nvSpPr>
        <p:spPr>
          <a:xfrm>
            <a:off x="718184" y="3968750"/>
            <a:ext cx="3937954" cy="178435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0" name="07040127">
            <a:hlinkClick r:id="" action="ppaction://media"/>
            <a:extLst>
              <a:ext uri="{FF2B5EF4-FFF2-40B4-BE49-F238E27FC236}">
                <a16:creationId xmlns:a16="http://schemas.microsoft.com/office/drawing/2014/main" id="{D11E9304-2A70-6D11-4F0F-DE430F19480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484807" y="4637343"/>
            <a:ext cx="427892" cy="427892"/>
          </a:xfrm>
          <a:prstGeom prst="rect">
            <a:avLst/>
          </a:prstGeom>
        </p:spPr>
      </p:pic>
      <p:pic>
        <p:nvPicPr>
          <p:cNvPr id="11" name="Picture 2" descr="leaf, yellow, safety, protection, dosimeter, radiation, detector, geiger counter, radioactivity">
            <a:extLst>
              <a:ext uri="{FF2B5EF4-FFF2-40B4-BE49-F238E27FC236}">
                <a16:creationId xmlns:a16="http://schemas.microsoft.com/office/drawing/2014/main" id="{0F26FE55-861C-29CA-D2EC-2DD8901143A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584685">
            <a:off x="4676734" y="3002324"/>
            <a:ext cx="1819465" cy="27291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3594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repeatCount="indefinite" fill="hold" display="0">
                  <p:stCondLst>
                    <p:cond delay="indefinite"/>
                  </p:stCondLst>
                  <p:endCondLst>
                    <p:cond evt="onStopAudio" delay="0">
                      <p:tgtEl>
                        <p:sldTgt/>
                      </p:tgtEl>
                    </p:cond>
                  </p:endCondLst>
                </p:cTn>
                <p:tgtEl>
                  <p:spTgt spid="10"/>
                </p:tgtEl>
              </p:cMediaNode>
            </p:audio>
          </p:childTnLst>
        </p:cTn>
      </p:par>
    </p:tnLst>
  </p:timing>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platzhalter 10">
            <a:extLst>
              <a:ext uri="{FF2B5EF4-FFF2-40B4-BE49-F238E27FC236}">
                <a16:creationId xmlns:a16="http://schemas.microsoft.com/office/drawing/2014/main" id="{027AEEF4-B1F1-A532-EBA0-3D1ED4195ACD}"/>
              </a:ext>
            </a:extLst>
          </p:cNvPr>
          <p:cNvSpPr>
            <a:spLocks noGrp="1"/>
          </p:cNvSpPr>
          <p:nvPr>
            <p:ph type="body" sz="quarter" idx="21"/>
          </p:nvPr>
        </p:nvSpPr>
        <p:spPr>
          <a:xfrm>
            <a:off x="1806129" y="6317998"/>
            <a:ext cx="6845745" cy="540001"/>
          </a:xfrm>
        </p:spPr>
        <p:txBody>
          <a:bodyPr>
            <a:normAutofit/>
          </a:bodyPr>
          <a:lstStyle/>
          <a:p>
            <a:r>
              <a:rPr lang="en-US" sz="1200" dirty="0"/>
              <a:t>The following content is licensed under a Creative Commons Attribution 4.0 International license (CC BY-SA 4.0)</a:t>
            </a:r>
          </a:p>
        </p:txBody>
      </p:sp>
      <p:sp>
        <p:nvSpPr>
          <p:cNvPr id="22" name="Untertitel 21">
            <a:extLst>
              <a:ext uri="{FF2B5EF4-FFF2-40B4-BE49-F238E27FC236}">
                <a16:creationId xmlns:a16="http://schemas.microsoft.com/office/drawing/2014/main" id="{2A9E134A-6386-E5DC-8BB2-7350FB346F5D}"/>
              </a:ext>
            </a:extLst>
          </p:cNvPr>
          <p:cNvSpPr>
            <a:spLocks noGrp="1"/>
          </p:cNvSpPr>
          <p:nvPr>
            <p:ph type="subTitle" idx="1"/>
          </p:nvPr>
        </p:nvSpPr>
        <p:spPr/>
        <p:txBody>
          <a:bodyPr/>
          <a:lstStyle/>
          <a:p>
            <a:r>
              <a:rPr lang="de-DE" sz="1800" dirty="0"/>
              <a:t>Human-Computer Interaction </a:t>
            </a:r>
            <a:r>
              <a:rPr lang="de-DE" sz="1800" dirty="0" err="1"/>
              <a:t>Lecture</a:t>
            </a:r>
            <a:endParaRPr lang="de-DE" dirty="0"/>
          </a:p>
        </p:txBody>
      </p:sp>
      <p:pic>
        <p:nvPicPr>
          <p:cNvPr id="26" name="Bildplatzhalter 25" descr="Frankfurt UAS Logo">
            <a:extLst>
              <a:ext uri="{FF2B5EF4-FFF2-40B4-BE49-F238E27FC236}">
                <a16:creationId xmlns:a16="http://schemas.microsoft.com/office/drawing/2014/main" id="{B67F61A0-498D-B3E3-81B5-D2F1481BEAE2}"/>
              </a:ext>
            </a:extLst>
          </p:cNvPr>
          <p:cNvPicPr>
            <a:picLocks noGrp="1" noChangeAspect="1"/>
          </p:cNvPicPr>
          <p:nvPr>
            <p:ph type="pic" sz="quarter" idx="25"/>
          </p:nvPr>
        </p:nvPicPr>
        <p:blipFill rotWithShape="1">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l="-14803" r="-14803"/>
          <a:stretch/>
        </p:blipFill>
        <p:spPr/>
      </p:pic>
      <p:sp>
        <p:nvSpPr>
          <p:cNvPr id="21" name="Titel 20">
            <a:extLst>
              <a:ext uri="{FF2B5EF4-FFF2-40B4-BE49-F238E27FC236}">
                <a16:creationId xmlns:a16="http://schemas.microsoft.com/office/drawing/2014/main" id="{74AE008E-4998-8FBF-E060-8060811B8296}"/>
              </a:ext>
            </a:extLst>
          </p:cNvPr>
          <p:cNvSpPr>
            <a:spLocks noGrp="1"/>
          </p:cNvSpPr>
          <p:nvPr>
            <p:ph type="title"/>
          </p:nvPr>
        </p:nvSpPr>
        <p:spPr/>
        <p:txBody>
          <a:bodyPr/>
          <a:lstStyle/>
          <a:p>
            <a:r>
              <a:rPr lang="en-US" dirty="0"/>
              <a:t>Physical Output</a:t>
            </a:r>
            <a:endParaRPr lang="de-DE" dirty="0"/>
          </a:p>
        </p:txBody>
      </p:sp>
      <p:sp>
        <p:nvSpPr>
          <p:cNvPr id="29" name="Fußzeilenplatzhalter 28">
            <a:extLst>
              <a:ext uri="{FF2B5EF4-FFF2-40B4-BE49-F238E27FC236}">
                <a16:creationId xmlns:a16="http://schemas.microsoft.com/office/drawing/2014/main" id="{1AC71F81-F602-A4C2-46BE-A340BF3ABB9D}"/>
              </a:ext>
            </a:extLst>
          </p:cNvPr>
          <p:cNvSpPr>
            <a:spLocks noGrp="1"/>
          </p:cNvSpPr>
          <p:nvPr>
            <p:ph type="ftr" sz="quarter" idx="27"/>
          </p:nvPr>
        </p:nvSpPr>
        <p:spPr/>
        <p:txBody>
          <a:bodyPr/>
          <a:lstStyle/>
          <a:p>
            <a:r>
              <a:rPr lang="de-DE" dirty="0"/>
              <a:t>Prof. Dr. Valentin Schwind</a:t>
            </a:r>
          </a:p>
        </p:txBody>
      </p:sp>
      <p:sp>
        <p:nvSpPr>
          <p:cNvPr id="10" name="Foliennummernplatzhalter 9">
            <a:extLst>
              <a:ext uri="{FF2B5EF4-FFF2-40B4-BE49-F238E27FC236}">
                <a16:creationId xmlns:a16="http://schemas.microsoft.com/office/drawing/2014/main" id="{09B34132-5F57-672E-9E99-94213FE2FAB2}"/>
              </a:ext>
            </a:extLst>
          </p:cNvPr>
          <p:cNvSpPr>
            <a:spLocks noGrp="1"/>
          </p:cNvSpPr>
          <p:nvPr>
            <p:ph type="sldNum" sz="quarter" idx="28"/>
          </p:nvPr>
        </p:nvSpPr>
        <p:spPr/>
        <p:txBody>
          <a:bodyPr/>
          <a:lstStyle/>
          <a:p>
            <a:fld id="{BA24374A-C3A8-471A-8837-3FC31668ABE5}" type="slidenum">
              <a:rPr lang="de-DE" smtClean="0"/>
              <a:pPr/>
              <a:t>186</a:t>
            </a:fld>
            <a:endParaRPr lang="de-DE" dirty="0"/>
          </a:p>
        </p:txBody>
      </p:sp>
      <p:pic>
        <p:nvPicPr>
          <p:cNvPr id="2" name="Picture 2">
            <a:extLst>
              <a:ext uri="{FF2B5EF4-FFF2-40B4-BE49-F238E27FC236}">
                <a16:creationId xmlns:a16="http://schemas.microsoft.com/office/drawing/2014/main" id="{D486E752-767E-CBF0-388D-1E6691652E0E}"/>
              </a:ext>
              <a:ext uri="{C183D7F6-B498-43B3-948B-1728B52AA6E4}">
                <adec:decorative xmlns:adec="http://schemas.microsoft.com/office/drawing/2017/decorative" val="1"/>
              </a:ext>
            </a:extLst>
          </p:cNvPr>
          <p:cNvPicPr>
            <a:picLocks noChangeAspect="1" noChangeArrowheads="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bwMode="auto">
          <a:xfrm>
            <a:off x="695325" y="6432491"/>
            <a:ext cx="974974" cy="34124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7">
            <a:extLst>
              <a:ext uri="{FF2B5EF4-FFF2-40B4-BE49-F238E27FC236}">
                <a16:creationId xmlns:a16="http://schemas.microsoft.com/office/drawing/2014/main" id="{19697C04-79C1-048F-D0A4-BA18F95E2E4E}"/>
              </a:ext>
            </a:extLst>
          </p:cNvPr>
          <p:cNvSpPr/>
          <p:nvPr/>
        </p:nvSpPr>
        <p:spPr>
          <a:xfrm>
            <a:off x="0" y="5844404"/>
            <a:ext cx="12192000" cy="4027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720000" tIns="108000" rIns="720000" bIns="108000" rtlCol="0" anchor="b" anchorCtr="0">
            <a:spAutoFit/>
          </a:bodyPr>
          <a:lstStyle/>
          <a:p>
            <a:r>
              <a:rPr lang="en-US" sz="1200" dirty="0">
                <a:solidFill>
                  <a:sysClr val="windowText" lastClr="000000"/>
                </a:solidFill>
              </a:rPr>
              <a:t>Image from: </a:t>
            </a:r>
            <a:r>
              <a:rPr lang="en-US" sz="1200" dirty="0">
                <a:solidFill>
                  <a:sysClr val="windowText" lastClr="000000"/>
                </a:solidFill>
                <a:hlinkClick r:id="rId7"/>
              </a:rPr>
              <a:t>https://pxhere.com/de/photo/1074957</a:t>
            </a:r>
            <a:r>
              <a:rPr lang="en-US" sz="1200" dirty="0">
                <a:solidFill>
                  <a:sysClr val="windowText" lastClr="000000"/>
                </a:solidFill>
              </a:rPr>
              <a:t> </a:t>
            </a:r>
          </a:p>
        </p:txBody>
      </p:sp>
      <p:pic>
        <p:nvPicPr>
          <p:cNvPr id="5" name="Bildplatzhalter 4">
            <a:extLst>
              <a:ext uri="{FF2B5EF4-FFF2-40B4-BE49-F238E27FC236}">
                <a16:creationId xmlns:a16="http://schemas.microsoft.com/office/drawing/2014/main" id="{841E9118-67BF-EFF6-D8B4-898C9247B31D}"/>
              </a:ext>
            </a:extLst>
          </p:cNvPr>
          <p:cNvPicPr>
            <a:picLocks noGrp="1" noChangeAspect="1"/>
          </p:cNvPicPr>
          <p:nvPr>
            <p:ph type="pic" sz="quarter" idx="13"/>
          </p:nvPr>
        </p:nvPicPr>
        <p:blipFill rotWithShape="1">
          <a:blip r:embed="rId8">
            <a:extLst>
              <a:ext uri="{28A0092B-C50C-407E-A947-70E740481C1C}">
                <a14:useLocalDpi xmlns:a14="http://schemas.microsoft.com/office/drawing/2010/main" val="0"/>
              </a:ext>
            </a:extLst>
          </a:blip>
          <a:srcRect t="60947" b="3661"/>
          <a:stretch/>
        </p:blipFill>
        <p:spPr>
          <a:xfrm>
            <a:off x="0" y="1089025"/>
            <a:ext cx="12192000" cy="2879725"/>
          </a:xfrm>
        </p:spPr>
      </p:pic>
    </p:spTree>
    <p:extLst>
      <p:ext uri="{BB962C8B-B14F-4D97-AF65-F5344CB8AC3E}">
        <p14:creationId xmlns:p14="http://schemas.microsoft.com/office/powerpoint/2010/main" val="167830178"/>
      </p:ext>
    </p:extLst>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9CF01BE-AE0B-B26E-ACFD-B6A0B8D16DC9}"/>
              </a:ext>
            </a:extLst>
          </p:cNvPr>
          <p:cNvSpPr>
            <a:spLocks noGrp="1"/>
          </p:cNvSpPr>
          <p:nvPr>
            <p:ph type="title"/>
          </p:nvPr>
        </p:nvSpPr>
        <p:spPr/>
        <p:txBody>
          <a:bodyPr/>
          <a:lstStyle/>
          <a:p>
            <a:r>
              <a:rPr lang="en-US" dirty="0"/>
              <a:t>Paper: Printing and Printers</a:t>
            </a:r>
            <a:endParaRPr lang="de-DE" dirty="0"/>
          </a:p>
        </p:txBody>
      </p:sp>
      <p:sp>
        <p:nvSpPr>
          <p:cNvPr id="3" name="Fußzeilenplatzhalter 2">
            <a:extLst>
              <a:ext uri="{FF2B5EF4-FFF2-40B4-BE49-F238E27FC236}">
                <a16:creationId xmlns:a16="http://schemas.microsoft.com/office/drawing/2014/main" id="{6F9D26EF-10C9-AF6B-9D24-0B9620DA68E4}"/>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722BFAE4-F93E-C86A-EE38-9C49FE6790D2}"/>
              </a:ext>
            </a:extLst>
          </p:cNvPr>
          <p:cNvSpPr>
            <a:spLocks noGrp="1"/>
          </p:cNvSpPr>
          <p:nvPr>
            <p:ph type="sldNum" sz="quarter" idx="28"/>
          </p:nvPr>
        </p:nvSpPr>
        <p:spPr/>
        <p:txBody>
          <a:bodyPr/>
          <a:lstStyle/>
          <a:p>
            <a:fld id="{BA24374A-C3A8-471A-8837-3FC31668ABE5}" type="slidenum">
              <a:rPr lang="de-DE" smtClean="0"/>
              <a:pPr/>
              <a:t>187</a:t>
            </a:fld>
            <a:endParaRPr lang="de-DE" dirty="0"/>
          </a:p>
        </p:txBody>
      </p:sp>
      <p:sp>
        <p:nvSpPr>
          <p:cNvPr id="5" name="Textplatzhalter 4">
            <a:extLst>
              <a:ext uri="{FF2B5EF4-FFF2-40B4-BE49-F238E27FC236}">
                <a16:creationId xmlns:a16="http://schemas.microsoft.com/office/drawing/2014/main" id="{A79E5294-0B50-E638-5B6B-3304F0254C96}"/>
              </a:ext>
            </a:extLst>
          </p:cNvPr>
          <p:cNvSpPr>
            <a:spLocks noGrp="1"/>
          </p:cNvSpPr>
          <p:nvPr>
            <p:ph type="body" sz="quarter" idx="21"/>
          </p:nvPr>
        </p:nvSpPr>
        <p:spPr/>
        <p:txBody>
          <a:bodyPr/>
          <a:lstStyle/>
          <a:p>
            <a:r>
              <a:rPr lang="en-US"/>
              <a:t>Physical Output</a:t>
            </a:r>
            <a:endParaRPr lang="de-DE"/>
          </a:p>
        </p:txBody>
      </p:sp>
      <p:sp>
        <p:nvSpPr>
          <p:cNvPr id="6" name="Textplatzhalter 5">
            <a:extLst>
              <a:ext uri="{FF2B5EF4-FFF2-40B4-BE49-F238E27FC236}">
                <a16:creationId xmlns:a16="http://schemas.microsoft.com/office/drawing/2014/main" id="{AFAD91C1-D6B7-A23C-2CEA-8284753BDD5E}"/>
              </a:ext>
            </a:extLst>
          </p:cNvPr>
          <p:cNvSpPr>
            <a:spLocks noGrp="1"/>
          </p:cNvSpPr>
          <p:nvPr>
            <p:ph type="body" sz="quarter" idx="29"/>
          </p:nvPr>
        </p:nvSpPr>
        <p:spPr/>
        <p:txBody>
          <a:bodyPr>
            <a:normAutofit lnSpcReduction="10000"/>
          </a:bodyPr>
          <a:lstStyle/>
          <a:p>
            <a:r>
              <a:rPr lang="en-US" dirty="0"/>
              <a:t>What to print?</a:t>
            </a:r>
          </a:p>
          <a:p>
            <a:pPr lvl="1"/>
            <a:r>
              <a:rPr lang="en-US" dirty="0"/>
              <a:t>Text, graphics, photos, books, objects</a:t>
            </a:r>
          </a:p>
          <a:p>
            <a:r>
              <a:rPr lang="en-US" dirty="0"/>
              <a:t>On what to print?</a:t>
            </a:r>
          </a:p>
          <a:p>
            <a:pPr lvl="1"/>
            <a:r>
              <a:rPr lang="en-US" dirty="0"/>
              <a:t>Paper, special paper, cardboard, t-Shirt, …</a:t>
            </a:r>
          </a:p>
          <a:p>
            <a:r>
              <a:rPr lang="en-US" dirty="0"/>
              <a:t>Where to print?</a:t>
            </a:r>
          </a:p>
          <a:p>
            <a:r>
              <a:rPr lang="en-US" dirty="0"/>
              <a:t>How much to print?</a:t>
            </a:r>
          </a:p>
          <a:p>
            <a:pPr lvl="1"/>
            <a:r>
              <a:rPr lang="en-US" dirty="0"/>
              <a:t>Total cost</a:t>
            </a:r>
          </a:p>
          <a:p>
            <a:pPr lvl="1"/>
            <a:r>
              <a:rPr lang="en-US" dirty="0"/>
              <a:t>dependent on usage/user profile</a:t>
            </a:r>
          </a:p>
          <a:p>
            <a:pPr lvl="1"/>
            <a:r>
              <a:rPr lang="en-US" dirty="0"/>
              <a:t>printer price (often insignificant compared to other cost)</a:t>
            </a:r>
          </a:p>
          <a:p>
            <a:pPr lvl="1"/>
            <a:r>
              <a:rPr lang="en-US" dirty="0"/>
              <a:t>materials (e.g. paper, ink, toner, energy)</a:t>
            </a:r>
          </a:p>
          <a:p>
            <a:pPr lvl="1"/>
            <a:r>
              <a:rPr lang="en-US" dirty="0"/>
              <a:t>maintenance (e.g. changing of paper in a ticket machine)</a:t>
            </a:r>
          </a:p>
          <a:p>
            <a:endParaRPr lang="en-US" dirty="0"/>
          </a:p>
          <a:p>
            <a:pPr marL="0" indent="0">
              <a:buNone/>
            </a:pPr>
            <a:endParaRPr lang="en-US" dirty="0"/>
          </a:p>
          <a:p>
            <a:endParaRPr lang="de-DE" dirty="0"/>
          </a:p>
        </p:txBody>
      </p:sp>
    </p:spTree>
    <p:extLst>
      <p:ext uri="{BB962C8B-B14F-4D97-AF65-F5344CB8AC3E}">
        <p14:creationId xmlns:p14="http://schemas.microsoft.com/office/powerpoint/2010/main" val="2675582017"/>
      </p:ext>
    </p:extLst>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7989E7D-C4A7-AC56-A786-64D14EF28FFC}"/>
              </a:ext>
            </a:extLst>
          </p:cNvPr>
          <p:cNvSpPr>
            <a:spLocks noGrp="1"/>
          </p:cNvSpPr>
          <p:nvPr>
            <p:ph type="title"/>
          </p:nvPr>
        </p:nvSpPr>
        <p:spPr/>
        <p:txBody>
          <a:bodyPr/>
          <a:lstStyle/>
          <a:p>
            <a:r>
              <a:rPr lang="de-DE" dirty="0"/>
              <a:t>Printer Technologies</a:t>
            </a:r>
          </a:p>
        </p:txBody>
      </p:sp>
      <p:sp>
        <p:nvSpPr>
          <p:cNvPr id="3" name="Fußzeilenplatzhalter 2">
            <a:extLst>
              <a:ext uri="{FF2B5EF4-FFF2-40B4-BE49-F238E27FC236}">
                <a16:creationId xmlns:a16="http://schemas.microsoft.com/office/drawing/2014/main" id="{DB53257D-C139-C11D-CE18-5440100909C3}"/>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5F09D351-126F-DD82-030B-D3C90EC4A919}"/>
              </a:ext>
            </a:extLst>
          </p:cNvPr>
          <p:cNvSpPr>
            <a:spLocks noGrp="1"/>
          </p:cNvSpPr>
          <p:nvPr>
            <p:ph type="sldNum" sz="quarter" idx="28"/>
          </p:nvPr>
        </p:nvSpPr>
        <p:spPr/>
        <p:txBody>
          <a:bodyPr/>
          <a:lstStyle/>
          <a:p>
            <a:fld id="{BA24374A-C3A8-471A-8837-3FC31668ABE5}" type="slidenum">
              <a:rPr lang="de-DE" smtClean="0"/>
              <a:pPr/>
              <a:t>188</a:t>
            </a:fld>
            <a:endParaRPr lang="de-DE" dirty="0"/>
          </a:p>
        </p:txBody>
      </p:sp>
      <p:sp>
        <p:nvSpPr>
          <p:cNvPr id="5" name="Textplatzhalter 4">
            <a:extLst>
              <a:ext uri="{FF2B5EF4-FFF2-40B4-BE49-F238E27FC236}">
                <a16:creationId xmlns:a16="http://schemas.microsoft.com/office/drawing/2014/main" id="{AA434039-C964-5918-F753-A79C3BADEB7A}"/>
              </a:ext>
            </a:extLst>
          </p:cNvPr>
          <p:cNvSpPr>
            <a:spLocks noGrp="1"/>
          </p:cNvSpPr>
          <p:nvPr>
            <p:ph type="body" sz="quarter" idx="21"/>
          </p:nvPr>
        </p:nvSpPr>
        <p:spPr/>
        <p:txBody>
          <a:bodyPr/>
          <a:lstStyle/>
          <a:p>
            <a:r>
              <a:rPr lang="en-US"/>
              <a:t>Physical Output</a:t>
            </a:r>
            <a:endParaRPr lang="de-DE"/>
          </a:p>
        </p:txBody>
      </p:sp>
      <p:sp>
        <p:nvSpPr>
          <p:cNvPr id="6" name="Textplatzhalter 5">
            <a:extLst>
              <a:ext uri="{FF2B5EF4-FFF2-40B4-BE49-F238E27FC236}">
                <a16:creationId xmlns:a16="http://schemas.microsoft.com/office/drawing/2014/main" id="{A1D76836-F0EC-D64F-E89D-0BE0AD746329}"/>
              </a:ext>
            </a:extLst>
          </p:cNvPr>
          <p:cNvSpPr>
            <a:spLocks noGrp="1"/>
          </p:cNvSpPr>
          <p:nvPr>
            <p:ph type="body" sz="quarter" idx="29"/>
          </p:nvPr>
        </p:nvSpPr>
        <p:spPr/>
        <p:txBody>
          <a:bodyPr>
            <a:normAutofit fontScale="85000" lnSpcReduction="20000"/>
          </a:bodyPr>
          <a:lstStyle/>
          <a:p>
            <a:pPr>
              <a:defRPr/>
            </a:pPr>
            <a:r>
              <a:rPr lang="en-US" sz="2400" dirty="0"/>
              <a:t>Laser (black/white and color)</a:t>
            </a:r>
          </a:p>
          <a:p>
            <a:pPr lvl="1">
              <a:defRPr/>
            </a:pPr>
            <a:r>
              <a:rPr lang="en-US" dirty="0"/>
              <a:t>creating documents</a:t>
            </a:r>
          </a:p>
          <a:p>
            <a:pPr lvl="1">
              <a:defRPr/>
            </a:pPr>
            <a:r>
              <a:rPr lang="en-US" dirty="0"/>
              <a:t>office use</a:t>
            </a:r>
          </a:p>
          <a:p>
            <a:pPr lvl="1">
              <a:defRPr/>
            </a:pPr>
            <a:r>
              <a:rPr lang="en-US" dirty="0"/>
              <a:t>high resolution</a:t>
            </a:r>
          </a:p>
          <a:p>
            <a:pPr>
              <a:defRPr/>
            </a:pPr>
            <a:r>
              <a:rPr lang="en-US" sz="2400" dirty="0"/>
              <a:t>Plotter</a:t>
            </a:r>
          </a:p>
          <a:p>
            <a:pPr lvl="1">
              <a:defRPr/>
            </a:pPr>
            <a:r>
              <a:rPr lang="en-US" sz="2200" dirty="0"/>
              <a:t>Big drawings, posters</a:t>
            </a:r>
          </a:p>
          <a:p>
            <a:pPr lvl="1">
              <a:defRPr/>
            </a:pPr>
            <a:r>
              <a:rPr lang="en-US" sz="2200" dirty="0"/>
              <a:t>Endless printing</a:t>
            </a:r>
          </a:p>
          <a:p>
            <a:pPr>
              <a:defRPr/>
            </a:pPr>
            <a:r>
              <a:rPr lang="en-US" sz="2400" dirty="0"/>
              <a:t>Dot-matrix</a:t>
            </a:r>
          </a:p>
          <a:p>
            <a:pPr lvl="1">
              <a:defRPr/>
            </a:pPr>
            <a:r>
              <a:rPr lang="en-US" dirty="0"/>
              <a:t>Point of sale, Ticket printers</a:t>
            </a:r>
          </a:p>
          <a:p>
            <a:pPr lvl="1">
              <a:defRPr/>
            </a:pPr>
            <a:r>
              <a:rPr lang="en-US" dirty="0"/>
              <a:t>Multiple copies (e.g. carbon copy slip for credit card payment)</a:t>
            </a:r>
          </a:p>
          <a:p>
            <a:pPr>
              <a:defRPr/>
            </a:pPr>
            <a:r>
              <a:rPr lang="en-US" sz="2400" dirty="0" err="1"/>
              <a:t>Thermo</a:t>
            </a:r>
            <a:r>
              <a:rPr lang="en-US" sz="2400" dirty="0"/>
              <a:t> printer</a:t>
            </a:r>
          </a:p>
          <a:p>
            <a:pPr lvl="1">
              <a:defRPr/>
            </a:pPr>
            <a:r>
              <a:rPr lang="en-US" dirty="0"/>
              <a:t>Point of sale, Ticket printers</a:t>
            </a:r>
          </a:p>
          <a:p>
            <a:pPr lvl="1">
              <a:defRPr/>
            </a:pPr>
            <a:r>
              <a:rPr lang="en-US" dirty="0"/>
              <a:t>Mobile printers</a:t>
            </a:r>
          </a:p>
          <a:p>
            <a:endParaRPr lang="de-DE" dirty="0"/>
          </a:p>
        </p:txBody>
      </p:sp>
      <p:pic>
        <p:nvPicPr>
          <p:cNvPr id="7" name="Picture 2" descr="https://upload.wikimedia.org/wikipedia/commons/thumb/1/1e/Epson_LX-300%2B_dot_matrix_printer_with_colour_kit.JPG/1024px-Epson_LX-300%2B_dot_matrix_printer_with_colour_kit.JPG">
            <a:extLst>
              <a:ext uri="{FF2B5EF4-FFF2-40B4-BE49-F238E27FC236}">
                <a16:creationId xmlns:a16="http://schemas.microsoft.com/office/drawing/2014/main" id="{3D66C638-20C7-0DE3-504F-4F87C47AB9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48386" y="3737610"/>
            <a:ext cx="3144518" cy="2358389"/>
          </a:xfrm>
          <a:prstGeom prst="rect">
            <a:avLst/>
          </a:prstGeom>
          <a:noFill/>
          <a:extLst>
            <a:ext uri="{909E8E84-426E-40DD-AFC4-6F175D3DCCD1}">
              <a14:hiddenFill xmlns:a14="http://schemas.microsoft.com/office/drawing/2010/main">
                <a:solidFill>
                  <a:srgbClr val="FFFFFF"/>
                </a:solidFill>
              </a14:hiddenFill>
            </a:ext>
          </a:extLst>
        </p:spPr>
      </p:pic>
      <p:sp>
        <p:nvSpPr>
          <p:cNvPr id="8" name="Rechteck 7">
            <a:extLst>
              <a:ext uri="{FF2B5EF4-FFF2-40B4-BE49-F238E27FC236}">
                <a16:creationId xmlns:a16="http://schemas.microsoft.com/office/drawing/2014/main" id="{116313D7-C15A-CDF5-ABFC-321F11D44224}"/>
              </a:ext>
            </a:extLst>
          </p:cNvPr>
          <p:cNvSpPr/>
          <p:nvPr/>
        </p:nvSpPr>
        <p:spPr>
          <a:xfrm>
            <a:off x="6957060" y="5726667"/>
            <a:ext cx="1425574" cy="276999"/>
          </a:xfrm>
          <a:prstGeom prst="rect">
            <a:avLst/>
          </a:prstGeom>
        </p:spPr>
        <p:txBody>
          <a:bodyPr wrap="square">
            <a:spAutoFit/>
          </a:bodyPr>
          <a:lstStyle/>
          <a:p>
            <a:r>
              <a:rPr lang="de-DE" sz="1200" dirty="0"/>
              <a:t>By Corvair</a:t>
            </a:r>
          </a:p>
        </p:txBody>
      </p:sp>
      <p:pic>
        <p:nvPicPr>
          <p:cNvPr id="9" name="Grafik 8">
            <a:extLst>
              <a:ext uri="{FF2B5EF4-FFF2-40B4-BE49-F238E27FC236}">
                <a16:creationId xmlns:a16="http://schemas.microsoft.com/office/drawing/2014/main" id="{2CC1F34E-04B2-3A51-79CA-778CC0689E85}"/>
              </a:ext>
            </a:extLst>
          </p:cNvPr>
          <p:cNvPicPr>
            <a:picLocks noChangeAspect="1"/>
          </p:cNvPicPr>
          <p:nvPr/>
        </p:nvPicPr>
        <p:blipFill>
          <a:blip r:embed="rId3"/>
          <a:stretch>
            <a:fillRect/>
          </a:stretch>
        </p:blipFill>
        <p:spPr>
          <a:xfrm>
            <a:off x="5134927" y="1264365"/>
            <a:ext cx="3057977" cy="2261281"/>
          </a:xfrm>
          <a:prstGeom prst="rect">
            <a:avLst/>
          </a:prstGeom>
        </p:spPr>
      </p:pic>
      <p:pic>
        <p:nvPicPr>
          <p:cNvPr id="10" name="Grafik 9">
            <a:extLst>
              <a:ext uri="{FF2B5EF4-FFF2-40B4-BE49-F238E27FC236}">
                <a16:creationId xmlns:a16="http://schemas.microsoft.com/office/drawing/2014/main" id="{8D792C8B-06E7-A446-B5F9-18A11C35B994}"/>
              </a:ext>
            </a:extLst>
          </p:cNvPr>
          <p:cNvPicPr>
            <a:picLocks noChangeAspect="1"/>
          </p:cNvPicPr>
          <p:nvPr/>
        </p:nvPicPr>
        <p:blipFill>
          <a:blip r:embed="rId4"/>
          <a:stretch>
            <a:fillRect/>
          </a:stretch>
        </p:blipFill>
        <p:spPr>
          <a:xfrm>
            <a:off x="8382633" y="0"/>
            <a:ext cx="3775743" cy="2766060"/>
          </a:xfrm>
          <a:prstGeom prst="rect">
            <a:avLst/>
          </a:prstGeom>
        </p:spPr>
      </p:pic>
      <p:sp>
        <p:nvSpPr>
          <p:cNvPr id="11" name="Rechteck 10">
            <a:extLst>
              <a:ext uri="{FF2B5EF4-FFF2-40B4-BE49-F238E27FC236}">
                <a16:creationId xmlns:a16="http://schemas.microsoft.com/office/drawing/2014/main" id="{2667730C-D490-6DD1-F962-FE47998DC535}"/>
              </a:ext>
            </a:extLst>
          </p:cNvPr>
          <p:cNvSpPr/>
          <p:nvPr/>
        </p:nvSpPr>
        <p:spPr>
          <a:xfrm>
            <a:off x="8985153" y="2489061"/>
            <a:ext cx="1651414" cy="276999"/>
          </a:xfrm>
          <a:prstGeom prst="rect">
            <a:avLst/>
          </a:prstGeom>
        </p:spPr>
        <p:txBody>
          <a:bodyPr wrap="none">
            <a:spAutoFit/>
          </a:bodyPr>
          <a:lstStyle/>
          <a:p>
            <a:r>
              <a:rPr lang="de-DE" sz="1200" dirty="0"/>
              <a:t>By </a:t>
            </a:r>
            <a:r>
              <a:rPr lang="de-DE" sz="1200" dirty="0" err="1"/>
              <a:t>Biswarup</a:t>
            </a:r>
            <a:r>
              <a:rPr lang="de-DE" sz="1200" dirty="0"/>
              <a:t> </a:t>
            </a:r>
            <a:r>
              <a:rPr lang="de-DE" sz="1200" dirty="0" err="1"/>
              <a:t>Ganguly</a:t>
            </a:r>
            <a:endParaRPr lang="de-DE" sz="1200" dirty="0"/>
          </a:p>
        </p:txBody>
      </p:sp>
      <p:pic>
        <p:nvPicPr>
          <p:cNvPr id="12" name="Grafik 11">
            <a:extLst>
              <a:ext uri="{FF2B5EF4-FFF2-40B4-BE49-F238E27FC236}">
                <a16:creationId xmlns:a16="http://schemas.microsoft.com/office/drawing/2014/main" id="{D69844F0-FEC9-3619-670A-C153A48E9925}"/>
              </a:ext>
            </a:extLst>
          </p:cNvPr>
          <p:cNvPicPr>
            <a:picLocks noChangeAspect="1"/>
          </p:cNvPicPr>
          <p:nvPr/>
        </p:nvPicPr>
        <p:blipFill rotWithShape="1">
          <a:blip r:embed="rId5"/>
          <a:srcRect b="18900"/>
          <a:stretch/>
        </p:blipFill>
        <p:spPr>
          <a:xfrm>
            <a:off x="8382633" y="2907359"/>
            <a:ext cx="3775743" cy="3186630"/>
          </a:xfrm>
          <a:prstGeom prst="rect">
            <a:avLst/>
          </a:prstGeom>
        </p:spPr>
      </p:pic>
      <p:sp>
        <p:nvSpPr>
          <p:cNvPr id="13" name="Rechteck 12">
            <a:extLst>
              <a:ext uri="{FF2B5EF4-FFF2-40B4-BE49-F238E27FC236}">
                <a16:creationId xmlns:a16="http://schemas.microsoft.com/office/drawing/2014/main" id="{EC1B8070-5C55-AE3C-98F2-036EE360160E}"/>
              </a:ext>
            </a:extLst>
          </p:cNvPr>
          <p:cNvSpPr/>
          <p:nvPr/>
        </p:nvSpPr>
        <p:spPr>
          <a:xfrm>
            <a:off x="10899606" y="5680500"/>
            <a:ext cx="918841" cy="276999"/>
          </a:xfrm>
          <a:prstGeom prst="rect">
            <a:avLst/>
          </a:prstGeom>
        </p:spPr>
        <p:txBody>
          <a:bodyPr wrap="none">
            <a:spAutoFit/>
          </a:bodyPr>
          <a:lstStyle/>
          <a:p>
            <a:r>
              <a:rPr lang="de-DE" sz="1200" dirty="0">
                <a:solidFill>
                  <a:schemeClr val="bg1"/>
                </a:solidFill>
                <a:latin typeface="Noto Sans"/>
              </a:rPr>
              <a:t>By </a:t>
            </a:r>
            <a:r>
              <a:rPr lang="de-DE" sz="1200" dirty="0" err="1">
                <a:solidFill>
                  <a:schemeClr val="bg1"/>
                </a:solidFill>
                <a:latin typeface="Noto Sans"/>
              </a:rPr>
              <a:t>bamajr</a:t>
            </a:r>
            <a:r>
              <a:rPr lang="de-DE" sz="1200" dirty="0">
                <a:solidFill>
                  <a:schemeClr val="bg1"/>
                </a:solidFill>
                <a:latin typeface="Noto Sans"/>
              </a:rPr>
              <a:t> </a:t>
            </a:r>
            <a:endParaRPr lang="de-DE" sz="1200" dirty="0">
              <a:solidFill>
                <a:schemeClr val="bg1"/>
              </a:solidFill>
            </a:endParaRPr>
          </a:p>
        </p:txBody>
      </p:sp>
    </p:spTree>
    <p:extLst>
      <p:ext uri="{BB962C8B-B14F-4D97-AF65-F5344CB8AC3E}">
        <p14:creationId xmlns:p14="http://schemas.microsoft.com/office/powerpoint/2010/main" val="1541823478"/>
      </p:ext>
    </p:extLst>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1825B4C-7294-946C-CFF6-0EEDA39E7C81}"/>
              </a:ext>
            </a:extLst>
          </p:cNvPr>
          <p:cNvSpPr>
            <a:spLocks noGrp="1"/>
          </p:cNvSpPr>
          <p:nvPr>
            <p:ph type="title"/>
          </p:nvPr>
        </p:nvSpPr>
        <p:spPr/>
        <p:txBody>
          <a:bodyPr/>
          <a:lstStyle/>
          <a:p>
            <a:r>
              <a:rPr lang="de-DE" dirty="0"/>
              <a:t>The Paper </a:t>
            </a:r>
            <a:r>
              <a:rPr lang="de-DE" dirty="0" err="1"/>
              <a:t>Lives</a:t>
            </a:r>
            <a:r>
              <a:rPr lang="de-DE" dirty="0"/>
              <a:t>!</a:t>
            </a:r>
          </a:p>
        </p:txBody>
      </p:sp>
      <p:sp>
        <p:nvSpPr>
          <p:cNvPr id="3" name="Fußzeilenplatzhalter 2">
            <a:extLst>
              <a:ext uri="{FF2B5EF4-FFF2-40B4-BE49-F238E27FC236}">
                <a16:creationId xmlns:a16="http://schemas.microsoft.com/office/drawing/2014/main" id="{A6FCA929-1E82-0F58-AB4A-DB2EE907E695}"/>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FA1BE668-B07A-E73F-DCC8-6030444ECB20}"/>
              </a:ext>
            </a:extLst>
          </p:cNvPr>
          <p:cNvSpPr>
            <a:spLocks noGrp="1"/>
          </p:cNvSpPr>
          <p:nvPr>
            <p:ph type="sldNum" sz="quarter" idx="28"/>
          </p:nvPr>
        </p:nvSpPr>
        <p:spPr/>
        <p:txBody>
          <a:bodyPr/>
          <a:lstStyle/>
          <a:p>
            <a:fld id="{BA24374A-C3A8-471A-8837-3FC31668ABE5}" type="slidenum">
              <a:rPr lang="de-DE" smtClean="0"/>
              <a:pPr/>
              <a:t>189</a:t>
            </a:fld>
            <a:endParaRPr lang="de-DE" dirty="0"/>
          </a:p>
        </p:txBody>
      </p:sp>
      <p:sp>
        <p:nvSpPr>
          <p:cNvPr id="5" name="Textplatzhalter 4">
            <a:extLst>
              <a:ext uri="{FF2B5EF4-FFF2-40B4-BE49-F238E27FC236}">
                <a16:creationId xmlns:a16="http://schemas.microsoft.com/office/drawing/2014/main" id="{ACEDA86D-D522-6374-3A89-9C43D4D64563}"/>
              </a:ext>
            </a:extLst>
          </p:cNvPr>
          <p:cNvSpPr>
            <a:spLocks noGrp="1"/>
          </p:cNvSpPr>
          <p:nvPr>
            <p:ph type="body" sz="quarter" idx="21"/>
          </p:nvPr>
        </p:nvSpPr>
        <p:spPr/>
        <p:txBody>
          <a:bodyPr/>
          <a:lstStyle/>
          <a:p>
            <a:r>
              <a:rPr lang="en-US" dirty="0"/>
              <a:t>Physical Output</a:t>
            </a:r>
            <a:endParaRPr lang="de-DE" dirty="0"/>
          </a:p>
        </p:txBody>
      </p:sp>
      <p:sp>
        <p:nvSpPr>
          <p:cNvPr id="6" name="Textplatzhalter 5">
            <a:extLst>
              <a:ext uri="{FF2B5EF4-FFF2-40B4-BE49-F238E27FC236}">
                <a16:creationId xmlns:a16="http://schemas.microsoft.com/office/drawing/2014/main" id="{55B064DA-7A6B-D2E1-9F42-606AABDEEE6E}"/>
              </a:ext>
            </a:extLst>
          </p:cNvPr>
          <p:cNvSpPr>
            <a:spLocks noGrp="1"/>
          </p:cNvSpPr>
          <p:nvPr>
            <p:ph type="body" sz="quarter" idx="29"/>
          </p:nvPr>
        </p:nvSpPr>
        <p:spPr/>
        <p:txBody>
          <a:bodyPr>
            <a:normAutofit lnSpcReduction="10000"/>
          </a:bodyPr>
          <a:lstStyle/>
          <a:p>
            <a:r>
              <a:rPr lang="en-GB" altLang="de-DE" b="1" dirty="0">
                <a:solidFill>
                  <a:schemeClr val="accent1"/>
                </a:solidFill>
              </a:rPr>
              <a:t>Paperless office has not yet happened</a:t>
            </a:r>
          </a:p>
          <a:p>
            <a:r>
              <a:rPr lang="en-GB" altLang="de-DE" dirty="0"/>
              <a:t>Advances in technology makes it easier to </a:t>
            </a:r>
            <a:r>
              <a:rPr lang="en-GB" altLang="de-DE" b="1" dirty="0">
                <a:solidFill>
                  <a:schemeClr val="accent1"/>
                </a:solidFill>
              </a:rPr>
              <a:t>use paper as interaction media</a:t>
            </a:r>
          </a:p>
          <a:p>
            <a:pPr lvl="1"/>
            <a:r>
              <a:rPr lang="en-GB" altLang="de-DE" dirty="0"/>
              <a:t>(fast) printing as output mechanism</a:t>
            </a:r>
          </a:p>
          <a:p>
            <a:pPr lvl="1"/>
            <a:r>
              <a:rPr lang="en-GB" altLang="de-DE" dirty="0"/>
              <a:t>Scanning as input mechanism</a:t>
            </a:r>
          </a:p>
          <a:p>
            <a:r>
              <a:rPr lang="en-GB" altLang="de-DE" dirty="0"/>
              <a:t>Printing for reading, marking, commenting</a:t>
            </a:r>
          </a:p>
          <a:p>
            <a:r>
              <a:rPr lang="en-GB" altLang="de-DE" b="1" dirty="0">
                <a:solidFill>
                  <a:schemeClr val="accent1"/>
                </a:solidFill>
              </a:rPr>
              <a:t>Paper as a temporary interface</a:t>
            </a:r>
          </a:p>
          <a:p>
            <a:pPr lvl="1"/>
            <a:r>
              <a:rPr lang="en-GB" altLang="de-DE" dirty="0"/>
              <a:t>Multi-step process, e.g.</a:t>
            </a:r>
          </a:p>
          <a:p>
            <a:pPr lvl="2"/>
            <a:r>
              <a:rPr lang="en-GB" altLang="de-DE" dirty="0"/>
              <a:t>print out a check list on paper</a:t>
            </a:r>
          </a:p>
          <a:p>
            <a:pPr lvl="2"/>
            <a:r>
              <a:rPr lang="en-GB" altLang="de-DE" dirty="0"/>
              <a:t>user interacts with the checklist on paper</a:t>
            </a:r>
          </a:p>
          <a:p>
            <a:pPr lvl="2"/>
            <a:r>
              <a:rPr lang="en-GB" altLang="de-DE" dirty="0"/>
              <a:t>scan &amp; recognize interaction and create a database entry</a:t>
            </a:r>
          </a:p>
          <a:p>
            <a:pPr lvl="1"/>
            <a:r>
              <a:rPr lang="en-GB" altLang="de-DE" dirty="0"/>
              <a:t>for specific scenarios this can be a state of the art solution</a:t>
            </a:r>
          </a:p>
          <a:p>
            <a:endParaRPr lang="de-DE" dirty="0"/>
          </a:p>
        </p:txBody>
      </p:sp>
    </p:spTree>
    <p:extLst>
      <p:ext uri="{BB962C8B-B14F-4D97-AF65-F5344CB8AC3E}">
        <p14:creationId xmlns:p14="http://schemas.microsoft.com/office/powerpoint/2010/main" val="3433756916"/>
      </p:ext>
    </p:extLst>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46E0CA0-C629-FE7F-7D5F-0B017FFED7DF}"/>
              </a:ext>
            </a:extLst>
          </p:cNvPr>
          <p:cNvSpPr>
            <a:spLocks noGrp="1"/>
          </p:cNvSpPr>
          <p:nvPr>
            <p:ph type="title"/>
          </p:nvPr>
        </p:nvSpPr>
        <p:spPr/>
        <p:txBody>
          <a:bodyPr/>
          <a:lstStyle/>
          <a:p>
            <a:r>
              <a:rPr lang="de-DE" dirty="0"/>
              <a:t>2D Output</a:t>
            </a:r>
          </a:p>
        </p:txBody>
      </p:sp>
      <p:sp>
        <p:nvSpPr>
          <p:cNvPr id="3" name="Fußzeilenplatzhalter 2">
            <a:extLst>
              <a:ext uri="{FF2B5EF4-FFF2-40B4-BE49-F238E27FC236}">
                <a16:creationId xmlns:a16="http://schemas.microsoft.com/office/drawing/2014/main" id="{B5692764-A983-CFC0-6534-3E5E88746C07}"/>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4CDB869A-4A3F-2356-3908-4062DF5F526C}"/>
              </a:ext>
            </a:extLst>
          </p:cNvPr>
          <p:cNvSpPr>
            <a:spLocks noGrp="1"/>
          </p:cNvSpPr>
          <p:nvPr>
            <p:ph type="sldNum" sz="quarter" idx="28"/>
          </p:nvPr>
        </p:nvSpPr>
        <p:spPr/>
        <p:txBody>
          <a:bodyPr/>
          <a:lstStyle/>
          <a:p>
            <a:fld id="{BA24374A-C3A8-471A-8837-3FC31668ABE5}" type="slidenum">
              <a:rPr lang="de-DE" smtClean="0"/>
              <a:pPr/>
              <a:t>190</a:t>
            </a:fld>
            <a:endParaRPr lang="de-DE" dirty="0"/>
          </a:p>
        </p:txBody>
      </p:sp>
      <p:sp>
        <p:nvSpPr>
          <p:cNvPr id="5" name="Textplatzhalter 4">
            <a:extLst>
              <a:ext uri="{FF2B5EF4-FFF2-40B4-BE49-F238E27FC236}">
                <a16:creationId xmlns:a16="http://schemas.microsoft.com/office/drawing/2014/main" id="{91AF4947-11A7-F3E5-D650-8CD1EADB4E86}"/>
              </a:ext>
            </a:extLst>
          </p:cNvPr>
          <p:cNvSpPr>
            <a:spLocks noGrp="1"/>
          </p:cNvSpPr>
          <p:nvPr>
            <p:ph type="body" sz="quarter" idx="21"/>
          </p:nvPr>
        </p:nvSpPr>
        <p:spPr/>
        <p:txBody>
          <a:bodyPr/>
          <a:lstStyle/>
          <a:p>
            <a:r>
              <a:rPr lang="en-US" dirty="0"/>
              <a:t>Physical Output</a:t>
            </a:r>
            <a:endParaRPr lang="de-DE" dirty="0"/>
          </a:p>
        </p:txBody>
      </p:sp>
      <p:sp>
        <p:nvSpPr>
          <p:cNvPr id="6" name="Textplatzhalter 5">
            <a:extLst>
              <a:ext uri="{FF2B5EF4-FFF2-40B4-BE49-F238E27FC236}">
                <a16:creationId xmlns:a16="http://schemas.microsoft.com/office/drawing/2014/main" id="{78E8670F-FA83-E9BB-A5E7-9B1FE11C5085}"/>
              </a:ext>
            </a:extLst>
          </p:cNvPr>
          <p:cNvSpPr>
            <a:spLocks noGrp="1"/>
          </p:cNvSpPr>
          <p:nvPr>
            <p:ph type="body" sz="quarter" idx="29"/>
          </p:nvPr>
        </p:nvSpPr>
        <p:spPr>
          <a:xfrm>
            <a:off x="695325" y="1449388"/>
            <a:ext cx="6530780" cy="4679950"/>
          </a:xfrm>
        </p:spPr>
        <p:txBody>
          <a:bodyPr/>
          <a:lstStyle/>
          <a:p>
            <a:r>
              <a:rPr lang="en-US" dirty="0"/>
              <a:t>Printing on different material (e.g. printing labels on a </a:t>
            </a:r>
            <a:r>
              <a:rPr lang="en-US" dirty="0" err="1"/>
              <a:t>a</a:t>
            </a:r>
            <a:r>
              <a:rPr lang="en-US" dirty="0"/>
              <a:t> DVD or printing on plastic sheets)</a:t>
            </a:r>
          </a:p>
          <a:p>
            <a:r>
              <a:rPr lang="en-US" dirty="0"/>
              <a:t>Photo output on different materials, photo books </a:t>
            </a:r>
          </a:p>
          <a:p>
            <a:r>
              <a:rPr lang="en-US" b="1" dirty="0">
                <a:solidFill>
                  <a:schemeClr val="accent1"/>
                </a:solidFill>
              </a:rPr>
              <a:t>Cutting plotter </a:t>
            </a:r>
            <a:r>
              <a:rPr lang="en-US" dirty="0"/>
              <a:t>(foil, stickers, paper), e.g. Brother </a:t>
            </a:r>
            <a:r>
              <a:rPr lang="en-US" dirty="0" err="1"/>
              <a:t>ScanNCut</a:t>
            </a:r>
            <a:endParaRPr lang="en-US" dirty="0"/>
          </a:p>
          <a:p>
            <a:r>
              <a:rPr lang="en-US" b="1" dirty="0">
                <a:solidFill>
                  <a:schemeClr val="accent1"/>
                </a:solidFill>
              </a:rPr>
              <a:t>Laser cutter </a:t>
            </a:r>
            <a:r>
              <a:rPr lang="en-US" dirty="0"/>
              <a:t>for different materials such as paper, cardboard, wood, plastic, metal</a:t>
            </a:r>
          </a:p>
          <a:p>
            <a:r>
              <a:rPr lang="en-US" dirty="0"/>
              <a:t>Engraving (laser, mechanical CNC)</a:t>
            </a:r>
          </a:p>
          <a:p>
            <a:r>
              <a:rPr lang="en-US" dirty="0"/>
              <a:t>Sewing machine (fabric, stitching)</a:t>
            </a:r>
          </a:p>
          <a:p>
            <a:endParaRPr lang="de-DE" dirty="0"/>
          </a:p>
        </p:txBody>
      </p:sp>
      <p:pic>
        <p:nvPicPr>
          <p:cNvPr id="7" name="Grafik 6">
            <a:extLst>
              <a:ext uri="{FF2B5EF4-FFF2-40B4-BE49-F238E27FC236}">
                <a16:creationId xmlns:a16="http://schemas.microsoft.com/office/drawing/2014/main" id="{6C8A5F72-DC8A-3DB3-4BF3-DAAEE47E7C90}"/>
              </a:ext>
            </a:extLst>
          </p:cNvPr>
          <p:cNvPicPr>
            <a:picLocks noChangeAspect="1"/>
          </p:cNvPicPr>
          <p:nvPr/>
        </p:nvPicPr>
        <p:blipFill>
          <a:blip r:embed="rId2"/>
          <a:stretch>
            <a:fillRect/>
          </a:stretch>
        </p:blipFill>
        <p:spPr>
          <a:xfrm>
            <a:off x="7226105" y="1449388"/>
            <a:ext cx="4876799" cy="3135085"/>
          </a:xfrm>
          <a:prstGeom prst="rect">
            <a:avLst/>
          </a:prstGeom>
        </p:spPr>
      </p:pic>
    </p:spTree>
    <p:extLst>
      <p:ext uri="{BB962C8B-B14F-4D97-AF65-F5344CB8AC3E}">
        <p14:creationId xmlns:p14="http://schemas.microsoft.com/office/powerpoint/2010/main" val="3716423711"/>
      </p:ext>
    </p:extLst>
  </p:cSld>
  <p:clrMapOvr>
    <a:masterClrMapping/>
  </p:clrMapOvr>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E3EB4A8-EF32-3738-6A22-E8D85BE8B750}"/>
              </a:ext>
            </a:extLst>
          </p:cNvPr>
          <p:cNvSpPr>
            <a:spLocks noGrp="1"/>
          </p:cNvSpPr>
          <p:nvPr>
            <p:ph type="title"/>
          </p:nvPr>
        </p:nvSpPr>
        <p:spPr/>
        <p:txBody>
          <a:bodyPr/>
          <a:lstStyle/>
          <a:p>
            <a:r>
              <a:rPr lang="de-DE" dirty="0"/>
              <a:t>PCB Printer</a:t>
            </a:r>
          </a:p>
        </p:txBody>
      </p:sp>
      <p:sp>
        <p:nvSpPr>
          <p:cNvPr id="3" name="Fußzeilenplatzhalter 2">
            <a:extLst>
              <a:ext uri="{FF2B5EF4-FFF2-40B4-BE49-F238E27FC236}">
                <a16:creationId xmlns:a16="http://schemas.microsoft.com/office/drawing/2014/main" id="{01864CF3-17BB-724A-13D2-D130A90628CC}"/>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D88D7585-4A36-F678-C3B7-0BDAF2EE3426}"/>
              </a:ext>
            </a:extLst>
          </p:cNvPr>
          <p:cNvSpPr>
            <a:spLocks noGrp="1"/>
          </p:cNvSpPr>
          <p:nvPr>
            <p:ph type="sldNum" sz="quarter" idx="28"/>
          </p:nvPr>
        </p:nvSpPr>
        <p:spPr/>
        <p:txBody>
          <a:bodyPr/>
          <a:lstStyle/>
          <a:p>
            <a:fld id="{BA24374A-C3A8-471A-8837-3FC31668ABE5}" type="slidenum">
              <a:rPr lang="de-DE" smtClean="0"/>
              <a:pPr/>
              <a:t>191</a:t>
            </a:fld>
            <a:endParaRPr lang="de-DE" dirty="0"/>
          </a:p>
        </p:txBody>
      </p:sp>
      <p:sp>
        <p:nvSpPr>
          <p:cNvPr id="5" name="Textplatzhalter 4">
            <a:extLst>
              <a:ext uri="{FF2B5EF4-FFF2-40B4-BE49-F238E27FC236}">
                <a16:creationId xmlns:a16="http://schemas.microsoft.com/office/drawing/2014/main" id="{F4C9FECC-DC3A-541E-63C8-C6048B8904F2}"/>
              </a:ext>
            </a:extLst>
          </p:cNvPr>
          <p:cNvSpPr>
            <a:spLocks noGrp="1"/>
          </p:cNvSpPr>
          <p:nvPr>
            <p:ph type="body" sz="quarter" idx="21"/>
          </p:nvPr>
        </p:nvSpPr>
        <p:spPr/>
        <p:txBody>
          <a:bodyPr/>
          <a:lstStyle/>
          <a:p>
            <a:r>
              <a:rPr lang="en-US"/>
              <a:t>Physical Output</a:t>
            </a:r>
            <a:endParaRPr lang="de-DE" dirty="0"/>
          </a:p>
        </p:txBody>
      </p:sp>
      <p:sp>
        <p:nvSpPr>
          <p:cNvPr id="6" name="Textplatzhalter 5">
            <a:extLst>
              <a:ext uri="{FF2B5EF4-FFF2-40B4-BE49-F238E27FC236}">
                <a16:creationId xmlns:a16="http://schemas.microsoft.com/office/drawing/2014/main" id="{4FFD90A2-FA5F-54CA-AA8C-6AFB976CDE8F}"/>
              </a:ext>
            </a:extLst>
          </p:cNvPr>
          <p:cNvSpPr>
            <a:spLocks noGrp="1"/>
          </p:cNvSpPr>
          <p:nvPr>
            <p:ph type="body" sz="quarter" idx="29"/>
          </p:nvPr>
        </p:nvSpPr>
        <p:spPr/>
        <p:txBody>
          <a:bodyPr/>
          <a:lstStyle/>
          <a:p>
            <a:endParaRPr lang="de-DE" dirty="0"/>
          </a:p>
        </p:txBody>
      </p:sp>
      <p:pic>
        <p:nvPicPr>
          <p:cNvPr id="1026" name="Picture 2" descr="The Top 4 Desktop PCB Printers – SnapMagic Blog">
            <a:extLst>
              <a:ext uri="{FF2B5EF4-FFF2-40B4-BE49-F238E27FC236}">
                <a16:creationId xmlns:a16="http://schemas.microsoft.com/office/drawing/2014/main" id="{7451E76E-6B48-F68D-7FC5-5C58D6E725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89586" y="1279952"/>
            <a:ext cx="5924575" cy="4588412"/>
          </a:xfrm>
          <a:prstGeom prst="rect">
            <a:avLst/>
          </a:prstGeom>
          <a:noFill/>
          <a:extLst>
            <a:ext uri="{909E8E84-426E-40DD-AFC4-6F175D3DCCD1}">
              <a14:hiddenFill xmlns:a14="http://schemas.microsoft.com/office/drawing/2010/main">
                <a:solidFill>
                  <a:srgbClr val="FFFFFF"/>
                </a:solidFill>
              </a14:hiddenFill>
            </a:ext>
          </a:extLst>
        </p:spPr>
      </p:pic>
      <p:sp>
        <p:nvSpPr>
          <p:cNvPr id="8" name="Textfeld 7">
            <a:extLst>
              <a:ext uri="{FF2B5EF4-FFF2-40B4-BE49-F238E27FC236}">
                <a16:creationId xmlns:a16="http://schemas.microsoft.com/office/drawing/2014/main" id="{DC29672A-0945-2BF2-3F14-73A13C75C65D}"/>
              </a:ext>
            </a:extLst>
          </p:cNvPr>
          <p:cNvSpPr txBox="1"/>
          <p:nvPr/>
        </p:nvSpPr>
        <p:spPr>
          <a:xfrm>
            <a:off x="5689586" y="5858848"/>
            <a:ext cx="6502414" cy="261610"/>
          </a:xfrm>
          <a:prstGeom prst="rect">
            <a:avLst/>
          </a:prstGeom>
          <a:noFill/>
        </p:spPr>
        <p:txBody>
          <a:bodyPr wrap="square">
            <a:spAutoFit/>
          </a:bodyPr>
          <a:lstStyle/>
          <a:p>
            <a:r>
              <a:rPr lang="de-DE" sz="1050" dirty="0"/>
              <a:t>Image </a:t>
            </a:r>
            <a:r>
              <a:rPr lang="de-DE" sz="1050" dirty="0" err="1"/>
              <a:t>from</a:t>
            </a:r>
            <a:r>
              <a:rPr lang="de-DE" sz="1050" dirty="0"/>
              <a:t> </a:t>
            </a:r>
            <a:r>
              <a:rPr lang="de-DE" sz="1050" dirty="0">
                <a:hlinkClick r:id="rId3"/>
              </a:rPr>
              <a:t>https://www.voltera.io/v-one</a:t>
            </a:r>
            <a:r>
              <a:rPr lang="de-DE" sz="1050" dirty="0"/>
              <a:t> </a:t>
            </a:r>
          </a:p>
        </p:txBody>
      </p:sp>
      <p:pic>
        <p:nvPicPr>
          <p:cNvPr id="1028" name="Picture 4" descr="Circuit Jet - Electroninks">
            <a:extLst>
              <a:ext uri="{FF2B5EF4-FFF2-40B4-BE49-F238E27FC236}">
                <a16:creationId xmlns:a16="http://schemas.microsoft.com/office/drawing/2014/main" id="{F4CC339E-CE9E-2F98-FDF5-133A4600345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5325" y="1277685"/>
            <a:ext cx="4733869" cy="4581163"/>
          </a:xfrm>
          <a:prstGeom prst="rect">
            <a:avLst/>
          </a:prstGeom>
          <a:noFill/>
          <a:extLst>
            <a:ext uri="{909E8E84-426E-40DD-AFC4-6F175D3DCCD1}">
              <a14:hiddenFill xmlns:a14="http://schemas.microsoft.com/office/drawing/2010/main">
                <a:solidFill>
                  <a:srgbClr val="FFFFFF"/>
                </a:solidFill>
              </a14:hiddenFill>
            </a:ext>
          </a:extLst>
        </p:spPr>
      </p:pic>
      <p:sp>
        <p:nvSpPr>
          <p:cNvPr id="9" name="Textfeld 8">
            <a:extLst>
              <a:ext uri="{FF2B5EF4-FFF2-40B4-BE49-F238E27FC236}">
                <a16:creationId xmlns:a16="http://schemas.microsoft.com/office/drawing/2014/main" id="{7BA97DF9-CAFE-8298-8A52-2DBE053E3130}"/>
              </a:ext>
            </a:extLst>
          </p:cNvPr>
          <p:cNvSpPr txBox="1"/>
          <p:nvPr/>
        </p:nvSpPr>
        <p:spPr>
          <a:xfrm>
            <a:off x="695325" y="5858848"/>
            <a:ext cx="6096000" cy="261610"/>
          </a:xfrm>
          <a:prstGeom prst="rect">
            <a:avLst/>
          </a:prstGeom>
          <a:noFill/>
        </p:spPr>
        <p:txBody>
          <a:bodyPr wrap="square">
            <a:spAutoFit/>
          </a:bodyPr>
          <a:lstStyle/>
          <a:p>
            <a:r>
              <a:rPr lang="de-DE" sz="1050" dirty="0"/>
              <a:t>Image </a:t>
            </a:r>
            <a:r>
              <a:rPr lang="de-DE" sz="1050" dirty="0" err="1"/>
              <a:t>from</a:t>
            </a:r>
            <a:r>
              <a:rPr lang="de-DE" sz="1050" dirty="0"/>
              <a:t> </a:t>
            </a:r>
            <a:r>
              <a:rPr lang="de-DE" sz="1050" dirty="0">
                <a:hlinkClick r:id="rId5"/>
              </a:rPr>
              <a:t>https://electroninks.com/circuit-jet/</a:t>
            </a:r>
            <a:r>
              <a:rPr lang="de-DE" sz="1050" dirty="0"/>
              <a:t> </a:t>
            </a:r>
          </a:p>
        </p:txBody>
      </p:sp>
    </p:spTree>
    <p:extLst>
      <p:ext uri="{BB962C8B-B14F-4D97-AF65-F5344CB8AC3E}">
        <p14:creationId xmlns:p14="http://schemas.microsoft.com/office/powerpoint/2010/main" val="241982259"/>
      </p:ext>
    </p:extLst>
  </p:cSld>
  <p:clrMapOvr>
    <a:masterClrMapping/>
  </p:clrMapOvr>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FA0D8F2-534C-65F6-A6BF-68275F9173A2}"/>
              </a:ext>
            </a:extLst>
          </p:cNvPr>
          <p:cNvSpPr>
            <a:spLocks noGrp="1"/>
          </p:cNvSpPr>
          <p:nvPr>
            <p:ph type="title"/>
          </p:nvPr>
        </p:nvSpPr>
        <p:spPr/>
        <p:txBody>
          <a:bodyPr/>
          <a:lstStyle/>
          <a:p>
            <a:r>
              <a:rPr lang="de-DE" dirty="0"/>
              <a:t>3D Output</a:t>
            </a:r>
          </a:p>
        </p:txBody>
      </p:sp>
      <p:sp>
        <p:nvSpPr>
          <p:cNvPr id="3" name="Fußzeilenplatzhalter 2">
            <a:extLst>
              <a:ext uri="{FF2B5EF4-FFF2-40B4-BE49-F238E27FC236}">
                <a16:creationId xmlns:a16="http://schemas.microsoft.com/office/drawing/2014/main" id="{BF5CB5B3-1FAD-6628-D8B6-2883229458C9}"/>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36F86206-DAD9-1303-1FE6-09EB27B326F9}"/>
              </a:ext>
            </a:extLst>
          </p:cNvPr>
          <p:cNvSpPr>
            <a:spLocks noGrp="1"/>
          </p:cNvSpPr>
          <p:nvPr>
            <p:ph type="sldNum" sz="quarter" idx="28"/>
          </p:nvPr>
        </p:nvSpPr>
        <p:spPr/>
        <p:txBody>
          <a:bodyPr/>
          <a:lstStyle/>
          <a:p>
            <a:fld id="{BA24374A-C3A8-471A-8837-3FC31668ABE5}" type="slidenum">
              <a:rPr lang="de-DE" smtClean="0"/>
              <a:pPr/>
              <a:t>192</a:t>
            </a:fld>
            <a:endParaRPr lang="de-DE" dirty="0"/>
          </a:p>
        </p:txBody>
      </p:sp>
      <p:sp>
        <p:nvSpPr>
          <p:cNvPr id="5" name="Textplatzhalter 4">
            <a:extLst>
              <a:ext uri="{FF2B5EF4-FFF2-40B4-BE49-F238E27FC236}">
                <a16:creationId xmlns:a16="http://schemas.microsoft.com/office/drawing/2014/main" id="{2A2BCFE0-5498-F914-A0AE-FDC6AE30C190}"/>
              </a:ext>
            </a:extLst>
          </p:cNvPr>
          <p:cNvSpPr>
            <a:spLocks noGrp="1"/>
          </p:cNvSpPr>
          <p:nvPr>
            <p:ph type="body" sz="quarter" idx="21"/>
          </p:nvPr>
        </p:nvSpPr>
        <p:spPr/>
        <p:txBody>
          <a:bodyPr/>
          <a:lstStyle/>
          <a:p>
            <a:r>
              <a:rPr lang="en-US"/>
              <a:t>Physical Output</a:t>
            </a:r>
            <a:endParaRPr lang="de-DE" dirty="0"/>
          </a:p>
        </p:txBody>
      </p:sp>
      <p:sp>
        <p:nvSpPr>
          <p:cNvPr id="6" name="Textplatzhalter 5">
            <a:extLst>
              <a:ext uri="{FF2B5EF4-FFF2-40B4-BE49-F238E27FC236}">
                <a16:creationId xmlns:a16="http://schemas.microsoft.com/office/drawing/2014/main" id="{00BDC29F-A3D9-3092-5C22-1EBD8BBFB3CE}"/>
              </a:ext>
            </a:extLst>
          </p:cNvPr>
          <p:cNvSpPr>
            <a:spLocks noGrp="1"/>
          </p:cNvSpPr>
          <p:nvPr>
            <p:ph type="body" sz="quarter" idx="29"/>
          </p:nvPr>
        </p:nvSpPr>
        <p:spPr/>
        <p:txBody>
          <a:bodyPr/>
          <a:lstStyle/>
          <a:p>
            <a:r>
              <a:rPr lang="en-US" b="1" dirty="0">
                <a:solidFill>
                  <a:schemeClr val="accent1"/>
                </a:solidFill>
              </a:rPr>
              <a:t>Subtractive, 3D</a:t>
            </a:r>
          </a:p>
          <a:p>
            <a:pPr lvl="1"/>
            <a:r>
              <a:rPr lang="en-US" dirty="0"/>
              <a:t>CNC Milling</a:t>
            </a:r>
          </a:p>
          <a:p>
            <a:pPr lvl="1"/>
            <a:r>
              <a:rPr lang="en-US" dirty="0"/>
              <a:t>Taking the material away to make the object</a:t>
            </a:r>
          </a:p>
          <a:p>
            <a:r>
              <a:rPr lang="en-US" b="1" dirty="0">
                <a:solidFill>
                  <a:schemeClr val="accent1"/>
                </a:solidFill>
              </a:rPr>
              <a:t>Additive, 3D</a:t>
            </a:r>
          </a:p>
          <a:p>
            <a:pPr lvl="1"/>
            <a:r>
              <a:rPr lang="en-US" dirty="0"/>
              <a:t>3D Printing</a:t>
            </a:r>
          </a:p>
          <a:p>
            <a:pPr lvl="1"/>
            <a:r>
              <a:rPr lang="en-US" dirty="0"/>
              <a:t>Building the object from material (e.g. layer by layer)</a:t>
            </a:r>
          </a:p>
          <a:p>
            <a:r>
              <a:rPr lang="en-US" b="1" dirty="0">
                <a:solidFill>
                  <a:schemeClr val="accent1"/>
                </a:solidFill>
              </a:rPr>
              <a:t>Building from 2D parts</a:t>
            </a:r>
          </a:p>
          <a:p>
            <a:pPr lvl="1"/>
            <a:r>
              <a:rPr lang="en-US" dirty="0"/>
              <a:t>Laser cutting and assembly</a:t>
            </a:r>
          </a:p>
          <a:p>
            <a:pPr lvl="1"/>
            <a:r>
              <a:rPr lang="en-US" dirty="0"/>
              <a:t>Cutting sheets with connectors </a:t>
            </a:r>
          </a:p>
          <a:p>
            <a:endParaRPr lang="de-DE" dirty="0"/>
          </a:p>
        </p:txBody>
      </p:sp>
      <p:pic>
        <p:nvPicPr>
          <p:cNvPr id="7" name="Grafik 6">
            <a:extLst>
              <a:ext uri="{FF2B5EF4-FFF2-40B4-BE49-F238E27FC236}">
                <a16:creationId xmlns:a16="http://schemas.microsoft.com/office/drawing/2014/main" id="{2C877AE1-3170-FF78-63AC-A137B12B69FA}"/>
              </a:ext>
            </a:extLst>
          </p:cNvPr>
          <p:cNvPicPr>
            <a:picLocks noChangeAspect="1"/>
          </p:cNvPicPr>
          <p:nvPr/>
        </p:nvPicPr>
        <p:blipFill rotWithShape="1">
          <a:blip r:embed="rId2"/>
          <a:srcRect l="21850" t="-397" r="-5834" b="397"/>
          <a:stretch/>
        </p:blipFill>
        <p:spPr>
          <a:xfrm>
            <a:off x="8308903" y="606981"/>
            <a:ext cx="3647758" cy="2776522"/>
          </a:xfrm>
          <a:prstGeom prst="rect">
            <a:avLst/>
          </a:prstGeom>
        </p:spPr>
      </p:pic>
      <p:pic>
        <p:nvPicPr>
          <p:cNvPr id="8" name="Grafik 7">
            <a:extLst>
              <a:ext uri="{FF2B5EF4-FFF2-40B4-BE49-F238E27FC236}">
                <a16:creationId xmlns:a16="http://schemas.microsoft.com/office/drawing/2014/main" id="{E9399538-2398-8BCA-49B8-C540641D41C9}"/>
              </a:ext>
            </a:extLst>
          </p:cNvPr>
          <p:cNvPicPr>
            <a:picLocks noChangeAspect="1"/>
          </p:cNvPicPr>
          <p:nvPr/>
        </p:nvPicPr>
        <p:blipFill>
          <a:blip r:embed="rId3"/>
          <a:stretch>
            <a:fillRect/>
          </a:stretch>
        </p:blipFill>
        <p:spPr>
          <a:xfrm>
            <a:off x="8308902" y="3472157"/>
            <a:ext cx="3395663" cy="2710440"/>
          </a:xfrm>
          <a:prstGeom prst="rect">
            <a:avLst/>
          </a:prstGeom>
        </p:spPr>
      </p:pic>
    </p:spTree>
    <p:extLst>
      <p:ext uri="{BB962C8B-B14F-4D97-AF65-F5344CB8AC3E}">
        <p14:creationId xmlns:p14="http://schemas.microsoft.com/office/powerpoint/2010/main" val="1293296477"/>
      </p:ext>
    </p:extLst>
  </p:cSld>
  <p:clrMapOvr>
    <a:masterClrMapping/>
  </p:clrMapOvr>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46DCE30-476D-99A3-896C-31863B58EC77}"/>
              </a:ext>
            </a:extLst>
          </p:cNvPr>
          <p:cNvSpPr>
            <a:spLocks noGrp="1"/>
          </p:cNvSpPr>
          <p:nvPr>
            <p:ph type="title"/>
          </p:nvPr>
        </p:nvSpPr>
        <p:spPr/>
        <p:txBody>
          <a:bodyPr/>
          <a:lstStyle/>
          <a:p>
            <a:r>
              <a:rPr lang="en-US" dirty="0"/>
              <a:t>3D Printing Basics</a:t>
            </a:r>
            <a:endParaRPr lang="de-DE" dirty="0"/>
          </a:p>
        </p:txBody>
      </p:sp>
      <p:sp>
        <p:nvSpPr>
          <p:cNvPr id="3" name="Fußzeilenplatzhalter 2">
            <a:extLst>
              <a:ext uri="{FF2B5EF4-FFF2-40B4-BE49-F238E27FC236}">
                <a16:creationId xmlns:a16="http://schemas.microsoft.com/office/drawing/2014/main" id="{AAD00600-B9B2-6A89-ED1C-7DF18AFED9DF}"/>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BB934DBF-0CFF-6F58-0C4F-5DEC605EEFC7}"/>
              </a:ext>
            </a:extLst>
          </p:cNvPr>
          <p:cNvSpPr>
            <a:spLocks noGrp="1"/>
          </p:cNvSpPr>
          <p:nvPr>
            <p:ph type="sldNum" sz="quarter" idx="28"/>
          </p:nvPr>
        </p:nvSpPr>
        <p:spPr/>
        <p:txBody>
          <a:bodyPr/>
          <a:lstStyle/>
          <a:p>
            <a:fld id="{BA24374A-C3A8-471A-8837-3FC31668ABE5}" type="slidenum">
              <a:rPr lang="de-DE" smtClean="0"/>
              <a:pPr/>
              <a:t>193</a:t>
            </a:fld>
            <a:endParaRPr lang="de-DE" dirty="0"/>
          </a:p>
        </p:txBody>
      </p:sp>
      <p:sp>
        <p:nvSpPr>
          <p:cNvPr id="5" name="Textplatzhalter 4">
            <a:extLst>
              <a:ext uri="{FF2B5EF4-FFF2-40B4-BE49-F238E27FC236}">
                <a16:creationId xmlns:a16="http://schemas.microsoft.com/office/drawing/2014/main" id="{7579326D-6BF4-AFAD-A7E8-C955535524BF}"/>
              </a:ext>
            </a:extLst>
          </p:cNvPr>
          <p:cNvSpPr>
            <a:spLocks noGrp="1"/>
          </p:cNvSpPr>
          <p:nvPr>
            <p:ph type="body" sz="quarter" idx="21"/>
          </p:nvPr>
        </p:nvSpPr>
        <p:spPr/>
        <p:txBody>
          <a:bodyPr/>
          <a:lstStyle/>
          <a:p>
            <a:r>
              <a:rPr lang="en-US" dirty="0"/>
              <a:t>Physical Output</a:t>
            </a:r>
            <a:endParaRPr lang="de-DE" dirty="0"/>
          </a:p>
        </p:txBody>
      </p:sp>
      <p:sp>
        <p:nvSpPr>
          <p:cNvPr id="6" name="Textplatzhalter 5">
            <a:extLst>
              <a:ext uri="{FF2B5EF4-FFF2-40B4-BE49-F238E27FC236}">
                <a16:creationId xmlns:a16="http://schemas.microsoft.com/office/drawing/2014/main" id="{EB045746-1930-3ECD-112E-34EB65F2D9AB}"/>
              </a:ext>
            </a:extLst>
          </p:cNvPr>
          <p:cNvSpPr>
            <a:spLocks noGrp="1"/>
          </p:cNvSpPr>
          <p:nvPr>
            <p:ph type="body" sz="quarter" idx="29"/>
          </p:nvPr>
        </p:nvSpPr>
        <p:spPr/>
        <p:txBody>
          <a:bodyPr>
            <a:normAutofit fontScale="92500" lnSpcReduction="10000"/>
          </a:bodyPr>
          <a:lstStyle/>
          <a:p>
            <a:pPr marL="490950" indent="-457200">
              <a:buFont typeface="+mj-lt"/>
              <a:buAutoNum type="arabicPeriod"/>
            </a:pPr>
            <a:r>
              <a:rPr lang="en-US" b="1" dirty="0">
                <a:solidFill>
                  <a:schemeClr val="accent1"/>
                </a:solidFill>
              </a:rPr>
              <a:t>Create a digital 3D model</a:t>
            </a:r>
          </a:p>
          <a:p>
            <a:pPr lvl="1"/>
            <a:r>
              <a:rPr lang="en-US" dirty="0"/>
              <a:t>Scan from a real object</a:t>
            </a:r>
          </a:p>
          <a:p>
            <a:pPr lvl="1"/>
            <a:r>
              <a:rPr lang="en-US" dirty="0"/>
              <a:t>Model with a CAD / design software</a:t>
            </a:r>
          </a:p>
          <a:p>
            <a:pPr lvl="1"/>
            <a:r>
              <a:rPr lang="en-US" dirty="0"/>
              <a:t>E.g.  Files in STL, OBJ, AMF, 3MF format</a:t>
            </a:r>
          </a:p>
          <a:p>
            <a:pPr marL="490950" indent="-457200">
              <a:buFont typeface="+mj-lt"/>
              <a:buAutoNum type="arabicPeriod"/>
            </a:pPr>
            <a:r>
              <a:rPr lang="en-US" b="1" dirty="0">
                <a:solidFill>
                  <a:schemeClr val="accent1"/>
                </a:solidFill>
              </a:rPr>
              <a:t>Slice up the model into layers</a:t>
            </a:r>
          </a:p>
          <a:p>
            <a:pPr lvl="1"/>
            <a:r>
              <a:rPr lang="en-US" dirty="0"/>
              <a:t>Layer thickness is property of the printer (e.g. 0.1 mm)</a:t>
            </a:r>
          </a:p>
          <a:p>
            <a:pPr lvl="1"/>
            <a:r>
              <a:rPr lang="en-US" dirty="0"/>
              <a:t>Slicer or Slicing software</a:t>
            </a:r>
          </a:p>
          <a:p>
            <a:pPr lvl="1"/>
            <a:r>
              <a:rPr lang="en-US" dirty="0"/>
              <a:t>Create a representation that can be printed on a 3D printer (e.g. G code)</a:t>
            </a:r>
          </a:p>
          <a:p>
            <a:pPr marL="490950" indent="-457200">
              <a:buFont typeface="+mj-lt"/>
              <a:buAutoNum type="arabicPeriod"/>
            </a:pPr>
            <a:r>
              <a:rPr lang="en-US" b="1" dirty="0">
                <a:solidFill>
                  <a:schemeClr val="accent1"/>
                </a:solidFill>
              </a:rPr>
              <a:t>Print layer by layer the object</a:t>
            </a:r>
          </a:p>
          <a:p>
            <a:pPr lvl="1"/>
            <a:r>
              <a:rPr lang="en-US" dirty="0"/>
              <a:t>Printing materials: object and if required support</a:t>
            </a:r>
          </a:p>
          <a:p>
            <a:pPr lvl="1"/>
            <a:r>
              <a:rPr lang="en-US" dirty="0"/>
              <a:t>Printing materials: metal, plastic, starch, …, chocolate</a:t>
            </a:r>
          </a:p>
          <a:p>
            <a:pPr lvl="1"/>
            <a:r>
              <a:rPr lang="en-US" dirty="0"/>
              <a:t>Support material will be removed</a:t>
            </a:r>
            <a:endParaRPr lang="de-DE" dirty="0"/>
          </a:p>
        </p:txBody>
      </p:sp>
      <p:pic>
        <p:nvPicPr>
          <p:cNvPr id="7" name="Grafik 6">
            <a:extLst>
              <a:ext uri="{FF2B5EF4-FFF2-40B4-BE49-F238E27FC236}">
                <a16:creationId xmlns:a16="http://schemas.microsoft.com/office/drawing/2014/main" id="{EBA086E8-FAF1-D5A0-E295-7CD8F4116373}"/>
              </a:ext>
            </a:extLst>
          </p:cNvPr>
          <p:cNvPicPr>
            <a:picLocks noChangeAspect="1"/>
          </p:cNvPicPr>
          <p:nvPr/>
        </p:nvPicPr>
        <p:blipFill>
          <a:blip r:embed="rId2"/>
          <a:stretch>
            <a:fillRect/>
          </a:stretch>
        </p:blipFill>
        <p:spPr>
          <a:xfrm>
            <a:off x="7277650" y="200646"/>
            <a:ext cx="4758774" cy="3179098"/>
          </a:xfrm>
          <a:prstGeom prst="rect">
            <a:avLst/>
          </a:prstGeom>
        </p:spPr>
      </p:pic>
      <p:pic>
        <p:nvPicPr>
          <p:cNvPr id="8" name="Picture 5" descr="cubesonly2">
            <a:extLst>
              <a:ext uri="{FF2B5EF4-FFF2-40B4-BE49-F238E27FC236}">
                <a16:creationId xmlns:a16="http://schemas.microsoft.com/office/drawing/2014/main" id="{E98A5EC5-0576-B02E-C941-2D4B68E71D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8582"/>
          <a:stretch>
            <a:fillRect/>
          </a:stretch>
        </p:blipFill>
        <p:spPr bwMode="auto">
          <a:xfrm>
            <a:off x="9753348" y="3521045"/>
            <a:ext cx="2013201" cy="20807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74644577"/>
      </p:ext>
    </p:extLst>
  </p:cSld>
  <p:clrMapOvr>
    <a:masterClrMapping/>
  </p:clrMapOvr>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Grafik 11">
            <a:extLst>
              <a:ext uri="{FF2B5EF4-FFF2-40B4-BE49-F238E27FC236}">
                <a16:creationId xmlns:a16="http://schemas.microsoft.com/office/drawing/2014/main" id="{BC214E15-7732-3517-E7CD-9708D900B3BA}"/>
              </a:ext>
            </a:extLst>
          </p:cNvPr>
          <p:cNvPicPr>
            <a:picLocks noChangeAspect="1"/>
          </p:cNvPicPr>
          <p:nvPr/>
        </p:nvPicPr>
        <p:blipFill>
          <a:blip r:embed="rId2"/>
          <a:stretch>
            <a:fillRect/>
          </a:stretch>
        </p:blipFill>
        <p:spPr>
          <a:xfrm>
            <a:off x="4018754" y="842963"/>
            <a:ext cx="3782248" cy="5029200"/>
          </a:xfrm>
          <a:prstGeom prst="rect">
            <a:avLst/>
          </a:prstGeom>
        </p:spPr>
      </p:pic>
      <p:sp>
        <p:nvSpPr>
          <p:cNvPr id="8" name="Titel 7">
            <a:extLst>
              <a:ext uri="{FF2B5EF4-FFF2-40B4-BE49-F238E27FC236}">
                <a16:creationId xmlns:a16="http://schemas.microsoft.com/office/drawing/2014/main" id="{F1CF2037-3C63-C515-4777-F3FF79110792}"/>
              </a:ext>
            </a:extLst>
          </p:cNvPr>
          <p:cNvSpPr>
            <a:spLocks noGrp="1"/>
          </p:cNvSpPr>
          <p:nvPr>
            <p:ph type="title"/>
          </p:nvPr>
        </p:nvSpPr>
        <p:spPr/>
        <p:txBody>
          <a:bodyPr/>
          <a:lstStyle/>
          <a:p>
            <a:r>
              <a:rPr lang="de-DE" dirty="0"/>
              <a:t>More on 3D </a:t>
            </a:r>
            <a:r>
              <a:rPr lang="de-DE" dirty="0" err="1"/>
              <a:t>Printing</a:t>
            </a:r>
            <a:endParaRPr lang="de-DE" dirty="0"/>
          </a:p>
        </p:txBody>
      </p:sp>
      <p:sp>
        <p:nvSpPr>
          <p:cNvPr id="3" name="Fußzeilenplatzhalter 2">
            <a:extLst>
              <a:ext uri="{FF2B5EF4-FFF2-40B4-BE49-F238E27FC236}">
                <a16:creationId xmlns:a16="http://schemas.microsoft.com/office/drawing/2014/main" id="{FC110445-F2D2-F60C-5FDA-1D316B789D0C}"/>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7A8DD4CA-721F-4555-3597-D05D527C83E0}"/>
              </a:ext>
            </a:extLst>
          </p:cNvPr>
          <p:cNvSpPr>
            <a:spLocks noGrp="1"/>
          </p:cNvSpPr>
          <p:nvPr>
            <p:ph type="sldNum" sz="quarter" idx="33"/>
          </p:nvPr>
        </p:nvSpPr>
        <p:spPr/>
        <p:txBody>
          <a:bodyPr/>
          <a:lstStyle/>
          <a:p>
            <a:fld id="{BA24374A-C3A8-471A-8837-3FC31668ABE5}" type="slidenum">
              <a:rPr lang="de-DE" smtClean="0"/>
              <a:pPr/>
              <a:t>194</a:t>
            </a:fld>
            <a:endParaRPr lang="de-DE" dirty="0"/>
          </a:p>
        </p:txBody>
      </p:sp>
      <p:sp>
        <p:nvSpPr>
          <p:cNvPr id="9" name="Textplatzhalter 8">
            <a:extLst>
              <a:ext uri="{FF2B5EF4-FFF2-40B4-BE49-F238E27FC236}">
                <a16:creationId xmlns:a16="http://schemas.microsoft.com/office/drawing/2014/main" id="{A470F3D2-75FC-07CA-B8C8-AEFB3D6EAD81}"/>
              </a:ext>
            </a:extLst>
          </p:cNvPr>
          <p:cNvSpPr>
            <a:spLocks noGrp="1"/>
          </p:cNvSpPr>
          <p:nvPr>
            <p:ph type="body" sz="quarter" idx="21"/>
          </p:nvPr>
        </p:nvSpPr>
        <p:spPr/>
        <p:txBody>
          <a:bodyPr/>
          <a:lstStyle/>
          <a:p>
            <a:r>
              <a:rPr lang="en-US" dirty="0"/>
              <a:t>Physical Output</a:t>
            </a:r>
            <a:endParaRPr lang="de-DE" dirty="0"/>
          </a:p>
        </p:txBody>
      </p:sp>
      <p:sp>
        <p:nvSpPr>
          <p:cNvPr id="10" name="Textplatzhalter 9">
            <a:extLst>
              <a:ext uri="{FF2B5EF4-FFF2-40B4-BE49-F238E27FC236}">
                <a16:creationId xmlns:a16="http://schemas.microsoft.com/office/drawing/2014/main" id="{BFF5A86E-BC8E-E5D9-941D-60032A9AAA18}"/>
              </a:ext>
            </a:extLst>
          </p:cNvPr>
          <p:cNvSpPr>
            <a:spLocks noGrp="1"/>
          </p:cNvSpPr>
          <p:nvPr>
            <p:ph type="body" sz="quarter" idx="34"/>
          </p:nvPr>
        </p:nvSpPr>
        <p:spPr/>
        <p:txBody>
          <a:bodyPr/>
          <a:lstStyle/>
          <a:p>
            <a:endParaRPr lang="de-DE" dirty="0"/>
          </a:p>
        </p:txBody>
      </p:sp>
      <p:sp>
        <p:nvSpPr>
          <p:cNvPr id="11" name="Inhaltsplatzhalter 10">
            <a:extLst>
              <a:ext uri="{FF2B5EF4-FFF2-40B4-BE49-F238E27FC236}">
                <a16:creationId xmlns:a16="http://schemas.microsoft.com/office/drawing/2014/main" id="{3D814554-49AB-8C53-5A87-3274B2493455}"/>
              </a:ext>
            </a:extLst>
          </p:cNvPr>
          <p:cNvSpPr>
            <a:spLocks noGrp="1"/>
          </p:cNvSpPr>
          <p:nvPr>
            <p:ph sz="quarter" idx="35"/>
          </p:nvPr>
        </p:nvSpPr>
        <p:spPr/>
        <p:txBody>
          <a:bodyPr/>
          <a:lstStyle/>
          <a:p>
            <a:r>
              <a:rPr lang="de-DE" sz="1000" dirty="0">
                <a:solidFill>
                  <a:schemeClr val="bg1">
                    <a:lumMod val="50000"/>
                  </a:schemeClr>
                </a:solidFill>
              </a:rPr>
              <a:t>Mueller, S. (2017). 3D </a:t>
            </a:r>
            <a:r>
              <a:rPr lang="de-DE" sz="1000" dirty="0" err="1">
                <a:solidFill>
                  <a:schemeClr val="bg1">
                    <a:lumMod val="50000"/>
                  </a:schemeClr>
                </a:solidFill>
              </a:rPr>
              <a:t>printing</a:t>
            </a:r>
            <a:r>
              <a:rPr lang="de-DE" sz="1000" dirty="0">
                <a:solidFill>
                  <a:schemeClr val="bg1">
                    <a:lumMod val="50000"/>
                  </a:schemeClr>
                </a:solidFill>
              </a:rPr>
              <a:t> </a:t>
            </a:r>
            <a:r>
              <a:rPr lang="de-DE" sz="1000" dirty="0" err="1">
                <a:solidFill>
                  <a:schemeClr val="bg1">
                    <a:lumMod val="50000"/>
                  </a:schemeClr>
                </a:solidFill>
              </a:rPr>
              <a:t>for</a:t>
            </a:r>
            <a:r>
              <a:rPr lang="de-DE" sz="1000" dirty="0">
                <a:solidFill>
                  <a:schemeClr val="bg1">
                    <a:lumMod val="50000"/>
                  </a:schemeClr>
                </a:solidFill>
              </a:rPr>
              <a:t> human-computer </a:t>
            </a:r>
            <a:r>
              <a:rPr lang="de-DE" sz="1000" dirty="0" err="1">
                <a:solidFill>
                  <a:schemeClr val="bg1">
                    <a:lumMod val="50000"/>
                  </a:schemeClr>
                </a:solidFill>
              </a:rPr>
              <a:t>interaction</a:t>
            </a:r>
            <a:r>
              <a:rPr lang="de-DE" sz="1000" dirty="0">
                <a:solidFill>
                  <a:schemeClr val="bg1">
                    <a:lumMod val="50000"/>
                  </a:schemeClr>
                </a:solidFill>
              </a:rPr>
              <a:t>. </a:t>
            </a:r>
            <a:r>
              <a:rPr lang="de-DE" sz="1000" dirty="0" err="1">
                <a:solidFill>
                  <a:schemeClr val="bg1">
                    <a:lumMod val="50000"/>
                  </a:schemeClr>
                </a:solidFill>
              </a:rPr>
              <a:t>interactions</a:t>
            </a:r>
            <a:r>
              <a:rPr lang="de-DE" sz="1000" dirty="0">
                <a:solidFill>
                  <a:schemeClr val="bg1">
                    <a:lumMod val="50000"/>
                  </a:schemeClr>
                </a:solidFill>
              </a:rPr>
              <a:t>, 24(5), 76-79.</a:t>
            </a:r>
          </a:p>
        </p:txBody>
      </p:sp>
      <p:pic>
        <p:nvPicPr>
          <p:cNvPr id="7" name="Grafik 6">
            <a:extLst>
              <a:ext uri="{FF2B5EF4-FFF2-40B4-BE49-F238E27FC236}">
                <a16:creationId xmlns:a16="http://schemas.microsoft.com/office/drawing/2014/main" id="{8C6A471B-8052-4C31-244D-0899D820F63A}"/>
              </a:ext>
            </a:extLst>
          </p:cNvPr>
          <p:cNvPicPr>
            <a:picLocks noChangeAspect="1"/>
          </p:cNvPicPr>
          <p:nvPr/>
        </p:nvPicPr>
        <p:blipFill>
          <a:blip r:embed="rId3"/>
          <a:stretch>
            <a:fillRect/>
          </a:stretch>
        </p:blipFill>
        <p:spPr>
          <a:xfrm>
            <a:off x="695325" y="1236227"/>
            <a:ext cx="3410006" cy="4581167"/>
          </a:xfrm>
          <a:prstGeom prst="rect">
            <a:avLst/>
          </a:prstGeom>
        </p:spPr>
      </p:pic>
    </p:spTree>
    <p:extLst>
      <p:ext uri="{BB962C8B-B14F-4D97-AF65-F5344CB8AC3E}">
        <p14:creationId xmlns:p14="http://schemas.microsoft.com/office/powerpoint/2010/main" val="2685548561"/>
      </p:ext>
    </p:extLst>
  </p:cSld>
  <p:clrMapOvr>
    <a:masterClrMapping/>
  </p:clrMapOvr>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F38EFDD-DCFB-B04E-9A56-74776AFC78B9}"/>
              </a:ext>
            </a:extLst>
          </p:cNvPr>
          <p:cNvSpPr>
            <a:spLocks noGrp="1"/>
          </p:cNvSpPr>
          <p:nvPr>
            <p:ph type="title"/>
          </p:nvPr>
        </p:nvSpPr>
        <p:spPr>
          <a:xfrm>
            <a:off x="695325" y="115889"/>
            <a:ext cx="10801350" cy="973136"/>
          </a:xfrm>
        </p:spPr>
        <p:txBody>
          <a:bodyPr/>
          <a:lstStyle/>
          <a:p>
            <a:r>
              <a:rPr lang="de-DE" dirty="0"/>
              <a:t>References</a:t>
            </a:r>
          </a:p>
        </p:txBody>
      </p:sp>
      <p:sp>
        <p:nvSpPr>
          <p:cNvPr id="3" name="Fußzeilenplatzhalter 2">
            <a:extLst>
              <a:ext uri="{FF2B5EF4-FFF2-40B4-BE49-F238E27FC236}">
                <a16:creationId xmlns:a16="http://schemas.microsoft.com/office/drawing/2014/main" id="{4CB4D14C-69BC-578C-A713-71B8BC17ACAD}"/>
              </a:ext>
            </a:extLst>
          </p:cNvPr>
          <p:cNvSpPr>
            <a:spLocks noGrp="1"/>
          </p:cNvSpPr>
          <p:nvPr>
            <p:ph type="ftr" sz="quarter" idx="27"/>
          </p:nvPr>
        </p:nvSpPr>
        <p:spPr>
          <a:xfrm>
            <a:off x="8651875" y="6318000"/>
            <a:ext cx="2844798" cy="540000"/>
          </a:xfrm>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EA9A048D-9CCB-99A0-741A-38C665BF1050}"/>
              </a:ext>
            </a:extLst>
          </p:cNvPr>
          <p:cNvSpPr>
            <a:spLocks noGrp="1"/>
          </p:cNvSpPr>
          <p:nvPr>
            <p:ph type="sldNum" sz="quarter" idx="28"/>
          </p:nvPr>
        </p:nvSpPr>
        <p:spPr>
          <a:xfrm>
            <a:off x="11496674" y="6318000"/>
            <a:ext cx="695325" cy="540000"/>
          </a:xfrm>
        </p:spPr>
        <p:txBody>
          <a:bodyPr/>
          <a:lstStyle/>
          <a:p>
            <a:fld id="{BA24374A-C3A8-471A-8837-3FC31668ABE5}" type="slidenum">
              <a:rPr lang="de-DE" smtClean="0"/>
              <a:pPr/>
              <a:t>195</a:t>
            </a:fld>
            <a:endParaRPr lang="de-DE" dirty="0"/>
          </a:p>
        </p:txBody>
      </p:sp>
      <p:sp>
        <p:nvSpPr>
          <p:cNvPr id="13" name="Textplatzhalter 12">
            <a:extLst>
              <a:ext uri="{FF2B5EF4-FFF2-40B4-BE49-F238E27FC236}">
                <a16:creationId xmlns:a16="http://schemas.microsoft.com/office/drawing/2014/main" id="{06EC8601-D703-9C22-2B3D-520BACF5AE6C}"/>
              </a:ext>
            </a:extLst>
          </p:cNvPr>
          <p:cNvSpPr>
            <a:spLocks noGrp="1"/>
          </p:cNvSpPr>
          <p:nvPr>
            <p:ph type="body" sz="quarter" idx="21"/>
          </p:nvPr>
        </p:nvSpPr>
        <p:spPr/>
        <p:txBody>
          <a:bodyPr/>
          <a:lstStyle/>
          <a:p>
            <a:r>
              <a:rPr lang="de-DE" dirty="0"/>
              <a:t>In- and Output</a:t>
            </a:r>
          </a:p>
        </p:txBody>
      </p:sp>
      <p:sp>
        <p:nvSpPr>
          <p:cNvPr id="6" name="Textplatzhalter 5">
            <a:extLst>
              <a:ext uri="{FF2B5EF4-FFF2-40B4-BE49-F238E27FC236}">
                <a16:creationId xmlns:a16="http://schemas.microsoft.com/office/drawing/2014/main" id="{5A0B4EA6-BCED-D03B-E369-E94BE1E4F724}"/>
              </a:ext>
            </a:extLst>
          </p:cNvPr>
          <p:cNvSpPr>
            <a:spLocks noGrp="1"/>
          </p:cNvSpPr>
          <p:nvPr>
            <p:ph type="body" sz="quarter" idx="29"/>
          </p:nvPr>
        </p:nvSpPr>
        <p:spPr>
          <a:xfrm>
            <a:off x="695325" y="1449388"/>
            <a:ext cx="10801350" cy="4679950"/>
          </a:xfrm>
        </p:spPr>
        <p:txBody>
          <a:bodyPr>
            <a:normAutofit fontScale="62500" lnSpcReduction="20000"/>
          </a:bodyPr>
          <a:lstStyle/>
          <a:p>
            <a:r>
              <a:rPr lang="en-US" dirty="0"/>
              <a:t>Coupé, C., Oh, Y. M., Dediu, D., &amp; Pellegrino, F. (2019). Different languages, similar encoding efficiency: Comparable information rates across the human communicative niche. Science Advances, 5(9), eaaw2594.</a:t>
            </a:r>
          </a:p>
          <a:p>
            <a:r>
              <a:rPr lang="de-DE" dirty="0"/>
              <a:t>Winslow </a:t>
            </a:r>
            <a:r>
              <a:rPr lang="de-DE" dirty="0" err="1"/>
              <a:t>Burleson</a:t>
            </a:r>
            <a:r>
              <a:rPr lang="de-DE" dirty="0"/>
              <a:t> and Ted Selker. 2003. </a:t>
            </a:r>
            <a:r>
              <a:rPr lang="de-DE" dirty="0" err="1"/>
              <a:t>Canopy</a:t>
            </a:r>
            <a:r>
              <a:rPr lang="de-DE" dirty="0"/>
              <a:t> </a:t>
            </a:r>
            <a:r>
              <a:rPr lang="de-DE" dirty="0" err="1"/>
              <a:t>climb</a:t>
            </a:r>
            <a:r>
              <a:rPr lang="de-DE" dirty="0"/>
              <a:t>: a </a:t>
            </a:r>
            <a:r>
              <a:rPr lang="de-DE" dirty="0" err="1"/>
              <a:t>rope</a:t>
            </a:r>
            <a:r>
              <a:rPr lang="de-DE" dirty="0"/>
              <a:t> interface. In ACM SIGGRAPH 2003 Sketches \&amp; </a:t>
            </a:r>
            <a:r>
              <a:rPr lang="de-DE" dirty="0" err="1"/>
              <a:t>Applications</a:t>
            </a:r>
            <a:r>
              <a:rPr lang="de-DE" dirty="0"/>
              <a:t> (SIGGRAPH '03). ACM, New York, NY, USA, 1-1. DOI=10.1145/965400.965549 http://doi.acm.org/10.1145/965400.965549</a:t>
            </a:r>
          </a:p>
          <a:p>
            <a:r>
              <a:rPr lang="en-US" dirty="0"/>
              <a:t>Zhai, </a:t>
            </a:r>
            <a:r>
              <a:rPr lang="en-US" dirty="0" err="1"/>
              <a:t>Shumin</a:t>
            </a:r>
            <a:r>
              <a:rPr lang="en-US" dirty="0"/>
              <a:t>. Human performance in six degree of freedom input control. PhD Thesis. University of Toronto, 1996. p35 https://www.talisman.org/~erlkonig/misc/shumin-zhai%5Ehuman-perf-w-6dof-control.pdf</a:t>
            </a:r>
          </a:p>
          <a:p>
            <a:r>
              <a:rPr lang="en-US" dirty="0"/>
              <a:t>Zhai, </a:t>
            </a:r>
            <a:r>
              <a:rPr lang="en-US" dirty="0" err="1"/>
              <a:t>Shumin</a:t>
            </a:r>
            <a:r>
              <a:rPr lang="en-US" dirty="0"/>
              <a:t>, Paul Milgram, and David </a:t>
            </a:r>
            <a:r>
              <a:rPr lang="en-US" dirty="0" err="1"/>
              <a:t>Drascic</a:t>
            </a:r>
            <a:r>
              <a:rPr lang="en-US" dirty="0"/>
              <a:t>. "An evaluation of four 6 degree-of-freedom input techniques." In INTERACT'93 and CHI'93 Conference Companion on Human Factors in Computing Systems, pp. 123-125. 1993.</a:t>
            </a:r>
          </a:p>
          <a:p>
            <a:r>
              <a:rPr lang="en-US" dirty="0"/>
              <a:t>Card, S. K., Mackinlay, J. D. and Robertson, G. G. (1991). A Morphological Analysis of the Design Space of Input Devices. ACM Transactions on Information Systems 9(2 April): 99-122</a:t>
            </a:r>
            <a:br>
              <a:rPr lang="en-US" dirty="0"/>
            </a:br>
            <a:r>
              <a:rPr lang="en-US" dirty="0"/>
              <a:t>https://dl.acm.org/doi/pdf/10.1145/123078.128726  </a:t>
            </a:r>
          </a:p>
          <a:p>
            <a:r>
              <a:rPr lang="en-US" dirty="0"/>
              <a:t>Buxton, W. (1983). Lexical and Pragmatic Considerations of Input Structures. Computer Graphics, 17 (1), 31-37. </a:t>
            </a:r>
            <a:br>
              <a:rPr lang="en-US" dirty="0"/>
            </a:br>
            <a:r>
              <a:rPr lang="en-US" dirty="0"/>
              <a:t>http://www.billbuxton.com/lexical.html</a:t>
            </a:r>
            <a:br>
              <a:rPr lang="en-US" dirty="0"/>
            </a:br>
            <a:r>
              <a:rPr lang="de-DE" dirty="0"/>
              <a:t>http://www.billbuxton.com/input04.Taxonomies.pdf </a:t>
            </a:r>
          </a:p>
          <a:p>
            <a:r>
              <a:rPr lang="en-US" dirty="0"/>
              <a:t>Card, S. K., Mackinlay, J. D., &amp; Robertson, G. G. (1990, March). The design space of input devices. In Proceedings of the SIGCHI conference on Human factors in computing systems (pp. 117-124). https://www.cc.gatech.edu/classes/AY2009/cs4470_fall/readings/input-design-space.pdf</a:t>
            </a:r>
          </a:p>
          <a:p>
            <a:r>
              <a:rPr lang="en-US" dirty="0" err="1"/>
              <a:t>MacKenzie</a:t>
            </a:r>
            <a:r>
              <a:rPr lang="en-US" dirty="0"/>
              <a:t>, I. S., </a:t>
            </a:r>
            <a:r>
              <a:rPr lang="en-US" dirty="0" err="1"/>
              <a:t>Kauppinen</a:t>
            </a:r>
            <a:r>
              <a:rPr lang="en-US" dirty="0"/>
              <a:t>, T., &amp; Silfverberg, M. (2001, March). Accuracy measures for evaluating computer pointing devices. In Proceedings of the SIGCHI conference on Human factors in computing systems (pp. 9-16).</a:t>
            </a:r>
          </a:p>
          <a:p>
            <a:endParaRPr lang="de-DE" dirty="0"/>
          </a:p>
          <a:p>
            <a:endParaRPr lang="de-DE" dirty="0"/>
          </a:p>
          <a:p>
            <a:endParaRPr lang="de-DE" dirty="0"/>
          </a:p>
        </p:txBody>
      </p:sp>
    </p:spTree>
    <p:extLst>
      <p:ext uri="{BB962C8B-B14F-4D97-AF65-F5344CB8AC3E}">
        <p14:creationId xmlns:p14="http://schemas.microsoft.com/office/powerpoint/2010/main" val="2054016422"/>
      </p:ext>
    </p:extLst>
  </p:cSld>
  <p:clrMapOvr>
    <a:masterClrMapping/>
  </p:clrMapOvr>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D4AF1E8-DB80-C7D8-ECFF-EA99798F2A29}"/>
              </a:ext>
            </a:extLst>
          </p:cNvPr>
          <p:cNvSpPr>
            <a:spLocks noGrp="1"/>
          </p:cNvSpPr>
          <p:nvPr>
            <p:ph type="title"/>
          </p:nvPr>
        </p:nvSpPr>
        <p:spPr>
          <a:xfrm>
            <a:off x="695325" y="115889"/>
            <a:ext cx="10801350" cy="973136"/>
          </a:xfrm>
        </p:spPr>
        <p:txBody>
          <a:bodyPr/>
          <a:lstStyle/>
          <a:p>
            <a:r>
              <a:rPr lang="en-US" dirty="0"/>
              <a:t>References</a:t>
            </a:r>
            <a:endParaRPr lang="de-DE" dirty="0"/>
          </a:p>
        </p:txBody>
      </p:sp>
      <p:sp>
        <p:nvSpPr>
          <p:cNvPr id="3" name="Fußzeilenplatzhalter 2">
            <a:extLst>
              <a:ext uri="{FF2B5EF4-FFF2-40B4-BE49-F238E27FC236}">
                <a16:creationId xmlns:a16="http://schemas.microsoft.com/office/drawing/2014/main" id="{F1E593A0-F595-84DD-06C4-F06280760EFA}"/>
              </a:ext>
            </a:extLst>
          </p:cNvPr>
          <p:cNvSpPr>
            <a:spLocks noGrp="1"/>
          </p:cNvSpPr>
          <p:nvPr>
            <p:ph type="ftr" sz="quarter" idx="27"/>
          </p:nvPr>
        </p:nvSpPr>
        <p:spPr>
          <a:xfrm>
            <a:off x="8651875" y="6318000"/>
            <a:ext cx="2844798" cy="540000"/>
          </a:xfrm>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2F45B21F-3224-828C-B4F8-D9B160CD278B}"/>
              </a:ext>
            </a:extLst>
          </p:cNvPr>
          <p:cNvSpPr>
            <a:spLocks noGrp="1"/>
          </p:cNvSpPr>
          <p:nvPr>
            <p:ph type="sldNum" sz="quarter" idx="28"/>
          </p:nvPr>
        </p:nvSpPr>
        <p:spPr>
          <a:xfrm>
            <a:off x="11496674" y="6318000"/>
            <a:ext cx="695325" cy="540000"/>
          </a:xfrm>
        </p:spPr>
        <p:txBody>
          <a:bodyPr/>
          <a:lstStyle/>
          <a:p>
            <a:fld id="{BA24374A-C3A8-471A-8837-3FC31668ABE5}" type="slidenum">
              <a:rPr lang="de-DE" smtClean="0"/>
              <a:pPr/>
              <a:t>196</a:t>
            </a:fld>
            <a:endParaRPr lang="de-DE" dirty="0"/>
          </a:p>
        </p:txBody>
      </p:sp>
      <p:sp>
        <p:nvSpPr>
          <p:cNvPr id="11" name="Textplatzhalter 10">
            <a:extLst>
              <a:ext uri="{FF2B5EF4-FFF2-40B4-BE49-F238E27FC236}">
                <a16:creationId xmlns:a16="http://schemas.microsoft.com/office/drawing/2014/main" id="{FC9E6855-D4E2-8747-020C-486A82B6CF9F}"/>
              </a:ext>
            </a:extLst>
          </p:cNvPr>
          <p:cNvSpPr>
            <a:spLocks noGrp="1"/>
          </p:cNvSpPr>
          <p:nvPr>
            <p:ph type="body" sz="quarter" idx="21"/>
          </p:nvPr>
        </p:nvSpPr>
        <p:spPr/>
        <p:txBody>
          <a:bodyPr/>
          <a:lstStyle/>
          <a:p>
            <a:r>
              <a:rPr lang="de-DE" dirty="0"/>
              <a:t>In- and Output</a:t>
            </a:r>
          </a:p>
        </p:txBody>
      </p:sp>
      <p:sp>
        <p:nvSpPr>
          <p:cNvPr id="6" name="Textplatzhalter 5">
            <a:extLst>
              <a:ext uri="{FF2B5EF4-FFF2-40B4-BE49-F238E27FC236}">
                <a16:creationId xmlns:a16="http://schemas.microsoft.com/office/drawing/2014/main" id="{C7D81C45-E309-D49E-CC70-5F270276F58B}"/>
              </a:ext>
            </a:extLst>
          </p:cNvPr>
          <p:cNvSpPr>
            <a:spLocks noGrp="1"/>
          </p:cNvSpPr>
          <p:nvPr>
            <p:ph type="body" sz="quarter" idx="29"/>
          </p:nvPr>
        </p:nvSpPr>
        <p:spPr>
          <a:xfrm>
            <a:off x="695325" y="1449388"/>
            <a:ext cx="10801350" cy="4679950"/>
          </a:xfrm>
        </p:spPr>
        <p:txBody>
          <a:bodyPr>
            <a:normAutofit fontScale="47500" lnSpcReduction="20000"/>
          </a:bodyPr>
          <a:lstStyle/>
          <a:p>
            <a:r>
              <a:rPr lang="en-US" dirty="0"/>
              <a:t>Lischke, L., Mayer, S., Wolf, K., </a:t>
            </a:r>
            <a:r>
              <a:rPr lang="en-US" dirty="0" err="1"/>
              <a:t>Sahami</a:t>
            </a:r>
            <a:r>
              <a:rPr lang="en-US" dirty="0"/>
              <a:t> Shirazi, A., &amp; Henze, N. (2015, April). Subjective and objective effects of tablet's pixel density. In Proceedings of the 33rd Annual ACM Conference on Human Factors in Computing Systems (pp. 2769-2772).</a:t>
            </a:r>
            <a:endParaRPr lang="de-DE" dirty="0"/>
          </a:p>
          <a:p>
            <a:r>
              <a:rPr lang="en-US" dirty="0" err="1"/>
              <a:t>Tovi</a:t>
            </a:r>
            <a:r>
              <a:rPr lang="en-US" dirty="0"/>
              <a:t> Grossman, Daniel </a:t>
            </a:r>
            <a:r>
              <a:rPr lang="en-US" dirty="0" err="1"/>
              <a:t>Wigdor</a:t>
            </a:r>
            <a:r>
              <a:rPr lang="en-US" dirty="0"/>
              <a:t>, and Ravin Balakrishnan. 2004. Multi-finger gestural interaction with 3d volumetric displays. In Proceedings of the 17th annual ACM symposium on User interface software and technology (UIST '04). ACM, New York, NY, USA, 61-70. </a:t>
            </a:r>
          </a:p>
          <a:p>
            <a:r>
              <a:rPr lang="en-US" dirty="0" err="1"/>
              <a:t>Gaver</a:t>
            </a:r>
            <a:r>
              <a:rPr lang="en-US" dirty="0"/>
              <a:t>, W. W. (1986). Auditory icons: Using sound in computer interfaces. Human-computer interaction, 2(2), 167-177.</a:t>
            </a:r>
          </a:p>
          <a:p>
            <a:r>
              <a:rPr lang="en-US" dirty="0"/>
              <a:t>Brewster, Stephen A., Peter C. Wright, and Alastair DN Edwards. "A detailed investigation into the effectiveness of </a:t>
            </a:r>
            <a:r>
              <a:rPr lang="en-US" dirty="0" err="1"/>
              <a:t>earcons</a:t>
            </a:r>
            <a:r>
              <a:rPr lang="en-US" dirty="0"/>
              <a:t>." SANTA FE INSTITUTE STUDIES IN THE SCIENCES OF COMPLEXITY-PROCEEDINGS VOLUME-. Vol. 18. ADDISON-WESLEY PUBLISHING CO, 1994.</a:t>
            </a:r>
          </a:p>
          <a:p>
            <a:r>
              <a:rPr lang="en-US" dirty="0"/>
              <a:t>Blattner, M. M., </a:t>
            </a:r>
            <a:r>
              <a:rPr lang="en-US" dirty="0" err="1"/>
              <a:t>Sumikawa</a:t>
            </a:r>
            <a:r>
              <a:rPr lang="en-US" dirty="0"/>
              <a:t>, D. A., &amp; Greenberg, R. M. (1989). </a:t>
            </a:r>
            <a:r>
              <a:rPr lang="en-US" dirty="0" err="1"/>
              <a:t>Earcons</a:t>
            </a:r>
            <a:r>
              <a:rPr lang="en-US" dirty="0"/>
              <a:t> and icons: Their structure and common design principles. Human–Computer Interaction, 4(1), 11-44.</a:t>
            </a:r>
          </a:p>
          <a:p>
            <a:r>
              <a:rPr lang="en-US" dirty="0"/>
              <a:t>Brown, L.M. and Brewster, S.A. and </a:t>
            </a:r>
            <a:r>
              <a:rPr lang="en-US" dirty="0" err="1"/>
              <a:t>Ramloll</a:t>
            </a:r>
            <a:r>
              <a:rPr lang="en-US" dirty="0"/>
              <a:t>, S.A. and Burton, R. and Riedel, B. (2003) Design guidelines for audio presentation of graphs and tables. In.9th Int. Conf. on Auditory Display (ICAD), 2003, pp. 284- 287, Boston.</a:t>
            </a:r>
          </a:p>
          <a:p>
            <a:r>
              <a:rPr lang="en-US" dirty="0"/>
              <a:t>Walker, B. N., &amp; </a:t>
            </a:r>
            <a:r>
              <a:rPr lang="en-US" dirty="0" err="1"/>
              <a:t>Nees</a:t>
            </a:r>
            <a:r>
              <a:rPr lang="en-US" dirty="0"/>
              <a:t>, M. A. (2011). Theory of sonification. The sonification handbook, 9-39.</a:t>
            </a:r>
          </a:p>
          <a:p>
            <a:r>
              <a:rPr lang="en-US" dirty="0"/>
              <a:t>Mueller, S. (2017). 3D printing for human-computer interaction. interactions, 24(5), 76-79.</a:t>
            </a:r>
          </a:p>
          <a:p>
            <a:r>
              <a:rPr lang="en-GB" dirty="0"/>
              <a:t>Joseph "</a:t>
            </a:r>
            <a:r>
              <a:rPr lang="en-GB" dirty="0" err="1"/>
              <a:t>Jofish</a:t>
            </a:r>
            <a:r>
              <a:rPr lang="en-GB" dirty="0"/>
              <a:t>" Kaye, Making scents: aromatic output for HCI, Interactions, Volume 10, Number 1 (2004), Pages 48-61</a:t>
            </a:r>
          </a:p>
          <a:p>
            <a:r>
              <a:rPr lang="en-GB" dirty="0" err="1"/>
              <a:t>Bedini</a:t>
            </a:r>
            <a:r>
              <a:rPr lang="en-GB" dirty="0"/>
              <a:t>, S. A. (1963). The scent of time. A study of the use of fire and incense for time measurement in oriental countries. Transactions of the American Philosophical Society, 53(5), 1-51.</a:t>
            </a:r>
          </a:p>
          <a:p>
            <a:r>
              <a:rPr lang="en-GB" dirty="0" err="1"/>
              <a:t>Gheorghita</a:t>
            </a:r>
            <a:r>
              <a:rPr lang="en-GB" dirty="0"/>
              <a:t> </a:t>
            </a:r>
            <a:r>
              <a:rPr lang="en-GB" dirty="0" err="1"/>
              <a:t>Ghinea</a:t>
            </a:r>
            <a:r>
              <a:rPr lang="en-GB" dirty="0"/>
              <a:t> and </a:t>
            </a:r>
            <a:r>
              <a:rPr lang="en-GB" dirty="0" err="1"/>
              <a:t>Oluwakemi</a:t>
            </a:r>
            <a:r>
              <a:rPr lang="en-GB" dirty="0"/>
              <a:t> </a:t>
            </a:r>
            <a:r>
              <a:rPr lang="en-GB" dirty="0" err="1"/>
              <a:t>Ademoye</a:t>
            </a:r>
            <a:r>
              <a:rPr lang="en-GB" dirty="0"/>
              <a:t>. 2012. The sweet smell of success: Enhancing multimedia applications with olfaction. ACM Trans. Multimedia </a:t>
            </a:r>
            <a:r>
              <a:rPr lang="en-GB" dirty="0" err="1"/>
              <a:t>Comput</a:t>
            </a:r>
            <a:r>
              <a:rPr lang="en-GB" dirty="0"/>
              <a:t>. </a:t>
            </a:r>
            <a:r>
              <a:rPr lang="en-GB" dirty="0" err="1"/>
              <a:t>Commun</a:t>
            </a:r>
            <a:r>
              <a:rPr lang="en-GB" dirty="0"/>
              <a:t>. Appl. 8, 1, Article 2 (January 2012), 17 pages. </a:t>
            </a:r>
            <a:r>
              <a:rPr lang="en-GB" dirty="0" err="1"/>
              <a:t>DOI:https</a:t>
            </a:r>
            <a:r>
              <a:rPr lang="en-GB" dirty="0"/>
              <a:t>://doi.org/10.1145/2071396.2071398</a:t>
            </a:r>
          </a:p>
          <a:p>
            <a:r>
              <a:rPr lang="en-GB" dirty="0" err="1"/>
              <a:t>Dobbelstein</a:t>
            </a:r>
            <a:r>
              <a:rPr lang="en-GB" dirty="0"/>
              <a:t>, D., </a:t>
            </a:r>
            <a:r>
              <a:rPr lang="en-GB" dirty="0" err="1"/>
              <a:t>Herrdum</a:t>
            </a:r>
            <a:r>
              <a:rPr lang="en-GB" dirty="0"/>
              <a:t>, S., &amp; Rukzio, E. (2017, September). </a:t>
            </a:r>
            <a:r>
              <a:rPr lang="en-GB" dirty="0" err="1"/>
              <a:t>inScent</a:t>
            </a:r>
            <a:r>
              <a:rPr lang="en-GB" dirty="0"/>
              <a:t>: A wearable olfactory display as an amplification for mobile notifications. In Proceedings of the 2017 ACM International Symposium on Wearable Computers (pp. 130-137).</a:t>
            </a:r>
          </a:p>
          <a:p>
            <a:r>
              <a:rPr lang="en-GB" dirty="0" err="1"/>
              <a:t>Dmitrenko</a:t>
            </a:r>
            <a:r>
              <a:rPr lang="en-GB" dirty="0"/>
              <a:t>, D., Vi, C. T., &amp; Obrist, M. (2016, October). A comparison of scent-delivery devices and their meaningful use for in-car olfactory interaction. In Proceedings of the 8th International Conference on Automotive User Interfaces and Interactive Vehicular Applications (pp. 23-26).</a:t>
            </a:r>
          </a:p>
          <a:p>
            <a:r>
              <a:rPr lang="en-GB" dirty="0"/>
              <a:t>Ranasinghe, N., </a:t>
            </a:r>
            <a:r>
              <a:rPr lang="en-GB" dirty="0" err="1"/>
              <a:t>Karunanayaka</a:t>
            </a:r>
            <a:r>
              <a:rPr lang="en-GB" dirty="0"/>
              <a:t>, K., Cheok, A. D., Fernando, O. N. N., </a:t>
            </a:r>
            <a:r>
              <a:rPr lang="en-GB" dirty="0" err="1"/>
              <a:t>Nii</a:t>
            </a:r>
            <a:r>
              <a:rPr lang="en-GB" dirty="0"/>
              <a:t>, H., &amp; </a:t>
            </a:r>
            <a:r>
              <a:rPr lang="en-GB" dirty="0" err="1"/>
              <a:t>Gopalakrishnakone</a:t>
            </a:r>
            <a:r>
              <a:rPr lang="en-GB" dirty="0"/>
              <a:t>, P. (2011, November). Digital taste and smell communication. In Proceedings of the 6th international conference on body area networks (pp. 78-84).</a:t>
            </a:r>
          </a:p>
          <a:p>
            <a:endParaRPr lang="de-DE" dirty="0"/>
          </a:p>
        </p:txBody>
      </p:sp>
    </p:spTree>
    <p:extLst>
      <p:ext uri="{BB962C8B-B14F-4D97-AF65-F5344CB8AC3E}">
        <p14:creationId xmlns:p14="http://schemas.microsoft.com/office/powerpoint/2010/main" val="3770165015"/>
      </p:ext>
    </p:extLst>
  </p:cSld>
  <p:clrMapOvr>
    <a:masterClrMapping/>
  </p:clrMapOvr>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80D18A1-FC64-1A06-71DE-900DA6EEC346}"/>
              </a:ext>
            </a:extLst>
          </p:cNvPr>
          <p:cNvSpPr>
            <a:spLocks noGrp="1"/>
          </p:cNvSpPr>
          <p:nvPr>
            <p:ph type="title"/>
          </p:nvPr>
        </p:nvSpPr>
        <p:spPr>
          <a:xfrm>
            <a:off x="695325" y="115889"/>
            <a:ext cx="10801350" cy="973136"/>
          </a:xfrm>
        </p:spPr>
        <p:txBody>
          <a:bodyPr/>
          <a:lstStyle/>
          <a:p>
            <a:r>
              <a:rPr lang="en-US" dirty="0"/>
              <a:t>References</a:t>
            </a:r>
            <a:endParaRPr lang="de-DE" dirty="0"/>
          </a:p>
        </p:txBody>
      </p:sp>
      <p:sp>
        <p:nvSpPr>
          <p:cNvPr id="3" name="Fußzeilenplatzhalter 2">
            <a:extLst>
              <a:ext uri="{FF2B5EF4-FFF2-40B4-BE49-F238E27FC236}">
                <a16:creationId xmlns:a16="http://schemas.microsoft.com/office/drawing/2014/main" id="{71BA770D-9B54-FBC5-859F-C8E50B3884EA}"/>
              </a:ext>
            </a:extLst>
          </p:cNvPr>
          <p:cNvSpPr>
            <a:spLocks noGrp="1"/>
          </p:cNvSpPr>
          <p:nvPr>
            <p:ph type="ftr" sz="quarter" idx="27"/>
          </p:nvPr>
        </p:nvSpPr>
        <p:spPr>
          <a:xfrm>
            <a:off x="8651875" y="6318000"/>
            <a:ext cx="2844798" cy="540000"/>
          </a:xfrm>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10E8EEA2-A88E-1484-8C17-4CCEBDBBEB30}"/>
              </a:ext>
            </a:extLst>
          </p:cNvPr>
          <p:cNvSpPr>
            <a:spLocks noGrp="1"/>
          </p:cNvSpPr>
          <p:nvPr>
            <p:ph type="sldNum" sz="quarter" idx="28"/>
          </p:nvPr>
        </p:nvSpPr>
        <p:spPr>
          <a:xfrm>
            <a:off x="11496674" y="6318000"/>
            <a:ext cx="695325" cy="540000"/>
          </a:xfrm>
        </p:spPr>
        <p:txBody>
          <a:bodyPr/>
          <a:lstStyle/>
          <a:p>
            <a:fld id="{BA24374A-C3A8-471A-8837-3FC31668ABE5}" type="slidenum">
              <a:rPr lang="de-DE" smtClean="0"/>
              <a:pPr/>
              <a:t>197</a:t>
            </a:fld>
            <a:endParaRPr lang="de-DE" dirty="0"/>
          </a:p>
        </p:txBody>
      </p:sp>
      <p:sp>
        <p:nvSpPr>
          <p:cNvPr id="11" name="Textplatzhalter 10">
            <a:extLst>
              <a:ext uri="{FF2B5EF4-FFF2-40B4-BE49-F238E27FC236}">
                <a16:creationId xmlns:a16="http://schemas.microsoft.com/office/drawing/2014/main" id="{C22B5200-9C8C-458F-7636-A1046E9660E7}"/>
              </a:ext>
            </a:extLst>
          </p:cNvPr>
          <p:cNvSpPr>
            <a:spLocks noGrp="1"/>
          </p:cNvSpPr>
          <p:nvPr>
            <p:ph type="body" sz="quarter" idx="21"/>
          </p:nvPr>
        </p:nvSpPr>
        <p:spPr/>
        <p:txBody>
          <a:bodyPr/>
          <a:lstStyle/>
          <a:p>
            <a:r>
              <a:rPr lang="de-DE"/>
              <a:t>In- and Output</a:t>
            </a:r>
            <a:endParaRPr lang="de-DE" dirty="0"/>
          </a:p>
        </p:txBody>
      </p:sp>
      <p:sp>
        <p:nvSpPr>
          <p:cNvPr id="6" name="Textplatzhalter 5">
            <a:extLst>
              <a:ext uri="{FF2B5EF4-FFF2-40B4-BE49-F238E27FC236}">
                <a16:creationId xmlns:a16="http://schemas.microsoft.com/office/drawing/2014/main" id="{C657F1F6-C627-712B-D431-F67448E79AC8}"/>
              </a:ext>
            </a:extLst>
          </p:cNvPr>
          <p:cNvSpPr>
            <a:spLocks noGrp="1"/>
          </p:cNvSpPr>
          <p:nvPr>
            <p:ph type="body" sz="quarter" idx="29"/>
          </p:nvPr>
        </p:nvSpPr>
        <p:spPr>
          <a:xfrm>
            <a:off x="695325" y="1449388"/>
            <a:ext cx="10801350" cy="4679950"/>
          </a:xfrm>
        </p:spPr>
        <p:txBody>
          <a:bodyPr>
            <a:normAutofit fontScale="47500" lnSpcReduction="20000"/>
          </a:bodyPr>
          <a:lstStyle/>
          <a:p>
            <a:r>
              <a:rPr lang="en-US" dirty="0"/>
              <a:t>Jacob, Robert JK. "Eye tracking in advanced interface design." Virtual environments and advanced interface design (1995): 258-288.</a:t>
            </a:r>
          </a:p>
          <a:p>
            <a:r>
              <a:rPr lang="en-GB" dirty="0"/>
              <a:t>Jacob, R. J. (1991). The use of eye movements in human-computer interaction techniques: what you look at is what you get. ACM Transactions on Information Systems (TOIS), 9(2), 152-169.</a:t>
            </a:r>
            <a:endParaRPr lang="de-DE" dirty="0"/>
          </a:p>
          <a:p>
            <a:r>
              <a:rPr lang="en-US" dirty="0" err="1"/>
              <a:t>Mélodie</a:t>
            </a:r>
            <a:r>
              <a:rPr lang="en-US" dirty="0"/>
              <a:t> Vidal, Andreas Bulling, and Hans </a:t>
            </a:r>
            <a:r>
              <a:rPr lang="en-US" dirty="0" err="1"/>
              <a:t>Gellersen</a:t>
            </a:r>
            <a:r>
              <a:rPr lang="en-US" dirty="0"/>
              <a:t>. 2013. Pursuits: spontaneous interaction with displays based on smooth pursuit eye movement and moving targets. In Proceedings of the 2013 ACM international joint conference on Pervasive and ubiquitous computing (</a:t>
            </a:r>
            <a:r>
              <a:rPr lang="en-US" dirty="0" err="1"/>
              <a:t>UbiComp</a:t>
            </a:r>
            <a:r>
              <a:rPr lang="en-US" dirty="0"/>
              <a:t> '13). ACM, New York, NY, USA, 439-448. </a:t>
            </a:r>
          </a:p>
          <a:p>
            <a:r>
              <a:rPr lang="en-US" dirty="0"/>
              <a:t>Drewes, Heiko, and Albrecht Schmidt. "Interacting with the computer using gaze gestures." In Human-Computer Interaction–INTERACT 2007, pp. 475-488. Springer Berlin Heidelberg, 2007.</a:t>
            </a:r>
          </a:p>
          <a:p>
            <a:r>
              <a:rPr lang="en-US" dirty="0" err="1"/>
              <a:t>Santella</a:t>
            </a:r>
            <a:r>
              <a:rPr lang="en-US" dirty="0"/>
              <a:t>, Anthony, Maneesh </a:t>
            </a:r>
            <a:r>
              <a:rPr lang="en-US" dirty="0" err="1"/>
              <a:t>Agrawala</a:t>
            </a:r>
            <a:r>
              <a:rPr lang="en-US" dirty="0"/>
              <a:t>, Doug DeCarlo, David </a:t>
            </a:r>
            <a:r>
              <a:rPr lang="en-US" dirty="0" err="1"/>
              <a:t>Salesin</a:t>
            </a:r>
            <a:r>
              <a:rPr lang="en-US" dirty="0"/>
              <a:t>, and Michael Cohen. "Gaze-based interaction for semi-automatic photo cropping." In Proceedings of the SIGCHI conference on Human Factors in computing systems, pp. 771-780. ACM, 2006.</a:t>
            </a:r>
          </a:p>
          <a:p>
            <a:r>
              <a:rPr lang="de-DE" dirty="0"/>
              <a:t>Jakob Karolus, Paweł W. Wozniak, Lewis L. Chuang, and Albrecht Schmidt. 2017. Robust Gaze Features </a:t>
            </a:r>
            <a:r>
              <a:rPr lang="de-DE" dirty="0" err="1"/>
              <a:t>for</a:t>
            </a:r>
            <a:r>
              <a:rPr lang="de-DE" dirty="0"/>
              <a:t> </a:t>
            </a:r>
            <a:r>
              <a:rPr lang="de-DE" dirty="0" err="1"/>
              <a:t>Enabling</a:t>
            </a:r>
            <a:r>
              <a:rPr lang="de-DE" dirty="0"/>
              <a:t> Language </a:t>
            </a:r>
            <a:r>
              <a:rPr lang="de-DE" dirty="0" err="1"/>
              <a:t>Proficiency</a:t>
            </a:r>
            <a:r>
              <a:rPr lang="de-DE" dirty="0"/>
              <a:t> Awareness. In Proceedings of </a:t>
            </a:r>
            <a:r>
              <a:rPr lang="de-DE" dirty="0" err="1"/>
              <a:t>the</a:t>
            </a:r>
            <a:r>
              <a:rPr lang="de-DE" dirty="0"/>
              <a:t> 2017 CHI Conference on Human </a:t>
            </a:r>
            <a:r>
              <a:rPr lang="de-DE" dirty="0" err="1"/>
              <a:t>Factors</a:t>
            </a:r>
            <a:r>
              <a:rPr lang="de-DE" dirty="0"/>
              <a:t> in Computing Systems (CHI ’17). </a:t>
            </a:r>
            <a:r>
              <a:rPr lang="de-DE" dirty="0" err="1"/>
              <a:t>Association</a:t>
            </a:r>
            <a:r>
              <a:rPr lang="de-DE" dirty="0"/>
              <a:t> </a:t>
            </a:r>
            <a:r>
              <a:rPr lang="de-DE" dirty="0" err="1"/>
              <a:t>for</a:t>
            </a:r>
            <a:r>
              <a:rPr lang="de-DE" dirty="0"/>
              <a:t> Computing Machinery, New York, NY, USA, 2998–3010. </a:t>
            </a:r>
            <a:r>
              <a:rPr lang="de-DE" dirty="0" err="1"/>
              <a:t>DOI:https</a:t>
            </a:r>
            <a:r>
              <a:rPr lang="de-DE" dirty="0"/>
              <a:t>://doi.org/10.1145/3025453.3025601</a:t>
            </a:r>
          </a:p>
          <a:p>
            <a:r>
              <a:rPr lang="en-US" dirty="0"/>
              <a:t>Jacopo M. Araujo, </a:t>
            </a:r>
            <a:r>
              <a:rPr lang="en-US" dirty="0" err="1"/>
              <a:t>Guangtao</a:t>
            </a:r>
            <a:r>
              <a:rPr lang="en-US" dirty="0"/>
              <a:t> Zhang, John Paulin </a:t>
            </a:r>
            <a:r>
              <a:rPr lang="en-US" dirty="0" err="1"/>
              <a:t>Paulin</a:t>
            </a:r>
            <a:r>
              <a:rPr lang="en-US" dirty="0"/>
              <a:t> Hansen, and </a:t>
            </a:r>
            <a:r>
              <a:rPr lang="en-US" dirty="0" err="1"/>
              <a:t>Sadasivan</a:t>
            </a:r>
            <a:r>
              <a:rPr lang="en-US" dirty="0"/>
              <a:t> </a:t>
            </a:r>
            <a:r>
              <a:rPr lang="en-US" dirty="0" err="1"/>
              <a:t>Puthusserypady</a:t>
            </a:r>
            <a:r>
              <a:rPr lang="en-US" dirty="0"/>
              <a:t>. 2020. Exploring Eye-Gaze Wheelchair Control. In ACM Symposium on Eye Tracking Research and Applications (ETRA ’20 Adjunct). Association for Computing Machinery, New York, NY, USA, Article 16, 1–8. </a:t>
            </a:r>
            <a:r>
              <a:rPr lang="en-US" dirty="0" err="1"/>
              <a:t>DOI:https</a:t>
            </a:r>
            <a:r>
              <a:rPr lang="en-US" dirty="0"/>
              <a:t>://doi.org/10.1145/3379157.3388933</a:t>
            </a:r>
          </a:p>
          <a:p>
            <a:r>
              <a:rPr lang="en-GB" dirty="0"/>
              <a:t>Kumar, M., Winograd, T., &amp; Paepcke, A. (2007, April). Gaze-enhanced scrolling techniques. In CHI'07 Extended Abstracts on Human Factors in Computing Systems (pp. 2531-2536).</a:t>
            </a:r>
          </a:p>
          <a:p>
            <a:r>
              <a:rPr lang="en-GB" dirty="0"/>
              <a:t>Kern, D., Marshall, P., &amp; Schmidt, A. (2010, April). </a:t>
            </a:r>
            <a:r>
              <a:rPr lang="en-GB" dirty="0" err="1"/>
              <a:t>Gazemarks</a:t>
            </a:r>
            <a:r>
              <a:rPr lang="en-GB" dirty="0"/>
              <a:t>: gaze-based visual placeholders to ease attention switching. In Proceedings of the SIGCHI Conference on Human Factors in Computing Systems (pp. 2093-2102).</a:t>
            </a:r>
            <a:endParaRPr lang="en-US" dirty="0"/>
          </a:p>
          <a:p>
            <a:r>
              <a:rPr lang="en-GB" dirty="0"/>
              <a:t>Bastian Pfleging, </a:t>
            </a:r>
            <a:r>
              <a:rPr lang="en-GB" dirty="0" err="1"/>
              <a:t>Drea</a:t>
            </a:r>
            <a:r>
              <a:rPr lang="en-GB" dirty="0"/>
              <a:t> K. </a:t>
            </a:r>
            <a:r>
              <a:rPr lang="en-GB" dirty="0" err="1"/>
              <a:t>Fekety</a:t>
            </a:r>
            <a:r>
              <a:rPr lang="en-GB" dirty="0"/>
              <a:t>, Albrecht Schmidt, and Andrew L. Kun. 2016. A Model Relating Pupil Diameter to Mental Workload and Lighting Conditions. In Proceedings of the 2016 CHI Conference on Human Factors in Computing Systems (CHI ’16). Association for Computing Machinery, New York, NY, USA, 5776–5788. </a:t>
            </a:r>
            <a:r>
              <a:rPr lang="en-GB" dirty="0" err="1"/>
              <a:t>DOI:https</a:t>
            </a:r>
            <a:r>
              <a:rPr lang="en-GB" dirty="0"/>
              <a:t>://doi.org/10.1145/2858036.2858117</a:t>
            </a:r>
          </a:p>
          <a:p>
            <a:r>
              <a:rPr lang="en-GB" dirty="0"/>
              <a:t>Tanya </a:t>
            </a:r>
            <a:r>
              <a:rPr lang="en-GB" dirty="0" err="1"/>
              <a:t>Bafna</a:t>
            </a:r>
            <a:r>
              <a:rPr lang="en-GB" dirty="0"/>
              <a:t>. 2018. Gaze Typing using Multi-key Selection Technique. In Proceedings of the 20th International ACM SIGACCESS Conference on Computers and Accessibility (ASSETS ’18). Association for Computing Machinery, New York, NY, USA, 477–479. </a:t>
            </a:r>
            <a:r>
              <a:rPr lang="en-GB" dirty="0" err="1"/>
              <a:t>DOI:https</a:t>
            </a:r>
            <a:r>
              <a:rPr lang="en-GB" dirty="0"/>
              <a:t>://doi.org/10.1145/3234695.3240992</a:t>
            </a:r>
            <a:endParaRPr lang="en-US" dirty="0"/>
          </a:p>
          <a:p>
            <a:r>
              <a:rPr lang="de-DE" dirty="0"/>
              <a:t>Florian Alt, Alireza </a:t>
            </a:r>
            <a:r>
              <a:rPr lang="de-DE" dirty="0" err="1"/>
              <a:t>Sahami</a:t>
            </a:r>
            <a:r>
              <a:rPr lang="de-DE" dirty="0"/>
              <a:t> </a:t>
            </a:r>
            <a:r>
              <a:rPr lang="de-DE" dirty="0" err="1"/>
              <a:t>Shirazi</a:t>
            </a:r>
            <a:r>
              <a:rPr lang="de-DE" dirty="0"/>
              <a:t>, Albrecht Schmidt, and Julian </a:t>
            </a:r>
            <a:r>
              <a:rPr lang="de-DE" dirty="0" err="1"/>
              <a:t>Mennenöh</a:t>
            </a:r>
            <a:r>
              <a:rPr lang="de-DE" dirty="0"/>
              <a:t>. 2012. </a:t>
            </a:r>
            <a:r>
              <a:rPr lang="de-DE" dirty="0" err="1"/>
              <a:t>Increasing</a:t>
            </a:r>
            <a:r>
              <a:rPr lang="de-DE" dirty="0"/>
              <a:t> </a:t>
            </a:r>
            <a:r>
              <a:rPr lang="de-DE" dirty="0" err="1"/>
              <a:t>the</a:t>
            </a:r>
            <a:r>
              <a:rPr lang="de-DE" dirty="0"/>
              <a:t> </a:t>
            </a:r>
            <a:r>
              <a:rPr lang="de-DE" dirty="0" err="1"/>
              <a:t>user’s</a:t>
            </a:r>
            <a:r>
              <a:rPr lang="de-DE" dirty="0"/>
              <a:t> </a:t>
            </a:r>
            <a:r>
              <a:rPr lang="de-DE" dirty="0" err="1"/>
              <a:t>attention</a:t>
            </a:r>
            <a:r>
              <a:rPr lang="de-DE" dirty="0"/>
              <a:t> on </a:t>
            </a:r>
            <a:r>
              <a:rPr lang="de-DE" dirty="0" err="1"/>
              <a:t>the</a:t>
            </a:r>
            <a:r>
              <a:rPr lang="de-DE" dirty="0"/>
              <a:t> web: </a:t>
            </a:r>
            <a:r>
              <a:rPr lang="de-DE" dirty="0" err="1"/>
              <a:t>using</a:t>
            </a:r>
            <a:r>
              <a:rPr lang="de-DE" dirty="0"/>
              <a:t> </a:t>
            </a:r>
            <a:r>
              <a:rPr lang="de-DE" dirty="0" err="1"/>
              <a:t>implicit</a:t>
            </a:r>
            <a:r>
              <a:rPr lang="de-DE" dirty="0"/>
              <a:t> </a:t>
            </a:r>
            <a:r>
              <a:rPr lang="de-DE" dirty="0" err="1"/>
              <a:t>interaction</a:t>
            </a:r>
            <a:r>
              <a:rPr lang="de-DE" dirty="0"/>
              <a:t> </a:t>
            </a:r>
            <a:r>
              <a:rPr lang="de-DE" dirty="0" err="1"/>
              <a:t>based</a:t>
            </a:r>
            <a:r>
              <a:rPr lang="de-DE" dirty="0"/>
              <a:t> on </a:t>
            </a:r>
            <a:r>
              <a:rPr lang="de-DE" dirty="0" err="1"/>
              <a:t>gaze</a:t>
            </a:r>
            <a:r>
              <a:rPr lang="de-DE" dirty="0"/>
              <a:t> </a:t>
            </a:r>
            <a:r>
              <a:rPr lang="de-DE" dirty="0" err="1"/>
              <a:t>behavior</a:t>
            </a:r>
            <a:r>
              <a:rPr lang="de-DE" dirty="0"/>
              <a:t> to </a:t>
            </a:r>
            <a:r>
              <a:rPr lang="de-DE" dirty="0" err="1"/>
              <a:t>tailor</a:t>
            </a:r>
            <a:r>
              <a:rPr lang="de-DE" dirty="0"/>
              <a:t> </a:t>
            </a:r>
            <a:r>
              <a:rPr lang="de-DE" dirty="0" err="1"/>
              <a:t>content</a:t>
            </a:r>
            <a:r>
              <a:rPr lang="de-DE" dirty="0"/>
              <a:t>. In Proceedings of </a:t>
            </a:r>
            <a:r>
              <a:rPr lang="de-DE" dirty="0" err="1"/>
              <a:t>the</a:t>
            </a:r>
            <a:r>
              <a:rPr lang="de-DE" dirty="0"/>
              <a:t> 7th Nordic Conference on Human-Computer Interaction: Making Sense Through Design (</a:t>
            </a:r>
            <a:r>
              <a:rPr lang="de-DE" dirty="0" err="1"/>
              <a:t>NordiCHI</a:t>
            </a:r>
            <a:r>
              <a:rPr lang="de-DE" dirty="0"/>
              <a:t> ’12). </a:t>
            </a:r>
            <a:r>
              <a:rPr lang="de-DE" dirty="0" err="1"/>
              <a:t>Association</a:t>
            </a:r>
            <a:r>
              <a:rPr lang="de-DE" dirty="0"/>
              <a:t> </a:t>
            </a:r>
            <a:r>
              <a:rPr lang="de-DE" dirty="0" err="1"/>
              <a:t>for</a:t>
            </a:r>
            <a:r>
              <a:rPr lang="de-DE" dirty="0"/>
              <a:t> Computing Machinery, New York, NY, USA, 544–553. </a:t>
            </a:r>
            <a:r>
              <a:rPr lang="de-DE" dirty="0" err="1"/>
              <a:t>DOI:https</a:t>
            </a:r>
            <a:r>
              <a:rPr lang="de-DE" dirty="0"/>
              <a:t>://doi.org/10.1145/2399016.2399099</a:t>
            </a:r>
          </a:p>
        </p:txBody>
      </p:sp>
    </p:spTree>
    <p:extLst>
      <p:ext uri="{BB962C8B-B14F-4D97-AF65-F5344CB8AC3E}">
        <p14:creationId xmlns:p14="http://schemas.microsoft.com/office/powerpoint/2010/main" val="2718993314"/>
      </p:ext>
    </p:extLst>
  </p:cSld>
  <p:clrMapOvr>
    <a:masterClrMapping/>
  </p:clrMapOvr>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platzhalter 10">
            <a:extLst>
              <a:ext uri="{FF2B5EF4-FFF2-40B4-BE49-F238E27FC236}">
                <a16:creationId xmlns:a16="http://schemas.microsoft.com/office/drawing/2014/main" id="{027AEEF4-B1F1-A532-EBA0-3D1ED4195ACD}"/>
              </a:ext>
            </a:extLst>
          </p:cNvPr>
          <p:cNvSpPr>
            <a:spLocks noGrp="1"/>
          </p:cNvSpPr>
          <p:nvPr>
            <p:ph type="body" sz="quarter" idx="21"/>
          </p:nvPr>
        </p:nvSpPr>
        <p:spPr>
          <a:xfrm>
            <a:off x="1806129" y="6317998"/>
            <a:ext cx="6845745" cy="540001"/>
          </a:xfrm>
        </p:spPr>
        <p:txBody>
          <a:bodyPr>
            <a:normAutofit/>
          </a:bodyPr>
          <a:lstStyle/>
          <a:p>
            <a:r>
              <a:rPr lang="en-US" sz="1200" dirty="0"/>
              <a:t>The following content is licensed under a Creative Commons Attribution 4.0 International license (CC BY-SA 4.0)</a:t>
            </a:r>
          </a:p>
        </p:txBody>
      </p:sp>
      <p:sp>
        <p:nvSpPr>
          <p:cNvPr id="22" name="Untertitel 21">
            <a:extLst>
              <a:ext uri="{FF2B5EF4-FFF2-40B4-BE49-F238E27FC236}">
                <a16:creationId xmlns:a16="http://schemas.microsoft.com/office/drawing/2014/main" id="{2A9E134A-6386-E5DC-8BB2-7350FB346F5D}"/>
              </a:ext>
            </a:extLst>
          </p:cNvPr>
          <p:cNvSpPr>
            <a:spLocks noGrp="1"/>
          </p:cNvSpPr>
          <p:nvPr>
            <p:ph type="subTitle" idx="1"/>
          </p:nvPr>
        </p:nvSpPr>
        <p:spPr/>
        <p:txBody>
          <a:bodyPr/>
          <a:lstStyle/>
          <a:p>
            <a:r>
              <a:rPr lang="de-DE" sz="1800" dirty="0"/>
              <a:t>Human-Computer Interaction </a:t>
            </a:r>
            <a:r>
              <a:rPr lang="de-DE" sz="1800" dirty="0" err="1"/>
              <a:t>Lecture</a:t>
            </a:r>
            <a:endParaRPr lang="de-DE" dirty="0"/>
          </a:p>
        </p:txBody>
      </p:sp>
      <p:pic>
        <p:nvPicPr>
          <p:cNvPr id="26" name="Bildplatzhalter 25" descr="Frankfurt UAS Logo">
            <a:extLst>
              <a:ext uri="{FF2B5EF4-FFF2-40B4-BE49-F238E27FC236}">
                <a16:creationId xmlns:a16="http://schemas.microsoft.com/office/drawing/2014/main" id="{B67F61A0-498D-B3E3-81B5-D2F1481BEAE2}"/>
              </a:ext>
            </a:extLst>
          </p:cNvPr>
          <p:cNvPicPr>
            <a:picLocks noGrp="1" noChangeAspect="1"/>
          </p:cNvPicPr>
          <p:nvPr>
            <p:ph type="pic" sz="quarter" idx="25"/>
          </p:nvPr>
        </p:nvPicPr>
        <p:blipFill rotWithShape="1">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l="-14803" r="-14803"/>
          <a:stretch/>
        </p:blipFill>
        <p:spPr/>
      </p:pic>
      <p:sp>
        <p:nvSpPr>
          <p:cNvPr id="21" name="Titel 20">
            <a:extLst>
              <a:ext uri="{FF2B5EF4-FFF2-40B4-BE49-F238E27FC236}">
                <a16:creationId xmlns:a16="http://schemas.microsoft.com/office/drawing/2014/main" id="{74AE008E-4998-8FBF-E060-8060811B8296}"/>
              </a:ext>
            </a:extLst>
          </p:cNvPr>
          <p:cNvSpPr>
            <a:spLocks noGrp="1"/>
          </p:cNvSpPr>
          <p:nvPr>
            <p:ph type="title"/>
          </p:nvPr>
        </p:nvSpPr>
        <p:spPr/>
        <p:txBody>
          <a:bodyPr/>
          <a:lstStyle/>
          <a:p>
            <a:r>
              <a:rPr lang="en-US" dirty="0"/>
              <a:t>Biofeedback</a:t>
            </a:r>
            <a:endParaRPr lang="de-DE" dirty="0"/>
          </a:p>
        </p:txBody>
      </p:sp>
      <p:sp>
        <p:nvSpPr>
          <p:cNvPr id="29" name="Fußzeilenplatzhalter 28">
            <a:extLst>
              <a:ext uri="{FF2B5EF4-FFF2-40B4-BE49-F238E27FC236}">
                <a16:creationId xmlns:a16="http://schemas.microsoft.com/office/drawing/2014/main" id="{1AC71F81-F602-A4C2-46BE-A340BF3ABB9D}"/>
              </a:ext>
            </a:extLst>
          </p:cNvPr>
          <p:cNvSpPr>
            <a:spLocks noGrp="1"/>
          </p:cNvSpPr>
          <p:nvPr>
            <p:ph type="ftr" sz="quarter" idx="27"/>
          </p:nvPr>
        </p:nvSpPr>
        <p:spPr/>
        <p:txBody>
          <a:bodyPr/>
          <a:lstStyle/>
          <a:p>
            <a:r>
              <a:rPr lang="de-DE" dirty="0"/>
              <a:t>Prof. Dr. Valentin Schwind</a:t>
            </a:r>
          </a:p>
        </p:txBody>
      </p:sp>
      <p:sp>
        <p:nvSpPr>
          <p:cNvPr id="10" name="Foliennummernplatzhalter 9">
            <a:extLst>
              <a:ext uri="{FF2B5EF4-FFF2-40B4-BE49-F238E27FC236}">
                <a16:creationId xmlns:a16="http://schemas.microsoft.com/office/drawing/2014/main" id="{09B34132-5F57-672E-9E99-94213FE2FAB2}"/>
              </a:ext>
            </a:extLst>
          </p:cNvPr>
          <p:cNvSpPr>
            <a:spLocks noGrp="1"/>
          </p:cNvSpPr>
          <p:nvPr>
            <p:ph type="sldNum" sz="quarter" idx="28"/>
          </p:nvPr>
        </p:nvSpPr>
        <p:spPr/>
        <p:txBody>
          <a:bodyPr/>
          <a:lstStyle/>
          <a:p>
            <a:fld id="{BA24374A-C3A8-471A-8837-3FC31668ABE5}" type="slidenum">
              <a:rPr lang="de-DE" smtClean="0"/>
              <a:pPr/>
              <a:t>198</a:t>
            </a:fld>
            <a:endParaRPr lang="de-DE" dirty="0"/>
          </a:p>
        </p:txBody>
      </p:sp>
      <p:pic>
        <p:nvPicPr>
          <p:cNvPr id="2" name="Picture 2">
            <a:extLst>
              <a:ext uri="{FF2B5EF4-FFF2-40B4-BE49-F238E27FC236}">
                <a16:creationId xmlns:a16="http://schemas.microsoft.com/office/drawing/2014/main" id="{D486E752-767E-CBF0-388D-1E6691652E0E}"/>
              </a:ext>
              <a:ext uri="{C183D7F6-B498-43B3-948B-1728B52AA6E4}">
                <adec:decorative xmlns:adec="http://schemas.microsoft.com/office/drawing/2017/decorative" val="1"/>
              </a:ext>
            </a:extLst>
          </p:cNvPr>
          <p:cNvPicPr>
            <a:picLocks noChangeAspect="1" noChangeArrowheads="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bwMode="auto">
          <a:xfrm>
            <a:off x="695325" y="6432491"/>
            <a:ext cx="974974" cy="34124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7">
            <a:extLst>
              <a:ext uri="{FF2B5EF4-FFF2-40B4-BE49-F238E27FC236}">
                <a16:creationId xmlns:a16="http://schemas.microsoft.com/office/drawing/2014/main" id="{19697C04-79C1-048F-D0A4-BA18F95E2E4E}"/>
              </a:ext>
            </a:extLst>
          </p:cNvPr>
          <p:cNvSpPr/>
          <p:nvPr/>
        </p:nvSpPr>
        <p:spPr>
          <a:xfrm>
            <a:off x="0" y="5844404"/>
            <a:ext cx="12192000" cy="4027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720000" tIns="108000" rIns="720000" bIns="108000" rtlCol="0" anchor="b" anchorCtr="0">
            <a:spAutoFit/>
          </a:bodyPr>
          <a:lstStyle/>
          <a:p>
            <a:r>
              <a:rPr lang="en-US" sz="1200" dirty="0">
                <a:solidFill>
                  <a:sysClr val="windowText" lastClr="000000"/>
                </a:solidFill>
              </a:rPr>
              <a:t>Image from: </a:t>
            </a:r>
            <a:r>
              <a:rPr lang="en-US" sz="1200" dirty="0">
                <a:solidFill>
                  <a:sysClr val="windowText" lastClr="000000"/>
                </a:solidFill>
                <a:hlinkClick r:id="rId7"/>
              </a:rPr>
              <a:t>https://pxhere.com/de/photo/598757</a:t>
            </a:r>
            <a:r>
              <a:rPr lang="en-US" sz="1200" dirty="0">
                <a:solidFill>
                  <a:sysClr val="windowText" lastClr="000000"/>
                </a:solidFill>
              </a:rPr>
              <a:t> </a:t>
            </a:r>
          </a:p>
        </p:txBody>
      </p:sp>
      <p:pic>
        <p:nvPicPr>
          <p:cNvPr id="5" name="Bildplatzhalter 4" descr="Ein Bild, das Kleidung, Person, Konzert, Menschliches Gesicht enthält.&#10;&#10;Automatisch generierte Beschreibung">
            <a:extLst>
              <a:ext uri="{FF2B5EF4-FFF2-40B4-BE49-F238E27FC236}">
                <a16:creationId xmlns:a16="http://schemas.microsoft.com/office/drawing/2014/main" id="{841E9118-67BF-EFF6-D8B4-898C9247B31D}"/>
              </a:ext>
            </a:extLst>
          </p:cNvPr>
          <p:cNvPicPr>
            <a:picLocks noGrp="1" noChangeAspect="1"/>
          </p:cNvPicPr>
          <p:nvPr>
            <p:ph type="pic" sz="quarter" idx="13"/>
          </p:nvPr>
        </p:nvPicPr>
        <p:blipFill>
          <a:blip r:embed="rId8">
            <a:extLst>
              <a:ext uri="{28A0092B-C50C-407E-A947-70E740481C1C}">
                <a14:useLocalDpi xmlns:a14="http://schemas.microsoft.com/office/drawing/2010/main" val="0"/>
              </a:ext>
            </a:extLst>
          </a:blip>
          <a:srcRect t="28927" b="28927"/>
          <a:stretch>
            <a:fillRect/>
          </a:stretch>
        </p:blipFill>
        <p:spPr/>
      </p:pic>
    </p:spTree>
    <p:extLst>
      <p:ext uri="{BB962C8B-B14F-4D97-AF65-F5344CB8AC3E}">
        <p14:creationId xmlns:p14="http://schemas.microsoft.com/office/powerpoint/2010/main" val="3214865045"/>
      </p:ext>
    </p:extLst>
  </p:cSld>
  <p:clrMapOvr>
    <a:masterClrMapping/>
  </p:clrMapOvr>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el 6">
            <a:extLst>
              <a:ext uri="{FF2B5EF4-FFF2-40B4-BE49-F238E27FC236}">
                <a16:creationId xmlns:a16="http://schemas.microsoft.com/office/drawing/2014/main" id="{4DEE59C8-D510-0C64-F6B7-243B1488CC8A}"/>
              </a:ext>
            </a:extLst>
          </p:cNvPr>
          <p:cNvSpPr>
            <a:spLocks noGrp="1"/>
          </p:cNvSpPr>
          <p:nvPr>
            <p:ph type="title"/>
          </p:nvPr>
        </p:nvSpPr>
        <p:spPr/>
        <p:txBody>
          <a:bodyPr/>
          <a:lstStyle/>
          <a:p>
            <a:r>
              <a:rPr lang="de-DE" dirty="0"/>
              <a:t>Biofeedback</a:t>
            </a:r>
          </a:p>
        </p:txBody>
      </p:sp>
      <p:sp>
        <p:nvSpPr>
          <p:cNvPr id="3" name="Fußzeilenplatzhalter 2">
            <a:extLst>
              <a:ext uri="{FF2B5EF4-FFF2-40B4-BE49-F238E27FC236}">
                <a16:creationId xmlns:a16="http://schemas.microsoft.com/office/drawing/2014/main" id="{CC509CA4-6522-E1B2-B68B-7CB8391FE842}"/>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BAAD68E7-76AE-9202-9C02-B746577BF505}"/>
              </a:ext>
            </a:extLst>
          </p:cNvPr>
          <p:cNvSpPr>
            <a:spLocks noGrp="1"/>
          </p:cNvSpPr>
          <p:nvPr>
            <p:ph type="sldNum" sz="quarter" idx="28"/>
          </p:nvPr>
        </p:nvSpPr>
        <p:spPr/>
        <p:txBody>
          <a:bodyPr/>
          <a:lstStyle/>
          <a:p>
            <a:fld id="{BA24374A-C3A8-471A-8837-3FC31668ABE5}" type="slidenum">
              <a:rPr lang="de-DE" smtClean="0"/>
              <a:pPr/>
              <a:t>199</a:t>
            </a:fld>
            <a:endParaRPr lang="de-DE" dirty="0"/>
          </a:p>
        </p:txBody>
      </p:sp>
      <p:sp>
        <p:nvSpPr>
          <p:cNvPr id="8" name="Textplatzhalter 7">
            <a:extLst>
              <a:ext uri="{FF2B5EF4-FFF2-40B4-BE49-F238E27FC236}">
                <a16:creationId xmlns:a16="http://schemas.microsoft.com/office/drawing/2014/main" id="{C36840F0-1BBF-1F00-FE7B-9A0B0030D510}"/>
              </a:ext>
            </a:extLst>
          </p:cNvPr>
          <p:cNvSpPr>
            <a:spLocks noGrp="1"/>
          </p:cNvSpPr>
          <p:nvPr>
            <p:ph type="body" sz="quarter" idx="21"/>
          </p:nvPr>
        </p:nvSpPr>
        <p:spPr/>
        <p:txBody>
          <a:bodyPr/>
          <a:lstStyle/>
          <a:p>
            <a:r>
              <a:rPr lang="en-US" dirty="0"/>
              <a:t>Biofeedback</a:t>
            </a:r>
            <a:endParaRPr lang="de-DE" dirty="0"/>
          </a:p>
        </p:txBody>
      </p:sp>
      <p:sp>
        <p:nvSpPr>
          <p:cNvPr id="9" name="Textplatzhalter 8">
            <a:extLst>
              <a:ext uri="{FF2B5EF4-FFF2-40B4-BE49-F238E27FC236}">
                <a16:creationId xmlns:a16="http://schemas.microsoft.com/office/drawing/2014/main" id="{A9CF3378-6E29-9C5E-BCA3-1EE6CB773811}"/>
              </a:ext>
            </a:extLst>
          </p:cNvPr>
          <p:cNvSpPr>
            <a:spLocks noGrp="1"/>
          </p:cNvSpPr>
          <p:nvPr>
            <p:ph type="body" sz="quarter" idx="29"/>
          </p:nvPr>
        </p:nvSpPr>
        <p:spPr/>
        <p:txBody>
          <a:bodyPr>
            <a:normAutofit/>
          </a:bodyPr>
          <a:lstStyle/>
          <a:p>
            <a:r>
              <a:rPr lang="en-US" dirty="0"/>
              <a:t>Use of sensors and displays to provide users with real-time information about their physiological state</a:t>
            </a:r>
          </a:p>
          <a:p>
            <a:r>
              <a:rPr lang="en-US" dirty="0"/>
              <a:t>Grounded in medical research to </a:t>
            </a:r>
            <a:r>
              <a:rPr lang="en-US" b="1" dirty="0">
                <a:solidFill>
                  <a:schemeClr val="accent1"/>
                </a:solidFill>
              </a:rPr>
              <a:t>train individuals to improve and gain control about bodily processes</a:t>
            </a:r>
            <a:r>
              <a:rPr lang="en-US" dirty="0"/>
              <a:t> that normally happen involuntarily, such as heart rate, muscle tension, and skin temperature</a:t>
            </a:r>
          </a:p>
          <a:p>
            <a:r>
              <a:rPr lang="en-US" dirty="0"/>
              <a:t>Key Components of Biofeedback in HCI:</a:t>
            </a:r>
          </a:p>
          <a:p>
            <a:pPr lvl="1"/>
            <a:r>
              <a:rPr lang="en-US" b="1" dirty="0">
                <a:solidFill>
                  <a:schemeClr val="accent1"/>
                </a:solidFill>
              </a:rPr>
              <a:t>Input Sensors</a:t>
            </a:r>
            <a:r>
              <a:rPr lang="en-US" dirty="0"/>
              <a:t>: Devices with sensors that measure physiological signals </a:t>
            </a:r>
          </a:p>
          <a:p>
            <a:pPr lvl="1"/>
            <a:r>
              <a:rPr lang="en-US" b="1" dirty="0">
                <a:solidFill>
                  <a:schemeClr val="accent1"/>
                </a:solidFill>
              </a:rPr>
              <a:t>Output Feedback</a:t>
            </a:r>
            <a:r>
              <a:rPr lang="en-US" dirty="0"/>
              <a:t>: Real-time feedback of the input signal informing about the physiological state </a:t>
            </a:r>
          </a:p>
          <a:p>
            <a:pPr lvl="1"/>
            <a:r>
              <a:rPr lang="en-US" b="1" dirty="0">
                <a:solidFill>
                  <a:schemeClr val="accent1"/>
                </a:solidFill>
              </a:rPr>
              <a:t>User Interaction</a:t>
            </a:r>
            <a:r>
              <a:rPr lang="en-US" dirty="0"/>
              <a:t>: The user interacts with the system, often using the feedback to try and control or alter their physiological responses</a:t>
            </a:r>
            <a:endParaRPr lang="de-DE" dirty="0"/>
          </a:p>
        </p:txBody>
      </p:sp>
    </p:spTree>
    <p:extLst>
      <p:ext uri="{BB962C8B-B14F-4D97-AF65-F5344CB8AC3E}">
        <p14:creationId xmlns:p14="http://schemas.microsoft.com/office/powerpoint/2010/main" val="1859418300"/>
      </p:ext>
    </p:extLst>
  </p:cSld>
  <p:clrMapOvr>
    <a:masterClrMapping/>
  </p:clrMapOvr>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2275B07-4408-4125-E259-E5F885F5B845}"/>
              </a:ext>
            </a:extLst>
          </p:cNvPr>
          <p:cNvSpPr>
            <a:spLocks noGrp="1"/>
          </p:cNvSpPr>
          <p:nvPr>
            <p:ph type="title"/>
          </p:nvPr>
        </p:nvSpPr>
        <p:spPr/>
        <p:txBody>
          <a:bodyPr/>
          <a:lstStyle/>
          <a:p>
            <a:r>
              <a:rPr lang="de-DE" dirty="0"/>
              <a:t>Input Channels</a:t>
            </a:r>
          </a:p>
        </p:txBody>
      </p:sp>
      <p:sp>
        <p:nvSpPr>
          <p:cNvPr id="3" name="Fußzeilenplatzhalter 2">
            <a:extLst>
              <a:ext uri="{FF2B5EF4-FFF2-40B4-BE49-F238E27FC236}">
                <a16:creationId xmlns:a16="http://schemas.microsoft.com/office/drawing/2014/main" id="{B0A9883D-97EE-CB6D-4861-A36173AFDFA3}"/>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4A589C43-95EC-271B-902E-9EA38AD9CDCA}"/>
              </a:ext>
            </a:extLst>
          </p:cNvPr>
          <p:cNvSpPr>
            <a:spLocks noGrp="1"/>
          </p:cNvSpPr>
          <p:nvPr>
            <p:ph type="sldNum" sz="quarter" idx="28"/>
          </p:nvPr>
        </p:nvSpPr>
        <p:spPr/>
        <p:txBody>
          <a:bodyPr/>
          <a:lstStyle/>
          <a:p>
            <a:fld id="{BA24374A-C3A8-471A-8837-3FC31668ABE5}" type="slidenum">
              <a:rPr lang="de-DE" smtClean="0"/>
              <a:pPr/>
              <a:t>200</a:t>
            </a:fld>
            <a:endParaRPr lang="de-DE" dirty="0"/>
          </a:p>
        </p:txBody>
      </p:sp>
      <p:sp>
        <p:nvSpPr>
          <p:cNvPr id="5" name="Textplatzhalter 4">
            <a:extLst>
              <a:ext uri="{FF2B5EF4-FFF2-40B4-BE49-F238E27FC236}">
                <a16:creationId xmlns:a16="http://schemas.microsoft.com/office/drawing/2014/main" id="{D020DE33-9F17-F620-87DB-93C2BFF18E11}"/>
              </a:ext>
            </a:extLst>
          </p:cNvPr>
          <p:cNvSpPr>
            <a:spLocks noGrp="1"/>
          </p:cNvSpPr>
          <p:nvPr>
            <p:ph type="body" sz="quarter" idx="21"/>
          </p:nvPr>
        </p:nvSpPr>
        <p:spPr/>
        <p:txBody>
          <a:bodyPr/>
          <a:lstStyle/>
          <a:p>
            <a:r>
              <a:rPr lang="en-US" dirty="0"/>
              <a:t>Biofeedback</a:t>
            </a:r>
            <a:endParaRPr lang="de-DE" dirty="0"/>
          </a:p>
        </p:txBody>
      </p:sp>
      <p:sp>
        <p:nvSpPr>
          <p:cNvPr id="6" name="Textplatzhalter 5">
            <a:extLst>
              <a:ext uri="{FF2B5EF4-FFF2-40B4-BE49-F238E27FC236}">
                <a16:creationId xmlns:a16="http://schemas.microsoft.com/office/drawing/2014/main" id="{BA4087BC-E5BE-600E-0FE3-A2354AB4E872}"/>
              </a:ext>
            </a:extLst>
          </p:cNvPr>
          <p:cNvSpPr>
            <a:spLocks noGrp="1"/>
          </p:cNvSpPr>
          <p:nvPr>
            <p:ph type="body" sz="quarter" idx="29"/>
          </p:nvPr>
        </p:nvSpPr>
        <p:spPr/>
        <p:txBody>
          <a:bodyPr>
            <a:normAutofit lnSpcReduction="10000"/>
          </a:bodyPr>
          <a:lstStyle/>
          <a:p>
            <a:r>
              <a:rPr lang="en-US" b="1" dirty="0">
                <a:solidFill>
                  <a:schemeClr val="accent1"/>
                </a:solidFill>
              </a:rPr>
              <a:t>Heart Rate Monitors</a:t>
            </a:r>
            <a:r>
              <a:rPr lang="en-US" dirty="0"/>
              <a:t>: Measure the heart rate, often using photoplethysmography (PPG) sensors found in smartwatches or chest straps.</a:t>
            </a:r>
          </a:p>
          <a:p>
            <a:r>
              <a:rPr lang="en-US" b="1" dirty="0">
                <a:solidFill>
                  <a:schemeClr val="accent1"/>
                </a:solidFill>
              </a:rPr>
              <a:t>Electroencephalography (EEG) Devices</a:t>
            </a:r>
            <a:r>
              <a:rPr lang="en-US" dirty="0"/>
              <a:t>: Record brainwave patterns, used in neurofeedback.</a:t>
            </a:r>
          </a:p>
          <a:p>
            <a:r>
              <a:rPr lang="en-US" b="1" dirty="0">
                <a:solidFill>
                  <a:schemeClr val="accent1"/>
                </a:solidFill>
              </a:rPr>
              <a:t>Electromyography (EMG) Sensors</a:t>
            </a:r>
            <a:r>
              <a:rPr lang="en-US" dirty="0"/>
              <a:t>: Measure muscle activity and tension.</a:t>
            </a:r>
          </a:p>
          <a:p>
            <a:r>
              <a:rPr lang="en-US" b="1" dirty="0">
                <a:solidFill>
                  <a:schemeClr val="accent1"/>
                </a:solidFill>
              </a:rPr>
              <a:t>Galvanic Skin Response (GSR) Sensors</a:t>
            </a:r>
            <a:r>
              <a:rPr lang="en-US" dirty="0"/>
              <a:t>: Detect changes in skin conductance related to sweat gland activity, often used as a stress indicator.</a:t>
            </a:r>
          </a:p>
          <a:p>
            <a:r>
              <a:rPr lang="en-US" b="1" dirty="0">
                <a:solidFill>
                  <a:schemeClr val="accent1"/>
                </a:solidFill>
              </a:rPr>
              <a:t>Respiration Sensors</a:t>
            </a:r>
            <a:r>
              <a:rPr lang="en-US" dirty="0"/>
              <a:t>: Monitor breathing rate and pattern.</a:t>
            </a:r>
          </a:p>
          <a:p>
            <a:r>
              <a:rPr lang="en-US" b="1" dirty="0">
                <a:solidFill>
                  <a:schemeClr val="accent1"/>
                </a:solidFill>
              </a:rPr>
              <a:t>Temperature Sensors</a:t>
            </a:r>
            <a:r>
              <a:rPr lang="en-US" dirty="0"/>
              <a:t>: Measure skin temperature, which can change with stress and blood flow.</a:t>
            </a:r>
          </a:p>
          <a:p>
            <a:r>
              <a:rPr lang="en-US" b="1" dirty="0">
                <a:solidFill>
                  <a:schemeClr val="accent1"/>
                </a:solidFill>
              </a:rPr>
              <a:t>Eye Trackers</a:t>
            </a:r>
            <a:r>
              <a:rPr lang="en-US" dirty="0"/>
              <a:t>: Track eye movements and blinks, sometimes used in relaxation and focus training.</a:t>
            </a:r>
            <a:endParaRPr lang="de-DE" dirty="0"/>
          </a:p>
        </p:txBody>
      </p:sp>
      <p:sp>
        <p:nvSpPr>
          <p:cNvPr id="7" name="Textplatzhalter 5">
            <a:extLst>
              <a:ext uri="{FF2B5EF4-FFF2-40B4-BE49-F238E27FC236}">
                <a16:creationId xmlns:a16="http://schemas.microsoft.com/office/drawing/2014/main" id="{47F1CC24-45F9-C70B-40C4-C91793F29637}"/>
              </a:ext>
            </a:extLst>
          </p:cNvPr>
          <p:cNvSpPr txBox="1">
            <a:spLocks/>
          </p:cNvSpPr>
          <p:nvPr/>
        </p:nvSpPr>
        <p:spPr>
          <a:xfrm>
            <a:off x="748264" y="1449388"/>
            <a:ext cx="10801350" cy="4679950"/>
          </a:xfrm>
          <a:prstGeom prst="rect">
            <a:avLst/>
          </a:prstGeom>
        </p:spPr>
        <p:txBody>
          <a:bodyPr vert="horz" lIns="91440" tIns="45720" rIns="91440" bIns="45720" rtlCol="0">
            <a:normAutofit/>
          </a:bodyPr>
          <a:lstStyle>
            <a:lvl1pPr marL="285750" marR="0" indent="-252000" algn="l" defTabSz="284400" rtl="0" eaLnBrk="1" fontAlgn="auto" latinLnBrk="0" hangingPunct="1">
              <a:lnSpc>
                <a:spcPct val="110000"/>
              </a:lnSpc>
              <a:spcBef>
                <a:spcPts val="300"/>
              </a:spcBef>
              <a:spcAft>
                <a:spcPts val="400"/>
              </a:spcAft>
              <a:buClr>
                <a:srgbClr val="5079BC"/>
              </a:buClr>
              <a:buSzPts val="2400"/>
              <a:buFont typeface="Wingdings" panose="05000000000000000000" pitchFamily="2" charset="2"/>
              <a:buChar char="§"/>
              <a:tabLst/>
              <a:defRPr lang="de-DE" sz="2200" b="0" kern="1200" noProof="0" dirty="0" smtClean="0">
                <a:solidFill>
                  <a:schemeClr val="tx1"/>
                </a:solidFill>
                <a:latin typeface="Roboto" panose="02000000000000000000" pitchFamily="2" charset="0"/>
                <a:ea typeface="Roboto" panose="02000000000000000000" pitchFamily="2" charset="0"/>
                <a:cs typeface="Arial" panose="020B0604020202020204" pitchFamily="34" charset="0"/>
              </a:defRPr>
            </a:lvl1pPr>
            <a:lvl2pPr marL="538163" indent="-252000" algn="l" defTabSz="914400" rtl="0" eaLnBrk="1" latinLnBrk="0" hangingPunct="1">
              <a:lnSpc>
                <a:spcPct val="110000"/>
              </a:lnSpc>
              <a:spcBef>
                <a:spcPts val="300"/>
              </a:spcBef>
              <a:spcAft>
                <a:spcPts val="400"/>
              </a:spcAft>
              <a:buClr>
                <a:schemeClr val="accent2"/>
              </a:buClr>
              <a:buFontTx/>
              <a:buBlip>
                <a:blip r:embed="rId2">
                  <a:extLst>
                    <a:ext uri="{96DAC541-7B7A-43D3-8B79-37D633B846F1}">
                      <asvg:svgBlip xmlns:asvg="http://schemas.microsoft.com/office/drawing/2016/SVG/main" r:embed="rId3"/>
                    </a:ext>
                  </a:extLst>
                </a:blip>
              </a:buBlip>
              <a:defRPr sz="2000" kern="1200">
                <a:solidFill>
                  <a:schemeClr val="tx1"/>
                </a:solidFill>
                <a:latin typeface="Roboto" panose="02000000000000000000" pitchFamily="2" charset="0"/>
                <a:ea typeface="Roboto" panose="02000000000000000000" pitchFamily="2" charset="0"/>
                <a:cs typeface="Arial" panose="020B0604020202020204" pitchFamily="34" charset="0"/>
              </a:defRPr>
            </a:lvl2pPr>
            <a:lvl3pPr marL="808038" indent="-252000" algn="l" defTabSz="914400" rtl="0" eaLnBrk="1" latinLnBrk="0" hangingPunct="1">
              <a:lnSpc>
                <a:spcPct val="110000"/>
              </a:lnSpc>
              <a:spcBef>
                <a:spcPts val="300"/>
              </a:spcBef>
              <a:spcAft>
                <a:spcPts val="400"/>
              </a:spcAft>
              <a:buClr>
                <a:schemeClr val="accent2"/>
              </a:buClr>
              <a:buFontTx/>
              <a:buBlip>
                <a:blip r:embed="rId2">
                  <a:extLst>
                    <a:ext uri="{96DAC541-7B7A-43D3-8B79-37D633B846F1}">
                      <asvg:svgBlip xmlns:asvg="http://schemas.microsoft.com/office/drawing/2016/SVG/main" r:embed="rId3"/>
                    </a:ext>
                  </a:extLst>
                </a:blip>
              </a:buBlip>
              <a:defRPr sz="1800" kern="1200">
                <a:solidFill>
                  <a:schemeClr val="tx1"/>
                </a:solidFill>
                <a:latin typeface="Roboto" panose="02000000000000000000" pitchFamily="2" charset="0"/>
                <a:ea typeface="Roboto" panose="02000000000000000000" pitchFamily="2" charset="0"/>
                <a:cs typeface="Arial" panose="020B0604020202020204" pitchFamily="34" charset="0"/>
              </a:defRPr>
            </a:lvl3pPr>
            <a:lvl4pPr marL="1077913" indent="-252000" algn="l" defTabSz="914400" rtl="0" eaLnBrk="1" latinLnBrk="0" hangingPunct="1">
              <a:lnSpc>
                <a:spcPct val="110000"/>
              </a:lnSpc>
              <a:spcBef>
                <a:spcPts val="300"/>
              </a:spcBef>
              <a:spcAft>
                <a:spcPts val="400"/>
              </a:spcAft>
              <a:buClr>
                <a:schemeClr val="accent2"/>
              </a:buClr>
              <a:buFontTx/>
              <a:buBlip>
                <a:blip r:embed="rId2">
                  <a:extLst>
                    <a:ext uri="{96DAC541-7B7A-43D3-8B79-37D633B846F1}">
                      <asvg:svgBlip xmlns:asvg="http://schemas.microsoft.com/office/drawing/2016/SVG/main" r:embed="rId3"/>
                    </a:ext>
                  </a:extLst>
                </a:blip>
              </a:buBlip>
              <a:defRPr sz="1600" kern="1200">
                <a:solidFill>
                  <a:schemeClr val="tx1"/>
                </a:solidFill>
                <a:latin typeface="Roboto" panose="02000000000000000000" pitchFamily="2" charset="0"/>
                <a:ea typeface="Roboto" panose="02000000000000000000" pitchFamily="2" charset="0"/>
                <a:cs typeface="Arial" panose="020B0604020202020204" pitchFamily="34" charset="0"/>
              </a:defRPr>
            </a:lvl4pPr>
            <a:lvl5pPr marL="1346200" indent="-252000" algn="l" defTabSz="914400" rtl="0" eaLnBrk="1" latinLnBrk="0" hangingPunct="1">
              <a:lnSpc>
                <a:spcPct val="110000"/>
              </a:lnSpc>
              <a:spcBef>
                <a:spcPts val="300"/>
              </a:spcBef>
              <a:spcAft>
                <a:spcPts val="400"/>
              </a:spcAft>
              <a:buClr>
                <a:schemeClr val="accent2"/>
              </a:buClr>
              <a:buFontTx/>
              <a:buBlip>
                <a:blip r:embed="rId2">
                  <a:extLst>
                    <a:ext uri="{96DAC541-7B7A-43D3-8B79-37D633B846F1}">
                      <asvg:svgBlip xmlns:asvg="http://schemas.microsoft.com/office/drawing/2016/SVG/main" r:embed="rId3"/>
                    </a:ext>
                  </a:extLst>
                </a:blip>
              </a:buBlip>
              <a:defRPr sz="1600" kern="1200">
                <a:solidFill>
                  <a:schemeClr val="tx1"/>
                </a:solidFill>
                <a:latin typeface="Roboto" panose="02000000000000000000" pitchFamily="2" charset="0"/>
                <a:ea typeface="Roboto" panose="02000000000000000000" pitchFamily="2" charset="0"/>
                <a:cs typeface="Arial" panose="020B0604020202020204" pitchFamily="34" charset="0"/>
                <a:sym typeface="Wingdings" panose="05000000000000000000" pitchFamily="2" charset="2"/>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de-DE"/>
          </a:p>
        </p:txBody>
      </p:sp>
    </p:spTree>
    <p:extLst>
      <p:ext uri="{BB962C8B-B14F-4D97-AF65-F5344CB8AC3E}">
        <p14:creationId xmlns:p14="http://schemas.microsoft.com/office/powerpoint/2010/main" val="1339425738"/>
      </p:ext>
    </p:extLst>
  </p:cSld>
  <p:clrMapOvr>
    <a:masterClrMapping/>
  </p:clrMapOvr>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C5881F7-1917-C3FF-35F7-2EF836E6AE99}"/>
              </a:ext>
            </a:extLst>
          </p:cNvPr>
          <p:cNvSpPr>
            <a:spLocks noGrp="1"/>
          </p:cNvSpPr>
          <p:nvPr>
            <p:ph type="title"/>
          </p:nvPr>
        </p:nvSpPr>
        <p:spPr/>
        <p:txBody>
          <a:bodyPr/>
          <a:lstStyle/>
          <a:p>
            <a:r>
              <a:rPr lang="de-DE" dirty="0"/>
              <a:t>Output Channels</a:t>
            </a:r>
          </a:p>
        </p:txBody>
      </p:sp>
      <p:sp>
        <p:nvSpPr>
          <p:cNvPr id="3" name="Fußzeilenplatzhalter 2">
            <a:extLst>
              <a:ext uri="{FF2B5EF4-FFF2-40B4-BE49-F238E27FC236}">
                <a16:creationId xmlns:a16="http://schemas.microsoft.com/office/drawing/2014/main" id="{63D895C6-773F-E1F1-8DD6-0295C8EA46EB}"/>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EE6FE3F6-6E92-7854-52AD-E312C672A0A5}"/>
              </a:ext>
            </a:extLst>
          </p:cNvPr>
          <p:cNvSpPr>
            <a:spLocks noGrp="1"/>
          </p:cNvSpPr>
          <p:nvPr>
            <p:ph type="sldNum" sz="quarter" idx="28"/>
          </p:nvPr>
        </p:nvSpPr>
        <p:spPr/>
        <p:txBody>
          <a:bodyPr/>
          <a:lstStyle/>
          <a:p>
            <a:fld id="{BA24374A-C3A8-471A-8837-3FC31668ABE5}" type="slidenum">
              <a:rPr lang="de-DE" smtClean="0"/>
              <a:pPr/>
              <a:t>201</a:t>
            </a:fld>
            <a:endParaRPr lang="de-DE" dirty="0"/>
          </a:p>
        </p:txBody>
      </p:sp>
      <p:sp>
        <p:nvSpPr>
          <p:cNvPr id="5" name="Textplatzhalter 4">
            <a:extLst>
              <a:ext uri="{FF2B5EF4-FFF2-40B4-BE49-F238E27FC236}">
                <a16:creationId xmlns:a16="http://schemas.microsoft.com/office/drawing/2014/main" id="{C90C9DEC-60FB-3730-D13C-8C756CB71EBA}"/>
              </a:ext>
            </a:extLst>
          </p:cNvPr>
          <p:cNvSpPr>
            <a:spLocks noGrp="1"/>
          </p:cNvSpPr>
          <p:nvPr>
            <p:ph type="body" sz="quarter" idx="21"/>
          </p:nvPr>
        </p:nvSpPr>
        <p:spPr/>
        <p:txBody>
          <a:bodyPr/>
          <a:lstStyle/>
          <a:p>
            <a:r>
              <a:rPr lang="en-US" dirty="0"/>
              <a:t>Biofeedback</a:t>
            </a:r>
            <a:endParaRPr lang="de-DE" dirty="0"/>
          </a:p>
        </p:txBody>
      </p:sp>
      <p:sp>
        <p:nvSpPr>
          <p:cNvPr id="6" name="Textplatzhalter 5">
            <a:extLst>
              <a:ext uri="{FF2B5EF4-FFF2-40B4-BE49-F238E27FC236}">
                <a16:creationId xmlns:a16="http://schemas.microsoft.com/office/drawing/2014/main" id="{7681ADF2-563E-E319-B31C-9BBF3D2DC7E6}"/>
              </a:ext>
            </a:extLst>
          </p:cNvPr>
          <p:cNvSpPr>
            <a:spLocks noGrp="1"/>
          </p:cNvSpPr>
          <p:nvPr>
            <p:ph type="body" sz="quarter" idx="29"/>
          </p:nvPr>
        </p:nvSpPr>
        <p:spPr/>
        <p:txBody>
          <a:bodyPr/>
          <a:lstStyle/>
          <a:p>
            <a:r>
              <a:rPr lang="en-US" b="1" dirty="0">
                <a:solidFill>
                  <a:schemeClr val="accent1"/>
                </a:solidFill>
              </a:rPr>
              <a:t>Visual Feedback</a:t>
            </a:r>
            <a:r>
              <a:rPr lang="en-US" dirty="0"/>
              <a:t>: Graphs, colors, or animations on a screen that change in response to the physiological data. For example, a color gradient that shifts from red to blue as the user's stress level decreases.</a:t>
            </a:r>
          </a:p>
          <a:p>
            <a:r>
              <a:rPr lang="en-US" b="1" dirty="0">
                <a:solidFill>
                  <a:schemeClr val="accent1"/>
                </a:solidFill>
              </a:rPr>
              <a:t>Auditory Feedback</a:t>
            </a:r>
            <a:r>
              <a:rPr lang="en-US" dirty="0"/>
              <a:t>: Sounds or music that vary with the physiological measurements. For instance, the tempo or pitch of music or sounds might change to reflect relaxation or stress levels.</a:t>
            </a:r>
          </a:p>
          <a:p>
            <a:r>
              <a:rPr lang="en-US" b="1" dirty="0">
                <a:solidFill>
                  <a:schemeClr val="accent1"/>
                </a:solidFill>
              </a:rPr>
              <a:t>Haptic Feedback</a:t>
            </a:r>
            <a:r>
              <a:rPr lang="en-US" dirty="0"/>
              <a:t>: Physical sensations such as vibrations that respond to the user's physiological state. For example, a wearable device that vibrates more intensely as stress levels rise.</a:t>
            </a:r>
          </a:p>
          <a:p>
            <a:r>
              <a:rPr lang="en-US" b="1" dirty="0">
                <a:solidFill>
                  <a:schemeClr val="accent1"/>
                </a:solidFill>
              </a:rPr>
              <a:t>Textual or Numeric Feedback</a:t>
            </a:r>
            <a:r>
              <a:rPr lang="en-US" dirty="0"/>
              <a:t>: Providing numerical readings or text messages explaining the physiological state or giving suggestions for improvement.</a:t>
            </a:r>
            <a:endParaRPr lang="de-DE" dirty="0"/>
          </a:p>
        </p:txBody>
      </p:sp>
    </p:spTree>
    <p:extLst>
      <p:ext uri="{BB962C8B-B14F-4D97-AF65-F5344CB8AC3E}">
        <p14:creationId xmlns:p14="http://schemas.microsoft.com/office/powerpoint/2010/main" val="2629239489"/>
      </p:ext>
    </p:extLst>
  </p:cSld>
  <p:clrMapOvr>
    <a:masterClrMapping/>
  </p:clrMapOvr>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550CC28-180D-AFB0-A71F-B325CF1F3C01}"/>
              </a:ext>
            </a:extLst>
          </p:cNvPr>
          <p:cNvSpPr>
            <a:spLocks noGrp="1"/>
          </p:cNvSpPr>
          <p:nvPr>
            <p:ph type="title"/>
          </p:nvPr>
        </p:nvSpPr>
        <p:spPr/>
        <p:txBody>
          <a:bodyPr/>
          <a:lstStyle/>
          <a:p>
            <a:r>
              <a:rPr lang="de-DE" dirty="0" err="1"/>
              <a:t>Neuroplasticity</a:t>
            </a:r>
            <a:r>
              <a:rPr lang="de-DE" dirty="0"/>
              <a:t> and Biofeedback</a:t>
            </a:r>
          </a:p>
        </p:txBody>
      </p:sp>
      <p:sp>
        <p:nvSpPr>
          <p:cNvPr id="3" name="Fußzeilenplatzhalter 2">
            <a:extLst>
              <a:ext uri="{FF2B5EF4-FFF2-40B4-BE49-F238E27FC236}">
                <a16:creationId xmlns:a16="http://schemas.microsoft.com/office/drawing/2014/main" id="{73B2F926-C935-9B83-2B9C-16CF0C757ED2}"/>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BCE0EE5A-1D7D-D86D-C8B1-C0ADB83FE8E7}"/>
              </a:ext>
            </a:extLst>
          </p:cNvPr>
          <p:cNvSpPr>
            <a:spLocks noGrp="1"/>
          </p:cNvSpPr>
          <p:nvPr>
            <p:ph type="sldNum" sz="quarter" idx="28"/>
          </p:nvPr>
        </p:nvSpPr>
        <p:spPr/>
        <p:txBody>
          <a:bodyPr/>
          <a:lstStyle/>
          <a:p>
            <a:fld id="{BA24374A-C3A8-471A-8837-3FC31668ABE5}" type="slidenum">
              <a:rPr lang="de-DE" smtClean="0"/>
              <a:pPr/>
              <a:t>202</a:t>
            </a:fld>
            <a:endParaRPr lang="de-DE" dirty="0"/>
          </a:p>
        </p:txBody>
      </p:sp>
      <p:sp>
        <p:nvSpPr>
          <p:cNvPr id="5" name="Textplatzhalter 4">
            <a:extLst>
              <a:ext uri="{FF2B5EF4-FFF2-40B4-BE49-F238E27FC236}">
                <a16:creationId xmlns:a16="http://schemas.microsoft.com/office/drawing/2014/main" id="{C94A7779-1D07-FBC8-FA81-A2D6FC95737B}"/>
              </a:ext>
            </a:extLst>
          </p:cNvPr>
          <p:cNvSpPr>
            <a:spLocks noGrp="1"/>
          </p:cNvSpPr>
          <p:nvPr>
            <p:ph type="body" sz="quarter" idx="21"/>
          </p:nvPr>
        </p:nvSpPr>
        <p:spPr/>
        <p:txBody>
          <a:bodyPr/>
          <a:lstStyle/>
          <a:p>
            <a:r>
              <a:rPr lang="en-US" dirty="0"/>
              <a:t>Biofeedback</a:t>
            </a:r>
            <a:endParaRPr lang="de-DE" dirty="0"/>
          </a:p>
        </p:txBody>
      </p:sp>
      <p:sp>
        <p:nvSpPr>
          <p:cNvPr id="6" name="Textplatzhalter 5">
            <a:extLst>
              <a:ext uri="{FF2B5EF4-FFF2-40B4-BE49-F238E27FC236}">
                <a16:creationId xmlns:a16="http://schemas.microsoft.com/office/drawing/2014/main" id="{DC751BCE-DF8D-BBE3-2F31-61F9EBBAE293}"/>
              </a:ext>
            </a:extLst>
          </p:cNvPr>
          <p:cNvSpPr>
            <a:spLocks noGrp="1"/>
          </p:cNvSpPr>
          <p:nvPr>
            <p:ph type="body" sz="quarter" idx="29"/>
          </p:nvPr>
        </p:nvSpPr>
        <p:spPr/>
        <p:txBody>
          <a:bodyPr/>
          <a:lstStyle/>
          <a:p>
            <a:r>
              <a:rPr lang="de-DE" dirty="0" err="1"/>
              <a:t>Neuroplasticity</a:t>
            </a:r>
            <a:r>
              <a:rPr lang="en-US" dirty="0"/>
              <a:t> means </a:t>
            </a:r>
            <a:r>
              <a:rPr lang="en-US" b="1" dirty="0">
                <a:solidFill>
                  <a:schemeClr val="accent1"/>
                </a:solidFill>
              </a:rPr>
              <a:t>the brain can rewire itself  </a:t>
            </a:r>
          </a:p>
          <a:p>
            <a:pPr lvl="1"/>
            <a:r>
              <a:rPr lang="en-US" dirty="0"/>
              <a:t>It is a fundamental aspect of how the brain adapts and evolves through learning and memory</a:t>
            </a:r>
          </a:p>
          <a:p>
            <a:r>
              <a:rPr lang="en-US" b="1" dirty="0">
                <a:solidFill>
                  <a:schemeClr val="accent1"/>
                </a:solidFill>
              </a:rPr>
              <a:t>Biofeedback can</a:t>
            </a:r>
            <a:r>
              <a:rPr lang="en-US" dirty="0"/>
              <a:t> be a helpful tool to </a:t>
            </a:r>
            <a:r>
              <a:rPr lang="en-US" b="1" dirty="0">
                <a:solidFill>
                  <a:schemeClr val="accent1"/>
                </a:solidFill>
              </a:rPr>
              <a:t>harness and support neuroplasticity, </a:t>
            </a:r>
            <a:r>
              <a:rPr lang="en-US" dirty="0"/>
              <a:t>particularly in the following ways:</a:t>
            </a:r>
          </a:p>
          <a:p>
            <a:pPr lvl="1"/>
            <a:r>
              <a:rPr lang="en-US" dirty="0"/>
              <a:t>By consciously observing and responding biofeedback, individuals can learn to control or influence these processes (e.g., after paralysis)</a:t>
            </a:r>
          </a:p>
          <a:p>
            <a:pPr lvl="1"/>
            <a:r>
              <a:rPr lang="en-US" dirty="0"/>
              <a:t>Can be helpful to regain control of motor functions (e.g., after stroke, brain injuries)</a:t>
            </a:r>
          </a:p>
          <a:p>
            <a:pPr lvl="1"/>
            <a:r>
              <a:rPr lang="en-US" dirty="0"/>
              <a:t>Can train individuals to modify their brainwave patterns and improve cognitive functions and emotional regulation (e.g., ADHD, anxiety, and depression)</a:t>
            </a:r>
            <a:endParaRPr lang="de-DE" dirty="0"/>
          </a:p>
        </p:txBody>
      </p:sp>
    </p:spTree>
    <p:extLst>
      <p:ext uri="{BB962C8B-B14F-4D97-AF65-F5344CB8AC3E}">
        <p14:creationId xmlns:p14="http://schemas.microsoft.com/office/powerpoint/2010/main" val="3101546081"/>
      </p:ext>
    </p:extLst>
  </p:cSld>
  <p:clrMapOvr>
    <a:masterClrMapping/>
  </p:clrMapOvr>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59620A4-A962-AEA8-EAE2-5FB26CB9A6FC}"/>
              </a:ext>
            </a:extLst>
          </p:cNvPr>
          <p:cNvSpPr>
            <a:spLocks noGrp="1"/>
          </p:cNvSpPr>
          <p:nvPr>
            <p:ph type="title"/>
          </p:nvPr>
        </p:nvSpPr>
        <p:spPr>
          <a:xfrm>
            <a:off x="695325" y="115889"/>
            <a:ext cx="10801350" cy="973136"/>
          </a:xfrm>
        </p:spPr>
        <p:txBody>
          <a:bodyPr/>
          <a:lstStyle/>
          <a:p>
            <a:r>
              <a:rPr lang="en-US" dirty="0"/>
              <a:t>Applications of Biofeedback in HCI:</a:t>
            </a:r>
            <a:endParaRPr lang="de-DE" dirty="0"/>
          </a:p>
        </p:txBody>
      </p:sp>
      <p:sp>
        <p:nvSpPr>
          <p:cNvPr id="3" name="Fußzeilenplatzhalter 2">
            <a:extLst>
              <a:ext uri="{FF2B5EF4-FFF2-40B4-BE49-F238E27FC236}">
                <a16:creationId xmlns:a16="http://schemas.microsoft.com/office/drawing/2014/main" id="{1B2C42B1-451D-61A1-0EE2-35D2D8C7331C}"/>
              </a:ext>
            </a:extLst>
          </p:cNvPr>
          <p:cNvSpPr>
            <a:spLocks noGrp="1"/>
          </p:cNvSpPr>
          <p:nvPr>
            <p:ph type="ftr" sz="quarter" idx="27"/>
          </p:nvPr>
        </p:nvSpPr>
        <p:spPr>
          <a:xfrm>
            <a:off x="8651875" y="6318000"/>
            <a:ext cx="2844798" cy="540000"/>
          </a:xfrm>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1EC8DAA8-0A49-6080-4D24-CACA662C453D}"/>
              </a:ext>
            </a:extLst>
          </p:cNvPr>
          <p:cNvSpPr>
            <a:spLocks noGrp="1"/>
          </p:cNvSpPr>
          <p:nvPr>
            <p:ph type="sldNum" sz="quarter" idx="28"/>
          </p:nvPr>
        </p:nvSpPr>
        <p:spPr>
          <a:xfrm>
            <a:off x="11496674" y="6318000"/>
            <a:ext cx="695325" cy="540000"/>
          </a:xfrm>
        </p:spPr>
        <p:txBody>
          <a:bodyPr/>
          <a:lstStyle/>
          <a:p>
            <a:fld id="{BA24374A-C3A8-471A-8837-3FC31668ABE5}" type="slidenum">
              <a:rPr lang="de-DE" smtClean="0"/>
              <a:pPr/>
              <a:t>203</a:t>
            </a:fld>
            <a:endParaRPr lang="de-DE" dirty="0"/>
          </a:p>
        </p:txBody>
      </p:sp>
      <p:sp>
        <p:nvSpPr>
          <p:cNvPr id="12" name="Textplatzhalter 11">
            <a:extLst>
              <a:ext uri="{FF2B5EF4-FFF2-40B4-BE49-F238E27FC236}">
                <a16:creationId xmlns:a16="http://schemas.microsoft.com/office/drawing/2014/main" id="{88165652-D713-018D-9E29-B6C3A00D1846}"/>
              </a:ext>
            </a:extLst>
          </p:cNvPr>
          <p:cNvSpPr>
            <a:spLocks noGrp="1"/>
          </p:cNvSpPr>
          <p:nvPr>
            <p:ph type="body" sz="quarter" idx="21"/>
          </p:nvPr>
        </p:nvSpPr>
        <p:spPr/>
        <p:txBody>
          <a:bodyPr/>
          <a:lstStyle/>
          <a:p>
            <a:r>
              <a:rPr lang="en-US"/>
              <a:t>Biofeedback</a:t>
            </a:r>
            <a:endParaRPr lang="de-DE"/>
          </a:p>
        </p:txBody>
      </p:sp>
      <p:sp>
        <p:nvSpPr>
          <p:cNvPr id="6" name="Textplatzhalter 5">
            <a:extLst>
              <a:ext uri="{FF2B5EF4-FFF2-40B4-BE49-F238E27FC236}">
                <a16:creationId xmlns:a16="http://schemas.microsoft.com/office/drawing/2014/main" id="{07F3CF80-F2C3-214F-28AA-3962AB773797}"/>
              </a:ext>
            </a:extLst>
          </p:cNvPr>
          <p:cNvSpPr>
            <a:spLocks noGrp="1"/>
          </p:cNvSpPr>
          <p:nvPr>
            <p:ph type="body" sz="quarter" idx="29"/>
          </p:nvPr>
        </p:nvSpPr>
        <p:spPr>
          <a:xfrm>
            <a:off x="695325" y="1449388"/>
            <a:ext cx="10801350" cy="4679950"/>
          </a:xfrm>
        </p:spPr>
        <p:txBody>
          <a:bodyPr/>
          <a:lstStyle/>
          <a:p>
            <a:r>
              <a:rPr lang="en-US" b="1" dirty="0">
                <a:solidFill>
                  <a:schemeClr val="accent1"/>
                </a:solidFill>
              </a:rPr>
              <a:t>Health and Wellness</a:t>
            </a:r>
            <a:r>
              <a:rPr lang="en-US" dirty="0"/>
              <a:t>: Stress management, relaxation training, and treating various health issues like hypertension, chronic pain, and anxiety disorders</a:t>
            </a:r>
          </a:p>
          <a:p>
            <a:r>
              <a:rPr lang="en-US" b="1" dirty="0">
                <a:solidFill>
                  <a:schemeClr val="accent1"/>
                </a:solidFill>
              </a:rPr>
              <a:t>Gaming and Virtual Reality</a:t>
            </a:r>
            <a:r>
              <a:rPr lang="en-US" dirty="0"/>
              <a:t>: Biofeedback can enhance gaming or VR experiences by adjusting the environment or difficulty in response to the user's physiological state</a:t>
            </a:r>
          </a:p>
          <a:p>
            <a:r>
              <a:rPr lang="en-US" b="1" dirty="0">
                <a:solidFill>
                  <a:schemeClr val="accent1"/>
                </a:solidFill>
              </a:rPr>
              <a:t>Performance Enhancement</a:t>
            </a:r>
            <a:r>
              <a:rPr lang="en-US" dirty="0"/>
              <a:t>: Athletes and performers use biofeedback to improve focus, control anxiety, and optimize performance</a:t>
            </a:r>
          </a:p>
          <a:p>
            <a:r>
              <a:rPr lang="en-US" b="1" dirty="0">
                <a:solidFill>
                  <a:schemeClr val="accent1"/>
                </a:solidFill>
              </a:rPr>
              <a:t>Accessibility</a:t>
            </a:r>
            <a:r>
              <a:rPr lang="en-US" dirty="0"/>
              <a:t>: Biofeedback provides alternative interaction methods for individuals with disabilities</a:t>
            </a:r>
          </a:p>
          <a:p>
            <a:pPr lvl="1"/>
            <a:r>
              <a:rPr lang="en-US" dirty="0"/>
              <a:t>For example, muscle tension or eye movement-based systems can enable communication for people with severe motor impairments.</a:t>
            </a:r>
          </a:p>
          <a:p>
            <a:endParaRPr lang="de-DE" dirty="0"/>
          </a:p>
        </p:txBody>
      </p:sp>
    </p:spTree>
    <p:extLst>
      <p:ext uri="{BB962C8B-B14F-4D97-AF65-F5344CB8AC3E}">
        <p14:creationId xmlns:p14="http://schemas.microsoft.com/office/powerpoint/2010/main" val="2743606692"/>
      </p:ext>
    </p:extLst>
  </p:cSld>
  <p:clrMapOvr>
    <a:masterClrMapping/>
  </p:clrMapOvr>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el 6">
            <a:extLst>
              <a:ext uri="{FF2B5EF4-FFF2-40B4-BE49-F238E27FC236}">
                <a16:creationId xmlns:a16="http://schemas.microsoft.com/office/drawing/2014/main" id="{F4A8AD56-73DD-83C2-4074-8B01715EDF52}"/>
              </a:ext>
            </a:extLst>
          </p:cNvPr>
          <p:cNvSpPr>
            <a:spLocks noGrp="1"/>
          </p:cNvSpPr>
          <p:nvPr>
            <p:ph type="title"/>
          </p:nvPr>
        </p:nvSpPr>
        <p:spPr/>
        <p:txBody>
          <a:bodyPr/>
          <a:lstStyle/>
          <a:p>
            <a:r>
              <a:rPr lang="en-US" dirty="0"/>
              <a:t>Example: Biofeedback for Stress Management</a:t>
            </a:r>
            <a:endParaRPr lang="de-DE" dirty="0"/>
          </a:p>
        </p:txBody>
      </p:sp>
      <p:sp>
        <p:nvSpPr>
          <p:cNvPr id="3" name="Fußzeilenplatzhalter 2">
            <a:extLst>
              <a:ext uri="{FF2B5EF4-FFF2-40B4-BE49-F238E27FC236}">
                <a16:creationId xmlns:a16="http://schemas.microsoft.com/office/drawing/2014/main" id="{2FC67B70-5A80-D6A7-51F7-E16FDDE622E1}"/>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4F7303AC-8003-9082-E7BD-3539FF325F2F}"/>
              </a:ext>
            </a:extLst>
          </p:cNvPr>
          <p:cNvSpPr>
            <a:spLocks noGrp="1"/>
          </p:cNvSpPr>
          <p:nvPr>
            <p:ph type="sldNum" sz="quarter" idx="33"/>
          </p:nvPr>
        </p:nvSpPr>
        <p:spPr/>
        <p:txBody>
          <a:bodyPr/>
          <a:lstStyle/>
          <a:p>
            <a:fld id="{BA24374A-C3A8-471A-8837-3FC31668ABE5}" type="slidenum">
              <a:rPr lang="de-DE" smtClean="0"/>
              <a:pPr/>
              <a:t>204</a:t>
            </a:fld>
            <a:endParaRPr lang="de-DE" dirty="0"/>
          </a:p>
        </p:txBody>
      </p:sp>
      <p:sp>
        <p:nvSpPr>
          <p:cNvPr id="8" name="Textplatzhalter 7">
            <a:extLst>
              <a:ext uri="{FF2B5EF4-FFF2-40B4-BE49-F238E27FC236}">
                <a16:creationId xmlns:a16="http://schemas.microsoft.com/office/drawing/2014/main" id="{C9A0E616-1787-65B3-8EF7-E3E5A56D3A79}"/>
              </a:ext>
            </a:extLst>
          </p:cNvPr>
          <p:cNvSpPr>
            <a:spLocks noGrp="1"/>
          </p:cNvSpPr>
          <p:nvPr>
            <p:ph type="body" sz="quarter" idx="21"/>
          </p:nvPr>
        </p:nvSpPr>
        <p:spPr/>
        <p:txBody>
          <a:bodyPr/>
          <a:lstStyle/>
          <a:p>
            <a:r>
              <a:rPr lang="en-US"/>
              <a:t>Biofeedback</a:t>
            </a:r>
            <a:endParaRPr lang="de-DE"/>
          </a:p>
        </p:txBody>
      </p:sp>
      <p:sp>
        <p:nvSpPr>
          <p:cNvPr id="9" name="Textplatzhalter 8">
            <a:extLst>
              <a:ext uri="{FF2B5EF4-FFF2-40B4-BE49-F238E27FC236}">
                <a16:creationId xmlns:a16="http://schemas.microsoft.com/office/drawing/2014/main" id="{5CADDBFE-6937-6721-E414-D1F8AB3BE46F}"/>
              </a:ext>
            </a:extLst>
          </p:cNvPr>
          <p:cNvSpPr>
            <a:spLocks noGrp="1"/>
          </p:cNvSpPr>
          <p:nvPr>
            <p:ph type="body" sz="quarter" idx="34"/>
          </p:nvPr>
        </p:nvSpPr>
        <p:spPr/>
        <p:txBody>
          <a:bodyPr/>
          <a:lstStyle/>
          <a:p>
            <a:endParaRPr lang="de-DE"/>
          </a:p>
        </p:txBody>
      </p:sp>
      <p:sp>
        <p:nvSpPr>
          <p:cNvPr id="10" name="Inhaltsplatzhalter 9">
            <a:extLst>
              <a:ext uri="{FF2B5EF4-FFF2-40B4-BE49-F238E27FC236}">
                <a16:creationId xmlns:a16="http://schemas.microsoft.com/office/drawing/2014/main" id="{A2064F42-D931-5AE0-4D78-D0AE719FF4D3}"/>
              </a:ext>
            </a:extLst>
          </p:cNvPr>
          <p:cNvSpPr>
            <a:spLocks noGrp="1"/>
          </p:cNvSpPr>
          <p:nvPr>
            <p:ph sz="quarter" idx="35"/>
          </p:nvPr>
        </p:nvSpPr>
        <p:spPr/>
        <p:txBody>
          <a:bodyPr/>
          <a:lstStyle/>
          <a:p>
            <a:r>
              <a:rPr lang="en-US" dirty="0"/>
              <a:t>Yu, B., Funk, M., Hu, J., Wang, Q., &amp; </a:t>
            </a:r>
            <a:r>
              <a:rPr lang="en-US" dirty="0" err="1"/>
              <a:t>Feijs</a:t>
            </a:r>
            <a:r>
              <a:rPr lang="en-US" dirty="0"/>
              <a:t>, L. (2018). Biofeedback for Everyday Stress Management: A Systematic Review. Front. ICT, 5, 297761. </a:t>
            </a:r>
            <a:r>
              <a:rPr lang="en-US" dirty="0" err="1"/>
              <a:t>doi</a:t>
            </a:r>
            <a:r>
              <a:rPr lang="en-US" dirty="0"/>
              <a:t>: 10.3389/fict.2018.00023</a:t>
            </a:r>
            <a:endParaRPr lang="de-DE" dirty="0"/>
          </a:p>
        </p:txBody>
      </p:sp>
      <p:pic>
        <p:nvPicPr>
          <p:cNvPr id="20482" name="Picture 2" descr="Frontiers | Biofeedback for Everyday Stress Management: A Systematic Review">
            <a:extLst>
              <a:ext uri="{FF2B5EF4-FFF2-40B4-BE49-F238E27FC236}">
                <a16:creationId xmlns:a16="http://schemas.microsoft.com/office/drawing/2014/main" id="{7029190B-3DC9-CBEC-BE60-91D09D6727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9350" y="1449388"/>
            <a:ext cx="7353300" cy="4152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2360832"/>
      </p:ext>
    </p:extLst>
  </p:cSld>
  <p:clrMapOvr>
    <a:masterClrMapping/>
  </p:clrMapOvr>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87E77D9-BC6A-7F6F-59CB-2BFA6ADA6EFF}"/>
              </a:ext>
            </a:extLst>
          </p:cNvPr>
          <p:cNvSpPr>
            <a:spLocks noGrp="1"/>
          </p:cNvSpPr>
          <p:nvPr>
            <p:ph type="title"/>
          </p:nvPr>
        </p:nvSpPr>
        <p:spPr/>
        <p:txBody>
          <a:bodyPr/>
          <a:lstStyle/>
          <a:p>
            <a:r>
              <a:rPr lang="de-DE" dirty="0"/>
              <a:t>Biofeedback Awareness</a:t>
            </a:r>
          </a:p>
        </p:txBody>
      </p:sp>
      <p:sp>
        <p:nvSpPr>
          <p:cNvPr id="3" name="Fußzeilenplatzhalter 2">
            <a:extLst>
              <a:ext uri="{FF2B5EF4-FFF2-40B4-BE49-F238E27FC236}">
                <a16:creationId xmlns:a16="http://schemas.microsoft.com/office/drawing/2014/main" id="{9644B291-AEC4-F7AF-F6A3-8F8C93E6530B}"/>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1E13C5BD-9B4A-B302-B2B9-E50EB7AE874F}"/>
              </a:ext>
            </a:extLst>
          </p:cNvPr>
          <p:cNvSpPr>
            <a:spLocks noGrp="1"/>
          </p:cNvSpPr>
          <p:nvPr>
            <p:ph type="sldNum" sz="quarter" idx="28"/>
          </p:nvPr>
        </p:nvSpPr>
        <p:spPr/>
        <p:txBody>
          <a:bodyPr/>
          <a:lstStyle/>
          <a:p>
            <a:fld id="{BA24374A-C3A8-471A-8837-3FC31668ABE5}" type="slidenum">
              <a:rPr lang="de-DE" smtClean="0"/>
              <a:pPr/>
              <a:t>205</a:t>
            </a:fld>
            <a:endParaRPr lang="de-DE" dirty="0"/>
          </a:p>
        </p:txBody>
      </p:sp>
      <p:sp>
        <p:nvSpPr>
          <p:cNvPr id="5" name="Textplatzhalter 4">
            <a:extLst>
              <a:ext uri="{FF2B5EF4-FFF2-40B4-BE49-F238E27FC236}">
                <a16:creationId xmlns:a16="http://schemas.microsoft.com/office/drawing/2014/main" id="{C38F7FFA-6BD8-5A76-D8E3-496843007C67}"/>
              </a:ext>
            </a:extLst>
          </p:cNvPr>
          <p:cNvSpPr>
            <a:spLocks noGrp="1"/>
          </p:cNvSpPr>
          <p:nvPr>
            <p:ph type="body" sz="quarter" idx="21"/>
          </p:nvPr>
        </p:nvSpPr>
        <p:spPr/>
        <p:txBody>
          <a:bodyPr/>
          <a:lstStyle/>
          <a:p>
            <a:r>
              <a:rPr lang="en-US" dirty="0"/>
              <a:t>Biofeedback</a:t>
            </a:r>
            <a:endParaRPr lang="de-DE" dirty="0"/>
          </a:p>
        </p:txBody>
      </p:sp>
      <p:sp>
        <p:nvSpPr>
          <p:cNvPr id="6" name="Textplatzhalter 5">
            <a:extLst>
              <a:ext uri="{FF2B5EF4-FFF2-40B4-BE49-F238E27FC236}">
                <a16:creationId xmlns:a16="http://schemas.microsoft.com/office/drawing/2014/main" id="{1139E54E-12D3-F6C9-91A0-9E5C244F91E7}"/>
              </a:ext>
            </a:extLst>
          </p:cNvPr>
          <p:cNvSpPr>
            <a:spLocks noGrp="1"/>
          </p:cNvSpPr>
          <p:nvPr>
            <p:ph type="body" sz="quarter" idx="29"/>
          </p:nvPr>
        </p:nvSpPr>
        <p:spPr/>
        <p:txBody>
          <a:bodyPr/>
          <a:lstStyle/>
          <a:p>
            <a:endParaRPr lang="de-DE"/>
          </a:p>
        </p:txBody>
      </p:sp>
      <p:pic>
        <p:nvPicPr>
          <p:cNvPr id="8" name="Grafik 7">
            <a:extLst>
              <a:ext uri="{FF2B5EF4-FFF2-40B4-BE49-F238E27FC236}">
                <a16:creationId xmlns:a16="http://schemas.microsoft.com/office/drawing/2014/main" id="{47F9628E-2467-6470-0019-F60D321E0F6E}"/>
              </a:ext>
            </a:extLst>
          </p:cNvPr>
          <p:cNvPicPr>
            <a:picLocks noChangeAspect="1"/>
          </p:cNvPicPr>
          <p:nvPr/>
        </p:nvPicPr>
        <p:blipFill>
          <a:blip r:embed="rId2"/>
          <a:stretch>
            <a:fillRect/>
          </a:stretch>
        </p:blipFill>
        <p:spPr>
          <a:xfrm>
            <a:off x="4044916" y="1383859"/>
            <a:ext cx="7649778" cy="4811008"/>
          </a:xfrm>
          <a:prstGeom prst="rect">
            <a:avLst/>
          </a:prstGeom>
        </p:spPr>
      </p:pic>
      <p:pic>
        <p:nvPicPr>
          <p:cNvPr id="10" name="Grafik 9">
            <a:extLst>
              <a:ext uri="{FF2B5EF4-FFF2-40B4-BE49-F238E27FC236}">
                <a16:creationId xmlns:a16="http://schemas.microsoft.com/office/drawing/2014/main" id="{4DA86548-1791-49D4-4E1F-A6068CCD4BF6}"/>
              </a:ext>
            </a:extLst>
          </p:cNvPr>
          <p:cNvPicPr>
            <a:picLocks noChangeAspect="1"/>
          </p:cNvPicPr>
          <p:nvPr/>
        </p:nvPicPr>
        <p:blipFill>
          <a:blip r:embed="rId3"/>
          <a:stretch>
            <a:fillRect/>
          </a:stretch>
        </p:blipFill>
        <p:spPr>
          <a:xfrm>
            <a:off x="695325" y="1383858"/>
            <a:ext cx="3047586" cy="4745479"/>
          </a:xfrm>
          <a:prstGeom prst="rect">
            <a:avLst/>
          </a:prstGeom>
        </p:spPr>
      </p:pic>
    </p:spTree>
    <p:extLst>
      <p:ext uri="{BB962C8B-B14F-4D97-AF65-F5344CB8AC3E}">
        <p14:creationId xmlns:p14="http://schemas.microsoft.com/office/powerpoint/2010/main" val="1285177952"/>
      </p:ext>
    </p:extLst>
  </p:cSld>
  <p:clrMapOvr>
    <a:masterClrMapping/>
  </p:clrMapOvr>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1C31E29-44D8-4567-596E-583542CB0D52}"/>
              </a:ext>
            </a:extLst>
          </p:cNvPr>
          <p:cNvSpPr>
            <a:spLocks noGrp="1"/>
          </p:cNvSpPr>
          <p:nvPr>
            <p:ph type="title"/>
          </p:nvPr>
        </p:nvSpPr>
        <p:spPr/>
        <p:txBody>
          <a:bodyPr/>
          <a:lstStyle/>
          <a:p>
            <a:r>
              <a:rPr lang="en-US" sz="3200" dirty="0"/>
              <a:t>Biofeedback Modalities and EMG Interaction</a:t>
            </a:r>
            <a:endParaRPr lang="de-DE" dirty="0"/>
          </a:p>
        </p:txBody>
      </p:sp>
      <p:sp>
        <p:nvSpPr>
          <p:cNvPr id="3" name="Fußzeilenplatzhalter 2">
            <a:extLst>
              <a:ext uri="{FF2B5EF4-FFF2-40B4-BE49-F238E27FC236}">
                <a16:creationId xmlns:a16="http://schemas.microsoft.com/office/drawing/2014/main" id="{353CD3DB-92C9-0A4C-336A-8E00CB665460}"/>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A4C1E021-948F-1E3A-455D-79D9E0DA0096}"/>
              </a:ext>
            </a:extLst>
          </p:cNvPr>
          <p:cNvSpPr>
            <a:spLocks noGrp="1"/>
          </p:cNvSpPr>
          <p:nvPr>
            <p:ph type="sldNum" sz="quarter" idx="28"/>
          </p:nvPr>
        </p:nvSpPr>
        <p:spPr/>
        <p:txBody>
          <a:bodyPr/>
          <a:lstStyle/>
          <a:p>
            <a:fld id="{BA24374A-C3A8-471A-8837-3FC31668ABE5}" type="slidenum">
              <a:rPr lang="de-DE" smtClean="0"/>
              <a:pPr/>
              <a:t>206</a:t>
            </a:fld>
            <a:endParaRPr lang="de-DE" dirty="0"/>
          </a:p>
        </p:txBody>
      </p:sp>
      <p:sp>
        <p:nvSpPr>
          <p:cNvPr id="5" name="Textplatzhalter 4">
            <a:extLst>
              <a:ext uri="{FF2B5EF4-FFF2-40B4-BE49-F238E27FC236}">
                <a16:creationId xmlns:a16="http://schemas.microsoft.com/office/drawing/2014/main" id="{95F84F5F-C399-A76D-8DC0-0EE2E0542AAF}"/>
              </a:ext>
            </a:extLst>
          </p:cNvPr>
          <p:cNvSpPr>
            <a:spLocks noGrp="1"/>
          </p:cNvSpPr>
          <p:nvPr>
            <p:ph type="body" sz="quarter" idx="21"/>
          </p:nvPr>
        </p:nvSpPr>
        <p:spPr/>
        <p:txBody>
          <a:bodyPr/>
          <a:lstStyle/>
          <a:p>
            <a:r>
              <a:rPr lang="en-US"/>
              <a:t>Biofeedback</a:t>
            </a:r>
            <a:endParaRPr lang="de-DE" dirty="0"/>
          </a:p>
        </p:txBody>
      </p:sp>
      <p:sp>
        <p:nvSpPr>
          <p:cNvPr id="6" name="Textplatzhalter 5">
            <a:extLst>
              <a:ext uri="{FF2B5EF4-FFF2-40B4-BE49-F238E27FC236}">
                <a16:creationId xmlns:a16="http://schemas.microsoft.com/office/drawing/2014/main" id="{4A7F4670-C317-23FB-AE6C-EA6C39815286}"/>
              </a:ext>
            </a:extLst>
          </p:cNvPr>
          <p:cNvSpPr>
            <a:spLocks noGrp="1"/>
          </p:cNvSpPr>
          <p:nvPr>
            <p:ph type="body" sz="quarter" idx="29"/>
          </p:nvPr>
        </p:nvSpPr>
        <p:spPr/>
        <p:txBody>
          <a:bodyPr/>
          <a:lstStyle/>
          <a:p>
            <a:endParaRPr lang="de-DE" dirty="0"/>
          </a:p>
        </p:txBody>
      </p:sp>
      <p:pic>
        <p:nvPicPr>
          <p:cNvPr id="7" name="Inhaltsplatzhalter 7">
            <a:extLst>
              <a:ext uri="{FF2B5EF4-FFF2-40B4-BE49-F238E27FC236}">
                <a16:creationId xmlns:a16="http://schemas.microsoft.com/office/drawing/2014/main" id="{73FA688B-AD1D-20AC-305B-469A190AE0E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5325" y="1329489"/>
            <a:ext cx="8033367" cy="4799849"/>
          </a:xfrm>
          <a:prstGeom prst="rect">
            <a:avLst/>
          </a:prstGeom>
        </p:spPr>
      </p:pic>
      <p:sp>
        <p:nvSpPr>
          <p:cNvPr id="8" name="Rechteck 7">
            <a:extLst>
              <a:ext uri="{FF2B5EF4-FFF2-40B4-BE49-F238E27FC236}">
                <a16:creationId xmlns:a16="http://schemas.microsoft.com/office/drawing/2014/main" id="{2E668259-88DB-0E8A-0494-AB8CEAD27A90}"/>
              </a:ext>
            </a:extLst>
          </p:cNvPr>
          <p:cNvSpPr/>
          <p:nvPr/>
        </p:nvSpPr>
        <p:spPr>
          <a:xfrm>
            <a:off x="6155356" y="1371600"/>
            <a:ext cx="2175309" cy="972152"/>
          </a:xfrm>
          <a:prstGeom prst="rect">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9" name="Rechteck 8">
            <a:extLst>
              <a:ext uri="{FF2B5EF4-FFF2-40B4-BE49-F238E27FC236}">
                <a16:creationId xmlns:a16="http://schemas.microsoft.com/office/drawing/2014/main" id="{AC2138F2-7A3A-F42B-B6AC-C81A5398E1DC}"/>
              </a:ext>
            </a:extLst>
          </p:cNvPr>
          <p:cNvSpPr/>
          <p:nvPr/>
        </p:nvSpPr>
        <p:spPr>
          <a:xfrm>
            <a:off x="6155355" y="3674269"/>
            <a:ext cx="2175309" cy="972152"/>
          </a:xfrm>
          <a:prstGeom prst="rect">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3" name="Geschweifte Klammer rechts 12">
            <a:extLst>
              <a:ext uri="{FF2B5EF4-FFF2-40B4-BE49-F238E27FC236}">
                <a16:creationId xmlns:a16="http://schemas.microsoft.com/office/drawing/2014/main" id="{3621F330-6E35-8FF0-04C1-7D52810EE477}"/>
              </a:ext>
            </a:extLst>
          </p:cNvPr>
          <p:cNvSpPr/>
          <p:nvPr/>
        </p:nvSpPr>
        <p:spPr>
          <a:xfrm>
            <a:off x="8330664" y="1838425"/>
            <a:ext cx="2223437" cy="2372627"/>
          </a:xfrm>
          <a:prstGeom prst="rightBrace">
            <a:avLst/>
          </a:prstGeom>
          <a:ln w="762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p>
        </p:txBody>
      </p:sp>
      <p:sp>
        <p:nvSpPr>
          <p:cNvPr id="14" name="Textfeld 13">
            <a:extLst>
              <a:ext uri="{FF2B5EF4-FFF2-40B4-BE49-F238E27FC236}">
                <a16:creationId xmlns:a16="http://schemas.microsoft.com/office/drawing/2014/main" id="{2B0875DD-3D0F-505A-EF29-A6E71CFB0130}"/>
              </a:ext>
            </a:extLst>
          </p:cNvPr>
          <p:cNvSpPr txBox="1"/>
          <p:nvPr/>
        </p:nvSpPr>
        <p:spPr>
          <a:xfrm>
            <a:off x="9856269" y="2473940"/>
            <a:ext cx="1564105" cy="1200329"/>
          </a:xfrm>
          <a:prstGeom prst="rect">
            <a:avLst/>
          </a:prstGeom>
          <a:solidFill>
            <a:srgbClr val="FF0000"/>
          </a:solidFill>
        </p:spPr>
        <p:txBody>
          <a:bodyPr wrap="square" rtlCol="0">
            <a:spAutoFit/>
          </a:bodyPr>
          <a:lstStyle/>
          <a:p>
            <a:r>
              <a:rPr lang="de-DE" dirty="0" err="1">
                <a:solidFill>
                  <a:schemeClr val="bg1"/>
                </a:solidFill>
              </a:rPr>
              <a:t>Combined</a:t>
            </a:r>
            <a:r>
              <a:rPr lang="de-DE" dirty="0">
                <a:solidFill>
                  <a:schemeClr val="bg1"/>
                </a:solidFill>
              </a:rPr>
              <a:t> </a:t>
            </a:r>
            <a:r>
              <a:rPr lang="de-DE" dirty="0" err="1">
                <a:solidFill>
                  <a:schemeClr val="bg1"/>
                </a:solidFill>
              </a:rPr>
              <a:t>input</a:t>
            </a:r>
            <a:r>
              <a:rPr lang="de-DE" dirty="0">
                <a:solidFill>
                  <a:schemeClr val="bg1"/>
                </a:solidFill>
              </a:rPr>
              <a:t> </a:t>
            </a:r>
            <a:r>
              <a:rPr lang="de-DE" dirty="0" err="1">
                <a:solidFill>
                  <a:schemeClr val="bg1"/>
                </a:solidFill>
              </a:rPr>
              <a:t>increases</a:t>
            </a:r>
            <a:r>
              <a:rPr lang="de-DE" dirty="0">
                <a:solidFill>
                  <a:schemeClr val="bg1"/>
                </a:solidFill>
              </a:rPr>
              <a:t> </a:t>
            </a:r>
            <a:r>
              <a:rPr lang="de-DE" dirty="0" err="1">
                <a:solidFill>
                  <a:schemeClr val="bg1"/>
                </a:solidFill>
              </a:rPr>
              <a:t>the</a:t>
            </a:r>
            <a:r>
              <a:rPr lang="de-DE" dirty="0">
                <a:solidFill>
                  <a:schemeClr val="bg1"/>
                </a:solidFill>
              </a:rPr>
              <a:t> </a:t>
            </a:r>
          </a:p>
          <a:p>
            <a:r>
              <a:rPr lang="de-DE" dirty="0" err="1">
                <a:solidFill>
                  <a:schemeClr val="bg1"/>
                </a:solidFill>
              </a:rPr>
              <a:t>bandwidth</a:t>
            </a:r>
            <a:endParaRPr lang="de-DE" dirty="0">
              <a:solidFill>
                <a:schemeClr val="bg1"/>
              </a:solidFill>
            </a:endParaRPr>
          </a:p>
        </p:txBody>
      </p:sp>
    </p:spTree>
    <p:extLst>
      <p:ext uri="{BB962C8B-B14F-4D97-AF65-F5344CB8AC3E}">
        <p14:creationId xmlns:p14="http://schemas.microsoft.com/office/powerpoint/2010/main" val="274024445"/>
      </p:ext>
    </p:extLst>
  </p:cSld>
  <p:clrMapOvr>
    <a:masterClrMapping/>
  </p:clrMapOvr>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2BD1CCB-000F-2061-1520-F4A37FE00AFF}"/>
              </a:ext>
            </a:extLst>
          </p:cNvPr>
          <p:cNvSpPr>
            <a:spLocks noGrp="1"/>
          </p:cNvSpPr>
          <p:nvPr>
            <p:ph type="title"/>
          </p:nvPr>
        </p:nvSpPr>
        <p:spPr/>
        <p:txBody>
          <a:bodyPr/>
          <a:lstStyle/>
          <a:p>
            <a:r>
              <a:rPr lang="de-DE" dirty="0" err="1"/>
              <a:t>Shared</a:t>
            </a:r>
            <a:r>
              <a:rPr lang="de-DE" dirty="0"/>
              <a:t> Biofeedback</a:t>
            </a:r>
          </a:p>
        </p:txBody>
      </p:sp>
      <p:sp>
        <p:nvSpPr>
          <p:cNvPr id="3" name="Fußzeilenplatzhalter 2">
            <a:extLst>
              <a:ext uri="{FF2B5EF4-FFF2-40B4-BE49-F238E27FC236}">
                <a16:creationId xmlns:a16="http://schemas.microsoft.com/office/drawing/2014/main" id="{0CB561FA-32EF-79EF-F3B2-439D2247FAAF}"/>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AC665C14-37C3-CABF-6EE7-B5E3ECB4A05E}"/>
              </a:ext>
            </a:extLst>
          </p:cNvPr>
          <p:cNvSpPr>
            <a:spLocks noGrp="1"/>
          </p:cNvSpPr>
          <p:nvPr>
            <p:ph type="sldNum" sz="quarter" idx="28"/>
          </p:nvPr>
        </p:nvSpPr>
        <p:spPr/>
        <p:txBody>
          <a:bodyPr/>
          <a:lstStyle/>
          <a:p>
            <a:fld id="{BA24374A-C3A8-471A-8837-3FC31668ABE5}" type="slidenum">
              <a:rPr lang="de-DE" smtClean="0"/>
              <a:pPr/>
              <a:t>207</a:t>
            </a:fld>
            <a:endParaRPr lang="de-DE" dirty="0"/>
          </a:p>
        </p:txBody>
      </p:sp>
      <p:sp>
        <p:nvSpPr>
          <p:cNvPr id="5" name="Textplatzhalter 4">
            <a:extLst>
              <a:ext uri="{FF2B5EF4-FFF2-40B4-BE49-F238E27FC236}">
                <a16:creationId xmlns:a16="http://schemas.microsoft.com/office/drawing/2014/main" id="{94604591-BF01-97E5-4BC5-261F03794D19}"/>
              </a:ext>
            </a:extLst>
          </p:cNvPr>
          <p:cNvSpPr>
            <a:spLocks noGrp="1"/>
          </p:cNvSpPr>
          <p:nvPr>
            <p:ph type="body" sz="quarter" idx="21"/>
          </p:nvPr>
        </p:nvSpPr>
        <p:spPr/>
        <p:txBody>
          <a:bodyPr/>
          <a:lstStyle/>
          <a:p>
            <a:r>
              <a:rPr lang="en-US" dirty="0"/>
              <a:t>Biofeedback</a:t>
            </a:r>
            <a:endParaRPr lang="de-DE" dirty="0"/>
          </a:p>
        </p:txBody>
      </p:sp>
      <p:sp>
        <p:nvSpPr>
          <p:cNvPr id="6" name="Textplatzhalter 5">
            <a:extLst>
              <a:ext uri="{FF2B5EF4-FFF2-40B4-BE49-F238E27FC236}">
                <a16:creationId xmlns:a16="http://schemas.microsoft.com/office/drawing/2014/main" id="{70C2D283-0B35-3F25-9BC1-0138CB4F7D65}"/>
              </a:ext>
            </a:extLst>
          </p:cNvPr>
          <p:cNvSpPr>
            <a:spLocks noGrp="1"/>
          </p:cNvSpPr>
          <p:nvPr>
            <p:ph type="body" sz="quarter" idx="29"/>
          </p:nvPr>
        </p:nvSpPr>
        <p:spPr/>
        <p:txBody>
          <a:bodyPr/>
          <a:lstStyle/>
          <a:p>
            <a:endParaRPr lang="de-DE"/>
          </a:p>
        </p:txBody>
      </p:sp>
      <p:pic>
        <p:nvPicPr>
          <p:cNvPr id="21506" name="Picture 2">
            <a:extLst>
              <a:ext uri="{FF2B5EF4-FFF2-40B4-BE49-F238E27FC236}">
                <a16:creationId xmlns:a16="http://schemas.microsoft.com/office/drawing/2014/main" id="{2E5D4E5F-E039-C6E2-8182-813E176545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8639" y="2111013"/>
            <a:ext cx="10995459" cy="3356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541244"/>
      </p:ext>
    </p:extLst>
  </p:cSld>
  <p:clrMapOvr>
    <a:masterClrMapping/>
  </p:clrMapOvr>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5EF70C0-A71B-7CCA-AF99-BE825FDDD0C3}"/>
              </a:ext>
            </a:extLst>
          </p:cNvPr>
          <p:cNvSpPr>
            <a:spLocks noGrp="1"/>
          </p:cNvSpPr>
          <p:nvPr>
            <p:ph type="title"/>
          </p:nvPr>
        </p:nvSpPr>
        <p:spPr/>
        <p:txBody>
          <a:bodyPr/>
          <a:lstStyle/>
          <a:p>
            <a:r>
              <a:rPr lang="de-DE" dirty="0"/>
              <a:t>References</a:t>
            </a:r>
          </a:p>
        </p:txBody>
      </p:sp>
      <p:sp>
        <p:nvSpPr>
          <p:cNvPr id="3" name="Fußzeilenplatzhalter 2">
            <a:extLst>
              <a:ext uri="{FF2B5EF4-FFF2-40B4-BE49-F238E27FC236}">
                <a16:creationId xmlns:a16="http://schemas.microsoft.com/office/drawing/2014/main" id="{F416BEEA-23B5-23DA-8366-AA8B792705E5}"/>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A08DEC1E-B9BA-A644-12BC-446139813AF3}"/>
              </a:ext>
            </a:extLst>
          </p:cNvPr>
          <p:cNvSpPr>
            <a:spLocks noGrp="1"/>
          </p:cNvSpPr>
          <p:nvPr>
            <p:ph type="sldNum" sz="quarter" idx="28"/>
          </p:nvPr>
        </p:nvSpPr>
        <p:spPr/>
        <p:txBody>
          <a:bodyPr/>
          <a:lstStyle/>
          <a:p>
            <a:fld id="{BA24374A-C3A8-471A-8837-3FC31668ABE5}" type="slidenum">
              <a:rPr lang="de-DE" smtClean="0"/>
              <a:pPr/>
              <a:t>208</a:t>
            </a:fld>
            <a:endParaRPr lang="de-DE" dirty="0"/>
          </a:p>
        </p:txBody>
      </p:sp>
      <p:sp>
        <p:nvSpPr>
          <p:cNvPr id="8" name="Textplatzhalter 7">
            <a:extLst>
              <a:ext uri="{FF2B5EF4-FFF2-40B4-BE49-F238E27FC236}">
                <a16:creationId xmlns:a16="http://schemas.microsoft.com/office/drawing/2014/main" id="{22ECBA01-C561-4EC6-0E69-16533D07CC0A}"/>
              </a:ext>
            </a:extLst>
          </p:cNvPr>
          <p:cNvSpPr>
            <a:spLocks noGrp="1"/>
          </p:cNvSpPr>
          <p:nvPr>
            <p:ph type="body" sz="quarter" idx="21"/>
          </p:nvPr>
        </p:nvSpPr>
        <p:spPr/>
        <p:txBody>
          <a:bodyPr/>
          <a:lstStyle/>
          <a:p>
            <a:r>
              <a:rPr lang="en-US" sz="1400" dirty="0"/>
              <a:t>References</a:t>
            </a:r>
            <a:endParaRPr lang="de-DE" dirty="0"/>
          </a:p>
        </p:txBody>
      </p:sp>
      <p:sp>
        <p:nvSpPr>
          <p:cNvPr id="6" name="Textplatzhalter 5">
            <a:extLst>
              <a:ext uri="{FF2B5EF4-FFF2-40B4-BE49-F238E27FC236}">
                <a16:creationId xmlns:a16="http://schemas.microsoft.com/office/drawing/2014/main" id="{A7A3721A-F97B-8EA1-293B-9EC6490DB5D2}"/>
              </a:ext>
            </a:extLst>
          </p:cNvPr>
          <p:cNvSpPr>
            <a:spLocks noGrp="1"/>
          </p:cNvSpPr>
          <p:nvPr>
            <p:ph type="body" sz="quarter" idx="29"/>
          </p:nvPr>
        </p:nvSpPr>
        <p:spPr/>
        <p:txBody>
          <a:bodyPr>
            <a:normAutofit fontScale="85000" lnSpcReduction="20000"/>
          </a:bodyPr>
          <a:lstStyle/>
          <a:p>
            <a:pPr>
              <a:lnSpc>
                <a:spcPct val="120000"/>
              </a:lnSpc>
            </a:pPr>
            <a:r>
              <a:rPr lang="en-US" sz="2400" dirty="0"/>
              <a:t>Card, S. K., Mackinlay, J. D. and Robertson, G. G. (1991). A Morphological Analysis of the Design Space of Input Devices. ACM Transactions on Information Systems 9(2 April): 99-122</a:t>
            </a:r>
            <a:br>
              <a:rPr lang="en-US" sz="2400" dirty="0"/>
            </a:br>
            <a:r>
              <a:rPr lang="en-US" sz="2400" dirty="0"/>
              <a:t>https://dl.acm.org/doi/pdf/10.1145/123078.128726 </a:t>
            </a:r>
          </a:p>
          <a:p>
            <a:pPr>
              <a:lnSpc>
                <a:spcPct val="120000"/>
              </a:lnSpc>
            </a:pPr>
            <a:r>
              <a:rPr lang="en-US" sz="2400" dirty="0"/>
              <a:t>Buxton, W. (1983). Lexical and Pragmatic Considerations of Input Structures. Computer Graphics, 17 (1), 31-37. </a:t>
            </a:r>
            <a:r>
              <a:rPr lang="en-US" sz="2400" dirty="0">
                <a:hlinkClick r:id="rId2"/>
              </a:rPr>
              <a:t>http://www.billbuxton.com/lexical.html</a:t>
            </a:r>
            <a:r>
              <a:rPr lang="en-US" sz="2400" dirty="0"/>
              <a:t> </a:t>
            </a:r>
            <a:r>
              <a:rPr lang="de-DE" sz="2400" dirty="0">
                <a:hlinkClick r:id="rId3"/>
              </a:rPr>
              <a:t>http://www.billbuxton.com/input04.Taxonomies.pdf</a:t>
            </a:r>
            <a:endParaRPr lang="de-DE" sz="2400" dirty="0"/>
          </a:p>
          <a:p>
            <a:pPr>
              <a:lnSpc>
                <a:spcPct val="120000"/>
              </a:lnSpc>
            </a:pPr>
            <a:r>
              <a:rPr lang="en-US" sz="2400" dirty="0"/>
              <a:t>Card, S. K., Mackinlay, J. D., &amp; Robertson, G. G. (1990, March). The design space of input devices. In Proceedings of the SIGCHI conference on Human factors in computing systems (pp. 117-124). </a:t>
            </a:r>
            <a:r>
              <a:rPr lang="en-US" sz="2400" dirty="0">
                <a:hlinkClick r:id="rId4"/>
              </a:rPr>
              <a:t>https://www.cc.gatech.edu/classes/AY2009/cs4470_fall/readings/input-design-space.pdf</a:t>
            </a:r>
            <a:r>
              <a:rPr lang="en-US" sz="2400" dirty="0"/>
              <a:t> </a:t>
            </a:r>
          </a:p>
          <a:p>
            <a:pPr>
              <a:lnSpc>
                <a:spcPct val="120000"/>
              </a:lnSpc>
            </a:pPr>
            <a:r>
              <a:rPr lang="en-US" sz="2400" dirty="0" err="1"/>
              <a:t>MacKenzie</a:t>
            </a:r>
            <a:r>
              <a:rPr lang="en-US" sz="2400" dirty="0"/>
              <a:t>, I. S., </a:t>
            </a:r>
            <a:r>
              <a:rPr lang="en-US" sz="2400" dirty="0" err="1"/>
              <a:t>Kauppinen</a:t>
            </a:r>
            <a:r>
              <a:rPr lang="en-US" sz="2400" dirty="0"/>
              <a:t>, T., &amp; </a:t>
            </a:r>
            <a:r>
              <a:rPr lang="en-US" sz="2400" dirty="0" err="1"/>
              <a:t>Silfverberg</a:t>
            </a:r>
            <a:r>
              <a:rPr lang="en-US" sz="2400" dirty="0"/>
              <a:t>, M. (2001, March). Accuracy measures for evaluating computer pointing devices. In Proceedings of the SIGCHI conference on Human factors in computing systems (pp. 9-16).</a:t>
            </a:r>
          </a:p>
          <a:p>
            <a:endParaRPr lang="de-DE" dirty="0"/>
          </a:p>
        </p:txBody>
      </p:sp>
    </p:spTree>
    <p:extLst>
      <p:ext uri="{BB962C8B-B14F-4D97-AF65-F5344CB8AC3E}">
        <p14:creationId xmlns:p14="http://schemas.microsoft.com/office/powerpoint/2010/main" val="3624591376"/>
      </p:ext>
    </p:extLst>
  </p:cSld>
  <p:clrMapOvr>
    <a:masterClrMapping/>
  </p:clrMapOvr>
</p:sld>
</file>

<file path=ppt/theme/theme1.xml><?xml version="1.0" encoding="utf-8"?>
<a:theme xmlns:a="http://schemas.openxmlformats.org/drawingml/2006/main" name="Lecture Theme">
  <a:themeElements>
    <a:clrScheme name="Lecture Color Theme">
      <a:dk1>
        <a:sysClr val="windowText" lastClr="000000"/>
      </a:dk1>
      <a:lt1>
        <a:sysClr val="window" lastClr="FFFFFF"/>
      </a:lt1>
      <a:dk2>
        <a:srgbClr val="44546A"/>
      </a:dk2>
      <a:lt2>
        <a:srgbClr val="E7E6E6"/>
      </a:lt2>
      <a:accent1>
        <a:srgbClr val="5079BC"/>
      </a:accent1>
      <a:accent2>
        <a:srgbClr val="BCCCE6"/>
      </a:accent2>
      <a:accent3>
        <a:srgbClr val="DBE3F1"/>
      </a:accent3>
      <a:accent4>
        <a:srgbClr val="EA7B34"/>
      </a:accent4>
      <a:accent5>
        <a:srgbClr val="3E444C"/>
      </a:accent5>
      <a:accent6>
        <a:srgbClr val="70AD47"/>
      </a:accent6>
      <a:hlink>
        <a:srgbClr val="5079BC"/>
      </a:hlink>
      <a:folHlink>
        <a:srgbClr val="5079BC"/>
      </a:folHlink>
    </a:clrScheme>
    <a:fontScheme name="Benutzerdefiniert 2">
      <a:majorFont>
        <a:latin typeface="Roboto Medium"/>
        <a:ea typeface=""/>
        <a:cs typeface=""/>
      </a:majorFont>
      <a:minorFont>
        <a:latin typeface="Robot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19424</Words>
  <Application>Microsoft Office PowerPoint</Application>
  <PresentationFormat>Breitbild</PresentationFormat>
  <Paragraphs>1961</Paragraphs>
  <Slides>208</Slides>
  <Notes>13</Notes>
  <HiddenSlides>0</HiddenSlides>
  <MMClips>5</MMClips>
  <ScaleCrop>false</ScaleCrop>
  <HeadingPairs>
    <vt:vector size="8" baseType="variant">
      <vt:variant>
        <vt:lpstr>Verwendete Schriftarten</vt:lpstr>
      </vt:variant>
      <vt:variant>
        <vt:i4>13</vt:i4>
      </vt:variant>
      <vt:variant>
        <vt:lpstr>Design</vt:lpstr>
      </vt:variant>
      <vt:variant>
        <vt:i4>1</vt:i4>
      </vt:variant>
      <vt:variant>
        <vt:lpstr>Eingebettete OLE-Server</vt:lpstr>
      </vt:variant>
      <vt:variant>
        <vt:i4>1</vt:i4>
      </vt:variant>
      <vt:variant>
        <vt:lpstr>Folientitel</vt:lpstr>
      </vt:variant>
      <vt:variant>
        <vt:i4>208</vt:i4>
      </vt:variant>
    </vt:vector>
  </HeadingPairs>
  <TitlesOfParts>
    <vt:vector size="223" baseType="lpstr">
      <vt:lpstr>ＭＳ Ｐゴシック</vt:lpstr>
      <vt:lpstr>Arial</vt:lpstr>
      <vt:lpstr>Arial</vt:lpstr>
      <vt:lpstr>Calibri</vt:lpstr>
      <vt:lpstr>Cambria Math</vt:lpstr>
      <vt:lpstr>Courier New</vt:lpstr>
      <vt:lpstr>HelveticaNeueLT Std Med</vt:lpstr>
      <vt:lpstr>Inter Var</vt:lpstr>
      <vt:lpstr>Noto Sans</vt:lpstr>
      <vt:lpstr>Palace Script MT</vt:lpstr>
      <vt:lpstr>Roboto</vt:lpstr>
      <vt:lpstr>Roboto Medium</vt:lpstr>
      <vt:lpstr>Wingdings</vt:lpstr>
      <vt:lpstr>Lecture Theme</vt:lpstr>
      <vt:lpstr>Image</vt:lpstr>
      <vt:lpstr>In- and Output</vt:lpstr>
      <vt:lpstr>Learning Goals</vt:lpstr>
      <vt:lpstr>What is the ultimate user interface?</vt:lpstr>
      <vt:lpstr>The Perfect System</vt:lpstr>
      <vt:lpstr>Atari Mindlink (1984, never released)</vt:lpstr>
      <vt:lpstr>PowerPoint-Präsentation</vt:lpstr>
      <vt:lpstr>PowerPoint-Präsentation</vt:lpstr>
      <vt:lpstr>PowerPoint-Präsentation</vt:lpstr>
      <vt:lpstr>Thinking about Applications</vt:lpstr>
      <vt:lpstr>In- and Output</vt:lpstr>
      <vt:lpstr>In- and Output</vt:lpstr>
      <vt:lpstr>In- and Output</vt:lpstr>
      <vt:lpstr>In- and Output</vt:lpstr>
      <vt:lpstr>Human-to-Human Communication</vt:lpstr>
      <vt:lpstr>Bandwidth/Throughput Simplified</vt:lpstr>
      <vt:lpstr>Bandwidth Simplified</vt:lpstr>
      <vt:lpstr>Bandwith of Body and Mouse </vt:lpstr>
      <vt:lpstr>Bandwith of Body and Mouse </vt:lpstr>
      <vt:lpstr>Latency</vt:lpstr>
      <vt:lpstr>The Perfect System</vt:lpstr>
      <vt:lpstr>Discussion</vt:lpstr>
      <vt:lpstr>Computer Rope Interface</vt:lpstr>
      <vt:lpstr>Input</vt:lpstr>
      <vt:lpstr>Output</vt:lpstr>
      <vt:lpstr>Input = Output</vt:lpstr>
      <vt:lpstr>Pointing</vt:lpstr>
      <vt:lpstr>Pointing and Target Selection</vt:lpstr>
      <vt:lpstr>The Mouse</vt:lpstr>
      <vt:lpstr>Touchpads</vt:lpstr>
      <vt:lpstr>Trackballs and Wheels</vt:lpstr>
      <vt:lpstr>Joysticks and Trackpoints</vt:lpstr>
      <vt:lpstr>Touchscreens</vt:lpstr>
      <vt:lpstr>Multi-Touch Devices</vt:lpstr>
      <vt:lpstr>Stylus and Digital Pen</vt:lpstr>
      <vt:lpstr>PowerPoint-Präsentation</vt:lpstr>
      <vt:lpstr>Digitizing Tablet</vt:lpstr>
      <vt:lpstr>Cursors Key</vt:lpstr>
      <vt:lpstr>More Pointing Devices</vt:lpstr>
      <vt:lpstr>More Pointing Devices</vt:lpstr>
      <vt:lpstr>Which Manipulation Operator? </vt:lpstr>
      <vt:lpstr>So many devices. Can we classify them? </vt:lpstr>
      <vt:lpstr>A Taxonomy of Pointing Devices</vt:lpstr>
      <vt:lpstr>Degrees of Freedom (DOF)</vt:lpstr>
      <vt:lpstr>A Taxonomy of Pointing Devices</vt:lpstr>
      <vt:lpstr>A Taxonomy of Pointing Devices</vt:lpstr>
      <vt:lpstr>Physical Properties of Input Devices</vt:lpstr>
      <vt:lpstr>Design Space of Input Devices</vt:lpstr>
      <vt:lpstr>Design Space of Input Devices</vt:lpstr>
      <vt:lpstr>Design Space of Input Devices</vt:lpstr>
      <vt:lpstr>Design Space of Input Devices: Mini Exercise</vt:lpstr>
      <vt:lpstr>Design Space of Input Devices: Mini Exercise</vt:lpstr>
      <vt:lpstr>Transfer Functions </vt:lpstr>
      <vt:lpstr>Transfer Functions</vt:lpstr>
      <vt:lpstr>Controller Resistance</vt:lpstr>
      <vt:lpstr>Controller Resistance</vt:lpstr>
      <vt:lpstr>Position vs Rate Control</vt:lpstr>
      <vt:lpstr>Transfer Function and Resistance</vt:lpstr>
      <vt:lpstr>Fundamental Problems with Pointing Devices</vt:lpstr>
      <vt:lpstr>Text Entry</vt:lpstr>
      <vt:lpstr>Keyboards</vt:lpstr>
      <vt:lpstr>Alphanumeric Keyboard</vt:lpstr>
      <vt:lpstr>Dayi Method and Chinese Character Input </vt:lpstr>
      <vt:lpstr>The DVORAK Keyboard</vt:lpstr>
      <vt:lpstr>Chord Keyboards</vt:lpstr>
      <vt:lpstr>Stenographer and Chord Keyboards</vt:lpstr>
      <vt:lpstr>Braille Keyboards</vt:lpstr>
      <vt:lpstr>Phone Pad and T9</vt:lpstr>
      <vt:lpstr>Handwriting Recognition</vt:lpstr>
      <vt:lpstr>Speech Recognition</vt:lpstr>
      <vt:lpstr>Natural Language Processing (NLP)</vt:lpstr>
      <vt:lpstr>Gestures and Postures </vt:lpstr>
      <vt:lpstr>Gestures and Postures</vt:lpstr>
      <vt:lpstr>Gestures and Postures at the Human Body</vt:lpstr>
      <vt:lpstr>Hand Gestures and Postures</vt:lpstr>
      <vt:lpstr>Hand Anatomy and Model</vt:lpstr>
      <vt:lpstr>Example: Camera-Based Hand Recognition</vt:lpstr>
      <vt:lpstr>Example: Leap Motion Sensor</vt:lpstr>
      <vt:lpstr>Example: Manus Glove</vt:lpstr>
      <vt:lpstr>Arm Gestures</vt:lpstr>
      <vt:lpstr>Arm Anatomy and Model</vt:lpstr>
      <vt:lpstr>PowerPoint-Präsentation</vt:lpstr>
      <vt:lpstr>Mid-Air Pointing using Arm Gestures </vt:lpstr>
      <vt:lpstr>Issues with Simple Raycasting</vt:lpstr>
      <vt:lpstr>Deictic Pointing</vt:lpstr>
      <vt:lpstr>Deictic Pointing</vt:lpstr>
      <vt:lpstr>Deictic Pointing in VR</vt:lpstr>
      <vt:lpstr>PowerPoint-Präsentation</vt:lpstr>
      <vt:lpstr>Improving Deictic Pointing in VR</vt:lpstr>
      <vt:lpstr>Face Gestures or Facial Expressions</vt:lpstr>
      <vt:lpstr>Types of Face Expressions</vt:lpstr>
      <vt:lpstr>Facial Expression Recognition</vt:lpstr>
      <vt:lpstr>Feature Detection</vt:lpstr>
      <vt:lpstr>Example: SHORE®</vt:lpstr>
      <vt:lpstr>Example: Controlling AR with Hand and Face Gestures</vt:lpstr>
      <vt:lpstr>Example: Nose-based Gestures</vt:lpstr>
      <vt:lpstr>Full-Body Gestures</vt:lpstr>
      <vt:lpstr>General Gesture/Posture Recognition</vt:lpstr>
      <vt:lpstr>Example: 3D Body/Skeleton Gesture Recognition</vt:lpstr>
      <vt:lpstr>Example: EMG-based Gesture Detection using MyoBand</vt:lpstr>
      <vt:lpstr>Inertial Measurement Units (IMU)</vt:lpstr>
      <vt:lpstr>Gesture Recognition using IMUs</vt:lpstr>
      <vt:lpstr>Sensor Fusion Input </vt:lpstr>
      <vt:lpstr>PowerPoint-Präsentation</vt:lpstr>
      <vt:lpstr>PowerPoint-Präsentation</vt:lpstr>
      <vt:lpstr>Sign Language</vt:lpstr>
      <vt:lpstr>Gesture Elicitation</vt:lpstr>
      <vt:lpstr>User-Defined Gestures: Consistency vs Agreement Rate</vt:lpstr>
      <vt:lpstr>Example: User-Defined Gesture Set</vt:lpstr>
      <vt:lpstr>Eye Tracking</vt:lpstr>
      <vt:lpstr>Eye Tracking</vt:lpstr>
      <vt:lpstr>Eye Muscles</vt:lpstr>
      <vt:lpstr>Types of Movements</vt:lpstr>
      <vt:lpstr>Eye Tracker Techniques</vt:lpstr>
      <vt:lpstr>Remote and Mobile Eye Tracker</vt:lpstr>
      <vt:lpstr>Eye Tracking Techniques</vt:lpstr>
      <vt:lpstr>Commercial and Open Source Eye Trackers</vt:lpstr>
      <vt:lpstr>Video-Based Eye Tracking</vt:lpstr>
      <vt:lpstr>Eye Tracker Calibration</vt:lpstr>
      <vt:lpstr>The Pupil Diameter</vt:lpstr>
      <vt:lpstr>Head Tracking</vt:lpstr>
      <vt:lpstr>Where is Eye Tracking used?</vt:lpstr>
      <vt:lpstr>Marketing Research</vt:lpstr>
      <vt:lpstr>Marketing Research</vt:lpstr>
      <vt:lpstr>Reading Pattern</vt:lpstr>
      <vt:lpstr>What you can learn through Eye Tracking?</vt:lpstr>
      <vt:lpstr>Gaze for Interaction</vt:lpstr>
      <vt:lpstr>Gaze Interaction Applications</vt:lpstr>
      <vt:lpstr>PowerPoint-Präsentation</vt:lpstr>
      <vt:lpstr>The Midas Touch Problem</vt:lpstr>
      <vt:lpstr>Addressing the Midas Touch Problem</vt:lpstr>
      <vt:lpstr>Example: Pointing with Eye Tracking on Large Displays</vt:lpstr>
      <vt:lpstr>Example: Text Entry with Gestures and Eye Tracking</vt:lpstr>
      <vt:lpstr>Example: Text Entry with Gestures and Eye Tracking</vt:lpstr>
      <vt:lpstr>Physiological Sensing</vt:lpstr>
      <vt:lpstr>Physiological Sensors as Input in HCI</vt:lpstr>
      <vt:lpstr>Domains of Affective Computing</vt:lpstr>
      <vt:lpstr>Physiological Sensing for Affective Computing</vt:lpstr>
      <vt:lpstr>Electrical Sensors (1/2)</vt:lpstr>
      <vt:lpstr>Electrical Sensors (2/2)</vt:lpstr>
      <vt:lpstr>Types of Physiological Sensors</vt:lpstr>
      <vt:lpstr>Heart Rate Activity</vt:lpstr>
      <vt:lpstr>Muscle-Computer Interfaces (MCIs)</vt:lpstr>
      <vt:lpstr>Brain-Computer Interfaces (BCIs)</vt:lpstr>
      <vt:lpstr>Sensor Noise</vt:lpstr>
      <vt:lpstr>What are the issues?</vt:lpstr>
      <vt:lpstr>Human Activity Recognition</vt:lpstr>
      <vt:lpstr>Human Activity Recognition (HAR)</vt:lpstr>
      <vt:lpstr>Sensing and Reasoning </vt:lpstr>
      <vt:lpstr>Activity Recognition Chain (ARC) </vt:lpstr>
      <vt:lpstr>Context Awareness</vt:lpstr>
      <vt:lpstr>PowerPoint-Präsentation</vt:lpstr>
      <vt:lpstr>In- and Output</vt:lpstr>
      <vt:lpstr>Displays</vt:lpstr>
      <vt:lpstr>Screens? Displays? Monitors?</vt:lpstr>
      <vt:lpstr>Displays/Screens</vt:lpstr>
      <vt:lpstr>PowerPoint-Präsentation</vt:lpstr>
      <vt:lpstr>“Retina Displays”</vt:lpstr>
      <vt:lpstr>Pixel Density</vt:lpstr>
      <vt:lpstr>Pixel Density: An HCI Experiment</vt:lpstr>
      <vt:lpstr>Pixel Density: An HCI Experiment</vt:lpstr>
      <vt:lpstr>E-Paper vs. Paper Displays, other Displays</vt:lpstr>
      <vt:lpstr>Visual Display Technologies</vt:lpstr>
      <vt:lpstr>3D Displays</vt:lpstr>
      <vt:lpstr>Stereoscopic Displays</vt:lpstr>
      <vt:lpstr>Stereoscopic Displays</vt:lpstr>
      <vt:lpstr>Autostereoscopic Displays</vt:lpstr>
      <vt:lpstr>PowerPoint-Präsentation</vt:lpstr>
      <vt:lpstr>Eyeglasses-free Displays</vt:lpstr>
      <vt:lpstr>Volumetric Displays</vt:lpstr>
      <vt:lpstr>Volumetric Touchscreens</vt:lpstr>
      <vt:lpstr>Tactile Displays</vt:lpstr>
      <vt:lpstr>Refreshable Braille Displays</vt:lpstr>
      <vt:lpstr>Olfactory &amp; Gustatory Displays</vt:lpstr>
      <vt:lpstr>Incense Clocks</vt:lpstr>
      <vt:lpstr>Tongue Displays</vt:lpstr>
      <vt:lpstr>Audio</vt:lpstr>
      <vt:lpstr>Loudspeaker</vt:lpstr>
      <vt:lpstr>Audio Output Technologies</vt:lpstr>
      <vt:lpstr>Audio Output Types</vt:lpstr>
      <vt:lpstr>Auditory Icons vs. Earcons</vt:lpstr>
      <vt:lpstr>Auditory Icons</vt:lpstr>
      <vt:lpstr>Auditory Icons</vt:lpstr>
      <vt:lpstr>Earcons</vt:lpstr>
      <vt:lpstr>Sonification</vt:lpstr>
      <vt:lpstr>Sonicfinder</vt:lpstr>
      <vt:lpstr>Physical Output</vt:lpstr>
      <vt:lpstr>Paper: Printing and Printers</vt:lpstr>
      <vt:lpstr>Printer Technologies</vt:lpstr>
      <vt:lpstr>The Paper Lives!</vt:lpstr>
      <vt:lpstr>2D Output</vt:lpstr>
      <vt:lpstr>PCB Printer</vt:lpstr>
      <vt:lpstr>3D Output</vt:lpstr>
      <vt:lpstr>3D Printing Basics</vt:lpstr>
      <vt:lpstr>More on 3D Printing</vt:lpstr>
      <vt:lpstr>References</vt:lpstr>
      <vt:lpstr>References</vt:lpstr>
      <vt:lpstr>References</vt:lpstr>
      <vt:lpstr>Biofeedback</vt:lpstr>
      <vt:lpstr>Biofeedback</vt:lpstr>
      <vt:lpstr>Input Channels</vt:lpstr>
      <vt:lpstr>Output Channels</vt:lpstr>
      <vt:lpstr>Neuroplasticity and Biofeedback</vt:lpstr>
      <vt:lpstr>Applications of Biofeedback in HCI:</vt:lpstr>
      <vt:lpstr>Example: Biofeedback for Stress Management</vt:lpstr>
      <vt:lpstr>Biofeedback Awareness</vt:lpstr>
      <vt:lpstr>Biofeedback Modalities and EMG Interaction</vt:lpstr>
      <vt:lpstr>Shared Biofeedback</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Valentin Schwind</dc:creator>
  <cp:lastModifiedBy>Valentin Schwind</cp:lastModifiedBy>
  <cp:revision>737</cp:revision>
  <dcterms:created xsi:type="dcterms:W3CDTF">2017-10-10T14:10:45Z</dcterms:created>
  <dcterms:modified xsi:type="dcterms:W3CDTF">2024-03-09T13:12:53Z</dcterms:modified>
</cp:coreProperties>
</file>