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258" r:id="rId3"/>
    <p:sldId id="259" r:id="rId4"/>
    <p:sldId id="260" r:id="rId5"/>
    <p:sldId id="261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75" r:id="rId19"/>
    <p:sldId id="276" r:id="rId20"/>
    <p:sldId id="278" r:id="rId21"/>
    <p:sldId id="1356" r:id="rId22"/>
    <p:sldId id="1347" r:id="rId23"/>
    <p:sldId id="1352" r:id="rId24"/>
    <p:sldId id="279" r:id="rId25"/>
    <p:sldId id="1346" r:id="rId26"/>
    <p:sldId id="1350" r:id="rId27"/>
    <p:sldId id="1349" r:id="rId28"/>
    <p:sldId id="1353" r:id="rId29"/>
    <p:sldId id="1357" r:id="rId30"/>
    <p:sldId id="1355" r:id="rId31"/>
    <p:sldId id="1354" r:id="rId32"/>
    <p:sldId id="280" r:id="rId33"/>
    <p:sldId id="281" r:id="rId34"/>
    <p:sldId id="282" r:id="rId35"/>
    <p:sldId id="1358" r:id="rId36"/>
    <p:sldId id="283" r:id="rId37"/>
    <p:sldId id="284" r:id="rId38"/>
    <p:sldId id="286" r:id="rId39"/>
    <p:sldId id="285" r:id="rId40"/>
    <p:sldId id="287" r:id="rId41"/>
    <p:sldId id="288" r:id="rId42"/>
    <p:sldId id="289" r:id="rId43"/>
    <p:sldId id="290" r:id="rId44"/>
    <p:sldId id="291" r:id="rId45"/>
    <p:sldId id="292" r:id="rId46"/>
    <p:sldId id="294" r:id="rId47"/>
    <p:sldId id="295" r:id="rId48"/>
    <p:sldId id="296" r:id="rId49"/>
    <p:sldId id="293" r:id="rId50"/>
    <p:sldId id="298" r:id="rId51"/>
    <p:sldId id="297" r:id="rId52"/>
    <p:sldId id="299" r:id="rId53"/>
    <p:sldId id="300" r:id="rId54"/>
    <p:sldId id="301" r:id="rId55"/>
    <p:sldId id="1359" r:id="rId56"/>
    <p:sldId id="1363" r:id="rId57"/>
    <p:sldId id="1361" r:id="rId58"/>
    <p:sldId id="1360" r:id="rId59"/>
    <p:sldId id="1364" r:id="rId60"/>
    <p:sldId id="1365" r:id="rId61"/>
    <p:sldId id="1299" r:id="rId62"/>
    <p:sldId id="1300" r:id="rId63"/>
    <p:sldId id="1301" r:id="rId64"/>
    <p:sldId id="1302" r:id="rId65"/>
    <p:sldId id="1303" r:id="rId66"/>
    <p:sldId id="1304" r:id="rId67"/>
    <p:sldId id="1305" r:id="rId68"/>
    <p:sldId id="1306" r:id="rId69"/>
    <p:sldId id="1307" r:id="rId70"/>
    <p:sldId id="1308" r:id="rId71"/>
    <p:sldId id="1309" r:id="rId72"/>
    <p:sldId id="1310" r:id="rId73"/>
    <p:sldId id="1311" r:id="rId74"/>
    <p:sldId id="1345" r:id="rId75"/>
    <p:sldId id="1312" r:id="rId76"/>
    <p:sldId id="1313" r:id="rId77"/>
    <p:sldId id="1314" r:id="rId78"/>
    <p:sldId id="1315" r:id="rId79"/>
    <p:sldId id="1316" r:id="rId80"/>
    <p:sldId id="1317" r:id="rId81"/>
    <p:sldId id="1318" r:id="rId82"/>
    <p:sldId id="1319" r:id="rId83"/>
    <p:sldId id="1320" r:id="rId84"/>
    <p:sldId id="1321" r:id="rId85"/>
    <p:sldId id="1322" r:id="rId86"/>
    <p:sldId id="1324" r:id="rId87"/>
    <p:sldId id="1323" r:id="rId88"/>
    <p:sldId id="1327" r:id="rId89"/>
    <p:sldId id="1325" r:id="rId90"/>
    <p:sldId id="1326" r:id="rId91"/>
    <p:sldId id="1329" r:id="rId92"/>
    <p:sldId id="1328" r:id="rId93"/>
    <p:sldId id="1330" r:id="rId94"/>
    <p:sldId id="1331" r:id="rId95"/>
    <p:sldId id="1332" r:id="rId96"/>
    <p:sldId id="1333" r:id="rId97"/>
    <p:sldId id="1334" r:id="rId98"/>
    <p:sldId id="1335" r:id="rId99"/>
    <p:sldId id="1336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dels" id="{87C62DD8-CFBD-416B-8AE0-C80A5AD2C33C}">
          <p14:sldIdLst>
            <p14:sldId id="256"/>
            <p14:sldId id="258"/>
            <p14:sldId id="259"/>
            <p14:sldId id="260"/>
            <p14:sldId id="261"/>
          </p14:sldIdLst>
        </p14:section>
        <p14:section name="Fitts’ Law" id="{3A7D062A-45C2-424E-9894-218670787E2F}">
          <p14:sldIdLst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7"/>
            <p14:sldId id="275"/>
            <p14:sldId id="276"/>
            <p14:sldId id="278"/>
            <p14:sldId id="1356"/>
            <p14:sldId id="1347"/>
            <p14:sldId id="1352"/>
            <p14:sldId id="279"/>
            <p14:sldId id="1346"/>
            <p14:sldId id="1350"/>
            <p14:sldId id="1349"/>
            <p14:sldId id="1353"/>
            <p14:sldId id="1357"/>
            <p14:sldId id="1355"/>
            <p14:sldId id="1354"/>
            <p14:sldId id="280"/>
            <p14:sldId id="281"/>
            <p14:sldId id="282"/>
            <p14:sldId id="1358"/>
            <p14:sldId id="283"/>
            <p14:sldId id="284"/>
          </p14:sldIdLst>
        </p14:section>
        <p14:section name="Steering Law" id="{9E41B103-1D93-4309-BA3E-6217BBBF724C}">
          <p14:sldIdLst>
            <p14:sldId id="286"/>
            <p14:sldId id="285"/>
            <p14:sldId id="287"/>
            <p14:sldId id="288"/>
            <p14:sldId id="289"/>
            <p14:sldId id="290"/>
            <p14:sldId id="291"/>
            <p14:sldId id="292"/>
          </p14:sldIdLst>
        </p14:section>
        <p14:section name="Hick‘s Law" id="{58D3B239-69D5-4108-9918-CF1AE8982899}">
          <p14:sldIdLst>
            <p14:sldId id="294"/>
            <p14:sldId id="295"/>
            <p14:sldId id="296"/>
            <p14:sldId id="293"/>
            <p14:sldId id="298"/>
            <p14:sldId id="297"/>
            <p14:sldId id="299"/>
            <p14:sldId id="300"/>
            <p14:sldId id="301"/>
          </p14:sldIdLst>
        </p14:section>
        <p14:section name="The Power of Pratice" id="{31C66F84-216B-4DDC-86CD-8CFDB9C92E41}">
          <p14:sldIdLst>
            <p14:sldId id="1359"/>
            <p14:sldId id="1363"/>
            <p14:sldId id="1361"/>
            <p14:sldId id="1360"/>
            <p14:sldId id="1364"/>
            <p14:sldId id="1365"/>
          </p14:sldIdLst>
        </p14:section>
        <p14:section name="KLM" id="{BF09D129-A1BC-4CA2-A31E-8B631A1EF41E}">
          <p14:sldIdLst>
            <p14:sldId id="1299"/>
            <p14:sldId id="1300"/>
            <p14:sldId id="1301"/>
            <p14:sldId id="1302"/>
            <p14:sldId id="1303"/>
            <p14:sldId id="1304"/>
            <p14:sldId id="1305"/>
            <p14:sldId id="1306"/>
            <p14:sldId id="1307"/>
            <p14:sldId id="1308"/>
            <p14:sldId id="1309"/>
            <p14:sldId id="1310"/>
            <p14:sldId id="1311"/>
            <p14:sldId id="1345"/>
            <p14:sldId id="1312"/>
            <p14:sldId id="1313"/>
          </p14:sldIdLst>
        </p14:section>
        <p14:section name="GOMS" id="{59D9BE07-D64D-4AAE-ABBC-0F8D8893FB85}">
          <p14:sldIdLst>
            <p14:sldId id="1314"/>
            <p14:sldId id="1315"/>
            <p14:sldId id="1316"/>
            <p14:sldId id="1317"/>
            <p14:sldId id="1318"/>
            <p14:sldId id="1319"/>
            <p14:sldId id="1320"/>
            <p14:sldId id="1321"/>
            <p14:sldId id="1322"/>
            <p14:sldId id="1324"/>
            <p14:sldId id="1323"/>
            <p14:sldId id="1327"/>
            <p14:sldId id="1325"/>
            <p14:sldId id="1326"/>
          </p14:sldIdLst>
        </p14:section>
        <p14:section name="Seven Stages of Action" id="{B508FD97-F938-438A-A991-7F7B77F57068}">
          <p14:sldIdLst>
            <p14:sldId id="1329"/>
            <p14:sldId id="1328"/>
            <p14:sldId id="1330"/>
            <p14:sldId id="1331"/>
            <p14:sldId id="1332"/>
            <p14:sldId id="1333"/>
            <p14:sldId id="1334"/>
            <p14:sldId id="1335"/>
            <p14:sldId id="1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B34"/>
    <a:srgbClr val="7030A0"/>
    <a:srgbClr val="5079BC"/>
    <a:srgbClr val="009999"/>
    <a:srgbClr val="D60093"/>
    <a:srgbClr val="FF3399"/>
    <a:srgbClr val="E9ECF4"/>
    <a:srgbClr val="D5DFEF"/>
    <a:srgbClr val="4F69BD"/>
    <a:srgbClr val="008D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8" autoAdjust="0"/>
    <p:restoredTop sz="86425" autoAdjust="0"/>
  </p:normalViewPr>
  <p:slideViewPr>
    <p:cSldViewPr snapToGrid="0" showGuides="1">
      <p:cViewPr varScale="1">
        <p:scale>
          <a:sx n="136" d="100"/>
          <a:sy n="136" d="100"/>
        </p:scale>
        <p:origin x="1496" y="84"/>
      </p:cViewPr>
      <p:guideLst>
        <p:guide orient="horz" pos="2115"/>
        <p:guide pos="3840"/>
      </p:guideLst>
    </p:cSldViewPr>
  </p:slideViewPr>
  <p:outlineViewPr>
    <p:cViewPr>
      <p:scale>
        <a:sx n="33" d="100"/>
        <a:sy n="33" d="100"/>
      </p:scale>
      <p:origin x="0" y="-12060"/>
    </p:cViewPr>
  </p:outlineViewPr>
  <p:notesTextViewPr>
    <p:cViewPr>
      <p:scale>
        <a:sx n="232" d="100"/>
        <a:sy n="232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50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Tabelle1!$D$1</c:f>
              <c:strCache>
                <c:ptCount val="1"/>
                <c:pt idx="0">
                  <c:v>MT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716847015498654"/>
                  <c:y val="-1.5136825410138242E-2"/>
                </c:manualLayout>
              </c:layout>
              <c:numFmt formatCode="General" sourceLinked="0"/>
              <c:spPr>
                <a:solidFill>
                  <a:schemeClr val="bg1"/>
                </a:solidFill>
                <a:ln>
                  <a:solidFill>
                    <a:schemeClr val="accent1">
                      <a:shade val="1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</c:trendlineLbl>
          </c:trendline>
          <c:xVal>
            <c:numRef>
              <c:f>Tabelle1!$C$2:$C$17</c:f>
              <c:numCache>
                <c:formatCode>General</c:formatCode>
                <c:ptCount val="16"/>
                <c:pt idx="0">
                  <c:v>6.0223678130284544</c:v>
                </c:pt>
                <c:pt idx="1">
                  <c:v>7.011227255423254</c:v>
                </c:pt>
                <c:pt idx="2">
                  <c:v>8.0056245491938789</c:v>
                </c:pt>
                <c:pt idx="3">
                  <c:v>9.0028150156070534</c:v>
                </c:pt>
                <c:pt idx="4">
                  <c:v>5.0443941193584534</c:v>
                </c:pt>
                <c:pt idx="5">
                  <c:v>6.0223678130284544</c:v>
                </c:pt>
                <c:pt idx="6">
                  <c:v>7.011227255423254</c:v>
                </c:pt>
                <c:pt idx="7">
                  <c:v>8.0056245491938789</c:v>
                </c:pt>
                <c:pt idx="8">
                  <c:v>4.08746284125034</c:v>
                </c:pt>
                <c:pt idx="9">
                  <c:v>5.0443941193584534</c:v>
                </c:pt>
                <c:pt idx="10">
                  <c:v>6.0223678130284544</c:v>
                </c:pt>
                <c:pt idx="11">
                  <c:v>7.011227255423254</c:v>
                </c:pt>
                <c:pt idx="12">
                  <c:v>3.1699250014423126</c:v>
                </c:pt>
                <c:pt idx="13">
                  <c:v>4.08746284125034</c:v>
                </c:pt>
                <c:pt idx="14">
                  <c:v>5.0443941193584534</c:v>
                </c:pt>
                <c:pt idx="15">
                  <c:v>6.0223678130284544</c:v>
                </c:pt>
              </c:numCache>
            </c:numRef>
          </c:xVal>
          <c:yVal>
            <c:numRef>
              <c:f>Tabelle1!$D$2:$D$17</c:f>
              <c:numCache>
                <c:formatCode>General</c:formatCode>
                <c:ptCount val="16"/>
                <c:pt idx="0">
                  <c:v>0.69699999999999995</c:v>
                </c:pt>
                <c:pt idx="1">
                  <c:v>0.77100000000000002</c:v>
                </c:pt>
                <c:pt idx="2">
                  <c:v>0.89600000000000002</c:v>
                </c:pt>
                <c:pt idx="3">
                  <c:v>1.0960000000000001</c:v>
                </c:pt>
                <c:pt idx="4">
                  <c:v>0.64900000000000002</c:v>
                </c:pt>
                <c:pt idx="5">
                  <c:v>0.73399999999999999</c:v>
                </c:pt>
                <c:pt idx="6">
                  <c:v>0.84399999999999997</c:v>
                </c:pt>
                <c:pt idx="7">
                  <c:v>1.028</c:v>
                </c:pt>
                <c:pt idx="8">
                  <c:v>0.60699999999999998</c:v>
                </c:pt>
                <c:pt idx="9">
                  <c:v>0.67200000000000004</c:v>
                </c:pt>
                <c:pt idx="10">
                  <c:v>0.77100000000000002</c:v>
                </c:pt>
                <c:pt idx="11">
                  <c:v>0.97499999999999998</c:v>
                </c:pt>
                <c:pt idx="12">
                  <c:v>0.53500000000000003</c:v>
                </c:pt>
                <c:pt idx="13">
                  <c:v>0.623</c:v>
                </c:pt>
                <c:pt idx="14">
                  <c:v>0.72399999999999998</c:v>
                </c:pt>
                <c:pt idx="15">
                  <c:v>0.90200000000000002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30-4FFC-ADD7-FB8ED492B3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8330320"/>
        <c:axId val="1808333200"/>
      </c:scatterChart>
      <c:valAx>
        <c:axId val="1808330320"/>
        <c:scaling>
          <c:orientation val="minMax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ID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08333200"/>
        <c:crosses val="autoZero"/>
        <c:crossBetween val="midCat"/>
      </c:valAx>
      <c:valAx>
        <c:axId val="180833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MT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08330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20.02.2026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1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7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68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7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88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5FAAB-1113-5AAD-8061-05CB670BC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9DE24E0-8862-4AE6-B487-0CEF7E9E9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65490E-81CC-B7CC-CE85-48DD0B735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8BF5F6-DB26-4A39-9299-B088A97B1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46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5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10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36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3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5311253"/>
            <a:ext cx="10801348" cy="818084"/>
          </a:xfrm>
          <a:prstGeom prst="rect">
            <a:avLst/>
          </a:prstGeom>
        </p:spPr>
        <p:txBody>
          <a:bodyPr lIns="36000" tIns="7200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44463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9835" y="140277"/>
            <a:ext cx="2534303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136525"/>
            <a:ext cx="2749020" cy="78987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22580" y="136525"/>
            <a:ext cx="2749020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62372" y="140278"/>
            <a:ext cx="2534303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13CBBE3E-828B-7646-ACDE-06B6FAB0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113213"/>
            <a:ext cx="10801350" cy="1198040"/>
          </a:xfrm>
        </p:spPr>
        <p:txBody>
          <a:bodyPr lIns="18000"/>
          <a:lstStyle>
            <a:lvl1pPr>
              <a:defRPr b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6C84F0FD-6904-5B6A-386E-AF710B56DB7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8EAF4180-5911-342F-B998-F78333FD4A4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orient="horz" pos="25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46343520-0773-0CAD-BB26-282AEDB6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4" name="Fußzeilenplatzhalter 33">
            <a:extLst>
              <a:ext uri="{FF2B5EF4-FFF2-40B4-BE49-F238E27FC236}">
                <a16:creationId xmlns:a16="http://schemas.microsoft.com/office/drawing/2014/main" id="{5B93AA49-1425-F27D-E1D1-C80F4A2D12B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35" name="Foliennummernplatzhalter 34">
            <a:extLst>
              <a:ext uri="{FF2B5EF4-FFF2-40B4-BE49-F238E27FC236}">
                <a16:creationId xmlns:a16="http://schemas.microsoft.com/office/drawing/2014/main" id="{660E2210-0B27-653C-4EF3-5ECADF325C0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28B7E8F2-99A2-F107-D262-B99C778BB0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E6ABBB-BDC6-D684-8C01-FEE0B3AB08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46343520-0773-0CAD-BB26-282AEDB6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79A8D92A-4687-F9F8-1366-3766BC53D93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567E0EEA-8F0A-69D2-C221-940AD3AA8F4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3">
            <a:extLst>
              <a:ext uri="{FF2B5EF4-FFF2-40B4-BE49-F238E27FC236}">
                <a16:creationId xmlns:a16="http://schemas.microsoft.com/office/drawing/2014/main" id="{7175D9F5-A1C5-6CD0-9B3F-A6AB69504B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35D866B-C56B-D61F-F720-38D2B13B2A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10801349" cy="40560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FCEAAD2-C619-CDF9-BC17-41B93C1E1A81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95325" y="5505450"/>
            <a:ext cx="10801350" cy="623888"/>
          </a:xfrm>
        </p:spPr>
        <p:txBody>
          <a:bodyPr anchor="b">
            <a:no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8616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56038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2591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094200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45373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D77036C-E8A2-7B0E-8A98-8AF7EDA3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801A7224-284D-6615-D122-6518DFAC34A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B701079B-48A8-8C08-E2C3-699147D90B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812ABBE-6D1A-6D40-F031-53EA48A3A6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3" name="Textplatzhalter 25">
            <a:extLst>
              <a:ext uri="{FF2B5EF4-FFF2-40B4-BE49-F238E27FC236}">
                <a16:creationId xmlns:a16="http://schemas.microsoft.com/office/drawing/2014/main" id="{C3E88EDE-DEFB-872F-C90F-66CED59F84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325" y="1089025"/>
            <a:ext cx="10801350" cy="360363"/>
          </a:xfrm>
        </p:spPr>
        <p:txBody>
          <a:bodyPr lIns="0" tIns="0" rIns="0" bIns="0">
            <a:noAutofit/>
          </a:bodyPr>
          <a:lstStyle>
            <a:lvl1pPr marL="3375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Subtitleformat</a:t>
            </a:r>
            <a:r>
              <a:rPr lang="de-DE" dirty="0"/>
              <a:t>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BE4702DA-6169-C543-E934-4CDBE07CC0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7432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D77036C-E8A2-7B0E-8A98-8AF7EDA3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1D10DA-5083-DBF1-77A8-0D580ECA47B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2ACAC9-B081-4E5E-DA54-1EF762C07B7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4B457343-546D-E798-E180-30BFAECBC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77428857-3E3E-0DB3-32FD-76665C2CF6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325" y="1089025"/>
            <a:ext cx="10801350" cy="360363"/>
          </a:xfrm>
        </p:spPr>
        <p:txBody>
          <a:bodyPr lIns="0" tIns="0" rIns="0" bIns="0">
            <a:noAutofit/>
          </a:bodyPr>
          <a:lstStyle>
            <a:lvl1pPr marL="3375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Subtitleformat</a:t>
            </a:r>
            <a:r>
              <a:rPr lang="de-DE" dirty="0"/>
              <a:t> bearbeiten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620BE56C-55F2-5172-241C-387F566466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10801349" cy="40560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9" name="Inhaltsplatzhalter 10">
            <a:extLst>
              <a:ext uri="{FF2B5EF4-FFF2-40B4-BE49-F238E27FC236}">
                <a16:creationId xmlns:a16="http://schemas.microsoft.com/office/drawing/2014/main" id="{62714AF4-C070-A75E-F864-D652CF850E4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95325" y="5505450"/>
            <a:ext cx="10801350" cy="623888"/>
          </a:xfrm>
        </p:spPr>
        <p:txBody>
          <a:bodyPr anchor="b">
            <a:no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8616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56038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2591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094200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421952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8D81471-A712-68FE-7391-8A8FA7A9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449388"/>
            <a:ext cx="10801350" cy="25193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4CBC7D4-DC3E-5626-4F81-2E2853A7C18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AE8FFD0C-98D3-A710-E158-A3826A7BAE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501200E2-CBD1-EC5C-A3E9-10FCFE692D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308725"/>
          </a:xfrm>
          <a:prstGeom prst="rect">
            <a:avLst/>
          </a:prstGeom>
        </p:spPr>
        <p:txBody>
          <a:bodyPr anchor="ctr" anchorCtr="1"/>
          <a:lstStyle/>
          <a:p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8F447B0-EED4-D4D3-FE95-80EEDF4E98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5" y="5505450"/>
            <a:ext cx="10801350" cy="62388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SzPct val="100000"/>
              <a:buFont typeface="+mj-lt"/>
              <a:buNone/>
              <a:tabLst>
                <a:tab pos="2152650" algn="l"/>
              </a:tabLst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[1] Quelle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934167EF-181B-96CB-4C28-D9AC9834CA4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4F72F9FD-8FDA-EF20-7D56-3E6A703BDA9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33">
            <a:extLst>
              <a:ext uri="{FF2B5EF4-FFF2-40B4-BE49-F238E27FC236}">
                <a16:creationId xmlns:a16="http://schemas.microsoft.com/office/drawing/2014/main" id="{C6C9D6F4-FD05-1FED-2127-D6F2DBC01A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/>
          <a:p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8F447B0-EED4-D4D3-FE95-80EEDF4E98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5" y="5505450"/>
            <a:ext cx="10801350" cy="12382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SzPct val="100000"/>
              <a:buFont typeface="+mj-lt"/>
              <a:buNone/>
              <a:tabLst>
                <a:tab pos="2152650" algn="l"/>
              </a:tabLst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228949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2194" y="6318000"/>
            <a:ext cx="2824161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318000"/>
            <a:ext cx="8651874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C5AA6"/>
              </a:solidFill>
            </a:endParaRPr>
          </a:p>
        </p:txBody>
      </p:sp>
      <p:sp>
        <p:nvSpPr>
          <p:cNvPr id="3" name="Titelplatzhalter 2">
            <a:extLst>
              <a:ext uri="{FF2B5EF4-FFF2-40B4-BE49-F238E27FC236}">
                <a16:creationId xmlns:a16="http://schemas.microsoft.com/office/drawing/2014/main" id="{BF731D93-13F4-9D67-C9CE-1F9E97CA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5889"/>
            <a:ext cx="10801350" cy="97313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6" name="Fußzeilenplatzhalter 17">
            <a:extLst>
              <a:ext uri="{FF2B5EF4-FFF2-40B4-BE49-F238E27FC236}">
                <a16:creationId xmlns:a16="http://schemas.microsoft.com/office/drawing/2014/main" id="{905FD0EF-C3A0-B922-6CBB-A2BA32256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51875" y="6318000"/>
            <a:ext cx="2844798" cy="540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Prof. Dr. Valentin Schwind</a:t>
            </a:r>
          </a:p>
        </p:txBody>
      </p:sp>
      <p:sp>
        <p:nvSpPr>
          <p:cNvPr id="9" name="Rechteck 1">
            <a:extLst>
              <a:ext uri="{FF2B5EF4-FFF2-40B4-BE49-F238E27FC236}">
                <a16:creationId xmlns:a16="http://schemas.microsoft.com/office/drawing/2014/main" id="{F97507DC-D3D9-DABB-A11F-05341148480F}"/>
              </a:ext>
            </a:extLst>
          </p:cNvPr>
          <p:cNvSpPr/>
          <p:nvPr userDrawn="1"/>
        </p:nvSpPr>
        <p:spPr>
          <a:xfrm>
            <a:off x="11496675" y="6318000"/>
            <a:ext cx="695325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Foliennummernplatzhalter 19">
            <a:extLst>
              <a:ext uri="{FF2B5EF4-FFF2-40B4-BE49-F238E27FC236}">
                <a16:creationId xmlns:a16="http://schemas.microsoft.com/office/drawing/2014/main" id="{340149BE-0D54-E3DD-8555-DC3BDC007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318000"/>
            <a:ext cx="695325" cy="540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EA2D1A-0D86-4912-2608-4CF928FB7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449389"/>
            <a:ext cx="10801350" cy="467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4" r:id="rId3"/>
    <p:sldLayoutId id="2147483683" r:id="rId4"/>
    <p:sldLayoutId id="2147483685" r:id="rId5"/>
    <p:sldLayoutId id="2147483651" r:id="rId6"/>
    <p:sldLayoutId id="2147483655" r:id="rId7"/>
    <p:sldLayoutId id="2147483686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85750" marR="0" indent="-252000" algn="l" defTabSz="284400" rtl="0" eaLnBrk="1" fontAlgn="auto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rgbClr val="5079BC"/>
        </a:buClr>
        <a:buSzPts val="2400"/>
        <a:buFont typeface="Wingdings" panose="05000000000000000000" pitchFamily="2" charset="2"/>
        <a:buChar char="§"/>
        <a:tabLst/>
        <a:defRPr lang="de-DE" sz="2200" b="0" kern="1200" noProof="0" dirty="0" smtClean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538163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808038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077913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1346200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  <a:sym typeface="Wingdings" panose="05000000000000000000" pitchFamily="2" charset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91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hyperlink" Target="https://pxhere.com/de/photo/95687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de/photo/95687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.png"/><Relationship Id="rId7" Type="http://schemas.openxmlformats.org/officeDocument/2006/relationships/hyperlink" Target="https://pxhere.com/de/photo/95687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65.png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hyperlink" Target="https://pxhere.com/de/photo/95687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3.png"/><Relationship Id="rId7" Type="http://schemas.openxmlformats.org/officeDocument/2006/relationships/hyperlink" Target="https://pxhere.com/de/photo/77990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%2F358886.358895" TargetMode="External"/><Relationship Id="rId2" Type="http://schemas.openxmlformats.org/officeDocument/2006/relationships/hyperlink" Target="https://en.wikipedia.org/wiki/Doi_(identifier)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pi.semanticscholar.org/CorpusID:5918086" TargetMode="External"/><Relationship Id="rId4" Type="http://schemas.openxmlformats.org/officeDocument/2006/relationships/hyperlink" Target="https://en.wikipedia.org/wiki/S2CID_(identifier)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0.png"/><Relationship Id="rId4" Type="http://schemas.openxmlformats.org/officeDocument/2006/relationships/image" Target="../media/image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0.png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.png"/><Relationship Id="rId7" Type="http://schemas.openxmlformats.org/officeDocument/2006/relationships/hyperlink" Target="https://pxhere.com/de/photo/77990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hyperlink" Target="https://www.youtube.com/watch?v=n4fCHYbRcK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/>
              <a:t>Human-Computer Interaction </a:t>
            </a:r>
            <a:r>
              <a:rPr lang="de-DE" sz="1800" dirty="0" err="1"/>
              <a:t>Lecture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Models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Slides adapted from hci-lecture.org (A. Schmidt, N. Henze, K. Wolf, V. Schwind), Image from: 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hlinkClick r:id="rId7"/>
              </a:rPr>
              <a:t>https://pxhere.com/de/photo/956874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pic>
        <p:nvPicPr>
          <p:cNvPr id="7" name="Bildplatzhalter 6" descr="Ein Bild, das schließen enthält.&#10;&#10;Automatisch generierte Beschreibung">
            <a:extLst>
              <a:ext uri="{FF2B5EF4-FFF2-40B4-BE49-F238E27FC236}">
                <a16:creationId xmlns:a16="http://schemas.microsoft.com/office/drawing/2014/main" id="{E146E762-053C-1F8F-29E9-F29294688C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0" b="32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504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F776E-3F8B-6E03-5880-B119E14C2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Fitts</a:t>
            </a:r>
            <a:r>
              <a:rPr lang="de-DE" dirty="0"/>
              <a:t>‘ Experiment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D2983-74C2-74AB-59E6-DD9D322AB0C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E29D4C-DB34-3CFF-AC48-58F6B09B80E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445F7A1-7E90-F431-98BD-D7407CDF45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05CDE8-0EB1-D8DE-3B14-F28D0E0DA45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CB389B-5CB1-44E5-F7F3-A5B7E737C20A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From: Fitts, P. M. (1954). The information capacity of the human motor system in controlling the amplitude of movement. Journal of experimental psychology, 47(6), 381.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E7ABF0F-7C13-D1E7-7029-A60D9476071D}"/>
              </a:ext>
            </a:extLst>
          </p:cNvPr>
          <p:cNvGrpSpPr/>
          <p:nvPr/>
        </p:nvGrpSpPr>
        <p:grpSpPr>
          <a:xfrm>
            <a:off x="695323" y="1435102"/>
            <a:ext cx="6754622" cy="4471027"/>
            <a:chOff x="683846" y="998729"/>
            <a:chExt cx="7737343" cy="512151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F2B44DB-8650-F6A4-1645-030544A03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79" b="10740"/>
            <a:stretch/>
          </p:blipFill>
          <p:spPr>
            <a:xfrm>
              <a:off x="1201783" y="1092580"/>
              <a:ext cx="7219406" cy="4630717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951397C-B240-2D77-5C2F-7A74392B5476}"/>
                </a:ext>
              </a:extLst>
            </p:cNvPr>
            <p:cNvSpPr txBox="1"/>
            <p:nvPr/>
          </p:nvSpPr>
          <p:spPr>
            <a:xfrm rot="16200000">
              <a:off x="-1028414" y="2710989"/>
              <a:ext cx="3847586" cy="42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movement time in seconds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45328D0-455C-4D77-CAB7-663E13CAE054}"/>
                </a:ext>
              </a:extLst>
            </p:cNvPr>
            <p:cNvSpPr txBox="1"/>
            <p:nvPr/>
          </p:nvSpPr>
          <p:spPr>
            <a:xfrm>
              <a:off x="1946365" y="5697173"/>
              <a:ext cx="6283234" cy="42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distance &amp; width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9AB910F9-17C1-A053-D13C-BDB025DD2E25}"/>
              </a:ext>
            </a:extLst>
          </p:cNvPr>
          <p:cNvSpPr txBox="1"/>
          <p:nvPr/>
        </p:nvSpPr>
        <p:spPr>
          <a:xfrm>
            <a:off x="7739127" y="1262978"/>
            <a:ext cx="401626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The movement time (MT) to select a target is a function of the target’s width (W) and distance (D). It depends on the input device.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13068CC-B7DF-0ABC-8414-A6A7F321847D}"/>
              </a:ext>
            </a:extLst>
          </p:cNvPr>
          <p:cNvGrpSpPr/>
          <p:nvPr/>
        </p:nvGrpSpPr>
        <p:grpSpPr>
          <a:xfrm>
            <a:off x="7809492" y="2473890"/>
            <a:ext cx="4065427" cy="2270283"/>
            <a:chOff x="6130278" y="2694623"/>
            <a:chExt cx="5583239" cy="3117885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BDBE00BA-43B4-44E5-A70E-3CCE91AC4CF9}"/>
                </a:ext>
              </a:extLst>
            </p:cNvPr>
            <p:cNvGrpSpPr/>
            <p:nvPr/>
          </p:nvGrpSpPr>
          <p:grpSpPr>
            <a:xfrm>
              <a:off x="8461717" y="2694623"/>
              <a:ext cx="3251800" cy="2099936"/>
              <a:chOff x="1514152" y="2565914"/>
              <a:chExt cx="3251800" cy="2099936"/>
            </a:xfrm>
          </p:grpSpPr>
          <p:sp>
            <p:nvSpPr>
              <p:cNvPr id="21" name="Rectangle 27">
                <a:extLst>
                  <a:ext uri="{FF2B5EF4-FFF2-40B4-BE49-F238E27FC236}">
                    <a16:creationId xmlns:a16="http://schemas.microsoft.com/office/drawing/2014/main" id="{515BC6F5-4289-BDDB-D839-068EF1706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26802" y="3476706"/>
                <a:ext cx="1066340" cy="2807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334" tIns="45167" rIns="90334" bIns="45167" anchor="ctr"/>
              <a:lstStyle/>
              <a:p>
                <a:endParaRPr lang="en-GB" sz="1200"/>
              </a:p>
            </p:txBody>
          </p:sp>
          <p:sp>
            <p:nvSpPr>
              <p:cNvPr id="22" name="Line 28">
                <a:extLst>
                  <a:ext uri="{FF2B5EF4-FFF2-40B4-BE49-F238E27FC236}">
                    <a16:creationId xmlns:a16="http://schemas.microsoft.com/office/drawing/2014/main" id="{5D505838-F373-514B-BCCF-EE2908ACB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9808" y="3617061"/>
                <a:ext cx="22501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334" tIns="45167" rIns="90334" bIns="45167"/>
              <a:lstStyle/>
              <a:p>
                <a:endParaRPr lang="en-US" sz="1200"/>
              </a:p>
            </p:txBody>
          </p:sp>
          <p:sp>
            <p:nvSpPr>
              <p:cNvPr id="23" name="Text Box 33">
                <a:extLst>
                  <a:ext uri="{FF2B5EF4-FFF2-40B4-BE49-F238E27FC236}">
                    <a16:creationId xmlns:a16="http://schemas.microsoft.com/office/drawing/2014/main" id="{BC02D4D9-747A-984E-22A0-7769227E94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7869" y="2565914"/>
                <a:ext cx="499721" cy="505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334" tIns="45167" rIns="90334" bIns="45167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 b="1" dirty="0"/>
                  <a:t>W</a:t>
                </a:r>
              </a:p>
            </p:txBody>
          </p:sp>
          <p:sp>
            <p:nvSpPr>
              <p:cNvPr id="24" name="Text Box 40">
                <a:extLst>
                  <a:ext uri="{FF2B5EF4-FFF2-40B4-BE49-F238E27FC236}">
                    <a16:creationId xmlns:a16="http://schemas.microsoft.com/office/drawing/2014/main" id="{9A13A604-B097-7D1C-6606-048E1E4557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373" y="3167953"/>
                <a:ext cx="479497" cy="505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334" tIns="45167" rIns="90334" bIns="45167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 b="1" dirty="0"/>
                  <a:t>D</a:t>
                </a:r>
              </a:p>
            </p:txBody>
          </p:sp>
          <p:sp>
            <p:nvSpPr>
              <p:cNvPr id="25" name="Oval 41">
                <a:extLst>
                  <a:ext uri="{FF2B5EF4-FFF2-40B4-BE49-F238E27FC236}">
                    <a16:creationId xmlns:a16="http://schemas.microsoft.com/office/drawing/2014/main" id="{26B0216D-6C70-D987-E296-7C73A5634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685" y="3578864"/>
                <a:ext cx="70178" cy="763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334" tIns="45167" rIns="90334" bIns="45167" anchor="ctr"/>
              <a:lstStyle/>
              <a:p>
                <a:endParaRPr lang="en-GB" sz="1200"/>
              </a:p>
            </p:txBody>
          </p:sp>
          <p:sp>
            <p:nvSpPr>
              <p:cNvPr id="26" name="Text Box 42">
                <a:extLst>
                  <a:ext uri="{FF2B5EF4-FFF2-40B4-BE49-F238E27FC236}">
                    <a16:creationId xmlns:a16="http://schemas.microsoft.com/office/drawing/2014/main" id="{F0397736-F897-EF17-3FE0-729CB6F601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14152" y="3634398"/>
                <a:ext cx="866957" cy="505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334" tIns="45167" rIns="90334" bIns="45167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 dirty="0"/>
                  <a:t>start</a:t>
                </a:r>
              </a:p>
            </p:txBody>
          </p:sp>
          <p:sp>
            <p:nvSpPr>
              <p:cNvPr id="27" name="Text Box 44">
                <a:extLst>
                  <a:ext uri="{FF2B5EF4-FFF2-40B4-BE49-F238E27FC236}">
                    <a16:creationId xmlns:a16="http://schemas.microsoft.com/office/drawing/2014/main" id="{B8BD8A11-447E-7051-8E80-FB3E8E5B91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05266" y="4160163"/>
                <a:ext cx="1060686" cy="505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334" tIns="45167" rIns="90334" bIns="45167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 dirty="0"/>
                  <a:t>target</a:t>
                </a:r>
              </a:p>
            </p:txBody>
          </p:sp>
          <p:cxnSp>
            <p:nvCxnSpPr>
              <p:cNvPr id="28" name="Straight Connector 35">
                <a:extLst>
                  <a:ext uri="{FF2B5EF4-FFF2-40B4-BE49-F238E27FC236}">
                    <a16:creationId xmlns:a16="http://schemas.microsoft.com/office/drawing/2014/main" id="{37F23118-0F00-EFBB-7411-4BF5D6366478}"/>
                  </a:ext>
                </a:extLst>
              </p:cNvPr>
              <p:cNvCxnSpPr/>
              <p:nvPr/>
            </p:nvCxnSpPr>
            <p:spPr bwMode="auto">
              <a:xfrm>
                <a:off x="4119616" y="3292331"/>
                <a:ext cx="276232" cy="1591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FF5E392E-63AC-B069-B21E-B463B7969F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30278" y="4418240"/>
              <a:ext cx="1205038" cy="139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DC07D26A-CEE4-8FB1-334B-9B116E1D7F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88901" y="4418240"/>
              <a:ext cx="580446" cy="139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34CF881-B74B-6571-A15F-2A47518DC7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95559" y="4418240"/>
              <a:ext cx="938254" cy="139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FD559C2B-FD58-3FE0-6E74-7FD5D5E91781}"/>
                </a:ext>
              </a:extLst>
            </p:cNvPr>
            <p:cNvGrpSpPr/>
            <p:nvPr/>
          </p:nvGrpSpPr>
          <p:grpSpPr>
            <a:xfrm>
              <a:off x="8209958" y="4418240"/>
              <a:ext cx="2361528" cy="1394268"/>
              <a:chOff x="2775005" y="3510305"/>
              <a:chExt cx="2361528" cy="1394268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80F57113-91C2-FC19-A7E4-BA2FE3238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775005" y="3510305"/>
                <a:ext cx="1542553" cy="1394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EE04F56F-E99C-C9F0-F49D-EFD39776FB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826442" y="3510305"/>
                <a:ext cx="310091" cy="1394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A69B8D9A-172E-5585-2BA0-99B803B89736}"/>
              </a:ext>
            </a:extLst>
          </p:cNvPr>
          <p:cNvSpPr txBox="1"/>
          <p:nvPr/>
        </p:nvSpPr>
        <p:spPr>
          <a:xfrm>
            <a:off x="7739127" y="4909948"/>
            <a:ext cx="38623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/>
              <a:t>MT:	movement time</a:t>
            </a:r>
          </a:p>
          <a:p>
            <a:pPr marL="0" indent="0">
              <a:buNone/>
            </a:pPr>
            <a:r>
              <a:rPr lang="en-US" sz="1400" dirty="0"/>
              <a:t>a &amp; b: 	input device-dependent constants</a:t>
            </a:r>
          </a:p>
          <a:p>
            <a:pPr marL="0" indent="0">
              <a:buNone/>
            </a:pPr>
            <a:r>
              <a:rPr lang="en-US" sz="1400" dirty="0"/>
              <a:t>D:	distance to the target</a:t>
            </a:r>
          </a:p>
          <a:p>
            <a:pPr marL="0" indent="0">
              <a:buNone/>
            </a:pPr>
            <a:r>
              <a:rPr lang="en-US" sz="1400" dirty="0"/>
              <a:t>W:	width of the target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BCAC4B33-7B26-8441-35AE-5AE40534EA9F}"/>
              </a:ext>
            </a:extLst>
          </p:cNvPr>
          <p:cNvCxnSpPr/>
          <p:nvPr/>
        </p:nvCxnSpPr>
        <p:spPr>
          <a:xfrm flipV="1">
            <a:off x="1915019" y="1646030"/>
            <a:ext cx="1210792" cy="132430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F11BE1A2-34FD-6707-C1F1-1A7DFE489F7A}"/>
              </a:ext>
            </a:extLst>
          </p:cNvPr>
          <p:cNvCxnSpPr/>
          <p:nvPr/>
        </p:nvCxnSpPr>
        <p:spPr>
          <a:xfrm>
            <a:off x="2732903" y="2272150"/>
            <a:ext cx="4717042" cy="121585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5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474C7A9-6CC1-7C06-C73E-D19FEAAA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Index of </a:t>
            </a:r>
            <a:r>
              <a:rPr lang="de-DE" dirty="0" err="1"/>
              <a:t>Difficulty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EC1F33B-544A-EFB4-6BCC-9D26F8FA314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9AF210-221A-8E54-5496-321941F3852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561353F-DF4C-3D43-4ACF-7D017B19A6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F69143E-3A71-0E48-00FA-0B547669F4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3043238"/>
            <a:ext cx="10801350" cy="30861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Index of Difficulty</a:t>
            </a:r>
            <a:r>
              <a:rPr lang="en-US" dirty="0"/>
              <a:t>, ID = </a:t>
            </a:r>
          </a:p>
          <a:p>
            <a:pPr lvl="1"/>
            <a:r>
              <a:rPr lang="en-US" dirty="0"/>
              <a:t>MT = a + b ·ID</a:t>
            </a:r>
          </a:p>
          <a:p>
            <a:pPr lvl="1"/>
            <a:r>
              <a:rPr lang="en-US" dirty="0"/>
              <a:t>ID how difficult a task is independent from the input device</a:t>
            </a:r>
          </a:p>
          <a:p>
            <a:r>
              <a:rPr lang="en-US" b="1" dirty="0">
                <a:solidFill>
                  <a:schemeClr val="accent1"/>
                </a:solidFill>
              </a:rPr>
              <a:t>Units:</a:t>
            </a:r>
          </a:p>
          <a:p>
            <a:pPr lvl="1"/>
            <a:r>
              <a:rPr lang="en-US" dirty="0"/>
              <a:t>a is measured in seconds</a:t>
            </a:r>
          </a:p>
          <a:p>
            <a:pPr lvl="1"/>
            <a:r>
              <a:rPr lang="en-US" dirty="0"/>
              <a:t>b is measured in seconds per bit</a:t>
            </a:r>
          </a:p>
          <a:p>
            <a:pPr lvl="1"/>
            <a:r>
              <a:rPr lang="en-US" dirty="0"/>
              <a:t>Index of Difficulty (ID) is described in bits</a:t>
            </a:r>
          </a:p>
          <a:p>
            <a:endParaRPr lang="de-DE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500F1A6-23C0-E69C-AB93-FDEBFC364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7978" y="1592264"/>
            <a:ext cx="3008201" cy="8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8E08640-5B93-E6F0-187D-680AC8D79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7978" y="2451404"/>
            <a:ext cx="3008201" cy="130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9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B6B40-AB2A-F27C-ED52-CA44AE68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5889"/>
            <a:ext cx="10801350" cy="973136"/>
          </a:xfrm>
        </p:spPr>
        <p:txBody>
          <a:bodyPr/>
          <a:lstStyle/>
          <a:p>
            <a:r>
              <a:rPr lang="en-US" dirty="0"/>
              <a:t>Determining a and b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60283E-8663-549E-1F15-70BBF410040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651875" y="6318000"/>
            <a:ext cx="2844798" cy="540000"/>
          </a:xfrm>
        </p:spPr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B48702-412A-49A8-95BB-83B34692754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496674" y="6318000"/>
            <a:ext cx="695325" cy="540000"/>
          </a:xfrm>
        </p:spPr>
        <p:txBody>
          <a:bodyPr/>
          <a:lstStyle/>
          <a:p>
            <a:fld id="{BA24374A-C3A8-471A-8837-3FC31668ABE5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AB65725-01E1-BD53-2A43-1F1628D3D9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</p:spPr>
        <p:txBody>
          <a:bodyPr/>
          <a:lstStyle/>
          <a:p>
            <a:r>
              <a:rPr lang="en-US" dirty="0" err="1"/>
              <a:t>Fitts’</a:t>
            </a:r>
            <a:r>
              <a:rPr lang="en-US" dirty="0"/>
              <a:t> Law</a:t>
            </a:r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F712761-F950-A69D-A8D3-2FD5A44F373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6AF25B-BA72-6FA5-F0A0-818C8E780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4" y="1631791"/>
            <a:ext cx="4600379" cy="3110217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1BD0CDD-7F9F-39C1-A086-2CB2B81BD606}"/>
              </a:ext>
            </a:extLst>
          </p:cNvPr>
          <p:cNvGrpSpPr/>
          <p:nvPr/>
        </p:nvGrpSpPr>
        <p:grpSpPr>
          <a:xfrm>
            <a:off x="2101707" y="4867709"/>
            <a:ext cx="2230198" cy="949492"/>
            <a:chOff x="741491" y="3284984"/>
            <a:chExt cx="2230198" cy="94949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E8342A8-5B4A-52B6-1A9B-C2EB1E04D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5576" y="3284984"/>
              <a:ext cx="2216113" cy="949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64745FA-3657-26AA-6CAF-A8C8C0059AD3}"/>
                </a:ext>
              </a:extLst>
            </p:cNvPr>
            <p:cNvSpPr/>
            <p:nvPr/>
          </p:nvSpPr>
          <p:spPr>
            <a:xfrm>
              <a:off x="741491" y="3511456"/>
              <a:ext cx="8418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/>
                <a:t>ID = </a:t>
              </a:r>
              <a:endParaRPr lang="en-US" sz="2400" dirty="0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65927BF-3047-143D-8BBB-970D36454FFA}"/>
              </a:ext>
            </a:extLst>
          </p:cNvPr>
          <p:cNvGrpSpPr/>
          <p:nvPr/>
        </p:nvGrpSpPr>
        <p:grpSpPr>
          <a:xfrm>
            <a:off x="6351196" y="1554082"/>
            <a:ext cx="4601358" cy="2952518"/>
            <a:chOff x="4050518" y="3249497"/>
            <a:chExt cx="4601358" cy="2952518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91FAC44-4234-C5F3-2C16-2132A7DB8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61" b="3883"/>
            <a:stretch/>
          </p:blipFill>
          <p:spPr>
            <a:xfrm>
              <a:off x="4408501" y="3249497"/>
              <a:ext cx="4243375" cy="295251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436A3A8-25E5-2BC9-DA58-C9F7BCD95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0518" y="3374596"/>
              <a:ext cx="261393" cy="2158745"/>
            </a:xfrm>
            <a:prstGeom prst="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AB6F6E71-CC3A-E980-BD5B-5C40CC9DE6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0" t="4427" r="2627" b="22548"/>
          <a:stretch/>
        </p:blipFill>
        <p:spPr>
          <a:xfrm>
            <a:off x="7102754" y="1679181"/>
            <a:ext cx="3731046" cy="2247441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E2009FF8-DA4E-CFDD-76A9-B27331C2AF23}"/>
              </a:ext>
            </a:extLst>
          </p:cNvPr>
          <p:cNvSpPr/>
          <p:nvPr/>
        </p:nvSpPr>
        <p:spPr>
          <a:xfrm>
            <a:off x="7613665" y="3370314"/>
            <a:ext cx="83927" cy="7915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B227936-B0F5-733D-3C26-170A4FF7384F}"/>
              </a:ext>
            </a:extLst>
          </p:cNvPr>
          <p:cNvSpPr/>
          <p:nvPr/>
        </p:nvSpPr>
        <p:spPr>
          <a:xfrm>
            <a:off x="10241584" y="1860572"/>
            <a:ext cx="83927" cy="7915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37B5355-BF77-54F5-3FE4-F927ADF737A0}"/>
              </a:ext>
            </a:extLst>
          </p:cNvPr>
          <p:cNvCxnSpPr/>
          <p:nvPr/>
        </p:nvCxnSpPr>
        <p:spPr>
          <a:xfrm flipV="1">
            <a:off x="7266616" y="1729350"/>
            <a:ext cx="3403321" cy="2016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C3F62264-ECDF-5213-D6FD-F6BBAB6D8EE3}"/>
              </a:ext>
            </a:extLst>
          </p:cNvPr>
          <p:cNvSpPr/>
          <p:nvPr/>
        </p:nvSpPr>
        <p:spPr>
          <a:xfrm>
            <a:off x="7314310" y="1491712"/>
            <a:ext cx="2265742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a = 0.028 s</a:t>
            </a:r>
          </a:p>
          <a:p>
            <a:r>
              <a:rPr lang="en-US" sz="2000" dirty="0"/>
              <a:t>b = 0.112 s/bit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0F9F068-6177-D3A0-6401-5A967D4DA3F4}"/>
              </a:ext>
            </a:extLst>
          </p:cNvPr>
          <p:cNvSpPr/>
          <p:nvPr/>
        </p:nvSpPr>
        <p:spPr>
          <a:xfrm>
            <a:off x="9599055" y="2693117"/>
            <a:ext cx="2469487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y = bx + a</a:t>
            </a:r>
            <a:br>
              <a:rPr lang="en-US" sz="2000" dirty="0"/>
            </a:br>
            <a:r>
              <a:rPr lang="en-US" sz="2000" dirty="0"/>
              <a:t>y = 0.11	2x + 0.028</a:t>
            </a:r>
            <a:br>
              <a:rPr lang="en-US" sz="2000" dirty="0"/>
            </a:br>
            <a:r>
              <a:rPr lang="en-US" sz="2000" dirty="0"/>
              <a:t>R² = 0.987</a:t>
            </a:r>
          </a:p>
        </p:txBody>
      </p:sp>
      <p:sp>
        <p:nvSpPr>
          <p:cNvPr id="22" name="Textplatzhalter 1">
            <a:extLst>
              <a:ext uri="{FF2B5EF4-FFF2-40B4-BE49-F238E27FC236}">
                <a16:creationId xmlns:a16="http://schemas.microsoft.com/office/drawing/2014/main" id="{E105E9C2-3ADD-DB64-4415-B543F4EF444D}"/>
              </a:ext>
            </a:extLst>
          </p:cNvPr>
          <p:cNvSpPr txBox="1">
            <a:spLocks/>
          </p:cNvSpPr>
          <p:nvPr/>
        </p:nvSpPr>
        <p:spPr>
          <a:xfrm>
            <a:off x="6766560" y="4931935"/>
            <a:ext cx="3943472" cy="117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079BC"/>
              </a:buClr>
            </a:pPr>
            <a:r>
              <a:rPr lang="pl-PL" dirty="0">
                <a:latin typeface="+mn-lt"/>
              </a:rPr>
              <a:t>D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=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16, W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=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0.25</a:t>
            </a:r>
          </a:p>
          <a:p>
            <a:pPr>
              <a:buClr>
                <a:srgbClr val="5079BC"/>
              </a:buClr>
            </a:pPr>
            <a:r>
              <a:rPr lang="pl-PL" dirty="0">
                <a:latin typeface="+mn-lt"/>
              </a:rPr>
              <a:t>ID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=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log</a:t>
            </a:r>
            <a:r>
              <a:rPr lang="pl-PL" baseline="-25000" dirty="0">
                <a:latin typeface="+mn-lt"/>
              </a:rPr>
              <a:t>2</a:t>
            </a:r>
            <a:r>
              <a:rPr lang="pl-PL" dirty="0">
                <a:latin typeface="+mn-lt"/>
              </a:rPr>
              <a:t>(1+64)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=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6.02</a:t>
            </a:r>
          </a:p>
        </p:txBody>
      </p:sp>
    </p:spTree>
    <p:extLst>
      <p:ext uri="{BB962C8B-B14F-4D97-AF65-F5344CB8AC3E}">
        <p14:creationId xmlns:p14="http://schemas.microsoft.com/office/powerpoint/2010/main" val="84648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 animBg="1"/>
      <p:bldP spid="20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61019-AF87-23F1-CD40-C17CB4725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the Movement Time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A07BA6-926F-5C19-A0A5-6954BD8B402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A8E4B8-5CB1-92FE-CE71-93E221019FE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6698F4-FCDF-049B-056A-E57D5F4F39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Fitts’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F076395-3108-7B53-F9E4-142178E8DDD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2921794"/>
            <a:ext cx="10801350" cy="3207544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a = 0.028s</a:t>
            </a:r>
          </a:p>
          <a:p>
            <a:pPr>
              <a:lnSpc>
                <a:spcPct val="110000"/>
              </a:lnSpc>
            </a:pPr>
            <a:r>
              <a:rPr lang="en-US" dirty="0"/>
              <a:t>b = 0.112s/bit</a:t>
            </a:r>
          </a:p>
          <a:p>
            <a:pPr>
              <a:lnSpc>
                <a:spcPct val="110000"/>
              </a:lnSpc>
            </a:pPr>
            <a:r>
              <a:rPr lang="en-US" dirty="0"/>
              <a:t>How long does it take to select a target that is 21 inch away and 3 inch wide?</a:t>
            </a:r>
          </a:p>
          <a:p>
            <a:pPr>
              <a:lnSpc>
                <a:spcPct val="110000"/>
              </a:lnSpc>
            </a:pPr>
            <a:r>
              <a:rPr lang="en-US" dirty="0"/>
              <a:t>MT = 0.028 + 0.112 * log2(1+7) </a:t>
            </a:r>
            <a:br>
              <a:rPr lang="en-US" dirty="0"/>
            </a:br>
            <a:r>
              <a:rPr lang="en-US" dirty="0"/>
              <a:t>       = 0.028 + 0.112 * log2(8)</a:t>
            </a:r>
            <a:br>
              <a:rPr lang="en-US" dirty="0"/>
            </a:br>
            <a:r>
              <a:rPr lang="en-US" dirty="0"/>
              <a:t>       = 0.028 + 0.112 * 3</a:t>
            </a:r>
            <a:br>
              <a:rPr lang="en-US" dirty="0"/>
            </a:br>
            <a:r>
              <a:rPr lang="en-US" dirty="0"/>
              <a:t>       = 0.364ms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FCA3580-A88E-0869-90F6-482335A1D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407" y="1738954"/>
            <a:ext cx="3008201" cy="8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577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CAA97-4668-7E19-5654-F021F7AD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 a and b for another device / task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89F60B-56B0-3DC5-DE31-299B9DACA96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1486CE-B35C-AE01-4A62-5F5869B282C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6643CF-E0E9-3E10-40B4-78A7AEC10A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CEFF3A8-9910-3CC4-EF02-68B10F15B7F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4A921B15-A4D0-1B1E-944F-9C2567A1AC70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887371" y="5505450"/>
            <a:ext cx="8149054" cy="623888"/>
          </a:xfrm>
        </p:spPr>
        <p:txBody>
          <a:bodyPr/>
          <a:lstStyle/>
          <a:p>
            <a:r>
              <a:rPr lang="en-US" dirty="0"/>
              <a:t>Understanding </a:t>
            </a:r>
            <a:r>
              <a:rPr lang="en-US" dirty="0" err="1"/>
              <a:t>Fitts'</a:t>
            </a:r>
            <a:r>
              <a:rPr lang="en-US" dirty="0"/>
              <a:t> Law. (2024, November 14). Retrieved from https://us.humankinetics.com/blogs/excerpt/understanding-fitts-law</a:t>
            </a:r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F78B99D-3F7D-A7DB-35BA-EE2A9E5D7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893310"/>
              </p:ext>
            </p:extLst>
          </p:nvPr>
        </p:nvGraphicFramePr>
        <p:xfrm>
          <a:off x="695322" y="1449387"/>
          <a:ext cx="2981328" cy="4679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776">
                  <a:extLst>
                    <a:ext uri="{9D8B030D-6E8A-4147-A177-3AD203B41FA5}">
                      <a16:colId xmlns:a16="http://schemas.microsoft.com/office/drawing/2014/main" val="1404706779"/>
                    </a:ext>
                  </a:extLst>
                </a:gridCol>
                <a:gridCol w="993776">
                  <a:extLst>
                    <a:ext uri="{9D8B030D-6E8A-4147-A177-3AD203B41FA5}">
                      <a16:colId xmlns:a16="http://schemas.microsoft.com/office/drawing/2014/main" val="4269824941"/>
                    </a:ext>
                  </a:extLst>
                </a:gridCol>
                <a:gridCol w="993776">
                  <a:extLst>
                    <a:ext uri="{9D8B030D-6E8A-4147-A177-3AD203B41FA5}">
                      <a16:colId xmlns:a16="http://schemas.microsoft.com/office/drawing/2014/main" val="3802217358"/>
                    </a:ext>
                  </a:extLst>
                </a:gridCol>
              </a:tblGrid>
              <a:tr h="275291"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Roboto Medium" panose="02000000000000000000" pitchFamily="2" charset="0"/>
                        </a:rPr>
                        <a:t>width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Roboto Medium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Roboto Medium" panose="02000000000000000000" pitchFamily="2" charset="0"/>
                        </a:rPr>
                        <a:t>distance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Roboto Medium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Roboto Medium" panose="02000000000000000000" pitchFamily="2" charset="0"/>
                        </a:rPr>
                        <a:t>MT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97222567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0,0625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4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0,697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97354589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0,0625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8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0,771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40076440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0,0625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16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0,896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36833208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0,0625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32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1,096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32076334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0,125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4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0,649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65426749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0,125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8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0,734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09403091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0,125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16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0,844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53541939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0,125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32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1,028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14716848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4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0,607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61119412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8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0,672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86630587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16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0,771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57512463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32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0,975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76336111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4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0,535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78336165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8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0,623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67196561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16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0,724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16245094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32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0,902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03061621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0F0E996B-7E69-0F95-96D6-397B739D310A}"/>
              </a:ext>
            </a:extLst>
          </p:cNvPr>
          <p:cNvSpPr txBox="1"/>
          <p:nvPr/>
        </p:nvSpPr>
        <p:spPr>
          <a:xfrm>
            <a:off x="4083968" y="1639964"/>
            <a:ext cx="4346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are a and b for this?</a:t>
            </a:r>
          </a:p>
        </p:txBody>
      </p:sp>
      <p:pic>
        <p:nvPicPr>
          <p:cNvPr id="13314" name="Picture 2" descr="Understanding Fitts' Law – Human Kinetics">
            <a:extLst>
              <a:ext uri="{FF2B5EF4-FFF2-40B4-BE49-F238E27FC236}">
                <a16:creationId xmlns:a16="http://schemas.microsoft.com/office/drawing/2014/main" id="{5593B3A1-D856-7C28-EFF1-0E9EB8276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05" b="6803"/>
          <a:stretch/>
        </p:blipFill>
        <p:spPr bwMode="auto">
          <a:xfrm>
            <a:off x="4582798" y="2623674"/>
            <a:ext cx="3895312" cy="23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2BA023-383B-5158-0261-AAB4A131951E}"/>
              </a:ext>
            </a:extLst>
          </p:cNvPr>
          <p:cNvSpPr txBox="1"/>
          <p:nvPr/>
        </p:nvSpPr>
        <p:spPr>
          <a:xfrm>
            <a:off x="8873456" y="4667261"/>
            <a:ext cx="189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aseline="0" dirty="0"/>
              <a:t>a = 0,2234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3AA171D-B5BC-CA4E-8D17-CB0D3B5B0C80}"/>
              </a:ext>
            </a:extLst>
          </p:cNvPr>
          <p:cNvSpPr txBox="1"/>
          <p:nvPr/>
        </p:nvSpPr>
        <p:spPr>
          <a:xfrm>
            <a:off x="8873455" y="5040589"/>
            <a:ext cx="189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aseline="0" dirty="0"/>
              <a:t>b = 0,0926</a:t>
            </a:r>
            <a:endParaRPr lang="de-DE" dirty="0"/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2A2FCB71-1D98-8E47-9F78-0238817BBD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058974"/>
              </p:ext>
            </p:extLst>
          </p:nvPr>
        </p:nvGraphicFramePr>
        <p:xfrm>
          <a:off x="8651873" y="1449388"/>
          <a:ext cx="3384552" cy="3195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42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10DF-926C-35FD-734E-C93DA4C4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Fitts</a:t>
            </a:r>
            <a:r>
              <a:rPr lang="de-DE" dirty="0"/>
              <a:t>‘ in 2D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DF545B0-1236-7845-1855-34979A8DAE3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E8D128-2DDF-CDB0-8850-3F3AC301269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454A2A-4739-0BF4-C6DA-86A625857A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FBCDFBF-50DB-2566-7AE5-9826409F19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22DFB89-95AD-521A-869A-60FBF770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70" t="82166" r="620" b="2416"/>
          <a:stretch/>
        </p:blipFill>
        <p:spPr>
          <a:xfrm>
            <a:off x="4662250" y="2866613"/>
            <a:ext cx="2867500" cy="981900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CEC8E3-C8A0-47D6-6DF0-E744E0B4F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872" y="3353687"/>
            <a:ext cx="297850" cy="44714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AF839FA-3720-5942-A14D-9439EFEF331D}"/>
              </a:ext>
            </a:extLst>
          </p:cNvPr>
          <p:cNvGrpSpPr/>
          <p:nvPr/>
        </p:nvGrpSpPr>
        <p:grpSpPr>
          <a:xfrm>
            <a:off x="2405872" y="2065944"/>
            <a:ext cx="3697813" cy="523220"/>
            <a:chOff x="695325" y="1635008"/>
            <a:chExt cx="3697813" cy="523220"/>
          </a:xfrm>
        </p:grpSpPr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87491487-FF5F-B478-DCBA-BE76DE220B47}"/>
                </a:ext>
              </a:extLst>
            </p:cNvPr>
            <p:cNvCxnSpPr/>
            <p:nvPr/>
          </p:nvCxnSpPr>
          <p:spPr>
            <a:xfrm flipH="1">
              <a:off x="695325" y="2158228"/>
              <a:ext cx="3697813" cy="0"/>
            </a:xfrm>
            <a:prstGeom prst="straightConnector1">
              <a:avLst/>
            </a:prstGeom>
            <a:ln w="698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C74B349-6FD0-AB2A-4F1F-01B6857EDD60}"/>
                </a:ext>
              </a:extLst>
            </p:cNvPr>
            <p:cNvSpPr/>
            <p:nvPr/>
          </p:nvSpPr>
          <p:spPr>
            <a:xfrm>
              <a:off x="1781843" y="1635008"/>
              <a:ext cx="15247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distance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525CFBE-A174-18D0-9BCB-4983F4AEC019}"/>
              </a:ext>
            </a:extLst>
          </p:cNvPr>
          <p:cNvGrpSpPr/>
          <p:nvPr/>
        </p:nvGrpSpPr>
        <p:grpSpPr>
          <a:xfrm>
            <a:off x="4817379" y="4114403"/>
            <a:ext cx="2556301" cy="535402"/>
            <a:chOff x="3106832" y="3683467"/>
            <a:chExt cx="2556301" cy="535402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7B3D8C83-9A66-170D-BB3C-DF0B78D3F35F}"/>
                </a:ext>
              </a:extLst>
            </p:cNvPr>
            <p:cNvCxnSpPr/>
            <p:nvPr/>
          </p:nvCxnSpPr>
          <p:spPr>
            <a:xfrm flipH="1">
              <a:off x="3106832" y="3683467"/>
              <a:ext cx="2556301" cy="0"/>
            </a:xfrm>
            <a:prstGeom prst="straightConnector1">
              <a:avLst/>
            </a:prstGeom>
            <a:ln w="698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6ACEA3D-4897-F410-6D9B-6961E98431E6}"/>
                </a:ext>
              </a:extLst>
            </p:cNvPr>
            <p:cNvSpPr/>
            <p:nvPr/>
          </p:nvSpPr>
          <p:spPr>
            <a:xfrm>
              <a:off x="3872662" y="3695649"/>
              <a:ext cx="10246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width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7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3970-12FF-7E3B-7BBA-B7032D561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97CDD9-660D-11E1-DD4E-2E48B5B5692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B49EC3-5F21-DB8B-9217-298C20B06D1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D07B13-73AE-68AF-E93C-1AF64FCB77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608A91-B17F-782D-481D-DC9D2B10A5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A63765-4200-03CC-7C4E-2AD3678A3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287" y="1163173"/>
            <a:ext cx="297850" cy="4471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684CF79-AE11-324B-DEB5-102A6E18A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970" t="82166" r="620" b="2416"/>
          <a:stretch/>
        </p:blipFill>
        <p:spPr>
          <a:xfrm>
            <a:off x="4662250" y="2815500"/>
            <a:ext cx="2867500" cy="981900"/>
          </a:xfrm>
          <a:prstGeom prst="rect">
            <a:avLst/>
          </a:prstGeom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5CCFE17-E53C-0078-A0F7-5BECF1EBA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872" y="3302574"/>
            <a:ext cx="297850" cy="44714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3FF5CF2F-4655-6100-7F87-218C90399623}"/>
              </a:ext>
            </a:extLst>
          </p:cNvPr>
          <p:cNvSpPr/>
          <p:nvPr/>
        </p:nvSpPr>
        <p:spPr>
          <a:xfrm rot="2902251">
            <a:off x="4324896" y="1986373"/>
            <a:ext cx="1524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distance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EB4A51B-BC55-F6ED-2955-D2C521FF591A}"/>
              </a:ext>
            </a:extLst>
          </p:cNvPr>
          <p:cNvCxnSpPr/>
          <p:nvPr/>
        </p:nvCxnSpPr>
        <p:spPr>
          <a:xfrm>
            <a:off x="5780908" y="2953974"/>
            <a:ext cx="616125" cy="691563"/>
          </a:xfrm>
          <a:prstGeom prst="line">
            <a:avLst/>
          </a:prstGeom>
          <a:ln w="28575">
            <a:solidFill>
              <a:srgbClr val="21ADD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7BD6A0A-6B9B-C0E5-268A-880E17B7330B}"/>
              </a:ext>
            </a:extLst>
          </p:cNvPr>
          <p:cNvGrpSpPr/>
          <p:nvPr/>
        </p:nvGrpSpPr>
        <p:grpSpPr>
          <a:xfrm>
            <a:off x="6022683" y="2380208"/>
            <a:ext cx="772484" cy="1038649"/>
            <a:chOff x="4312136" y="2000385"/>
            <a:chExt cx="772484" cy="1038649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DB6C3CE3-C149-EDCA-EB65-E2AB20F0DBD3}"/>
                </a:ext>
              </a:extLst>
            </p:cNvPr>
            <p:cNvCxnSpPr/>
            <p:nvPr/>
          </p:nvCxnSpPr>
          <p:spPr>
            <a:xfrm flipH="1" flipV="1">
              <a:off x="4312136" y="2347471"/>
              <a:ext cx="616125" cy="691563"/>
            </a:xfrm>
            <a:prstGeom prst="straightConnector1">
              <a:avLst/>
            </a:prstGeom>
            <a:ln w="698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B4D302C-4C74-521D-4375-035B37FF07F3}"/>
                </a:ext>
              </a:extLst>
            </p:cNvPr>
            <p:cNvSpPr/>
            <p:nvPr/>
          </p:nvSpPr>
          <p:spPr>
            <a:xfrm rot="2889647">
              <a:off x="4310690" y="2251095"/>
              <a:ext cx="10246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width</a:t>
              </a:r>
            </a:p>
          </p:txBody>
        </p:sp>
      </p:grp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455FA7C-EAA9-F7A0-EBF5-BFFA54CF595B}"/>
              </a:ext>
            </a:extLst>
          </p:cNvPr>
          <p:cNvCxnSpPr/>
          <p:nvPr/>
        </p:nvCxnSpPr>
        <p:spPr>
          <a:xfrm flipH="1" flipV="1">
            <a:off x="3950785" y="1381321"/>
            <a:ext cx="1906717" cy="2140174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65E076A4-64B5-8AA4-F4D3-B927C5E9423F}"/>
              </a:ext>
            </a:extLst>
          </p:cNvPr>
          <p:cNvCxnSpPr/>
          <p:nvPr/>
        </p:nvCxnSpPr>
        <p:spPr>
          <a:xfrm flipV="1">
            <a:off x="3950785" y="1163173"/>
            <a:ext cx="238974" cy="21814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46D82990-61D3-4BB0-5FC5-12984F14053D}"/>
              </a:ext>
            </a:extLst>
          </p:cNvPr>
          <p:cNvCxnSpPr/>
          <p:nvPr/>
        </p:nvCxnSpPr>
        <p:spPr>
          <a:xfrm flipV="1">
            <a:off x="5783804" y="2735826"/>
            <a:ext cx="238974" cy="21814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634E34E-94A9-7607-3070-E923C2E02753}"/>
              </a:ext>
            </a:extLst>
          </p:cNvPr>
          <p:cNvCxnSpPr/>
          <p:nvPr/>
        </p:nvCxnSpPr>
        <p:spPr>
          <a:xfrm flipV="1">
            <a:off x="6397033" y="3412421"/>
            <a:ext cx="238974" cy="21814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52798AF-E373-9CA3-A8CF-6F52E9D8F670}"/>
              </a:ext>
            </a:extLst>
          </p:cNvPr>
          <p:cNvCxnSpPr/>
          <p:nvPr/>
        </p:nvCxnSpPr>
        <p:spPr>
          <a:xfrm flipV="1">
            <a:off x="5856303" y="3307955"/>
            <a:ext cx="238974" cy="21814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5CB7B81C-2ED7-AD92-7CFC-585EAF6D814A}"/>
              </a:ext>
            </a:extLst>
          </p:cNvPr>
          <p:cNvSpPr/>
          <p:nvPr/>
        </p:nvSpPr>
        <p:spPr>
          <a:xfrm>
            <a:off x="6042117" y="3252450"/>
            <a:ext cx="107767" cy="108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21A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B303581-8DD2-BE16-F0B1-89017D9820B8}"/>
              </a:ext>
            </a:extLst>
          </p:cNvPr>
          <p:cNvSpPr txBox="1"/>
          <p:nvPr/>
        </p:nvSpPr>
        <p:spPr>
          <a:xfrm>
            <a:off x="3497032" y="4872944"/>
            <a:ext cx="519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are width and distance?</a:t>
            </a:r>
          </a:p>
        </p:txBody>
      </p:sp>
    </p:spTree>
    <p:extLst>
      <p:ext uri="{BB962C8B-B14F-4D97-AF65-F5344CB8AC3E}">
        <p14:creationId xmlns:p14="http://schemas.microsoft.com/office/powerpoint/2010/main" val="27104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4557 -0.312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0D9FF-1B0F-FC59-B85D-70974703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Fitts</a:t>
            </a:r>
            <a:r>
              <a:rPr lang="de-DE" dirty="0"/>
              <a:t>‘ in 2D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3A6C1F-84FC-B37D-22F3-2588D70B2F1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80377F-ADD9-5ECF-A046-84047B62319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0CC0D6-AAC7-072C-15B4-959280A89E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69195D4-648D-AFDF-8034-6BC5AF63FCD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3F2C6A9-A4DA-D956-3B3B-51A46958F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70" t="82166" r="620" b="2416"/>
          <a:stretch/>
        </p:blipFill>
        <p:spPr>
          <a:xfrm>
            <a:off x="4673599" y="2866613"/>
            <a:ext cx="2867500" cy="9819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0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CF22B-3C70-4FA6-C69A-84CC81A9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5889"/>
            <a:ext cx="10801350" cy="973136"/>
          </a:xfrm>
        </p:spPr>
        <p:txBody>
          <a:bodyPr/>
          <a:lstStyle/>
          <a:p>
            <a:r>
              <a:rPr lang="de-DE" dirty="0" err="1"/>
              <a:t>Standardized</a:t>
            </a:r>
            <a:r>
              <a:rPr lang="de-DE" dirty="0"/>
              <a:t> 1D </a:t>
            </a:r>
            <a:r>
              <a:rPr lang="de-DE" dirty="0" err="1"/>
              <a:t>Fitts</a:t>
            </a:r>
            <a:r>
              <a:rPr lang="de-DE" dirty="0"/>
              <a:t>‘ Task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FAF22E-87DE-7C2F-23C6-E63465456F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651875" y="6318000"/>
            <a:ext cx="2844798" cy="540000"/>
          </a:xfrm>
        </p:spPr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93BB09-735B-A1D0-6B20-E75AA71062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496674" y="6318000"/>
            <a:ext cx="695325" cy="540000"/>
          </a:xfrm>
        </p:spPr>
        <p:txBody>
          <a:bodyPr/>
          <a:lstStyle/>
          <a:p>
            <a:fld id="{BA24374A-C3A8-471A-8837-3FC31668ABE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F5AE33C-1022-B215-DE49-B1B5AC78B1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</p:spPr>
        <p:txBody>
          <a:bodyPr/>
          <a:lstStyle/>
          <a:p>
            <a:r>
              <a:rPr lang="en-US" dirty="0" err="1"/>
              <a:t>Fitts’</a:t>
            </a:r>
            <a:r>
              <a:rPr lang="en-US" dirty="0"/>
              <a:t> Law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0AB57FD-75ED-D430-5142-74D088A82AD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9E698C-84DC-7178-F176-224D800D56CE}"/>
              </a:ext>
            </a:extLst>
          </p:cNvPr>
          <p:cNvSpPr txBox="1">
            <a:spLocks/>
          </p:cNvSpPr>
          <p:nvPr/>
        </p:nvSpPr>
        <p:spPr>
          <a:xfrm>
            <a:off x="695325" y="4529082"/>
            <a:ext cx="4079269" cy="159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sz="1600" dirty="0">
                <a:latin typeface="+mn-lt"/>
              </a:rPr>
              <a:t>Commonly using a fixed set of amplitudes and Widths, e.g.: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 dirty="0">
                <a:latin typeface="+mn-lt"/>
              </a:rPr>
              <a:t>Amplitude (A): 64, 128, 256, 512 pixels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 dirty="0">
                <a:latin typeface="+mn-lt"/>
              </a:rPr>
              <a:t>Width (W): 8, 16, 32, 64 pixels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A5350D2-E524-2889-27B4-F4F293488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44" y="1449387"/>
            <a:ext cx="3514683" cy="46784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44A4904-729F-F8DB-B76F-2D17CD92A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1449387"/>
            <a:ext cx="3960814" cy="27775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2" descr="figure 6c">
            <a:extLst>
              <a:ext uri="{FF2B5EF4-FFF2-40B4-BE49-F238E27FC236}">
                <a16:creationId xmlns:a16="http://schemas.microsoft.com/office/drawing/2014/main" id="{BACB3D8A-81B8-D5E5-CB96-249A8F03B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5" y="1449388"/>
            <a:ext cx="2767402" cy="37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876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C67F9-CA4F-4593-43BE-8DB8B5B9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Standardized</a:t>
            </a:r>
            <a:r>
              <a:rPr lang="de-DE" dirty="0"/>
              <a:t> 2D </a:t>
            </a:r>
            <a:r>
              <a:rPr lang="de-DE" dirty="0" err="1"/>
              <a:t>Fitts</a:t>
            </a:r>
            <a:r>
              <a:rPr lang="de-DE" dirty="0"/>
              <a:t>‘ Task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A1648F6-73AA-31F2-9ADE-D01475EFDCF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23C546-9252-EA2F-EEFC-FC259585FAE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E70E03-655F-77B8-F1B1-4EB5F5361A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6A3EDE-3426-8F4D-BC87-A8CE56C087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98D65B-1A1D-9859-DA35-13F2DD7A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307" y="1449387"/>
            <a:ext cx="3515842" cy="46799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F6F76F6-3138-E9FC-7C3B-A53DD6F6F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65" y="1449387"/>
            <a:ext cx="3961574" cy="2778053"/>
          </a:xfrm>
          <a:prstGeom prst="rect">
            <a:avLst/>
          </a:prstGeom>
        </p:spPr>
      </p:pic>
      <p:pic>
        <p:nvPicPr>
          <p:cNvPr id="10242" name="Picture 2" descr="figure 6c">
            <a:extLst>
              <a:ext uri="{FF2B5EF4-FFF2-40B4-BE49-F238E27FC236}">
                <a16:creationId xmlns:a16="http://schemas.microsoft.com/office/drawing/2014/main" id="{EDCA6217-5477-0BD1-0484-8579860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4" y="1449387"/>
            <a:ext cx="2767402" cy="37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29062961-38D8-4DAD-4037-D24825D616C9}"/>
              </a:ext>
            </a:extLst>
          </p:cNvPr>
          <p:cNvSpPr txBox="1">
            <a:spLocks/>
          </p:cNvSpPr>
          <p:nvPr/>
        </p:nvSpPr>
        <p:spPr>
          <a:xfrm>
            <a:off x="695325" y="4529082"/>
            <a:ext cx="4079269" cy="159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sz="1600" dirty="0">
                <a:latin typeface="+mn-lt"/>
              </a:rPr>
              <a:t>Commonly using a fixed set of amplitudes and Widths, e.g.: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 dirty="0">
                <a:latin typeface="+mn-lt"/>
              </a:rPr>
              <a:t>Amplitude (A): 64, 128, 256, 512 pixels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 dirty="0">
                <a:latin typeface="+mn-lt"/>
              </a:rPr>
              <a:t>Width (W): 8, 16, 32, 64 pixels </a:t>
            </a:r>
          </a:p>
        </p:txBody>
      </p:sp>
    </p:spTree>
    <p:extLst>
      <p:ext uri="{BB962C8B-B14F-4D97-AF65-F5344CB8AC3E}">
        <p14:creationId xmlns:p14="http://schemas.microsoft.com/office/powerpoint/2010/main" val="136390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schließen enthält.&#10;&#10;Automatisch generierte Beschreibung">
            <a:extLst>
              <a:ext uri="{FF2B5EF4-FFF2-40B4-BE49-F238E27FC236}">
                <a16:creationId xmlns:a16="http://schemas.microsoft.com/office/drawing/2014/main" id="{2D838226-30FF-1174-B71D-9992125E763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1" b="10841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00AD62-A7DD-C39E-D2F5-7031BC4291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Image from: </a:t>
            </a:r>
            <a:r>
              <a:rPr lang="de-DE" dirty="0">
                <a:hlinkClick r:id="rId3"/>
              </a:rPr>
              <a:t>https://pxhere.com/de/photo/956874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216173-734A-C109-95BB-3623D276169F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B5C5B6-AF0D-D14F-250C-791801910B5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BE9472E-1219-9F6D-429E-D9752F5849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Models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395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37532-B92D-527A-44F3-3D8E7BEB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Throughput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C116533-E691-5EF8-E826-FB64C97F95E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C8DAE4-1673-1924-1845-B1682D076F1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BCB458-4B9C-DC50-97DD-5C3A00DDA7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A394E27-5DFF-D383-6408-50EBBF4BF69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5236552" cy="467995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single metric </a:t>
            </a:r>
            <a:r>
              <a:rPr lang="en-US" dirty="0"/>
              <a:t>for a pointing device</a:t>
            </a:r>
          </a:p>
          <a:p>
            <a:pPr lvl="1"/>
            <a:r>
              <a:rPr lang="en-US" dirty="0"/>
              <a:t>Works with serial (a series of target selections)</a:t>
            </a:r>
          </a:p>
          <a:p>
            <a:pPr lvl="1"/>
            <a:r>
              <a:rPr lang="en-US" dirty="0"/>
              <a:t>Works with discrete (single target selections)</a:t>
            </a:r>
          </a:p>
          <a:p>
            <a:r>
              <a:rPr lang="en-US" dirty="0"/>
              <a:t>Sufficient with </a:t>
            </a:r>
            <a:r>
              <a:rPr lang="en-US" b="1" dirty="0">
                <a:solidFill>
                  <a:schemeClr val="accent1"/>
                </a:solidFill>
              </a:rPr>
              <a:t>six different IDs </a:t>
            </a:r>
            <a:r>
              <a:rPr lang="en-US" dirty="0"/>
              <a:t>to determine the device-specific constants a and b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D120C47-7A1B-A0E0-7933-EE507C8C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588" y="1913528"/>
            <a:ext cx="4974603" cy="35799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13899F-7462-25AE-088D-6A1FD0EE28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6195" y="2255377"/>
            <a:ext cx="261393" cy="21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B66C6-7301-4F91-AA95-C71783926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1D </a:t>
            </a:r>
            <a:r>
              <a:rPr lang="de-DE" dirty="0" err="1"/>
              <a:t>vs</a:t>
            </a:r>
            <a:r>
              <a:rPr lang="de-DE" dirty="0"/>
              <a:t> 2D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0058D1-2F3E-CE28-ED99-1A0537CF5FF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F7B5C9-6B11-E681-209D-D76EF0F129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0A5D46A-890C-4B69-5E00-749B388D0E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D4A79B8-58D3-4C4D-E5BE-526A08DE7E6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5998849-37DA-ECE4-1DDD-5C5E41DE2649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 err="1"/>
              <a:t>MacKenzie</a:t>
            </a:r>
            <a:r>
              <a:rPr lang="de-DE" dirty="0"/>
              <a:t>, I. S. (2018). </a:t>
            </a:r>
            <a:r>
              <a:rPr lang="de-DE" dirty="0" err="1"/>
              <a:t>Fitts</a:t>
            </a:r>
            <a:r>
              <a:rPr lang="de-DE" dirty="0"/>
              <a:t>' </a:t>
            </a:r>
            <a:r>
              <a:rPr lang="de-DE" dirty="0" err="1"/>
              <a:t>law</a:t>
            </a:r>
            <a:r>
              <a:rPr lang="de-DE" dirty="0"/>
              <a:t>. In K. L. Norman &amp; J. </a:t>
            </a:r>
            <a:r>
              <a:rPr lang="de-DE" dirty="0" err="1"/>
              <a:t>Kirakowski</a:t>
            </a:r>
            <a:r>
              <a:rPr lang="de-DE" dirty="0"/>
              <a:t> (Eds.), Handbook of human-computer </a:t>
            </a:r>
            <a:r>
              <a:rPr lang="de-DE" dirty="0" err="1"/>
              <a:t>interaction</a:t>
            </a:r>
            <a:r>
              <a:rPr lang="de-DE" dirty="0"/>
              <a:t>, pp. 349-370. Hoboken, NJ: Wiley. doi:10.1002/9781118976005</a:t>
            </a:r>
          </a:p>
        </p:txBody>
      </p:sp>
      <p:pic>
        <p:nvPicPr>
          <p:cNvPr id="11266" name="Picture 2" descr="figure 11">
            <a:extLst>
              <a:ext uri="{FF2B5EF4-FFF2-40B4-BE49-F238E27FC236}">
                <a16:creationId xmlns:a16="http://schemas.microsoft.com/office/drawing/2014/main" id="{C1EEAE07-0944-C572-F085-8F805871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52" y="1327075"/>
            <a:ext cx="5253034" cy="430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10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F6DCC-CFDC-F19B-8739-AA00FA91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Serial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Discrete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EAB32EF-69DD-A0C5-372A-3465022414F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E520A3-A121-9E71-7F69-D632E4685D1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D5026F-0DF9-1235-9588-27A99DDCAB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Fitts’ Law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86AD790-21BE-8DBC-A16B-4697CDF6CD6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CB9C340-0F38-FF85-7291-D360621B4211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 err="1"/>
              <a:t>MacKenzie</a:t>
            </a:r>
            <a:r>
              <a:rPr lang="en-US" dirty="0"/>
              <a:t>, I. S., and </a:t>
            </a:r>
            <a:r>
              <a:rPr lang="en-US" dirty="0" err="1"/>
              <a:t>Isokoski</a:t>
            </a:r>
            <a:r>
              <a:rPr lang="en-US" dirty="0"/>
              <a:t>, P. (2008). </a:t>
            </a:r>
            <a:r>
              <a:rPr lang="en-US" dirty="0" err="1"/>
              <a:t>Fitts'</a:t>
            </a:r>
            <a:r>
              <a:rPr lang="en-US" dirty="0"/>
              <a:t> throughput and the speed-accuracy tradeoff. Proceedings of the ACM Conference on Human Factors in Computing Systems – CHI 2008, pp. 1633-1636. New York: ACM.</a:t>
            </a:r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035D07-2CC5-C6E0-3968-C799968C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1381125"/>
            <a:ext cx="43910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634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E7796DE-0AB5-34BD-1C09-36927105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Fitts</a:t>
            </a:r>
            <a:r>
              <a:rPr lang="de-DE" dirty="0"/>
              <a:t>‘ in 2D (ISO 9241-9)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F5831F-8797-EB7E-C904-208F128A4D8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BA76F8-8DA0-9964-988E-76DE7086A3E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833D6BD-B20A-BA2F-9951-E47D22FB9C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Fitts’ Law</a:t>
            </a:r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C582322-6C6A-0E3E-81C6-43F27000E88B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Guo, X. (2022). A </a:t>
            </a:r>
            <a:r>
              <a:rPr lang="en-US" dirty="0" err="1"/>
              <a:t>Fitts'</a:t>
            </a:r>
            <a:r>
              <a:rPr lang="en-US" dirty="0"/>
              <a:t> law evaluation and comparison for human and manipulator on touch task. Cognit. </a:t>
            </a:r>
            <a:r>
              <a:rPr lang="en-US" dirty="0" err="1"/>
              <a:t>Comput</a:t>
            </a:r>
            <a:r>
              <a:rPr lang="en-US" dirty="0"/>
              <a:t>. Syst., 4. </a:t>
            </a:r>
            <a:r>
              <a:rPr lang="en-US" dirty="0" err="1"/>
              <a:t>doi</a:t>
            </a:r>
            <a:r>
              <a:rPr lang="en-US" dirty="0"/>
              <a:t>: 10.1049/ccs2.12057</a:t>
            </a:r>
            <a:endParaRPr lang="de-DE" dirty="0"/>
          </a:p>
        </p:txBody>
      </p:sp>
      <p:pic>
        <p:nvPicPr>
          <p:cNvPr id="6146" name="Picture 2" descr="A classic two‐dimensional Fitts' law tapping task | Download Scientific  Diagram">
            <a:extLst>
              <a:ext uri="{FF2B5EF4-FFF2-40B4-BE49-F238E27FC236}">
                <a16:creationId xmlns:a16="http://schemas.microsoft.com/office/drawing/2014/main" id="{4C6C3A16-115E-9FB6-197C-3E3C7D5B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077" y="1524000"/>
            <a:ext cx="4114349" cy="405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FC5B293-6ED7-D33F-27BA-7E6B709AF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" r="6368"/>
          <a:stretch/>
        </p:blipFill>
        <p:spPr>
          <a:xfrm>
            <a:off x="6520918" y="1570445"/>
            <a:ext cx="4167927" cy="4056136"/>
          </a:xfrm>
          <a:custGeom>
            <a:avLst/>
            <a:gdLst>
              <a:gd name="connsiteX0" fmla="*/ 451209 w 2781870"/>
              <a:gd name="connsiteY0" fmla="*/ 0 h 2707256"/>
              <a:gd name="connsiteX1" fmla="*/ 2330661 w 2781870"/>
              <a:gd name="connsiteY1" fmla="*/ 0 h 2707256"/>
              <a:gd name="connsiteX2" fmla="*/ 2421587 w 2781870"/>
              <a:gd name="connsiteY2" fmla="*/ 9166 h 2707256"/>
              <a:gd name="connsiteX3" fmla="*/ 2781870 w 2781870"/>
              <a:gd name="connsiteY3" fmla="*/ 451218 h 2707256"/>
              <a:gd name="connsiteX4" fmla="*/ 2781870 w 2781870"/>
              <a:gd name="connsiteY4" fmla="*/ 2256037 h 2707256"/>
              <a:gd name="connsiteX5" fmla="*/ 2330651 w 2781870"/>
              <a:gd name="connsiteY5" fmla="*/ 2707256 h 2707256"/>
              <a:gd name="connsiteX6" fmla="*/ 451219 w 2781870"/>
              <a:gd name="connsiteY6" fmla="*/ 2707256 h 2707256"/>
              <a:gd name="connsiteX7" fmla="*/ 0 w 2781870"/>
              <a:gd name="connsiteY7" fmla="*/ 2256037 h 2707256"/>
              <a:gd name="connsiteX8" fmla="*/ 0 w 2781870"/>
              <a:gd name="connsiteY8" fmla="*/ 451218 h 2707256"/>
              <a:gd name="connsiteX9" fmla="*/ 360283 w 2781870"/>
              <a:gd name="connsiteY9" fmla="*/ 9166 h 270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1870" h="2707256">
                <a:moveTo>
                  <a:pt x="451209" y="0"/>
                </a:moveTo>
                <a:lnTo>
                  <a:pt x="2330661" y="0"/>
                </a:lnTo>
                <a:lnTo>
                  <a:pt x="2421587" y="9166"/>
                </a:lnTo>
                <a:cubicBezTo>
                  <a:pt x="2627200" y="51241"/>
                  <a:pt x="2781870" y="233167"/>
                  <a:pt x="2781870" y="451218"/>
                </a:cubicBezTo>
                <a:lnTo>
                  <a:pt x="2781870" y="2256037"/>
                </a:lnTo>
                <a:cubicBezTo>
                  <a:pt x="2781870" y="2505238"/>
                  <a:pt x="2579852" y="2707256"/>
                  <a:pt x="2330651" y="2707256"/>
                </a:cubicBezTo>
                <a:lnTo>
                  <a:pt x="451219" y="2707256"/>
                </a:lnTo>
                <a:cubicBezTo>
                  <a:pt x="202018" y="2707256"/>
                  <a:pt x="0" y="2505238"/>
                  <a:pt x="0" y="2256037"/>
                </a:cubicBezTo>
                <a:lnTo>
                  <a:pt x="0" y="451218"/>
                </a:lnTo>
                <a:cubicBezTo>
                  <a:pt x="0" y="233167"/>
                  <a:pt x="154670" y="51241"/>
                  <a:pt x="360283" y="916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45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A27D28-F8F2-E797-D97B-A3A68B7E7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A579FC-87C5-0D7F-C1A0-2911511EA70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AABF76-09A9-1FB1-606D-482FBC564D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35F2D6-DC4E-4B5B-ECF6-6512569F82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F703D74-31BA-50EC-8891-FD053BCF7BB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8416AD-C901-5EFC-A0CB-48ABC52C7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3" t="32239" b="16639"/>
          <a:stretch/>
        </p:blipFill>
        <p:spPr>
          <a:xfrm flipH="1">
            <a:off x="1732948" y="573258"/>
            <a:ext cx="4172382" cy="23792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37BA51-6826-FD9C-C03B-CEDA8515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" r="6368"/>
          <a:stretch/>
        </p:blipFill>
        <p:spPr>
          <a:xfrm>
            <a:off x="6546055" y="573257"/>
            <a:ext cx="5019675" cy="4885039"/>
          </a:xfrm>
          <a:custGeom>
            <a:avLst/>
            <a:gdLst>
              <a:gd name="connsiteX0" fmla="*/ 451209 w 2781870"/>
              <a:gd name="connsiteY0" fmla="*/ 0 h 2707256"/>
              <a:gd name="connsiteX1" fmla="*/ 2330661 w 2781870"/>
              <a:gd name="connsiteY1" fmla="*/ 0 h 2707256"/>
              <a:gd name="connsiteX2" fmla="*/ 2421587 w 2781870"/>
              <a:gd name="connsiteY2" fmla="*/ 9166 h 2707256"/>
              <a:gd name="connsiteX3" fmla="*/ 2781870 w 2781870"/>
              <a:gd name="connsiteY3" fmla="*/ 451218 h 2707256"/>
              <a:gd name="connsiteX4" fmla="*/ 2781870 w 2781870"/>
              <a:gd name="connsiteY4" fmla="*/ 2256037 h 2707256"/>
              <a:gd name="connsiteX5" fmla="*/ 2330651 w 2781870"/>
              <a:gd name="connsiteY5" fmla="*/ 2707256 h 2707256"/>
              <a:gd name="connsiteX6" fmla="*/ 451219 w 2781870"/>
              <a:gd name="connsiteY6" fmla="*/ 2707256 h 2707256"/>
              <a:gd name="connsiteX7" fmla="*/ 0 w 2781870"/>
              <a:gd name="connsiteY7" fmla="*/ 2256037 h 2707256"/>
              <a:gd name="connsiteX8" fmla="*/ 0 w 2781870"/>
              <a:gd name="connsiteY8" fmla="*/ 451218 h 2707256"/>
              <a:gd name="connsiteX9" fmla="*/ 360283 w 2781870"/>
              <a:gd name="connsiteY9" fmla="*/ 9166 h 270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1870" h="2707256">
                <a:moveTo>
                  <a:pt x="451209" y="0"/>
                </a:moveTo>
                <a:lnTo>
                  <a:pt x="2330661" y="0"/>
                </a:lnTo>
                <a:lnTo>
                  <a:pt x="2421587" y="9166"/>
                </a:lnTo>
                <a:cubicBezTo>
                  <a:pt x="2627200" y="51241"/>
                  <a:pt x="2781870" y="233167"/>
                  <a:pt x="2781870" y="451218"/>
                </a:cubicBezTo>
                <a:lnTo>
                  <a:pt x="2781870" y="2256037"/>
                </a:lnTo>
                <a:cubicBezTo>
                  <a:pt x="2781870" y="2505238"/>
                  <a:pt x="2579852" y="2707256"/>
                  <a:pt x="2330651" y="2707256"/>
                </a:cubicBezTo>
                <a:lnTo>
                  <a:pt x="451219" y="2707256"/>
                </a:lnTo>
                <a:cubicBezTo>
                  <a:pt x="202018" y="2707256"/>
                  <a:pt x="0" y="2505238"/>
                  <a:pt x="0" y="2256037"/>
                </a:cubicBezTo>
                <a:lnTo>
                  <a:pt x="0" y="451218"/>
                </a:lnTo>
                <a:cubicBezTo>
                  <a:pt x="0" y="233167"/>
                  <a:pt x="154670" y="51241"/>
                  <a:pt x="360283" y="9166"/>
                </a:cubicBez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8AB6A05-ADBE-E9B0-2B58-2C4FF9393F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3" r="1319"/>
          <a:stretch/>
        </p:blipFill>
        <p:spPr>
          <a:xfrm>
            <a:off x="990689" y="2918622"/>
            <a:ext cx="5369434" cy="321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7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6C1C8-DF3C-BED9-0424-C429F5B5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Throughput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97540D-465F-449A-383D-2E8EF285BB1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031C3A-F45E-5ACE-B2C3-295892600E1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59FC0C-E065-AF1C-5FE3-B5198C5F5E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A6090BCF-F2E8-E3F0-0A26-E0D3A171C5F6}"/>
                  </a:ext>
                </a:extLst>
              </p:cNvPr>
              <p:cNvSpPr>
                <a:spLocks noGrp="1"/>
              </p:cNvSpPr>
              <p:nvPr>
                <p:ph type="body" sz="quarter" idx="29"/>
              </p:nvPr>
            </p:nvSpPr>
            <p:spPr>
              <a:xfrm>
                <a:off x="695325" y="1449388"/>
                <a:ext cx="11257524" cy="4759154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Effective measures </a:t>
                </a:r>
                <a:r>
                  <a:rPr lang="en-US" dirty="0"/>
                  <a:t>(like effective distance and effective width) account for the user’s actual behavior and variability during the task – not on predefined (ideal) parameters</a:t>
                </a:r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The effective throughput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𝑻𝑷</m:t>
                        </m:r>
                      </m:e>
                      <m:sub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) </a:t>
                </a:r>
                <a:r>
                  <a:rPr lang="en-US" dirty="0"/>
                  <a:t>is a refined metric in </a:t>
                </a:r>
                <a:r>
                  <a:rPr lang="en-US" dirty="0" err="1"/>
                  <a:t>Fitts'</a:t>
                </a:r>
                <a:r>
                  <a:rPr lang="en-US" dirty="0"/>
                  <a:t> Law studies that true measures both the </a:t>
                </a:r>
                <a:r>
                  <a:rPr lang="en-US" b="1" dirty="0">
                    <a:solidFill>
                      <a:schemeClr val="accent1"/>
                    </a:solidFill>
                  </a:rPr>
                  <a:t>speed</a:t>
                </a:r>
                <a:r>
                  <a:rPr lang="en-US" dirty="0"/>
                  <a:t> and </a:t>
                </a:r>
                <a:r>
                  <a:rPr lang="en-US" b="1" dirty="0">
                    <a:solidFill>
                      <a:schemeClr val="accent1"/>
                    </a:solidFill>
                  </a:rPr>
                  <a:t>accuracy</a:t>
                </a:r>
                <a:r>
                  <a:rPr lang="en-US" dirty="0"/>
                  <a:t> of pointing tasks. It is defined by:</a:t>
                </a:r>
              </a:p>
              <a:p>
                <a:pPr marL="3375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𝐼𝐷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𝑀𝑇</m:t>
                        </m:r>
                      </m:den>
                    </m:f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dirty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+1)</m:t>
                            </m:r>
                          </m:e>
                        </m:func>
                      </m:num>
                      <m:den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𝑀𝑇</m:t>
                        </m:r>
                      </m:den>
                    </m:f>
                    <m:r>
                      <a:rPr lang="de-DE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	</a:t>
                </a:r>
              </a:p>
              <a:p>
                <a:pPr lvl="1"/>
                <a:r>
                  <a:rPr lang="en-US" dirty="0"/>
                  <a:t>the effective amplitude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the effective width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the effective index of difficulty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𝐼𝐷</m:t>
                        </m:r>
                      </m:e>
                      <m:sub>
                        <m:r>
                          <a:rPr lang="de-DE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the actual movement time 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𝑀𝑇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A6090BCF-F2E8-E3F0-0A26-E0D3A171C5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9"/>
              </p:nvPr>
            </p:nvSpPr>
            <p:spPr>
              <a:xfrm>
                <a:off x="695325" y="1449388"/>
                <a:ext cx="11257524" cy="4759154"/>
              </a:xfrm>
              <a:blipFill>
                <a:blip r:embed="rId2"/>
                <a:stretch>
                  <a:fillRect l="-379" t="-8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332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95586-6D81-AF4F-12AC-89C389B4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Distance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11C1B0-7AC6-DE7F-9504-93814873BE9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683E0F-4911-45EF-9B7E-B21E836414E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13787A1-348F-68C2-D719-3B08EF75C8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D636E45A-42EB-07A9-D62D-7202FC8B39A2}"/>
                  </a:ext>
                </a:extLst>
              </p:cNvPr>
              <p:cNvSpPr>
                <a:spLocks noGrp="1"/>
              </p:cNvSpPr>
              <p:nvPr>
                <p:ph type="body" sz="quarter" idx="34"/>
              </p:nvPr>
            </p:nvSpPr>
            <p:spPr>
              <a:xfrm>
                <a:off x="695325" y="1449388"/>
                <a:ext cx="10801349" cy="428085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Effective Distance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) </a:t>
                </a:r>
                <a:r>
                  <a:rPr lang="en-US" dirty="0"/>
                  <a:t>is the actual distance covered by the user, combining both the nominal distance and deviations along the target axis</a:t>
                </a:r>
              </a:p>
              <a:p>
                <a:pPr marL="3375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i="1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is the distance </a:t>
                </a:r>
                <a:r>
                  <a:rPr lang="en-US" dirty="0"/>
                  <a:t>from the starting point to the target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represents the effective movement variation</a:t>
                </a:r>
                <a:r>
                  <a:rPr lang="en-US" dirty="0"/>
                  <a:t> by accounting for any </a:t>
                </a:r>
                <a:r>
                  <a:rPr lang="en-US" b="1" dirty="0">
                    <a:solidFill>
                      <a:schemeClr val="accent1"/>
                    </a:solidFill>
                  </a:rPr>
                  <a:t>overshoot or undershoot</a:t>
                </a:r>
                <a:r>
                  <a:rPr lang="en-US" dirty="0"/>
                  <a:t> of the target along the intended path with the formula:</a:t>
                </a:r>
              </a:p>
              <a:p>
                <a:pPr marL="5560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²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br>
                  <a:rPr lang="de-DE" dirty="0"/>
                </a:br>
                <a:endParaRPr lang="de-DE" dirty="0"/>
              </a:p>
              <a:p>
                <a:pPr marL="556038" lvl="2" indent="0">
                  <a:buNone/>
                </a:pPr>
                <a:r>
                  <a:rPr lang="en-US" dirty="0"/>
                  <a:t>with the distances between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= "from“ </a:t>
                </a:r>
                <a:r>
                  <a:rPr lang="de-DE" dirty="0"/>
                  <a:t>[x1, y1]</a:t>
                </a:r>
                <a:r>
                  <a:rPr lang="en-US" dirty="0"/>
                  <a:t> and "to" </a:t>
                </a:r>
                <a:r>
                  <a:rPr lang="es-ES" dirty="0"/>
                  <a:t>[x2, y2]</a:t>
                </a:r>
                <a:endParaRPr lang="en-US" dirty="0"/>
              </a:p>
              <a:p>
                <a:pPr lvl="2"/>
                <a:r>
                  <a:rPr lang="en-US" dirty="0"/>
                  <a:t>𝑏 = "select" </a:t>
                </a:r>
                <a:r>
                  <a:rPr lang="es-ES" dirty="0"/>
                  <a:t>[x, y] </a:t>
                </a:r>
                <a:r>
                  <a:rPr lang="en-US" dirty="0"/>
                  <a:t>and "to"</a:t>
                </a:r>
                <a:r>
                  <a:rPr lang="es-ES" dirty="0"/>
                  <a:t> [x2, y2]</a:t>
                </a:r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= "from" </a:t>
                </a:r>
                <a:r>
                  <a:rPr lang="de-DE" dirty="0"/>
                  <a:t>[x1, y1]</a:t>
                </a:r>
                <a:r>
                  <a:rPr lang="en-US" dirty="0"/>
                  <a:t> and "select" </a:t>
                </a:r>
                <a:r>
                  <a:rPr lang="es-ES" dirty="0"/>
                  <a:t>[x, y]</a:t>
                </a:r>
                <a:endParaRPr lang="en-US" dirty="0"/>
              </a:p>
              <a:p>
                <a:pPr marL="3375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D636E45A-42EB-07A9-D62D-7202FC8B3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4"/>
              </p:nvPr>
            </p:nvSpPr>
            <p:spPr>
              <a:xfrm>
                <a:off x="695325" y="1449388"/>
                <a:ext cx="10801349" cy="4280852"/>
              </a:xfrm>
              <a:blipFill>
                <a:blip r:embed="rId2"/>
                <a:stretch>
                  <a:fillRect l="-395" t="-17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3CDB6532-20FC-4AFB-111F-6681D126176A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 err="1"/>
              <a:t>MacKenzie</a:t>
            </a:r>
            <a:r>
              <a:rPr lang="en-US" dirty="0"/>
              <a:t>, I. S., and </a:t>
            </a:r>
            <a:r>
              <a:rPr lang="en-US" dirty="0" err="1"/>
              <a:t>Isokoski</a:t>
            </a:r>
            <a:r>
              <a:rPr lang="en-US" dirty="0"/>
              <a:t>, P. (2008). </a:t>
            </a:r>
            <a:r>
              <a:rPr lang="en-US" dirty="0" err="1"/>
              <a:t>Fitts'</a:t>
            </a:r>
            <a:r>
              <a:rPr lang="en-US" dirty="0"/>
              <a:t> throughput and the speed-accuracy tradeoff. Proceedings of the ACM Conference on Human Factors in Computing Systems – CHI 2008, pp. 1633-1636. New York: ACM.</a:t>
            </a:r>
            <a:endParaRPr lang="de-DE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E3E5330-E64E-4C3A-E26A-D6563CE8A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42" y="3820879"/>
            <a:ext cx="4629028" cy="158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6CD2B42-657C-8739-9C91-4FD1CC7E1A04}"/>
              </a:ext>
            </a:extLst>
          </p:cNvPr>
          <p:cNvCxnSpPr>
            <a:cxnSpLocks/>
          </p:cNvCxnSpPr>
          <p:nvPr/>
        </p:nvCxnSpPr>
        <p:spPr>
          <a:xfrm>
            <a:off x="8149883" y="4614203"/>
            <a:ext cx="2799471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BC4B807-7200-C537-34F7-E5168B04EC37}"/>
              </a:ext>
            </a:extLst>
          </p:cNvPr>
          <p:cNvCxnSpPr>
            <a:cxnSpLocks/>
          </p:cNvCxnSpPr>
          <p:nvPr/>
        </p:nvCxnSpPr>
        <p:spPr>
          <a:xfrm>
            <a:off x="10949354" y="4614203"/>
            <a:ext cx="28135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38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2B435-22F4-CCED-9686-238E7008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Effective</a:t>
            </a:r>
            <a:r>
              <a:rPr lang="de-DE" dirty="0"/>
              <a:t> Width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DAF7A6-1A61-F101-53E6-57A0026AA22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2AFDFA-1393-23D2-85F4-D2D2FB24D0B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F5F573-27CE-C752-6988-BEFFF511F8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05AAB3B5-8D06-D8C1-B73D-1F6D71E56263}"/>
                  </a:ext>
                </a:extLst>
              </p:cNvPr>
              <p:cNvSpPr>
                <a:spLocks noGrp="1"/>
              </p:cNvSpPr>
              <p:nvPr>
                <p:ph type="body" sz="quarter" idx="34"/>
              </p:nvPr>
            </p:nvSpPr>
            <p:spPr>
              <a:xfrm>
                <a:off x="695326" y="1449388"/>
                <a:ext cx="7548342" cy="4056061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The effective target width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) </a:t>
                </a:r>
                <a:r>
                  <a:rPr lang="en-US" dirty="0"/>
                  <a:t>captures the endpoint variability</a:t>
                </a:r>
              </a:p>
              <a:p>
                <a:pPr lvl="1"/>
                <a:r>
                  <a:rPr lang="en-US" dirty="0"/>
                  <a:t>The variability and precision of the user's movements do not align perfectly with the physical dimensions of the target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reflects the </a:t>
                </a:r>
                <a:r>
                  <a:rPr lang="en-US" b="1" dirty="0">
                    <a:solidFill>
                      <a:schemeClr val="accent1"/>
                    </a:solidFill>
                  </a:rPr>
                  <a:t>effective accuracy</a:t>
                </a:r>
                <a:r>
                  <a:rPr lang="en-US" dirty="0"/>
                  <a:t>, not just the theoretical difficulty implied by the nominal width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Effective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​is derived from the standard deviation of the endpoint positions along the axis of movement </a:t>
                </a:r>
              </a:p>
              <a:p>
                <a:pPr marL="3375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</a:rPr>
                        <m:t>⋅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l-GR">
                          <a:solidFill>
                            <a:schemeClr val="tx1"/>
                          </a:solidFill>
                        </a:rPr>
                        <m:t>σ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nor/>
                        </m:rPr>
                        <a:rPr lang="de-DE" smtClean="0">
                          <a:solidFill>
                            <a:schemeClr val="tx1"/>
                          </a:solidFill>
                        </a:rPr>
                        <m:t>⋅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2.066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</a:rPr>
                        <m:t>⋅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𝑆𝐷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4.133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</a:rPr>
                        <m:t>⋅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𝑆𝐷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where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𝑺𝑫</m:t>
                        </m:r>
                      </m:e>
                      <m:sub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 is the standard deviation of effective movement variations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roughly equivalent to covering </a:t>
                </a:r>
                <a:r>
                  <a:rPr lang="en-US" b="1" dirty="0">
                    <a:solidFill>
                      <a:schemeClr val="accent1"/>
                    </a:solidFill>
                  </a:rPr>
                  <a:t>96% of the data points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in a normal distribution (two-tailed), encompassing nearly all endpoint variability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05AAB3B5-8D06-D8C1-B73D-1F6D71E562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4"/>
              </p:nvPr>
            </p:nvSpPr>
            <p:spPr>
              <a:xfrm>
                <a:off x="695326" y="1449388"/>
                <a:ext cx="7548342" cy="4056061"/>
              </a:xfrm>
              <a:blipFill>
                <a:blip r:embed="rId2"/>
                <a:stretch>
                  <a:fillRect l="-565" t="-2105" r="-889" b="-60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4AA7A1C-35AC-5294-A407-6A5404F2DBFA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 err="1"/>
              <a:t>MacKenzie</a:t>
            </a:r>
            <a:r>
              <a:rPr lang="en-US" dirty="0"/>
              <a:t>, I. S., and </a:t>
            </a:r>
            <a:r>
              <a:rPr lang="en-US" dirty="0" err="1"/>
              <a:t>Isokoski</a:t>
            </a:r>
            <a:r>
              <a:rPr lang="en-US" dirty="0"/>
              <a:t>, P. (2008). </a:t>
            </a:r>
            <a:r>
              <a:rPr lang="en-US" dirty="0" err="1"/>
              <a:t>Fitts'</a:t>
            </a:r>
            <a:r>
              <a:rPr lang="en-US" dirty="0"/>
              <a:t> throughput and the speed-accuracy tradeoff. Proceedings of the ACM Conference on Human Factors in Computing Systems – CHI 2008, pp. 1633-1636. New York: ACM.</a:t>
            </a:r>
            <a:endParaRPr lang="de-DE" dirty="0"/>
          </a:p>
          <a:p>
            <a:endParaRPr lang="de-DE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9F7FD7E-4141-A720-CD3D-D11663693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8"/>
          <a:stretch/>
        </p:blipFill>
        <p:spPr bwMode="auto">
          <a:xfrm>
            <a:off x="8417503" y="1542757"/>
            <a:ext cx="3618922" cy="385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341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3E971-3BE2-86E4-3A7E-7754C4AE4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Throughput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5DA4693-933D-5A8C-32AA-51D019B573A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3B6964-0480-378D-8DF9-5405E10261A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520CEE-EF98-8F8D-5D82-35104E622C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66E501EC-1952-FEC0-6C5B-D213D1CC2A0D}"/>
                  </a:ext>
                </a:extLst>
              </p:cNvPr>
              <p:cNvSpPr>
                <a:spLocks noGrp="1"/>
              </p:cNvSpPr>
              <p:nvPr>
                <p:ph type="body" sz="quarter" idx="29"/>
              </p:nvPr>
            </p:nvSpPr>
            <p:spPr/>
            <p:txBody>
              <a:bodyPr/>
              <a:lstStyle/>
              <a:p>
                <a:pPr marL="337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</m:e>
                        <m:sub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𝐼𝐷</m:t>
                              </m:r>
                            </m:e>
                            <m:sub>
                              <m:r>
                                <a:rPr lang="de-DE" i="1" dirty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𝑀𝑇</m:t>
                          </m:r>
                        </m:den>
                      </m:f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e>
                          </m:func>
                        </m:num>
                        <m:den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𝑀𝑇</m:t>
                          </m:r>
                        </m:den>
                      </m:f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 dirty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 dirty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de-DE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²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de-DE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4.133 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>
                                      <a:solidFill>
                                        <a:schemeClr val="accent4"/>
                                      </a:solidFill>
                                    </a:rPr>
                                    <m:t>⋅</m:t>
                                  </m:r>
                                  <m:r>
                                    <a:rPr lang="de-DE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𝑆𝐷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e>
                          </m:func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𝑀𝑇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66E501EC-1952-FEC0-6C5B-D213D1CC2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9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BC97FFB0-BB7B-A8C5-8EA8-68EA6DC509F3}"/>
              </a:ext>
            </a:extLst>
          </p:cNvPr>
          <p:cNvSpPr txBox="1"/>
          <p:nvPr/>
        </p:nvSpPr>
        <p:spPr>
          <a:xfrm>
            <a:off x="695325" y="2820741"/>
            <a:ext cx="11341100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Variables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we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need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to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solve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Fitts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'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equation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for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2D</a:t>
            </a: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data$a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hypot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data$fromX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data$toX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data$fromY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data$toY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 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</a:t>
            </a:r>
            <a:r>
              <a:rPr lang="en-US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distance between "from" and "to"</a:t>
            </a:r>
            <a:endParaRPr lang="de-DE" sz="1100" dirty="0">
              <a:solidFill>
                <a:schemeClr val="accent6"/>
              </a:solidFill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data$b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hypot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data$selectX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data$toX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data$selectY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data$toY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 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</a:t>
            </a:r>
            <a:r>
              <a:rPr lang="en-US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distance between "select" and "to"</a:t>
            </a:r>
            <a:endParaRPr lang="de-DE" sz="1100" dirty="0">
              <a:solidFill>
                <a:schemeClr val="accent6"/>
              </a:solidFill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data$c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hypot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data$fromX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data$selectX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data$fromY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data$selectY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 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</a:t>
            </a:r>
            <a:r>
              <a:rPr lang="en-US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distance between "from" and "select"</a:t>
            </a:r>
            <a:endParaRPr lang="de-DE" sz="1100" dirty="0"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data$dx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(data$c^2 - data$b^2 - data$a^2) / (2.0 *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data$a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</a:t>
            </a: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data$AmpE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data$a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+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data$dx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    </a:t>
            </a:r>
          </a:p>
          <a:p>
            <a:endParaRPr lang="de-DE" sz="1100" dirty="0"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Aggregate to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get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dxSD</a:t>
            </a:r>
            <a:endParaRPr lang="de-DE" sz="1100" dirty="0">
              <a:solidFill>
                <a:schemeClr val="accent6"/>
              </a:solidFill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%&gt;%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group_by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SubjectID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ID,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Conditions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 %&gt;%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summarize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MT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(Duration), SD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(Duration),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Ae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AmpE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dxSD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(dx), Amp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(Amplitude),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Size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(Size), IDs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round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(log2((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(Amplitude) /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(Size)) + 1), 2), .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groups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'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drop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‘) </a:t>
            </a:r>
          </a:p>
          <a:p>
            <a:endParaRPr lang="de-DE" sz="1100" dirty="0"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Aggregate to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get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TPe</a:t>
            </a:r>
            <a:endParaRPr lang="de-DE" sz="1100" dirty="0">
              <a:solidFill>
                <a:schemeClr val="accent6"/>
              </a:solidFill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finalTPs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%&gt;%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group_by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SubjectID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Conditions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IDs) %&gt;%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summarize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MeanTime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(MT), 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IDe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(log2((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Ae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/(4.133 *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dxSD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)) + 1)),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TPe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(log2((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Ae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/(4.133 *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dxSD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)) + 1) / (MT/1000)),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TPs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(log2(IDs) / (MT/1000)),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.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groups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'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drop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') </a:t>
            </a:r>
          </a:p>
        </p:txBody>
      </p:sp>
      <p:sp>
        <p:nvSpPr>
          <p:cNvPr id="15" name="Abgerundetes Rechteck 18">
            <a:extLst>
              <a:ext uri="{FF2B5EF4-FFF2-40B4-BE49-F238E27FC236}">
                <a16:creationId xmlns:a16="http://schemas.microsoft.com/office/drawing/2014/main" id="{892176CD-CFC7-E2E8-3718-827A84C6F171}"/>
              </a:ext>
            </a:extLst>
          </p:cNvPr>
          <p:cNvSpPr/>
          <p:nvPr/>
        </p:nvSpPr>
        <p:spPr>
          <a:xfrm>
            <a:off x="9226758" y="5323094"/>
            <a:ext cx="2651064" cy="568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Code example in R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ED7CE688-D6AF-0864-12EA-D741D48FB468}"/>
              </a:ext>
            </a:extLst>
          </p:cNvPr>
          <p:cNvCxnSpPr>
            <a:cxnSpLocks/>
          </p:cNvCxnSpPr>
          <p:nvPr/>
        </p:nvCxnSpPr>
        <p:spPr>
          <a:xfrm flipH="1" flipV="1">
            <a:off x="8574096" y="5309181"/>
            <a:ext cx="798028" cy="198861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94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C53EF-5036-1729-E8C9-D0B126D9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B64221-D9B3-B292-917E-DEABFDF8712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577392-C524-9973-9764-F651534B96B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13E97D-65F6-77B0-ECF5-1ABD439B43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8CA08704-1F96-1BBF-BC5F-B3A3EF3916B0}"/>
                  </a:ext>
                </a:extLst>
              </p:cNvPr>
              <p:cNvSpPr>
                <a:spLocks noGrp="1"/>
              </p:cNvSpPr>
              <p:nvPr>
                <p:ph type="body" sz="quarter" idx="29"/>
              </p:nvPr>
            </p:nvSpPr>
            <p:spPr/>
            <p:txBody>
              <a:bodyPr/>
              <a:lstStyle/>
              <a:p>
                <a:r>
                  <a:rPr lang="de-DE" b="1" dirty="0">
                    <a:solidFill>
                      <a:schemeClr val="accent1"/>
                    </a:solidFill>
                  </a:rPr>
                  <a:t>Setup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Target </a:t>
                </a:r>
                <a:r>
                  <a:rPr lang="de-DE" dirty="0" err="1"/>
                  <a:t>Distance</a:t>
                </a:r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) = 100 </a:t>
                </a:r>
                <a:r>
                  <a:rPr lang="de-DE" dirty="0" err="1"/>
                  <a:t>pixels</a:t>
                </a:r>
                <a:endParaRPr lang="de-DE" dirty="0"/>
              </a:p>
              <a:p>
                <a:pPr lvl="1"/>
                <a:r>
                  <a:rPr lang="de-DE" dirty="0"/>
                  <a:t>Nominal Target Width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dirty="0"/>
                  <a:t>) = 20 </a:t>
                </a:r>
                <a:r>
                  <a:rPr lang="de-DE" dirty="0" err="1"/>
                  <a:t>pixels</a:t>
                </a:r>
                <a:endParaRPr lang="de-DE" dirty="0"/>
              </a:p>
              <a:p>
                <a:pPr lvl="1"/>
                <a:r>
                  <a:rPr lang="de-DE" dirty="0"/>
                  <a:t>Standard Deviation of </a:t>
                </a:r>
                <a:r>
                  <a:rPr lang="de-DE" dirty="0" err="1"/>
                  <a:t>endpoint</a:t>
                </a:r>
                <a:r>
                  <a:rPr lang="de-DE" dirty="0"/>
                  <a:t> </a:t>
                </a:r>
                <a:r>
                  <a:rPr lang="de-DE" dirty="0" err="1"/>
                  <a:t>spread</a:t>
                </a:r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l-GR" dirty="0"/>
                  <a:t>) = 5 </a:t>
                </a:r>
                <a:r>
                  <a:rPr lang="de-DE" dirty="0" err="1"/>
                  <a:t>pixels</a:t>
                </a:r>
                <a:endParaRPr lang="de-DE" dirty="0"/>
              </a:p>
              <a:p>
                <a:pPr lvl="1"/>
                <a:r>
                  <a:rPr lang="de-DE" dirty="0"/>
                  <a:t>Movement Time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𝑀𝑇</m:t>
                    </m:r>
                  </m:oMath>
                </a14:m>
                <a:r>
                  <a:rPr lang="de-DE" dirty="0"/>
                  <a:t>) = 500 </a:t>
                </a:r>
                <a:r>
                  <a:rPr lang="de-DE" dirty="0" err="1"/>
                  <a:t>ms</a:t>
                </a:r>
                <a:endParaRPr lang="de-DE" dirty="0"/>
              </a:p>
              <a:p>
                <a:r>
                  <a:rPr lang="de-DE" b="1" dirty="0" err="1">
                    <a:solidFill>
                      <a:schemeClr val="accent1"/>
                    </a:solidFill>
                  </a:rPr>
                  <a:t>Effective</a:t>
                </a:r>
                <a:r>
                  <a:rPr lang="de-DE" b="1" dirty="0">
                    <a:solidFill>
                      <a:schemeClr val="accent1"/>
                    </a:solidFill>
                  </a:rPr>
                  <a:t> </a:t>
                </a:r>
                <a:r>
                  <a:rPr lang="de-DE" b="1" dirty="0" err="1">
                    <a:solidFill>
                      <a:schemeClr val="accent1"/>
                    </a:solidFill>
                  </a:rPr>
                  <a:t>Throughput</a:t>
                </a:r>
                <a:r>
                  <a:rPr lang="de-DE" b="1" dirty="0">
                    <a:solidFill>
                      <a:schemeClr val="accent1"/>
                    </a:solidFill>
                  </a:rPr>
                  <a:t> </a:t>
                </a:r>
                <a:r>
                  <a:rPr lang="de-DE" b="1" dirty="0" err="1">
                    <a:solidFill>
                      <a:schemeClr val="accent1"/>
                    </a:solidFill>
                  </a:rPr>
                  <a:t>Calculation</a:t>
                </a:r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=4.133×5=20.665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𝑝𝑖𝑥𝑒𝑙𝑠</m:t>
                    </m:r>
                  </m:oMath>
                </a14:m>
                <a:endParaRPr lang="de-DE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20.665</m:t>
                                </m:r>
                              </m:den>
                            </m:f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5.837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≈2.54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𝑏𝑖𝑡𝑠</m:t>
                            </m:r>
                          </m:e>
                        </m:func>
                      </m:e>
                    </m:func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2.54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0.5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=5.08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𝑏𝑖𝑡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8CA08704-1F96-1BBF-BC5F-B3A3EF3916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9"/>
              </p:nvPr>
            </p:nvSpPr>
            <p:spPr>
              <a:blipFill>
                <a:blip r:embed="rId2"/>
                <a:stretch>
                  <a:fillRect l="-395" t="-9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3122C53B-5D50-7811-C845-E83D254B1B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6000"/>
          </a:blip>
          <a:srcRect l="81970" t="82166" r="620" b="2416"/>
          <a:stretch/>
        </p:blipFill>
        <p:spPr>
          <a:xfrm>
            <a:off x="8530866" y="2557593"/>
            <a:ext cx="2867500" cy="981900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E622A06-E197-E903-8521-4DD6AA9D4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048" y="4560776"/>
            <a:ext cx="297850" cy="447140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7FE0D27-B5A1-1921-0203-9F40A87A84BD}"/>
              </a:ext>
            </a:extLst>
          </p:cNvPr>
          <p:cNvCxnSpPr>
            <a:cxnSpLocks/>
          </p:cNvCxnSpPr>
          <p:nvPr/>
        </p:nvCxnSpPr>
        <p:spPr>
          <a:xfrm flipH="1">
            <a:off x="8439625" y="3431775"/>
            <a:ext cx="1149515" cy="107395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3F1773DE-2DC3-6889-FC4F-344AB9630B63}"/>
              </a:ext>
            </a:extLst>
          </p:cNvPr>
          <p:cNvSpPr txBox="1"/>
          <p:nvPr/>
        </p:nvSpPr>
        <p:spPr>
          <a:xfrm>
            <a:off x="9151360" y="380840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100 </a:t>
            </a:r>
            <a:r>
              <a:rPr lang="de-DE" dirty="0" err="1"/>
              <a:t>px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7D16450-B1D6-B7D8-763F-5AB3807DBB41}"/>
              </a:ext>
            </a:extLst>
          </p:cNvPr>
          <p:cNvSpPr txBox="1"/>
          <p:nvPr/>
        </p:nvSpPr>
        <p:spPr>
          <a:xfrm>
            <a:off x="9439084" y="227859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 </a:t>
            </a:r>
            <a:r>
              <a:rPr lang="de-DE" dirty="0" err="1"/>
              <a:t>px</a:t>
            </a:r>
            <a:endParaRPr lang="de-DE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2C9DEB38-C773-A143-BA3A-051CAA444B3D}"/>
              </a:ext>
            </a:extLst>
          </p:cNvPr>
          <p:cNvCxnSpPr>
            <a:cxnSpLocks/>
          </p:cNvCxnSpPr>
          <p:nvPr/>
        </p:nvCxnSpPr>
        <p:spPr>
          <a:xfrm flipH="1">
            <a:off x="9602871" y="2700997"/>
            <a:ext cx="753905" cy="730316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8188764E-26FE-3C1B-2225-D2F2967F6FC8}"/>
              </a:ext>
            </a:extLst>
          </p:cNvPr>
          <p:cNvSpPr/>
          <p:nvPr/>
        </p:nvSpPr>
        <p:spPr>
          <a:xfrm>
            <a:off x="9731294" y="2800014"/>
            <a:ext cx="497058" cy="497058"/>
          </a:xfrm>
          <a:prstGeom prst="ellipse">
            <a:avLst/>
          </a:prstGeom>
          <a:solidFill>
            <a:schemeClr val="accent4">
              <a:alpha val="6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2F3CC7A-F5E9-D42E-6616-EA04B834F8C8}"/>
              </a:ext>
            </a:extLst>
          </p:cNvPr>
          <p:cNvSpPr txBox="1"/>
          <p:nvPr/>
        </p:nvSpPr>
        <p:spPr>
          <a:xfrm>
            <a:off x="10074274" y="311505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 </a:t>
            </a:r>
            <a:r>
              <a:rPr lang="de-DE" dirty="0" err="1"/>
              <a:t>px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564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42000" decel="5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13659 -0.2088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-1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5053831-2055-B9EE-4531-16F7CB67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Goals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6B0D17-B4E0-7009-2213-F50415809AA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67E4B6-DDE4-7007-673A-AC500F4CE81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2028871-382F-6849-15DA-D5D6160C0A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Models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D85A4B9-B4C7-BEFF-ED09-33FF92005F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Understand …</a:t>
            </a:r>
          </a:p>
          <a:p>
            <a:pPr lvl="1"/>
            <a:r>
              <a:rPr lang="en-US" dirty="0"/>
              <a:t>what models are and why they are useful</a:t>
            </a:r>
          </a:p>
          <a:p>
            <a:pPr lvl="1"/>
            <a:r>
              <a:rPr lang="en-US" dirty="0"/>
              <a:t>know about their limitations</a:t>
            </a:r>
          </a:p>
          <a:p>
            <a:pPr lvl="1"/>
            <a:r>
              <a:rPr lang="en-US" dirty="0"/>
              <a:t>have a rough overview of models in HCI</a:t>
            </a:r>
          </a:p>
          <a:p>
            <a:r>
              <a:rPr lang="en-US" dirty="0"/>
              <a:t>Be able to explain …</a:t>
            </a:r>
          </a:p>
          <a:p>
            <a:pPr lvl="1"/>
            <a:r>
              <a:rPr lang="en-US" dirty="0"/>
              <a:t>explain these models and give examples </a:t>
            </a:r>
          </a:p>
          <a:p>
            <a:pPr lvl="1"/>
            <a:r>
              <a:rPr lang="en-US" dirty="0"/>
              <a:t>discuss implications and how models can be used to evaluate UIs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6324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75BD368-325B-3E4D-C064-93127A16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Regression Trend </a:t>
            </a:r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649B307-32C9-CAE6-C051-B838433E306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164FDD-5109-7CB0-5159-91025AC18CC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25A9221-4804-6659-93F2-CE1E5BD73A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09C2267-635A-F882-73EC-30866A35734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00C5668-8C79-A0C5-6595-62C7ACF00B7D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Priya, K., &amp; Joshi, A. (2023). </a:t>
            </a:r>
            <a:r>
              <a:rPr lang="en-US" dirty="0" err="1"/>
              <a:t>Fitts’</a:t>
            </a:r>
            <a:r>
              <a:rPr lang="en-US" dirty="0"/>
              <a:t> Throughput Vs Empirical Throughput: A Comparative Study. Human-Computer Interaction – INTERACT 2023. Springer. </a:t>
            </a:r>
            <a:r>
              <a:rPr lang="en-US" dirty="0" err="1"/>
              <a:t>doi</a:t>
            </a:r>
            <a:r>
              <a:rPr lang="en-US" dirty="0"/>
              <a:t>: 10.1007/978-3-031-42280-5_28</a:t>
            </a:r>
            <a:endParaRPr lang="de-DE" dirty="0"/>
          </a:p>
        </p:txBody>
      </p:sp>
      <p:pic>
        <p:nvPicPr>
          <p:cNvPr id="8196" name="Picture 4" descr="Fig. 5.">
            <a:extLst>
              <a:ext uri="{FF2B5EF4-FFF2-40B4-BE49-F238E27FC236}">
                <a16:creationId xmlns:a16="http://schemas.microsoft.com/office/drawing/2014/main" id="{BF1503E1-DDBA-D8B3-4646-B44EF565D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7"/>
          <a:stretch/>
        </p:blipFill>
        <p:spPr bwMode="auto">
          <a:xfrm>
            <a:off x="6269859" y="1949021"/>
            <a:ext cx="5518865" cy="36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3C233C9-7731-EAB7-7B64-8BA789074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91" y="1985898"/>
            <a:ext cx="4974603" cy="357996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0FBE3E4-102C-1DFD-7C6E-B38996D9E6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4" y="2209063"/>
            <a:ext cx="261393" cy="2158745"/>
          </a:xfrm>
          <a:prstGeom prst="rect">
            <a:avLst/>
          </a:prstGeom>
        </p:spPr>
      </p:pic>
      <p:sp>
        <p:nvSpPr>
          <p:cNvPr id="16" name="Abgerundetes Rechteck 18">
            <a:extLst>
              <a:ext uri="{FF2B5EF4-FFF2-40B4-BE49-F238E27FC236}">
                <a16:creationId xmlns:a16="http://schemas.microsoft.com/office/drawing/2014/main" id="{29093E5F-AF12-3091-E6BB-A685C0DDFB47}"/>
              </a:ext>
            </a:extLst>
          </p:cNvPr>
          <p:cNvSpPr/>
          <p:nvPr/>
        </p:nvSpPr>
        <p:spPr>
          <a:xfrm>
            <a:off x="4621576" y="1507295"/>
            <a:ext cx="1694818" cy="568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Static IDs</a:t>
            </a:r>
          </a:p>
        </p:txBody>
      </p:sp>
      <p:sp>
        <p:nvSpPr>
          <p:cNvPr id="17" name="Abgerundetes Rechteck 18">
            <a:extLst>
              <a:ext uri="{FF2B5EF4-FFF2-40B4-BE49-F238E27FC236}">
                <a16:creationId xmlns:a16="http://schemas.microsoft.com/office/drawing/2014/main" id="{CBE03959-84BB-D5F7-81C1-0CE33E840002}"/>
              </a:ext>
            </a:extLst>
          </p:cNvPr>
          <p:cNvSpPr/>
          <p:nvPr/>
        </p:nvSpPr>
        <p:spPr>
          <a:xfrm>
            <a:off x="10185009" y="1507295"/>
            <a:ext cx="1774518" cy="568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Effective IDs</a:t>
            </a:r>
          </a:p>
        </p:txBody>
      </p:sp>
    </p:spTree>
    <p:extLst>
      <p:ext uri="{BB962C8B-B14F-4D97-AF65-F5344CB8AC3E}">
        <p14:creationId xmlns:p14="http://schemas.microsoft.com/office/powerpoint/2010/main" val="4168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39F3AF8-E5B5-2ED8-4526-6454DE1C4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Throughput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</a:t>
            </a:r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EFE8AE-7607-4848-68F0-962307478D9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D738F1-20FE-0EE6-9C09-F5F71B96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C30DA8C-8C60-44E8-A1C1-8EBFBC31F3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9215E9C-3C9A-F3CF-5457-5F8EDFAF9C5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D1AAD20-6EBB-3825-85B5-987B393EEE4C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/>
              <a:t>Schwind, V., Halbhuber, D., Fehle, J., Sasse, J., Pfaffelhuber, A., Tögel, C., ...Henze, N. (2020). The </a:t>
            </a:r>
            <a:r>
              <a:rPr lang="de-DE" dirty="0" err="1"/>
              <a:t>Effects</a:t>
            </a:r>
            <a:r>
              <a:rPr lang="de-DE" dirty="0"/>
              <a:t> of </a:t>
            </a:r>
            <a:r>
              <a:rPr lang="de-DE" dirty="0" err="1"/>
              <a:t>Full</a:t>
            </a:r>
            <a:r>
              <a:rPr lang="de-DE" dirty="0"/>
              <a:t>-Body Avatar Movement </a:t>
            </a:r>
            <a:r>
              <a:rPr lang="de-DE" dirty="0" err="1"/>
              <a:t>Predictions</a:t>
            </a:r>
            <a:r>
              <a:rPr lang="de-DE" dirty="0"/>
              <a:t> in Virtual Reality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Networks. </a:t>
            </a:r>
            <a:r>
              <a:rPr lang="de-DE" dirty="0" err="1"/>
              <a:t>ResearchGate</a:t>
            </a:r>
            <a:r>
              <a:rPr lang="de-DE" dirty="0"/>
              <a:t>, 1–11. </a:t>
            </a:r>
            <a:r>
              <a:rPr lang="de-DE" dirty="0" err="1"/>
              <a:t>doi</a:t>
            </a:r>
            <a:r>
              <a:rPr lang="de-DE" dirty="0"/>
              <a:t>: 10.1145/3385956.3418941</a:t>
            </a:r>
          </a:p>
          <a:p>
            <a:r>
              <a:rPr lang="de-DE" dirty="0" err="1"/>
              <a:t>Mutasim</a:t>
            </a:r>
            <a:r>
              <a:rPr lang="de-DE" dirty="0"/>
              <a:t>, A., Batmaz, A., &amp; </a:t>
            </a:r>
            <a:r>
              <a:rPr lang="de-DE" dirty="0" err="1"/>
              <a:t>Stuerzlinger</a:t>
            </a:r>
            <a:r>
              <a:rPr lang="de-DE" dirty="0"/>
              <a:t>, W. (2021). </a:t>
            </a:r>
            <a:r>
              <a:rPr lang="de-DE" dirty="0" err="1"/>
              <a:t>Pinch</a:t>
            </a:r>
            <a:r>
              <a:rPr lang="de-DE" dirty="0"/>
              <a:t>, Click,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Dwell</a:t>
            </a:r>
            <a:r>
              <a:rPr lang="de-DE" dirty="0"/>
              <a:t>: </a:t>
            </a:r>
            <a:r>
              <a:rPr lang="de-DE" dirty="0" err="1"/>
              <a:t>Comparing</a:t>
            </a:r>
            <a:r>
              <a:rPr lang="de-DE" dirty="0"/>
              <a:t> Different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Techniques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Eye-Gaze-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Pointing</a:t>
            </a:r>
            <a:r>
              <a:rPr lang="de-DE" dirty="0"/>
              <a:t> in Virtual Reality. </a:t>
            </a:r>
            <a:r>
              <a:rPr lang="de-DE" dirty="0" err="1"/>
              <a:t>ResearchGate</a:t>
            </a:r>
            <a:r>
              <a:rPr lang="de-DE" dirty="0"/>
              <a:t>. </a:t>
            </a:r>
            <a:r>
              <a:rPr lang="de-DE" dirty="0" err="1"/>
              <a:t>doi</a:t>
            </a:r>
            <a:r>
              <a:rPr lang="de-DE" dirty="0"/>
              <a:t>: 10.1145/3448018.3457998</a:t>
            </a:r>
          </a:p>
        </p:txBody>
      </p:sp>
      <p:pic>
        <p:nvPicPr>
          <p:cNvPr id="7170" name="Picture 2" descr="Mean effective throughput (T P e ) measures during the Fitts' law task... |  Download Scientific Diagram">
            <a:extLst>
              <a:ext uri="{FF2B5EF4-FFF2-40B4-BE49-F238E27FC236}">
                <a16:creationId xmlns:a16="http://schemas.microsoft.com/office/drawing/2014/main" id="{9B680F79-02BB-ADE7-6820-067900B62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79" y="1449388"/>
            <a:ext cx="68675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) Time, (b) Error Rate, (c) Throughput, and (d) Fitts' Law results... |  Download Scientific Diagram">
            <a:extLst>
              <a:ext uri="{FF2B5EF4-FFF2-40B4-BE49-F238E27FC236}">
                <a16:creationId xmlns:a16="http://schemas.microsoft.com/office/drawing/2014/main" id="{68A4722A-C230-C8C4-97FC-241F94CB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92" y="1786050"/>
            <a:ext cx="3185309" cy="31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10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0618D-28F8-41E4-7C49-E048066D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Which device has the highest throughput?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99A78A-DFFA-12B5-3227-1843F4198AF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FF319B-6A7C-337A-EFD3-F669D2700D3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EB9C8-7FC0-F30C-9357-EE0DA774B9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61DFBD5-53D8-4861-2772-422559A030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9877A7-F6D9-758B-5ADA-E39EAC643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8"/>
          <a:stretch/>
        </p:blipFill>
        <p:spPr>
          <a:xfrm>
            <a:off x="793100" y="2329813"/>
            <a:ext cx="2610940" cy="21971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28AE2A4-EA45-48F3-FC84-0A7DD6A10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4"/>
          <a:stretch/>
        </p:blipFill>
        <p:spPr>
          <a:xfrm>
            <a:off x="3404040" y="2686929"/>
            <a:ext cx="2557061" cy="14893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6368BCC-7719-C7B6-7DE6-0E6AB9649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990" y="2329813"/>
            <a:ext cx="1423292" cy="2366764"/>
          </a:xfrm>
          <a:prstGeom prst="rect">
            <a:avLst/>
          </a:prstGeom>
        </p:spPr>
      </p:pic>
      <p:pic>
        <p:nvPicPr>
          <p:cNvPr id="10" name="Picture 4" descr="Smartphone, Schreiben, Hand, Bildschirm, Mann, Licht, Technologie, Weiß, Stift, berühren, Tablette, Gadget, Stift, Gerät, Marke, Produkt, Kasse, Samsung, minimalistisch, Digital, Berührungsempfindlicher Bildschirm, Dokument, Berühren">
            <a:extLst>
              <a:ext uri="{FF2B5EF4-FFF2-40B4-BE49-F238E27FC236}">
                <a16:creationId xmlns:a16="http://schemas.microsoft.com/office/drawing/2014/main" id="{B97D89BB-6420-B95D-0C4C-577EEE09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71" y="2509895"/>
            <a:ext cx="30099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C496D5C-93D4-74F9-EC29-542EB4536EBE}"/>
              </a:ext>
            </a:extLst>
          </p:cNvPr>
          <p:cNvSpPr txBox="1"/>
          <p:nvPr/>
        </p:nvSpPr>
        <p:spPr>
          <a:xfrm>
            <a:off x="1130968" y="5257800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3.7 - 4.5 </a:t>
            </a:r>
            <a:r>
              <a:rPr lang="de-DE" dirty="0" err="1"/>
              <a:t>bit</a:t>
            </a:r>
            <a:r>
              <a:rPr lang="de-DE" dirty="0"/>
              <a:t>/s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B73CBEA-F213-4F67-D27B-6DDD127E16E0}"/>
              </a:ext>
            </a:extLst>
          </p:cNvPr>
          <p:cNvSpPr txBox="1"/>
          <p:nvPr/>
        </p:nvSpPr>
        <p:spPr>
          <a:xfrm>
            <a:off x="3987508" y="5232761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2.3 - 3.0 </a:t>
            </a:r>
            <a:r>
              <a:rPr lang="de-DE" dirty="0" err="1"/>
              <a:t>bit</a:t>
            </a:r>
            <a:r>
              <a:rPr lang="de-DE" dirty="0"/>
              <a:t>/s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E9AEC9-C782-FECE-BA26-1BEE1ABA2236}"/>
              </a:ext>
            </a:extLst>
          </p:cNvPr>
          <p:cNvSpPr txBox="1"/>
          <p:nvPr/>
        </p:nvSpPr>
        <p:spPr>
          <a:xfrm>
            <a:off x="6604346" y="5232761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2.3 - 2.9 </a:t>
            </a:r>
            <a:r>
              <a:rPr lang="de-DE" dirty="0" err="1"/>
              <a:t>bit</a:t>
            </a:r>
            <a:r>
              <a:rPr lang="de-DE" dirty="0"/>
              <a:t>/s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C799AF2-7E93-72EF-751C-B2FA80A0205F}"/>
              </a:ext>
            </a:extLst>
          </p:cNvPr>
          <p:cNvSpPr txBox="1"/>
          <p:nvPr/>
        </p:nvSpPr>
        <p:spPr>
          <a:xfrm>
            <a:off x="9317436" y="523276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2.55 </a:t>
            </a:r>
            <a:r>
              <a:rPr lang="de-DE" dirty="0" err="1"/>
              <a:t>bit</a:t>
            </a:r>
            <a:r>
              <a:rPr lang="de-DE" dirty="0"/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12974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3BEDD-77C5-4657-A41E-47B29146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E161F1B-D05E-7DC2-5AB9-E08A4D3B1AB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100190-313A-CF2F-767E-58363BD049C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DFD9CD5-4111-9F74-F5E2-6233F63275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F2214E2-B60A-3777-51D9-38A75A16CA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5121290-25D6-BDCC-7A49-3826B6B4B782}"/>
              </a:ext>
            </a:extLst>
          </p:cNvPr>
          <p:cNvGrpSpPr/>
          <p:nvPr/>
        </p:nvGrpSpPr>
        <p:grpSpPr>
          <a:xfrm>
            <a:off x="0" y="-1"/>
            <a:ext cx="12558279" cy="6308725"/>
            <a:chOff x="0" y="-1"/>
            <a:chExt cx="12558279" cy="6308725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C988AB4-1D3D-F29A-C8A5-FEE97ACBB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558279" cy="6308725"/>
            </a:xfrm>
            <a:prstGeom prst="rect">
              <a:avLst/>
            </a:prstGeom>
          </p:spPr>
        </p:pic>
        <p:pic>
          <p:nvPicPr>
            <p:cNvPr id="9" name="Picture 4" descr="https://upload.wikimedia.org/wikipedia/en/8/89/Wikipedia-fonttest-firefox-3.0.1-mac-os-x-10.5.png">
              <a:extLst>
                <a:ext uri="{FF2B5EF4-FFF2-40B4-BE49-F238E27FC236}">
                  <a16:creationId xmlns:a16="http://schemas.microsoft.com/office/drawing/2014/main" id="{2148EF24-93FB-F12A-692A-0DB45FDD77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597"/>
            <a:stretch/>
          </p:blipFill>
          <p:spPr bwMode="auto">
            <a:xfrm>
              <a:off x="3843053" y="1502240"/>
              <a:ext cx="4237837" cy="2405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02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47227 0.82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7" y="4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C7E868-F03F-F858-DE0D-C44EA406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C4B60A6-F0AB-5AC5-5A2B-B8C04F57D6B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0E015B8-6AAD-F359-499C-5EFDC7A7580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4CEE5DC-9E6F-D793-0F81-69B4EAEBD0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F7EE079-000D-AD21-6AA0-FFA7F094040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FC37AD-68F9-AAAF-D2D4-5E54EE8F3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07" r="29571"/>
          <a:stretch/>
        </p:blipFill>
        <p:spPr>
          <a:xfrm>
            <a:off x="0" y="-1"/>
            <a:ext cx="12195810" cy="63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24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70E3F-8427-3D54-FE25-660B961B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Rule of Infinite </a:t>
            </a:r>
            <a:r>
              <a:rPr lang="de-DE" dirty="0" err="1"/>
              <a:t>Edges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AFE01A-021F-39C6-C951-BC221E3871F9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5A46CC-9DD4-5DE3-35BE-71DDE0B9FA4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8F65061-3779-1ED6-654F-923224DC57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636B694-F65D-B7B3-55E0-B64FF5B2316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5845078" cy="4056061"/>
          </a:xfrm>
        </p:spPr>
        <p:txBody>
          <a:bodyPr/>
          <a:lstStyle/>
          <a:p>
            <a:r>
              <a:rPr lang="de-DE" b="1" dirty="0" err="1">
                <a:solidFill>
                  <a:schemeClr val="accent1"/>
                </a:solidFill>
              </a:rPr>
              <a:t>Edges</a:t>
            </a:r>
            <a:r>
              <a:rPr lang="de-DE" b="1" dirty="0">
                <a:solidFill>
                  <a:schemeClr val="accent1"/>
                </a:solidFill>
              </a:rPr>
              <a:t> and </a:t>
            </a:r>
            <a:r>
              <a:rPr lang="de-DE" b="1" dirty="0" err="1">
                <a:solidFill>
                  <a:schemeClr val="accent1"/>
                </a:solidFill>
              </a:rPr>
              <a:t>corners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easiest</a:t>
            </a:r>
            <a:r>
              <a:rPr lang="de-DE" dirty="0"/>
              <a:t> to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 </a:t>
            </a:r>
            <a:r>
              <a:rPr lang="de-DE" dirty="0" err="1"/>
              <a:t>pointing</a:t>
            </a:r>
            <a:r>
              <a:rPr lang="de-DE" dirty="0"/>
              <a:t> </a:t>
            </a:r>
            <a:r>
              <a:rPr lang="de-DE" dirty="0" err="1"/>
              <a:t>device</a:t>
            </a:r>
            <a:endParaRPr lang="de-DE" dirty="0"/>
          </a:p>
          <a:p>
            <a:pPr lvl="1"/>
            <a:r>
              <a:rPr lang="de-DE" dirty="0"/>
              <a:t>The </a:t>
            </a:r>
            <a:r>
              <a:rPr lang="de-DE" dirty="0" err="1"/>
              <a:t>width</a:t>
            </a:r>
            <a:r>
              <a:rPr lang="de-DE" dirty="0"/>
              <a:t> of a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edge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infinite large</a:t>
            </a:r>
          </a:p>
          <a:p>
            <a:pPr lvl="1"/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works</a:t>
            </a:r>
            <a:r>
              <a:rPr lang="de-DE" dirty="0"/>
              <a:t> in </a:t>
            </a:r>
            <a:r>
              <a:rPr lang="de-DE" dirty="0" err="1"/>
              <a:t>full</a:t>
            </a:r>
            <a:r>
              <a:rPr lang="de-DE" dirty="0"/>
              <a:t> screen</a:t>
            </a:r>
          </a:p>
          <a:p>
            <a:pPr lvl="1"/>
            <a:r>
              <a:rPr lang="de-DE" dirty="0"/>
              <a:t>Pages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scrollable</a:t>
            </a:r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coordinates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corners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also </a:t>
            </a:r>
            <a:r>
              <a:rPr lang="de-DE" dirty="0" err="1"/>
              <a:t>called</a:t>
            </a:r>
            <a:r>
              <a:rPr lang="de-DE" dirty="0"/>
              <a:t> </a:t>
            </a:r>
            <a:r>
              <a:rPr lang="de-DE" b="1" dirty="0">
                <a:solidFill>
                  <a:schemeClr val="accent1"/>
                </a:solidFill>
              </a:rPr>
              <a:t>prime-pixels</a:t>
            </a:r>
          </a:p>
        </p:txBody>
      </p:sp>
      <p:pic>
        <p:nvPicPr>
          <p:cNvPr id="10" name="Inhaltsplatzhalter 9" descr="Monitor mit einfarbiger Füllung">
            <a:extLst>
              <a:ext uri="{FF2B5EF4-FFF2-40B4-BE49-F238E27FC236}">
                <a16:creationId xmlns:a16="http://schemas.microsoft.com/office/drawing/2014/main" id="{3E2890BE-80D6-7D77-F934-133CDA1B131C}"/>
              </a:ext>
            </a:extLst>
          </p:cNvPr>
          <p:cNvPicPr>
            <a:picLocks noGrp="1" noChangeAspect="1"/>
          </p:cNvPicPr>
          <p:nvPr>
            <p:ph sz="quarter" idx="3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1574" y="1041434"/>
            <a:ext cx="2760597" cy="2768534"/>
          </a:xfr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A36809D-1885-1953-BFE7-43BAD65D3797}"/>
              </a:ext>
            </a:extLst>
          </p:cNvPr>
          <p:cNvSpPr/>
          <p:nvPr/>
        </p:nvSpPr>
        <p:spPr>
          <a:xfrm>
            <a:off x="8468751" y="1617784"/>
            <a:ext cx="379827" cy="1875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47431C2-7E76-9A0D-766F-63A22C3F1D35}"/>
              </a:ext>
            </a:extLst>
          </p:cNvPr>
          <p:cNvSpPr/>
          <p:nvPr/>
        </p:nvSpPr>
        <p:spPr>
          <a:xfrm rot="5400000">
            <a:off x="9345238" y="2179946"/>
            <a:ext cx="379827" cy="1875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9A89AC0-CAB2-CD15-58E0-58EA0F21CFD8}"/>
              </a:ext>
            </a:extLst>
          </p:cNvPr>
          <p:cNvCxnSpPr>
            <a:cxnSpLocks/>
          </p:cNvCxnSpPr>
          <p:nvPr/>
        </p:nvCxnSpPr>
        <p:spPr>
          <a:xfrm flipV="1">
            <a:off x="8663597" y="1095993"/>
            <a:ext cx="0" cy="113958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F93F723-7622-265D-D96F-8454458C4C0D}"/>
              </a:ext>
            </a:extLst>
          </p:cNvPr>
          <p:cNvCxnSpPr>
            <a:cxnSpLocks/>
          </p:cNvCxnSpPr>
          <p:nvPr/>
        </p:nvCxnSpPr>
        <p:spPr>
          <a:xfrm flipH="1">
            <a:off x="8658664" y="2247794"/>
            <a:ext cx="1602919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2D2E64A5-B330-E1A6-024E-D80D8F8F4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109" y="2238720"/>
            <a:ext cx="185216" cy="278051"/>
          </a:xfrm>
          <a:prstGeom prst="rect">
            <a:avLst/>
          </a:prstGeom>
        </p:spPr>
      </p:pic>
      <p:pic>
        <p:nvPicPr>
          <p:cNvPr id="21" name="Inhaltsplatzhalter 9" descr="Monitor mit einfarbiger Füllung">
            <a:extLst>
              <a:ext uri="{FF2B5EF4-FFF2-40B4-BE49-F238E27FC236}">
                <a16:creationId xmlns:a16="http://schemas.microsoft.com/office/drawing/2014/main" id="{868283B8-FC1F-92B3-9391-8754A0041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198" y="3731724"/>
            <a:ext cx="2760597" cy="2768534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A047FDCB-33EC-B3FD-3AC9-862E07BCFB81}"/>
              </a:ext>
            </a:extLst>
          </p:cNvPr>
          <p:cNvSpPr txBox="1"/>
          <p:nvPr/>
        </p:nvSpPr>
        <p:spPr>
          <a:xfrm>
            <a:off x="10273304" y="1916911"/>
            <a:ext cx="567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∞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37F8690-02C6-817F-D4D6-F9FB2ECAC952}"/>
              </a:ext>
            </a:extLst>
          </p:cNvPr>
          <p:cNvSpPr txBox="1"/>
          <p:nvPr/>
        </p:nvSpPr>
        <p:spPr>
          <a:xfrm>
            <a:off x="8368034" y="587756"/>
            <a:ext cx="567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∞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D92FD7D3-4B60-CB3F-B1AF-01C8C9F1DF30}"/>
              </a:ext>
            </a:extLst>
          </p:cNvPr>
          <p:cNvGrpSpPr/>
          <p:nvPr/>
        </p:nvGrpSpPr>
        <p:grpSpPr>
          <a:xfrm>
            <a:off x="6746022" y="3627110"/>
            <a:ext cx="3917289" cy="2632575"/>
            <a:chOff x="6746022" y="3381833"/>
            <a:chExt cx="3917289" cy="2632575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462CFAEE-BC02-CF1F-DF00-75919488BD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3793" y="3429000"/>
              <a:ext cx="0" cy="2576379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28DF0514-CC53-23CB-9B76-2CFFD3C384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5824" y="4048730"/>
              <a:ext cx="3867487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ABC8495-6024-75A3-7214-1A1F400A7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1733" y="4683733"/>
              <a:ext cx="185216" cy="278051"/>
            </a:xfrm>
            <a:prstGeom prst="rect">
              <a:avLst/>
            </a:prstGeom>
          </p:spPr>
        </p:pic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6690443F-87EC-06AA-993D-15E842459D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2301" y="3438029"/>
              <a:ext cx="0" cy="2576379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6CB99D63-FE0A-7DF1-FFA3-13784AA5B7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6022" y="5312478"/>
              <a:ext cx="3867487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DB61BDC-EB1B-B11B-CC96-66136CA80578}"/>
                </a:ext>
              </a:extLst>
            </p:cNvPr>
            <p:cNvSpPr/>
            <p:nvPr/>
          </p:nvSpPr>
          <p:spPr>
            <a:xfrm>
              <a:off x="7538934" y="3944958"/>
              <a:ext cx="215704" cy="21570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DA335D35-C7EE-7C1E-6007-871A569AF3C9}"/>
                </a:ext>
              </a:extLst>
            </p:cNvPr>
            <p:cNvSpPr/>
            <p:nvPr/>
          </p:nvSpPr>
          <p:spPr>
            <a:xfrm>
              <a:off x="9514449" y="3937172"/>
              <a:ext cx="215704" cy="21570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81C2917-3532-B6D8-8AAD-B9E91206E1C6}"/>
                </a:ext>
              </a:extLst>
            </p:cNvPr>
            <p:cNvSpPr/>
            <p:nvPr/>
          </p:nvSpPr>
          <p:spPr>
            <a:xfrm>
              <a:off x="9514449" y="5207500"/>
              <a:ext cx="215704" cy="21570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8FA006DB-CF46-A076-51B0-7657FAA396CC}"/>
                </a:ext>
              </a:extLst>
            </p:cNvPr>
            <p:cNvSpPr/>
            <p:nvPr/>
          </p:nvSpPr>
          <p:spPr>
            <a:xfrm>
              <a:off x="7538934" y="5207500"/>
              <a:ext cx="215704" cy="21570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F90ED79B-CF5A-EC8A-2C41-97C38FF22902}"/>
                </a:ext>
              </a:extLst>
            </p:cNvPr>
            <p:cNvSpPr txBox="1"/>
            <p:nvPr/>
          </p:nvSpPr>
          <p:spPr>
            <a:xfrm>
              <a:off x="8374965" y="3381833"/>
              <a:ext cx="567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∞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EFE98857-10A9-FF42-906C-7322A0EC78EF}"/>
                </a:ext>
              </a:extLst>
            </p:cNvPr>
            <p:cNvSpPr txBox="1"/>
            <p:nvPr/>
          </p:nvSpPr>
          <p:spPr>
            <a:xfrm>
              <a:off x="9822955" y="4352829"/>
              <a:ext cx="567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689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D33864A-851B-91F6-C081-D9AF0886C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Dominance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Mouse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39D535-41CB-F78A-300E-FD32A32A269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0A521E-42E6-293C-4DD1-426E62B38BC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64AE9EE-5DD8-CC92-5E8F-6F901EA506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Fitts’ Law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FA1E134-BAAE-B3C1-DD48-CCB068138A8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03E6B3D9-40FB-19D6-138F-A4B62F52063F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from Card, S. K., English, W. K., &amp; Burr, B. J. (1978). Evaluation of mouse, rate-controlled isometric joystick, step keys, and text keys for text selection on a CRT. Ergonomics, 21(8), 601-613.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A71B256-912B-239F-C755-0D08174555E7}"/>
              </a:ext>
            </a:extLst>
          </p:cNvPr>
          <p:cNvSpPr/>
          <p:nvPr/>
        </p:nvSpPr>
        <p:spPr>
          <a:xfrm>
            <a:off x="5352151" y="3123976"/>
            <a:ext cx="61445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Using Fitts’ Law “was a major factor leading to the mouse's commercial introduction by Xerox”</a:t>
            </a:r>
            <a:endParaRPr lang="en-US" dirty="0"/>
          </a:p>
          <a:p>
            <a:pPr algn="r"/>
            <a:endParaRPr lang="en-US" sz="1200" dirty="0"/>
          </a:p>
          <a:p>
            <a:pPr algn="r"/>
            <a:r>
              <a:rPr lang="en-US" sz="1200" dirty="0"/>
              <a:t>http://www2.parc.com/istl/groups/uir/people/stuart/stuart.htm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08429DB-4044-F3FE-FAF0-0F717F6A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4" y="1449388"/>
            <a:ext cx="3778680" cy="42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0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48E67-DCE6-7ED1-14E0-36D6C3C7F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Complex</a:t>
            </a:r>
            <a:r>
              <a:rPr lang="de-DE" dirty="0"/>
              <a:t> UIs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99F151-1008-92D7-0180-0C95A75CE5A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789369-D919-333C-9E4F-083B0DC27DA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6012E-6E9B-F953-D146-B281D7906C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3286289-E6EB-585A-B50B-D06C090F156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0C55347-BCAC-E1C7-F339-DD89EDC7D1D6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AAF5C82-E0F4-14E0-A54A-5E25AC07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750" y="1689141"/>
            <a:ext cx="4388063" cy="40798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8C2B728-E67B-9CD4-A209-316E83511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819" y="1825881"/>
            <a:ext cx="297850" cy="4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 err="1"/>
              <a:t>Pointing</a:t>
            </a:r>
            <a:r>
              <a:rPr lang="de-DE" sz="1800" dirty="0"/>
              <a:t> </a:t>
            </a:r>
            <a:r>
              <a:rPr lang="de-DE" sz="1800" dirty="0" err="1"/>
              <a:t>through</a:t>
            </a:r>
            <a:r>
              <a:rPr lang="de-DE" sz="1800" dirty="0"/>
              <a:t> </a:t>
            </a:r>
            <a:r>
              <a:rPr lang="de-DE" sz="1800" dirty="0" err="1"/>
              <a:t>tunnels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Steering Law</a:t>
            </a:r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Slides adapted from hci-lecture.org (A. Schmidt, N. Henze, K. Wolf, V. Schwind), Image from: 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hlinkClick r:id="rId7"/>
              </a:rPr>
              <a:t>https://pxhere.com/de/photo/956874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 descr="Woman Sitting in Vehicle">
            <a:extLst>
              <a:ext uri="{FF2B5EF4-FFF2-40B4-BE49-F238E27FC236}">
                <a16:creationId xmlns:a16="http://schemas.microsoft.com/office/drawing/2014/main" id="{9B207243-539B-EFA6-7C33-05277486220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3" b="40849"/>
          <a:stretch/>
        </p:blipFill>
        <p:spPr bwMode="auto">
          <a:xfrm>
            <a:off x="0" y="1089025"/>
            <a:ext cx="12192000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487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595EF-6EEF-6B9E-ABC1-0BB9E5E5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991D5A-B0CC-864B-F5FF-211609F0773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D6D49A-7405-75E2-0E4C-3406705060F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45CD2E-886F-53C6-C361-6E975B1845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45145C-12A8-C0F3-9D4D-5EC2E5AA96E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935B1C7-6E29-2E85-1A3D-2BCCF8F30973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191601-523F-6DA9-57F0-2F994996E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24" b="39402"/>
          <a:stretch/>
        </p:blipFill>
        <p:spPr>
          <a:xfrm>
            <a:off x="695325" y="115888"/>
            <a:ext cx="11843211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1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This digital collage contains a highly stylized rendition of our solar system and points beyond. As this graphic was intended to be used as a navigation aid in searching for data within the Photojournal, certain artistic embellishments have been added.">
            <a:extLst>
              <a:ext uri="{FF2B5EF4-FFF2-40B4-BE49-F238E27FC236}">
                <a16:creationId xmlns:a16="http://schemas.microsoft.com/office/drawing/2014/main" id="{EFA593A1-E38A-05AF-D61C-0CDADA1041D8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8" b="15638"/>
          <a:stretch/>
        </p:blipFill>
        <p:spPr/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3B1EEE1-5E38-6447-22E6-77060D8DE56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From https://www.jpl.nasa.gov/spaceimages/details.php?id=PIA12114 (PD)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29ACA8-E017-2C9C-6FAA-4E9E8076572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AFAC32-0CF4-F01F-248A-E3CDEFD10F0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EBDB4CC-844D-8421-4930-E856C5FCD7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E0687EE-1FC4-F399-8441-A07D8C88A056}"/>
                  </a:ext>
                </a:extLst>
              </p:cNvPr>
              <p:cNvSpPr txBox="1"/>
              <p:nvPr/>
            </p:nvSpPr>
            <p:spPr>
              <a:xfrm>
                <a:off x="8604738" y="4759569"/>
                <a:ext cx="2815322" cy="1205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²</m:t>
                              </m:r>
                            </m:num>
                            <m:den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den>
                          </m:f>
                        </m:e>
                      </m:d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³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E0687EE-1FC4-F399-8441-A07D8C88A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738" y="4759569"/>
                <a:ext cx="2815322" cy="12051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8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0FAA5-A3A3-C1A0-94FE-3F13EEF10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A89A19-7237-B530-E7FF-5629EDB5BBA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4EFEFD-18F4-6BE5-A670-2305AE513E2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12E5023-F9BB-14B4-58DB-CF35723B432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F0049C-B011-9439-0C5A-41B819AABA0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52AED7A-D161-3696-3099-A002D0E99A81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460307-32C8-1BC2-8F14-1A9DF371D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5" b="39402"/>
          <a:stretch/>
        </p:blipFill>
        <p:spPr>
          <a:xfrm>
            <a:off x="695325" y="115888"/>
            <a:ext cx="14518800" cy="60134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F6E62B-538A-54D2-D9EE-98EA24CAE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11" t="3469" r="62828" b="41658"/>
          <a:stretch/>
        </p:blipFill>
        <p:spPr>
          <a:xfrm>
            <a:off x="2061768" y="460112"/>
            <a:ext cx="4030349" cy="544563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6C3AC35-0DAC-E5CA-2C01-BEACD13523FE}"/>
              </a:ext>
            </a:extLst>
          </p:cNvPr>
          <p:cNvSpPr/>
          <p:nvPr/>
        </p:nvSpPr>
        <p:spPr>
          <a:xfrm>
            <a:off x="2131498" y="4477407"/>
            <a:ext cx="3872011" cy="353147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F6D6DD7-7624-22CA-C7EA-E1BA7AD0A18A}"/>
              </a:ext>
            </a:extLst>
          </p:cNvPr>
          <p:cNvCxnSpPr/>
          <p:nvPr/>
        </p:nvCxnSpPr>
        <p:spPr>
          <a:xfrm>
            <a:off x="1569857" y="681070"/>
            <a:ext cx="0" cy="3979217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2B795028-934C-809A-2244-59EB9935A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340" y="631221"/>
            <a:ext cx="297850" cy="44714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1F4BD464-0CA7-3AD0-351D-A4349319910A}"/>
              </a:ext>
            </a:extLst>
          </p:cNvPr>
          <p:cNvSpPr/>
          <p:nvPr/>
        </p:nvSpPr>
        <p:spPr>
          <a:xfrm rot="16200000">
            <a:off x="538983" y="2409070"/>
            <a:ext cx="1524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distance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93CC185-5896-6926-2772-714EC7741381}"/>
              </a:ext>
            </a:extLst>
          </p:cNvPr>
          <p:cNvCxnSpPr/>
          <p:nvPr/>
        </p:nvCxnSpPr>
        <p:spPr>
          <a:xfrm>
            <a:off x="2475484" y="4477407"/>
            <a:ext cx="0" cy="33528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9539BA1D-F96B-ABBE-60B6-EE540F325B1E}"/>
              </a:ext>
            </a:extLst>
          </p:cNvPr>
          <p:cNvSpPr/>
          <p:nvPr/>
        </p:nvSpPr>
        <p:spPr>
          <a:xfrm rot="16200000">
            <a:off x="1360103" y="4383437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36918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58333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6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/>
      <p:bldP spid="14" grpId="1"/>
      <p:bldP spid="16" grpId="0"/>
      <p:bldP spid="1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29911-05BD-5B9D-82D4-2EBC6781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E006B48-D207-0BE6-FB3E-2457F5B74CB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CB0BB6-48F1-6E85-8312-59EE272DDE5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DFF75F-D301-CAFE-59F2-BA968C11B9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797211-F849-5865-D412-DA3753AD9F0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17C85DE-0048-58C7-6137-D92E048C88C7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09B549-D7CA-60E7-3708-487943794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39420"/>
          <a:stretch/>
        </p:blipFill>
        <p:spPr>
          <a:xfrm>
            <a:off x="695325" y="115888"/>
            <a:ext cx="14518800" cy="601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8FEEC2F-875C-CCEC-94E1-37CCFD9E4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5" b="39402"/>
          <a:stretch/>
        </p:blipFill>
        <p:spPr>
          <a:xfrm>
            <a:off x="695325" y="115888"/>
            <a:ext cx="14518800" cy="60134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9A64793-6103-A292-E892-DD50C0116E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31" t="2672" r="40309" b="39557"/>
          <a:stretch/>
        </p:blipFill>
        <p:spPr>
          <a:xfrm>
            <a:off x="1992086" y="381000"/>
            <a:ext cx="7369628" cy="5733197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B573EFE-4C40-1D32-7ACF-1BAE92D750C4}"/>
              </a:ext>
            </a:extLst>
          </p:cNvPr>
          <p:cNvGrpSpPr/>
          <p:nvPr/>
        </p:nvGrpSpPr>
        <p:grpSpPr>
          <a:xfrm>
            <a:off x="2150182" y="4485584"/>
            <a:ext cx="3849690" cy="356386"/>
            <a:chOff x="2150181" y="4485584"/>
            <a:chExt cx="5769429" cy="356386"/>
          </a:xfrm>
        </p:grpSpPr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23738106-E967-BB3B-BE76-B7FC3F65FB19}"/>
                </a:ext>
              </a:extLst>
            </p:cNvPr>
            <p:cNvCxnSpPr/>
            <p:nvPr/>
          </p:nvCxnSpPr>
          <p:spPr>
            <a:xfrm>
              <a:off x="2150181" y="4485584"/>
              <a:ext cx="5769429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983564DE-2FC3-358C-0BF1-2A7060D18CEF}"/>
                </a:ext>
              </a:extLst>
            </p:cNvPr>
            <p:cNvCxnSpPr/>
            <p:nvPr/>
          </p:nvCxnSpPr>
          <p:spPr>
            <a:xfrm>
              <a:off x="2150181" y="4841970"/>
              <a:ext cx="5769429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76D82412-8E32-75B6-AABA-3DF7F3CD4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340" y="4629069"/>
            <a:ext cx="297850" cy="4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DF99-CD79-9EF2-5B48-F130D2716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Tunnels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2726B0-B801-1F37-A062-F03D0581023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30D971-A703-BF89-1626-D40CB479F4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D65661-D19A-CA89-BAB1-5A5966B624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873A210-EC94-DBF3-338B-C5BE2BAA95A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5A82BAE-CE7B-F161-C521-05E98376DAC9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503726-6167-59D8-FDC1-88CE0FD3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351" y="2526825"/>
            <a:ext cx="7956000" cy="26037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4473CE-22B9-54BC-21E2-355D46962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000" y="2526825"/>
            <a:ext cx="7956000" cy="26037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30C27D0-56FD-8182-E061-E9070B517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039" y="3719788"/>
            <a:ext cx="803910" cy="773430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C941C62-7ADF-2DBA-91DC-C38E00D7FDF3}"/>
              </a:ext>
            </a:extLst>
          </p:cNvPr>
          <p:cNvCxnSpPr/>
          <p:nvPr/>
        </p:nvCxnSpPr>
        <p:spPr>
          <a:xfrm flipH="1">
            <a:off x="2273255" y="2201154"/>
            <a:ext cx="7776000" cy="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60D685D6-D5A3-B3C2-C974-50EBDAC9DCE9}"/>
              </a:ext>
            </a:extLst>
          </p:cNvPr>
          <p:cNvSpPr/>
          <p:nvPr/>
        </p:nvSpPr>
        <p:spPr>
          <a:xfrm>
            <a:off x="5123030" y="1675821"/>
            <a:ext cx="1945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distance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C605EBB-897A-8DF0-E684-86DF893C17E2}"/>
              </a:ext>
            </a:extLst>
          </p:cNvPr>
          <p:cNvCxnSpPr/>
          <p:nvPr/>
        </p:nvCxnSpPr>
        <p:spPr>
          <a:xfrm>
            <a:off x="2005205" y="3364243"/>
            <a:ext cx="0" cy="80229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05F53074-3A8B-B235-EB5E-784C9C9C54A9}"/>
              </a:ext>
            </a:extLst>
          </p:cNvPr>
          <p:cNvSpPr/>
          <p:nvPr/>
        </p:nvSpPr>
        <p:spPr>
          <a:xfrm rot="16200000">
            <a:off x="914476" y="3503778"/>
            <a:ext cx="1651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89902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69 L -0.00026 0.00092 L 0.0125 -0.00116 C 0.01341 -0.00139 0.01419 -0.00185 0.0151 -0.00209 C 0.02057 -0.00371 0.01575 -0.00185 0.02226 -0.00486 L 0.07877 -0.00301 C 0.07981 -0.00301 0.08086 -0.00232 0.0819 -0.00209 C 0.09765 0.00208 0.07304 -0.00486 0.09075 0.00069 C 0.09869 0.00324 0.09127 0.00023 0.09778 0.00254 C 0.10559 0.00532 0.09934 0.0037 0.10768 0.00532 C 0.11692 0.00949 0.10638 0.00509 0.1164 0.0081 C 0.11796 0.00856 0.11953 0.00926 0.12109 0.00995 C 0.12213 0.01018 0.12343 0.01041 0.12461 0.01088 C 0.12578 0.0118 0.12695 0.01273 0.12825 0.01342 C 0.1289 0.01389 0.13333 0.01528 0.13385 0.01528 C 0.13476 0.01597 0.13554 0.01713 0.13645 0.01713 C 0.14023 0.01736 0.14401 0.01666 0.14778 0.0162 C 0.14869 0.0162 0.15221 0.01481 0.15338 0.01435 C 0.15429 0.01389 0.15507 0.01319 0.15599 0.0125 C 0.1569 0.01227 0.15768 0.01204 0.15859 0.0118 C 0.16002 0.01111 0.16132 0.01041 0.1625 0.00995 C 0.16523 0.00903 0.16692 0.00879 0.16927 0.0081 C 0.17096 0.00741 0.17278 0.00671 0.17448 0.00625 C 0.17786 0.00509 0.18346 0.00463 0.18645 0.0044 C 0.24453 0.00092 0.20664 0.00416 0.23424 0.00162 C 0.23841 0.00069 0.24257 0.00046 0.24648 -0.00116 C 0.25325 -0.00371 0.24908 -0.00255 0.25586 -0.00394 C 0.25859 -0.0044 0.26132 -0.00533 0.26406 -0.00579 C 0.26731 -0.00625 0.27057 -0.00625 0.27382 -0.00671 C 0.27773 -0.00718 0.28177 -0.00787 0.28567 -0.00857 L 0.32994 -0.00764 C 0.36458 -0.00764 0.36263 -0.00764 0.38554 -0.00926 L 0.46627 -0.00764 C 0.46757 -0.00741 0.46901 -0.00695 0.47031 -0.00671 L 0.47395 -0.00579 C 0.47604 -0.00509 0.47812 -0.00417 0.4802 -0.00394 C 0.48333 -0.00324 0.48632 -0.00324 0.48932 -0.00301 C 0.49075 -0.00255 0.49218 -0.00232 0.49349 -0.00209 C 0.49544 -0.00162 0.49726 -0.00023 0.49921 -0.00023 L 0.51562 -0.00116 L 0.51875 -0.00209 C 0.52161 -0.00301 0.52135 -0.00324 0.52434 -0.00394 C 0.52721 -0.00463 0.52994 -0.00509 0.53268 -0.00579 C 0.53359 -0.00602 0.53437 -0.00625 0.53528 -0.00671 L 0.5414 -0.00857 L 0.56809 -0.00764 C 0.57044 -0.00741 0.57213 -0.00671 0.57434 -0.00579 C 0.57552 -0.00509 0.57669 -0.0044 0.57799 -0.00394 C 0.57994 -0.00301 0.58216 -0.00301 0.58411 -0.00209 C 0.58554 -0.00139 0.58671 -0.00046 0.58815 -0.00023 C 0.59231 0.00046 0.59648 0.00046 0.60052 0.00069 L 0.63515 0.00162 L 0.63515 0.00069 " pathEditMode="relative" rAng="0" ptsTypes="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0F30D-1714-2A1C-8016-3B3F55002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Changing </a:t>
            </a:r>
            <a:r>
              <a:rPr lang="en-US" sz="3200" dirty="0" err="1"/>
              <a:t>Fitts’</a:t>
            </a:r>
            <a:r>
              <a:rPr lang="en-US" sz="3200" dirty="0"/>
              <a:t> Law to model steering tasks?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A77C9A-3633-2D8E-5EAD-D6FDD96398D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56E25A-5DB7-4A49-47A8-90B8B1DDD77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D8C1E5-8EB2-1936-EA68-7E20D5E69A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3C3D4A8-1C23-2950-EF06-0867682B3D3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D3D1CB7-7781-688C-23A2-66A16D703B8F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6FD4C4F-79C9-564E-54D8-CE836CAAC199}"/>
              </a:ext>
            </a:extLst>
          </p:cNvPr>
          <p:cNvGrpSpPr/>
          <p:nvPr/>
        </p:nvGrpSpPr>
        <p:grpSpPr>
          <a:xfrm>
            <a:off x="1809513" y="1620872"/>
            <a:ext cx="8572974" cy="3490183"/>
            <a:chOff x="884571" y="3098186"/>
            <a:chExt cx="7360341" cy="2996503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122FAEA-4FE9-BD28-DE49-9D93A5D4CAA4}"/>
                </a:ext>
              </a:extLst>
            </p:cNvPr>
            <p:cNvSpPr/>
            <p:nvPr/>
          </p:nvSpPr>
          <p:spPr>
            <a:xfrm>
              <a:off x="970063" y="4338036"/>
              <a:ext cx="802800" cy="17562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7492A2A-CAA5-263F-D4A8-0EEFC5F319C6}"/>
                </a:ext>
              </a:extLst>
            </p:cNvPr>
            <p:cNvSpPr/>
            <p:nvPr/>
          </p:nvSpPr>
          <p:spPr>
            <a:xfrm>
              <a:off x="7442112" y="4332334"/>
              <a:ext cx="802800" cy="17623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25D544E-729E-0904-12B9-877BDBD2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4547" y="5157335"/>
              <a:ext cx="297850" cy="447140"/>
            </a:xfrm>
            <a:prstGeom prst="rect">
              <a:avLst/>
            </a:prstGeom>
          </p:spPr>
        </p:pic>
        <p:sp>
          <p:nvSpPr>
            <p:cNvPr id="12" name="Freihandform 43">
              <a:extLst>
                <a:ext uri="{FF2B5EF4-FFF2-40B4-BE49-F238E27FC236}">
                  <a16:creationId xmlns:a16="http://schemas.microsoft.com/office/drawing/2014/main" id="{A5DAA6D7-2D0B-077D-EAA7-E0B31F37E1E4}"/>
                </a:ext>
              </a:extLst>
            </p:cNvPr>
            <p:cNvSpPr/>
            <p:nvPr/>
          </p:nvSpPr>
          <p:spPr>
            <a:xfrm>
              <a:off x="1392572" y="5026898"/>
              <a:ext cx="6181215" cy="447099"/>
            </a:xfrm>
            <a:custGeom>
              <a:avLst/>
              <a:gdLst>
                <a:gd name="connsiteX0" fmla="*/ 0 w 4874004"/>
                <a:gd name="connsiteY0" fmla="*/ 352345 h 360734"/>
                <a:gd name="connsiteX1" fmla="*/ 2550254 w 4874004"/>
                <a:gd name="connsiteY1" fmla="*/ 8 h 360734"/>
                <a:gd name="connsiteX2" fmla="*/ 4874004 w 4874004"/>
                <a:gd name="connsiteY2" fmla="*/ 360734 h 3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74004" h="360734">
                  <a:moveTo>
                    <a:pt x="0" y="352345"/>
                  </a:moveTo>
                  <a:cubicBezTo>
                    <a:pt x="868960" y="175477"/>
                    <a:pt x="1737920" y="-1390"/>
                    <a:pt x="2550254" y="8"/>
                  </a:cubicBezTo>
                  <a:cubicBezTo>
                    <a:pt x="3362588" y="1406"/>
                    <a:pt x="4118296" y="181070"/>
                    <a:pt x="4874004" y="36073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21DEC4E5-2FA2-A78E-38AE-3CEE40666C73}"/>
                </a:ext>
              </a:extLst>
            </p:cNvPr>
            <p:cNvCxnSpPr/>
            <p:nvPr/>
          </p:nvCxnSpPr>
          <p:spPr>
            <a:xfrm rot="5400000">
              <a:off x="1371463" y="3759048"/>
              <a:ext cx="0" cy="802800"/>
            </a:xfrm>
            <a:prstGeom prst="straightConnector1">
              <a:avLst/>
            </a:prstGeom>
            <a:ln w="6985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EEEE06-86C1-D452-6E2D-FE9E53878185}"/>
                </a:ext>
              </a:extLst>
            </p:cNvPr>
            <p:cNvSpPr/>
            <p:nvPr/>
          </p:nvSpPr>
          <p:spPr>
            <a:xfrm>
              <a:off x="884571" y="3630903"/>
              <a:ext cx="10160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width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DE3FD184-AA43-534E-25AF-95DAE861B8AB}"/>
                </a:ext>
              </a:extLst>
            </p:cNvPr>
            <p:cNvGrpSpPr/>
            <p:nvPr/>
          </p:nvGrpSpPr>
          <p:grpSpPr>
            <a:xfrm>
              <a:off x="1368435" y="3098186"/>
              <a:ext cx="6437053" cy="525333"/>
              <a:chOff x="1368435" y="500305"/>
              <a:chExt cx="6437053" cy="525333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733EDADD-530D-33B4-D5E5-4DEEA2175792}"/>
                  </a:ext>
                </a:extLst>
              </p:cNvPr>
              <p:cNvSpPr/>
              <p:nvPr/>
            </p:nvSpPr>
            <p:spPr>
              <a:xfrm>
                <a:off x="3892374" y="500305"/>
                <a:ext cx="152477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distance</a:t>
                </a:r>
              </a:p>
            </p:txBody>
          </p:sp>
          <p:cxnSp>
            <p:nvCxnSpPr>
              <p:cNvPr id="17" name="Gerade Verbindung mit Pfeil 16">
                <a:extLst>
                  <a:ext uri="{FF2B5EF4-FFF2-40B4-BE49-F238E27FC236}">
                    <a16:creationId xmlns:a16="http://schemas.microsoft.com/office/drawing/2014/main" id="{8264AD4A-7E6E-27F0-EBBF-8C8BA5018B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68435" y="1025638"/>
                <a:ext cx="6437053" cy="0"/>
              </a:xfrm>
              <a:prstGeom prst="straightConnector1">
                <a:avLst/>
              </a:prstGeom>
              <a:ln w="698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18BF3FB-B707-E05D-9C29-F4BFBCC8B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4" r="36960" b="60335"/>
          <a:stretch/>
        </p:blipFill>
        <p:spPr bwMode="auto">
          <a:xfrm>
            <a:off x="5787455" y="2515860"/>
            <a:ext cx="668215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54158BA-98E1-4452-B68A-114FA6945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25" b="60335"/>
          <a:stretch/>
        </p:blipFill>
        <p:spPr bwMode="auto">
          <a:xfrm>
            <a:off x="3990166" y="2515860"/>
            <a:ext cx="1790256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3CC4ED24-F517-CD2A-B928-323CBFB8B552}"/>
              </a:ext>
            </a:extLst>
          </p:cNvPr>
          <p:cNvSpPr/>
          <p:nvPr/>
        </p:nvSpPr>
        <p:spPr>
          <a:xfrm>
            <a:off x="5780422" y="2390775"/>
            <a:ext cx="675248" cy="1400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04E2678-D59C-F4DD-D3EB-99C3B22BB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0" b="60335"/>
          <a:stretch/>
        </p:blipFill>
        <p:spPr bwMode="auto">
          <a:xfrm>
            <a:off x="6455670" y="2515860"/>
            <a:ext cx="1445520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4E549CF-E157-8E47-21B8-2F57A927B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7" r="8724" b="60335"/>
          <a:stretch/>
        </p:blipFill>
        <p:spPr bwMode="auto">
          <a:xfrm>
            <a:off x="7074648" y="2515860"/>
            <a:ext cx="485336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5403 -1.1111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05404 -1.1111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04 -1.11111E-6 L -0.11055 -1.1111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09E71-9311-D993-7A64-43AC5270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Law Definition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F32FE0-6C25-6D54-CD02-ABF10F96421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C72E91-540C-8279-1E37-DB16CF7A5F1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D214C8-87AA-25F1-3FA3-5627E5B1AC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2FBF8A3-352F-3CF9-7B4B-4F269A0B86F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8810033-FDA1-3528-CEFE-A83708EAC0E5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84972E5-6425-F3E9-2788-60925AB35A85}"/>
              </a:ext>
            </a:extLst>
          </p:cNvPr>
          <p:cNvSpPr txBox="1">
            <a:spLocks/>
          </p:cNvSpPr>
          <p:nvPr/>
        </p:nvSpPr>
        <p:spPr>
          <a:xfrm>
            <a:off x="695324" y="3038474"/>
            <a:ext cx="10801351" cy="32195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movement time (MT) to acquire a target through a tunnel is a function of the length (D) and width (W) of the tunnel. </a:t>
            </a:r>
            <a:r>
              <a:rPr lang="en-US" b="1" dirty="0">
                <a:solidFill>
                  <a:schemeClr val="accent1"/>
                </a:solidFill>
              </a:rPr>
              <a:t>It depends on the input device and the number of tunnels.</a:t>
            </a:r>
          </a:p>
          <a:p>
            <a:pPr lvl="1"/>
            <a:r>
              <a:rPr lang="en-US" dirty="0"/>
              <a:t>MT: 	movement time</a:t>
            </a:r>
          </a:p>
          <a:p>
            <a:pPr lvl="1"/>
            <a:r>
              <a:rPr lang="en-US" dirty="0"/>
              <a:t>a and b: 	constants dependent on the pointing system</a:t>
            </a:r>
          </a:p>
          <a:p>
            <a:pPr lvl="1"/>
            <a:r>
              <a:rPr lang="en-US" dirty="0"/>
              <a:t>D: 		distance, i.e., the length of the tunnel</a:t>
            </a:r>
          </a:p>
          <a:p>
            <a:pPr lvl="1"/>
            <a:r>
              <a:rPr lang="en-US" dirty="0"/>
              <a:t>W: 		width of the tunnel (can have variable thickness)</a:t>
            </a:r>
          </a:p>
          <a:p>
            <a:pPr lvl="1"/>
            <a:r>
              <a:rPr lang="en-US" dirty="0"/>
              <a:t>C:		the parametrized path (any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curvilinear shape)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2DF6FDD-34F0-08D9-3AD6-FB3C03CFB9FA}"/>
              </a:ext>
            </a:extLst>
          </p:cNvPr>
          <p:cNvGrpSpPr/>
          <p:nvPr/>
        </p:nvGrpSpPr>
        <p:grpSpPr>
          <a:xfrm>
            <a:off x="1009650" y="1819277"/>
            <a:ext cx="2224257" cy="1120916"/>
            <a:chOff x="2033813" y="3336200"/>
            <a:chExt cx="2224257" cy="1120916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5388C09-03AB-C5D5-5C11-CBA62D7D22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25" b="60335"/>
            <a:stretch/>
          </p:blipFill>
          <p:spPr bwMode="auto">
            <a:xfrm>
              <a:off x="2033813" y="3336200"/>
              <a:ext cx="179025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31F80A5-570A-662C-25CB-9961570D86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7" r="8724" b="60335"/>
            <a:stretch/>
          </p:blipFill>
          <p:spPr bwMode="auto">
            <a:xfrm>
              <a:off x="3772734" y="3336200"/>
              <a:ext cx="48533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23FF36DD-05AB-2E62-CAD2-E6817DDD0F35}"/>
              </a:ext>
            </a:extLst>
          </p:cNvPr>
          <p:cNvSpPr/>
          <p:nvPr/>
        </p:nvSpPr>
        <p:spPr>
          <a:xfrm>
            <a:off x="3506107" y="2150071"/>
            <a:ext cx="753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ID=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C60DBC7-F003-AC59-0BA6-A6E1FD394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7" r="8724" b="60335"/>
          <a:stretch/>
        </p:blipFill>
        <p:spPr bwMode="auto">
          <a:xfrm>
            <a:off x="4200008" y="1819277"/>
            <a:ext cx="485336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9D49776-C9A6-9A43-F64A-94BC627C3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71" y="1880000"/>
            <a:ext cx="3194504" cy="115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34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10D11-0AC4-F2B8-0FF4-35CA9067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962B38-C93F-AFC8-31BC-D342569D7C0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DB7AC9-405D-5EA6-4E26-18C62FFEFAF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6E57D2-13F0-D7BF-5BF3-0F48608AC28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23B166-C7C1-8975-BC1B-13BC74272BD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CB5F9C7-89DD-2619-9788-4551ED2D9A43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11EC88-4593-8BE8-D44C-72AEF1A0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1"/>
          <a:stretch/>
        </p:blipFill>
        <p:spPr>
          <a:xfrm>
            <a:off x="0" y="0"/>
            <a:ext cx="12192000" cy="63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47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/>
              <a:t>Visual Search Tasks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46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Image from: https://www.pexels.com/photo/grayscale-photography-of-assorted-shirts-hanged-on-clothes-rack-1884584/</a:t>
            </a:r>
          </a:p>
        </p:txBody>
      </p:sp>
      <p:pic>
        <p:nvPicPr>
          <p:cNvPr id="4" name="Bildplatzhalter 15">
            <a:extLst>
              <a:ext uri="{FF2B5EF4-FFF2-40B4-BE49-F238E27FC236}">
                <a16:creationId xmlns:a16="http://schemas.microsoft.com/office/drawing/2014/main" id="{4A68C58F-3D45-41A0-4749-38624DBC70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1" b="12551"/>
          <a:stretch/>
        </p:blipFill>
        <p:spPr>
          <a:xfrm>
            <a:off x="0" y="1089025"/>
            <a:ext cx="12192000" cy="2879725"/>
          </a:xfrm>
        </p:spPr>
      </p:pic>
    </p:spTree>
    <p:extLst>
      <p:ext uri="{BB962C8B-B14F-4D97-AF65-F5344CB8AC3E}">
        <p14:creationId xmlns:p14="http://schemas.microsoft.com/office/powerpoint/2010/main" val="2456932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CFFC6-30C3-12AA-9687-FD01527E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 Search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41E3DEB-E9E2-C75B-B239-D97D673E77B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A90BAA-8132-157B-5AD0-B25B1B95CC8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6DE10F-93D4-AE12-C259-FEC285C5C1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FE12008-3B27-6E6A-BC92-47EC0FF8BEB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8CE254B-A7A9-C3A7-CD8C-DD5DDE14A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655" y="1098618"/>
            <a:ext cx="5032070" cy="5149782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27EF349-013E-D62D-07C0-2A865A8AA256}"/>
              </a:ext>
            </a:extLst>
          </p:cNvPr>
          <p:cNvGrpSpPr/>
          <p:nvPr/>
        </p:nvGrpSpPr>
        <p:grpSpPr>
          <a:xfrm>
            <a:off x="6177309" y="1374534"/>
            <a:ext cx="1252191" cy="4742486"/>
            <a:chOff x="6177309" y="-22326"/>
            <a:chExt cx="1200362" cy="6139346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1CDDE758-2D59-1790-9F9B-8F62230F448C}"/>
                </a:ext>
              </a:extLst>
            </p:cNvPr>
            <p:cNvSpPr/>
            <p:nvPr/>
          </p:nvSpPr>
          <p:spPr>
            <a:xfrm>
              <a:off x="6803806" y="151349"/>
              <a:ext cx="573865" cy="596567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E0D8A8E4-9248-8AE8-FF69-B8902A81A258}"/>
                </a:ext>
              </a:extLst>
            </p:cNvPr>
            <p:cNvSpPr txBox="1"/>
            <p:nvPr/>
          </p:nvSpPr>
          <p:spPr>
            <a:xfrm>
              <a:off x="6177309" y="-2232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10s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A52FC9BD-8818-663E-76DB-573DFAB5BE15}"/>
                </a:ext>
              </a:extLst>
            </p:cNvPr>
            <p:cNvSpPr txBox="1"/>
            <p:nvPr/>
          </p:nvSpPr>
          <p:spPr>
            <a:xfrm>
              <a:off x="6305550" y="528420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A588C35D-4E65-1AC5-022D-C35ACD048C57}"/>
                </a:ext>
              </a:extLst>
            </p:cNvPr>
            <p:cNvSpPr txBox="1"/>
            <p:nvPr/>
          </p:nvSpPr>
          <p:spPr>
            <a:xfrm>
              <a:off x="6305550" y="56728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9s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F7713E63-5BD4-0278-ADF7-E2D7E26E30FD}"/>
                </a:ext>
              </a:extLst>
            </p:cNvPr>
            <p:cNvSpPr txBox="1"/>
            <p:nvPr/>
          </p:nvSpPr>
          <p:spPr>
            <a:xfrm>
              <a:off x="6305550" y="115690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8s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2F4AF1FD-D27B-3C94-910E-96F056E84193}"/>
                </a:ext>
              </a:extLst>
            </p:cNvPr>
            <p:cNvSpPr txBox="1"/>
            <p:nvPr/>
          </p:nvSpPr>
          <p:spPr>
            <a:xfrm>
              <a:off x="6305550" y="17465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7s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B3CFB6A0-F8BD-4F3A-E3D7-EF7AAE50ABF1}"/>
                </a:ext>
              </a:extLst>
            </p:cNvPr>
            <p:cNvSpPr txBox="1"/>
            <p:nvPr/>
          </p:nvSpPr>
          <p:spPr>
            <a:xfrm>
              <a:off x="6305550" y="233613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6s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6BA7274C-6672-5A6D-DD96-3D2DD8CC58A7}"/>
                </a:ext>
              </a:extLst>
            </p:cNvPr>
            <p:cNvSpPr txBox="1"/>
            <p:nvPr/>
          </p:nvSpPr>
          <p:spPr>
            <a:xfrm>
              <a:off x="6305550" y="292574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5s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EAACE990-30E9-1BD0-11A3-81A1B25D623B}"/>
                </a:ext>
              </a:extLst>
            </p:cNvPr>
            <p:cNvSpPr txBox="1"/>
            <p:nvPr/>
          </p:nvSpPr>
          <p:spPr>
            <a:xfrm>
              <a:off x="6305550" y="351535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4s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1472E2E6-4626-C126-F5BF-8C5AE036DB3C}"/>
                </a:ext>
              </a:extLst>
            </p:cNvPr>
            <p:cNvSpPr txBox="1"/>
            <p:nvPr/>
          </p:nvSpPr>
          <p:spPr>
            <a:xfrm>
              <a:off x="6305550" y="410497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3s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7514B387-019C-8A17-5533-14EB7C9BD5ED}"/>
                </a:ext>
              </a:extLst>
            </p:cNvPr>
            <p:cNvSpPr txBox="1"/>
            <p:nvPr/>
          </p:nvSpPr>
          <p:spPr>
            <a:xfrm>
              <a:off x="6305550" y="469458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2s</a:t>
              </a:r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8DFD2F93-3B02-7DD1-C911-6388C6DAA8F5}"/>
                </a:ext>
              </a:extLst>
            </p:cNvPr>
            <p:cNvSpPr/>
            <p:nvPr/>
          </p:nvSpPr>
          <p:spPr>
            <a:xfrm>
              <a:off x="6803806" y="151348"/>
              <a:ext cx="573865" cy="59656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hteck 52">
            <a:extLst>
              <a:ext uri="{FF2B5EF4-FFF2-40B4-BE49-F238E27FC236}">
                <a16:creationId xmlns:a16="http://schemas.microsoft.com/office/drawing/2014/main" id="{DA036F57-6859-2581-059D-57EDD4395D89}"/>
              </a:ext>
            </a:extLst>
          </p:cNvPr>
          <p:cNvSpPr/>
          <p:nvPr/>
        </p:nvSpPr>
        <p:spPr>
          <a:xfrm>
            <a:off x="7577902" y="3147723"/>
            <a:ext cx="2308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Find Denmark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05490D5B-414E-F647-E04E-2BE4AA3015DC}"/>
              </a:ext>
            </a:extLst>
          </p:cNvPr>
          <p:cNvSpPr txBox="1"/>
          <p:nvPr/>
        </p:nvSpPr>
        <p:spPr>
          <a:xfrm>
            <a:off x="6305550" y="587381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0s</a:t>
            </a:r>
          </a:p>
        </p:txBody>
      </p:sp>
    </p:spTree>
    <p:extLst>
      <p:ext uri="{BB962C8B-B14F-4D97-AF65-F5344CB8AC3E}">
        <p14:creationId xmlns:p14="http://schemas.microsoft.com/office/powerpoint/2010/main" val="41015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522E5-83F6-5F63-07C5-6E5D1D9B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 Search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AD86D9-6722-30D2-ABF8-6BFC3446CE3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A7F8C8-552D-0DC7-1C46-883056D3DEE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E35B9631-B928-8903-3F62-4F52075AE5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6B786D4F-36A9-E827-FBCD-BBD6577EB10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D341CEF2-C7E2-ECD4-D381-BFA928380E2B}"/>
              </a:ext>
            </a:extLst>
          </p:cNvPr>
          <p:cNvSpPr txBox="1">
            <a:spLocks/>
          </p:cNvSpPr>
          <p:nvPr/>
        </p:nvSpPr>
        <p:spPr>
          <a:xfrm>
            <a:off x="695326" y="1449388"/>
            <a:ext cx="2505073" cy="4793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Russia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Ukraine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France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Spain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Sweden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Norway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Germany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Finland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Poland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Italy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United Kingdom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Romania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Belarus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Kazakhstan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Greece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Bulgaria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Iceland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Hungary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Portugal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Austria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Czechia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Serbia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Ireland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Lithuania</a:t>
            </a:r>
            <a:endParaRPr lang="de-DE" sz="105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6B1E50BC-3F79-DD62-F5AC-C33438BCDF4F}"/>
              </a:ext>
            </a:extLst>
          </p:cNvPr>
          <p:cNvSpPr txBox="1">
            <a:spLocks/>
          </p:cNvSpPr>
          <p:nvPr/>
        </p:nvSpPr>
        <p:spPr>
          <a:xfrm>
            <a:off x="3212555" y="1449388"/>
            <a:ext cx="2967364" cy="4793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Latvia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Croatia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Bosnia and Herzegovina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Slovakia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Estonia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Denmark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Switzerland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Netherlands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Moldova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Belgium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Armenia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Albania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North Macedonia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Turkey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Slovenia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Montenegro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Kosovo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Cyprus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Azerbaijan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Luxembourg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Georgia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Andorra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Malta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Liechtenstein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8D18B6C-DF75-3835-A3EA-E398FCC4AF70}"/>
              </a:ext>
            </a:extLst>
          </p:cNvPr>
          <p:cNvSpPr txBox="1"/>
          <p:nvPr/>
        </p:nvSpPr>
        <p:spPr>
          <a:xfrm>
            <a:off x="6305550" y="587381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0s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A72EEB2-2945-F60C-E0F5-87673BAA43B6}"/>
              </a:ext>
            </a:extLst>
          </p:cNvPr>
          <p:cNvGrpSpPr/>
          <p:nvPr/>
        </p:nvGrpSpPr>
        <p:grpSpPr>
          <a:xfrm>
            <a:off x="6177309" y="1374534"/>
            <a:ext cx="1252191" cy="4742485"/>
            <a:chOff x="6177309" y="-22326"/>
            <a:chExt cx="1200362" cy="6139345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D82F023-0909-2F0B-DEA1-D88A67823930}"/>
                </a:ext>
              </a:extLst>
            </p:cNvPr>
            <p:cNvSpPr txBox="1"/>
            <p:nvPr/>
          </p:nvSpPr>
          <p:spPr>
            <a:xfrm>
              <a:off x="6177309" y="-2232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10s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BCC82BE-60CC-15C7-27DA-1633657E006D}"/>
                </a:ext>
              </a:extLst>
            </p:cNvPr>
            <p:cNvSpPr txBox="1"/>
            <p:nvPr/>
          </p:nvSpPr>
          <p:spPr>
            <a:xfrm>
              <a:off x="6305550" y="528420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C763BEE-578C-2812-9FE4-130C9252A0A1}"/>
                </a:ext>
              </a:extLst>
            </p:cNvPr>
            <p:cNvSpPr txBox="1"/>
            <p:nvPr/>
          </p:nvSpPr>
          <p:spPr>
            <a:xfrm>
              <a:off x="6305550" y="56728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9s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1BF5443-239B-ABA2-C454-1808FFC565DE}"/>
                </a:ext>
              </a:extLst>
            </p:cNvPr>
            <p:cNvSpPr txBox="1"/>
            <p:nvPr/>
          </p:nvSpPr>
          <p:spPr>
            <a:xfrm>
              <a:off x="6305550" y="115690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8s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6440C34-A926-E42C-FBBC-BBD5E8D6342F}"/>
                </a:ext>
              </a:extLst>
            </p:cNvPr>
            <p:cNvSpPr txBox="1"/>
            <p:nvPr/>
          </p:nvSpPr>
          <p:spPr>
            <a:xfrm>
              <a:off x="6305550" y="17465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7s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A730C3E-0E4A-3B5F-D057-9C2E88CD2ED5}"/>
                </a:ext>
              </a:extLst>
            </p:cNvPr>
            <p:cNvSpPr txBox="1"/>
            <p:nvPr/>
          </p:nvSpPr>
          <p:spPr>
            <a:xfrm>
              <a:off x="6305550" y="233613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6s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C9EFF4D-7CA9-E9D7-8CC1-3FBAC6F99218}"/>
                </a:ext>
              </a:extLst>
            </p:cNvPr>
            <p:cNvSpPr txBox="1"/>
            <p:nvPr/>
          </p:nvSpPr>
          <p:spPr>
            <a:xfrm>
              <a:off x="6305550" y="292574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0EFB4F1-09D7-35B9-ADE3-11E14BC5D04F}"/>
                </a:ext>
              </a:extLst>
            </p:cNvPr>
            <p:cNvSpPr txBox="1"/>
            <p:nvPr/>
          </p:nvSpPr>
          <p:spPr>
            <a:xfrm>
              <a:off x="6305550" y="351535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4s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F8E662C-DF0D-5AC6-FEA6-F0C41CD4BAB3}"/>
                </a:ext>
              </a:extLst>
            </p:cNvPr>
            <p:cNvSpPr txBox="1"/>
            <p:nvPr/>
          </p:nvSpPr>
          <p:spPr>
            <a:xfrm>
              <a:off x="6305550" y="410497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3s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3B0CABF-51C6-B044-E1CD-4F44A3DFEFD1}"/>
                </a:ext>
              </a:extLst>
            </p:cNvPr>
            <p:cNvSpPr txBox="1"/>
            <p:nvPr/>
          </p:nvSpPr>
          <p:spPr>
            <a:xfrm>
              <a:off x="6305550" y="469458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2s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3BB570EC-BBD8-E904-27C5-EF55B500956F}"/>
                </a:ext>
              </a:extLst>
            </p:cNvPr>
            <p:cNvSpPr/>
            <p:nvPr/>
          </p:nvSpPr>
          <p:spPr>
            <a:xfrm>
              <a:off x="6803806" y="151348"/>
              <a:ext cx="573865" cy="59656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0F655869-34D2-E248-FB92-291DBE5A3926}"/>
              </a:ext>
            </a:extLst>
          </p:cNvPr>
          <p:cNvSpPr/>
          <p:nvPr/>
        </p:nvSpPr>
        <p:spPr>
          <a:xfrm>
            <a:off x="7577902" y="3147723"/>
            <a:ext cx="2308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Find Denmark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DF46AB0-2FBC-3563-0A2B-AF94AA733BD1}"/>
              </a:ext>
            </a:extLst>
          </p:cNvPr>
          <p:cNvSpPr/>
          <p:nvPr/>
        </p:nvSpPr>
        <p:spPr>
          <a:xfrm>
            <a:off x="6830857" y="1508693"/>
            <a:ext cx="598643" cy="46083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48CDE-669E-487D-A454-89AEB1E0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for Unordered Lists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A5B822-AB9E-2A07-A54D-1273E61B120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0AD32E-EB05-F77C-73EA-242CDF3774A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0C537A-86AB-1716-F733-9E85524BA8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149CE94-63F4-E5BA-1241-46FA5CC7017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We have a list with n items in an unknown order</a:t>
            </a:r>
          </a:p>
          <a:p>
            <a:pPr lvl="1"/>
            <a:r>
              <a:rPr lang="en-US" dirty="0"/>
              <a:t>Time obviously increases with n</a:t>
            </a:r>
          </a:p>
          <a:p>
            <a:pPr lvl="1"/>
            <a:r>
              <a:rPr lang="en-US" dirty="0"/>
              <a:t>What is the time complexity for an algorithm in Big O notation?</a:t>
            </a:r>
          </a:p>
          <a:p>
            <a:pPr lvl="1"/>
            <a:r>
              <a:rPr lang="en-US" dirty="0"/>
              <a:t>O(n)</a:t>
            </a:r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4DB9649-2884-D00F-7C5A-0BF48F283159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404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B54534F-45AA-A219-9B76-841B90A23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B6216E-BD6C-4839-E8E6-5615DB9DE65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0B5AFC-C9C9-330A-E6CA-C3FBDD9AEF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7B96273-802D-C673-21F7-D00FF63D0A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Models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CF2F7B9-4A68-D2F4-9DB4-E79557A27C7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Are </a:t>
            </a:r>
            <a:r>
              <a:rPr lang="en-US" b="1" dirty="0">
                <a:solidFill>
                  <a:schemeClr val="accent1"/>
                </a:solidFill>
              </a:rPr>
              <a:t>representations of phenomena </a:t>
            </a:r>
            <a:r>
              <a:rPr lang="en-US" dirty="0"/>
              <a:t>that </a:t>
            </a:r>
            <a:r>
              <a:rPr lang="en-US" b="1" dirty="0">
                <a:solidFill>
                  <a:schemeClr val="accent1"/>
                </a:solidFill>
              </a:rPr>
              <a:t>help us to understand </a:t>
            </a:r>
            <a:r>
              <a:rPr lang="en-US" dirty="0"/>
              <a:t>how something works or </a:t>
            </a:r>
            <a:r>
              <a:rPr lang="en-US" b="1" dirty="0">
                <a:solidFill>
                  <a:schemeClr val="accent1"/>
                </a:solidFill>
              </a:rPr>
              <a:t>how it will work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need models for humans (e.g., Cognition, Mental Models,…)</a:t>
            </a:r>
          </a:p>
          <a:p>
            <a:pPr lvl="1"/>
            <a:r>
              <a:rPr lang="en-US" dirty="0"/>
              <a:t>We need models for systems (e.g., Regression, Machine Learning,…)</a:t>
            </a:r>
          </a:p>
          <a:p>
            <a:pPr lvl="1"/>
            <a:r>
              <a:rPr lang="en-US" dirty="0"/>
              <a:t>We need models how human interact with systems</a:t>
            </a:r>
          </a:p>
          <a:p>
            <a:r>
              <a:rPr lang="en-US" dirty="0"/>
              <a:t>Models are never perfect. There will always be one that is better for specific questions.</a:t>
            </a:r>
          </a:p>
          <a:p>
            <a:r>
              <a:rPr lang="en-US" dirty="0"/>
              <a:t>A model is only useful for specific phenomena but not is not useful for most phenomena.</a:t>
            </a:r>
          </a:p>
          <a:p>
            <a:endParaRPr lang="en-US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57901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23B19-F026-858A-857E-C553BEA6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 Search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0140FE-253C-4D1E-8113-A11CA161883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502618-CD4A-97A9-830F-1088213074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3E5CB3-E5EB-1A8B-D354-D1CDACDF95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A08B4E-486F-B7C2-871E-B9F765E6DB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31FEB9B-948B-0433-48AD-7EF2B663176C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801008-6DBE-57E0-2F93-490CFE6DB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523" y="1259258"/>
            <a:ext cx="4486377" cy="487008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63C39B5-4906-0138-0571-D7D2EBD20B75}"/>
              </a:ext>
            </a:extLst>
          </p:cNvPr>
          <p:cNvGrpSpPr/>
          <p:nvPr/>
        </p:nvGrpSpPr>
        <p:grpSpPr>
          <a:xfrm>
            <a:off x="6177309" y="1374534"/>
            <a:ext cx="1252191" cy="4742486"/>
            <a:chOff x="6177309" y="-22326"/>
            <a:chExt cx="1200362" cy="613934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966D6F0-B9F5-ECAB-D1C6-7EFE576843D8}"/>
                </a:ext>
              </a:extLst>
            </p:cNvPr>
            <p:cNvSpPr/>
            <p:nvPr/>
          </p:nvSpPr>
          <p:spPr>
            <a:xfrm>
              <a:off x="6803806" y="151349"/>
              <a:ext cx="573865" cy="596567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8B6CD4E-94FF-6338-E653-CFCB9550358D}"/>
                </a:ext>
              </a:extLst>
            </p:cNvPr>
            <p:cNvSpPr txBox="1"/>
            <p:nvPr/>
          </p:nvSpPr>
          <p:spPr>
            <a:xfrm>
              <a:off x="6177309" y="-2232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10s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6D38EE4-4965-3461-524E-785D75A50612}"/>
                </a:ext>
              </a:extLst>
            </p:cNvPr>
            <p:cNvSpPr txBox="1"/>
            <p:nvPr/>
          </p:nvSpPr>
          <p:spPr>
            <a:xfrm>
              <a:off x="6305550" y="528420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5C8E5D5-3DDD-28C0-B4D6-A52BD9234EF9}"/>
                </a:ext>
              </a:extLst>
            </p:cNvPr>
            <p:cNvSpPr txBox="1"/>
            <p:nvPr/>
          </p:nvSpPr>
          <p:spPr>
            <a:xfrm>
              <a:off x="6305550" y="56728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9s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A266372-868E-56DD-1F08-083ECCF0DE8A}"/>
                </a:ext>
              </a:extLst>
            </p:cNvPr>
            <p:cNvSpPr txBox="1"/>
            <p:nvPr/>
          </p:nvSpPr>
          <p:spPr>
            <a:xfrm>
              <a:off x="6305550" y="115690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8s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A186777-3B8E-C799-3C4D-EFAF48F13C75}"/>
                </a:ext>
              </a:extLst>
            </p:cNvPr>
            <p:cNvSpPr txBox="1"/>
            <p:nvPr/>
          </p:nvSpPr>
          <p:spPr>
            <a:xfrm>
              <a:off x="6305550" y="17465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7s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1AC8A51-792F-180C-A983-6AB8AFB5063F}"/>
                </a:ext>
              </a:extLst>
            </p:cNvPr>
            <p:cNvSpPr txBox="1"/>
            <p:nvPr/>
          </p:nvSpPr>
          <p:spPr>
            <a:xfrm>
              <a:off x="6305550" y="233613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6s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4AF2B99-DF6B-CE44-68B1-1128F22D71B6}"/>
                </a:ext>
              </a:extLst>
            </p:cNvPr>
            <p:cNvSpPr txBox="1"/>
            <p:nvPr/>
          </p:nvSpPr>
          <p:spPr>
            <a:xfrm>
              <a:off x="6305550" y="292574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FB0AF4A-DCF9-3132-7069-F2DB524D0B10}"/>
                </a:ext>
              </a:extLst>
            </p:cNvPr>
            <p:cNvSpPr txBox="1"/>
            <p:nvPr/>
          </p:nvSpPr>
          <p:spPr>
            <a:xfrm>
              <a:off x="6305550" y="351535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4s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1A3B4C3F-6E6A-A051-D0B0-A77A4063E9A9}"/>
                </a:ext>
              </a:extLst>
            </p:cNvPr>
            <p:cNvSpPr txBox="1"/>
            <p:nvPr/>
          </p:nvSpPr>
          <p:spPr>
            <a:xfrm>
              <a:off x="6305550" y="410497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3s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8220408-C9CE-65C4-F780-9879FC4D1126}"/>
                </a:ext>
              </a:extLst>
            </p:cNvPr>
            <p:cNvSpPr txBox="1"/>
            <p:nvPr/>
          </p:nvSpPr>
          <p:spPr>
            <a:xfrm>
              <a:off x="6305550" y="469458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2s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4068F0B-EFD5-FB6F-5D79-352088806F5E}"/>
                </a:ext>
              </a:extLst>
            </p:cNvPr>
            <p:cNvSpPr/>
            <p:nvPr/>
          </p:nvSpPr>
          <p:spPr>
            <a:xfrm>
              <a:off x="6803806" y="151348"/>
              <a:ext cx="573865" cy="59656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A4F67F57-2DB7-E9B2-2A65-A4DA46455889}"/>
              </a:ext>
            </a:extLst>
          </p:cNvPr>
          <p:cNvSpPr/>
          <p:nvPr/>
        </p:nvSpPr>
        <p:spPr>
          <a:xfrm>
            <a:off x="7577902" y="3147723"/>
            <a:ext cx="2308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Find Denmark</a:t>
            </a:r>
          </a:p>
        </p:txBody>
      </p:sp>
    </p:spTree>
    <p:extLst>
      <p:ext uri="{BB962C8B-B14F-4D97-AF65-F5344CB8AC3E}">
        <p14:creationId xmlns:p14="http://schemas.microsoft.com/office/powerpoint/2010/main" val="15888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1CC67-8A94-A1A4-68E7-C4B30705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 Search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7F095B-238A-4590-F3EB-AF77DF5E31E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C996E5-1A1D-6E72-60DF-0419A9395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1E6E3B7-6767-06CA-EE7F-AF2176A302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FF72DF7-D7D3-E410-B790-90D41D6AB8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A0EBA41-4D03-FE00-3987-3D0BF7B2666E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AB2E139F-EF09-FA62-D05C-BBE4B4322096}"/>
              </a:ext>
            </a:extLst>
          </p:cNvPr>
          <p:cNvSpPr txBox="1">
            <a:spLocks/>
          </p:cNvSpPr>
          <p:nvPr/>
        </p:nvSpPr>
        <p:spPr>
          <a:xfrm>
            <a:off x="695327" y="1277685"/>
            <a:ext cx="2506523" cy="4965459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Albania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Andorra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Armenia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Austria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Azerbaijan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Belarus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Belgium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Bosnia and Herzegovina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Bulgaria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Croatia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Cyprus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Czechia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Denmark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Estonia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Finland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France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Georgia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Germany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Greece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Hungary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Iceland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Ireland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Italy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Kazakhstan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9536FE89-6D43-BFF6-6D7D-8B3E5BEA2BA3}"/>
              </a:ext>
            </a:extLst>
          </p:cNvPr>
          <p:cNvSpPr txBox="1">
            <a:spLocks/>
          </p:cNvSpPr>
          <p:nvPr/>
        </p:nvSpPr>
        <p:spPr>
          <a:xfrm>
            <a:off x="3212555" y="1277685"/>
            <a:ext cx="2683420" cy="4965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Kosovo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Latvia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Liechtenstein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Lithuania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Luxembourg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Malta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Moldova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Montenegro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Netherlands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North Macedonia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Norway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Poland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Portugal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Romania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Russia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Serbia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Slovakia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Slovenia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Spain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Sweden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Switzerland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Turkey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Ukraine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United Kingdom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9BF382-BA3E-BBF7-1A7B-0C35D6250BD6}"/>
              </a:ext>
            </a:extLst>
          </p:cNvPr>
          <p:cNvSpPr txBox="1"/>
          <p:nvPr/>
        </p:nvSpPr>
        <p:spPr>
          <a:xfrm>
            <a:off x="6305550" y="587381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8A7B560-330D-F068-1DE3-B1428D4D0298}"/>
              </a:ext>
            </a:extLst>
          </p:cNvPr>
          <p:cNvGrpSpPr/>
          <p:nvPr/>
        </p:nvGrpSpPr>
        <p:grpSpPr>
          <a:xfrm>
            <a:off x="6177309" y="1374534"/>
            <a:ext cx="1252191" cy="4742485"/>
            <a:chOff x="6177309" y="-22326"/>
            <a:chExt cx="1200362" cy="6139345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179052C-9C1E-CE3E-603B-A19769AE8F3B}"/>
                </a:ext>
              </a:extLst>
            </p:cNvPr>
            <p:cNvSpPr txBox="1"/>
            <p:nvPr/>
          </p:nvSpPr>
          <p:spPr>
            <a:xfrm>
              <a:off x="6177309" y="-2232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10s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987CFCA-10C3-F550-4BD7-35F9C0175046}"/>
                </a:ext>
              </a:extLst>
            </p:cNvPr>
            <p:cNvSpPr txBox="1"/>
            <p:nvPr/>
          </p:nvSpPr>
          <p:spPr>
            <a:xfrm>
              <a:off x="6305550" y="528420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ED5E4D5-B716-5F7D-834C-85F995D6603C}"/>
                </a:ext>
              </a:extLst>
            </p:cNvPr>
            <p:cNvSpPr txBox="1"/>
            <p:nvPr/>
          </p:nvSpPr>
          <p:spPr>
            <a:xfrm>
              <a:off x="6305550" y="56728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9s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5F17341-C131-10F7-996C-7FEDF3F17352}"/>
                </a:ext>
              </a:extLst>
            </p:cNvPr>
            <p:cNvSpPr txBox="1"/>
            <p:nvPr/>
          </p:nvSpPr>
          <p:spPr>
            <a:xfrm>
              <a:off x="6305550" y="115690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8s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29CA927-D3C1-0DA4-5288-EF0F4FF0B578}"/>
                </a:ext>
              </a:extLst>
            </p:cNvPr>
            <p:cNvSpPr txBox="1"/>
            <p:nvPr/>
          </p:nvSpPr>
          <p:spPr>
            <a:xfrm>
              <a:off x="6305550" y="17465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7s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DE92C5-B98E-A421-2ADF-087B9CD28683}"/>
                </a:ext>
              </a:extLst>
            </p:cNvPr>
            <p:cNvSpPr txBox="1"/>
            <p:nvPr/>
          </p:nvSpPr>
          <p:spPr>
            <a:xfrm>
              <a:off x="6305550" y="233613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6s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0078F6A9-1BDE-7412-F50A-245E0FB3F7BF}"/>
                </a:ext>
              </a:extLst>
            </p:cNvPr>
            <p:cNvSpPr txBox="1"/>
            <p:nvPr/>
          </p:nvSpPr>
          <p:spPr>
            <a:xfrm>
              <a:off x="6305550" y="292574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2644AFD-918A-5A23-BE5B-8C04DA3790C9}"/>
                </a:ext>
              </a:extLst>
            </p:cNvPr>
            <p:cNvSpPr txBox="1"/>
            <p:nvPr/>
          </p:nvSpPr>
          <p:spPr>
            <a:xfrm>
              <a:off x="6305550" y="351535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4s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EE61DE0-7254-53AF-3C3F-CA72FCB8BC2C}"/>
                </a:ext>
              </a:extLst>
            </p:cNvPr>
            <p:cNvSpPr txBox="1"/>
            <p:nvPr/>
          </p:nvSpPr>
          <p:spPr>
            <a:xfrm>
              <a:off x="6305550" y="410497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3s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BA52006-748B-BF42-941C-2BD4EFD1DE7D}"/>
                </a:ext>
              </a:extLst>
            </p:cNvPr>
            <p:cNvSpPr txBox="1"/>
            <p:nvPr/>
          </p:nvSpPr>
          <p:spPr>
            <a:xfrm>
              <a:off x="6305550" y="469458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2s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F4F9024-103F-8780-1355-F8FEE2509AAE}"/>
                </a:ext>
              </a:extLst>
            </p:cNvPr>
            <p:cNvSpPr/>
            <p:nvPr/>
          </p:nvSpPr>
          <p:spPr>
            <a:xfrm>
              <a:off x="6803806" y="151348"/>
              <a:ext cx="573865" cy="59656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355DEE2F-D840-603C-6E0E-C7ECDF83A1E9}"/>
              </a:ext>
            </a:extLst>
          </p:cNvPr>
          <p:cNvSpPr/>
          <p:nvPr/>
        </p:nvSpPr>
        <p:spPr>
          <a:xfrm>
            <a:off x="7577902" y="3147723"/>
            <a:ext cx="2308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Find Denmark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368DD2A1-3E63-01C3-86B1-9F18359EF030}"/>
              </a:ext>
            </a:extLst>
          </p:cNvPr>
          <p:cNvSpPr/>
          <p:nvPr/>
        </p:nvSpPr>
        <p:spPr>
          <a:xfrm>
            <a:off x="6830857" y="1508693"/>
            <a:ext cx="598643" cy="46083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6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38A2E-9962-C383-B443-F748DAAE9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for Ordered Lists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841740-7313-8FBA-295F-2369A0C6A74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59B6DD-0798-1C37-6583-F73B5151D78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0A31D9-3411-4A50-6380-2DC4B5A463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Hick‘s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543E870-3DBA-0056-CB3D-0868550CD1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We have a list with n items in an known order</a:t>
            </a:r>
          </a:p>
          <a:p>
            <a:r>
              <a:rPr lang="en-US" dirty="0"/>
              <a:t>Time obviously increases with n</a:t>
            </a:r>
          </a:p>
          <a:p>
            <a:r>
              <a:rPr lang="en-US" dirty="0"/>
              <a:t>What is the time complexity for an algorithm in Big O notation?</a:t>
            </a:r>
          </a:p>
          <a:p>
            <a:r>
              <a:rPr lang="en-US" dirty="0"/>
              <a:t>O(log(n))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F2CD6E6-8784-277C-DFC5-FBE4D6032403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4997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519DC-6E22-234D-6834-97B03D4F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Hick‘s Law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83F2B07-3C0A-4D22-5780-9C9D77B87E8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3515EE-5DB3-69F7-B67F-D4DC6CB7D08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E0D3B92-4298-9082-914E-34CAC72A75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6CF87DCA-5E4E-4DF7-0E4F-4296C13A32A6}"/>
                  </a:ext>
                </a:extLst>
              </p:cNvPr>
              <p:cNvSpPr>
                <a:spLocks noGrp="1"/>
              </p:cNvSpPr>
              <p:nvPr>
                <p:ph type="body" sz="quarter" idx="34"/>
              </p:nvPr>
            </p:nvSpPr>
            <p:spPr/>
            <p:txBody>
              <a:bodyPr/>
              <a:lstStyle/>
              <a:p>
                <a:r>
                  <a:rPr lang="en-US" dirty="0"/>
                  <a:t>Given n equally probable choices, the average reaction time T required to choose among the choices is approximately:</a:t>
                </a:r>
              </a:p>
              <a:p>
                <a:pPr marL="3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+ 1)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Common practical value: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=150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𝑏𝑖𝑡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Hick’s Law is often used to motivate menu designs</a:t>
                </a:r>
              </a:p>
              <a:p>
                <a:pPr lvl="1"/>
                <a:r>
                  <a:rPr lang="en-US" dirty="0"/>
                  <a:t>In an unordered list, search time is linear</a:t>
                </a:r>
              </a:p>
              <a:p>
                <a:pPr lvl="1"/>
                <a:r>
                  <a:rPr lang="en-US" dirty="0"/>
                  <a:t>In an ordered list, search time becomes logarithmic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6CF87DCA-5E4E-4DF7-0E4F-4296C13A32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4"/>
              </p:nvPr>
            </p:nvSpPr>
            <p:spPr>
              <a:blipFill>
                <a:blip r:embed="rId2"/>
                <a:stretch>
                  <a:fillRect l="-395" t="-10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48E9927-52E9-B711-305C-1FBFECD4E7B0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955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E7E5C-12E1-89A2-2A5C-7FC3F1A4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Models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C079B8-5F8B-69EC-1638-34E4CB59A24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7D2642-C278-66BF-BF14-35F75BA66B2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DAEA86F-0AA3-1A21-93A0-FC328FE53D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CDA4307-E2E4-7188-8DA6-33A2E46BE8C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C17E848-9B34-6877-77E4-2E5F6DBF1DEB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121730-40C7-3BED-A712-23316A40DA2F}"/>
              </a:ext>
            </a:extLst>
          </p:cNvPr>
          <p:cNvGrpSpPr/>
          <p:nvPr/>
        </p:nvGrpSpPr>
        <p:grpSpPr>
          <a:xfrm>
            <a:off x="695325" y="1384862"/>
            <a:ext cx="9344025" cy="4744476"/>
            <a:chOff x="695325" y="115888"/>
            <a:chExt cx="11843211" cy="601345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7D3F667-A90F-7538-0117-C221A97DB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24" b="39402"/>
            <a:stretch/>
          </p:blipFill>
          <p:spPr>
            <a:xfrm>
              <a:off x="695325" y="115888"/>
              <a:ext cx="11843211" cy="6013450"/>
            </a:xfrm>
            <a:prstGeom prst="rect">
              <a:avLst/>
            </a:prstGeom>
          </p:spPr>
        </p:pic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161588A4-097E-5DB1-2CD3-E2970E0D60D9}"/>
                </a:ext>
              </a:extLst>
            </p:cNvPr>
            <p:cNvGrpSpPr/>
            <p:nvPr/>
          </p:nvGrpSpPr>
          <p:grpSpPr>
            <a:xfrm>
              <a:off x="695325" y="115888"/>
              <a:ext cx="11480263" cy="6013450"/>
              <a:chOff x="695325" y="115888"/>
              <a:chExt cx="11480263" cy="6013450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0D6BDDDB-FC96-B143-B028-57E23B3919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20924" b="39402"/>
              <a:stretch/>
            </p:blipFill>
            <p:spPr>
              <a:xfrm>
                <a:off x="695325" y="115888"/>
                <a:ext cx="11480263" cy="6013450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57C94E39-038A-1333-A929-DB3115BA48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411" t="3469" r="62828" b="41658"/>
              <a:stretch/>
            </p:blipFill>
            <p:spPr>
              <a:xfrm>
                <a:off x="2061768" y="460112"/>
                <a:ext cx="4030349" cy="5445631"/>
              </a:xfrm>
              <a:prstGeom prst="rect">
                <a:avLst/>
              </a:prstGeom>
            </p:spPr>
          </p:pic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83A4510-8CCE-E714-4945-ECAFB80D2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8340" y="631221"/>
              <a:ext cx="297850" cy="447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3932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BEB7D-21B7-D75D-9301-8AA095DD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EAB6AB2-826C-DF0E-1510-5223A648D0C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54D7F877-621D-A532-EB9A-C845F248A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/>
              <a:t>Routine Tasks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6A0B81F4-B2A3-B968-8924-3011C0575060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8BBC343-84CE-5C05-9F55-2AADDC4B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958E542A-EDF8-7BFB-44BD-F47222CA947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F74C93F-3052-5BBF-067D-ECF5866790A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55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290F73F-2B3C-0F6B-5298-430EEBFB6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6591992-643B-E7BA-FF7E-748840FEDF8B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Image generated with Midjourney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58F105D4-BA58-E3FD-B94F-1A97D8B862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7" b="289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87316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933EEB-807B-B74E-496F-B4106116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Cigar</a:t>
            </a:r>
            <a:r>
              <a:rPr lang="de-DE" dirty="0"/>
              <a:t> Roller in Cuba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9C306E-8926-E8BD-C347-E7BC4CE5BFF6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BDE1EB-2E51-6BF5-6F75-6C750168020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A0902CE-8659-B52A-22EF-D34AEE1AC8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53464D7-5FCA-B3DD-D78D-32FEF75D1C1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D8C25F8-3DA7-88B7-628A-2541AF0E0284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Crossman, E. R. F. W. (1959). A theory of the acquisition of speed-skill. Ergonomics, 2(2):153–166.</a:t>
            </a:r>
            <a:endParaRPr lang="de-DE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6BA91DF-6930-4945-6FB5-F0948343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92" y="1693324"/>
            <a:ext cx="5407416" cy="381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367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C1B5FE4-0D07-5136-0041-E99EC890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Practice </a:t>
            </a:r>
            <a:r>
              <a:rPr lang="de-DE" dirty="0" err="1"/>
              <a:t>vs</a:t>
            </a:r>
            <a:r>
              <a:rPr lang="de-DE" dirty="0"/>
              <a:t> TCT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5A32E5-538A-1A20-15B4-4E79DC7DF5A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136B70-A0CD-09D2-7C32-7D3E10B31E2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EAC35EC-B747-CEE3-5F5D-855ACF2E54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C243BA-BC69-2E76-47FE-60A9DD5E474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FFCBFA06-736D-1192-C56E-3370DF6CFCA9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McLaughlin, A., Simon, D., &amp; Gillan, D. (2010). From Intention to Input: Motor Cognition, Motor Performance, and the Control of Technology. Reviews of Human Factors and Ergonomics, 6, 123–171. </a:t>
            </a:r>
            <a:r>
              <a:rPr lang="en-US" dirty="0" err="1"/>
              <a:t>doi</a:t>
            </a:r>
            <a:r>
              <a:rPr lang="en-US" dirty="0"/>
              <a:t>: 10.1518/155723410X12849346788741</a:t>
            </a:r>
            <a:endParaRPr lang="de-DE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6031E40-A6FD-26D0-4998-BBF10015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9" y="1679575"/>
            <a:ext cx="5011467" cy="34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4270A81B-9BDF-D7C0-468E-9F9E16CC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664" y="1679575"/>
            <a:ext cx="5011467" cy="336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46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7063B-262A-CF10-21F2-3AF0C1B0A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Doing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33EF1B-6248-E1A8-5A74-8BE79776BF2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26E8E5-3ABE-C3A6-3FA6-D67DDD235B4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1F22225-CD4B-4742-A760-F9B61462BD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C65CFEF5-2399-34A1-F86D-3F5C9A69DE17}"/>
                  </a:ext>
                </a:extLst>
              </p:cNvPr>
              <p:cNvSpPr>
                <a:spLocks noGrp="1"/>
              </p:cNvSpPr>
              <p:nvPr>
                <p:ph type="body" sz="quarter" idx="29"/>
              </p:nvPr>
            </p:nvSpPr>
            <p:spPr>
              <a:xfrm>
                <a:off x="695325" y="1449388"/>
                <a:ext cx="7145069" cy="46799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The more practice</a:t>
                </a:r>
              </a:p>
              <a:p>
                <a:pPr lvl="1"/>
                <a:r>
                  <a:rPr lang="en-US" dirty="0"/>
                  <a:t>the easier a task becomes</a:t>
                </a:r>
              </a:p>
              <a:p>
                <a:pPr lvl="1"/>
                <a:r>
                  <a:rPr lang="en-US" dirty="0"/>
                  <a:t>the faster a user becomes</a:t>
                </a:r>
              </a:p>
              <a:p>
                <a:r>
                  <a:rPr lang="en-US" dirty="0"/>
                  <a:t>How does a skill improves over time?</a:t>
                </a:r>
              </a:p>
              <a:p>
                <a:pPr lvl="1"/>
                <a:r>
                  <a:rPr lang="en-US" dirty="0"/>
                  <a:t>General observation: User skills improve as power function of amount of practice</a:t>
                </a:r>
              </a:p>
              <a:p>
                <a:r>
                  <a:rPr lang="en-US" dirty="0"/>
                  <a:t>General formula:</a:t>
                </a:r>
              </a:p>
              <a:p>
                <a:pPr marL="33750" indent="0" algn="ctr">
                  <a:buNone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de-DE" b="0" dirty="0">
                    <a:ea typeface="Cambria Math" panose="02040503050406030204" pitchFamily="18" charset="0"/>
                  </a:rPr>
                  <a:t>	</a:t>
                </a:r>
                <a:r>
                  <a:rPr lang="de-DE" b="0" dirty="0" err="1">
                    <a:ea typeface="Cambria Math" panose="02040503050406030204" pitchFamily="18" charset="0"/>
                  </a:rPr>
                  <a:t>or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i="1" dirty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)=−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de-DE" i="1" dirty="0" err="1">
                        <a:latin typeface="Cambria Math" panose="02040503050406030204" pitchFamily="18" charset="0"/>
                      </a:rPr>
                      <m:t>log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)+</m:t>
                    </m:r>
                    <m:r>
                      <m:rPr>
                        <m:sty m:val="p"/>
                      </m:rPr>
                      <a:rPr lang="de-DE" i="1" dirty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marL="33750" indent="0">
                  <a:buNone/>
                </a:pPr>
                <a:r>
                  <a:rPr lang="de-DE" dirty="0"/>
                  <a:t>	</a:t>
                </a:r>
                <a:r>
                  <a:rPr lang="de-DE" dirty="0" err="1"/>
                  <a:t>with</a:t>
                </a:r>
                <a:endParaRPr lang="de-DE" dirty="0"/>
              </a:p>
              <a:p>
                <a:pPr lvl="1"/>
                <a:r>
                  <a:rPr lang="de-DE" dirty="0"/>
                  <a:t>T = </a:t>
                </a:r>
                <a:r>
                  <a:rPr lang="de-DE" dirty="0" err="1"/>
                  <a:t>task</a:t>
                </a:r>
                <a:r>
                  <a:rPr lang="de-DE" dirty="0"/>
                  <a:t> </a:t>
                </a:r>
                <a:r>
                  <a:rPr lang="de-DE" dirty="0" err="1"/>
                  <a:t>completion</a:t>
                </a:r>
                <a:r>
                  <a:rPr lang="de-DE" dirty="0"/>
                  <a:t> time</a:t>
                </a:r>
              </a:p>
              <a:p>
                <a:pPr lvl="1"/>
                <a:r>
                  <a:rPr lang="de-DE" dirty="0"/>
                  <a:t>P = </a:t>
                </a:r>
                <a:r>
                  <a:rPr lang="de-DE" dirty="0" err="1"/>
                  <a:t>practice</a:t>
                </a:r>
                <a:r>
                  <a:rPr lang="de-DE" dirty="0"/>
                  <a:t> </a:t>
                </a:r>
                <a:r>
                  <a:rPr lang="de-DE" dirty="0" err="1"/>
                  <a:t>trials</a:t>
                </a:r>
                <a:endParaRPr lang="de-DE" dirty="0"/>
              </a:p>
              <a:p>
                <a:pPr lvl="1"/>
                <a:r>
                  <a:rPr lang="de-DE" dirty="0" err="1"/>
                  <a:t>a,b</a:t>
                </a:r>
                <a:r>
                  <a:rPr lang="de-DE" dirty="0"/>
                  <a:t> = </a:t>
                </a:r>
                <a:r>
                  <a:rPr lang="de-DE" dirty="0" err="1"/>
                  <a:t>device</a:t>
                </a:r>
                <a:r>
                  <a:rPr lang="de-DE" dirty="0"/>
                  <a:t> </a:t>
                </a:r>
                <a:r>
                  <a:rPr lang="de-DE" dirty="0" err="1"/>
                  <a:t>specific</a:t>
                </a:r>
                <a:r>
                  <a:rPr lang="de-DE" dirty="0"/>
                  <a:t> </a:t>
                </a:r>
                <a:r>
                  <a:rPr lang="de-DE" dirty="0" err="1"/>
                  <a:t>constants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C65CFEF5-2399-34A1-F86D-3F5C9A69DE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9"/>
              </p:nvPr>
            </p:nvSpPr>
            <p:spPr>
              <a:xfrm>
                <a:off x="695325" y="1449388"/>
                <a:ext cx="7145069" cy="4679950"/>
              </a:xfrm>
              <a:blipFill>
                <a:blip r:embed="rId2"/>
                <a:stretch>
                  <a:fillRect l="-597" t="-1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4627A934-ED5D-4E2D-5782-279FF5314AC2}"/>
              </a:ext>
            </a:extLst>
          </p:cNvPr>
          <p:cNvCxnSpPr>
            <a:cxnSpLocks/>
          </p:cNvCxnSpPr>
          <p:nvPr/>
        </p:nvCxnSpPr>
        <p:spPr>
          <a:xfrm flipV="1">
            <a:off x="8677666" y="1159363"/>
            <a:ext cx="0" cy="21687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B7C545F8-A21C-27BD-1202-84B0D5F6EEFC}"/>
              </a:ext>
            </a:extLst>
          </p:cNvPr>
          <p:cNvCxnSpPr/>
          <p:nvPr/>
        </p:nvCxnSpPr>
        <p:spPr>
          <a:xfrm>
            <a:off x="8651874" y="3315286"/>
            <a:ext cx="277133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ogen 10">
            <a:extLst>
              <a:ext uri="{FF2B5EF4-FFF2-40B4-BE49-F238E27FC236}">
                <a16:creationId xmlns:a16="http://schemas.microsoft.com/office/drawing/2014/main" id="{D20EBC08-5DAA-72DF-C296-02A52254877C}"/>
              </a:ext>
            </a:extLst>
          </p:cNvPr>
          <p:cNvSpPr/>
          <p:nvPr/>
        </p:nvSpPr>
        <p:spPr>
          <a:xfrm>
            <a:off x="8909319" y="-219978"/>
            <a:ext cx="4365427" cy="3338731"/>
          </a:xfrm>
          <a:prstGeom prst="arc">
            <a:avLst>
              <a:gd name="adj1" fmla="val 5626833"/>
              <a:gd name="adj2" fmla="val 10746279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4420732-7009-7BD2-4144-A62CAEE07F01}"/>
              </a:ext>
            </a:extLst>
          </p:cNvPr>
          <p:cNvSpPr txBox="1"/>
          <p:nvPr/>
        </p:nvSpPr>
        <p:spPr>
          <a:xfrm>
            <a:off x="9400989" y="3357563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practice</a:t>
            </a:r>
            <a:r>
              <a:rPr lang="de-DE" sz="1400" dirty="0"/>
              <a:t> </a:t>
            </a:r>
            <a:r>
              <a:rPr lang="de-DE" sz="1400" dirty="0" err="1"/>
              <a:t>trials</a:t>
            </a:r>
            <a:endParaRPr lang="de-DE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7689BEC-6C9D-BB6B-6A3D-D40F2545E6AF}"/>
              </a:ext>
            </a:extLst>
          </p:cNvPr>
          <p:cNvSpPr txBox="1"/>
          <p:nvPr/>
        </p:nvSpPr>
        <p:spPr>
          <a:xfrm rot="16200000">
            <a:off x="7443266" y="2089859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task</a:t>
            </a:r>
            <a:r>
              <a:rPr lang="de-DE" sz="1400" dirty="0"/>
              <a:t> </a:t>
            </a:r>
            <a:r>
              <a:rPr lang="de-DE" sz="1400" dirty="0" err="1"/>
              <a:t>completion</a:t>
            </a:r>
            <a:r>
              <a:rPr lang="de-DE" sz="1400" dirty="0"/>
              <a:t> time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50B05964-E07C-F1B7-DA59-F1E4A3DA327E}"/>
              </a:ext>
            </a:extLst>
          </p:cNvPr>
          <p:cNvCxnSpPr>
            <a:cxnSpLocks/>
          </p:cNvCxnSpPr>
          <p:nvPr/>
        </p:nvCxnSpPr>
        <p:spPr>
          <a:xfrm flipV="1">
            <a:off x="8677666" y="3709565"/>
            <a:ext cx="0" cy="21687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1A9E48AE-1D2C-9EF6-4D71-10DDED1D2F89}"/>
              </a:ext>
            </a:extLst>
          </p:cNvPr>
          <p:cNvCxnSpPr/>
          <p:nvPr/>
        </p:nvCxnSpPr>
        <p:spPr>
          <a:xfrm>
            <a:off x="8651874" y="5865488"/>
            <a:ext cx="277133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3724BAD8-FFF9-E02B-037C-341E527A1F4E}"/>
              </a:ext>
            </a:extLst>
          </p:cNvPr>
          <p:cNvSpPr txBox="1"/>
          <p:nvPr/>
        </p:nvSpPr>
        <p:spPr>
          <a:xfrm>
            <a:off x="9247903" y="5907765"/>
            <a:ext cx="1643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log(</a:t>
            </a:r>
            <a:r>
              <a:rPr lang="de-DE" sz="1400" dirty="0" err="1"/>
              <a:t>practice</a:t>
            </a:r>
            <a:r>
              <a:rPr lang="de-DE" sz="1400" dirty="0"/>
              <a:t> </a:t>
            </a:r>
            <a:r>
              <a:rPr lang="de-DE" sz="1400" dirty="0" err="1"/>
              <a:t>trials</a:t>
            </a:r>
            <a:r>
              <a:rPr lang="de-DE" sz="1400" dirty="0"/>
              <a:t>)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56C481B-86DD-CA4D-07E9-0F5EF956BCD4}"/>
              </a:ext>
            </a:extLst>
          </p:cNvPr>
          <p:cNvSpPr txBox="1"/>
          <p:nvPr/>
        </p:nvSpPr>
        <p:spPr>
          <a:xfrm rot="16200000">
            <a:off x="7225258" y="4640061"/>
            <a:ext cx="2303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log(</a:t>
            </a:r>
            <a:r>
              <a:rPr lang="de-DE" sz="1400" dirty="0" err="1"/>
              <a:t>task</a:t>
            </a:r>
            <a:r>
              <a:rPr lang="de-DE" sz="1400" dirty="0"/>
              <a:t> </a:t>
            </a:r>
            <a:r>
              <a:rPr lang="de-DE" sz="1400" dirty="0" err="1"/>
              <a:t>completion</a:t>
            </a:r>
            <a:r>
              <a:rPr lang="de-DE" sz="1400" dirty="0"/>
              <a:t> time)</a:t>
            </a: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D5735E7E-4FD3-1451-EEFC-F4F35308B66F}"/>
              </a:ext>
            </a:extLst>
          </p:cNvPr>
          <p:cNvCxnSpPr>
            <a:cxnSpLocks/>
          </p:cNvCxnSpPr>
          <p:nvPr/>
        </p:nvCxnSpPr>
        <p:spPr>
          <a:xfrm>
            <a:off x="8909319" y="3968750"/>
            <a:ext cx="2049413" cy="17427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2884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D6E1A-55FF-1CCD-B734-6A5D456A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Three Stages of Learning and the Resting Debate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2BD042-0107-4AA0-AEB1-B0203D044CF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EC3E0D-CA43-01B5-E4A4-6BE2031647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4CA8048-14FA-2778-A9E9-7AA729BBB7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8A77397-61D1-5BA1-1865-B4656FEF99E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65581B45-1329-F003-EEBA-2AF707AA6902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Johanson, C., </a:t>
            </a:r>
            <a:r>
              <a:rPr lang="en-US" dirty="0" err="1"/>
              <a:t>Gutwin</a:t>
            </a:r>
            <a:r>
              <a:rPr lang="en-US" dirty="0"/>
              <a:t>, C., Bowey, J., &amp; Mandryk, R. (2019). Press Pause when you Play: Comparing Spaced Practice Intervals for Skill Development in Games. . </a:t>
            </a:r>
            <a:r>
              <a:rPr lang="en-US" dirty="0" err="1"/>
              <a:t>doi</a:t>
            </a:r>
            <a:r>
              <a:rPr lang="en-US" dirty="0"/>
              <a:t>: 10.1145/3311350.3347195</a:t>
            </a:r>
            <a:endParaRPr lang="de-DE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D286CB87-6C53-CA8A-A4C0-01F35432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51" y="1953976"/>
            <a:ext cx="4781194" cy="25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C6E21E89-4800-5E62-4D15-E0CAE54B6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5" t="5812" r="8559" b="68147"/>
          <a:stretch/>
        </p:blipFill>
        <p:spPr bwMode="auto">
          <a:xfrm>
            <a:off x="6552956" y="1089025"/>
            <a:ext cx="4168725" cy="359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3DD68928-8FA6-8306-53FF-227F47F74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2496" r="6522" b="31487"/>
          <a:stretch/>
        </p:blipFill>
        <p:spPr bwMode="auto">
          <a:xfrm>
            <a:off x="6523257" y="4680978"/>
            <a:ext cx="4623018" cy="85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41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 err="1"/>
              <a:t>Prediction</a:t>
            </a:r>
            <a:r>
              <a:rPr lang="de-DE" sz="1800" dirty="0"/>
              <a:t> of Target </a:t>
            </a:r>
            <a:r>
              <a:rPr lang="de-DE" sz="1800" dirty="0" err="1"/>
              <a:t>Selection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Fitts’</a:t>
            </a:r>
            <a:r>
              <a:rPr lang="en-US" sz="3200" dirty="0"/>
              <a:t> Law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Slides adapted from hci-lecture.org (A. Schmidt, N. Henze, K. Wolf, V. Schwind), Image from: 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hlinkClick r:id="rId7"/>
              </a:rPr>
              <a:t>https://pxhere.com/de/photo/956874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pic>
        <p:nvPicPr>
          <p:cNvPr id="8" name="Bildplatzhalter 7" descr="Ein Bild, das Text, Person, haltend, Mobiltelefon enthält.&#10;&#10;Automatisch generierte Beschreibung">
            <a:extLst>
              <a:ext uri="{FF2B5EF4-FFF2-40B4-BE49-F238E27FC236}">
                <a16:creationId xmlns:a16="http://schemas.microsoft.com/office/drawing/2014/main" id="{C286918C-1FF6-4076-63FE-74CC3322A7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5" b="322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3865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C262E-5190-A218-BB18-7604CAF3C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Power of Practice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8AD8195-79FC-EC26-452D-5D8D29CC285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EE6DE2-5DEE-0718-9DBE-FAF8BA1EF93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C25FBEE-66CB-7236-24E1-E5EB2C5313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7F99E8F-1B9D-B396-7A39-73B3A19EAFC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Continuous practice lacks rest intervals, which are critical for the brain to generalize feedback and avoid getting “stuck in a rut“</a:t>
            </a:r>
          </a:p>
          <a:p>
            <a:r>
              <a:rPr lang="en-US" dirty="0"/>
              <a:t>Rest intervals may help break ineffective learning cycles, particularly in problem-solving scenarios</a:t>
            </a:r>
          </a:p>
          <a:p>
            <a:r>
              <a:rPr lang="en-US" dirty="0"/>
              <a:t>Debate exists on whether rest intervals should remain constant or adapt based on the learner's experience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3A856C0-607B-A291-878F-BAD5E13C7FC1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Johanson, C., </a:t>
            </a:r>
            <a:r>
              <a:rPr lang="en-US" dirty="0" err="1"/>
              <a:t>Gutwin</a:t>
            </a:r>
            <a:r>
              <a:rPr lang="en-US" dirty="0"/>
              <a:t>, C., Bowey, J., &amp; Mandryk, R. (2019). Press Pause when you Play: Comparing Spaced Practice Intervals for Skill Development in Games. . </a:t>
            </a:r>
            <a:r>
              <a:rPr lang="en-US" dirty="0" err="1"/>
              <a:t>doi</a:t>
            </a:r>
            <a:r>
              <a:rPr lang="en-US" dirty="0"/>
              <a:t>: 10.1145/3311350.3347195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27693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/>
              <a:t>Learning and </a:t>
            </a:r>
            <a:r>
              <a:rPr lang="de-DE" sz="1800" dirty="0" err="1"/>
              <a:t>Reacting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61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Image from: </a:t>
            </a:r>
            <a:r>
              <a:rPr lang="en-US" sz="1200" dirty="0">
                <a:solidFill>
                  <a:sysClr val="windowText" lastClr="000000"/>
                </a:solidFill>
                <a:hlinkClick r:id="rId7"/>
              </a:rPr>
              <a:t>https://pxhere.com/de/photo/779902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8" name="Bildplatzhalter 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46A1DFFD-686B-FE86-8F20-F773E7EB33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6" b="26996"/>
          <a:stretch/>
        </p:blipFill>
        <p:spPr>
          <a:xfrm>
            <a:off x="0" y="1089025"/>
            <a:ext cx="12192000" cy="2879725"/>
          </a:xfrm>
        </p:spPr>
      </p:pic>
    </p:spTree>
    <p:extLst>
      <p:ext uri="{BB962C8B-B14F-4D97-AF65-F5344CB8AC3E}">
        <p14:creationId xmlns:p14="http://schemas.microsoft.com/office/powerpoint/2010/main" val="4012441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AC7FF-E6D3-1A51-4413-12627885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Currency Converter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58276D-4F4A-FC8A-C5A6-F8D6533E26C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DDA44A-94DE-AAEE-8AB0-BC7316BE80D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60167EC-DF51-D347-D316-515E8CAE5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DA741BD-E6F7-EACB-BCFB-BFF9D5B48D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8457383-195C-24C6-E644-0FA42DEC4CCB}"/>
              </a:ext>
            </a:extLst>
          </p:cNvPr>
          <p:cNvSpPr txBox="1">
            <a:spLocks/>
          </p:cNvSpPr>
          <p:nvPr/>
        </p:nvSpPr>
        <p:spPr>
          <a:xfrm>
            <a:off x="695324" y="4411398"/>
            <a:ext cx="10906127" cy="171794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Task: Convert 12 Euro in US Dollar</a:t>
            </a:r>
          </a:p>
          <a:p>
            <a:r>
              <a:rPr lang="en-US"/>
              <a:t>one hand on the mouse, nothing selected</a:t>
            </a:r>
          </a:p>
          <a:p>
            <a:r>
              <a:rPr lang="en-US"/>
              <a:t>What do we need to know?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D45598C-CBEF-4FE9-9F44-A3EF18BF7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" r="762" b="1561"/>
          <a:stretch/>
        </p:blipFill>
        <p:spPr>
          <a:xfrm>
            <a:off x="695326" y="1592265"/>
            <a:ext cx="7086600" cy="272964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Bild 1">
            <a:extLst>
              <a:ext uri="{FF2B5EF4-FFF2-40B4-BE49-F238E27FC236}">
                <a16:creationId xmlns:a16="http://schemas.microsoft.com/office/drawing/2014/main" id="{111957F6-4324-E260-8148-152F48E571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07" b="33979"/>
          <a:stretch/>
        </p:blipFill>
        <p:spPr>
          <a:xfrm>
            <a:off x="855108" y="2707977"/>
            <a:ext cx="6697778" cy="71423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89E9383-C40F-60A6-F0C9-8532C3A87705}"/>
              </a:ext>
            </a:extLst>
          </p:cNvPr>
          <p:cNvSpPr txBox="1"/>
          <p:nvPr/>
        </p:nvSpPr>
        <p:spPr>
          <a:xfrm>
            <a:off x="846116" y="2363987"/>
            <a:ext cx="78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Summe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737E942-8E6C-06BF-BB04-3650CB99A959}"/>
              </a:ext>
            </a:extLst>
          </p:cNvPr>
          <p:cNvSpPr txBox="1"/>
          <p:nvPr/>
        </p:nvSpPr>
        <p:spPr>
          <a:xfrm>
            <a:off x="3227055" y="2363987"/>
            <a:ext cx="152403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From this currency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A12C30E-2F53-521F-B7C1-365A35B19E9D}"/>
              </a:ext>
            </a:extLst>
          </p:cNvPr>
          <p:cNvSpPr txBox="1"/>
          <p:nvPr/>
        </p:nvSpPr>
        <p:spPr>
          <a:xfrm>
            <a:off x="6234938" y="2363987"/>
            <a:ext cx="1288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To this currency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82E282E-6C62-876F-8B88-1C5E5BB49275}"/>
              </a:ext>
            </a:extLst>
          </p:cNvPr>
          <p:cNvSpPr txBox="1"/>
          <p:nvPr/>
        </p:nvSpPr>
        <p:spPr>
          <a:xfrm>
            <a:off x="881007" y="2363987"/>
            <a:ext cx="156447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Enter an amount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FD112D6-078B-A875-8F82-5C9644BE8384}"/>
              </a:ext>
            </a:extLst>
          </p:cNvPr>
          <p:cNvSpPr/>
          <p:nvPr/>
        </p:nvSpPr>
        <p:spPr>
          <a:xfrm>
            <a:off x="944655" y="3350078"/>
            <a:ext cx="1723005" cy="229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85D4AFB-B48F-C81D-CA7E-3B0BF642CE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90" r="1312" b="18789"/>
          <a:stretch/>
        </p:blipFill>
        <p:spPr>
          <a:xfrm>
            <a:off x="846117" y="2321411"/>
            <a:ext cx="6863239" cy="1557571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79CB3D2E-E3EF-B337-1F38-6853C870B316}"/>
              </a:ext>
            </a:extLst>
          </p:cNvPr>
          <p:cNvSpPr/>
          <p:nvPr/>
        </p:nvSpPr>
        <p:spPr>
          <a:xfrm>
            <a:off x="944656" y="2838973"/>
            <a:ext cx="260546" cy="239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4D5808A-91B4-C482-3575-9F3A0AEE79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90" r="1312" b="18789"/>
          <a:stretch/>
        </p:blipFill>
        <p:spPr>
          <a:xfrm>
            <a:off x="846117" y="2272142"/>
            <a:ext cx="6863239" cy="155757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FA295F1-40F7-FAB7-081C-C621E9D84F39}"/>
              </a:ext>
            </a:extLst>
          </p:cNvPr>
          <p:cNvSpPr txBox="1"/>
          <p:nvPr/>
        </p:nvSpPr>
        <p:spPr>
          <a:xfrm>
            <a:off x="869054" y="2635189"/>
            <a:ext cx="836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ntique Olive Compac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54314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F547E-FF36-1565-DFE0-D415643A4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Currency Converter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165F3E-DC98-9F58-4635-B38127DAF81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F22032-7B38-9D3F-DFAB-23358F10EBC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F0F8DD-29FF-181D-EF4E-C2D31423ED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1401121-660D-C31E-118D-F1A03D8E4B7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64C0F87-27C7-84E0-D25C-DE9332568DC3}"/>
              </a:ext>
            </a:extLst>
          </p:cNvPr>
          <p:cNvSpPr txBox="1"/>
          <p:nvPr/>
        </p:nvSpPr>
        <p:spPr>
          <a:xfrm>
            <a:off x="7932717" y="1569298"/>
            <a:ext cx="39727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select text field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delete value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enter value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select Euro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select Dollar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select Convert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08289C-DD7C-2A38-046B-363B13782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" r="762" b="1561"/>
          <a:stretch/>
        </p:blipFill>
        <p:spPr>
          <a:xfrm>
            <a:off x="695326" y="1592265"/>
            <a:ext cx="7086600" cy="272964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Bild 1">
            <a:extLst>
              <a:ext uri="{FF2B5EF4-FFF2-40B4-BE49-F238E27FC236}">
                <a16:creationId xmlns:a16="http://schemas.microsoft.com/office/drawing/2014/main" id="{1F0C56AF-4B6C-43AD-61EA-49579B156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07" b="33979"/>
          <a:stretch/>
        </p:blipFill>
        <p:spPr>
          <a:xfrm>
            <a:off x="855108" y="2707977"/>
            <a:ext cx="6697778" cy="71423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BEB1494-A8F5-53D8-DB72-4CB2F8627AA6}"/>
              </a:ext>
            </a:extLst>
          </p:cNvPr>
          <p:cNvSpPr txBox="1"/>
          <p:nvPr/>
        </p:nvSpPr>
        <p:spPr>
          <a:xfrm>
            <a:off x="846116" y="2363987"/>
            <a:ext cx="78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Summe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CCBD99-287D-59E7-08D5-F9F3884A0CBE}"/>
              </a:ext>
            </a:extLst>
          </p:cNvPr>
          <p:cNvSpPr txBox="1"/>
          <p:nvPr/>
        </p:nvSpPr>
        <p:spPr>
          <a:xfrm>
            <a:off x="3227055" y="2363987"/>
            <a:ext cx="152403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From this currency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1D36B7B-5061-89D1-CE2F-06178DF68345}"/>
              </a:ext>
            </a:extLst>
          </p:cNvPr>
          <p:cNvSpPr txBox="1"/>
          <p:nvPr/>
        </p:nvSpPr>
        <p:spPr>
          <a:xfrm>
            <a:off x="6234938" y="2363987"/>
            <a:ext cx="1288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To this currency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76F4ADB-554C-C92A-BED5-335F23A8FB4F}"/>
              </a:ext>
            </a:extLst>
          </p:cNvPr>
          <p:cNvSpPr txBox="1"/>
          <p:nvPr/>
        </p:nvSpPr>
        <p:spPr>
          <a:xfrm>
            <a:off x="881007" y="2363987"/>
            <a:ext cx="156447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Enter an amount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EEEB971-99F6-F111-1728-C3661C22AD71}"/>
              </a:ext>
            </a:extLst>
          </p:cNvPr>
          <p:cNvSpPr/>
          <p:nvPr/>
        </p:nvSpPr>
        <p:spPr>
          <a:xfrm>
            <a:off x="944655" y="3350078"/>
            <a:ext cx="1723005" cy="229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65F34FD-F657-5FB0-B61B-F8C3682FA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321411"/>
            <a:ext cx="6863239" cy="1557571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DD49BB4-6A65-034F-B6C3-EF48DAE56C2E}"/>
              </a:ext>
            </a:extLst>
          </p:cNvPr>
          <p:cNvSpPr/>
          <p:nvPr/>
        </p:nvSpPr>
        <p:spPr>
          <a:xfrm>
            <a:off x="944656" y="2838973"/>
            <a:ext cx="260546" cy="239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43D2F34-F6BE-CF9B-479D-AE6240625B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272142"/>
            <a:ext cx="6863239" cy="155757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4802BC9-216B-B3A4-5A81-E45285ECB877}"/>
              </a:ext>
            </a:extLst>
          </p:cNvPr>
          <p:cNvSpPr txBox="1"/>
          <p:nvPr/>
        </p:nvSpPr>
        <p:spPr>
          <a:xfrm>
            <a:off x="869054" y="2635189"/>
            <a:ext cx="836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ntique Olive Compac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893402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E067B-52B0-5533-E454-3DD52828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8627574-DFFA-042F-E036-D0B8F84B5C0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5A1E4D-BF6B-131F-F3A0-3CE1AB9BB96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D88C86-4D63-D787-2B01-43A1FF36C4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AB34115-4572-78E6-BE33-0F16F75098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accent1"/>
                </a:solidFill>
              </a:rPr>
              <a:t>Simplified version of GOMS </a:t>
            </a:r>
            <a:r>
              <a:rPr lang="en-GB" dirty="0"/>
              <a:t>"</a:t>
            </a:r>
            <a:r>
              <a:rPr lang="en-US" b="1" dirty="0"/>
              <a:t>G</a:t>
            </a:r>
            <a:r>
              <a:rPr lang="en-US" dirty="0"/>
              <a:t>oals, </a:t>
            </a:r>
            <a:r>
              <a:rPr lang="en-US" b="1" dirty="0"/>
              <a:t>O</a:t>
            </a:r>
            <a:r>
              <a:rPr lang="en-US" dirty="0"/>
              <a:t>perators, </a:t>
            </a:r>
            <a:r>
              <a:rPr lang="en-US" b="1" dirty="0"/>
              <a:t>M</a:t>
            </a:r>
            <a:r>
              <a:rPr lang="en-US" dirty="0"/>
              <a:t>ethods, and </a:t>
            </a:r>
            <a:r>
              <a:rPr lang="en-US" b="1" dirty="0"/>
              <a:t>S</a:t>
            </a:r>
            <a:r>
              <a:rPr lang="en-US" dirty="0"/>
              <a:t>elections rules</a:t>
            </a:r>
            <a:r>
              <a:rPr lang="en-GB" dirty="0"/>
              <a:t>"</a:t>
            </a:r>
            <a:endParaRPr lang="en-US" dirty="0"/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KLM </a:t>
            </a:r>
            <a:r>
              <a:rPr lang="en-US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predicts how long it will take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an expert (or trained) user </a:t>
            </a:r>
            <a:r>
              <a:rPr lang="en-US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to accomplish a routine task without errors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using an interactive computer system </a:t>
            </a:r>
          </a:p>
          <a:p>
            <a:r>
              <a:rPr lang="en-GB" dirty="0"/>
              <a:t>Execution of </a:t>
            </a:r>
            <a:r>
              <a:rPr lang="en-GB" b="1" dirty="0">
                <a:solidFill>
                  <a:schemeClr val="accent1"/>
                </a:solidFill>
              </a:rPr>
              <a:t>a task is decomposed into primitive operators</a:t>
            </a:r>
          </a:p>
          <a:p>
            <a:pPr lvl="1"/>
            <a:r>
              <a:rPr lang="en-GB" b="1" dirty="0">
                <a:solidFill>
                  <a:schemeClr val="accent1"/>
                </a:solidFill>
              </a:rPr>
              <a:t>Physical motor operators</a:t>
            </a:r>
          </a:p>
          <a:p>
            <a:pPr lvl="2"/>
            <a:r>
              <a:rPr lang="en-GB" dirty="0"/>
              <a:t>Pressing a button, pointing, drawing a line, …</a:t>
            </a:r>
          </a:p>
          <a:p>
            <a:pPr lvl="1"/>
            <a:r>
              <a:rPr lang="en-GB" b="1" dirty="0">
                <a:solidFill>
                  <a:schemeClr val="accent1"/>
                </a:solidFill>
              </a:rPr>
              <a:t>Mental operator</a:t>
            </a:r>
          </a:p>
          <a:p>
            <a:pPr lvl="2"/>
            <a:r>
              <a:rPr lang="en-GB" dirty="0"/>
              <a:t>Preparing for a physical action</a:t>
            </a:r>
          </a:p>
          <a:p>
            <a:pPr lvl="1"/>
            <a:r>
              <a:rPr lang="en-GB" b="1" dirty="0">
                <a:solidFill>
                  <a:schemeClr val="accent1"/>
                </a:solidFill>
              </a:rPr>
              <a:t>System response operator</a:t>
            </a:r>
          </a:p>
          <a:p>
            <a:pPr lvl="2"/>
            <a:r>
              <a:rPr lang="en-GB" dirty="0"/>
              <a:t>User waits for the system to do something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22C174B-ED8C-54BF-891B-C77A7BF09AA1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Card, Stuart K; Moran, Thomas P; Allen, Newell (1980). "The keystroke-level model for user performance time with interactive systems".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Communications of the ACM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23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(7): 396–410.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Doi (identifier)"/>
              </a:rPr>
              <a:t>doi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en-US" b="0" i="0" u="none" strike="noStrike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3"/>
              </a:rPr>
              <a:t>10.1145/358886.358895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2CID (identifier)"/>
              </a:rPr>
              <a:t>S2CID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5"/>
              </a:rPr>
              <a:t>5918086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7418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099A00-0841-A709-33B6-7DB4CC16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C83502-32F6-4E10-88AA-E1E74E446DF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D4B669-9D94-56F9-D2DE-2CB0829CE08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A949052-0677-0BE9-503A-E7AD869288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E0881C9-3985-A818-5E66-FF8D840294E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C11C6F2-3BD9-3488-73C1-CA227C5730D2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3899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DAE93-E9D1-9E8F-3A29-1A9827F1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C1FF95-39C1-1C16-AB5B-217F75EE917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BA68B5-60A2-09D7-BA40-F1DFC73D00B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1FD627-1FC5-1556-E7B7-0D8FD571CA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BAB3200-8EBC-594B-07E0-8FEFB90FE52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E0843212-19E8-5BFA-C79A-958C91E5FD71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0932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A4443-27FF-BAD3-A24F-434EC80B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D8410B-7ED6-CF5B-CAB5-D679738E056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6F0AF5-7F0F-2226-27A1-B9C26961B10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973536-21C1-6481-CDF5-E02F49DB43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346A49A-964A-24E8-41E6-8EEFCF622F4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1A5E543C-8A19-AF58-4EA0-5688AA5CCC37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1577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12E0E-5E74-1A1C-F8A3-D42EF054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48B42A-7350-F7B8-D355-58E41F1501A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45EDB4-9F05-7B46-48DB-98DA21BDA75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D2AD36-9B19-3C01-F23E-3861FF9177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1195CB-A683-446C-8A26-1C6FF8A1C4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32EE47C7-F0C7-C550-5C74-908C844C6A45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0.1s / 2*0.1s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5288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01C1E-F4B6-6810-D74D-9E5B0DC5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26171E4-93C9-4804-87D9-B918FC50C8C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F44696-58CD-2F66-0D1D-0CD354C42AC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86846D6-9C27-C06A-EE3C-DD3CFD80A0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6EEF931-676E-FC98-8627-76CC23C945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7584F3E7-E35F-E3C2-2B3C-5EACEB8B5AE4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0.1s / 2*0.1s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0.8s to 1.5s with an average of 1.1s</a:t>
                      </a:r>
                    </a:p>
                    <a:p>
                      <a:r>
                        <a:rPr lang="en-US" sz="1600" dirty="0"/>
                        <a:t>Can</a:t>
                      </a:r>
                      <a:r>
                        <a:rPr lang="en-US" sz="1600" baseline="0" dirty="0"/>
                        <a:t> also use Fitts’ Law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157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E17C0-161D-ACDF-6B74-C4F47616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In- and Output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E373D5-6F0C-ED51-8140-77E4076FFB0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4BE1A1-6792-EFCB-C31E-A696B0CBEAA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CF47961-4B88-5926-690F-377FEB2771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8ECFE3B-8E18-39DB-52A8-D9A3A8B9599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584C89E-E29A-FA76-4870-1D6F6664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05721" y="-488367"/>
            <a:ext cx="5530204" cy="7761536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3E5B9353-063E-507C-14F2-BF12F146A3D6}"/>
              </a:ext>
            </a:extLst>
          </p:cNvPr>
          <p:cNvSpPr/>
          <p:nvPr/>
        </p:nvSpPr>
        <p:spPr>
          <a:xfrm>
            <a:off x="10063291" y="2960353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C52D9FB-5498-5439-D341-F0721E676AE8}"/>
              </a:ext>
            </a:extLst>
          </p:cNvPr>
          <p:cNvSpPr/>
          <p:nvPr/>
        </p:nvSpPr>
        <p:spPr>
          <a:xfrm>
            <a:off x="5238755" y="2960353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B4B458A-D0AD-7B18-FDB1-C17898C02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659" y="3284389"/>
            <a:ext cx="306204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9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39415 -4.8148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15 -4.81481E-6 L 5E-6 -4.81481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39415 -4.81481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B34B1-ADD2-D801-E656-8647E2EA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8710B3-F137-8B4F-8DB2-4B8C42B2AE9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E8C5E7-672B-C230-68EA-DC229CBFE90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A63C81-E444-98E8-8D2A-8AD9733929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90D9FDB-53AF-4AD2-EB69-8A9248BCE01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29429FD-BCFB-E4DD-56F0-E957075F8111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0.1s / 2*0.1s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0.8s to 1.5s with an average of 1.1s</a:t>
                      </a:r>
                    </a:p>
                    <a:p>
                      <a:r>
                        <a:rPr lang="en-US" sz="1600" dirty="0"/>
                        <a:t>Can</a:t>
                      </a:r>
                      <a:r>
                        <a:rPr lang="en-US" sz="1600" baseline="0" dirty="0"/>
                        <a:t> also use Fitts’ Law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0.9s*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+ 0.16*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2793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24F35-CDF9-B433-2417-865A5C5B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A0406FE-D8C3-891B-FA09-469E701B133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D5A95C-9490-C4D1-C7A9-1420DB3A00F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A653B6-7907-B14A-2152-344A2AA461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518B117-8989-0549-B979-7AD558449A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59923DC1-AB17-E257-4834-43197BC9E8A1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0.1s / 2*0.1s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0.8s to 1.5s with an average of 1.1s</a:t>
                      </a:r>
                    </a:p>
                    <a:p>
                      <a:r>
                        <a:rPr lang="en-US" sz="1600" dirty="0"/>
                        <a:t>Can</a:t>
                      </a:r>
                      <a:r>
                        <a:rPr lang="en-US" sz="1600" baseline="0" dirty="0"/>
                        <a:t> also use Fitts’ Law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0.9s*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+ 0.16*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1.35s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136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7C208-4AFA-A6B5-77C2-583F6504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C78FE2-62F1-7910-DCA4-102F6F035A2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F728D5-EC2A-4287-86ED-BA7216E1B65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F67253-9D47-CED3-82A3-79CD87553E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825B784-D4E8-86C1-A868-F7CE879C738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C59A0698-298F-B98D-B245-2E5EC86D0FFC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0.1s / 2*0.1s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0.8s to 1.5s with an average of 1.1s</a:t>
                      </a:r>
                    </a:p>
                    <a:p>
                      <a:r>
                        <a:rPr lang="en-US" sz="1600" dirty="0"/>
                        <a:t>Can</a:t>
                      </a:r>
                      <a:r>
                        <a:rPr lang="en-US" sz="1600" baseline="0" dirty="0"/>
                        <a:t> also use Fitts’ Law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0.9s*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+ 0.16*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1.35s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Dependent on the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7343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7B7A8-B825-743E-24FE-AE118D8A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9C497C-8A5A-F6D0-FED3-951C13B41E3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E49378-4EAD-CCD1-4431-B563751C9CD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2CD6A9-6556-E579-FB8D-D043A3D762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05FE3A-E85A-1E8D-6B50-52B81485C3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A3806B-AA2D-1F4F-CBD4-674D091FD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" r="762" b="1561"/>
          <a:stretch/>
        </p:blipFill>
        <p:spPr>
          <a:xfrm>
            <a:off x="695326" y="1592265"/>
            <a:ext cx="7086600" cy="272964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Bild 1">
            <a:extLst>
              <a:ext uri="{FF2B5EF4-FFF2-40B4-BE49-F238E27FC236}">
                <a16:creationId xmlns:a16="http://schemas.microsoft.com/office/drawing/2014/main" id="{D46B070E-5ECB-806D-BC1E-BA6EDFFEE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07" b="33979"/>
          <a:stretch/>
        </p:blipFill>
        <p:spPr>
          <a:xfrm>
            <a:off x="855108" y="2707977"/>
            <a:ext cx="6697778" cy="7142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54D7D08-8836-CBD6-D39C-08DAA9C1B68E}"/>
              </a:ext>
            </a:extLst>
          </p:cNvPr>
          <p:cNvSpPr txBox="1"/>
          <p:nvPr/>
        </p:nvSpPr>
        <p:spPr>
          <a:xfrm>
            <a:off x="846116" y="2363987"/>
            <a:ext cx="78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Summe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384DBA5-BEAA-C836-F714-44ECA20005C1}"/>
              </a:ext>
            </a:extLst>
          </p:cNvPr>
          <p:cNvSpPr txBox="1"/>
          <p:nvPr/>
        </p:nvSpPr>
        <p:spPr>
          <a:xfrm>
            <a:off x="3227055" y="2363987"/>
            <a:ext cx="152403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From this currency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8C969B3-42C1-9E8C-1CAD-6C9A1D77369F}"/>
              </a:ext>
            </a:extLst>
          </p:cNvPr>
          <p:cNvSpPr txBox="1"/>
          <p:nvPr/>
        </p:nvSpPr>
        <p:spPr>
          <a:xfrm>
            <a:off x="6234938" y="2363987"/>
            <a:ext cx="1288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To this currency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0C18EA-61B9-3692-29DD-53B2E4911DAE}"/>
              </a:ext>
            </a:extLst>
          </p:cNvPr>
          <p:cNvSpPr txBox="1"/>
          <p:nvPr/>
        </p:nvSpPr>
        <p:spPr>
          <a:xfrm>
            <a:off x="881007" y="2363987"/>
            <a:ext cx="156447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Enter an amount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EA7B46E-2AF3-8E5D-7171-03ECFC0487F8}"/>
              </a:ext>
            </a:extLst>
          </p:cNvPr>
          <p:cNvSpPr/>
          <p:nvPr/>
        </p:nvSpPr>
        <p:spPr>
          <a:xfrm>
            <a:off x="944655" y="3350078"/>
            <a:ext cx="1723005" cy="229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427982D-F447-781C-79AD-D46DD9F98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321411"/>
            <a:ext cx="6863239" cy="1557571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3A8619A2-6966-D170-E96B-B93C2A8EDF49}"/>
              </a:ext>
            </a:extLst>
          </p:cNvPr>
          <p:cNvSpPr/>
          <p:nvPr/>
        </p:nvSpPr>
        <p:spPr>
          <a:xfrm>
            <a:off x="944656" y="2838973"/>
            <a:ext cx="260546" cy="239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809B6FF-4DE0-4CA3-4F59-32F2F39F4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272142"/>
            <a:ext cx="6863239" cy="155757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66FDDCF-B5AA-0A4F-954D-0AC035D4614A}"/>
              </a:ext>
            </a:extLst>
          </p:cNvPr>
          <p:cNvSpPr txBox="1"/>
          <p:nvPr/>
        </p:nvSpPr>
        <p:spPr>
          <a:xfrm>
            <a:off x="869054" y="2635189"/>
            <a:ext cx="836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ntique Olive Compact"/>
              </a:rPr>
              <a:t>6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02487A-9AB0-57D6-1E5E-391463DD42CA}"/>
              </a:ext>
            </a:extLst>
          </p:cNvPr>
          <p:cNvSpPr txBox="1"/>
          <p:nvPr/>
        </p:nvSpPr>
        <p:spPr>
          <a:xfrm>
            <a:off x="7924855" y="1569298"/>
            <a:ext cx="2547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text field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delete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enter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Euro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Dollar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Convert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61413424-8F87-5607-3FE8-A669B9A8ECAF}"/>
              </a:ext>
            </a:extLst>
          </p:cNvPr>
          <p:cNvSpPr txBox="1">
            <a:spLocks/>
          </p:cNvSpPr>
          <p:nvPr/>
        </p:nvSpPr>
        <p:spPr>
          <a:xfrm>
            <a:off x="10413750" y="1615230"/>
            <a:ext cx="1622676" cy="2793866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P, 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H, 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M, K, 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H, M, P, 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M, P, 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P, BB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4FFF53E-301C-FBCA-1703-C109CC77B1F3}"/>
                  </a:ext>
                </a:extLst>
              </p:cNvPr>
              <p:cNvSpPr txBox="1"/>
              <p:nvPr/>
            </p:nvSpPr>
            <p:spPr>
              <a:xfrm>
                <a:off x="695323" y="4693521"/>
                <a:ext cx="1080134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Total time:</a:t>
                </a:r>
              </a:p>
              <a:p>
                <a:pPr algn="ctr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4·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+ 8·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+ 2·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+ 3·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+ 3·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𝟖𝟗</m:t>
                    </m:r>
                    <m:r>
                      <a:rPr lang="en-US" sz="2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4FFF53E-301C-FBCA-1703-C109CC77B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3" y="4693521"/>
                <a:ext cx="10801349" cy="1015663"/>
              </a:xfrm>
              <a:prstGeom prst="rect">
                <a:avLst/>
              </a:prstGeom>
              <a:blipFill>
                <a:blip r:embed="rId5"/>
                <a:stretch>
                  <a:fillRect l="-451" t="-29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hteck 21">
            <a:extLst>
              <a:ext uri="{FF2B5EF4-FFF2-40B4-BE49-F238E27FC236}">
                <a16:creationId xmlns:a16="http://schemas.microsoft.com/office/drawing/2014/main" id="{9A23E841-6D07-21DA-B5CE-979124129937}"/>
              </a:ext>
            </a:extLst>
          </p:cNvPr>
          <p:cNvSpPr/>
          <p:nvPr/>
        </p:nvSpPr>
        <p:spPr>
          <a:xfrm>
            <a:off x="7924855" y="3765041"/>
            <a:ext cx="3933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Operator Times:</a:t>
            </a:r>
          </a:p>
          <a:p>
            <a:r>
              <a:rPr lang="en-GB" sz="2000" dirty="0"/>
              <a:t>P  ≈ 1.1s     B = 0.1s    H = 0.4s</a:t>
            </a:r>
          </a:p>
          <a:p>
            <a:r>
              <a:rPr lang="en-GB" sz="2000" dirty="0"/>
              <a:t>M = 1.35s   K = 0.28s</a:t>
            </a:r>
          </a:p>
        </p:txBody>
      </p:sp>
    </p:spTree>
    <p:extLst>
      <p:ext uri="{BB962C8B-B14F-4D97-AF65-F5344CB8AC3E}">
        <p14:creationId xmlns:p14="http://schemas.microsoft.com/office/powerpoint/2010/main" val="277965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7B7A8-B825-743E-24FE-AE118D8A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9C497C-8A5A-F6D0-FED3-951C13B41E3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E49378-4EAD-CCD1-4431-B563751C9CD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2CD6A9-6556-E579-FB8D-D043A3D762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05FE3A-E85A-1E8D-6B50-52B81485C3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A3806B-AA2D-1F4F-CBD4-674D091FD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" r="762" b="1561"/>
          <a:stretch/>
        </p:blipFill>
        <p:spPr>
          <a:xfrm>
            <a:off x="695326" y="1592265"/>
            <a:ext cx="7086600" cy="272964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Bild 1">
            <a:extLst>
              <a:ext uri="{FF2B5EF4-FFF2-40B4-BE49-F238E27FC236}">
                <a16:creationId xmlns:a16="http://schemas.microsoft.com/office/drawing/2014/main" id="{D46B070E-5ECB-806D-BC1E-BA6EDFFEE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07" b="33979"/>
          <a:stretch/>
        </p:blipFill>
        <p:spPr>
          <a:xfrm>
            <a:off x="855108" y="2707977"/>
            <a:ext cx="6697778" cy="7142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54D7D08-8836-CBD6-D39C-08DAA9C1B68E}"/>
              </a:ext>
            </a:extLst>
          </p:cNvPr>
          <p:cNvSpPr txBox="1"/>
          <p:nvPr/>
        </p:nvSpPr>
        <p:spPr>
          <a:xfrm>
            <a:off x="846116" y="2363987"/>
            <a:ext cx="78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Summe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384DBA5-BEAA-C836-F714-44ECA20005C1}"/>
              </a:ext>
            </a:extLst>
          </p:cNvPr>
          <p:cNvSpPr txBox="1"/>
          <p:nvPr/>
        </p:nvSpPr>
        <p:spPr>
          <a:xfrm>
            <a:off x="3227055" y="2363987"/>
            <a:ext cx="152403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From this currency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8C969B3-42C1-9E8C-1CAD-6C9A1D77369F}"/>
              </a:ext>
            </a:extLst>
          </p:cNvPr>
          <p:cNvSpPr txBox="1"/>
          <p:nvPr/>
        </p:nvSpPr>
        <p:spPr>
          <a:xfrm>
            <a:off x="6234938" y="2363987"/>
            <a:ext cx="1288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To this currency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0C18EA-61B9-3692-29DD-53B2E4911DAE}"/>
              </a:ext>
            </a:extLst>
          </p:cNvPr>
          <p:cNvSpPr txBox="1"/>
          <p:nvPr/>
        </p:nvSpPr>
        <p:spPr>
          <a:xfrm>
            <a:off x="881007" y="2363987"/>
            <a:ext cx="156447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Enter an amount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EA7B46E-2AF3-8E5D-7171-03ECFC0487F8}"/>
              </a:ext>
            </a:extLst>
          </p:cNvPr>
          <p:cNvSpPr/>
          <p:nvPr/>
        </p:nvSpPr>
        <p:spPr>
          <a:xfrm>
            <a:off x="944655" y="3350078"/>
            <a:ext cx="1723005" cy="229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427982D-F447-781C-79AD-D46DD9F98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321411"/>
            <a:ext cx="6863239" cy="1557571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3A8619A2-6966-D170-E96B-B93C2A8EDF49}"/>
              </a:ext>
            </a:extLst>
          </p:cNvPr>
          <p:cNvSpPr/>
          <p:nvPr/>
        </p:nvSpPr>
        <p:spPr>
          <a:xfrm>
            <a:off x="944656" y="2838973"/>
            <a:ext cx="260546" cy="239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809B6FF-4DE0-4CA3-4F59-32F2F39F4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272142"/>
            <a:ext cx="6863239" cy="155757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66FDDCF-B5AA-0A4F-954D-0AC035D4614A}"/>
              </a:ext>
            </a:extLst>
          </p:cNvPr>
          <p:cNvSpPr txBox="1"/>
          <p:nvPr/>
        </p:nvSpPr>
        <p:spPr>
          <a:xfrm>
            <a:off x="869054" y="2635189"/>
            <a:ext cx="836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ntique Olive Compact"/>
              </a:rPr>
              <a:t>6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02487A-9AB0-57D6-1E5E-391463DD42CA}"/>
              </a:ext>
            </a:extLst>
          </p:cNvPr>
          <p:cNvSpPr txBox="1"/>
          <p:nvPr/>
        </p:nvSpPr>
        <p:spPr>
          <a:xfrm>
            <a:off x="7924855" y="1569298"/>
            <a:ext cx="2547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text field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delete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enter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Euro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Dollar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Convert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61413424-8F87-5607-3FE8-A669B9A8ECAF}"/>
              </a:ext>
            </a:extLst>
          </p:cNvPr>
          <p:cNvSpPr txBox="1">
            <a:spLocks/>
          </p:cNvSpPr>
          <p:nvPr/>
        </p:nvSpPr>
        <p:spPr>
          <a:xfrm>
            <a:off x="10413750" y="1615230"/>
            <a:ext cx="1622676" cy="2793866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F0"/>
                </a:solidFill>
              </a:rPr>
              <a:t>H</a:t>
            </a:r>
            <a:r>
              <a:rPr lang="en-US" dirty="0"/>
              <a:t>, </a:t>
            </a:r>
            <a:r>
              <a:rPr lang="en-US" dirty="0">
                <a:solidFill>
                  <a:srgbClr val="5079BC"/>
                </a:solidFill>
              </a:rPr>
              <a:t>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7030A0"/>
                </a:solidFill>
              </a:rPr>
              <a:t>M</a:t>
            </a:r>
            <a:r>
              <a:rPr lang="en-US" dirty="0"/>
              <a:t>, </a:t>
            </a:r>
            <a:r>
              <a:rPr lang="en-US" dirty="0">
                <a:solidFill>
                  <a:srgbClr val="5079BC"/>
                </a:solidFill>
              </a:rPr>
              <a:t>K</a:t>
            </a:r>
            <a:r>
              <a:rPr lang="en-US" dirty="0"/>
              <a:t>, </a:t>
            </a:r>
            <a:r>
              <a:rPr lang="en-US" dirty="0">
                <a:solidFill>
                  <a:srgbClr val="5079BC"/>
                </a:solidFill>
              </a:rPr>
              <a:t>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F0"/>
                </a:solidFill>
              </a:rPr>
              <a:t>H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M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7030A0"/>
                </a:solidFill>
              </a:rPr>
              <a:t>M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BB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FAE4D1E-877D-D76E-65C0-77E0F0706A5E}"/>
              </a:ext>
            </a:extLst>
          </p:cNvPr>
          <p:cNvSpPr/>
          <p:nvPr/>
        </p:nvSpPr>
        <p:spPr>
          <a:xfrm>
            <a:off x="7924855" y="3765041"/>
            <a:ext cx="3933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Operator Times:</a:t>
            </a:r>
          </a:p>
          <a:p>
            <a:r>
              <a:rPr lang="en-GB" sz="2000" dirty="0">
                <a:solidFill>
                  <a:srgbClr val="FF0000"/>
                </a:solidFill>
              </a:rPr>
              <a:t>P  ≈ 1.1s     </a:t>
            </a:r>
            <a:r>
              <a:rPr lang="en-GB" sz="2000" dirty="0">
                <a:solidFill>
                  <a:schemeClr val="accent6"/>
                </a:solidFill>
              </a:rPr>
              <a:t>B = 0.1s    </a:t>
            </a:r>
            <a:r>
              <a:rPr lang="en-GB" sz="2000" dirty="0">
                <a:solidFill>
                  <a:srgbClr val="00B0F0"/>
                </a:solidFill>
              </a:rPr>
              <a:t>H = 0.4s</a:t>
            </a:r>
          </a:p>
          <a:p>
            <a:r>
              <a:rPr lang="en-GB" sz="2000" dirty="0">
                <a:solidFill>
                  <a:srgbClr val="7030A0"/>
                </a:solidFill>
              </a:rPr>
              <a:t>M = 1.35s   </a:t>
            </a:r>
            <a:r>
              <a:rPr lang="en-GB" sz="2000" dirty="0">
                <a:solidFill>
                  <a:srgbClr val="5079BC"/>
                </a:solidFill>
              </a:rPr>
              <a:t>K = 0.28s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4FFF53E-301C-FBCA-1703-C109CC77B1F3}"/>
                  </a:ext>
                </a:extLst>
              </p:cNvPr>
              <p:cNvSpPr txBox="1"/>
              <p:nvPr/>
            </p:nvSpPr>
            <p:spPr>
              <a:xfrm>
                <a:off x="695323" y="4693521"/>
                <a:ext cx="1080134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Total time:</a:t>
                </a:r>
              </a:p>
              <a:p>
                <a:pPr algn="ctr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4·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+ 8·</m:t>
                    </m:r>
                    <m:r>
                      <a:rPr lang="en-US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2·</m:t>
                    </m:r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+ 3·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+ 3·</m:t>
                    </m:r>
                    <m:r>
                      <a:rPr lang="en-US" sz="2400" i="1" dirty="0" smtClean="0">
                        <a:solidFill>
                          <a:srgbClr val="5079BC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 dirty="0" smtClean="0">
                        <a:solidFill>
                          <a:srgbClr val="5079BC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𝟖𝟗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4FFF53E-301C-FBCA-1703-C109CC77B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3" y="4693521"/>
                <a:ext cx="10801349" cy="1015663"/>
              </a:xfrm>
              <a:prstGeom prst="rect">
                <a:avLst/>
              </a:prstGeom>
              <a:blipFill>
                <a:blip r:embed="rId5"/>
                <a:stretch>
                  <a:fillRect l="-451" t="-29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01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0909F-2BE4-6776-0F76-7552BA346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18D580-B130-C08B-7FA3-16FD05E7345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001C53-CA00-EEC6-8864-AF934E15532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41B69B-E75F-7554-A716-1A9C9ADA37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E103796-8147-7BAF-301F-6B253940C4F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A548311-4785-9683-341A-A486B7425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9" t="40740" r="51577" b="43747"/>
          <a:stretch/>
        </p:blipFill>
        <p:spPr>
          <a:xfrm>
            <a:off x="764967" y="5385977"/>
            <a:ext cx="4785787" cy="7659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7C1C065-889C-FE37-C6A4-0A3F169343E7}"/>
              </a:ext>
            </a:extLst>
          </p:cNvPr>
          <p:cNvSpPr txBox="1"/>
          <p:nvPr/>
        </p:nvSpPr>
        <p:spPr>
          <a:xfrm>
            <a:off x="705647" y="1310287"/>
            <a:ext cx="1469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Version 1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C57211C-6465-DA4F-0858-A34F93994F62}"/>
              </a:ext>
            </a:extLst>
          </p:cNvPr>
          <p:cNvSpPr txBox="1"/>
          <p:nvPr/>
        </p:nvSpPr>
        <p:spPr>
          <a:xfrm>
            <a:off x="2827188" y="1337058"/>
            <a:ext cx="1469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Version 2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41A2732-D4F9-B9CC-6599-B49E55A8B0FB}"/>
              </a:ext>
            </a:extLst>
          </p:cNvPr>
          <p:cNvSpPr txBox="1"/>
          <p:nvPr/>
        </p:nvSpPr>
        <p:spPr>
          <a:xfrm>
            <a:off x="705647" y="4864277"/>
            <a:ext cx="1469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Version 3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BA8E96C-7511-5827-6D81-D691E0293017}"/>
              </a:ext>
            </a:extLst>
          </p:cNvPr>
          <p:cNvSpPr txBox="1"/>
          <p:nvPr/>
        </p:nvSpPr>
        <p:spPr>
          <a:xfrm>
            <a:off x="6032475" y="4864277"/>
            <a:ext cx="1469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Version 4</a:t>
            </a:r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BE5B0B57-FE38-A681-7BC7-D3C2C32C8358}"/>
              </a:ext>
            </a:extLst>
          </p:cNvPr>
          <p:cNvSpPr txBox="1">
            <a:spLocks/>
          </p:cNvSpPr>
          <p:nvPr/>
        </p:nvSpPr>
        <p:spPr>
          <a:xfrm>
            <a:off x="5101576" y="1672409"/>
            <a:ext cx="6576968" cy="180879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n-lt"/>
              </a:rPr>
              <a:t>Hand on mouse, nothing selected, go to photo: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latin typeface="+mn-lt"/>
              </a:rPr>
              <a:t>Which is the fastest interface?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latin typeface="+mn-lt"/>
              </a:rPr>
              <a:t>Which is the slowest?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1002631-7989-2BCD-32DE-F98A955A758C}"/>
              </a:ext>
            </a:extLst>
          </p:cNvPr>
          <p:cNvSpPr/>
          <p:nvPr/>
        </p:nvSpPr>
        <p:spPr>
          <a:xfrm>
            <a:off x="759739" y="5385976"/>
            <a:ext cx="4791016" cy="76177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46346341-7737-26E7-E3FC-8AB3CE819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7" t="56672" r="51581" b="27174"/>
          <a:stretch/>
        </p:blipFill>
        <p:spPr>
          <a:xfrm>
            <a:off x="6032475" y="5370151"/>
            <a:ext cx="4773238" cy="79764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C2D4750-5E9F-0BCD-3B86-2090908A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4" t="19842" r="3551" b="21311"/>
          <a:stretch/>
        </p:blipFill>
        <p:spPr>
          <a:xfrm>
            <a:off x="695324" y="1792505"/>
            <a:ext cx="1848126" cy="28951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15152AA4-6A07-BA78-4682-809768557A33}"/>
              </a:ext>
            </a:extLst>
          </p:cNvPr>
          <p:cNvSpPr/>
          <p:nvPr/>
        </p:nvSpPr>
        <p:spPr>
          <a:xfrm>
            <a:off x="2827188" y="1794806"/>
            <a:ext cx="1025526" cy="215787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4D82FB0-BE53-A3AA-9EC3-D5E3AA6DA0A4}"/>
              </a:ext>
            </a:extLst>
          </p:cNvPr>
          <p:cNvGrpSpPr/>
          <p:nvPr/>
        </p:nvGrpSpPr>
        <p:grpSpPr>
          <a:xfrm>
            <a:off x="2857996" y="1883366"/>
            <a:ext cx="963910" cy="2005230"/>
            <a:chOff x="3819823" y="921449"/>
            <a:chExt cx="1025526" cy="2133409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6D9851EF-7D8E-5D87-EE5C-F6DDA3679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288" t="20098" r="30559" b="36696"/>
            <a:stretch/>
          </p:blipFill>
          <p:spPr>
            <a:xfrm>
              <a:off x="3819823" y="921449"/>
              <a:ext cx="1025526" cy="213340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BC040EFB-D221-4018-3082-2C8127CA3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977" t="37733" r="33243" b="61303"/>
            <a:stretch/>
          </p:blipFill>
          <p:spPr>
            <a:xfrm>
              <a:off x="3896916" y="1266825"/>
              <a:ext cx="647700" cy="4762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8214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7" grpId="0" animBg="1"/>
      <p:bldP spid="27" grpId="1" animBg="1"/>
      <p:bldP spid="27" grpId="2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089E3-3B62-E948-601A-8A2F3ECD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9A3968-E0AB-F842-92A5-1F9C7173CFB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DF1EFF-241A-59AF-2F91-61EF1871885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A2B743-42F4-9153-7309-CEEAA16728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24DADF-8096-7BD7-2734-ACB845523F0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The Keystroke-Level Model predicts task completion time for simple dialogs</a:t>
            </a:r>
          </a:p>
          <a:p>
            <a:r>
              <a:rPr lang="en-US"/>
              <a:t>Assumes a trained average user</a:t>
            </a:r>
          </a:p>
          <a:p>
            <a:r>
              <a:rPr lang="en-US"/>
              <a:t>Especially useful to compare alternatives</a:t>
            </a:r>
          </a:p>
          <a:p>
            <a:r>
              <a:rPr lang="en-US"/>
              <a:t>Using KLM by hand can become lengthy and complex</a:t>
            </a:r>
          </a:p>
          <a:p>
            <a:r>
              <a:rPr lang="en-US"/>
              <a:t>KLM is not useful for tasks that require reasoning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6425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A Human Information Processor Model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77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Image from: </a:t>
            </a:r>
            <a:r>
              <a:rPr lang="en-US" sz="1200" dirty="0">
                <a:solidFill>
                  <a:sysClr val="windowText" lastClr="000000"/>
                </a:solidFill>
                <a:hlinkClick r:id="rId7"/>
              </a:rPr>
              <a:t>https://pxhere.com/de/photo/779902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5" name="Bildplatzhalter 19">
            <a:extLst>
              <a:ext uri="{FF2B5EF4-FFF2-40B4-BE49-F238E27FC236}">
                <a16:creationId xmlns:a16="http://schemas.microsoft.com/office/drawing/2014/main" id="{EEDCC846-FB08-6E34-F828-66910C0F00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l="42" r="42"/>
          <a:stretch>
            <a:fillRect/>
          </a:stretch>
        </p:blipFill>
        <p:spPr>
          <a:xfrm>
            <a:off x="0" y="1089025"/>
            <a:ext cx="12192000" cy="28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71456-BF92-4566-06D1-ACA0CF42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05FDBD2-390C-75CD-955B-DB04E0ED246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EA9BBC-75A1-06F5-7329-B117C69CBC2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046E40F-3A97-1ED1-9E42-41E2FD01F1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8FCB47-BAB2-D11E-1A69-E17F866B4D2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b="1" u="sng" dirty="0">
                <a:solidFill>
                  <a:schemeClr val="accent1"/>
                </a:solidFill>
              </a:rPr>
              <a:t>G</a:t>
            </a:r>
            <a:r>
              <a:rPr lang="en-GB" b="1" dirty="0">
                <a:solidFill>
                  <a:schemeClr val="accent1"/>
                </a:solidFill>
              </a:rPr>
              <a:t>oals</a:t>
            </a:r>
          </a:p>
          <a:p>
            <a:pPr lvl="1"/>
            <a:r>
              <a:rPr lang="en-US" dirty="0"/>
              <a:t>(Verbal) description of what a user wants to accomplish</a:t>
            </a:r>
          </a:p>
          <a:p>
            <a:pPr lvl="1"/>
            <a:r>
              <a:rPr lang="en-US" dirty="0"/>
              <a:t>Various levels of complexity possible</a:t>
            </a:r>
            <a:endParaRPr lang="en-GB" dirty="0"/>
          </a:p>
          <a:p>
            <a:r>
              <a:rPr lang="en-GB" b="1" u="sng" dirty="0">
                <a:solidFill>
                  <a:schemeClr val="accent1"/>
                </a:solidFill>
              </a:rPr>
              <a:t>O</a:t>
            </a:r>
            <a:r>
              <a:rPr lang="en-GB" b="1" dirty="0">
                <a:solidFill>
                  <a:schemeClr val="accent1"/>
                </a:solidFill>
              </a:rPr>
              <a:t>perators</a:t>
            </a:r>
          </a:p>
          <a:p>
            <a:pPr lvl="1"/>
            <a:r>
              <a:rPr lang="en-GB" dirty="0"/>
              <a:t>Possible actions in the system</a:t>
            </a:r>
          </a:p>
          <a:p>
            <a:pPr lvl="1"/>
            <a:r>
              <a:rPr lang="en-GB" dirty="0"/>
              <a:t>Various levels of abstraction possible (sub-goals / ... / keystrokes)</a:t>
            </a:r>
          </a:p>
          <a:p>
            <a:r>
              <a:rPr lang="en-GB" b="1" u="sng" dirty="0">
                <a:solidFill>
                  <a:schemeClr val="accent1"/>
                </a:solidFill>
              </a:rPr>
              <a:t>M</a:t>
            </a:r>
            <a:r>
              <a:rPr lang="en-GB" b="1" dirty="0">
                <a:solidFill>
                  <a:schemeClr val="accent1"/>
                </a:solidFill>
              </a:rPr>
              <a:t>ethods</a:t>
            </a:r>
          </a:p>
          <a:p>
            <a:pPr lvl="1"/>
            <a:r>
              <a:rPr lang="en-GB" dirty="0"/>
              <a:t>Sequences of operators that achieve a goal</a:t>
            </a:r>
          </a:p>
          <a:p>
            <a:r>
              <a:rPr lang="en-GB" b="1" u="sng" dirty="0">
                <a:solidFill>
                  <a:schemeClr val="accent1"/>
                </a:solidFill>
              </a:rPr>
              <a:t>S</a:t>
            </a:r>
            <a:r>
              <a:rPr lang="en-GB" b="1" dirty="0">
                <a:solidFill>
                  <a:schemeClr val="accent1"/>
                </a:solidFill>
              </a:rPr>
              <a:t>election rules</a:t>
            </a:r>
          </a:p>
          <a:p>
            <a:pPr lvl="1"/>
            <a:r>
              <a:rPr lang="en-GB" dirty="0"/>
              <a:t>Rules that define when a user employs which method (among alternatives)</a:t>
            </a:r>
          </a:p>
        </p:txBody>
      </p:sp>
    </p:spTree>
    <p:extLst>
      <p:ext uri="{BB962C8B-B14F-4D97-AF65-F5344CB8AC3E}">
        <p14:creationId xmlns:p14="http://schemas.microsoft.com/office/powerpoint/2010/main" val="25397603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22A66-9BA2-BBA5-4D81-581EE81A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GOMS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178FD1-B732-EF9D-161A-E1C1E242454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E6A9AB-B6E0-1CB0-6D2F-12E52C22BC1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D3EE1F-AF27-5659-3E5A-E9024400C6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6586CE9-7921-BE0C-6BE6-80E7C8645C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cxnSp>
        <p:nvCxnSpPr>
          <p:cNvPr id="7" name="_s515076">
            <a:extLst>
              <a:ext uri="{FF2B5EF4-FFF2-40B4-BE49-F238E27FC236}">
                <a16:creationId xmlns:a16="http://schemas.microsoft.com/office/drawing/2014/main" id="{433F4BA6-76DF-330C-9907-C780DE32C41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>
            <a:off x="7634610" y="431285"/>
            <a:ext cx="276569" cy="3258285"/>
          </a:xfrm>
          <a:prstGeom prst="bentConnector3">
            <a:avLst>
              <a:gd name="adj1" fmla="val 4186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_s515077">
            <a:extLst>
              <a:ext uri="{FF2B5EF4-FFF2-40B4-BE49-F238E27FC236}">
                <a16:creationId xmlns:a16="http://schemas.microsoft.com/office/drawing/2014/main" id="{A6922F20-8AA5-E3C4-75EE-ED5A6573FD6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>
            <a:off x="6548515" y="1517380"/>
            <a:ext cx="276569" cy="1086095"/>
          </a:xfrm>
          <a:prstGeom prst="bentConnector3">
            <a:avLst>
              <a:gd name="adj1" fmla="val 4186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_s515078">
            <a:extLst>
              <a:ext uri="{FF2B5EF4-FFF2-40B4-BE49-F238E27FC236}">
                <a16:creationId xmlns:a16="http://schemas.microsoft.com/office/drawing/2014/main" id="{A4206B64-BCCD-E2FC-942D-59CBB062155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5462420" y="1517380"/>
            <a:ext cx="276569" cy="1086095"/>
          </a:xfrm>
          <a:prstGeom prst="bentConnector3">
            <a:avLst>
              <a:gd name="adj1" fmla="val 4186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_s515079">
            <a:extLst>
              <a:ext uri="{FF2B5EF4-FFF2-40B4-BE49-F238E27FC236}">
                <a16:creationId xmlns:a16="http://schemas.microsoft.com/office/drawing/2014/main" id="{7CD1BB40-D5F6-8EAA-3D64-C4FFF1541D6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4376325" y="431285"/>
            <a:ext cx="276569" cy="3258285"/>
          </a:xfrm>
          <a:prstGeom prst="bentConnector3">
            <a:avLst>
              <a:gd name="adj1" fmla="val 4186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_s515080">
            <a:extLst>
              <a:ext uri="{FF2B5EF4-FFF2-40B4-BE49-F238E27FC236}">
                <a16:creationId xmlns:a16="http://schemas.microsoft.com/office/drawing/2014/main" id="{35316F38-FFA8-02EC-8E0D-F8E427D21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814" y="1369004"/>
            <a:ext cx="1861877" cy="55313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03288" eaLnBrk="0" hangingPunct="0">
              <a:lnSpc>
                <a:spcPct val="90000"/>
              </a:lnSpc>
            </a:pPr>
            <a:r>
              <a:rPr lang="de-DE" sz="1800" dirty="0">
                <a:solidFill>
                  <a:schemeClr val="bg1"/>
                </a:solidFill>
                <a:latin typeface="Helvetica" charset="0"/>
              </a:rPr>
              <a:t>GOMS</a:t>
            </a:r>
            <a:endParaRPr lang="en-US" sz="18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2" name="_s515081">
            <a:extLst>
              <a:ext uri="{FF2B5EF4-FFF2-40B4-BE49-F238E27FC236}">
                <a16:creationId xmlns:a16="http://schemas.microsoft.com/office/drawing/2014/main" id="{A44A0D6B-ADE7-62D2-DAD8-0E1BEDC56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529" y="2198712"/>
            <a:ext cx="1861877" cy="55313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03288" eaLnBrk="0" hangingPunct="0">
              <a:lnSpc>
                <a:spcPct val="90000"/>
              </a:lnSpc>
            </a:pPr>
            <a:r>
              <a:rPr lang="de-DE" sz="1800" dirty="0">
                <a:solidFill>
                  <a:schemeClr val="bg1"/>
                </a:solidFill>
                <a:latin typeface="Helvetica" charset="0"/>
              </a:rPr>
              <a:t>(CMN-)GOMS</a:t>
            </a:r>
            <a:endParaRPr lang="en-US" sz="18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" name="_s515082">
            <a:extLst>
              <a:ext uri="{FF2B5EF4-FFF2-40B4-BE49-F238E27FC236}">
                <a16:creationId xmlns:a16="http://schemas.microsoft.com/office/drawing/2014/main" id="{F772C9F8-0448-E909-1888-17DFF136E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719" y="2198712"/>
            <a:ext cx="1861877" cy="55313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Helvetica" charset="0"/>
              </a:rPr>
              <a:t>KLM</a:t>
            </a:r>
            <a:endParaRPr lang="en-US" sz="20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4" name="_s515083">
            <a:extLst>
              <a:ext uri="{FF2B5EF4-FFF2-40B4-BE49-F238E27FC236}">
                <a16:creationId xmlns:a16="http://schemas.microsoft.com/office/drawing/2014/main" id="{0F2A1BBF-CAE1-3E02-AD8A-7C18C331D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8909" y="2198712"/>
            <a:ext cx="1861877" cy="55313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03288" eaLnBrk="0" hangingPunct="0">
              <a:lnSpc>
                <a:spcPct val="90000"/>
              </a:lnSpc>
            </a:pPr>
            <a:r>
              <a:rPr lang="de-DE" sz="1800">
                <a:solidFill>
                  <a:schemeClr val="bg1"/>
                </a:solidFill>
                <a:latin typeface="Helvetica" charset="0"/>
              </a:rPr>
              <a:t>NGOMSL</a:t>
            </a:r>
            <a:endParaRPr lang="en-US" sz="18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5" name="_s515084">
            <a:extLst>
              <a:ext uri="{FF2B5EF4-FFF2-40B4-BE49-F238E27FC236}">
                <a16:creationId xmlns:a16="http://schemas.microsoft.com/office/drawing/2014/main" id="{9D07A6CF-A6DD-CF62-02A7-8E86BC0D8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099" y="2198712"/>
            <a:ext cx="1861877" cy="55313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03288" eaLnBrk="0" hangingPunct="0">
              <a:lnSpc>
                <a:spcPct val="90000"/>
              </a:lnSpc>
            </a:pPr>
            <a:r>
              <a:rPr lang="de-DE" sz="1800">
                <a:solidFill>
                  <a:schemeClr val="bg1"/>
                </a:solidFill>
                <a:latin typeface="Helvetica" charset="0"/>
              </a:rPr>
              <a:t>CPM-GOMS</a:t>
            </a:r>
            <a:endParaRPr lang="en-US" sz="18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6" name="_s1033">
            <a:extLst>
              <a:ext uri="{FF2B5EF4-FFF2-40B4-BE49-F238E27FC236}">
                <a16:creationId xmlns:a16="http://schemas.microsoft.com/office/drawing/2014/main" id="{DDABB623-A325-B472-E410-8778149AD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529" y="2905501"/>
            <a:ext cx="1862906" cy="314504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11125" indent="-111125">
              <a:buFontTx/>
              <a:buChar char="•"/>
            </a:pPr>
            <a:r>
              <a:rPr lang="en-GB" sz="1600" dirty="0"/>
              <a:t>Plain GOMS</a:t>
            </a:r>
          </a:p>
          <a:p>
            <a:pPr marL="111125" indent="-111125">
              <a:buFontTx/>
              <a:buChar char="•"/>
            </a:pPr>
            <a:r>
              <a:rPr lang="en-GB" sz="1600" dirty="0"/>
              <a:t>Pseudo-code</a:t>
            </a:r>
          </a:p>
          <a:p>
            <a:pPr marL="111125" indent="-111125">
              <a:buFontTx/>
              <a:buChar char="•"/>
            </a:pPr>
            <a:r>
              <a:rPr lang="en-GB" sz="1600" dirty="0"/>
              <a:t>First introduced by </a:t>
            </a:r>
            <a:r>
              <a:rPr lang="en-GB" sz="1600" u="sng" dirty="0"/>
              <a:t>C</a:t>
            </a:r>
            <a:r>
              <a:rPr lang="en-GB" sz="1600" dirty="0"/>
              <a:t>ard, </a:t>
            </a:r>
            <a:r>
              <a:rPr lang="en-GB" sz="1600" u="sng" dirty="0"/>
              <a:t>M</a:t>
            </a:r>
            <a:r>
              <a:rPr lang="en-GB" sz="1600" dirty="0"/>
              <a:t>oran and </a:t>
            </a:r>
            <a:r>
              <a:rPr lang="en-GB" sz="1600" u="sng" dirty="0"/>
              <a:t>N</a:t>
            </a:r>
            <a:r>
              <a:rPr lang="en-GB" sz="1600" dirty="0"/>
              <a:t>ewell</a:t>
            </a:r>
          </a:p>
        </p:txBody>
      </p:sp>
      <p:sp>
        <p:nvSpPr>
          <p:cNvPr id="17" name="_s1033">
            <a:extLst>
              <a:ext uri="{FF2B5EF4-FFF2-40B4-BE49-F238E27FC236}">
                <a16:creationId xmlns:a16="http://schemas.microsoft.com/office/drawing/2014/main" id="{3437B1BF-8770-1247-8269-47F261BED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750" y="2905501"/>
            <a:ext cx="1862906" cy="314504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11125" indent="-111125">
              <a:buFontTx/>
              <a:buChar char="•"/>
            </a:pPr>
            <a:r>
              <a:rPr lang="en-GB" sz="1600" dirty="0"/>
              <a:t>Keystroke-Level Model</a:t>
            </a:r>
          </a:p>
          <a:p>
            <a:pPr marL="111125" indent="-111125">
              <a:buFontTx/>
              <a:buChar char="•"/>
            </a:pPr>
            <a:r>
              <a:rPr lang="en-GB" sz="1600" dirty="0"/>
              <a:t>Simplified version of GOMS</a:t>
            </a:r>
          </a:p>
        </p:txBody>
      </p:sp>
      <p:sp>
        <p:nvSpPr>
          <p:cNvPr id="18" name="_s1033">
            <a:extLst>
              <a:ext uri="{FF2B5EF4-FFF2-40B4-BE49-F238E27FC236}">
                <a16:creationId xmlns:a16="http://schemas.microsoft.com/office/drawing/2014/main" id="{724496A5-F91C-449E-30A7-60669145F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117" y="2905501"/>
            <a:ext cx="1862906" cy="314504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11125" indent="-111125">
              <a:buFontTx/>
              <a:buChar char="•"/>
            </a:pPr>
            <a:r>
              <a:rPr lang="en-GB" sz="1600"/>
              <a:t>Natural GOMS Language</a:t>
            </a:r>
          </a:p>
          <a:p>
            <a:pPr marL="111125" indent="-111125">
              <a:buFontTx/>
              <a:buChar char="•"/>
            </a:pPr>
            <a:r>
              <a:rPr lang="en-GB" sz="1600"/>
              <a:t>Stricter version of GOMS</a:t>
            </a:r>
          </a:p>
          <a:p>
            <a:pPr marL="111125" indent="-111125">
              <a:buFontTx/>
              <a:buChar char="•"/>
            </a:pPr>
            <a:r>
              <a:rPr lang="en-GB" sz="1600"/>
              <a:t>Provides more well-defined, structured natural language</a:t>
            </a:r>
          </a:p>
          <a:p>
            <a:pPr marL="111125" indent="-111125">
              <a:buFontTx/>
              <a:buChar char="•"/>
            </a:pPr>
            <a:r>
              <a:rPr lang="en-GB" sz="1600"/>
              <a:t>Estimates learning time</a:t>
            </a:r>
          </a:p>
        </p:txBody>
      </p:sp>
      <p:sp>
        <p:nvSpPr>
          <p:cNvPr id="19" name="_s1033">
            <a:extLst>
              <a:ext uri="{FF2B5EF4-FFF2-40B4-BE49-F238E27FC236}">
                <a16:creationId xmlns:a16="http://schemas.microsoft.com/office/drawing/2014/main" id="{2EF689FE-FC7A-C76B-C90E-88946FA50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338" y="2905501"/>
            <a:ext cx="1862906" cy="314504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11125" indent="-111125">
              <a:buFontTx/>
              <a:buChar char="•"/>
            </a:pPr>
            <a:r>
              <a:rPr lang="en-GB" sz="1600" u="sng" dirty="0"/>
              <a:t>C</a:t>
            </a:r>
            <a:r>
              <a:rPr lang="en-GB" sz="1600" dirty="0"/>
              <a:t>ognitive </a:t>
            </a:r>
            <a:r>
              <a:rPr lang="en-GB" sz="1600" u="sng" dirty="0"/>
              <a:t>P</a:t>
            </a:r>
            <a:r>
              <a:rPr lang="en-GB" sz="1600" dirty="0"/>
              <a:t>erceptual </a:t>
            </a:r>
            <a:r>
              <a:rPr lang="en-GB" sz="1600" u="sng" dirty="0"/>
              <a:t>M</a:t>
            </a:r>
            <a:r>
              <a:rPr lang="en-GB" sz="1600" dirty="0"/>
              <a:t>otor analysis of activity</a:t>
            </a:r>
          </a:p>
          <a:p>
            <a:pPr marL="111125" indent="-111125">
              <a:buFontTx/>
              <a:buChar char="•"/>
            </a:pPr>
            <a:r>
              <a:rPr lang="en-GB" sz="1600" u="sng" dirty="0"/>
              <a:t>C</a:t>
            </a:r>
            <a:r>
              <a:rPr lang="en-GB" sz="1600" dirty="0"/>
              <a:t>ritical </a:t>
            </a:r>
            <a:r>
              <a:rPr lang="en-GB" sz="1600" u="sng" dirty="0"/>
              <a:t>P</a:t>
            </a:r>
            <a:r>
              <a:rPr lang="en-GB" sz="1600" dirty="0"/>
              <a:t>ath </a:t>
            </a:r>
            <a:r>
              <a:rPr lang="en-GB" sz="1600" u="sng" dirty="0"/>
              <a:t>M</a:t>
            </a:r>
            <a:r>
              <a:rPr lang="en-GB" sz="1600" dirty="0"/>
              <a:t>ethod</a:t>
            </a:r>
          </a:p>
          <a:p>
            <a:pPr marL="111125" indent="-111125">
              <a:buFontTx/>
              <a:buChar char="•"/>
            </a:pPr>
            <a:r>
              <a:rPr lang="en-GB" sz="1600" dirty="0"/>
              <a:t>Based on the parallel multi-processor stage of human information processing</a:t>
            </a:r>
          </a:p>
        </p:txBody>
      </p:sp>
    </p:spTree>
    <p:extLst>
      <p:ext uri="{BB962C8B-B14F-4D97-AF65-F5344CB8AC3E}">
        <p14:creationId xmlns:p14="http://schemas.microsoft.com/office/powerpoint/2010/main" val="3014390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F9C43-6C39-888F-55B8-78D45EE3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In- and Output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6F6BFE-7943-57D8-4CE4-C51C46A2D1D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EF7042-BBD4-6D49-EC0E-24F58A1AD88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B42F8E-F025-B808-958C-794221BDA8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Fitts’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13BD594-9C54-5069-32FD-482576D2A57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398CBF8-B474-3A14-66B1-C7190F587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05721" y="-488367"/>
            <a:ext cx="5530204" cy="776153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A221D4A-CF38-5562-A78B-464C733A0CEB}"/>
              </a:ext>
            </a:extLst>
          </p:cNvPr>
          <p:cNvSpPr/>
          <p:nvPr/>
        </p:nvSpPr>
        <p:spPr>
          <a:xfrm>
            <a:off x="10063291" y="2960353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7ECC592-97F8-CE0C-A4E9-BAD20A26A40A}"/>
              </a:ext>
            </a:extLst>
          </p:cNvPr>
          <p:cNvSpPr/>
          <p:nvPr/>
        </p:nvSpPr>
        <p:spPr>
          <a:xfrm>
            <a:off x="5238755" y="2960353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BC3C8F5-A180-78B7-168F-E4A58A63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132" y="3284389"/>
            <a:ext cx="3062047" cy="3024336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C961CFF-C795-F064-7312-5CBD82D9A1A5}"/>
              </a:ext>
            </a:extLst>
          </p:cNvPr>
          <p:cNvCxnSpPr/>
          <p:nvPr/>
        </p:nvCxnSpPr>
        <p:spPr>
          <a:xfrm>
            <a:off x="5670803" y="2500248"/>
            <a:ext cx="4837176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7E85B7B-A032-AC46-1860-CEF711537077}"/>
              </a:ext>
            </a:extLst>
          </p:cNvPr>
          <p:cNvSpPr txBox="1"/>
          <p:nvPr/>
        </p:nvSpPr>
        <p:spPr>
          <a:xfrm>
            <a:off x="7327002" y="1977028"/>
            <a:ext cx="1524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distance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2EAE502-72DD-4C22-A2F4-35A435F935AC}"/>
              </a:ext>
            </a:extLst>
          </p:cNvPr>
          <p:cNvCxnSpPr/>
          <p:nvPr/>
        </p:nvCxnSpPr>
        <p:spPr>
          <a:xfrm>
            <a:off x="5238755" y="4256449"/>
            <a:ext cx="868680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D988DE3E-C976-B423-F78E-05517534C257}"/>
              </a:ext>
            </a:extLst>
          </p:cNvPr>
          <p:cNvSpPr txBox="1"/>
          <p:nvPr/>
        </p:nvSpPr>
        <p:spPr>
          <a:xfrm>
            <a:off x="5158483" y="4286673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255896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87660-086B-717C-61AD-5C9D1DE60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145844-D6F7-B21E-90D3-C408E332F62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8B602B-4BD7-F578-CC37-1CF1D3640E0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98C811-FC4A-EB72-0D32-7A045A7B30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3EB7D6-3693-D71B-97A2-D57E512E449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Bildplatzhalter 9">
            <a:extLst>
              <a:ext uri="{FF2B5EF4-FFF2-40B4-BE49-F238E27FC236}">
                <a16:creationId xmlns:a16="http://schemas.microsoft.com/office/drawing/2014/main" id="{9B91C814-73DC-2C93-5805-CB84C574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b="5214"/>
          <a:stretch/>
        </p:blipFill>
        <p:spPr>
          <a:xfrm>
            <a:off x="0" y="0"/>
            <a:ext cx="12192000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118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027ADB48-383C-7D33-BA0D-EDB4EC99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457E80-540E-C0D3-156C-25922ECDE0F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7E92D7-082C-D695-B0DB-C82DA7DB740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F9BCA4F-491E-1E7D-0E76-C830E5CFB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9DA8076-7B88-8B46-4B0A-172CF7146E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31E1F12-ADAF-714D-D4D7-E5BFFD527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53" y="0"/>
            <a:ext cx="12199153" cy="6317998"/>
          </a:xfrm>
          <a:prstGeom prst="rect">
            <a:avLst/>
          </a:prstGeom>
        </p:spPr>
      </p:pic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6638ACE1-4FA5-A67B-7EED-DB2750412BB5}"/>
              </a:ext>
            </a:extLst>
          </p:cNvPr>
          <p:cNvSpPr txBox="1">
            <a:spLocks/>
          </p:cNvSpPr>
          <p:nvPr/>
        </p:nvSpPr>
        <p:spPr>
          <a:xfrm>
            <a:off x="884910" y="1272967"/>
            <a:ext cx="4761850" cy="3962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GOAL: GET-MONEY</a:t>
            </a:r>
          </a:p>
          <a:p>
            <a:pPr marL="596663" lvl="1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GOAL: USE-CASH-MACHINE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INSERT-CARD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ENTER-PIN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SELECT-GET-CASH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ENTER-AMOUNT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COLLECT-MONEY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GB" sz="2400" b="1" dirty="0">
                <a:solidFill>
                  <a:srgbClr val="FF0000"/>
                </a:solidFill>
                <a:latin typeface="+mn-lt"/>
              </a:rPr>
              <a:t>outer goal satisfied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68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801AD-A04C-652A-9FFB-191A4DA74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1600D7-7020-F3CC-5DD0-70DCEDEF0C9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157161-4E0E-01AE-8D10-4A6249A61F0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6601BA-BBCE-114C-6835-E51F0216D0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01EC2D5-0172-4618-8A82-9EE3AF1AC8C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2F737A-E578-38C1-0850-5E903C514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53" y="0"/>
            <a:ext cx="12199153" cy="6317998"/>
          </a:xfrm>
          <a:prstGeom prst="rect">
            <a:avLst/>
          </a:prstGeom>
        </p:spPr>
      </p:pic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577FD5B1-F8AD-74AC-F53A-296062BC940D}"/>
              </a:ext>
            </a:extLst>
          </p:cNvPr>
          <p:cNvSpPr txBox="1">
            <a:spLocks/>
          </p:cNvSpPr>
          <p:nvPr/>
        </p:nvSpPr>
        <p:spPr>
          <a:xfrm>
            <a:off x="7082486" y="1272967"/>
            <a:ext cx="4761850" cy="3962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GOAL: GET-MONEY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GOAL: USE-CASH-MACHINE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INSERT-CARD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ENTER-PIN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SELECT-GET-CASH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ENTER-AMOUNT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COLLECT-CARD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COLLECT-MONEY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b="1" dirty="0">
                <a:solidFill>
                  <a:srgbClr val="FF0000"/>
                </a:solidFill>
                <a:latin typeface="+mn-lt"/>
              </a:rPr>
              <a:t>outer goal satisfied</a:t>
            </a:r>
          </a:p>
        </p:txBody>
      </p:sp>
    </p:spTree>
    <p:extLst>
      <p:ext uri="{BB962C8B-B14F-4D97-AF65-F5344CB8AC3E}">
        <p14:creationId xmlns:p14="http://schemas.microsoft.com/office/powerpoint/2010/main" val="19710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28CE2-F2CC-CBD9-A66E-75D154FB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63F420-6BB6-5253-1F32-7CA4C1799FB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0B5206-A8D8-00C3-01AF-544ADB93819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970FFE-4009-487C-B835-5E544DDD80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73F5392-828C-A4A8-223F-58B9C9639F0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638E4E-D66A-0F32-6101-F38051AAF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" t="-4" r="60290" b="65569"/>
          <a:stretch/>
        </p:blipFill>
        <p:spPr>
          <a:xfrm>
            <a:off x="695325" y="296390"/>
            <a:ext cx="11522075" cy="59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106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0E111-7BF6-5A8E-BBD0-2AD0C052A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986AE6-B6CC-8502-492A-615BF654F74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C12531-2DAE-3BD3-A081-27BE2D0A9D8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66502AF-8E48-7134-7BD4-0D98F87AF0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1182ADB-65D3-D461-0850-CA00633B78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05425D-3952-2A9C-7A48-E5E51A24D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423" b="65566"/>
          <a:stretch/>
        </p:blipFill>
        <p:spPr>
          <a:xfrm>
            <a:off x="695325" y="296390"/>
            <a:ext cx="11483975" cy="59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5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51264 -4.44444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400FFE-A581-30A1-CE20-8F69BC81C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GOMS Example: Closing a Window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F157F7-3241-732B-476D-27B065D1BC8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CEDA64-475A-728B-1EF1-6BC8C8FC989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DDC7EC1-CC96-D64F-4280-3A6DFF30C6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0F6BB3C-A11A-EC4F-1923-2A75460669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GOAL: CLOSE-WINDOW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C00000"/>
                </a:solidFill>
                <a:latin typeface="Courier New" charset="0"/>
              </a:rPr>
              <a:t>	[select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		GOAL: USE-MENU-METHOD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50"/>
                </a:solidFill>
                <a:latin typeface="Courier New" charset="0"/>
              </a:rPr>
              <a:t>			MOVE-MOUSE-TO-FILE-MENU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50"/>
                </a:solidFill>
                <a:latin typeface="Courier New" charset="0"/>
              </a:rPr>
              <a:t>			PULL-DOWN-FILE-MENU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50"/>
                </a:solidFill>
                <a:latin typeface="Courier New" charset="0"/>
              </a:rPr>
              <a:t>			CLICK-OVER-CLOSE-OPTION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		GOAL: USE-ALT-F4-METHOD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50"/>
                </a:solidFill>
                <a:latin typeface="Courier New" charset="0"/>
              </a:rPr>
              <a:t>			HOLD-ALT-KEY</a:t>
            </a:r>
            <a:endParaRPr lang="en-US" sz="20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50"/>
                </a:solidFill>
                <a:latin typeface="Courier New" charset="0"/>
              </a:rPr>
              <a:t>			PRESS-F4-KEY</a:t>
            </a:r>
            <a:r>
              <a:rPr lang="en-US" sz="2000" dirty="0">
                <a:solidFill>
                  <a:srgbClr val="C00000"/>
                </a:solidFill>
                <a:latin typeface="Courier New" charset="0"/>
              </a:rPr>
              <a:t>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Courier New" charset="0"/>
                <a:cs typeface="ＭＳ Ｐゴシック" charset="0"/>
              </a:rPr>
              <a:t>	</a:t>
            </a:r>
            <a:r>
              <a:rPr lang="en-US" sz="2000" dirty="0">
                <a:solidFill>
                  <a:srgbClr val="00B050"/>
                </a:solidFill>
                <a:latin typeface="Courier New" charset="0"/>
                <a:cs typeface="ＭＳ Ｐゴシック" charset="0"/>
              </a:rPr>
              <a:t>VERIFY-CLOSE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 "/>
            </a:pPr>
            <a:endParaRPr lang="en-US" sz="20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Courier New" charset="0"/>
              </a:rPr>
              <a:t>For a particular user: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7030A0"/>
                </a:solidFill>
                <a:latin typeface="Courier New" charset="0"/>
              </a:rPr>
              <a:t>Rule 1:	Select USE-MENU-METHOD unless</a:t>
            </a:r>
            <a:r>
              <a:rPr lang="en-GB" sz="2000" dirty="0">
                <a:solidFill>
                  <a:srgbClr val="7030A0"/>
                </a:solidFill>
                <a:latin typeface="Courier New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7030A0"/>
                </a:solidFill>
                <a:latin typeface="Courier New" charset="0"/>
              </a:rPr>
              <a:t>					</a:t>
            </a:r>
            <a:r>
              <a:rPr lang="en-US" sz="2000" dirty="0">
                <a:solidFill>
                  <a:srgbClr val="7030A0"/>
                </a:solidFill>
                <a:latin typeface="Courier New" charset="0"/>
              </a:rPr>
              <a:t>another rule applies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7030A0"/>
                </a:solidFill>
                <a:latin typeface="Courier New" charset="0"/>
              </a:rPr>
              <a:t>Rule 2:	If the application is GAME,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7030A0"/>
                </a:solidFill>
                <a:latin typeface="Courier New" charset="0"/>
              </a:rPr>
              <a:t>					select ALT-F4-METHOD</a:t>
            </a:r>
            <a:endParaRPr lang="en-GB" sz="2000" dirty="0">
              <a:solidFill>
                <a:srgbClr val="7030A0"/>
              </a:solidFill>
              <a:latin typeface="Courier New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A06EA7-B4BB-FADD-4B37-73991B5EF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81811" b="65557"/>
          <a:stretch/>
        </p:blipFill>
        <p:spPr>
          <a:xfrm>
            <a:off x="6947850" y="296389"/>
            <a:ext cx="5269550" cy="5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312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400FFE-A581-30A1-CE20-8F69BC81C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Goals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F157F7-3241-732B-476D-27B065D1BC8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CEDA64-475A-728B-1EF1-6BC8C8FC989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DDC7EC1-CC96-D64F-4280-3A6DFF30C6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0F6BB3C-A11A-EC4F-1923-2A75460669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GOAL: CLOSE-WINDOW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[select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		GOAL: USE-MENU-METHOD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MOVE-MOUSE-TO-FILE-MENU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PULL-DOWN-FILE-MENU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CLICK-OVER-CLOSE-OPTION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		GOAL: USE-ALT-F4-METHOD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HOLD-ALT-KEY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PRESS-F4-KEY]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  <a:cs typeface="ＭＳ Ｐゴシック" charset="0"/>
              </a:rPr>
              <a:t>	VERIFY-CLOSE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 "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For a particular user: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1:	Select USE-MENU-METHOD unless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another rule applies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2:	If the application is GAME,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select ALT-F4-METHOD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A06EA7-B4BB-FADD-4B37-73991B5EF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81811" b="65557"/>
          <a:stretch/>
        </p:blipFill>
        <p:spPr>
          <a:xfrm>
            <a:off x="6947850" y="296389"/>
            <a:ext cx="5269550" cy="5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414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BD664-C057-E60C-B8F6-FEBE7131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Operators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32BF5B-49A2-7107-0ABD-5B9FB0152B4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E4FCB0-7584-A6F5-49DC-93FF2960DE3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762637-81DB-0ECE-7245-CAAF1A9E8A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4B9D29-A949-578B-6E1B-BB07674559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GOAL: CLOSE-WINDOW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[select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GOAL: USE-MENU-METHOD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MOVE-MOUSE-TO-FILE-MENU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PULL-DOWN-FILE-MENU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CLICK-OVER-CLOSE-OPTION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F0"/>
                </a:solidFill>
                <a:latin typeface="Courier New" charset="0"/>
              </a:rPr>
              <a:t>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GOAL: USE-ALT-F4-METHOD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HOLD-ALT-KEY</a:t>
            </a:r>
            <a:endParaRPr lang="en-US" sz="24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PRESS-F4-KEY</a:t>
            </a:r>
            <a:r>
              <a:rPr lang="en-US" sz="2400" dirty="0">
                <a:solidFill>
                  <a:srgbClr val="C00000"/>
                </a:solidFill>
                <a:latin typeface="Courier New" charset="0"/>
              </a:rPr>
              <a:t>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ourier New" charset="0"/>
                <a:cs typeface="ＭＳ Ｐゴシック" charset="0"/>
              </a:rPr>
              <a:t>	</a:t>
            </a:r>
            <a:r>
              <a:rPr lang="en-US" sz="2400" dirty="0">
                <a:solidFill>
                  <a:srgbClr val="00B050"/>
                </a:solidFill>
                <a:latin typeface="Courier New" charset="0"/>
                <a:cs typeface="ＭＳ Ｐゴシック" charset="0"/>
              </a:rPr>
              <a:t>VERIFY-CLOSE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 "/>
            </a:pPr>
            <a:endParaRPr lang="en-US" sz="24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For a particular user: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1:	Select USE-MENU-METHOD unless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another rule applies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2:	If the application is GAME,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select ALT-F4-METHOD</a:t>
            </a:r>
            <a:endParaRPr lang="en-GB" sz="24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476E0C2-962A-909A-950C-0D75DBD0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81811" b="65557"/>
          <a:stretch/>
        </p:blipFill>
        <p:spPr>
          <a:xfrm>
            <a:off x="6947850" y="296389"/>
            <a:ext cx="5269550" cy="5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038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BD664-C057-E60C-B8F6-FEBE7131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32BF5B-49A2-7107-0ABD-5B9FB0152B4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E4FCB0-7584-A6F5-49DC-93FF2960DE3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762637-81DB-0ECE-7245-CAAF1A9E8A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4B9D29-A949-578B-6E1B-BB07674559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GOAL: CLOSE-WINDOW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[select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GOAL: USE-MENU-METHOD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MOVE-MOUSE-TO-FILE-MENU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PULL-DOWN-FILE-MENU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CLICK-OVER-CLOSE-OPTION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F0"/>
                </a:solidFill>
                <a:latin typeface="Courier New" charset="0"/>
              </a:rPr>
              <a:t>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GOAL: USE-ALT-F4-METHOD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HOLD-ALT-KEY</a:t>
            </a:r>
            <a:endParaRPr lang="en-US" sz="24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PRESS-F4-KEY</a:t>
            </a:r>
            <a:r>
              <a:rPr lang="en-US" sz="2400" dirty="0">
                <a:solidFill>
                  <a:srgbClr val="C00000"/>
                </a:solidFill>
                <a:latin typeface="Courier New" charset="0"/>
              </a:rPr>
              <a:t>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ourier New" charset="0"/>
                <a:cs typeface="ＭＳ Ｐゴシック" charset="0"/>
              </a:rPr>
              <a:t>	</a:t>
            </a:r>
            <a:r>
              <a:rPr lang="en-US" sz="2400" dirty="0">
                <a:solidFill>
                  <a:srgbClr val="00B050"/>
                </a:solidFill>
                <a:latin typeface="Courier New" charset="0"/>
                <a:cs typeface="ＭＳ Ｐゴシック" charset="0"/>
              </a:rPr>
              <a:t>VERIFY-CLOSE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 "/>
            </a:pPr>
            <a:endParaRPr lang="en-US" sz="24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For a particular user: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1:	Select USE-MENU-METHOD unless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another rule applies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2:	If the application is GAME,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select ALT-F4-METHOD</a:t>
            </a:r>
            <a:endParaRPr lang="en-GB" sz="24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476E0C2-962A-909A-950C-0D75DBD0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81811" b="65557"/>
          <a:stretch/>
        </p:blipFill>
        <p:spPr>
          <a:xfrm>
            <a:off x="6947850" y="296389"/>
            <a:ext cx="5269550" cy="5924301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F9DD83EB-9F22-7CA3-778C-80794753D956}"/>
              </a:ext>
            </a:extLst>
          </p:cNvPr>
          <p:cNvSpPr/>
          <p:nvPr/>
        </p:nvSpPr>
        <p:spPr>
          <a:xfrm>
            <a:off x="1425203" y="2250281"/>
            <a:ext cx="4395426" cy="8001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F7F0DD9-C5D4-345E-9E04-F03BDA4AF093}"/>
              </a:ext>
            </a:extLst>
          </p:cNvPr>
          <p:cNvSpPr/>
          <p:nvPr/>
        </p:nvSpPr>
        <p:spPr>
          <a:xfrm>
            <a:off x="1425203" y="3303966"/>
            <a:ext cx="4395426" cy="567948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927194A-D347-2D6E-222D-E430AD1E4739}"/>
              </a:ext>
            </a:extLst>
          </p:cNvPr>
          <p:cNvSpPr/>
          <p:nvPr/>
        </p:nvSpPr>
        <p:spPr>
          <a:xfrm>
            <a:off x="896533" y="3879056"/>
            <a:ext cx="4395426" cy="32146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401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BD664-C057-E60C-B8F6-FEBE7131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Rules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32BF5B-49A2-7107-0ABD-5B9FB0152B4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E4FCB0-7584-A6F5-49DC-93FF2960DE3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762637-81DB-0ECE-7245-CAAF1A9E8A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4B9D29-A949-578B-6E1B-BB07674559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GOAL: CLOSE-WINDOW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C00000"/>
                </a:solidFill>
                <a:latin typeface="Courier New" charset="0"/>
              </a:rPr>
              <a:t>	[select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F0"/>
                </a:solidFill>
                <a:latin typeface="Courier New" charset="0"/>
              </a:rPr>
              <a:t>	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GOAL: USE-MENU-METHOD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MOVE-MOUSE-TO-FILE-MENU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PULL-DOWN-FILE-MENU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CLICK-OVER-CLOSE-OPTION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GOAL: USE-ALT-F4-METHOD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HOLD-ALT-KEY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PRESS-F4-KEY</a:t>
            </a:r>
            <a:r>
              <a:rPr lang="en-US" sz="2400" dirty="0">
                <a:solidFill>
                  <a:srgbClr val="C00000"/>
                </a:solidFill>
                <a:latin typeface="Courier New" charset="0"/>
              </a:rPr>
              <a:t>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  <a:cs typeface="ＭＳ Ｐゴシック" charset="0"/>
              </a:rPr>
              <a:t>	VERIFY-CLOSE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 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For a particular user: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030A0"/>
                </a:solidFill>
                <a:latin typeface="Courier New" charset="0"/>
              </a:rPr>
              <a:t>Rule 1:	Select USE-MENU-METHOD unless</a:t>
            </a:r>
            <a:r>
              <a:rPr lang="en-GB" sz="2400" dirty="0">
                <a:solidFill>
                  <a:srgbClr val="7030A0"/>
                </a:solidFill>
                <a:latin typeface="Courier New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7030A0"/>
                </a:solidFill>
                <a:latin typeface="Courier New" charset="0"/>
              </a:rPr>
              <a:t>					</a:t>
            </a:r>
            <a:r>
              <a:rPr lang="en-US" sz="2400" dirty="0">
                <a:solidFill>
                  <a:srgbClr val="7030A0"/>
                </a:solidFill>
                <a:latin typeface="Courier New" charset="0"/>
              </a:rPr>
              <a:t>another rule applies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030A0"/>
                </a:solidFill>
                <a:latin typeface="Courier New" charset="0"/>
              </a:rPr>
              <a:t>Rule 2:	If the application is a GAME,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030A0"/>
                </a:solidFill>
                <a:latin typeface="Courier New" charset="0"/>
              </a:rPr>
              <a:t>					select USE-ALT-F4-METHOD</a:t>
            </a:r>
            <a:endParaRPr lang="en-GB" sz="2400" dirty="0">
              <a:solidFill>
                <a:srgbClr val="7030A0"/>
              </a:solidFill>
              <a:latin typeface="Courier New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476E0C2-962A-909A-950C-0D75DBD0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81811" b="65557"/>
          <a:stretch/>
        </p:blipFill>
        <p:spPr>
          <a:xfrm>
            <a:off x="6947850" y="296389"/>
            <a:ext cx="5269550" cy="5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3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CBEF7821-10AE-D756-70B8-9A35BB5B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Paul </a:t>
            </a:r>
            <a:r>
              <a:rPr lang="de-DE" dirty="0" err="1"/>
              <a:t>Fitts</a:t>
            </a:r>
            <a:r>
              <a:rPr lang="de-DE" dirty="0"/>
              <a:t>‘ Experiment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63125EB-8863-2542-C57E-EF5950A576C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F4EC22-19C2-7B03-4149-E46EB08A31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0D463E2-1C1E-EA68-383F-5CE45A3D6C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3996D69-C4A7-7AF4-492F-90D300B33DC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DDE967E-607B-C13A-4603-92E9115A5417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From: U-M Library Digital Collections. Bentley Image Bank, Bentley Historical Library. Accessed: March 27, 2020. CC BY 4.0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CFDDB1-5030-24C3-A17B-F9A4BD12D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100000" l="9953" r="89969">
                        <a14:foregroundMark x1="41614" y1="51405" x2="60345" y2="88092"/>
                        <a14:foregroundMark x1="56897" y1="53328" x2="49138" y2="64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995"/>
          <a:stretch/>
        </p:blipFill>
        <p:spPr>
          <a:xfrm flipH="1">
            <a:off x="6444330" y="62976"/>
            <a:ext cx="5777038" cy="62457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5ACC153-E975-C4F0-3955-64D07B9F6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43" y="1653655"/>
            <a:ext cx="4641058" cy="26305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B6745E7-36D2-4F6E-9B14-63A62CA62B80}"/>
              </a:ext>
            </a:extLst>
          </p:cNvPr>
          <p:cNvSpPr txBox="1"/>
          <p:nvPr/>
        </p:nvSpPr>
        <p:spPr>
          <a:xfrm>
            <a:off x="695324" y="4912828"/>
            <a:ext cx="6443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Four distances: 2, 4, 8, 16 inch</a:t>
            </a:r>
          </a:p>
          <a:p>
            <a:pPr marL="0" indent="0">
              <a:buNone/>
            </a:pPr>
            <a:r>
              <a:rPr lang="en-US" dirty="0"/>
              <a:t>Four widths: 0.25, 0.5, 1.0, 2.0 inch</a:t>
            </a:r>
          </a:p>
        </p:txBody>
      </p:sp>
    </p:spTree>
    <p:extLst>
      <p:ext uri="{BB962C8B-B14F-4D97-AF65-F5344CB8AC3E}">
        <p14:creationId xmlns:p14="http://schemas.microsoft.com/office/powerpoint/2010/main" val="40539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10924-3EE8-8BB1-B83F-39C0BC8B4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GOMS Summary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E1E798-D497-EAD1-8761-19EE37CF0EE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240319-6F95-EB0B-166C-FBC073219DF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7BEC58-3B41-8626-5096-DF72FF3669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B825D6F-573F-5666-BD1D-15662E8476C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Characteristics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Can be used to model complex tasks</a:t>
            </a:r>
          </a:p>
          <a:p>
            <a:pPr lvl="1"/>
            <a:r>
              <a:rPr lang="en-GB" dirty="0"/>
              <a:t>Clearly sets inner and outer goals</a:t>
            </a:r>
          </a:p>
          <a:p>
            <a:pPr lvl="1"/>
            <a:r>
              <a:rPr lang="en-GB" dirty="0"/>
              <a:t>Cannot predict completion times</a:t>
            </a:r>
            <a:endParaRPr lang="en-GB" dirty="0">
              <a:sym typeface="Wingdings" charset="0"/>
            </a:endParaRPr>
          </a:p>
          <a:p>
            <a:pPr lvl="1"/>
            <a:r>
              <a:rPr lang="en-GB" dirty="0">
                <a:sym typeface="Wingdings" charset="0"/>
              </a:rPr>
              <a:t>But the simpler KLM can</a:t>
            </a:r>
          </a:p>
          <a:p>
            <a:r>
              <a:rPr lang="en-GB" b="1" dirty="0">
                <a:solidFill>
                  <a:schemeClr val="accent1"/>
                </a:solidFill>
              </a:rPr>
              <a:t>Predictions</a:t>
            </a:r>
          </a:p>
          <a:p>
            <a:pPr lvl="1"/>
            <a:r>
              <a:rPr lang="en-GB" dirty="0">
                <a:sym typeface="Wingdings" charset="0"/>
              </a:rPr>
              <a:t>More operators, longer </a:t>
            </a:r>
            <a:r>
              <a:rPr lang="en-GB" dirty="0"/>
              <a:t>completion</a:t>
            </a:r>
            <a:endParaRPr lang="en-GB" dirty="0">
              <a:sym typeface="Wingdings" charset="0"/>
            </a:endParaRPr>
          </a:p>
          <a:p>
            <a:pPr lvl="1"/>
            <a:r>
              <a:rPr lang="en-GB" dirty="0"/>
              <a:t>Deep depth of goal structure </a:t>
            </a:r>
            <a:r>
              <a:rPr lang="en-GB" dirty="0">
                <a:sym typeface="Wingdings" charset="0"/>
              </a:rPr>
              <a:t> high short term-memory load</a:t>
            </a:r>
          </a:p>
          <a:p>
            <a:pPr lvl="1"/>
            <a:r>
              <a:rPr lang="en-GB" dirty="0">
                <a:sym typeface="Wingdings" charset="0"/>
              </a:rPr>
              <a:t>Users stop when goals are satisfied</a:t>
            </a:r>
            <a:endParaRPr lang="en-GB" dirty="0"/>
          </a:p>
          <a:p>
            <a:endParaRPr lang="en-GB" dirty="0">
              <a:sym typeface="Wingdings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0926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/>
              <a:t>Human-Computer Interaction </a:t>
            </a:r>
            <a:r>
              <a:rPr lang="de-DE" sz="1800" dirty="0" err="1"/>
              <a:t>Lecture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91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Image from: Photo by Paolo </a:t>
            </a:r>
            <a:r>
              <a:rPr lang="en-US" sz="1200" dirty="0" err="1">
                <a:solidFill>
                  <a:sysClr val="windowText" lastClr="000000"/>
                </a:solidFill>
              </a:rPr>
              <a:t>Sacchi</a:t>
            </a:r>
            <a:r>
              <a:rPr lang="en-US" sz="1200" dirty="0">
                <a:solidFill>
                  <a:sysClr val="windowText" lastClr="000000"/>
                </a:solidFill>
              </a:rPr>
              <a:t> / Meet the media Guru from https://www.flickr.com/photos/meetthemediaguru/5553249364/ (CC BY-SA 2.0)</a:t>
            </a:r>
          </a:p>
        </p:txBody>
      </p:sp>
      <p:pic>
        <p:nvPicPr>
          <p:cNvPr id="7" name="Picture 2" descr="https://upload.wikimedia.org/wikipedia/commons/d/d5/MMG_-_Don_Norman_-_5553249364.jpg">
            <a:extLst>
              <a:ext uri="{FF2B5EF4-FFF2-40B4-BE49-F238E27FC236}">
                <a16:creationId xmlns:a16="http://schemas.microsoft.com/office/drawing/2014/main" id="{CCD5CAA4-49F2-B88A-E067-CBDC8D8B27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1" b="45647"/>
          <a:stretch/>
        </p:blipFill>
        <p:spPr bwMode="auto">
          <a:xfrm>
            <a:off x="-1" y="1089025"/>
            <a:ext cx="12192000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407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40B4258-75F5-23B2-FD05-E989D6084A3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Image from: Photo by Paolo </a:t>
            </a:r>
            <a:r>
              <a:rPr lang="en-US" dirty="0" err="1"/>
              <a:t>Sacchi</a:t>
            </a:r>
            <a:r>
              <a:rPr lang="en-US" dirty="0"/>
              <a:t> / Meet the media Guru from https://www.flickr.com/photos/meetthemediaguru/5553249364/ (CC BY-SA 2.0)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189C35-E580-3183-EDB1-D69FC49086D3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1AEC8C-B5C7-8404-6694-0AAB5B11430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991E8D-E621-BE82-6AD8-6C18E4ED26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Seven Stages of Action</a:t>
            </a:r>
            <a:endParaRPr lang="de-DE"/>
          </a:p>
        </p:txBody>
      </p:sp>
      <p:pic>
        <p:nvPicPr>
          <p:cNvPr id="11" name="Picture 2" descr="https://upload.wikimedia.org/wikipedia/commons/d/d5/MMG_-_Don_Norman_-_5553249364.jpg">
            <a:extLst>
              <a:ext uri="{FF2B5EF4-FFF2-40B4-BE49-F238E27FC236}">
                <a16:creationId xmlns:a16="http://schemas.microsoft.com/office/drawing/2014/main" id="{65332DDF-6A40-FFAE-4301-39024B309D09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0" b="11210"/>
          <a:stretch/>
        </p:blipFill>
        <p:spPr bwMode="auto">
          <a:xfrm>
            <a:off x="0" y="0"/>
            <a:ext cx="12192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6739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67AD272C-9245-8DCF-8D87-476098459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Bridging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Gulfs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436B2C-6430-D700-7852-C50672B7B68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CE527D-A917-2EA0-A519-DD838CE50B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D71A027F-BB99-ABBA-F5D7-3F727CB24F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Seven Stages of Action</a:t>
            </a:r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BD0B97F8-747D-FE82-448F-FE6C6C778CA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9" name="Abgerundetes Rechteck 11">
            <a:extLst>
              <a:ext uri="{FF2B5EF4-FFF2-40B4-BE49-F238E27FC236}">
                <a16:creationId xmlns:a16="http://schemas.microsoft.com/office/drawing/2014/main" id="{DC3E01AA-6D2F-E7F7-3B09-901932FB71FD}"/>
              </a:ext>
            </a:extLst>
          </p:cNvPr>
          <p:cNvSpPr/>
          <p:nvPr/>
        </p:nvSpPr>
        <p:spPr>
          <a:xfrm>
            <a:off x="3414029" y="1800225"/>
            <a:ext cx="5015596" cy="6147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there should be light!</a:t>
            </a:r>
          </a:p>
        </p:txBody>
      </p:sp>
      <p:sp>
        <p:nvSpPr>
          <p:cNvPr id="20" name="Abgerundetes Rechteck 12">
            <a:extLst>
              <a:ext uri="{FF2B5EF4-FFF2-40B4-BE49-F238E27FC236}">
                <a16:creationId xmlns:a16="http://schemas.microsoft.com/office/drawing/2014/main" id="{8DCE31F5-7DB9-EBC3-F7E5-1AFE6EE35FE8}"/>
              </a:ext>
            </a:extLst>
          </p:cNvPr>
          <p:cNvSpPr/>
          <p:nvPr/>
        </p:nvSpPr>
        <p:spPr>
          <a:xfrm>
            <a:off x="1943100" y="4787646"/>
            <a:ext cx="3796384" cy="5339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 brighter world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D187CA4-372B-8C89-22D7-260528F25DD9}"/>
              </a:ext>
            </a:extLst>
          </p:cNvPr>
          <p:cNvCxnSpPr/>
          <p:nvPr/>
        </p:nvCxnSpPr>
        <p:spPr>
          <a:xfrm flipH="1">
            <a:off x="3909730" y="2529231"/>
            <a:ext cx="1911927" cy="2180369"/>
          </a:xfrm>
          <a:prstGeom prst="straightConnector1">
            <a:avLst/>
          </a:prstGeom>
          <a:ln w="76200" cap="rnd">
            <a:solidFill>
              <a:schemeClr val="bg1">
                <a:lumMod val="50000"/>
                <a:alpha val="6980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1B178371-A471-69E6-0203-856AFF8CA3D6}"/>
              </a:ext>
            </a:extLst>
          </p:cNvPr>
          <p:cNvCxnSpPr/>
          <p:nvPr/>
        </p:nvCxnSpPr>
        <p:spPr>
          <a:xfrm flipH="1" flipV="1">
            <a:off x="5986809" y="2489101"/>
            <a:ext cx="1917187" cy="2186367"/>
          </a:xfrm>
          <a:prstGeom prst="straightConnector1">
            <a:avLst/>
          </a:prstGeom>
          <a:ln w="76200" cap="rnd">
            <a:solidFill>
              <a:schemeClr val="bg1">
                <a:lumMod val="50000"/>
                <a:alpha val="6980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D3A850DC-D073-E5B4-A46E-AB446D1072D8}"/>
              </a:ext>
            </a:extLst>
          </p:cNvPr>
          <p:cNvSpPr txBox="1"/>
          <p:nvPr/>
        </p:nvSpPr>
        <p:spPr>
          <a:xfrm>
            <a:off x="7271702" y="2911920"/>
            <a:ext cx="394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the gulf of evaluation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DAC7DA8-CAEC-7AE6-C4A0-1F86B752EA4C}"/>
              </a:ext>
            </a:extLst>
          </p:cNvPr>
          <p:cNvSpPr txBox="1"/>
          <p:nvPr/>
        </p:nvSpPr>
        <p:spPr>
          <a:xfrm>
            <a:off x="1215619" y="2911921"/>
            <a:ext cx="389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the gulf of execution</a:t>
            </a:r>
          </a:p>
        </p:txBody>
      </p:sp>
      <p:sp>
        <p:nvSpPr>
          <p:cNvPr id="25" name="Abgerundetes Rechteck 10">
            <a:extLst>
              <a:ext uri="{FF2B5EF4-FFF2-40B4-BE49-F238E27FC236}">
                <a16:creationId xmlns:a16="http://schemas.microsoft.com/office/drawing/2014/main" id="{6925A40A-BEBF-34C1-4CA5-7BEA37A64537}"/>
              </a:ext>
            </a:extLst>
          </p:cNvPr>
          <p:cNvSpPr/>
          <p:nvPr/>
        </p:nvSpPr>
        <p:spPr>
          <a:xfrm>
            <a:off x="6762757" y="4787646"/>
            <a:ext cx="2479210" cy="5339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 dark world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33E384A-4EE6-7B3F-63E5-921213FFEDE3}"/>
              </a:ext>
            </a:extLst>
          </p:cNvPr>
          <p:cNvSpPr txBox="1"/>
          <p:nvPr/>
        </p:nvSpPr>
        <p:spPr>
          <a:xfrm>
            <a:off x="1215619" y="3315817"/>
            <a:ext cx="28739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refers to unclear mapping between intention and execution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36F23D7-D906-7AA8-4885-40C4BCD09300}"/>
              </a:ext>
            </a:extLst>
          </p:cNvPr>
          <p:cNvSpPr txBox="1"/>
          <p:nvPr/>
        </p:nvSpPr>
        <p:spPr>
          <a:xfrm>
            <a:off x="7271701" y="3294930"/>
            <a:ext cx="4415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refers to the degree to which an artifact provides representations that can be directly perceived and interpreted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32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/>
      <p:bldP spid="24" grpId="0"/>
      <p:bldP spid="25" grpId="0" animBg="1"/>
      <p:bldP spid="26" grpId="0"/>
      <p:bldP spid="2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1B6B02-1FB4-F478-D77A-5C7634D5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Overcoming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Gulfs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DA0458-BE12-2F6B-AC15-7DCC79105B8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068B10-A69A-77ED-4F79-78A04EF572E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DBDE6F-AF42-3CED-3DE3-E004DC14D7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EC7826F-DBDC-3154-CCE4-325E85A4911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Question</a:t>
            </a:r>
            <a:r>
              <a:rPr lang="en-US" dirty="0"/>
              <a:t>: ”How to bridge the gulfs, especially the gulf of evaluation?”</a:t>
            </a:r>
          </a:p>
          <a:p>
            <a:pPr lvl="1"/>
            <a:r>
              <a:rPr lang="en-US" dirty="0"/>
              <a:t>The solution to this problem is precisely the task of the designer of an interface – </a:t>
            </a:r>
            <a:r>
              <a:rPr lang="en-US" b="1" dirty="0">
                <a:solidFill>
                  <a:schemeClr val="accent1"/>
                </a:solidFill>
              </a:rPr>
              <a:t>the cognitive effort of the user must be minimized.</a:t>
            </a:r>
          </a:p>
          <a:p>
            <a:pPr lvl="1"/>
            <a:r>
              <a:rPr lang="en-US" dirty="0"/>
              <a:t>A good design should therefore assist the steps of action cycles and allow </a:t>
            </a:r>
            <a:r>
              <a:rPr lang="en-US" b="1" dirty="0">
                <a:solidFill>
                  <a:schemeClr val="accent1"/>
                </a:solidFill>
              </a:rPr>
              <a:t>“a comfortable transition between the stages”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chemeClr val="accent1"/>
                </a:solidFill>
              </a:rPr>
              <a:t>Examples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Is it possible for the user to recognize the system status?</a:t>
            </a:r>
          </a:p>
          <a:p>
            <a:pPr lvl="1"/>
            <a:r>
              <a:rPr lang="en-US" dirty="0"/>
              <a:t>Does the UI provide sufficient feedback on the consequences of an action that could be executed?</a:t>
            </a:r>
          </a:p>
          <a:p>
            <a:pPr lvl="1"/>
            <a:r>
              <a:rPr lang="en-US" dirty="0"/>
              <a:t>Is the user able to understand the system feedback?</a:t>
            </a:r>
          </a:p>
          <a:p>
            <a:pPr lvl="1"/>
            <a:r>
              <a:rPr lang="en-US" dirty="0"/>
              <a:t>Does the UI provide sufficient feedback for all interpretations that are possible?</a:t>
            </a:r>
          </a:p>
          <a:p>
            <a:pPr lvl="1"/>
            <a:r>
              <a:rPr lang="en-US" dirty="0"/>
              <a:t>Can the user match his/her goal with the (changed) status of the system?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24533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007BC-D6B6-590F-A7D6-ADB93C6C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CE4ECD-723C-7955-CD0E-D56DA5AC392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E010FA-ECA7-D38B-116B-8966F880BF5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AAA5B7-6039-E6C9-D5C8-6B0D4688CD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AA595F0-EECD-220D-55AB-6EEBA203CC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Abgerundetes Rechteck 15">
            <a:extLst>
              <a:ext uri="{FF2B5EF4-FFF2-40B4-BE49-F238E27FC236}">
                <a16:creationId xmlns:a16="http://schemas.microsoft.com/office/drawing/2014/main" id="{2F3B0D21-C178-D575-47BD-8EC66D81435D}"/>
              </a:ext>
            </a:extLst>
          </p:cNvPr>
          <p:cNvSpPr/>
          <p:nvPr/>
        </p:nvSpPr>
        <p:spPr>
          <a:xfrm>
            <a:off x="7215433" y="4797588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perceive the state of the world</a:t>
            </a:r>
          </a:p>
        </p:txBody>
      </p:sp>
      <p:sp>
        <p:nvSpPr>
          <p:cNvPr id="8" name="Abgerundetes Rechteck 16">
            <a:extLst>
              <a:ext uri="{FF2B5EF4-FFF2-40B4-BE49-F238E27FC236}">
                <a16:creationId xmlns:a16="http://schemas.microsoft.com/office/drawing/2014/main" id="{B3CF94A6-4A8B-D6AA-F682-95027BF66813}"/>
              </a:ext>
            </a:extLst>
          </p:cNvPr>
          <p:cNvSpPr/>
          <p:nvPr/>
        </p:nvSpPr>
        <p:spPr>
          <a:xfrm>
            <a:off x="7213375" y="3494445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interpret the perception</a:t>
            </a:r>
          </a:p>
        </p:txBody>
      </p:sp>
      <p:sp>
        <p:nvSpPr>
          <p:cNvPr id="9" name="Abgerundetes Rechteck 17">
            <a:extLst>
              <a:ext uri="{FF2B5EF4-FFF2-40B4-BE49-F238E27FC236}">
                <a16:creationId xmlns:a16="http://schemas.microsoft.com/office/drawing/2014/main" id="{5048C388-0E60-C434-0860-DB8CE47DC686}"/>
              </a:ext>
            </a:extLst>
          </p:cNvPr>
          <p:cNvSpPr/>
          <p:nvPr/>
        </p:nvSpPr>
        <p:spPr>
          <a:xfrm>
            <a:off x="7213375" y="2191302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evaluate the interpretation</a:t>
            </a:r>
          </a:p>
        </p:txBody>
      </p:sp>
      <p:sp>
        <p:nvSpPr>
          <p:cNvPr id="10" name="Abgerundetes Rechteck 18">
            <a:extLst>
              <a:ext uri="{FF2B5EF4-FFF2-40B4-BE49-F238E27FC236}">
                <a16:creationId xmlns:a16="http://schemas.microsoft.com/office/drawing/2014/main" id="{0FD33ACD-4BCD-5DC1-D7A2-1B0A2FA48E0B}"/>
              </a:ext>
            </a:extLst>
          </p:cNvPr>
          <p:cNvSpPr/>
          <p:nvPr/>
        </p:nvSpPr>
        <p:spPr>
          <a:xfrm>
            <a:off x="4856395" y="1285816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goals</a:t>
            </a:r>
          </a:p>
        </p:txBody>
      </p:sp>
      <p:sp>
        <p:nvSpPr>
          <p:cNvPr id="11" name="Abgerundetes Rechteck 19">
            <a:extLst>
              <a:ext uri="{FF2B5EF4-FFF2-40B4-BE49-F238E27FC236}">
                <a16:creationId xmlns:a16="http://schemas.microsoft.com/office/drawing/2014/main" id="{78179A8B-AC29-AE69-E04E-8C3DD5A87898}"/>
              </a:ext>
            </a:extLst>
          </p:cNvPr>
          <p:cNvSpPr/>
          <p:nvPr/>
        </p:nvSpPr>
        <p:spPr>
          <a:xfrm>
            <a:off x="2461131" y="2196225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intend to act</a:t>
            </a:r>
          </a:p>
        </p:txBody>
      </p:sp>
      <p:sp>
        <p:nvSpPr>
          <p:cNvPr id="12" name="Abgerundetes Rechteck 20">
            <a:extLst>
              <a:ext uri="{FF2B5EF4-FFF2-40B4-BE49-F238E27FC236}">
                <a16:creationId xmlns:a16="http://schemas.microsoft.com/office/drawing/2014/main" id="{B9384D06-22F4-7348-8F27-2DE4D3B118DD}"/>
              </a:ext>
            </a:extLst>
          </p:cNvPr>
          <p:cNvSpPr/>
          <p:nvPr/>
        </p:nvSpPr>
        <p:spPr>
          <a:xfrm>
            <a:off x="2462645" y="3496907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plan sequence  of actions</a:t>
            </a:r>
          </a:p>
        </p:txBody>
      </p:sp>
      <p:sp>
        <p:nvSpPr>
          <p:cNvPr id="13" name="Abgerundetes Rechteck 21">
            <a:extLst>
              <a:ext uri="{FF2B5EF4-FFF2-40B4-BE49-F238E27FC236}">
                <a16:creationId xmlns:a16="http://schemas.microsoft.com/office/drawing/2014/main" id="{12CF7BFC-EE6D-172E-7B19-5DDBFC9DC1EA}"/>
              </a:ext>
            </a:extLst>
          </p:cNvPr>
          <p:cNvSpPr/>
          <p:nvPr/>
        </p:nvSpPr>
        <p:spPr>
          <a:xfrm>
            <a:off x="2462645" y="4797588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execute the action sequence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A3C1AEC-95CF-A679-6FA2-CD78FCF93513}"/>
              </a:ext>
            </a:extLst>
          </p:cNvPr>
          <p:cNvCxnSpPr/>
          <p:nvPr/>
        </p:nvCxnSpPr>
        <p:spPr>
          <a:xfrm flipH="1" flipV="1">
            <a:off x="8311375" y="4286445"/>
            <a:ext cx="2058" cy="511143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6EE0314-9641-EF67-38E0-F1530F5CE02E}"/>
              </a:ext>
            </a:extLst>
          </p:cNvPr>
          <p:cNvCxnSpPr/>
          <p:nvPr/>
        </p:nvCxnSpPr>
        <p:spPr>
          <a:xfrm flipV="1">
            <a:off x="8311375" y="2983303"/>
            <a:ext cx="0" cy="511142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A7C64FF5-9939-3A9B-E007-ECAA9EB4B3B1}"/>
              </a:ext>
            </a:extLst>
          </p:cNvPr>
          <p:cNvCxnSpPr/>
          <p:nvPr/>
        </p:nvCxnSpPr>
        <p:spPr>
          <a:xfrm>
            <a:off x="3559131" y="2988225"/>
            <a:ext cx="1514" cy="508682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2E18F1B0-4126-B8EA-5040-7C775D451226}"/>
              </a:ext>
            </a:extLst>
          </p:cNvPr>
          <p:cNvCxnSpPr/>
          <p:nvPr/>
        </p:nvCxnSpPr>
        <p:spPr>
          <a:xfrm>
            <a:off x="3560645" y="4288907"/>
            <a:ext cx="0" cy="508681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E18F818-E1A6-9127-85D5-91E4D2882D5E}"/>
              </a:ext>
            </a:extLst>
          </p:cNvPr>
          <p:cNvCxnSpPr/>
          <p:nvPr/>
        </p:nvCxnSpPr>
        <p:spPr>
          <a:xfrm flipH="1" flipV="1">
            <a:off x="7052395" y="1681816"/>
            <a:ext cx="1258980" cy="509486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439ED787-CE1B-562D-23BD-9D9A9049AE25}"/>
              </a:ext>
            </a:extLst>
          </p:cNvPr>
          <p:cNvCxnSpPr/>
          <p:nvPr/>
        </p:nvCxnSpPr>
        <p:spPr>
          <a:xfrm flipH="1">
            <a:off x="3559131" y="1681816"/>
            <a:ext cx="1297264" cy="514409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91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95F8F-2576-B314-7CD7-412C1BBFC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95FFE0-7389-D06D-54FB-1962FAD6FF3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8609E6-50F2-3C73-C8EA-737E2D45C07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6E2570-6026-845A-4F03-5849DC1B86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76BC113-84D0-2D2E-5727-9ACADFB6457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Abgerundetes Rechteck 30">
            <a:extLst>
              <a:ext uri="{FF2B5EF4-FFF2-40B4-BE49-F238E27FC236}">
                <a16:creationId xmlns:a16="http://schemas.microsoft.com/office/drawing/2014/main" id="{4A014727-97D0-3D68-C647-43B56A46B8CB}"/>
              </a:ext>
            </a:extLst>
          </p:cNvPr>
          <p:cNvSpPr/>
          <p:nvPr/>
        </p:nvSpPr>
        <p:spPr>
          <a:xfrm>
            <a:off x="2460374" y="2196225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intend to act</a:t>
            </a:r>
          </a:p>
        </p:txBody>
      </p:sp>
      <p:sp>
        <p:nvSpPr>
          <p:cNvPr id="8" name="Abgerundetes Rechteck 31">
            <a:extLst>
              <a:ext uri="{FF2B5EF4-FFF2-40B4-BE49-F238E27FC236}">
                <a16:creationId xmlns:a16="http://schemas.microsoft.com/office/drawing/2014/main" id="{CF12DB8C-D15B-B33E-38CE-1FF12747C5F0}"/>
              </a:ext>
            </a:extLst>
          </p:cNvPr>
          <p:cNvSpPr/>
          <p:nvPr/>
        </p:nvSpPr>
        <p:spPr>
          <a:xfrm>
            <a:off x="2461888" y="3496907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plan sequence  of actions</a:t>
            </a:r>
          </a:p>
        </p:txBody>
      </p:sp>
      <p:sp>
        <p:nvSpPr>
          <p:cNvPr id="9" name="Abgerundetes Rechteck 33">
            <a:extLst>
              <a:ext uri="{FF2B5EF4-FFF2-40B4-BE49-F238E27FC236}">
                <a16:creationId xmlns:a16="http://schemas.microsoft.com/office/drawing/2014/main" id="{A6931339-2A9C-0D84-5F56-3E6A618CCAAD}"/>
              </a:ext>
            </a:extLst>
          </p:cNvPr>
          <p:cNvSpPr/>
          <p:nvPr/>
        </p:nvSpPr>
        <p:spPr>
          <a:xfrm>
            <a:off x="2461888" y="4797588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execute the action sequence</a:t>
            </a:r>
          </a:p>
        </p:txBody>
      </p:sp>
      <p:sp>
        <p:nvSpPr>
          <p:cNvPr id="10" name="Abgerundetes Rechteck 15">
            <a:extLst>
              <a:ext uri="{FF2B5EF4-FFF2-40B4-BE49-F238E27FC236}">
                <a16:creationId xmlns:a16="http://schemas.microsoft.com/office/drawing/2014/main" id="{97E4FC91-C4AB-8E1B-6444-2E6515B29CB0}"/>
              </a:ext>
            </a:extLst>
          </p:cNvPr>
          <p:cNvSpPr/>
          <p:nvPr/>
        </p:nvSpPr>
        <p:spPr>
          <a:xfrm>
            <a:off x="7215433" y="4793262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perceive the state of the world</a:t>
            </a:r>
          </a:p>
        </p:txBody>
      </p:sp>
      <p:sp>
        <p:nvSpPr>
          <p:cNvPr id="11" name="Abgerundetes Rechteck 16">
            <a:extLst>
              <a:ext uri="{FF2B5EF4-FFF2-40B4-BE49-F238E27FC236}">
                <a16:creationId xmlns:a16="http://schemas.microsoft.com/office/drawing/2014/main" id="{BEE8EC2F-DFC2-2DCB-98C2-D6990EBC8A50}"/>
              </a:ext>
            </a:extLst>
          </p:cNvPr>
          <p:cNvSpPr/>
          <p:nvPr/>
        </p:nvSpPr>
        <p:spPr>
          <a:xfrm>
            <a:off x="7213375" y="3490119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interpret the perception</a:t>
            </a:r>
          </a:p>
        </p:txBody>
      </p:sp>
      <p:sp>
        <p:nvSpPr>
          <p:cNvPr id="12" name="Abgerundetes Rechteck 17">
            <a:extLst>
              <a:ext uri="{FF2B5EF4-FFF2-40B4-BE49-F238E27FC236}">
                <a16:creationId xmlns:a16="http://schemas.microsoft.com/office/drawing/2014/main" id="{0B864922-24F4-320E-A1B7-2B2EE715BF72}"/>
              </a:ext>
            </a:extLst>
          </p:cNvPr>
          <p:cNvSpPr/>
          <p:nvPr/>
        </p:nvSpPr>
        <p:spPr>
          <a:xfrm>
            <a:off x="7213375" y="2186976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evaluate the interpretation</a:t>
            </a:r>
          </a:p>
        </p:txBody>
      </p:sp>
      <p:sp>
        <p:nvSpPr>
          <p:cNvPr id="13" name="Abgerundetes Rechteck 18">
            <a:extLst>
              <a:ext uri="{FF2B5EF4-FFF2-40B4-BE49-F238E27FC236}">
                <a16:creationId xmlns:a16="http://schemas.microsoft.com/office/drawing/2014/main" id="{6D8A1F53-0128-CC49-E79F-2C041B76D6B4}"/>
              </a:ext>
            </a:extLst>
          </p:cNvPr>
          <p:cNvSpPr/>
          <p:nvPr/>
        </p:nvSpPr>
        <p:spPr>
          <a:xfrm>
            <a:off x="4856395" y="1281490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goals</a:t>
            </a:r>
          </a:p>
        </p:txBody>
      </p:sp>
      <p:sp>
        <p:nvSpPr>
          <p:cNvPr id="14" name="Abgerundetes Rechteck 19">
            <a:extLst>
              <a:ext uri="{FF2B5EF4-FFF2-40B4-BE49-F238E27FC236}">
                <a16:creationId xmlns:a16="http://schemas.microsoft.com/office/drawing/2014/main" id="{2734DF70-0CCE-CCAC-F2FA-E7D15EFDBB18}"/>
              </a:ext>
            </a:extLst>
          </p:cNvPr>
          <p:cNvSpPr/>
          <p:nvPr/>
        </p:nvSpPr>
        <p:spPr>
          <a:xfrm>
            <a:off x="2461131" y="2191899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clean up phone</a:t>
            </a:r>
          </a:p>
        </p:txBody>
      </p:sp>
      <p:sp>
        <p:nvSpPr>
          <p:cNvPr id="15" name="Abgerundetes Rechteck 20">
            <a:extLst>
              <a:ext uri="{FF2B5EF4-FFF2-40B4-BE49-F238E27FC236}">
                <a16:creationId xmlns:a16="http://schemas.microsoft.com/office/drawing/2014/main" id="{80D0C954-7DB2-82D6-B588-DC6B558C5D9A}"/>
              </a:ext>
            </a:extLst>
          </p:cNvPr>
          <p:cNvSpPr/>
          <p:nvPr/>
        </p:nvSpPr>
        <p:spPr>
          <a:xfrm>
            <a:off x="2462645" y="3492581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delete trash, cache, videos</a:t>
            </a:r>
          </a:p>
        </p:txBody>
      </p:sp>
      <p:sp>
        <p:nvSpPr>
          <p:cNvPr id="16" name="Abgerundetes Rechteck 21">
            <a:extLst>
              <a:ext uri="{FF2B5EF4-FFF2-40B4-BE49-F238E27FC236}">
                <a16:creationId xmlns:a16="http://schemas.microsoft.com/office/drawing/2014/main" id="{41403368-20CD-FBD0-13ED-EE076F5BEDB3}"/>
              </a:ext>
            </a:extLst>
          </p:cNvPr>
          <p:cNvSpPr/>
          <p:nvPr/>
        </p:nvSpPr>
        <p:spPr>
          <a:xfrm>
            <a:off x="2462645" y="4793262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perform actions on my phone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FA9C65B1-00EE-D351-9188-BD67E8BFC768}"/>
              </a:ext>
            </a:extLst>
          </p:cNvPr>
          <p:cNvCxnSpPr>
            <a:cxnSpLocks/>
            <a:stCxn id="10" idx="0"/>
            <a:endCxn id="11" idx="2"/>
          </p:cNvCxnSpPr>
          <p:nvPr/>
        </p:nvCxnSpPr>
        <p:spPr>
          <a:xfrm flipH="1" flipV="1">
            <a:off x="8311375" y="4282119"/>
            <a:ext cx="2058" cy="511143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BFAA11A-7ACA-C2E4-875F-806E6B47EC33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8311375" y="2978977"/>
            <a:ext cx="0" cy="511142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ACDAFA59-30AF-70D5-A63F-0E764738CC0B}"/>
              </a:ext>
            </a:extLst>
          </p:cNvPr>
          <p:cNvCxnSpPr/>
          <p:nvPr/>
        </p:nvCxnSpPr>
        <p:spPr>
          <a:xfrm>
            <a:off x="3559131" y="2983899"/>
            <a:ext cx="1514" cy="508682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6CB35C0C-540B-C223-BB6C-C0B578F0F316}"/>
              </a:ext>
            </a:extLst>
          </p:cNvPr>
          <p:cNvCxnSpPr/>
          <p:nvPr/>
        </p:nvCxnSpPr>
        <p:spPr>
          <a:xfrm>
            <a:off x="3560645" y="4284581"/>
            <a:ext cx="0" cy="508681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9E2E679-46F4-D593-A3F5-707D7E94D662}"/>
              </a:ext>
            </a:extLst>
          </p:cNvPr>
          <p:cNvCxnSpPr>
            <a:stCxn id="12" idx="0"/>
            <a:endCxn id="13" idx="3"/>
          </p:cNvCxnSpPr>
          <p:nvPr/>
        </p:nvCxnSpPr>
        <p:spPr>
          <a:xfrm flipH="1" flipV="1">
            <a:off x="7052395" y="1677490"/>
            <a:ext cx="1258980" cy="509486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7F04329-940E-0093-B8A3-4D2931FDAB79}"/>
              </a:ext>
            </a:extLst>
          </p:cNvPr>
          <p:cNvCxnSpPr>
            <a:stCxn id="13" idx="1"/>
          </p:cNvCxnSpPr>
          <p:nvPr/>
        </p:nvCxnSpPr>
        <p:spPr>
          <a:xfrm flipH="1">
            <a:off x="3559131" y="1677490"/>
            <a:ext cx="1297264" cy="514409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bgerundetes Rechteck 24">
            <a:extLst>
              <a:ext uri="{FF2B5EF4-FFF2-40B4-BE49-F238E27FC236}">
                <a16:creationId xmlns:a16="http://schemas.microsoft.com/office/drawing/2014/main" id="{6745677E-7E31-7350-8872-D1F52DEB3D0D}"/>
              </a:ext>
            </a:extLst>
          </p:cNvPr>
          <p:cNvSpPr/>
          <p:nvPr/>
        </p:nvSpPr>
        <p:spPr>
          <a:xfrm>
            <a:off x="7215433" y="4793262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some videos are not recording</a:t>
            </a:r>
          </a:p>
        </p:txBody>
      </p:sp>
      <p:sp>
        <p:nvSpPr>
          <p:cNvPr id="24" name="Abgerundetes Rechteck 25">
            <a:extLst>
              <a:ext uri="{FF2B5EF4-FFF2-40B4-BE49-F238E27FC236}">
                <a16:creationId xmlns:a16="http://schemas.microsoft.com/office/drawing/2014/main" id="{728828F9-573D-1583-2C2F-8BFBAC55354B}"/>
              </a:ext>
            </a:extLst>
          </p:cNvPr>
          <p:cNvSpPr/>
          <p:nvPr/>
        </p:nvSpPr>
        <p:spPr>
          <a:xfrm>
            <a:off x="7213375" y="3492581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clips are very short</a:t>
            </a:r>
          </a:p>
        </p:txBody>
      </p:sp>
      <p:sp>
        <p:nvSpPr>
          <p:cNvPr id="25" name="Abgerundetes Rechteck 27">
            <a:extLst>
              <a:ext uri="{FF2B5EF4-FFF2-40B4-BE49-F238E27FC236}">
                <a16:creationId xmlns:a16="http://schemas.microsoft.com/office/drawing/2014/main" id="{71D59E0F-2796-3DDE-7BCE-CE26070CB126}"/>
              </a:ext>
            </a:extLst>
          </p:cNvPr>
          <p:cNvSpPr/>
          <p:nvPr/>
        </p:nvSpPr>
        <p:spPr>
          <a:xfrm>
            <a:off x="7213375" y="2191899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cannot record long videos</a:t>
            </a:r>
          </a:p>
        </p:txBody>
      </p:sp>
      <p:sp>
        <p:nvSpPr>
          <p:cNvPr id="26" name="Abgerundetes Rechteck 28">
            <a:extLst>
              <a:ext uri="{FF2B5EF4-FFF2-40B4-BE49-F238E27FC236}">
                <a16:creationId xmlns:a16="http://schemas.microsoft.com/office/drawing/2014/main" id="{BC493F34-0F25-6659-D067-5A3188DAE10B}"/>
              </a:ext>
            </a:extLst>
          </p:cNvPr>
          <p:cNvSpPr/>
          <p:nvPr/>
        </p:nvSpPr>
        <p:spPr>
          <a:xfrm>
            <a:off x="4856395" y="1281490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record long videos</a:t>
            </a:r>
          </a:p>
        </p:txBody>
      </p:sp>
    </p:spTree>
    <p:extLst>
      <p:ext uri="{BB962C8B-B14F-4D97-AF65-F5344CB8AC3E}">
        <p14:creationId xmlns:p14="http://schemas.microsoft.com/office/powerpoint/2010/main" val="328132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9A63A-A1D5-4640-487D-331D80B43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and Design Questions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F6DFBB-E06F-9E2E-2D50-DBE4A3B80CA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A9E13E-8FCF-B5C9-C566-5447FBC57E4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DBAF96-98D2-161F-B1B5-42AF5E1675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E690470-3F72-245A-A447-A472A724236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Avoid the gulf of evaluation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the user tell what state the system is in?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the user tell if the system is in the desired state?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the user map from the system state to an interpretation?</a:t>
            </a:r>
          </a:p>
          <a:p>
            <a:r>
              <a:rPr lang="en-US" b="1" dirty="0">
                <a:solidFill>
                  <a:schemeClr val="accent1"/>
                </a:solidFill>
              </a:rPr>
              <a:t>Avoid the gulf of execution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the user tell what actions are possible?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Does the device easily support required actions?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Does the interface help with mapping from intention to physical movement?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11925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37084-4A7D-F97B-DBC5-06DB3E0E4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</a:t>
            </a:r>
            <a:r>
              <a:rPr lang="de-DE" dirty="0"/>
              <a:t> on </a:t>
            </a:r>
            <a:r>
              <a:rPr lang="en-GB" dirty="0"/>
              <a:t>Design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7E15E1-74BE-9101-A7D8-9522EE68B00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C0C766-819F-D18D-880B-5A6F88B431F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C422EA-8FCD-E851-F3CF-983E1682D2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Seven Stages of Action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B08044F-56F9-60AB-F178-74043912BA7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Critical points</a:t>
            </a:r>
          </a:p>
          <a:p>
            <a:pPr lvl="1"/>
            <a:r>
              <a:rPr lang="en-GB" dirty="0"/>
              <a:t>Forming inadequate goal</a:t>
            </a:r>
          </a:p>
          <a:p>
            <a:pPr lvl="1"/>
            <a:r>
              <a:rPr lang="en-GB" dirty="0"/>
              <a:t>Not knowing the appropriate action</a:t>
            </a:r>
          </a:p>
          <a:p>
            <a:pPr lvl="1"/>
            <a:r>
              <a:rPr lang="en-GB" dirty="0"/>
              <a:t>Not finding the correct action</a:t>
            </a:r>
          </a:p>
          <a:p>
            <a:pPr lvl="1"/>
            <a:r>
              <a:rPr lang="en-GB" dirty="0"/>
              <a:t>Receiving inappropriate feedback</a:t>
            </a:r>
          </a:p>
          <a:p>
            <a:r>
              <a:rPr lang="en-GB" b="1" dirty="0">
                <a:solidFill>
                  <a:schemeClr val="accent1"/>
                </a:solidFill>
              </a:rPr>
              <a:t>Principles of good design</a:t>
            </a:r>
          </a:p>
          <a:p>
            <a:pPr lvl="1"/>
            <a:r>
              <a:rPr lang="en-GB" dirty="0"/>
              <a:t>System state and actions are always visible</a:t>
            </a:r>
          </a:p>
          <a:p>
            <a:pPr lvl="1"/>
            <a:r>
              <a:rPr lang="en-GB" dirty="0"/>
              <a:t>Good conceptual model with a consistent system image</a:t>
            </a:r>
          </a:p>
          <a:p>
            <a:pPr lvl="1"/>
            <a:r>
              <a:rPr lang="en-GB" dirty="0"/>
              <a:t>Interfaces include good mappings that show the relationship between stages</a:t>
            </a:r>
          </a:p>
          <a:p>
            <a:pPr lvl="1"/>
            <a:r>
              <a:rPr lang="en-GB" dirty="0"/>
              <a:t>Continuous feedback to the user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12400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646EC-BAD7-9478-372E-0C295D77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Watch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21521A-3DB8-9B7A-D7BF-0AF8B7BC684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BEA7A6-FD1B-1C77-4899-6C7F3D9207F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01223DF-17FF-5A11-71BE-C14B3FFB35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034D76F-0158-3E04-265E-A848D58DA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https://www.youtube.com/watch?v=ahtOCfyRbRg</a:t>
            </a:r>
          </a:p>
          <a:p>
            <a:r>
              <a:rPr lang="de-DE" dirty="0">
                <a:hlinkClick r:id="rId2"/>
              </a:rPr>
              <a:t>https://www.youtube.com/watch?v=n4fCHYbRcKw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A55170-249B-9590-DF2B-0DF7A2DD9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020" y="2509839"/>
            <a:ext cx="560596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92367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 Theme">
  <a:themeElements>
    <a:clrScheme name="Lecture Colo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9BC"/>
      </a:accent1>
      <a:accent2>
        <a:srgbClr val="BCCCE6"/>
      </a:accent2>
      <a:accent3>
        <a:srgbClr val="DBE3F1"/>
      </a:accent3>
      <a:accent4>
        <a:srgbClr val="EA7B34"/>
      </a:accent4>
      <a:accent5>
        <a:srgbClr val="3E444C"/>
      </a:accent5>
      <a:accent6>
        <a:srgbClr val="70AD47"/>
      </a:accent6>
      <a:hlink>
        <a:srgbClr val="5079BC"/>
      </a:hlink>
      <a:folHlink>
        <a:srgbClr val="5079BC"/>
      </a:folHlink>
    </a:clrScheme>
    <a:fontScheme name="Benutzerdefiniert 2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6863</Words>
  <Application>Microsoft Office PowerPoint</Application>
  <PresentationFormat>Breitbild</PresentationFormat>
  <Paragraphs>1271</Paragraphs>
  <Slides>99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99</vt:i4>
      </vt:variant>
    </vt:vector>
  </HeadingPairs>
  <TitlesOfParts>
    <vt:vector size="111" baseType="lpstr">
      <vt:lpstr>Antique Olive Compact</vt:lpstr>
      <vt:lpstr>arial</vt:lpstr>
      <vt:lpstr>arial</vt:lpstr>
      <vt:lpstr>Calibri</vt:lpstr>
      <vt:lpstr>Cambria Math</vt:lpstr>
      <vt:lpstr>Cascadia Mono</vt:lpstr>
      <vt:lpstr>Courier New</vt:lpstr>
      <vt:lpstr>Helvetica</vt:lpstr>
      <vt:lpstr>Roboto</vt:lpstr>
      <vt:lpstr>Roboto Medium</vt:lpstr>
      <vt:lpstr>Wingdings</vt:lpstr>
      <vt:lpstr>Lecture Theme</vt:lpstr>
      <vt:lpstr>Models</vt:lpstr>
      <vt:lpstr>PowerPoint-Präsentation</vt:lpstr>
      <vt:lpstr>Learning Goals</vt:lpstr>
      <vt:lpstr>PowerPoint-Präsentation</vt:lpstr>
      <vt:lpstr>Models</vt:lpstr>
      <vt:lpstr>Fitts’ Law</vt:lpstr>
      <vt:lpstr>In- and Output</vt:lpstr>
      <vt:lpstr>In- and Output</vt:lpstr>
      <vt:lpstr>Paul Fitts‘ Experiment</vt:lpstr>
      <vt:lpstr>Fitts‘ Experiment</vt:lpstr>
      <vt:lpstr>The Index of Difficulty</vt:lpstr>
      <vt:lpstr>Determining a and b</vt:lpstr>
      <vt:lpstr>Predicting the Movement Time</vt:lpstr>
      <vt:lpstr>Determine a and b for another device / task</vt:lpstr>
      <vt:lpstr>Fitts‘ in 2D</vt:lpstr>
      <vt:lpstr>PowerPoint-Präsentation</vt:lpstr>
      <vt:lpstr>Fitts‘ in 2D</vt:lpstr>
      <vt:lpstr>Standardized 1D Fitts‘ Task</vt:lpstr>
      <vt:lpstr>Standardized 2D Fitts‘ Task</vt:lpstr>
      <vt:lpstr>Throughput</vt:lpstr>
      <vt:lpstr>1D vs 2D</vt:lpstr>
      <vt:lpstr>Serial vs Discrete</vt:lpstr>
      <vt:lpstr>Fitts‘ in 2D (ISO 9241-9)</vt:lpstr>
      <vt:lpstr>PowerPoint-Präsentation</vt:lpstr>
      <vt:lpstr>Effective Throughput</vt:lpstr>
      <vt:lpstr>Effective Distance</vt:lpstr>
      <vt:lpstr>Effective Width</vt:lpstr>
      <vt:lpstr>Effective Throughput</vt:lpstr>
      <vt:lpstr>Example</vt:lpstr>
      <vt:lpstr>Regression Trend Examples</vt:lpstr>
      <vt:lpstr>Throughput Measures Examples</vt:lpstr>
      <vt:lpstr>Which device has the highest throughput?</vt:lpstr>
      <vt:lpstr>PowerPoint-Präsentation</vt:lpstr>
      <vt:lpstr>PowerPoint-Präsentation</vt:lpstr>
      <vt:lpstr>Rule of Infinite Edges</vt:lpstr>
      <vt:lpstr>The Dominance of the Mouse</vt:lpstr>
      <vt:lpstr>Complex UIs</vt:lpstr>
      <vt:lpstr>Steering Law</vt:lpstr>
      <vt:lpstr>PowerPoint-Präsentation</vt:lpstr>
      <vt:lpstr>PowerPoint-Präsentation</vt:lpstr>
      <vt:lpstr>PowerPoint-Präsentation</vt:lpstr>
      <vt:lpstr>Tunnels</vt:lpstr>
      <vt:lpstr>Changing Fitts’ Law to model steering tasks?</vt:lpstr>
      <vt:lpstr>Steering Law Definition</vt:lpstr>
      <vt:lpstr>PowerPoint-Präsentation</vt:lpstr>
      <vt:lpstr>Hick‘s Law</vt:lpstr>
      <vt:lpstr>Visual Search</vt:lpstr>
      <vt:lpstr>Visual Search</vt:lpstr>
      <vt:lpstr>Time Complexity for Unordered Lists</vt:lpstr>
      <vt:lpstr>Visual Search</vt:lpstr>
      <vt:lpstr>Visual Search</vt:lpstr>
      <vt:lpstr>Time Complexity for Ordered Lists</vt:lpstr>
      <vt:lpstr>Hick‘s Law</vt:lpstr>
      <vt:lpstr>Combining Models</vt:lpstr>
      <vt:lpstr>Power Law of Practice</vt:lpstr>
      <vt:lpstr>Cigar Roller in Cuba</vt:lpstr>
      <vt:lpstr>Practice vs TCT</vt:lpstr>
      <vt:lpstr>Learning by Doing</vt:lpstr>
      <vt:lpstr>The Three Stages of Learning and the Resting Debate</vt:lpstr>
      <vt:lpstr>The Power of Practice</vt:lpstr>
      <vt:lpstr>Keystroke-Level Model (KLM)</vt:lpstr>
      <vt:lpstr>Currency Converter</vt:lpstr>
      <vt:lpstr>Currency Converter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Summary</vt:lpstr>
      <vt:lpstr>GOMS</vt:lpstr>
      <vt:lpstr>GOMS</vt:lpstr>
      <vt:lpstr>GOMS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GOMS Example: Closing a Window</vt:lpstr>
      <vt:lpstr>Goals</vt:lpstr>
      <vt:lpstr>Operators</vt:lpstr>
      <vt:lpstr>Methods</vt:lpstr>
      <vt:lpstr>Selection Rules</vt:lpstr>
      <vt:lpstr>GOMS Summary</vt:lpstr>
      <vt:lpstr>Seven Stages of Action</vt:lpstr>
      <vt:lpstr>PowerPoint-Präsentation</vt:lpstr>
      <vt:lpstr>Bridging the Gulfs</vt:lpstr>
      <vt:lpstr>Overcoming the Gulfs</vt:lpstr>
      <vt:lpstr>Seven Stages of Action</vt:lpstr>
      <vt:lpstr>Seven Stages of Action</vt:lpstr>
      <vt:lpstr>Evaluation and Design Questions</vt:lpstr>
      <vt:lpstr>Implications on Design</vt:lpstr>
      <vt:lpstr>Watch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Valentin Schwind</cp:lastModifiedBy>
  <cp:revision>689</cp:revision>
  <dcterms:created xsi:type="dcterms:W3CDTF">2017-10-10T14:10:45Z</dcterms:created>
  <dcterms:modified xsi:type="dcterms:W3CDTF">2026-02-20T09:39:53Z</dcterms:modified>
</cp:coreProperties>
</file>