
<file path=[Content_Types].xml><?xml version="1.0" encoding="utf-8"?>
<Types xmlns="http://schemas.openxmlformats.org/package/2006/content-types">
  <Default Extension="emf" ContentType="image/x-emf"/>
  <Default Extension="gif" ContentType="image/gi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9"/>
  </p:notesMasterIdLst>
  <p:handoutMasterIdLst>
    <p:handoutMasterId r:id="rId90"/>
  </p:handoutMasterIdLst>
  <p:sldIdLst>
    <p:sldId id="256" r:id="rId2"/>
    <p:sldId id="257" r:id="rId3"/>
    <p:sldId id="258" r:id="rId4"/>
    <p:sldId id="259" r:id="rId5"/>
    <p:sldId id="260" r:id="rId6"/>
    <p:sldId id="261" r:id="rId7"/>
    <p:sldId id="262" r:id="rId8"/>
    <p:sldId id="274" r:id="rId9"/>
    <p:sldId id="275"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1196" r:id="rId23"/>
    <p:sldId id="1197" r:id="rId24"/>
    <p:sldId id="1198" r:id="rId25"/>
    <p:sldId id="1199" r:id="rId26"/>
    <p:sldId id="1200" r:id="rId27"/>
    <p:sldId id="1201" r:id="rId28"/>
    <p:sldId id="1202" r:id="rId29"/>
    <p:sldId id="1203" r:id="rId30"/>
    <p:sldId id="1204" r:id="rId31"/>
    <p:sldId id="1205" r:id="rId32"/>
    <p:sldId id="1206" r:id="rId33"/>
    <p:sldId id="1207" r:id="rId34"/>
    <p:sldId id="1208" r:id="rId35"/>
    <p:sldId id="1209" r:id="rId36"/>
    <p:sldId id="1210" r:id="rId37"/>
    <p:sldId id="1211" r:id="rId38"/>
    <p:sldId id="1212" r:id="rId39"/>
    <p:sldId id="1213" r:id="rId40"/>
    <p:sldId id="1214" r:id="rId41"/>
    <p:sldId id="1224" r:id="rId42"/>
    <p:sldId id="1223" r:id="rId43"/>
    <p:sldId id="1225" r:id="rId44"/>
    <p:sldId id="1226" r:id="rId45"/>
    <p:sldId id="1227" r:id="rId46"/>
    <p:sldId id="1228" r:id="rId47"/>
    <p:sldId id="1229" r:id="rId48"/>
    <p:sldId id="1230" r:id="rId49"/>
    <p:sldId id="1231" r:id="rId50"/>
    <p:sldId id="1232" r:id="rId51"/>
    <p:sldId id="1233" r:id="rId52"/>
    <p:sldId id="1234" r:id="rId53"/>
    <p:sldId id="1235" r:id="rId54"/>
    <p:sldId id="1236" r:id="rId55"/>
    <p:sldId id="1237" r:id="rId56"/>
    <p:sldId id="1238" r:id="rId57"/>
    <p:sldId id="1239" r:id="rId58"/>
    <p:sldId id="1240" r:id="rId59"/>
    <p:sldId id="1241" r:id="rId60"/>
    <p:sldId id="1215" r:id="rId61"/>
    <p:sldId id="1216" r:id="rId62"/>
    <p:sldId id="1217" r:id="rId63"/>
    <p:sldId id="1218" r:id="rId64"/>
    <p:sldId id="1219" r:id="rId65"/>
    <p:sldId id="1220" r:id="rId66"/>
    <p:sldId id="1221" r:id="rId67"/>
    <p:sldId id="1222" r:id="rId68"/>
    <p:sldId id="1242" r:id="rId69"/>
    <p:sldId id="1243" r:id="rId70"/>
    <p:sldId id="1244" r:id="rId71"/>
    <p:sldId id="1245" r:id="rId72"/>
    <p:sldId id="1246" r:id="rId73"/>
    <p:sldId id="1247" r:id="rId74"/>
    <p:sldId id="1248" r:id="rId75"/>
    <p:sldId id="1249" r:id="rId76"/>
    <p:sldId id="1250" r:id="rId77"/>
    <p:sldId id="1261" r:id="rId78"/>
    <p:sldId id="1251" r:id="rId79"/>
    <p:sldId id="1252" r:id="rId80"/>
    <p:sldId id="1253" r:id="rId81"/>
    <p:sldId id="1254" r:id="rId82"/>
    <p:sldId id="1255" r:id="rId83"/>
    <p:sldId id="1256" r:id="rId84"/>
    <p:sldId id="1257" r:id="rId85"/>
    <p:sldId id="1258" r:id="rId86"/>
    <p:sldId id="1259" r:id="rId87"/>
    <p:sldId id="1260" r:id="rId8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BA23"/>
    <a:srgbClr val="DF6C54"/>
    <a:srgbClr val="FFFF00"/>
    <a:srgbClr val="F0E761"/>
    <a:srgbClr val="FFFFFF"/>
    <a:srgbClr val="0070C0"/>
    <a:srgbClr val="009999"/>
    <a:srgbClr val="D60093"/>
    <a:srgbClr val="FF3399"/>
    <a:srgbClr val="EA7B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25E5076-3810-47DD-B79F-674D7AD40C01}" styleName="Dunkle Formatvorlage 1 - Akz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88" autoAdjust="0"/>
    <p:restoredTop sz="86425" autoAdjust="0"/>
  </p:normalViewPr>
  <p:slideViewPr>
    <p:cSldViewPr snapToGrid="0" showGuides="1">
      <p:cViewPr varScale="1">
        <p:scale>
          <a:sx n="120" d="100"/>
          <a:sy n="120" d="100"/>
        </p:scale>
        <p:origin x="552" y="88"/>
      </p:cViewPr>
      <p:guideLst>
        <p:guide orient="horz" pos="2115"/>
        <p:guide pos="3840"/>
      </p:guideLst>
    </p:cSldViewPr>
  </p:slideViewPr>
  <p:outlineViewPr>
    <p:cViewPr>
      <p:scale>
        <a:sx n="33" d="100"/>
        <a:sy n="33" d="100"/>
      </p:scale>
      <p:origin x="0" y="0"/>
    </p:cViewPr>
  </p:outlineViewPr>
  <p:notesTextViewPr>
    <p:cViewPr>
      <p:scale>
        <a:sx n="232" d="100"/>
        <a:sy n="232" d="100"/>
      </p:scale>
      <p:origin x="0" y="0"/>
    </p:cViewPr>
  </p:notesTextViewPr>
  <p:sorterViewPr>
    <p:cViewPr>
      <p:scale>
        <a:sx n="100" d="100"/>
        <a:sy n="100" d="100"/>
      </p:scale>
      <p:origin x="0" y="0"/>
    </p:cViewPr>
  </p:sorterViewPr>
  <p:notesViewPr>
    <p:cSldViewPr snapToGrid="0">
      <p:cViewPr varScale="1">
        <p:scale>
          <a:sx n="118" d="100"/>
          <a:sy n="118" d="100"/>
        </p:scale>
        <p:origin x="5004"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4C774E-3990-483B-A2BC-CE6E5E28EFEC}" type="doc">
      <dgm:prSet loTypeId="urn:microsoft.com/office/officeart/2005/8/layout/hierarchy5" loCatId="hierarchy" qsTypeId="urn:microsoft.com/office/officeart/2005/8/quickstyle/simple1" qsCatId="simple" csTypeId="urn:microsoft.com/office/officeart/2005/8/colors/accent1_2" csCatId="accent1" phldr="1"/>
      <dgm:spPr/>
      <dgm:t>
        <a:bodyPr/>
        <a:lstStyle/>
        <a:p>
          <a:endParaRPr lang="de-DE"/>
        </a:p>
      </dgm:t>
    </dgm:pt>
    <dgm:pt modelId="{3B170282-A647-455E-AD15-4B80AB920D52}">
      <dgm:prSet phldrT="[Text]"/>
      <dgm:spPr/>
      <dgm:t>
        <a:bodyPr/>
        <a:lstStyle/>
        <a:p>
          <a:r>
            <a:rPr lang="de-DE" dirty="0"/>
            <a:t>Operant </a:t>
          </a:r>
          <a:r>
            <a:rPr lang="de-DE" dirty="0" err="1"/>
            <a:t>Conditioning</a:t>
          </a:r>
          <a:endParaRPr lang="de-DE" dirty="0"/>
        </a:p>
      </dgm:t>
    </dgm:pt>
    <dgm:pt modelId="{D5502299-CB24-4203-B2E7-3756DB946A54}" type="parTrans" cxnId="{747E53C1-AEDC-4C97-B595-4C7D755BAA66}">
      <dgm:prSet/>
      <dgm:spPr/>
      <dgm:t>
        <a:bodyPr/>
        <a:lstStyle/>
        <a:p>
          <a:endParaRPr lang="de-DE"/>
        </a:p>
      </dgm:t>
    </dgm:pt>
    <dgm:pt modelId="{39FC517B-90D4-439D-9119-6A61DB21C769}" type="sibTrans" cxnId="{747E53C1-AEDC-4C97-B595-4C7D755BAA66}">
      <dgm:prSet/>
      <dgm:spPr/>
      <dgm:t>
        <a:bodyPr/>
        <a:lstStyle/>
        <a:p>
          <a:endParaRPr lang="de-DE"/>
        </a:p>
      </dgm:t>
    </dgm:pt>
    <dgm:pt modelId="{27BA53F8-C8C6-4EC8-B1AD-2019C778FBAF}">
      <dgm:prSet phldrT="[Text]"/>
      <dgm:spPr/>
      <dgm:t>
        <a:bodyPr/>
        <a:lstStyle/>
        <a:p>
          <a:r>
            <a:rPr lang="de-DE" dirty="0"/>
            <a:t>Reinforcement</a:t>
          </a:r>
        </a:p>
      </dgm:t>
    </dgm:pt>
    <dgm:pt modelId="{CD018546-6EF4-46BC-850F-B28C7B2647B4}" type="parTrans" cxnId="{BA412771-CBED-49E4-931E-80CFC664A2E8}">
      <dgm:prSet/>
      <dgm:spPr/>
      <dgm:t>
        <a:bodyPr/>
        <a:lstStyle/>
        <a:p>
          <a:endParaRPr lang="de-DE"/>
        </a:p>
      </dgm:t>
    </dgm:pt>
    <dgm:pt modelId="{26B5324C-DEE8-4A72-9F0B-E7632B8E36CC}" type="sibTrans" cxnId="{BA412771-CBED-49E4-931E-80CFC664A2E8}">
      <dgm:prSet/>
      <dgm:spPr/>
      <dgm:t>
        <a:bodyPr/>
        <a:lstStyle/>
        <a:p>
          <a:endParaRPr lang="de-DE"/>
        </a:p>
      </dgm:t>
    </dgm:pt>
    <dgm:pt modelId="{8EC3DDCA-E7A0-47CC-8D92-6FB66FF0E1C4}">
      <dgm:prSet phldrT="[Text]"/>
      <dgm:spPr/>
      <dgm:t>
        <a:bodyPr/>
        <a:lstStyle/>
        <a:p>
          <a:r>
            <a:rPr lang="de-DE" dirty="0" err="1"/>
            <a:t>Punishment</a:t>
          </a:r>
          <a:endParaRPr lang="de-DE" dirty="0"/>
        </a:p>
      </dgm:t>
    </dgm:pt>
    <dgm:pt modelId="{A63AB8D1-25DB-4414-9EBB-2877DDCF9AF7}" type="parTrans" cxnId="{3C33D3F4-239F-45A4-83EA-3347974A3D1D}">
      <dgm:prSet/>
      <dgm:spPr/>
      <dgm:t>
        <a:bodyPr/>
        <a:lstStyle/>
        <a:p>
          <a:endParaRPr lang="de-DE"/>
        </a:p>
      </dgm:t>
    </dgm:pt>
    <dgm:pt modelId="{E5EA0793-0F37-4487-BFE1-1BBD0E55C5D7}" type="sibTrans" cxnId="{3C33D3F4-239F-45A4-83EA-3347974A3D1D}">
      <dgm:prSet/>
      <dgm:spPr/>
      <dgm:t>
        <a:bodyPr/>
        <a:lstStyle/>
        <a:p>
          <a:endParaRPr lang="de-DE"/>
        </a:p>
      </dgm:t>
    </dgm:pt>
    <dgm:pt modelId="{B540CF47-012A-456D-B2FC-EE0BD6B6D156}">
      <dgm:prSet phldrT="[Text]"/>
      <dgm:spPr/>
      <dgm:t>
        <a:bodyPr/>
        <a:lstStyle/>
        <a:p>
          <a:r>
            <a:rPr lang="de-DE" dirty="0"/>
            <a:t>Positive</a:t>
          </a:r>
          <a:br>
            <a:rPr lang="de-DE" dirty="0"/>
          </a:br>
          <a:r>
            <a:rPr lang="de-DE" dirty="0" err="1"/>
            <a:t>stimulus</a:t>
          </a:r>
          <a:r>
            <a:rPr lang="de-DE" dirty="0"/>
            <a:t> </a:t>
          </a:r>
          <a:r>
            <a:rPr lang="de-DE" dirty="0" err="1"/>
            <a:t>presented</a:t>
          </a:r>
          <a:br>
            <a:rPr lang="de-DE" dirty="0"/>
          </a:br>
          <a:r>
            <a:rPr lang="de-DE" dirty="0"/>
            <a:t>+</a:t>
          </a:r>
        </a:p>
      </dgm:t>
    </dgm:pt>
    <dgm:pt modelId="{C5499CD8-223F-4359-B95A-1933CE7675B4}" type="parTrans" cxnId="{AD1C1865-DEEE-422D-820F-F8B7BB7067C9}">
      <dgm:prSet/>
      <dgm:spPr/>
      <dgm:t>
        <a:bodyPr/>
        <a:lstStyle/>
        <a:p>
          <a:endParaRPr lang="de-DE"/>
        </a:p>
      </dgm:t>
    </dgm:pt>
    <dgm:pt modelId="{6AC764F7-4CD5-40BB-BC21-B90374E46867}" type="sibTrans" cxnId="{AD1C1865-DEEE-422D-820F-F8B7BB7067C9}">
      <dgm:prSet/>
      <dgm:spPr/>
      <dgm:t>
        <a:bodyPr/>
        <a:lstStyle/>
        <a:p>
          <a:endParaRPr lang="de-DE"/>
        </a:p>
      </dgm:t>
    </dgm:pt>
    <dgm:pt modelId="{026622EB-D69F-4ED1-9BF2-B09C035B2AF7}">
      <dgm:prSet phldrT="[Text]"/>
      <dgm:spPr/>
      <dgm:t>
        <a:bodyPr/>
        <a:lstStyle/>
        <a:p>
          <a:r>
            <a:rPr lang="de-DE" dirty="0"/>
            <a:t>Negative</a:t>
          </a:r>
          <a:br>
            <a:rPr lang="de-DE" dirty="0"/>
          </a:br>
          <a:r>
            <a:rPr lang="de-DE" dirty="0" err="1"/>
            <a:t>stimulus</a:t>
          </a:r>
          <a:r>
            <a:rPr lang="de-DE" dirty="0"/>
            <a:t> </a:t>
          </a:r>
          <a:r>
            <a:rPr lang="de-DE" dirty="0" err="1"/>
            <a:t>removed</a:t>
          </a:r>
          <a:br>
            <a:rPr lang="de-DE" dirty="0"/>
          </a:br>
          <a:r>
            <a:rPr lang="de-DE" dirty="0"/>
            <a:t>-</a:t>
          </a:r>
        </a:p>
      </dgm:t>
    </dgm:pt>
    <dgm:pt modelId="{027EEA77-B62F-4C87-BFA0-2ADAF921C3DC}" type="parTrans" cxnId="{43778D05-A450-48D8-85EA-0445216515FE}">
      <dgm:prSet/>
      <dgm:spPr/>
      <dgm:t>
        <a:bodyPr/>
        <a:lstStyle/>
        <a:p>
          <a:endParaRPr lang="de-DE"/>
        </a:p>
      </dgm:t>
    </dgm:pt>
    <dgm:pt modelId="{593C9EEF-D93E-47B9-BA6C-456438B16A1A}" type="sibTrans" cxnId="{43778D05-A450-48D8-85EA-0445216515FE}">
      <dgm:prSet/>
      <dgm:spPr/>
      <dgm:t>
        <a:bodyPr/>
        <a:lstStyle/>
        <a:p>
          <a:endParaRPr lang="de-DE"/>
        </a:p>
      </dgm:t>
    </dgm:pt>
    <dgm:pt modelId="{DCFE3A34-E637-4DB0-AA4C-DEC0859DA894}">
      <dgm:prSet phldrT="[Text]"/>
      <dgm:spPr/>
      <dgm:t>
        <a:bodyPr/>
        <a:lstStyle/>
        <a:p>
          <a:r>
            <a:rPr lang="de-DE" dirty="0"/>
            <a:t>Positive</a:t>
          </a:r>
          <a:br>
            <a:rPr lang="de-DE" dirty="0"/>
          </a:br>
          <a:r>
            <a:rPr lang="de-DE" dirty="0" err="1"/>
            <a:t>noxious</a:t>
          </a:r>
          <a:r>
            <a:rPr lang="de-DE" dirty="0"/>
            <a:t> </a:t>
          </a:r>
          <a:r>
            <a:rPr lang="de-DE" dirty="0" err="1"/>
            <a:t>stimulus</a:t>
          </a:r>
          <a:r>
            <a:rPr lang="de-DE" dirty="0"/>
            <a:t> </a:t>
          </a:r>
          <a:r>
            <a:rPr lang="de-DE" dirty="0" err="1"/>
            <a:t>presented</a:t>
          </a:r>
          <a:br>
            <a:rPr lang="de-DE" dirty="0"/>
          </a:br>
          <a:r>
            <a:rPr lang="de-DE" dirty="0"/>
            <a:t>+</a:t>
          </a:r>
        </a:p>
      </dgm:t>
    </dgm:pt>
    <dgm:pt modelId="{EAE8CA68-8CAB-44F0-9824-3028B7EA09B8}" type="parTrans" cxnId="{7A0D932C-E323-41C3-9C16-FFB97E30851A}">
      <dgm:prSet/>
      <dgm:spPr/>
      <dgm:t>
        <a:bodyPr/>
        <a:lstStyle/>
        <a:p>
          <a:endParaRPr lang="de-DE"/>
        </a:p>
      </dgm:t>
    </dgm:pt>
    <dgm:pt modelId="{A4105FFB-4EEB-40B0-B71B-8D007376A75E}" type="sibTrans" cxnId="{7A0D932C-E323-41C3-9C16-FFB97E30851A}">
      <dgm:prSet/>
      <dgm:spPr/>
      <dgm:t>
        <a:bodyPr/>
        <a:lstStyle/>
        <a:p>
          <a:endParaRPr lang="de-DE"/>
        </a:p>
      </dgm:t>
    </dgm:pt>
    <dgm:pt modelId="{A6DF1E73-10BA-43C6-8135-2B926F344770}">
      <dgm:prSet phldrT="[Text]"/>
      <dgm:spPr/>
      <dgm:t>
        <a:bodyPr/>
        <a:lstStyle/>
        <a:p>
          <a:r>
            <a:rPr lang="de-DE" dirty="0"/>
            <a:t>Negative</a:t>
          </a:r>
          <a:br>
            <a:rPr lang="de-DE" dirty="0"/>
          </a:br>
          <a:r>
            <a:rPr lang="de-DE" dirty="0"/>
            <a:t>appetitive </a:t>
          </a:r>
          <a:r>
            <a:rPr lang="de-DE" dirty="0" err="1"/>
            <a:t>stimulus</a:t>
          </a:r>
          <a:r>
            <a:rPr lang="de-DE" dirty="0"/>
            <a:t> </a:t>
          </a:r>
          <a:r>
            <a:rPr lang="de-DE" dirty="0" err="1"/>
            <a:t>removed</a:t>
          </a:r>
          <a:br>
            <a:rPr lang="de-DE" dirty="0"/>
          </a:br>
          <a:r>
            <a:rPr lang="de-DE" dirty="0"/>
            <a:t>-</a:t>
          </a:r>
        </a:p>
      </dgm:t>
    </dgm:pt>
    <dgm:pt modelId="{2E47E655-D30A-4BD0-A77A-0A26BAA36E15}" type="parTrans" cxnId="{95A2FE4E-8F1F-46E5-9B3B-D90BE4C4395A}">
      <dgm:prSet/>
      <dgm:spPr/>
      <dgm:t>
        <a:bodyPr/>
        <a:lstStyle/>
        <a:p>
          <a:endParaRPr lang="de-DE"/>
        </a:p>
      </dgm:t>
    </dgm:pt>
    <dgm:pt modelId="{587918DA-8D33-4AB5-AE7A-9A01119E5C8E}" type="sibTrans" cxnId="{95A2FE4E-8F1F-46E5-9B3B-D90BE4C4395A}">
      <dgm:prSet/>
      <dgm:spPr/>
      <dgm:t>
        <a:bodyPr/>
        <a:lstStyle/>
        <a:p>
          <a:endParaRPr lang="de-DE"/>
        </a:p>
      </dgm:t>
    </dgm:pt>
    <dgm:pt modelId="{E8D14B2B-B09D-4DC0-AD6C-ECDF31E47799}">
      <dgm:prSet phldrT="[Text]"/>
      <dgm:spPr/>
      <dgm:t>
        <a:bodyPr/>
        <a:lstStyle/>
        <a:p>
          <a:r>
            <a:rPr lang="de-DE" dirty="0" err="1"/>
            <a:t>Extinction</a:t>
          </a:r>
          <a:endParaRPr lang="de-DE" dirty="0"/>
        </a:p>
      </dgm:t>
    </dgm:pt>
    <dgm:pt modelId="{CFF38C28-84F1-4428-B117-63515EDB67E3}" type="parTrans" cxnId="{A0A770BF-FE31-430E-99C5-9BE978604F95}">
      <dgm:prSet/>
      <dgm:spPr/>
      <dgm:t>
        <a:bodyPr/>
        <a:lstStyle/>
        <a:p>
          <a:endParaRPr lang="de-DE"/>
        </a:p>
      </dgm:t>
    </dgm:pt>
    <dgm:pt modelId="{43234CA9-B2DC-4277-B301-C54B55D97C35}" type="sibTrans" cxnId="{A0A770BF-FE31-430E-99C5-9BE978604F95}">
      <dgm:prSet/>
      <dgm:spPr/>
      <dgm:t>
        <a:bodyPr/>
        <a:lstStyle/>
        <a:p>
          <a:endParaRPr lang="de-DE"/>
        </a:p>
      </dgm:t>
    </dgm:pt>
    <dgm:pt modelId="{DFE01876-184F-43F1-8161-A64A0F762B78}">
      <dgm:prSet phldrT="[Text]"/>
      <dgm:spPr/>
      <dgm:t>
        <a:bodyPr/>
        <a:lstStyle/>
        <a:p>
          <a:r>
            <a:rPr lang="de-DE" dirty="0"/>
            <a:t>Escape </a:t>
          </a:r>
          <a:br>
            <a:rPr lang="de-DE" dirty="0"/>
          </a:br>
          <a:r>
            <a:rPr lang="de-DE" dirty="0"/>
            <a:t>(</a:t>
          </a:r>
          <a:r>
            <a:rPr lang="de-DE" dirty="0" err="1"/>
            <a:t>remove</a:t>
          </a:r>
          <a:r>
            <a:rPr lang="de-DE" dirty="0"/>
            <a:t> </a:t>
          </a:r>
          <a:r>
            <a:rPr lang="de-DE" dirty="0" err="1"/>
            <a:t>stimuli</a:t>
          </a:r>
          <a:r>
            <a:rPr lang="de-DE" dirty="0"/>
            <a:t> </a:t>
          </a:r>
          <a:r>
            <a:rPr lang="de-DE" dirty="0" err="1"/>
            <a:t>based</a:t>
          </a:r>
          <a:r>
            <a:rPr lang="de-DE" dirty="0"/>
            <a:t> on </a:t>
          </a:r>
          <a:r>
            <a:rPr lang="de-DE" dirty="0" err="1"/>
            <a:t>corrected</a:t>
          </a:r>
          <a:r>
            <a:rPr lang="de-DE" dirty="0"/>
            <a:t> </a:t>
          </a:r>
          <a:r>
            <a:rPr lang="de-DE" dirty="0" err="1"/>
            <a:t>behavior</a:t>
          </a:r>
          <a:r>
            <a:rPr lang="de-DE" dirty="0"/>
            <a:t>)</a:t>
          </a:r>
        </a:p>
      </dgm:t>
    </dgm:pt>
    <dgm:pt modelId="{409C4274-E3BA-4396-B046-F2E6B8348D96}" type="parTrans" cxnId="{7A5C8B72-88BA-4F60-9A4A-EDCCF0A179B2}">
      <dgm:prSet/>
      <dgm:spPr/>
      <dgm:t>
        <a:bodyPr/>
        <a:lstStyle/>
        <a:p>
          <a:endParaRPr lang="de-DE"/>
        </a:p>
      </dgm:t>
    </dgm:pt>
    <dgm:pt modelId="{15053517-0B11-4987-A9D2-4BB1DB4DD7F8}" type="sibTrans" cxnId="{7A5C8B72-88BA-4F60-9A4A-EDCCF0A179B2}">
      <dgm:prSet/>
      <dgm:spPr/>
      <dgm:t>
        <a:bodyPr/>
        <a:lstStyle/>
        <a:p>
          <a:endParaRPr lang="de-DE"/>
        </a:p>
      </dgm:t>
    </dgm:pt>
    <dgm:pt modelId="{4A227B20-2269-493E-9AA7-7B49B59BD676}">
      <dgm:prSet phldrT="[Text]"/>
      <dgm:spPr/>
      <dgm:t>
        <a:bodyPr/>
        <a:lstStyle/>
        <a:p>
          <a:r>
            <a:rPr lang="de-DE" dirty="0" err="1"/>
            <a:t>Active</a:t>
          </a:r>
          <a:r>
            <a:rPr lang="de-DE" dirty="0"/>
            <a:t> </a:t>
          </a:r>
          <a:r>
            <a:rPr lang="de-DE" dirty="0" err="1"/>
            <a:t>Avoidance</a:t>
          </a:r>
          <a:r>
            <a:rPr lang="de-DE" dirty="0"/>
            <a:t> (</a:t>
          </a:r>
          <a:r>
            <a:rPr lang="de-DE" dirty="0" err="1"/>
            <a:t>prevention</a:t>
          </a:r>
          <a:r>
            <a:rPr lang="de-DE" dirty="0"/>
            <a:t>)</a:t>
          </a:r>
        </a:p>
      </dgm:t>
    </dgm:pt>
    <dgm:pt modelId="{4279BFE3-9DB0-48A7-9EA9-46C49D4D545E}" type="parTrans" cxnId="{EE88F88C-459D-4F84-BA6B-980035D4E016}">
      <dgm:prSet/>
      <dgm:spPr/>
      <dgm:t>
        <a:bodyPr/>
        <a:lstStyle/>
        <a:p>
          <a:endParaRPr lang="de-DE"/>
        </a:p>
      </dgm:t>
    </dgm:pt>
    <dgm:pt modelId="{878A25CC-6A4B-40EF-9BEB-3ED3743A69FC}" type="sibTrans" cxnId="{EE88F88C-459D-4F84-BA6B-980035D4E016}">
      <dgm:prSet/>
      <dgm:spPr/>
      <dgm:t>
        <a:bodyPr/>
        <a:lstStyle/>
        <a:p>
          <a:endParaRPr lang="de-DE"/>
        </a:p>
      </dgm:t>
    </dgm:pt>
    <dgm:pt modelId="{8D3FF2F5-2FEF-40AF-90CA-FA03C311F8A3}" type="pres">
      <dgm:prSet presAssocID="{F64C774E-3990-483B-A2BC-CE6E5E28EFEC}" presName="mainComposite" presStyleCnt="0">
        <dgm:presLayoutVars>
          <dgm:chPref val="1"/>
          <dgm:dir/>
          <dgm:animOne val="branch"/>
          <dgm:animLvl val="lvl"/>
          <dgm:resizeHandles val="exact"/>
        </dgm:presLayoutVars>
      </dgm:prSet>
      <dgm:spPr/>
    </dgm:pt>
    <dgm:pt modelId="{D4CDBD46-4FDF-4976-8F73-C5A24CAC4CF6}" type="pres">
      <dgm:prSet presAssocID="{F64C774E-3990-483B-A2BC-CE6E5E28EFEC}" presName="hierFlow" presStyleCnt="0"/>
      <dgm:spPr/>
    </dgm:pt>
    <dgm:pt modelId="{713C2114-B952-4169-94EF-E3CFD6B29755}" type="pres">
      <dgm:prSet presAssocID="{F64C774E-3990-483B-A2BC-CE6E5E28EFEC}" presName="hierChild1" presStyleCnt="0">
        <dgm:presLayoutVars>
          <dgm:chPref val="1"/>
          <dgm:animOne val="branch"/>
          <dgm:animLvl val="lvl"/>
        </dgm:presLayoutVars>
      </dgm:prSet>
      <dgm:spPr/>
    </dgm:pt>
    <dgm:pt modelId="{93446D50-CDE0-4CE6-83F8-C4EDB042A73A}" type="pres">
      <dgm:prSet presAssocID="{3B170282-A647-455E-AD15-4B80AB920D52}" presName="Name17" presStyleCnt="0"/>
      <dgm:spPr/>
    </dgm:pt>
    <dgm:pt modelId="{E17B0652-8523-4AA1-B5CA-16F902EA8982}" type="pres">
      <dgm:prSet presAssocID="{3B170282-A647-455E-AD15-4B80AB920D52}" presName="level1Shape" presStyleLbl="node0" presStyleIdx="0" presStyleCnt="1">
        <dgm:presLayoutVars>
          <dgm:chPref val="3"/>
        </dgm:presLayoutVars>
      </dgm:prSet>
      <dgm:spPr/>
    </dgm:pt>
    <dgm:pt modelId="{B803ABD4-76F1-4FEF-8B35-D16944EDB8C7}" type="pres">
      <dgm:prSet presAssocID="{3B170282-A647-455E-AD15-4B80AB920D52}" presName="hierChild2" presStyleCnt="0"/>
      <dgm:spPr/>
    </dgm:pt>
    <dgm:pt modelId="{1190078C-7217-478A-9E91-BD68B1382489}" type="pres">
      <dgm:prSet presAssocID="{CD018546-6EF4-46BC-850F-B28C7B2647B4}" presName="Name25" presStyleLbl="parChTrans1D2" presStyleIdx="0" presStyleCnt="3"/>
      <dgm:spPr/>
    </dgm:pt>
    <dgm:pt modelId="{0DAE096B-9C03-4D77-8DA2-9F9EC9A844A0}" type="pres">
      <dgm:prSet presAssocID="{CD018546-6EF4-46BC-850F-B28C7B2647B4}" presName="connTx" presStyleLbl="parChTrans1D2" presStyleIdx="0" presStyleCnt="3"/>
      <dgm:spPr/>
    </dgm:pt>
    <dgm:pt modelId="{129F63DE-A67D-4C45-8BC2-94B2C2144EED}" type="pres">
      <dgm:prSet presAssocID="{27BA53F8-C8C6-4EC8-B1AD-2019C778FBAF}" presName="Name30" presStyleCnt="0"/>
      <dgm:spPr/>
    </dgm:pt>
    <dgm:pt modelId="{E0ACBCF6-C842-47B2-A626-F57EEFFC5CAE}" type="pres">
      <dgm:prSet presAssocID="{27BA53F8-C8C6-4EC8-B1AD-2019C778FBAF}" presName="level2Shape" presStyleLbl="node2" presStyleIdx="0" presStyleCnt="3"/>
      <dgm:spPr/>
    </dgm:pt>
    <dgm:pt modelId="{216B72AB-DBB2-42BB-856A-52CAE0C8970F}" type="pres">
      <dgm:prSet presAssocID="{27BA53F8-C8C6-4EC8-B1AD-2019C778FBAF}" presName="hierChild3" presStyleCnt="0"/>
      <dgm:spPr/>
    </dgm:pt>
    <dgm:pt modelId="{3A3CE7EB-1AC8-47D5-94B5-C8E3ADEC3F6A}" type="pres">
      <dgm:prSet presAssocID="{C5499CD8-223F-4359-B95A-1933CE7675B4}" presName="Name25" presStyleLbl="parChTrans1D3" presStyleIdx="0" presStyleCnt="4"/>
      <dgm:spPr/>
    </dgm:pt>
    <dgm:pt modelId="{D2B1B439-81F5-4DDA-BDDA-A5C5E5F4BE55}" type="pres">
      <dgm:prSet presAssocID="{C5499CD8-223F-4359-B95A-1933CE7675B4}" presName="connTx" presStyleLbl="parChTrans1D3" presStyleIdx="0" presStyleCnt="4"/>
      <dgm:spPr/>
    </dgm:pt>
    <dgm:pt modelId="{4BD3E842-17D3-47B6-8F2B-5EE5FD72A45E}" type="pres">
      <dgm:prSet presAssocID="{B540CF47-012A-456D-B2FC-EE0BD6B6D156}" presName="Name30" presStyleCnt="0"/>
      <dgm:spPr/>
    </dgm:pt>
    <dgm:pt modelId="{3857539F-B428-4CC2-B3D0-17F6A16147D5}" type="pres">
      <dgm:prSet presAssocID="{B540CF47-012A-456D-B2FC-EE0BD6B6D156}" presName="level2Shape" presStyleLbl="node3" presStyleIdx="0" presStyleCnt="4"/>
      <dgm:spPr/>
    </dgm:pt>
    <dgm:pt modelId="{82E4F43B-F539-4097-AF3F-9F6083178EE8}" type="pres">
      <dgm:prSet presAssocID="{B540CF47-012A-456D-B2FC-EE0BD6B6D156}" presName="hierChild3" presStyleCnt="0"/>
      <dgm:spPr/>
    </dgm:pt>
    <dgm:pt modelId="{EABABF62-4B00-4E3A-8BA0-872062F1EE93}" type="pres">
      <dgm:prSet presAssocID="{027EEA77-B62F-4C87-BFA0-2ADAF921C3DC}" presName="Name25" presStyleLbl="parChTrans1D3" presStyleIdx="1" presStyleCnt="4"/>
      <dgm:spPr/>
    </dgm:pt>
    <dgm:pt modelId="{38C892B0-5E18-4BEC-AC36-AB9CAA4DAA80}" type="pres">
      <dgm:prSet presAssocID="{027EEA77-B62F-4C87-BFA0-2ADAF921C3DC}" presName="connTx" presStyleLbl="parChTrans1D3" presStyleIdx="1" presStyleCnt="4"/>
      <dgm:spPr/>
    </dgm:pt>
    <dgm:pt modelId="{92A49190-E583-423A-855B-D1ABB350D36D}" type="pres">
      <dgm:prSet presAssocID="{026622EB-D69F-4ED1-9BF2-B09C035B2AF7}" presName="Name30" presStyleCnt="0"/>
      <dgm:spPr/>
    </dgm:pt>
    <dgm:pt modelId="{3D4579E4-1235-48E0-8B26-0BCBC2B4D063}" type="pres">
      <dgm:prSet presAssocID="{026622EB-D69F-4ED1-9BF2-B09C035B2AF7}" presName="level2Shape" presStyleLbl="node3" presStyleIdx="1" presStyleCnt="4"/>
      <dgm:spPr/>
    </dgm:pt>
    <dgm:pt modelId="{BFDB07B8-1161-4AC4-9B08-0BFF4395516B}" type="pres">
      <dgm:prSet presAssocID="{026622EB-D69F-4ED1-9BF2-B09C035B2AF7}" presName="hierChild3" presStyleCnt="0"/>
      <dgm:spPr/>
    </dgm:pt>
    <dgm:pt modelId="{593EEECE-D9B8-413D-9A50-137FFF388042}" type="pres">
      <dgm:prSet presAssocID="{409C4274-E3BA-4396-B046-F2E6B8348D96}" presName="Name25" presStyleLbl="parChTrans1D4" presStyleIdx="0" presStyleCnt="2"/>
      <dgm:spPr/>
    </dgm:pt>
    <dgm:pt modelId="{76DE4C25-DE70-4425-8D84-F56F372203C1}" type="pres">
      <dgm:prSet presAssocID="{409C4274-E3BA-4396-B046-F2E6B8348D96}" presName="connTx" presStyleLbl="parChTrans1D4" presStyleIdx="0" presStyleCnt="2"/>
      <dgm:spPr/>
    </dgm:pt>
    <dgm:pt modelId="{99407410-7A14-44FC-9509-99687949F566}" type="pres">
      <dgm:prSet presAssocID="{DFE01876-184F-43F1-8161-A64A0F762B78}" presName="Name30" presStyleCnt="0"/>
      <dgm:spPr/>
    </dgm:pt>
    <dgm:pt modelId="{51D8046F-73EC-48A4-9C6B-550141CE8361}" type="pres">
      <dgm:prSet presAssocID="{DFE01876-184F-43F1-8161-A64A0F762B78}" presName="level2Shape" presStyleLbl="node4" presStyleIdx="0" presStyleCnt="2"/>
      <dgm:spPr/>
    </dgm:pt>
    <dgm:pt modelId="{FF91344C-8E2C-4911-AF62-83070590AEA6}" type="pres">
      <dgm:prSet presAssocID="{DFE01876-184F-43F1-8161-A64A0F762B78}" presName="hierChild3" presStyleCnt="0"/>
      <dgm:spPr/>
    </dgm:pt>
    <dgm:pt modelId="{99D0F93F-F12B-4036-A4B0-C03D3648CFEA}" type="pres">
      <dgm:prSet presAssocID="{4279BFE3-9DB0-48A7-9EA9-46C49D4D545E}" presName="Name25" presStyleLbl="parChTrans1D4" presStyleIdx="1" presStyleCnt="2"/>
      <dgm:spPr/>
    </dgm:pt>
    <dgm:pt modelId="{05A6BF71-6551-49BF-AFDF-2A6078DBF9B8}" type="pres">
      <dgm:prSet presAssocID="{4279BFE3-9DB0-48A7-9EA9-46C49D4D545E}" presName="connTx" presStyleLbl="parChTrans1D4" presStyleIdx="1" presStyleCnt="2"/>
      <dgm:spPr/>
    </dgm:pt>
    <dgm:pt modelId="{F301F8F2-DC2B-436E-A521-38E078B48BC6}" type="pres">
      <dgm:prSet presAssocID="{4A227B20-2269-493E-9AA7-7B49B59BD676}" presName="Name30" presStyleCnt="0"/>
      <dgm:spPr/>
    </dgm:pt>
    <dgm:pt modelId="{7E324A02-30D0-49A4-AA41-7C9BE2DCF283}" type="pres">
      <dgm:prSet presAssocID="{4A227B20-2269-493E-9AA7-7B49B59BD676}" presName="level2Shape" presStyleLbl="node4" presStyleIdx="1" presStyleCnt="2"/>
      <dgm:spPr/>
    </dgm:pt>
    <dgm:pt modelId="{3CF07C5C-FF88-489B-8377-44E4749E623A}" type="pres">
      <dgm:prSet presAssocID="{4A227B20-2269-493E-9AA7-7B49B59BD676}" presName="hierChild3" presStyleCnt="0"/>
      <dgm:spPr/>
    </dgm:pt>
    <dgm:pt modelId="{DB16D0FB-1F62-49EA-A7C5-A1B2384FF8CD}" type="pres">
      <dgm:prSet presAssocID="{A63AB8D1-25DB-4414-9EBB-2877DDCF9AF7}" presName="Name25" presStyleLbl="parChTrans1D2" presStyleIdx="1" presStyleCnt="3"/>
      <dgm:spPr/>
    </dgm:pt>
    <dgm:pt modelId="{D8B141E5-9F25-4964-86E0-471109B8EBFD}" type="pres">
      <dgm:prSet presAssocID="{A63AB8D1-25DB-4414-9EBB-2877DDCF9AF7}" presName="connTx" presStyleLbl="parChTrans1D2" presStyleIdx="1" presStyleCnt="3"/>
      <dgm:spPr/>
    </dgm:pt>
    <dgm:pt modelId="{0174F972-2D72-4C5F-A7DF-3BCAB6F23462}" type="pres">
      <dgm:prSet presAssocID="{8EC3DDCA-E7A0-47CC-8D92-6FB66FF0E1C4}" presName="Name30" presStyleCnt="0"/>
      <dgm:spPr/>
    </dgm:pt>
    <dgm:pt modelId="{B995E9E6-8A8E-4224-B73E-F2B9EEC5AC56}" type="pres">
      <dgm:prSet presAssocID="{8EC3DDCA-E7A0-47CC-8D92-6FB66FF0E1C4}" presName="level2Shape" presStyleLbl="node2" presStyleIdx="1" presStyleCnt="3"/>
      <dgm:spPr/>
    </dgm:pt>
    <dgm:pt modelId="{AE61BF81-32DA-4128-B12E-83118E5F876E}" type="pres">
      <dgm:prSet presAssocID="{8EC3DDCA-E7A0-47CC-8D92-6FB66FF0E1C4}" presName="hierChild3" presStyleCnt="0"/>
      <dgm:spPr/>
    </dgm:pt>
    <dgm:pt modelId="{A7E0114D-BF9A-43F4-8826-3B1EBD9C3925}" type="pres">
      <dgm:prSet presAssocID="{EAE8CA68-8CAB-44F0-9824-3028B7EA09B8}" presName="Name25" presStyleLbl="parChTrans1D3" presStyleIdx="2" presStyleCnt="4"/>
      <dgm:spPr/>
    </dgm:pt>
    <dgm:pt modelId="{96B999E0-C349-4661-83B8-E0CA48817D67}" type="pres">
      <dgm:prSet presAssocID="{EAE8CA68-8CAB-44F0-9824-3028B7EA09B8}" presName="connTx" presStyleLbl="parChTrans1D3" presStyleIdx="2" presStyleCnt="4"/>
      <dgm:spPr/>
    </dgm:pt>
    <dgm:pt modelId="{0F636FA2-B285-4B8A-9FA2-DC1117D53346}" type="pres">
      <dgm:prSet presAssocID="{DCFE3A34-E637-4DB0-AA4C-DEC0859DA894}" presName="Name30" presStyleCnt="0"/>
      <dgm:spPr/>
    </dgm:pt>
    <dgm:pt modelId="{9D0A8339-109A-4A47-85DF-48F910582116}" type="pres">
      <dgm:prSet presAssocID="{DCFE3A34-E637-4DB0-AA4C-DEC0859DA894}" presName="level2Shape" presStyleLbl="node3" presStyleIdx="2" presStyleCnt="4"/>
      <dgm:spPr/>
    </dgm:pt>
    <dgm:pt modelId="{6596EB3D-0A0B-42BE-B66C-3A9F90188BFB}" type="pres">
      <dgm:prSet presAssocID="{DCFE3A34-E637-4DB0-AA4C-DEC0859DA894}" presName="hierChild3" presStyleCnt="0"/>
      <dgm:spPr/>
    </dgm:pt>
    <dgm:pt modelId="{0EE8351D-D789-4173-9F48-C596C29D3A86}" type="pres">
      <dgm:prSet presAssocID="{2E47E655-D30A-4BD0-A77A-0A26BAA36E15}" presName="Name25" presStyleLbl="parChTrans1D3" presStyleIdx="3" presStyleCnt="4"/>
      <dgm:spPr/>
    </dgm:pt>
    <dgm:pt modelId="{525E63BF-AF05-48EC-B870-05E15FFBFE28}" type="pres">
      <dgm:prSet presAssocID="{2E47E655-D30A-4BD0-A77A-0A26BAA36E15}" presName="connTx" presStyleLbl="parChTrans1D3" presStyleIdx="3" presStyleCnt="4"/>
      <dgm:spPr/>
    </dgm:pt>
    <dgm:pt modelId="{FB937FE6-7C1F-4616-9957-75A514E52456}" type="pres">
      <dgm:prSet presAssocID="{A6DF1E73-10BA-43C6-8135-2B926F344770}" presName="Name30" presStyleCnt="0"/>
      <dgm:spPr/>
    </dgm:pt>
    <dgm:pt modelId="{1EC6C207-9796-45CC-A6E4-E6B8F7C9D354}" type="pres">
      <dgm:prSet presAssocID="{A6DF1E73-10BA-43C6-8135-2B926F344770}" presName="level2Shape" presStyleLbl="node3" presStyleIdx="3" presStyleCnt="4"/>
      <dgm:spPr/>
    </dgm:pt>
    <dgm:pt modelId="{94382525-4050-4E67-ABF8-B804605F93C4}" type="pres">
      <dgm:prSet presAssocID="{A6DF1E73-10BA-43C6-8135-2B926F344770}" presName="hierChild3" presStyleCnt="0"/>
      <dgm:spPr/>
    </dgm:pt>
    <dgm:pt modelId="{5D661D64-C8E2-4F27-A875-F746CA6A0F6B}" type="pres">
      <dgm:prSet presAssocID="{CFF38C28-84F1-4428-B117-63515EDB67E3}" presName="Name25" presStyleLbl="parChTrans1D2" presStyleIdx="2" presStyleCnt="3"/>
      <dgm:spPr/>
    </dgm:pt>
    <dgm:pt modelId="{3E033E1A-C9AD-4AE8-80A9-D255B3291BEE}" type="pres">
      <dgm:prSet presAssocID="{CFF38C28-84F1-4428-B117-63515EDB67E3}" presName="connTx" presStyleLbl="parChTrans1D2" presStyleIdx="2" presStyleCnt="3"/>
      <dgm:spPr/>
    </dgm:pt>
    <dgm:pt modelId="{0EB5F3A6-5D72-4168-9699-8EA91E1FF748}" type="pres">
      <dgm:prSet presAssocID="{E8D14B2B-B09D-4DC0-AD6C-ECDF31E47799}" presName="Name30" presStyleCnt="0"/>
      <dgm:spPr/>
    </dgm:pt>
    <dgm:pt modelId="{55879493-7D57-43AA-A086-72742C4743E1}" type="pres">
      <dgm:prSet presAssocID="{E8D14B2B-B09D-4DC0-AD6C-ECDF31E47799}" presName="level2Shape" presStyleLbl="node2" presStyleIdx="2" presStyleCnt="3"/>
      <dgm:spPr/>
    </dgm:pt>
    <dgm:pt modelId="{0435CA08-93FD-443E-88AF-E91BCAFB995D}" type="pres">
      <dgm:prSet presAssocID="{E8D14B2B-B09D-4DC0-AD6C-ECDF31E47799}" presName="hierChild3" presStyleCnt="0"/>
      <dgm:spPr/>
    </dgm:pt>
    <dgm:pt modelId="{F1B63B29-F837-4575-AE2F-525A4434A8E3}" type="pres">
      <dgm:prSet presAssocID="{F64C774E-3990-483B-A2BC-CE6E5E28EFEC}" presName="bgShapesFlow" presStyleCnt="0"/>
      <dgm:spPr/>
    </dgm:pt>
  </dgm:ptLst>
  <dgm:cxnLst>
    <dgm:cxn modelId="{17F7F604-004A-42D4-916D-74491F458DE9}" type="presOf" srcId="{4A227B20-2269-493E-9AA7-7B49B59BD676}" destId="{7E324A02-30D0-49A4-AA41-7C9BE2DCF283}" srcOrd="0" destOrd="0" presId="urn:microsoft.com/office/officeart/2005/8/layout/hierarchy5"/>
    <dgm:cxn modelId="{43778D05-A450-48D8-85EA-0445216515FE}" srcId="{27BA53F8-C8C6-4EC8-B1AD-2019C778FBAF}" destId="{026622EB-D69F-4ED1-9BF2-B09C035B2AF7}" srcOrd="1" destOrd="0" parTransId="{027EEA77-B62F-4C87-BFA0-2ADAF921C3DC}" sibTransId="{593C9EEF-D93E-47B9-BA6C-456438B16A1A}"/>
    <dgm:cxn modelId="{CACB2419-EFC6-4304-AD8E-CF7B0BDCCA01}" type="presOf" srcId="{4279BFE3-9DB0-48A7-9EA9-46C49D4D545E}" destId="{99D0F93F-F12B-4036-A4B0-C03D3648CFEA}" srcOrd="0" destOrd="0" presId="urn:microsoft.com/office/officeart/2005/8/layout/hierarchy5"/>
    <dgm:cxn modelId="{9BF4021C-D08D-439A-AF34-50F796757D67}" type="presOf" srcId="{E8D14B2B-B09D-4DC0-AD6C-ECDF31E47799}" destId="{55879493-7D57-43AA-A086-72742C4743E1}" srcOrd="0" destOrd="0" presId="urn:microsoft.com/office/officeart/2005/8/layout/hierarchy5"/>
    <dgm:cxn modelId="{4964CA26-BFAE-43C9-A0F2-181AC13851B3}" type="presOf" srcId="{EAE8CA68-8CAB-44F0-9824-3028B7EA09B8}" destId="{A7E0114D-BF9A-43F4-8826-3B1EBD9C3925}" srcOrd="0" destOrd="0" presId="urn:microsoft.com/office/officeart/2005/8/layout/hierarchy5"/>
    <dgm:cxn modelId="{7A0D932C-E323-41C3-9C16-FFB97E30851A}" srcId="{8EC3DDCA-E7A0-47CC-8D92-6FB66FF0E1C4}" destId="{DCFE3A34-E637-4DB0-AA4C-DEC0859DA894}" srcOrd="0" destOrd="0" parTransId="{EAE8CA68-8CAB-44F0-9824-3028B7EA09B8}" sibTransId="{A4105FFB-4EEB-40B0-B71B-8D007376A75E}"/>
    <dgm:cxn modelId="{C8D37631-AB63-4014-95BB-F5AE95810465}" type="presOf" srcId="{B540CF47-012A-456D-B2FC-EE0BD6B6D156}" destId="{3857539F-B428-4CC2-B3D0-17F6A16147D5}" srcOrd="0" destOrd="0" presId="urn:microsoft.com/office/officeart/2005/8/layout/hierarchy5"/>
    <dgm:cxn modelId="{0A7A4A5F-446F-444E-BF45-042F41ECABE1}" type="presOf" srcId="{C5499CD8-223F-4359-B95A-1933CE7675B4}" destId="{3A3CE7EB-1AC8-47D5-94B5-C8E3ADEC3F6A}" srcOrd="0" destOrd="0" presId="urn:microsoft.com/office/officeart/2005/8/layout/hierarchy5"/>
    <dgm:cxn modelId="{AD1C1865-DEEE-422D-820F-F8B7BB7067C9}" srcId="{27BA53F8-C8C6-4EC8-B1AD-2019C778FBAF}" destId="{B540CF47-012A-456D-B2FC-EE0BD6B6D156}" srcOrd="0" destOrd="0" parTransId="{C5499CD8-223F-4359-B95A-1933CE7675B4}" sibTransId="{6AC764F7-4CD5-40BB-BC21-B90374E46867}"/>
    <dgm:cxn modelId="{F8C53645-AF66-4034-AF64-DADC289AA4E5}" type="presOf" srcId="{F64C774E-3990-483B-A2BC-CE6E5E28EFEC}" destId="{8D3FF2F5-2FEF-40AF-90CA-FA03C311F8A3}" srcOrd="0" destOrd="0" presId="urn:microsoft.com/office/officeart/2005/8/layout/hierarchy5"/>
    <dgm:cxn modelId="{19577A67-84A2-43BF-B1BA-E65DC5AA90D3}" type="presOf" srcId="{DFE01876-184F-43F1-8161-A64A0F762B78}" destId="{51D8046F-73EC-48A4-9C6B-550141CE8361}" srcOrd="0" destOrd="0" presId="urn:microsoft.com/office/officeart/2005/8/layout/hierarchy5"/>
    <dgm:cxn modelId="{B5428D47-B133-4777-A5B6-6A09C1EB3F65}" type="presOf" srcId="{2E47E655-D30A-4BD0-A77A-0A26BAA36E15}" destId="{0EE8351D-D789-4173-9F48-C596C29D3A86}" srcOrd="0" destOrd="0" presId="urn:microsoft.com/office/officeart/2005/8/layout/hierarchy5"/>
    <dgm:cxn modelId="{EA12F26C-5FF0-47EA-817A-31FFF263C1A4}" type="presOf" srcId="{27BA53F8-C8C6-4EC8-B1AD-2019C778FBAF}" destId="{E0ACBCF6-C842-47B2-A626-F57EEFFC5CAE}" srcOrd="0" destOrd="0" presId="urn:microsoft.com/office/officeart/2005/8/layout/hierarchy5"/>
    <dgm:cxn modelId="{DF80716D-FE08-417A-A1C1-53CC221224E6}" type="presOf" srcId="{027EEA77-B62F-4C87-BFA0-2ADAF921C3DC}" destId="{38C892B0-5E18-4BEC-AC36-AB9CAA4DAA80}" srcOrd="1" destOrd="0" presId="urn:microsoft.com/office/officeart/2005/8/layout/hierarchy5"/>
    <dgm:cxn modelId="{ACEACD4D-AD2E-4050-8858-63983101D028}" type="presOf" srcId="{409C4274-E3BA-4396-B046-F2E6B8348D96}" destId="{593EEECE-D9B8-413D-9A50-137FFF388042}" srcOrd="0" destOrd="0" presId="urn:microsoft.com/office/officeart/2005/8/layout/hierarchy5"/>
    <dgm:cxn modelId="{39EFE56D-BA00-4B99-965F-646F601657E2}" type="presOf" srcId="{2E47E655-D30A-4BD0-A77A-0A26BAA36E15}" destId="{525E63BF-AF05-48EC-B870-05E15FFBFE28}" srcOrd="1" destOrd="0" presId="urn:microsoft.com/office/officeart/2005/8/layout/hierarchy5"/>
    <dgm:cxn modelId="{95A2FE4E-8F1F-46E5-9B3B-D90BE4C4395A}" srcId="{8EC3DDCA-E7A0-47CC-8D92-6FB66FF0E1C4}" destId="{A6DF1E73-10BA-43C6-8135-2B926F344770}" srcOrd="1" destOrd="0" parTransId="{2E47E655-D30A-4BD0-A77A-0A26BAA36E15}" sibTransId="{587918DA-8D33-4AB5-AE7A-9A01119E5C8E}"/>
    <dgm:cxn modelId="{BA412771-CBED-49E4-931E-80CFC664A2E8}" srcId="{3B170282-A647-455E-AD15-4B80AB920D52}" destId="{27BA53F8-C8C6-4EC8-B1AD-2019C778FBAF}" srcOrd="0" destOrd="0" parTransId="{CD018546-6EF4-46BC-850F-B28C7B2647B4}" sibTransId="{26B5324C-DEE8-4A72-9F0B-E7632B8E36CC}"/>
    <dgm:cxn modelId="{7A5C8B72-88BA-4F60-9A4A-EDCCF0A179B2}" srcId="{026622EB-D69F-4ED1-9BF2-B09C035B2AF7}" destId="{DFE01876-184F-43F1-8161-A64A0F762B78}" srcOrd="0" destOrd="0" parTransId="{409C4274-E3BA-4396-B046-F2E6B8348D96}" sibTransId="{15053517-0B11-4987-A9D2-4BB1DB4DD7F8}"/>
    <dgm:cxn modelId="{FE3B668A-4AD8-4FCB-A43D-A544F611B455}" type="presOf" srcId="{EAE8CA68-8CAB-44F0-9824-3028B7EA09B8}" destId="{96B999E0-C349-4661-83B8-E0CA48817D67}" srcOrd="1" destOrd="0" presId="urn:microsoft.com/office/officeart/2005/8/layout/hierarchy5"/>
    <dgm:cxn modelId="{D0F5B88B-E73F-455B-AB54-6DA4C3E3495F}" type="presOf" srcId="{CD018546-6EF4-46BC-850F-B28C7B2647B4}" destId="{0DAE096B-9C03-4D77-8DA2-9F9EC9A844A0}" srcOrd="1" destOrd="0" presId="urn:microsoft.com/office/officeart/2005/8/layout/hierarchy5"/>
    <dgm:cxn modelId="{EE88F88C-459D-4F84-BA6B-980035D4E016}" srcId="{026622EB-D69F-4ED1-9BF2-B09C035B2AF7}" destId="{4A227B20-2269-493E-9AA7-7B49B59BD676}" srcOrd="1" destOrd="0" parTransId="{4279BFE3-9DB0-48A7-9EA9-46C49D4D545E}" sibTransId="{878A25CC-6A4B-40EF-9BEB-3ED3743A69FC}"/>
    <dgm:cxn modelId="{87675396-8B4F-4E06-973E-C1E30D463A58}" type="presOf" srcId="{409C4274-E3BA-4396-B046-F2E6B8348D96}" destId="{76DE4C25-DE70-4425-8D84-F56F372203C1}" srcOrd="1" destOrd="0" presId="urn:microsoft.com/office/officeart/2005/8/layout/hierarchy5"/>
    <dgm:cxn modelId="{FC1E839A-25CA-4E4E-A7BC-97FA74B2EF98}" type="presOf" srcId="{027EEA77-B62F-4C87-BFA0-2ADAF921C3DC}" destId="{EABABF62-4B00-4E3A-8BA0-872062F1EE93}" srcOrd="0" destOrd="0" presId="urn:microsoft.com/office/officeart/2005/8/layout/hierarchy5"/>
    <dgm:cxn modelId="{14CADAAA-03B0-4321-8658-950893E3E6CA}" type="presOf" srcId="{A63AB8D1-25DB-4414-9EBB-2877DDCF9AF7}" destId="{D8B141E5-9F25-4964-86E0-471109B8EBFD}" srcOrd="1" destOrd="0" presId="urn:microsoft.com/office/officeart/2005/8/layout/hierarchy5"/>
    <dgm:cxn modelId="{B8706FBB-0D5B-40D3-9712-A84FC9F3D3DB}" type="presOf" srcId="{DCFE3A34-E637-4DB0-AA4C-DEC0859DA894}" destId="{9D0A8339-109A-4A47-85DF-48F910582116}" srcOrd="0" destOrd="0" presId="urn:microsoft.com/office/officeart/2005/8/layout/hierarchy5"/>
    <dgm:cxn modelId="{A0A770BF-FE31-430E-99C5-9BE978604F95}" srcId="{3B170282-A647-455E-AD15-4B80AB920D52}" destId="{E8D14B2B-B09D-4DC0-AD6C-ECDF31E47799}" srcOrd="2" destOrd="0" parTransId="{CFF38C28-84F1-4428-B117-63515EDB67E3}" sibTransId="{43234CA9-B2DC-4277-B301-C54B55D97C35}"/>
    <dgm:cxn modelId="{72F858C0-EF48-4046-AAE3-3733F9A12812}" type="presOf" srcId="{A6DF1E73-10BA-43C6-8135-2B926F344770}" destId="{1EC6C207-9796-45CC-A6E4-E6B8F7C9D354}" srcOrd="0" destOrd="0" presId="urn:microsoft.com/office/officeart/2005/8/layout/hierarchy5"/>
    <dgm:cxn modelId="{747E53C1-AEDC-4C97-B595-4C7D755BAA66}" srcId="{F64C774E-3990-483B-A2BC-CE6E5E28EFEC}" destId="{3B170282-A647-455E-AD15-4B80AB920D52}" srcOrd="0" destOrd="0" parTransId="{D5502299-CB24-4203-B2E7-3756DB946A54}" sibTransId="{39FC517B-90D4-439D-9119-6A61DB21C769}"/>
    <dgm:cxn modelId="{657051C7-1924-46B4-A970-47C32DD48C58}" type="presOf" srcId="{C5499CD8-223F-4359-B95A-1933CE7675B4}" destId="{D2B1B439-81F5-4DDA-BDDA-A5C5E5F4BE55}" srcOrd="1" destOrd="0" presId="urn:microsoft.com/office/officeart/2005/8/layout/hierarchy5"/>
    <dgm:cxn modelId="{59159BCE-A9BA-4592-8DCC-2B24A8932674}" type="presOf" srcId="{CD018546-6EF4-46BC-850F-B28C7B2647B4}" destId="{1190078C-7217-478A-9E91-BD68B1382489}" srcOrd="0" destOrd="0" presId="urn:microsoft.com/office/officeart/2005/8/layout/hierarchy5"/>
    <dgm:cxn modelId="{34A447D8-352D-49FF-A3A2-068D529C16FC}" type="presOf" srcId="{CFF38C28-84F1-4428-B117-63515EDB67E3}" destId="{3E033E1A-C9AD-4AE8-80A9-D255B3291BEE}" srcOrd="1" destOrd="0" presId="urn:microsoft.com/office/officeart/2005/8/layout/hierarchy5"/>
    <dgm:cxn modelId="{5D6827DC-7E56-41A2-A9CF-B49613223E4F}" type="presOf" srcId="{A63AB8D1-25DB-4414-9EBB-2877DDCF9AF7}" destId="{DB16D0FB-1F62-49EA-A7C5-A1B2384FF8CD}" srcOrd="0" destOrd="0" presId="urn:microsoft.com/office/officeart/2005/8/layout/hierarchy5"/>
    <dgm:cxn modelId="{F4DF41EB-F26C-4434-8DDD-BCF42A6E8896}" type="presOf" srcId="{3B170282-A647-455E-AD15-4B80AB920D52}" destId="{E17B0652-8523-4AA1-B5CA-16F902EA8982}" srcOrd="0" destOrd="0" presId="urn:microsoft.com/office/officeart/2005/8/layout/hierarchy5"/>
    <dgm:cxn modelId="{C9F8FCF3-3987-4F8F-A17F-BDF9A6C5982B}" type="presOf" srcId="{8EC3DDCA-E7A0-47CC-8D92-6FB66FF0E1C4}" destId="{B995E9E6-8A8E-4224-B73E-F2B9EEC5AC56}" srcOrd="0" destOrd="0" presId="urn:microsoft.com/office/officeart/2005/8/layout/hierarchy5"/>
    <dgm:cxn modelId="{3C33D3F4-239F-45A4-83EA-3347974A3D1D}" srcId="{3B170282-A647-455E-AD15-4B80AB920D52}" destId="{8EC3DDCA-E7A0-47CC-8D92-6FB66FF0E1C4}" srcOrd="1" destOrd="0" parTransId="{A63AB8D1-25DB-4414-9EBB-2877DDCF9AF7}" sibTransId="{E5EA0793-0F37-4487-BFE1-1BBD0E55C5D7}"/>
    <dgm:cxn modelId="{E564F2F7-07B0-4823-AA9C-766E8E8A9688}" type="presOf" srcId="{4279BFE3-9DB0-48A7-9EA9-46C49D4D545E}" destId="{05A6BF71-6551-49BF-AFDF-2A6078DBF9B8}" srcOrd="1" destOrd="0" presId="urn:microsoft.com/office/officeart/2005/8/layout/hierarchy5"/>
    <dgm:cxn modelId="{70D274F8-87CD-4B76-AF2D-1D2AC2864787}" type="presOf" srcId="{026622EB-D69F-4ED1-9BF2-B09C035B2AF7}" destId="{3D4579E4-1235-48E0-8B26-0BCBC2B4D063}" srcOrd="0" destOrd="0" presId="urn:microsoft.com/office/officeart/2005/8/layout/hierarchy5"/>
    <dgm:cxn modelId="{D4594BFC-4C93-4810-943A-1CFE3427A2F8}" type="presOf" srcId="{CFF38C28-84F1-4428-B117-63515EDB67E3}" destId="{5D661D64-C8E2-4F27-A875-F746CA6A0F6B}" srcOrd="0" destOrd="0" presId="urn:microsoft.com/office/officeart/2005/8/layout/hierarchy5"/>
    <dgm:cxn modelId="{EC57738F-E7A3-43DE-8530-36684BF25AD5}" type="presParOf" srcId="{8D3FF2F5-2FEF-40AF-90CA-FA03C311F8A3}" destId="{D4CDBD46-4FDF-4976-8F73-C5A24CAC4CF6}" srcOrd="0" destOrd="0" presId="urn:microsoft.com/office/officeart/2005/8/layout/hierarchy5"/>
    <dgm:cxn modelId="{6E473EB9-4291-4C0F-A129-D28168648BC1}" type="presParOf" srcId="{D4CDBD46-4FDF-4976-8F73-C5A24CAC4CF6}" destId="{713C2114-B952-4169-94EF-E3CFD6B29755}" srcOrd="0" destOrd="0" presId="urn:microsoft.com/office/officeart/2005/8/layout/hierarchy5"/>
    <dgm:cxn modelId="{88769CE4-67D5-45DB-B928-E0C6AF96CFF1}" type="presParOf" srcId="{713C2114-B952-4169-94EF-E3CFD6B29755}" destId="{93446D50-CDE0-4CE6-83F8-C4EDB042A73A}" srcOrd="0" destOrd="0" presId="urn:microsoft.com/office/officeart/2005/8/layout/hierarchy5"/>
    <dgm:cxn modelId="{083768D3-7C50-41D2-8914-4A61595B3DB3}" type="presParOf" srcId="{93446D50-CDE0-4CE6-83F8-C4EDB042A73A}" destId="{E17B0652-8523-4AA1-B5CA-16F902EA8982}" srcOrd="0" destOrd="0" presId="urn:microsoft.com/office/officeart/2005/8/layout/hierarchy5"/>
    <dgm:cxn modelId="{CFCB1F04-14EC-4A75-A614-7FC8B71EA20B}" type="presParOf" srcId="{93446D50-CDE0-4CE6-83F8-C4EDB042A73A}" destId="{B803ABD4-76F1-4FEF-8B35-D16944EDB8C7}" srcOrd="1" destOrd="0" presId="urn:microsoft.com/office/officeart/2005/8/layout/hierarchy5"/>
    <dgm:cxn modelId="{31F27B1D-7567-43B5-A87E-53EC1D157DD2}" type="presParOf" srcId="{B803ABD4-76F1-4FEF-8B35-D16944EDB8C7}" destId="{1190078C-7217-478A-9E91-BD68B1382489}" srcOrd="0" destOrd="0" presId="urn:microsoft.com/office/officeart/2005/8/layout/hierarchy5"/>
    <dgm:cxn modelId="{BD4F5655-A90B-4F1F-A0B6-F46933A4F4DA}" type="presParOf" srcId="{1190078C-7217-478A-9E91-BD68B1382489}" destId="{0DAE096B-9C03-4D77-8DA2-9F9EC9A844A0}" srcOrd="0" destOrd="0" presId="urn:microsoft.com/office/officeart/2005/8/layout/hierarchy5"/>
    <dgm:cxn modelId="{6FF827C4-811F-4A72-8B7C-82522FD40BDE}" type="presParOf" srcId="{B803ABD4-76F1-4FEF-8B35-D16944EDB8C7}" destId="{129F63DE-A67D-4C45-8BC2-94B2C2144EED}" srcOrd="1" destOrd="0" presId="urn:microsoft.com/office/officeart/2005/8/layout/hierarchy5"/>
    <dgm:cxn modelId="{52525527-0A2C-4D91-B6D3-FE869BF7E43F}" type="presParOf" srcId="{129F63DE-A67D-4C45-8BC2-94B2C2144EED}" destId="{E0ACBCF6-C842-47B2-A626-F57EEFFC5CAE}" srcOrd="0" destOrd="0" presId="urn:microsoft.com/office/officeart/2005/8/layout/hierarchy5"/>
    <dgm:cxn modelId="{0482198B-6962-4DB9-A272-2C4272A4AD9D}" type="presParOf" srcId="{129F63DE-A67D-4C45-8BC2-94B2C2144EED}" destId="{216B72AB-DBB2-42BB-856A-52CAE0C8970F}" srcOrd="1" destOrd="0" presId="urn:microsoft.com/office/officeart/2005/8/layout/hierarchy5"/>
    <dgm:cxn modelId="{C13079E8-A682-4362-961C-C62000B6D066}" type="presParOf" srcId="{216B72AB-DBB2-42BB-856A-52CAE0C8970F}" destId="{3A3CE7EB-1AC8-47D5-94B5-C8E3ADEC3F6A}" srcOrd="0" destOrd="0" presId="urn:microsoft.com/office/officeart/2005/8/layout/hierarchy5"/>
    <dgm:cxn modelId="{75A0169B-FE7B-4BE7-AED0-AD113FA6C845}" type="presParOf" srcId="{3A3CE7EB-1AC8-47D5-94B5-C8E3ADEC3F6A}" destId="{D2B1B439-81F5-4DDA-BDDA-A5C5E5F4BE55}" srcOrd="0" destOrd="0" presId="urn:microsoft.com/office/officeart/2005/8/layout/hierarchy5"/>
    <dgm:cxn modelId="{993E36CB-40A2-4F7F-AC25-FEA1428E8330}" type="presParOf" srcId="{216B72AB-DBB2-42BB-856A-52CAE0C8970F}" destId="{4BD3E842-17D3-47B6-8F2B-5EE5FD72A45E}" srcOrd="1" destOrd="0" presId="urn:microsoft.com/office/officeart/2005/8/layout/hierarchy5"/>
    <dgm:cxn modelId="{A20780E2-2A9E-4655-B791-E2D6C127DE5E}" type="presParOf" srcId="{4BD3E842-17D3-47B6-8F2B-5EE5FD72A45E}" destId="{3857539F-B428-4CC2-B3D0-17F6A16147D5}" srcOrd="0" destOrd="0" presId="urn:microsoft.com/office/officeart/2005/8/layout/hierarchy5"/>
    <dgm:cxn modelId="{6D9860F0-9088-42E3-98C6-F25019083F34}" type="presParOf" srcId="{4BD3E842-17D3-47B6-8F2B-5EE5FD72A45E}" destId="{82E4F43B-F539-4097-AF3F-9F6083178EE8}" srcOrd="1" destOrd="0" presId="urn:microsoft.com/office/officeart/2005/8/layout/hierarchy5"/>
    <dgm:cxn modelId="{83FE699C-77EC-497A-BA3A-BB028D894451}" type="presParOf" srcId="{216B72AB-DBB2-42BB-856A-52CAE0C8970F}" destId="{EABABF62-4B00-4E3A-8BA0-872062F1EE93}" srcOrd="2" destOrd="0" presId="urn:microsoft.com/office/officeart/2005/8/layout/hierarchy5"/>
    <dgm:cxn modelId="{8AF1724A-CD81-4FE7-81F3-DCE47E224B64}" type="presParOf" srcId="{EABABF62-4B00-4E3A-8BA0-872062F1EE93}" destId="{38C892B0-5E18-4BEC-AC36-AB9CAA4DAA80}" srcOrd="0" destOrd="0" presId="urn:microsoft.com/office/officeart/2005/8/layout/hierarchy5"/>
    <dgm:cxn modelId="{70C9E4F4-B0BD-4058-B96A-43353E0A84A2}" type="presParOf" srcId="{216B72AB-DBB2-42BB-856A-52CAE0C8970F}" destId="{92A49190-E583-423A-855B-D1ABB350D36D}" srcOrd="3" destOrd="0" presId="urn:microsoft.com/office/officeart/2005/8/layout/hierarchy5"/>
    <dgm:cxn modelId="{657CB7E7-369C-4879-A3A0-CBCEC3F3038B}" type="presParOf" srcId="{92A49190-E583-423A-855B-D1ABB350D36D}" destId="{3D4579E4-1235-48E0-8B26-0BCBC2B4D063}" srcOrd="0" destOrd="0" presId="urn:microsoft.com/office/officeart/2005/8/layout/hierarchy5"/>
    <dgm:cxn modelId="{12AC6A85-9F2F-474E-AE4C-6258DF7E4B4F}" type="presParOf" srcId="{92A49190-E583-423A-855B-D1ABB350D36D}" destId="{BFDB07B8-1161-4AC4-9B08-0BFF4395516B}" srcOrd="1" destOrd="0" presId="urn:microsoft.com/office/officeart/2005/8/layout/hierarchy5"/>
    <dgm:cxn modelId="{F2BD3850-F267-46E2-9FA9-93BC48E677B6}" type="presParOf" srcId="{BFDB07B8-1161-4AC4-9B08-0BFF4395516B}" destId="{593EEECE-D9B8-413D-9A50-137FFF388042}" srcOrd="0" destOrd="0" presId="urn:microsoft.com/office/officeart/2005/8/layout/hierarchy5"/>
    <dgm:cxn modelId="{2F38EAAE-D097-4907-BA99-D9B71D8050B1}" type="presParOf" srcId="{593EEECE-D9B8-413D-9A50-137FFF388042}" destId="{76DE4C25-DE70-4425-8D84-F56F372203C1}" srcOrd="0" destOrd="0" presId="urn:microsoft.com/office/officeart/2005/8/layout/hierarchy5"/>
    <dgm:cxn modelId="{1E66403A-2F4E-4B38-A2E8-59E0DF013279}" type="presParOf" srcId="{BFDB07B8-1161-4AC4-9B08-0BFF4395516B}" destId="{99407410-7A14-44FC-9509-99687949F566}" srcOrd="1" destOrd="0" presId="urn:microsoft.com/office/officeart/2005/8/layout/hierarchy5"/>
    <dgm:cxn modelId="{FFD0C75B-ABCF-4C02-ADF1-A69171BB0D69}" type="presParOf" srcId="{99407410-7A14-44FC-9509-99687949F566}" destId="{51D8046F-73EC-48A4-9C6B-550141CE8361}" srcOrd="0" destOrd="0" presId="urn:microsoft.com/office/officeart/2005/8/layout/hierarchy5"/>
    <dgm:cxn modelId="{08E5111F-0E8E-4C8A-A409-C4239BB9176D}" type="presParOf" srcId="{99407410-7A14-44FC-9509-99687949F566}" destId="{FF91344C-8E2C-4911-AF62-83070590AEA6}" srcOrd="1" destOrd="0" presId="urn:microsoft.com/office/officeart/2005/8/layout/hierarchy5"/>
    <dgm:cxn modelId="{86D0766C-2DB0-4F5D-A6C0-5DE599902C43}" type="presParOf" srcId="{BFDB07B8-1161-4AC4-9B08-0BFF4395516B}" destId="{99D0F93F-F12B-4036-A4B0-C03D3648CFEA}" srcOrd="2" destOrd="0" presId="urn:microsoft.com/office/officeart/2005/8/layout/hierarchy5"/>
    <dgm:cxn modelId="{42D8E7C1-CCF8-4A76-8C24-4B840A6FD548}" type="presParOf" srcId="{99D0F93F-F12B-4036-A4B0-C03D3648CFEA}" destId="{05A6BF71-6551-49BF-AFDF-2A6078DBF9B8}" srcOrd="0" destOrd="0" presId="urn:microsoft.com/office/officeart/2005/8/layout/hierarchy5"/>
    <dgm:cxn modelId="{B0477870-EDE0-41CD-9D82-6A14C51ECB16}" type="presParOf" srcId="{BFDB07B8-1161-4AC4-9B08-0BFF4395516B}" destId="{F301F8F2-DC2B-436E-A521-38E078B48BC6}" srcOrd="3" destOrd="0" presId="urn:microsoft.com/office/officeart/2005/8/layout/hierarchy5"/>
    <dgm:cxn modelId="{941B93C8-63A2-4F88-9562-19B8FD343087}" type="presParOf" srcId="{F301F8F2-DC2B-436E-A521-38E078B48BC6}" destId="{7E324A02-30D0-49A4-AA41-7C9BE2DCF283}" srcOrd="0" destOrd="0" presId="urn:microsoft.com/office/officeart/2005/8/layout/hierarchy5"/>
    <dgm:cxn modelId="{6C9FAD48-36B5-4747-8D3D-7E0DB76E36F1}" type="presParOf" srcId="{F301F8F2-DC2B-436E-A521-38E078B48BC6}" destId="{3CF07C5C-FF88-489B-8377-44E4749E623A}" srcOrd="1" destOrd="0" presId="urn:microsoft.com/office/officeart/2005/8/layout/hierarchy5"/>
    <dgm:cxn modelId="{9010BE49-E426-43CE-87EC-6B34DFB620C6}" type="presParOf" srcId="{B803ABD4-76F1-4FEF-8B35-D16944EDB8C7}" destId="{DB16D0FB-1F62-49EA-A7C5-A1B2384FF8CD}" srcOrd="2" destOrd="0" presId="urn:microsoft.com/office/officeart/2005/8/layout/hierarchy5"/>
    <dgm:cxn modelId="{A0C8A0DB-6EDB-498A-AB81-964DBCAF2449}" type="presParOf" srcId="{DB16D0FB-1F62-49EA-A7C5-A1B2384FF8CD}" destId="{D8B141E5-9F25-4964-86E0-471109B8EBFD}" srcOrd="0" destOrd="0" presId="urn:microsoft.com/office/officeart/2005/8/layout/hierarchy5"/>
    <dgm:cxn modelId="{CF8398AD-B13A-4B7D-903A-E06DABBF95CF}" type="presParOf" srcId="{B803ABD4-76F1-4FEF-8B35-D16944EDB8C7}" destId="{0174F972-2D72-4C5F-A7DF-3BCAB6F23462}" srcOrd="3" destOrd="0" presId="urn:microsoft.com/office/officeart/2005/8/layout/hierarchy5"/>
    <dgm:cxn modelId="{DE4F6489-97E2-419A-8513-817E54DB0494}" type="presParOf" srcId="{0174F972-2D72-4C5F-A7DF-3BCAB6F23462}" destId="{B995E9E6-8A8E-4224-B73E-F2B9EEC5AC56}" srcOrd="0" destOrd="0" presId="urn:microsoft.com/office/officeart/2005/8/layout/hierarchy5"/>
    <dgm:cxn modelId="{B295C4AF-A6D2-4D10-B031-533D0B85BBA1}" type="presParOf" srcId="{0174F972-2D72-4C5F-A7DF-3BCAB6F23462}" destId="{AE61BF81-32DA-4128-B12E-83118E5F876E}" srcOrd="1" destOrd="0" presId="urn:microsoft.com/office/officeart/2005/8/layout/hierarchy5"/>
    <dgm:cxn modelId="{BC6C99CE-05CE-4C06-84F2-96FE38812725}" type="presParOf" srcId="{AE61BF81-32DA-4128-B12E-83118E5F876E}" destId="{A7E0114D-BF9A-43F4-8826-3B1EBD9C3925}" srcOrd="0" destOrd="0" presId="urn:microsoft.com/office/officeart/2005/8/layout/hierarchy5"/>
    <dgm:cxn modelId="{80D057B6-5A39-4B56-A97C-DF74A19FF212}" type="presParOf" srcId="{A7E0114D-BF9A-43F4-8826-3B1EBD9C3925}" destId="{96B999E0-C349-4661-83B8-E0CA48817D67}" srcOrd="0" destOrd="0" presId="urn:microsoft.com/office/officeart/2005/8/layout/hierarchy5"/>
    <dgm:cxn modelId="{87D45A87-EBCA-41F2-8783-EBF96C5DD90F}" type="presParOf" srcId="{AE61BF81-32DA-4128-B12E-83118E5F876E}" destId="{0F636FA2-B285-4B8A-9FA2-DC1117D53346}" srcOrd="1" destOrd="0" presId="urn:microsoft.com/office/officeart/2005/8/layout/hierarchy5"/>
    <dgm:cxn modelId="{9227382E-772B-4414-A50C-667EDA150365}" type="presParOf" srcId="{0F636FA2-B285-4B8A-9FA2-DC1117D53346}" destId="{9D0A8339-109A-4A47-85DF-48F910582116}" srcOrd="0" destOrd="0" presId="urn:microsoft.com/office/officeart/2005/8/layout/hierarchy5"/>
    <dgm:cxn modelId="{8D09089C-5E82-4A2C-BD02-FAEA98354E80}" type="presParOf" srcId="{0F636FA2-B285-4B8A-9FA2-DC1117D53346}" destId="{6596EB3D-0A0B-42BE-B66C-3A9F90188BFB}" srcOrd="1" destOrd="0" presId="urn:microsoft.com/office/officeart/2005/8/layout/hierarchy5"/>
    <dgm:cxn modelId="{45772262-305F-47E1-9173-867FBF710241}" type="presParOf" srcId="{AE61BF81-32DA-4128-B12E-83118E5F876E}" destId="{0EE8351D-D789-4173-9F48-C596C29D3A86}" srcOrd="2" destOrd="0" presId="urn:microsoft.com/office/officeart/2005/8/layout/hierarchy5"/>
    <dgm:cxn modelId="{B9626CED-1C8E-4191-8990-A4540E406DDE}" type="presParOf" srcId="{0EE8351D-D789-4173-9F48-C596C29D3A86}" destId="{525E63BF-AF05-48EC-B870-05E15FFBFE28}" srcOrd="0" destOrd="0" presId="urn:microsoft.com/office/officeart/2005/8/layout/hierarchy5"/>
    <dgm:cxn modelId="{7ED12763-2E9E-471C-B6BC-D2EC7464B5BA}" type="presParOf" srcId="{AE61BF81-32DA-4128-B12E-83118E5F876E}" destId="{FB937FE6-7C1F-4616-9957-75A514E52456}" srcOrd="3" destOrd="0" presId="urn:microsoft.com/office/officeart/2005/8/layout/hierarchy5"/>
    <dgm:cxn modelId="{39247371-6FC6-42ED-B7F7-7661BF9AB601}" type="presParOf" srcId="{FB937FE6-7C1F-4616-9957-75A514E52456}" destId="{1EC6C207-9796-45CC-A6E4-E6B8F7C9D354}" srcOrd="0" destOrd="0" presId="urn:microsoft.com/office/officeart/2005/8/layout/hierarchy5"/>
    <dgm:cxn modelId="{9F933CD8-1EFB-4382-B873-C03B3FAA8536}" type="presParOf" srcId="{FB937FE6-7C1F-4616-9957-75A514E52456}" destId="{94382525-4050-4E67-ABF8-B804605F93C4}" srcOrd="1" destOrd="0" presId="urn:microsoft.com/office/officeart/2005/8/layout/hierarchy5"/>
    <dgm:cxn modelId="{A2CF10B6-5B94-4FF4-B784-52DA3168A02A}" type="presParOf" srcId="{B803ABD4-76F1-4FEF-8B35-D16944EDB8C7}" destId="{5D661D64-C8E2-4F27-A875-F746CA6A0F6B}" srcOrd="4" destOrd="0" presId="urn:microsoft.com/office/officeart/2005/8/layout/hierarchy5"/>
    <dgm:cxn modelId="{7E260F84-10CD-471F-8138-B64A8679B989}" type="presParOf" srcId="{5D661D64-C8E2-4F27-A875-F746CA6A0F6B}" destId="{3E033E1A-C9AD-4AE8-80A9-D255B3291BEE}" srcOrd="0" destOrd="0" presId="urn:microsoft.com/office/officeart/2005/8/layout/hierarchy5"/>
    <dgm:cxn modelId="{209194BB-470C-4F9A-A6E6-232F95C20566}" type="presParOf" srcId="{B803ABD4-76F1-4FEF-8B35-D16944EDB8C7}" destId="{0EB5F3A6-5D72-4168-9699-8EA91E1FF748}" srcOrd="5" destOrd="0" presId="urn:microsoft.com/office/officeart/2005/8/layout/hierarchy5"/>
    <dgm:cxn modelId="{2989E76C-D373-4368-936C-886415E70555}" type="presParOf" srcId="{0EB5F3A6-5D72-4168-9699-8EA91E1FF748}" destId="{55879493-7D57-43AA-A086-72742C4743E1}" srcOrd="0" destOrd="0" presId="urn:microsoft.com/office/officeart/2005/8/layout/hierarchy5"/>
    <dgm:cxn modelId="{E4853ACD-0D4F-426E-A2C5-840EC792DA98}" type="presParOf" srcId="{0EB5F3A6-5D72-4168-9699-8EA91E1FF748}" destId="{0435CA08-93FD-443E-88AF-E91BCAFB995D}" srcOrd="1" destOrd="0" presId="urn:microsoft.com/office/officeart/2005/8/layout/hierarchy5"/>
    <dgm:cxn modelId="{4C27818F-D576-472B-ADCF-C7719C2E1A34}" type="presParOf" srcId="{8D3FF2F5-2FEF-40AF-90CA-FA03C311F8A3}" destId="{F1B63B29-F837-4575-AE2F-525A4434A8E3}"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B0652-8523-4AA1-B5CA-16F902EA8982}">
      <dsp:nvSpPr>
        <dsp:cNvPr id="0" name=""/>
        <dsp:cNvSpPr/>
      </dsp:nvSpPr>
      <dsp:spPr>
        <a:xfrm>
          <a:off x="98567" y="2080817"/>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Operant </a:t>
          </a:r>
          <a:r>
            <a:rPr lang="de-DE" sz="1500" kern="1200" dirty="0" err="1"/>
            <a:t>Conditioning</a:t>
          </a:r>
          <a:endParaRPr lang="de-DE" sz="1500" kern="1200" dirty="0"/>
        </a:p>
      </dsp:txBody>
      <dsp:txXfrm>
        <a:off x="125060" y="2107310"/>
        <a:ext cx="1756118" cy="851566"/>
      </dsp:txXfrm>
    </dsp:sp>
    <dsp:sp modelId="{1190078C-7217-478A-9E91-BD68B1382489}">
      <dsp:nvSpPr>
        <dsp:cNvPr id="0" name=""/>
        <dsp:cNvSpPr/>
      </dsp:nvSpPr>
      <dsp:spPr>
        <a:xfrm rot="17692822">
          <a:off x="1409499" y="1735009"/>
          <a:ext cx="1719987" cy="35815"/>
        </a:xfrm>
        <a:custGeom>
          <a:avLst/>
          <a:gdLst/>
          <a:ahLst/>
          <a:cxnLst/>
          <a:rect l="0" t="0" r="0" b="0"/>
          <a:pathLst>
            <a:path>
              <a:moveTo>
                <a:pt x="0" y="17907"/>
              </a:moveTo>
              <a:lnTo>
                <a:pt x="1719987"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de-DE" sz="600" kern="1200"/>
        </a:p>
      </dsp:txBody>
      <dsp:txXfrm>
        <a:off x="2226493" y="1709917"/>
        <a:ext cx="85999" cy="85999"/>
      </dsp:txXfrm>
    </dsp:sp>
    <dsp:sp modelId="{E0ACBCF6-C842-47B2-A626-F57EEFFC5CAE}">
      <dsp:nvSpPr>
        <dsp:cNvPr id="0" name=""/>
        <dsp:cNvSpPr/>
      </dsp:nvSpPr>
      <dsp:spPr>
        <a:xfrm>
          <a:off x="2631313" y="520464"/>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Reinforcement</a:t>
          </a:r>
        </a:p>
      </dsp:txBody>
      <dsp:txXfrm>
        <a:off x="2657806" y="546957"/>
        <a:ext cx="1756118" cy="851566"/>
      </dsp:txXfrm>
    </dsp:sp>
    <dsp:sp modelId="{3A3CE7EB-1AC8-47D5-94B5-C8E3ADEC3F6A}">
      <dsp:nvSpPr>
        <dsp:cNvPr id="0" name=""/>
        <dsp:cNvSpPr/>
      </dsp:nvSpPr>
      <dsp:spPr>
        <a:xfrm rot="19457599">
          <a:off x="4356655" y="694774"/>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4779960" y="690402"/>
        <a:ext cx="44558" cy="44558"/>
      </dsp:txXfrm>
    </dsp:sp>
    <dsp:sp modelId="{3857539F-B428-4CC2-B3D0-17F6A16147D5}">
      <dsp:nvSpPr>
        <dsp:cNvPr id="0" name=""/>
        <dsp:cNvSpPr/>
      </dsp:nvSpPr>
      <dsp:spPr>
        <a:xfrm>
          <a:off x="5164060" y="346"/>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Positive</a:t>
          </a:r>
          <a:br>
            <a:rPr lang="de-DE" sz="1500" kern="1200" dirty="0"/>
          </a:br>
          <a:r>
            <a:rPr lang="de-DE" sz="1500" kern="1200" dirty="0" err="1"/>
            <a:t>stimulus</a:t>
          </a:r>
          <a:r>
            <a:rPr lang="de-DE" sz="1500" kern="1200" dirty="0"/>
            <a:t> </a:t>
          </a:r>
          <a:r>
            <a:rPr lang="de-DE" sz="1500" kern="1200" dirty="0" err="1"/>
            <a:t>presented</a:t>
          </a:r>
          <a:br>
            <a:rPr lang="de-DE" sz="1500" kern="1200" dirty="0"/>
          </a:br>
          <a:r>
            <a:rPr lang="de-DE" sz="1500" kern="1200" dirty="0"/>
            <a:t>+</a:t>
          </a:r>
        </a:p>
      </dsp:txBody>
      <dsp:txXfrm>
        <a:off x="5190553" y="26839"/>
        <a:ext cx="1756118" cy="851566"/>
      </dsp:txXfrm>
    </dsp:sp>
    <dsp:sp modelId="{EABABF62-4B00-4E3A-8BA0-872062F1EE93}">
      <dsp:nvSpPr>
        <dsp:cNvPr id="0" name=""/>
        <dsp:cNvSpPr/>
      </dsp:nvSpPr>
      <dsp:spPr>
        <a:xfrm rot="2142401">
          <a:off x="4356655" y="1214891"/>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4779960" y="1210520"/>
        <a:ext cx="44558" cy="44558"/>
      </dsp:txXfrm>
    </dsp:sp>
    <dsp:sp modelId="{3D4579E4-1235-48E0-8B26-0BCBC2B4D063}">
      <dsp:nvSpPr>
        <dsp:cNvPr id="0" name=""/>
        <dsp:cNvSpPr/>
      </dsp:nvSpPr>
      <dsp:spPr>
        <a:xfrm>
          <a:off x="5164060" y="1040581"/>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Negative</a:t>
          </a:r>
          <a:br>
            <a:rPr lang="de-DE" sz="1500" kern="1200" dirty="0"/>
          </a:br>
          <a:r>
            <a:rPr lang="de-DE" sz="1500" kern="1200" dirty="0" err="1"/>
            <a:t>stimulus</a:t>
          </a:r>
          <a:r>
            <a:rPr lang="de-DE" sz="1500" kern="1200" dirty="0"/>
            <a:t> </a:t>
          </a:r>
          <a:r>
            <a:rPr lang="de-DE" sz="1500" kern="1200" dirty="0" err="1"/>
            <a:t>removed</a:t>
          </a:r>
          <a:br>
            <a:rPr lang="de-DE" sz="1500" kern="1200" dirty="0"/>
          </a:br>
          <a:r>
            <a:rPr lang="de-DE" sz="1500" kern="1200" dirty="0"/>
            <a:t>-</a:t>
          </a:r>
        </a:p>
      </dsp:txBody>
      <dsp:txXfrm>
        <a:off x="5190553" y="1067074"/>
        <a:ext cx="1756118" cy="851566"/>
      </dsp:txXfrm>
    </dsp:sp>
    <dsp:sp modelId="{593EEECE-D9B8-413D-9A50-137FFF388042}">
      <dsp:nvSpPr>
        <dsp:cNvPr id="0" name=""/>
        <dsp:cNvSpPr/>
      </dsp:nvSpPr>
      <dsp:spPr>
        <a:xfrm rot="19457599">
          <a:off x="6889402" y="1214891"/>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7312706" y="1210520"/>
        <a:ext cx="44558" cy="44558"/>
      </dsp:txXfrm>
    </dsp:sp>
    <dsp:sp modelId="{51D8046F-73EC-48A4-9C6B-550141CE8361}">
      <dsp:nvSpPr>
        <dsp:cNvPr id="0" name=""/>
        <dsp:cNvSpPr/>
      </dsp:nvSpPr>
      <dsp:spPr>
        <a:xfrm>
          <a:off x="7696806" y="520464"/>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Escape </a:t>
          </a:r>
          <a:br>
            <a:rPr lang="de-DE" sz="1500" kern="1200" dirty="0"/>
          </a:br>
          <a:r>
            <a:rPr lang="de-DE" sz="1500" kern="1200" dirty="0"/>
            <a:t>(</a:t>
          </a:r>
          <a:r>
            <a:rPr lang="de-DE" sz="1500" kern="1200" dirty="0" err="1"/>
            <a:t>remove</a:t>
          </a:r>
          <a:r>
            <a:rPr lang="de-DE" sz="1500" kern="1200" dirty="0"/>
            <a:t> </a:t>
          </a:r>
          <a:r>
            <a:rPr lang="de-DE" sz="1500" kern="1200" dirty="0" err="1"/>
            <a:t>stimuli</a:t>
          </a:r>
          <a:r>
            <a:rPr lang="de-DE" sz="1500" kern="1200" dirty="0"/>
            <a:t> </a:t>
          </a:r>
          <a:r>
            <a:rPr lang="de-DE" sz="1500" kern="1200" dirty="0" err="1"/>
            <a:t>based</a:t>
          </a:r>
          <a:r>
            <a:rPr lang="de-DE" sz="1500" kern="1200" dirty="0"/>
            <a:t> on </a:t>
          </a:r>
          <a:r>
            <a:rPr lang="de-DE" sz="1500" kern="1200" dirty="0" err="1"/>
            <a:t>corrected</a:t>
          </a:r>
          <a:r>
            <a:rPr lang="de-DE" sz="1500" kern="1200" dirty="0"/>
            <a:t> </a:t>
          </a:r>
          <a:r>
            <a:rPr lang="de-DE" sz="1500" kern="1200" dirty="0" err="1"/>
            <a:t>behavior</a:t>
          </a:r>
          <a:r>
            <a:rPr lang="de-DE" sz="1500" kern="1200" dirty="0"/>
            <a:t>)</a:t>
          </a:r>
        </a:p>
      </dsp:txBody>
      <dsp:txXfrm>
        <a:off x="7723299" y="546957"/>
        <a:ext cx="1756118" cy="851566"/>
      </dsp:txXfrm>
    </dsp:sp>
    <dsp:sp modelId="{99D0F93F-F12B-4036-A4B0-C03D3648CFEA}">
      <dsp:nvSpPr>
        <dsp:cNvPr id="0" name=""/>
        <dsp:cNvSpPr/>
      </dsp:nvSpPr>
      <dsp:spPr>
        <a:xfrm rot="2142401">
          <a:off x="6889402" y="1735009"/>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7312706" y="1730637"/>
        <a:ext cx="44558" cy="44558"/>
      </dsp:txXfrm>
    </dsp:sp>
    <dsp:sp modelId="{7E324A02-30D0-49A4-AA41-7C9BE2DCF283}">
      <dsp:nvSpPr>
        <dsp:cNvPr id="0" name=""/>
        <dsp:cNvSpPr/>
      </dsp:nvSpPr>
      <dsp:spPr>
        <a:xfrm>
          <a:off x="7696806" y="1560699"/>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err="1"/>
            <a:t>Active</a:t>
          </a:r>
          <a:r>
            <a:rPr lang="de-DE" sz="1500" kern="1200" dirty="0"/>
            <a:t> </a:t>
          </a:r>
          <a:r>
            <a:rPr lang="de-DE" sz="1500" kern="1200" dirty="0" err="1"/>
            <a:t>Avoidance</a:t>
          </a:r>
          <a:r>
            <a:rPr lang="de-DE" sz="1500" kern="1200" dirty="0"/>
            <a:t> (</a:t>
          </a:r>
          <a:r>
            <a:rPr lang="de-DE" sz="1500" kern="1200" dirty="0" err="1"/>
            <a:t>prevention</a:t>
          </a:r>
          <a:r>
            <a:rPr lang="de-DE" sz="1500" kern="1200" dirty="0"/>
            <a:t>)</a:t>
          </a:r>
        </a:p>
      </dsp:txBody>
      <dsp:txXfrm>
        <a:off x="7723299" y="1587192"/>
        <a:ext cx="1756118" cy="851566"/>
      </dsp:txXfrm>
    </dsp:sp>
    <dsp:sp modelId="{DB16D0FB-1F62-49EA-A7C5-A1B2384FF8CD}">
      <dsp:nvSpPr>
        <dsp:cNvPr id="0" name=""/>
        <dsp:cNvSpPr/>
      </dsp:nvSpPr>
      <dsp:spPr>
        <a:xfrm rot="2142401">
          <a:off x="1823909" y="2775244"/>
          <a:ext cx="891167" cy="35815"/>
        </a:xfrm>
        <a:custGeom>
          <a:avLst/>
          <a:gdLst/>
          <a:ahLst/>
          <a:cxnLst/>
          <a:rect l="0" t="0" r="0" b="0"/>
          <a:pathLst>
            <a:path>
              <a:moveTo>
                <a:pt x="0" y="17907"/>
              </a:moveTo>
              <a:lnTo>
                <a:pt x="891167"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2247213" y="2770872"/>
        <a:ext cx="44558" cy="44558"/>
      </dsp:txXfrm>
    </dsp:sp>
    <dsp:sp modelId="{B995E9E6-8A8E-4224-B73E-F2B9EEC5AC56}">
      <dsp:nvSpPr>
        <dsp:cNvPr id="0" name=""/>
        <dsp:cNvSpPr/>
      </dsp:nvSpPr>
      <dsp:spPr>
        <a:xfrm>
          <a:off x="2631313" y="2600934"/>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err="1"/>
            <a:t>Punishment</a:t>
          </a:r>
          <a:endParaRPr lang="de-DE" sz="1500" kern="1200" dirty="0"/>
        </a:p>
      </dsp:txBody>
      <dsp:txXfrm>
        <a:off x="2657806" y="2627427"/>
        <a:ext cx="1756118" cy="851566"/>
      </dsp:txXfrm>
    </dsp:sp>
    <dsp:sp modelId="{A7E0114D-BF9A-43F4-8826-3B1EBD9C3925}">
      <dsp:nvSpPr>
        <dsp:cNvPr id="0" name=""/>
        <dsp:cNvSpPr/>
      </dsp:nvSpPr>
      <dsp:spPr>
        <a:xfrm rot="19457599">
          <a:off x="4356655" y="2775244"/>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4779960" y="2770872"/>
        <a:ext cx="44558" cy="44558"/>
      </dsp:txXfrm>
    </dsp:sp>
    <dsp:sp modelId="{9D0A8339-109A-4A47-85DF-48F910582116}">
      <dsp:nvSpPr>
        <dsp:cNvPr id="0" name=""/>
        <dsp:cNvSpPr/>
      </dsp:nvSpPr>
      <dsp:spPr>
        <a:xfrm>
          <a:off x="5164060" y="2080817"/>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Positive</a:t>
          </a:r>
          <a:br>
            <a:rPr lang="de-DE" sz="1500" kern="1200" dirty="0"/>
          </a:br>
          <a:r>
            <a:rPr lang="de-DE" sz="1500" kern="1200" dirty="0" err="1"/>
            <a:t>noxious</a:t>
          </a:r>
          <a:r>
            <a:rPr lang="de-DE" sz="1500" kern="1200" dirty="0"/>
            <a:t> </a:t>
          </a:r>
          <a:r>
            <a:rPr lang="de-DE" sz="1500" kern="1200" dirty="0" err="1"/>
            <a:t>stimulus</a:t>
          </a:r>
          <a:r>
            <a:rPr lang="de-DE" sz="1500" kern="1200" dirty="0"/>
            <a:t> </a:t>
          </a:r>
          <a:r>
            <a:rPr lang="de-DE" sz="1500" kern="1200" dirty="0" err="1"/>
            <a:t>presented</a:t>
          </a:r>
          <a:br>
            <a:rPr lang="de-DE" sz="1500" kern="1200" dirty="0"/>
          </a:br>
          <a:r>
            <a:rPr lang="de-DE" sz="1500" kern="1200" dirty="0"/>
            <a:t>+</a:t>
          </a:r>
        </a:p>
      </dsp:txBody>
      <dsp:txXfrm>
        <a:off x="5190553" y="2107310"/>
        <a:ext cx="1756118" cy="851566"/>
      </dsp:txXfrm>
    </dsp:sp>
    <dsp:sp modelId="{0EE8351D-D789-4173-9F48-C596C29D3A86}">
      <dsp:nvSpPr>
        <dsp:cNvPr id="0" name=""/>
        <dsp:cNvSpPr/>
      </dsp:nvSpPr>
      <dsp:spPr>
        <a:xfrm rot="2142401">
          <a:off x="4356655" y="3295361"/>
          <a:ext cx="891167" cy="35815"/>
        </a:xfrm>
        <a:custGeom>
          <a:avLst/>
          <a:gdLst/>
          <a:ahLst/>
          <a:cxnLst/>
          <a:rect l="0" t="0" r="0" b="0"/>
          <a:pathLst>
            <a:path>
              <a:moveTo>
                <a:pt x="0" y="17907"/>
              </a:moveTo>
              <a:lnTo>
                <a:pt x="891167"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de-DE" sz="500" kern="1200"/>
        </a:p>
      </dsp:txBody>
      <dsp:txXfrm>
        <a:off x="4779960" y="3290990"/>
        <a:ext cx="44558" cy="44558"/>
      </dsp:txXfrm>
    </dsp:sp>
    <dsp:sp modelId="{1EC6C207-9796-45CC-A6E4-E6B8F7C9D354}">
      <dsp:nvSpPr>
        <dsp:cNvPr id="0" name=""/>
        <dsp:cNvSpPr/>
      </dsp:nvSpPr>
      <dsp:spPr>
        <a:xfrm>
          <a:off x="5164060" y="3121052"/>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a:t>Negative</a:t>
          </a:r>
          <a:br>
            <a:rPr lang="de-DE" sz="1500" kern="1200" dirty="0"/>
          </a:br>
          <a:r>
            <a:rPr lang="de-DE" sz="1500" kern="1200" dirty="0"/>
            <a:t>appetitive </a:t>
          </a:r>
          <a:r>
            <a:rPr lang="de-DE" sz="1500" kern="1200" dirty="0" err="1"/>
            <a:t>stimulus</a:t>
          </a:r>
          <a:r>
            <a:rPr lang="de-DE" sz="1500" kern="1200" dirty="0"/>
            <a:t> </a:t>
          </a:r>
          <a:r>
            <a:rPr lang="de-DE" sz="1500" kern="1200" dirty="0" err="1"/>
            <a:t>removed</a:t>
          </a:r>
          <a:br>
            <a:rPr lang="de-DE" sz="1500" kern="1200" dirty="0"/>
          </a:br>
          <a:r>
            <a:rPr lang="de-DE" sz="1500" kern="1200" dirty="0"/>
            <a:t>-</a:t>
          </a:r>
        </a:p>
      </dsp:txBody>
      <dsp:txXfrm>
        <a:off x="5190553" y="3147545"/>
        <a:ext cx="1756118" cy="851566"/>
      </dsp:txXfrm>
    </dsp:sp>
    <dsp:sp modelId="{5D661D64-C8E2-4F27-A875-F746CA6A0F6B}">
      <dsp:nvSpPr>
        <dsp:cNvPr id="0" name=""/>
        <dsp:cNvSpPr/>
      </dsp:nvSpPr>
      <dsp:spPr>
        <a:xfrm rot="3907178">
          <a:off x="1409499" y="3295361"/>
          <a:ext cx="1719987" cy="35815"/>
        </a:xfrm>
        <a:custGeom>
          <a:avLst/>
          <a:gdLst/>
          <a:ahLst/>
          <a:cxnLst/>
          <a:rect l="0" t="0" r="0" b="0"/>
          <a:pathLst>
            <a:path>
              <a:moveTo>
                <a:pt x="0" y="17907"/>
              </a:moveTo>
              <a:lnTo>
                <a:pt x="1719987"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de-DE" sz="600" kern="1200"/>
        </a:p>
      </dsp:txBody>
      <dsp:txXfrm>
        <a:off x="2226493" y="3270269"/>
        <a:ext cx="85999" cy="85999"/>
      </dsp:txXfrm>
    </dsp:sp>
    <dsp:sp modelId="{55879493-7D57-43AA-A086-72742C4743E1}">
      <dsp:nvSpPr>
        <dsp:cNvPr id="0" name=""/>
        <dsp:cNvSpPr/>
      </dsp:nvSpPr>
      <dsp:spPr>
        <a:xfrm>
          <a:off x="2631313" y="3641169"/>
          <a:ext cx="1809104" cy="904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de-DE" sz="1500" kern="1200" dirty="0" err="1"/>
            <a:t>Extinction</a:t>
          </a:r>
          <a:endParaRPr lang="de-DE" sz="1500" kern="1200" dirty="0"/>
        </a:p>
      </dsp:txBody>
      <dsp:txXfrm>
        <a:off x="2657806" y="3667662"/>
        <a:ext cx="1756118" cy="85156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2A8FC9D-F43F-46DF-AB84-D16B4FE96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5C44FE1A-0908-41E4-95DB-BFB4F1D675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D2DD77A-0ADA-4BD8-8ADF-1A2DE6CE050A}" type="datetimeFigureOut">
              <a:rPr lang="de-DE" smtClean="0"/>
              <a:t>23.02.2024</a:t>
            </a:fld>
            <a:endParaRPr lang="de-DE"/>
          </a:p>
        </p:txBody>
      </p:sp>
      <p:sp>
        <p:nvSpPr>
          <p:cNvPr id="4" name="Fußzeilenplatzhalter 3">
            <a:extLst>
              <a:ext uri="{FF2B5EF4-FFF2-40B4-BE49-F238E27FC236}">
                <a16:creationId xmlns:a16="http://schemas.microsoft.com/office/drawing/2014/main" id="{324E1856-71BD-48F8-BDDC-5816DF8B7A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FC3A80C8-98B0-4B0C-886B-24F26E010D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55F6FB-A8E3-4A20-9907-C2813BF103BD}" type="slidenum">
              <a:rPr lang="de-DE" smtClean="0"/>
              <a:t>‹Nr.›</a:t>
            </a:fld>
            <a:endParaRPr lang="de-DE"/>
          </a:p>
        </p:txBody>
      </p:sp>
    </p:spTree>
    <p:extLst>
      <p:ext uri="{BB962C8B-B14F-4D97-AF65-F5344CB8AC3E}">
        <p14:creationId xmlns:p14="http://schemas.microsoft.com/office/powerpoint/2010/main" val="32007278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847B-1B09-4FB9-A3F6-7C5481EE238A}" type="datetimeFigureOut">
              <a:rPr lang="en-US" smtClean="0"/>
              <a:t>2/23/2024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34EE8-1DD6-4929-B7B8-30F750D483F0}" type="slidenum">
              <a:rPr lang="en-US" smtClean="0"/>
              <a:t>‹Nr.›</a:t>
            </a:fld>
            <a:endParaRPr lang="en-US"/>
          </a:p>
        </p:txBody>
      </p:sp>
    </p:spTree>
    <p:extLst>
      <p:ext uri="{BB962C8B-B14F-4D97-AF65-F5344CB8AC3E}">
        <p14:creationId xmlns:p14="http://schemas.microsoft.com/office/powerpoint/2010/main" val="3324487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1</a:t>
            </a:fld>
            <a:endParaRPr lang="en-US"/>
          </a:p>
        </p:txBody>
      </p:sp>
    </p:spTree>
    <p:extLst>
      <p:ext uri="{BB962C8B-B14F-4D97-AF65-F5344CB8AC3E}">
        <p14:creationId xmlns:p14="http://schemas.microsoft.com/office/powerpoint/2010/main" val="121871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38934EE8-1DD6-4929-B7B8-30F750D483F0}" type="slidenum">
              <a:rPr lang="en-US" smtClean="0"/>
              <a:t>35</a:t>
            </a:fld>
            <a:endParaRPr lang="en-US"/>
          </a:p>
        </p:txBody>
      </p:sp>
    </p:spTree>
    <p:extLst>
      <p:ext uri="{BB962C8B-B14F-4D97-AF65-F5344CB8AC3E}">
        <p14:creationId xmlns:p14="http://schemas.microsoft.com/office/powerpoint/2010/main" val="807663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3154BEC2-D09B-4CD1-9EA2-89FC05B25BF2}"/>
              </a:ext>
            </a:extLst>
          </p:cNvPr>
          <p:cNvSpPr>
            <a:spLocks noGrp="1"/>
          </p:cNvSpPr>
          <p:nvPr>
            <p:ph type="pic" sz="quarter" idx="13"/>
          </p:nvPr>
        </p:nvSpPr>
        <p:spPr>
          <a:xfrm>
            <a:off x="0" y="1089025"/>
            <a:ext cx="12192000" cy="2879725"/>
          </a:xfrm>
          <a:prstGeom prst="rect">
            <a:avLst/>
          </a:prstGeom>
        </p:spPr>
        <p:txBody>
          <a:bodyPr/>
          <a:lstStyle>
            <a:lvl1pPr marL="0">
              <a:defRPr/>
            </a:lvl1pPr>
          </a:lstStyle>
          <a:p>
            <a:endParaRPr lang="en-US" dirty="0"/>
          </a:p>
        </p:txBody>
      </p:sp>
      <p:sp>
        <p:nvSpPr>
          <p:cNvPr id="3" name="Subtitle 2">
            <a:extLst>
              <a:ext uri="{FF2B5EF4-FFF2-40B4-BE49-F238E27FC236}">
                <a16:creationId xmlns:a16="http://schemas.microsoft.com/office/drawing/2014/main" id="{1B17D1ED-732F-4E2D-9A7F-62AAA6BF4E8C}"/>
              </a:ext>
            </a:extLst>
          </p:cNvPr>
          <p:cNvSpPr>
            <a:spLocks noGrp="1"/>
          </p:cNvSpPr>
          <p:nvPr>
            <p:ph type="subTitle" idx="1" hasCustomPrompt="1"/>
          </p:nvPr>
        </p:nvSpPr>
        <p:spPr>
          <a:xfrm>
            <a:off x="695326" y="5311253"/>
            <a:ext cx="10801348" cy="818084"/>
          </a:xfrm>
          <a:prstGeom prst="rect">
            <a:avLst/>
          </a:prstGeom>
        </p:spPr>
        <p:txBody>
          <a:bodyPr lIns="36000" tIns="72000" rIns="0" bIns="0">
            <a:normAutofit/>
          </a:bodyPr>
          <a:lstStyle>
            <a:lvl1pPr marL="0" indent="0" algn="l">
              <a:lnSpc>
                <a:spcPct val="100000"/>
              </a:lnSpc>
              <a:buNone/>
              <a:defRPr sz="1800">
                <a:latin typeface="Roboto" panose="02000000000000000000" pitchFamily="2" charset="0"/>
                <a:ea typeface="Roboto" panose="02000000000000000000"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 name="Rectangle 7">
            <a:extLst>
              <a:ext uri="{FF2B5EF4-FFF2-40B4-BE49-F238E27FC236}">
                <a16:creationId xmlns:a16="http://schemas.microsoft.com/office/drawing/2014/main" id="{DEA04D85-A798-4EE8-983B-ABFCB9D55E4A}"/>
              </a:ext>
            </a:extLst>
          </p:cNvPr>
          <p:cNvSpPr/>
          <p:nvPr userDrawn="1"/>
        </p:nvSpPr>
        <p:spPr>
          <a:xfrm>
            <a:off x="0" y="3968750"/>
            <a:ext cx="12192000" cy="144463"/>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5" name="Picture Placeholder 24">
            <a:extLst>
              <a:ext uri="{FF2B5EF4-FFF2-40B4-BE49-F238E27FC236}">
                <a16:creationId xmlns:a16="http://schemas.microsoft.com/office/drawing/2014/main" id="{1FF7F2E1-BDFC-4820-BDEF-EFCE2E04CADC}"/>
              </a:ext>
            </a:extLst>
          </p:cNvPr>
          <p:cNvSpPr>
            <a:spLocks noGrp="1"/>
          </p:cNvSpPr>
          <p:nvPr>
            <p:ph type="pic" sz="quarter" idx="15"/>
          </p:nvPr>
        </p:nvSpPr>
        <p:spPr>
          <a:xfrm>
            <a:off x="6349835" y="140277"/>
            <a:ext cx="2534303" cy="783648"/>
          </a:xfrm>
          <a:prstGeom prst="rect">
            <a:avLst/>
          </a:prstGeom>
        </p:spPr>
        <p:txBody>
          <a:bodyPr anchor="ctr" anchorCtr="1">
            <a:noAutofit/>
          </a:bodyPr>
          <a:lstStyle>
            <a:lvl1pPr>
              <a:defRPr sz="1600"/>
            </a:lvl1pPr>
          </a:lstStyle>
          <a:p>
            <a:endParaRPr lang="en-US" dirty="0"/>
          </a:p>
        </p:txBody>
      </p:sp>
      <p:sp>
        <p:nvSpPr>
          <p:cNvPr id="27" name="Picture Placeholder 24">
            <a:extLst>
              <a:ext uri="{FF2B5EF4-FFF2-40B4-BE49-F238E27FC236}">
                <a16:creationId xmlns:a16="http://schemas.microsoft.com/office/drawing/2014/main" id="{957E0D45-AD1A-4F04-B48D-D5ED9B2EC5EA}"/>
              </a:ext>
            </a:extLst>
          </p:cNvPr>
          <p:cNvSpPr>
            <a:spLocks noGrp="1"/>
          </p:cNvSpPr>
          <p:nvPr>
            <p:ph type="pic" sz="quarter" idx="16"/>
          </p:nvPr>
        </p:nvSpPr>
        <p:spPr>
          <a:xfrm>
            <a:off x="695325" y="136525"/>
            <a:ext cx="2749020" cy="789871"/>
          </a:xfrm>
          <a:prstGeom prst="rect">
            <a:avLst/>
          </a:prstGeom>
        </p:spPr>
        <p:txBody>
          <a:bodyPr anchor="ctr" anchorCtr="1">
            <a:noAutofit/>
          </a:bodyPr>
          <a:lstStyle>
            <a:lvl1pPr>
              <a:defRPr sz="1600"/>
            </a:lvl1pPr>
          </a:lstStyle>
          <a:p>
            <a:endParaRPr lang="en-US" dirty="0"/>
          </a:p>
        </p:txBody>
      </p:sp>
      <p:sp>
        <p:nvSpPr>
          <p:cNvPr id="19" name="Picture Placeholder 24">
            <a:extLst>
              <a:ext uri="{FF2B5EF4-FFF2-40B4-BE49-F238E27FC236}">
                <a16:creationId xmlns:a16="http://schemas.microsoft.com/office/drawing/2014/main" id="{EA9F3FA5-4FE9-4C17-AD95-3D4AB5051265}"/>
              </a:ext>
            </a:extLst>
          </p:cNvPr>
          <p:cNvSpPr>
            <a:spLocks noGrp="1"/>
          </p:cNvSpPr>
          <p:nvPr>
            <p:ph type="pic" sz="quarter" idx="17"/>
          </p:nvPr>
        </p:nvSpPr>
        <p:spPr>
          <a:xfrm>
            <a:off x="3522580" y="136525"/>
            <a:ext cx="2749020" cy="783648"/>
          </a:xfrm>
          <a:prstGeom prst="rect">
            <a:avLst/>
          </a:prstGeom>
        </p:spPr>
        <p:txBody>
          <a:bodyPr anchor="ctr" anchorCtr="1">
            <a:noAutofit/>
          </a:bodyPr>
          <a:lstStyle>
            <a:lvl1pPr>
              <a:defRPr sz="1600"/>
            </a:lvl1pPr>
          </a:lstStyle>
          <a:p>
            <a:endParaRPr lang="en-US" dirty="0"/>
          </a:p>
        </p:txBody>
      </p:sp>
      <p:sp>
        <p:nvSpPr>
          <p:cNvPr id="35" name="Textplatzhalter 33">
            <a:extLst>
              <a:ext uri="{FF2B5EF4-FFF2-40B4-BE49-F238E27FC236}">
                <a16:creationId xmlns:a16="http://schemas.microsoft.com/office/drawing/2014/main" id="{56E6E3EB-54DB-4637-AC45-F5DBF43AA3C2}"/>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6" name="Picture Placeholder 24">
            <a:extLst>
              <a:ext uri="{FF2B5EF4-FFF2-40B4-BE49-F238E27FC236}">
                <a16:creationId xmlns:a16="http://schemas.microsoft.com/office/drawing/2014/main" id="{AC0CF571-5E53-43BD-818C-433ACA21680A}"/>
              </a:ext>
            </a:extLst>
          </p:cNvPr>
          <p:cNvSpPr>
            <a:spLocks noGrp="1"/>
          </p:cNvSpPr>
          <p:nvPr>
            <p:ph type="pic" sz="quarter" idx="25"/>
          </p:nvPr>
        </p:nvSpPr>
        <p:spPr>
          <a:xfrm>
            <a:off x="8962372" y="140278"/>
            <a:ext cx="2534303" cy="783648"/>
          </a:xfrm>
          <a:prstGeom prst="rect">
            <a:avLst/>
          </a:prstGeom>
        </p:spPr>
        <p:txBody>
          <a:bodyPr anchor="ctr" anchorCtr="1">
            <a:noAutofit/>
          </a:bodyPr>
          <a:lstStyle>
            <a:lvl1pPr>
              <a:defRPr sz="1600"/>
            </a:lvl1pPr>
          </a:lstStyle>
          <a:p>
            <a:endParaRPr lang="en-US" dirty="0"/>
          </a:p>
        </p:txBody>
      </p:sp>
      <p:sp>
        <p:nvSpPr>
          <p:cNvPr id="21" name="Titel 20">
            <a:extLst>
              <a:ext uri="{FF2B5EF4-FFF2-40B4-BE49-F238E27FC236}">
                <a16:creationId xmlns:a16="http://schemas.microsoft.com/office/drawing/2014/main" id="{13CBBE3E-828B-7646-ACDE-06B6FAB071C0}"/>
              </a:ext>
            </a:extLst>
          </p:cNvPr>
          <p:cNvSpPr>
            <a:spLocks noGrp="1"/>
          </p:cNvSpPr>
          <p:nvPr>
            <p:ph type="title"/>
          </p:nvPr>
        </p:nvSpPr>
        <p:spPr>
          <a:xfrm>
            <a:off x="695325" y="4113213"/>
            <a:ext cx="10801350" cy="1198040"/>
          </a:xfrm>
        </p:spPr>
        <p:txBody>
          <a:bodyPr lIns="18000"/>
          <a:lstStyle>
            <a:lvl1pPr>
              <a:defRPr b="0">
                <a:latin typeface="Roboto Medium" panose="02000000000000000000" pitchFamily="2" charset="0"/>
                <a:ea typeface="Roboto Medium" panose="02000000000000000000" pitchFamily="2" charset="0"/>
              </a:defRPr>
            </a:lvl1pPr>
          </a:lstStyle>
          <a:p>
            <a:r>
              <a:rPr lang="de-DE" dirty="0"/>
              <a:t>Mastertitelformat bearbeiten</a:t>
            </a:r>
          </a:p>
        </p:txBody>
      </p:sp>
      <p:sp>
        <p:nvSpPr>
          <p:cNvPr id="28" name="Fußzeilenplatzhalter 27">
            <a:extLst>
              <a:ext uri="{FF2B5EF4-FFF2-40B4-BE49-F238E27FC236}">
                <a16:creationId xmlns:a16="http://schemas.microsoft.com/office/drawing/2014/main" id="{6C84F0FD-6904-5B6A-386E-AF710B56DB76}"/>
              </a:ext>
            </a:extLst>
          </p:cNvPr>
          <p:cNvSpPr>
            <a:spLocks noGrp="1"/>
          </p:cNvSpPr>
          <p:nvPr>
            <p:ph type="ftr" sz="quarter" idx="27"/>
          </p:nvPr>
        </p:nvSpPr>
        <p:spPr/>
        <p:txBody>
          <a:bodyPr/>
          <a:lstStyle/>
          <a:p>
            <a:r>
              <a:rPr lang="de-DE" dirty="0"/>
              <a:t>Prof. Dr. Valentin Schwind</a:t>
            </a:r>
          </a:p>
        </p:txBody>
      </p:sp>
      <p:sp>
        <p:nvSpPr>
          <p:cNvPr id="29" name="Foliennummernplatzhalter 28">
            <a:extLst>
              <a:ext uri="{FF2B5EF4-FFF2-40B4-BE49-F238E27FC236}">
                <a16:creationId xmlns:a16="http://schemas.microsoft.com/office/drawing/2014/main" id="{8EAF4180-5911-342F-B998-F78333FD4A4E}"/>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Tree>
    <p:extLst>
      <p:ext uri="{BB962C8B-B14F-4D97-AF65-F5344CB8AC3E}">
        <p14:creationId xmlns:p14="http://schemas.microsoft.com/office/powerpoint/2010/main" val="2176122049"/>
      </p:ext>
    </p:extLst>
  </p:cSld>
  <p:clrMapOvr>
    <a:masterClrMapping/>
  </p:clrMapOvr>
  <p:extLst>
    <p:ext uri="{DCECCB84-F9BA-43D5-87BE-67443E8EF086}">
      <p15:sldGuideLst xmlns:p15="http://schemas.microsoft.com/office/powerpoint/2012/main">
        <p15:guide id="1" pos="438" userDrawn="1">
          <p15:clr>
            <a:srgbClr val="FBAE40"/>
          </p15:clr>
        </p15:guide>
        <p15:guide id="2" pos="3840" userDrawn="1">
          <p15:clr>
            <a:srgbClr val="FBAE40"/>
          </p15:clr>
        </p15:guide>
        <p15:guide id="4" orient="horz" pos="259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34" name="Fußzeilenplatzhalter 33">
            <a:extLst>
              <a:ext uri="{FF2B5EF4-FFF2-40B4-BE49-F238E27FC236}">
                <a16:creationId xmlns:a16="http://schemas.microsoft.com/office/drawing/2014/main" id="{5B93AA49-1425-F27D-E1D1-C80F4A2D12B8}"/>
              </a:ext>
            </a:extLst>
          </p:cNvPr>
          <p:cNvSpPr>
            <a:spLocks noGrp="1"/>
          </p:cNvSpPr>
          <p:nvPr>
            <p:ph type="ftr" sz="quarter" idx="27"/>
          </p:nvPr>
        </p:nvSpPr>
        <p:spPr/>
        <p:txBody>
          <a:bodyPr/>
          <a:lstStyle/>
          <a:p>
            <a:r>
              <a:rPr lang="de-DE" dirty="0"/>
              <a:t>Prof. Dr. Valentin Schwind</a:t>
            </a:r>
          </a:p>
        </p:txBody>
      </p:sp>
      <p:sp>
        <p:nvSpPr>
          <p:cNvPr id="35" name="Foliennummernplatzhalter 34">
            <a:extLst>
              <a:ext uri="{FF2B5EF4-FFF2-40B4-BE49-F238E27FC236}">
                <a16:creationId xmlns:a16="http://schemas.microsoft.com/office/drawing/2014/main" id="{660E2210-0B27-653C-4EF3-5ECADF325C0A}"/>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9" name="Textplatzhalter 33">
            <a:extLst>
              <a:ext uri="{FF2B5EF4-FFF2-40B4-BE49-F238E27FC236}">
                <a16:creationId xmlns:a16="http://schemas.microsoft.com/office/drawing/2014/main" id="{28B7E8F2-99A2-F107-D262-B99C778BB0C4}"/>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3" name="Textplatzhalter 2">
            <a:extLst>
              <a:ext uri="{FF2B5EF4-FFF2-40B4-BE49-F238E27FC236}">
                <a16:creationId xmlns:a16="http://schemas.microsoft.com/office/drawing/2014/main" id="{D6E6ABBB-BDC6-D684-8C01-FEE0B3AB08F7}"/>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4217904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Source">
    <p:spTree>
      <p:nvGrpSpPr>
        <p:cNvPr id="1" name=""/>
        <p:cNvGrpSpPr/>
        <p:nvPr/>
      </p:nvGrpSpPr>
      <p:grpSpPr>
        <a:xfrm>
          <a:off x="0" y="0"/>
          <a:ext cx="0" cy="0"/>
          <a:chOff x="0" y="0"/>
          <a:chExt cx="0" cy="0"/>
        </a:xfrm>
      </p:grpSpPr>
      <p:sp>
        <p:nvSpPr>
          <p:cNvPr id="23" name="Titel 22">
            <a:extLst>
              <a:ext uri="{FF2B5EF4-FFF2-40B4-BE49-F238E27FC236}">
                <a16:creationId xmlns:a16="http://schemas.microsoft.com/office/drawing/2014/main" id="{46343520-0773-0CAD-BB26-282AEDB65DAA}"/>
              </a:ext>
            </a:extLst>
          </p:cNvPr>
          <p:cNvSpPr>
            <a:spLocks noGrp="1"/>
          </p:cNvSpPr>
          <p:nvPr>
            <p:ph type="title"/>
          </p:nvPr>
        </p:nvSpPr>
        <p:spPr/>
        <p:txBody>
          <a:bodyPr/>
          <a:lstStyle/>
          <a:p>
            <a:r>
              <a:rPr lang="de-DE" dirty="0"/>
              <a:t>Mastertitelformat bearbeiten</a:t>
            </a:r>
          </a:p>
        </p:txBody>
      </p:sp>
      <p:sp>
        <p:nvSpPr>
          <p:cNvPr id="15" name="Fußzeilenplatzhalter 14">
            <a:extLst>
              <a:ext uri="{FF2B5EF4-FFF2-40B4-BE49-F238E27FC236}">
                <a16:creationId xmlns:a16="http://schemas.microsoft.com/office/drawing/2014/main" id="{79A8D92A-4687-F9F8-1366-3766BC53D930}"/>
              </a:ext>
            </a:extLst>
          </p:cNvPr>
          <p:cNvSpPr>
            <a:spLocks noGrp="1"/>
          </p:cNvSpPr>
          <p:nvPr>
            <p:ph type="ftr" sz="quarter" idx="32"/>
          </p:nvPr>
        </p:nvSpPr>
        <p:spPr/>
        <p:txBody>
          <a:bodyPr/>
          <a:lstStyle/>
          <a:p>
            <a:r>
              <a:rPr lang="de-DE"/>
              <a:t>Prof. Dr. Valentin Schwind</a:t>
            </a:r>
            <a:endParaRPr lang="de-DE" dirty="0"/>
          </a:p>
        </p:txBody>
      </p:sp>
      <p:sp>
        <p:nvSpPr>
          <p:cNvPr id="17" name="Foliennummernplatzhalter 16">
            <a:extLst>
              <a:ext uri="{FF2B5EF4-FFF2-40B4-BE49-F238E27FC236}">
                <a16:creationId xmlns:a16="http://schemas.microsoft.com/office/drawing/2014/main" id="{567E0EEA-8F0A-69D2-C221-940AD3AA8F4E}"/>
              </a:ext>
            </a:extLst>
          </p:cNvPr>
          <p:cNvSpPr>
            <a:spLocks noGrp="1"/>
          </p:cNvSpPr>
          <p:nvPr>
            <p:ph type="sldNum" sz="quarter" idx="33"/>
          </p:nvPr>
        </p:nvSpPr>
        <p:spPr/>
        <p:txBody>
          <a:bodyPr/>
          <a:lstStyle/>
          <a:p>
            <a:fld id="{BA24374A-C3A8-471A-8837-3FC31668ABE5}" type="slidenum">
              <a:rPr lang="de-DE" smtClean="0"/>
              <a:pPr/>
              <a:t>‹Nr.›</a:t>
            </a:fld>
            <a:endParaRPr lang="de-DE" dirty="0"/>
          </a:p>
        </p:txBody>
      </p:sp>
      <p:sp>
        <p:nvSpPr>
          <p:cNvPr id="13" name="Textplatzhalter 33">
            <a:extLst>
              <a:ext uri="{FF2B5EF4-FFF2-40B4-BE49-F238E27FC236}">
                <a16:creationId xmlns:a16="http://schemas.microsoft.com/office/drawing/2014/main" id="{7175D9F5-A1C5-6CD0-9B3F-A6AB69504B66}"/>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9" name="Textplatzhalter 8">
            <a:extLst>
              <a:ext uri="{FF2B5EF4-FFF2-40B4-BE49-F238E27FC236}">
                <a16:creationId xmlns:a16="http://schemas.microsoft.com/office/drawing/2014/main" id="{535D866B-C56B-D61F-F720-38D2B13B2A89}"/>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 name="Inhaltsplatzhalter 10">
            <a:extLst>
              <a:ext uri="{FF2B5EF4-FFF2-40B4-BE49-F238E27FC236}">
                <a16:creationId xmlns:a16="http://schemas.microsoft.com/office/drawing/2014/main" id="{BFCEAAD2-C619-CDF9-BC17-41B93C1E1A81}"/>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53736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25" name="Fußzeilenplatzhalter 24">
            <a:extLst>
              <a:ext uri="{FF2B5EF4-FFF2-40B4-BE49-F238E27FC236}">
                <a16:creationId xmlns:a16="http://schemas.microsoft.com/office/drawing/2014/main" id="{801A7224-284D-6615-D122-6518DFAC34A7}"/>
              </a:ext>
            </a:extLst>
          </p:cNvPr>
          <p:cNvSpPr>
            <a:spLocks noGrp="1"/>
          </p:cNvSpPr>
          <p:nvPr>
            <p:ph type="ftr" sz="quarter" idx="27"/>
          </p:nvPr>
        </p:nvSpPr>
        <p:spPr/>
        <p:txBody>
          <a:bodyPr/>
          <a:lstStyle/>
          <a:p>
            <a:r>
              <a:rPr lang="de-DE"/>
              <a:t>Prof. Dr. Valentin Schwind</a:t>
            </a:r>
            <a:endParaRPr lang="de-DE" dirty="0"/>
          </a:p>
        </p:txBody>
      </p:sp>
      <p:sp>
        <p:nvSpPr>
          <p:cNvPr id="26" name="Foliennummernplatzhalter 25">
            <a:extLst>
              <a:ext uri="{FF2B5EF4-FFF2-40B4-BE49-F238E27FC236}">
                <a16:creationId xmlns:a16="http://schemas.microsoft.com/office/drawing/2014/main" id="{B701079B-48A8-8C08-E2C3-699147D90B0D}"/>
              </a:ext>
            </a:extLst>
          </p:cNvPr>
          <p:cNvSpPr>
            <a:spLocks noGrp="1"/>
          </p:cNvSpPr>
          <p:nvPr>
            <p:ph type="sldNum" sz="quarter" idx="28"/>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1812ABBE-6D1A-6D40-F031-53EA48A3A6B0}"/>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13" name="Textplatzhalter 25">
            <a:extLst>
              <a:ext uri="{FF2B5EF4-FFF2-40B4-BE49-F238E27FC236}">
                <a16:creationId xmlns:a16="http://schemas.microsoft.com/office/drawing/2014/main" id="{C3E88EDE-DEFB-872F-C90F-66CED59F8489}"/>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15" name="Textplatzhalter 2">
            <a:extLst>
              <a:ext uri="{FF2B5EF4-FFF2-40B4-BE49-F238E27FC236}">
                <a16:creationId xmlns:a16="http://schemas.microsoft.com/office/drawing/2014/main" id="{BE4702DA-6169-C543-E934-4CDBE07CC0DF}"/>
              </a:ext>
            </a:extLst>
          </p:cNvPr>
          <p:cNvSpPr>
            <a:spLocks noGrp="1"/>
          </p:cNvSpPr>
          <p:nvPr>
            <p:ph type="body" sz="quarter" idx="29"/>
          </p:nvPr>
        </p:nvSpPr>
        <p:spPr>
          <a:xfrm>
            <a:off x="695325" y="1449388"/>
            <a:ext cx="10801350" cy="4679950"/>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2674320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Content and Source">
    <p:spTree>
      <p:nvGrpSpPr>
        <p:cNvPr id="1" name=""/>
        <p:cNvGrpSpPr/>
        <p:nvPr/>
      </p:nvGrpSpPr>
      <p:grpSpPr>
        <a:xfrm>
          <a:off x="0" y="0"/>
          <a:ext cx="0" cy="0"/>
          <a:chOff x="0" y="0"/>
          <a:chExt cx="0" cy="0"/>
        </a:xfrm>
      </p:grpSpPr>
      <p:sp>
        <p:nvSpPr>
          <p:cNvPr id="19" name="Titel 18">
            <a:extLst>
              <a:ext uri="{FF2B5EF4-FFF2-40B4-BE49-F238E27FC236}">
                <a16:creationId xmlns:a16="http://schemas.microsoft.com/office/drawing/2014/main" id="{BD77036C-E8A2-7B0E-8A98-8AF7EDA305FF}"/>
              </a:ext>
            </a:extLst>
          </p:cNvPr>
          <p:cNvSpPr>
            <a:spLocks noGrp="1"/>
          </p:cNvSpPr>
          <p:nvPr>
            <p:ph type="title"/>
          </p:nvPr>
        </p:nvSpPr>
        <p:spPr/>
        <p:txBody>
          <a:bodyPr/>
          <a:lstStyle/>
          <a:p>
            <a:r>
              <a:rPr lang="de-DE"/>
              <a:t>Mastertitelformat bearbeiten</a:t>
            </a:r>
          </a:p>
        </p:txBody>
      </p:sp>
      <p:sp>
        <p:nvSpPr>
          <p:cNvPr id="3" name="Fußzeilenplatzhalter 2">
            <a:extLst>
              <a:ext uri="{FF2B5EF4-FFF2-40B4-BE49-F238E27FC236}">
                <a16:creationId xmlns:a16="http://schemas.microsoft.com/office/drawing/2014/main" id="{211D10DA-5083-DBF1-77A8-0D580ECA47B5}"/>
              </a:ext>
            </a:extLst>
          </p:cNvPr>
          <p:cNvSpPr>
            <a:spLocks noGrp="1"/>
          </p:cNvSpPr>
          <p:nvPr>
            <p:ph type="ftr" sz="quarter" idx="31"/>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2ACAC9-B081-4E5E-DA54-1EF762C07B75}"/>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15" name="Textplatzhalter 33">
            <a:extLst>
              <a:ext uri="{FF2B5EF4-FFF2-40B4-BE49-F238E27FC236}">
                <a16:creationId xmlns:a16="http://schemas.microsoft.com/office/drawing/2014/main" id="{4B457343-546D-E798-E180-30BFAECBC469}"/>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26" name="Textplatzhalter 25">
            <a:extLst>
              <a:ext uri="{FF2B5EF4-FFF2-40B4-BE49-F238E27FC236}">
                <a16:creationId xmlns:a16="http://schemas.microsoft.com/office/drawing/2014/main" id="{77428857-3E3E-0DB3-32FD-76665C2CF66D}"/>
              </a:ext>
            </a:extLst>
          </p:cNvPr>
          <p:cNvSpPr>
            <a:spLocks noGrp="1"/>
          </p:cNvSpPr>
          <p:nvPr>
            <p:ph type="body" sz="quarter" idx="36" hasCustomPrompt="1"/>
          </p:nvPr>
        </p:nvSpPr>
        <p:spPr>
          <a:xfrm>
            <a:off x="695325" y="1089025"/>
            <a:ext cx="10801350" cy="360363"/>
          </a:xfrm>
        </p:spPr>
        <p:txBody>
          <a:bodyPr lIns="0" tIns="0" rIns="0" bIns="0">
            <a:noAutofit/>
          </a:bodyPr>
          <a:lstStyle>
            <a:lvl1pPr marL="33750" indent="0">
              <a:buNone/>
              <a:defRPr sz="2000">
                <a:solidFill>
                  <a:schemeClr val="accent1"/>
                </a:solidFill>
                <a:latin typeface="+mj-lt"/>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de-DE" dirty="0" err="1"/>
              <a:t>Subtitleformat</a:t>
            </a:r>
            <a:r>
              <a:rPr lang="de-DE" dirty="0"/>
              <a:t> bearbeiten</a:t>
            </a:r>
          </a:p>
        </p:txBody>
      </p:sp>
      <p:sp>
        <p:nvSpPr>
          <p:cNvPr id="28" name="Textplatzhalter 8">
            <a:extLst>
              <a:ext uri="{FF2B5EF4-FFF2-40B4-BE49-F238E27FC236}">
                <a16:creationId xmlns:a16="http://schemas.microsoft.com/office/drawing/2014/main" id="{620BE56C-55F2-5172-241C-387F566466FD}"/>
              </a:ext>
            </a:extLst>
          </p:cNvPr>
          <p:cNvSpPr>
            <a:spLocks noGrp="1"/>
          </p:cNvSpPr>
          <p:nvPr>
            <p:ph type="body" sz="quarter" idx="34"/>
          </p:nvPr>
        </p:nvSpPr>
        <p:spPr>
          <a:xfrm>
            <a:off x="695325" y="1449388"/>
            <a:ext cx="10801349" cy="4056061"/>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29" name="Inhaltsplatzhalter 10">
            <a:extLst>
              <a:ext uri="{FF2B5EF4-FFF2-40B4-BE49-F238E27FC236}">
                <a16:creationId xmlns:a16="http://schemas.microsoft.com/office/drawing/2014/main" id="{62714AF4-C070-A75E-F864-D652CF850E45}"/>
              </a:ext>
            </a:extLst>
          </p:cNvPr>
          <p:cNvSpPr>
            <a:spLocks noGrp="1"/>
          </p:cNvSpPr>
          <p:nvPr>
            <p:ph sz="quarter" idx="35" hasCustomPrompt="1"/>
          </p:nvPr>
        </p:nvSpPr>
        <p:spPr>
          <a:xfrm>
            <a:off x="695325" y="5505450"/>
            <a:ext cx="10801350" cy="623888"/>
          </a:xfrm>
        </p:spPr>
        <p:txBody>
          <a:bodyPr anchor="b">
            <a:noAutofit/>
          </a:bodyPr>
          <a:lstStyle>
            <a:lvl1pPr marL="33750" indent="0">
              <a:lnSpc>
                <a:spcPct val="100000"/>
              </a:lnSpc>
              <a:spcBef>
                <a:spcPts val="100"/>
              </a:spcBef>
              <a:spcAft>
                <a:spcPts val="100"/>
              </a:spcAft>
              <a:buFont typeface="Arial" panose="020B0604020202020204" pitchFamily="34" charset="0"/>
              <a:buNone/>
              <a:defRPr sz="1000">
                <a:solidFill>
                  <a:schemeClr val="tx1">
                    <a:lumMod val="65000"/>
                    <a:lumOff val="35000"/>
                  </a:schemeClr>
                </a:solidFill>
              </a:defRPr>
            </a:lvl1pPr>
            <a:lvl2pPr marL="286163" indent="0">
              <a:buFont typeface="Arial" panose="020B0604020202020204" pitchFamily="34" charset="0"/>
              <a:buNone/>
              <a:defRPr sz="1100">
                <a:solidFill>
                  <a:schemeClr val="tx1">
                    <a:lumMod val="50000"/>
                    <a:lumOff val="50000"/>
                  </a:schemeClr>
                </a:solidFill>
              </a:defRPr>
            </a:lvl2pPr>
            <a:lvl3pPr marL="556038" indent="0">
              <a:buFont typeface="Arial" panose="020B0604020202020204" pitchFamily="34" charset="0"/>
              <a:buNone/>
              <a:defRPr sz="1100">
                <a:solidFill>
                  <a:schemeClr val="tx1">
                    <a:lumMod val="50000"/>
                    <a:lumOff val="50000"/>
                  </a:schemeClr>
                </a:solidFill>
              </a:defRPr>
            </a:lvl3pPr>
            <a:lvl4pPr marL="825913" indent="0">
              <a:buFont typeface="Arial" panose="020B0604020202020204" pitchFamily="34" charset="0"/>
              <a:buNone/>
              <a:defRPr sz="1100">
                <a:solidFill>
                  <a:schemeClr val="tx1">
                    <a:lumMod val="50000"/>
                    <a:lumOff val="50000"/>
                  </a:schemeClr>
                </a:solidFill>
              </a:defRPr>
            </a:lvl4pPr>
            <a:lvl5pPr marL="1094200" indent="0">
              <a:buFont typeface="Arial" panose="020B0604020202020204" pitchFamily="34" charset="0"/>
              <a:buNone/>
              <a:defRPr sz="1100">
                <a:solidFill>
                  <a:schemeClr val="tx1">
                    <a:lumMod val="50000"/>
                    <a:lumOff val="50000"/>
                  </a:schemeClr>
                </a:solidFill>
              </a:defRPr>
            </a:lvl5pPr>
          </a:lstStyle>
          <a:p>
            <a:pPr lvl="0"/>
            <a:r>
              <a:rPr lang="de-DE" dirty="0"/>
              <a:t>[1] Quelle</a:t>
            </a:r>
          </a:p>
        </p:txBody>
      </p:sp>
    </p:spTree>
    <p:extLst>
      <p:ext uri="{BB962C8B-B14F-4D97-AF65-F5344CB8AC3E}">
        <p14:creationId xmlns:p14="http://schemas.microsoft.com/office/powerpoint/2010/main" val="421952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518CBDE-B184-4EA4-86DB-E669BB3BB899}"/>
              </a:ext>
            </a:extLst>
          </p:cNvPr>
          <p:cNvSpPr>
            <a:spLocks noGrp="1"/>
          </p:cNvSpPr>
          <p:nvPr>
            <p:ph type="body" idx="1"/>
          </p:nvPr>
        </p:nvSpPr>
        <p:spPr>
          <a:xfrm>
            <a:off x="695325" y="4089747"/>
            <a:ext cx="10801349" cy="2039591"/>
          </a:xfrm>
          <a:prstGeom prst="rect">
            <a:avLst/>
          </a:prstGeom>
        </p:spPr>
        <p:txBody>
          <a:bodyPr lIns="0"/>
          <a:lstStyle>
            <a:lvl1pPr marL="0" indent="0">
              <a:lnSpc>
                <a:spcPct val="100000"/>
              </a:lnSpc>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Titel 6">
            <a:extLst>
              <a:ext uri="{FF2B5EF4-FFF2-40B4-BE49-F238E27FC236}">
                <a16:creationId xmlns:a16="http://schemas.microsoft.com/office/drawing/2014/main" id="{D8D81471-A712-68FE-7391-8A8FA7A9020C}"/>
              </a:ext>
            </a:extLst>
          </p:cNvPr>
          <p:cNvSpPr>
            <a:spLocks noGrp="1"/>
          </p:cNvSpPr>
          <p:nvPr>
            <p:ph type="title"/>
          </p:nvPr>
        </p:nvSpPr>
        <p:spPr>
          <a:xfrm>
            <a:off x="695325" y="1449388"/>
            <a:ext cx="10801350" cy="2519361"/>
          </a:xfrm>
        </p:spPr>
        <p:txBody>
          <a:bodyPr>
            <a:normAutofit/>
          </a:bodyPr>
          <a:lstStyle>
            <a:lvl1pPr>
              <a:defRPr sz="3600"/>
            </a:lvl1pPr>
          </a:lstStyle>
          <a:p>
            <a:r>
              <a:rPr lang="de-DE" dirty="0"/>
              <a:t>Mastertitelformat bearbeiten</a:t>
            </a:r>
          </a:p>
        </p:txBody>
      </p:sp>
      <p:sp>
        <p:nvSpPr>
          <p:cNvPr id="18" name="Fußzeilenplatzhalter 17">
            <a:extLst>
              <a:ext uri="{FF2B5EF4-FFF2-40B4-BE49-F238E27FC236}">
                <a16:creationId xmlns:a16="http://schemas.microsoft.com/office/drawing/2014/main" id="{34CBC7D4-DC3E-5626-4F81-2E2853A7C180}"/>
              </a:ext>
            </a:extLst>
          </p:cNvPr>
          <p:cNvSpPr>
            <a:spLocks noGrp="1"/>
          </p:cNvSpPr>
          <p:nvPr>
            <p:ph type="ftr" sz="quarter" idx="23"/>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AE8FFD0C-98D3-A710-E158-A3826A7BAE39}"/>
              </a:ext>
            </a:extLst>
          </p:cNvPr>
          <p:cNvSpPr>
            <a:spLocks noGrp="1"/>
          </p:cNvSpPr>
          <p:nvPr>
            <p:ph type="sldNum" sz="quarter" idx="24"/>
          </p:nvPr>
        </p:nvSpPr>
        <p:spPr/>
        <p:txBody>
          <a:bodyPr/>
          <a:lstStyle/>
          <a:p>
            <a:fld id="{BA24374A-C3A8-471A-8837-3FC31668ABE5}" type="slidenum">
              <a:rPr lang="de-DE" smtClean="0"/>
              <a:pPr/>
              <a:t>‹Nr.›</a:t>
            </a:fld>
            <a:endParaRPr lang="de-DE" dirty="0"/>
          </a:p>
        </p:txBody>
      </p:sp>
      <p:sp>
        <p:nvSpPr>
          <p:cNvPr id="8" name="Textplatzhalter 33">
            <a:extLst>
              <a:ext uri="{FF2B5EF4-FFF2-40B4-BE49-F238E27FC236}">
                <a16:creationId xmlns:a16="http://schemas.microsoft.com/office/drawing/2014/main" id="{501200E2-CBD1-EC5C-A3E9-10FCFE692D53}"/>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4147752153"/>
      </p:ext>
    </p:extLst>
  </p:cSld>
  <p:clrMapOvr>
    <a:masterClrMapping/>
  </p:clrMapOvr>
  <p:extLst>
    <p:ext uri="{DCECCB84-F9BA-43D5-87BE-67443E8EF086}">
      <p15:sldGuideLst xmlns:p15="http://schemas.microsoft.com/office/powerpoint/2012/main">
        <p15:guide id="1" orient="horz" pos="256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ig Pictur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308725"/>
          </a:xfrm>
          <a:prstGeom prst="rect">
            <a:avLst/>
          </a:prstGeom>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623887"/>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
        <p:nvSpPr>
          <p:cNvPr id="18" name="Fußzeilenplatzhalter 17">
            <a:extLst>
              <a:ext uri="{FF2B5EF4-FFF2-40B4-BE49-F238E27FC236}">
                <a16:creationId xmlns:a16="http://schemas.microsoft.com/office/drawing/2014/main" id="{934167EF-181B-96CB-4C28-D9AC9834CA49}"/>
              </a:ext>
            </a:extLst>
          </p:cNvPr>
          <p:cNvSpPr>
            <a:spLocks noGrp="1"/>
          </p:cNvSpPr>
          <p:nvPr>
            <p:ph type="ftr" sz="quarter" idx="31"/>
          </p:nvPr>
        </p:nvSpPr>
        <p:spPr/>
        <p:txBody>
          <a:bodyPr/>
          <a:lstStyle/>
          <a:p>
            <a:r>
              <a:rPr lang="de-DE"/>
              <a:t>Prof. Dr. Valentin Schwind</a:t>
            </a:r>
            <a:endParaRPr lang="de-DE" dirty="0"/>
          </a:p>
        </p:txBody>
      </p:sp>
      <p:sp>
        <p:nvSpPr>
          <p:cNvPr id="19" name="Foliennummernplatzhalter 18">
            <a:extLst>
              <a:ext uri="{FF2B5EF4-FFF2-40B4-BE49-F238E27FC236}">
                <a16:creationId xmlns:a16="http://schemas.microsoft.com/office/drawing/2014/main" id="{4F72F9FD-8FDA-EF20-7D56-3E6A703BDA94}"/>
              </a:ext>
            </a:extLst>
          </p:cNvPr>
          <p:cNvSpPr>
            <a:spLocks noGrp="1"/>
          </p:cNvSpPr>
          <p:nvPr>
            <p:ph type="sldNum" sz="quarter" idx="32"/>
          </p:nvPr>
        </p:nvSpPr>
        <p:spPr/>
        <p:txBody>
          <a:bodyPr/>
          <a:lstStyle/>
          <a:p>
            <a:fld id="{BA24374A-C3A8-471A-8837-3FC31668ABE5}" type="slidenum">
              <a:rPr lang="de-DE" smtClean="0"/>
              <a:pPr/>
              <a:t>‹Nr.›</a:t>
            </a:fld>
            <a:endParaRPr lang="de-DE" dirty="0"/>
          </a:p>
        </p:txBody>
      </p:sp>
      <p:sp>
        <p:nvSpPr>
          <p:cNvPr id="7" name="Textplatzhalter 33">
            <a:extLst>
              <a:ext uri="{FF2B5EF4-FFF2-40B4-BE49-F238E27FC236}">
                <a16:creationId xmlns:a16="http://schemas.microsoft.com/office/drawing/2014/main" id="{C6C9D6F4-FD05-1FED-2127-D6F2DBC01A4D}"/>
              </a:ext>
            </a:extLst>
          </p:cNvPr>
          <p:cNvSpPr>
            <a:spLocks noGrp="1"/>
          </p:cNvSpPr>
          <p:nvPr>
            <p:ph type="body" sz="quarter" idx="21"/>
          </p:nvPr>
        </p:nvSpPr>
        <p:spPr>
          <a:xfrm>
            <a:off x="695325" y="6317998"/>
            <a:ext cx="7956549" cy="540001"/>
          </a:xfrm>
          <a:prstGeom prst="rect">
            <a:avLst/>
          </a:prstGeom>
        </p:spPr>
        <p:txBody>
          <a:bodyPr wrap="square" lIns="0" tIns="0" rIns="180000" bIns="0" anchor="ctr" anchorCtr="0">
            <a:normAutofit/>
          </a:bodyPr>
          <a:lstStyle>
            <a:lvl1pPr marL="0" indent="0" algn="l">
              <a:lnSpc>
                <a:spcPct val="100000"/>
              </a:lnSpc>
              <a:spcBef>
                <a:spcPts val="0"/>
              </a:spcBef>
              <a:spcAft>
                <a:spcPts val="0"/>
              </a:spcAft>
              <a:buNone/>
              <a:defRPr sz="14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Tree>
    <p:extLst>
      <p:ext uri="{BB962C8B-B14F-4D97-AF65-F5344CB8AC3E}">
        <p14:creationId xmlns:p14="http://schemas.microsoft.com/office/powerpoint/2010/main" val="228518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ig Picture Full Scree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22C5E7AB-4BE1-4D53-9C5E-D580649BC061}"/>
              </a:ext>
            </a:extLst>
          </p:cNvPr>
          <p:cNvSpPr>
            <a:spLocks noGrp="1"/>
          </p:cNvSpPr>
          <p:nvPr>
            <p:ph type="pic" sz="quarter" idx="22"/>
          </p:nvPr>
        </p:nvSpPr>
        <p:spPr>
          <a:xfrm>
            <a:off x="0" y="0"/>
            <a:ext cx="12192000" cy="6858000"/>
          </a:xfrm>
          <a:prstGeom prst="rect">
            <a:avLst/>
          </a:prstGeom>
          <a:solidFill>
            <a:schemeClr val="bg1"/>
          </a:solidFill>
        </p:spPr>
        <p:txBody>
          <a:bodyPr anchor="ctr" anchorCtr="1"/>
          <a:lstStyle/>
          <a:p>
            <a:endParaRPr lang="de-DE" dirty="0"/>
          </a:p>
        </p:txBody>
      </p:sp>
      <p:sp>
        <p:nvSpPr>
          <p:cNvPr id="15" name="Textplatzhalter 2">
            <a:extLst>
              <a:ext uri="{FF2B5EF4-FFF2-40B4-BE49-F238E27FC236}">
                <a16:creationId xmlns:a16="http://schemas.microsoft.com/office/drawing/2014/main" id="{C8F447B0-EED4-D4D3-FE95-80EEDF4E983D}"/>
              </a:ext>
            </a:extLst>
          </p:cNvPr>
          <p:cNvSpPr>
            <a:spLocks noGrp="1"/>
          </p:cNvSpPr>
          <p:nvPr>
            <p:ph type="body" sz="quarter" idx="29" hasCustomPrompt="1"/>
          </p:nvPr>
        </p:nvSpPr>
        <p:spPr>
          <a:xfrm>
            <a:off x="695325" y="5505450"/>
            <a:ext cx="10801350" cy="1238250"/>
          </a:xfrm>
          <a:prstGeom prst="rect">
            <a:avLst/>
          </a:prstGeom>
        </p:spPr>
        <p:txBody>
          <a:bodyPr anchor="b" anchorCtr="0">
            <a:normAutofit/>
          </a:bodyPr>
          <a:lstStyle>
            <a:lvl1pPr marL="33750" indent="0">
              <a:lnSpc>
                <a:spcPct val="100000"/>
              </a:lnSpc>
              <a:spcBef>
                <a:spcPts val="100"/>
              </a:spcBef>
              <a:spcAft>
                <a:spcPts val="200"/>
              </a:spcAft>
              <a:buSzPct val="100000"/>
              <a:buFont typeface="+mj-lt"/>
              <a:buNone/>
              <a:tabLst>
                <a:tab pos="2152650" algn="l"/>
              </a:tabLst>
              <a:defRPr sz="1100">
                <a:solidFill>
                  <a:schemeClr val="tx1">
                    <a:lumMod val="65000"/>
                    <a:lumOff val="35000"/>
                  </a:schemeClr>
                </a:solidFill>
              </a:defRPr>
            </a:lvl1pPr>
          </a:lstStyle>
          <a:p>
            <a:pPr lvl="0"/>
            <a:r>
              <a:rPr lang="de-DE" dirty="0"/>
              <a:t>[1] Quelle</a:t>
            </a:r>
          </a:p>
        </p:txBody>
      </p:sp>
    </p:spTree>
    <p:extLst>
      <p:ext uri="{BB962C8B-B14F-4D97-AF65-F5344CB8AC3E}">
        <p14:creationId xmlns:p14="http://schemas.microsoft.com/office/powerpoint/2010/main" val="2289492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80057C3-E1B6-4280-AFCA-CC8AA7FC4FD8}"/>
              </a:ext>
            </a:extLst>
          </p:cNvPr>
          <p:cNvSpPr>
            <a:spLocks noGrp="1"/>
          </p:cNvSpPr>
          <p:nvPr>
            <p:ph type="title"/>
          </p:nvPr>
        </p:nvSpPr>
        <p:spPr>
          <a:xfrm>
            <a:off x="695327" y="115888"/>
            <a:ext cx="7956548" cy="973137"/>
          </a:xfrm>
          <a:prstGeom prst="rect">
            <a:avLst/>
          </a:prstGeom>
        </p:spPr>
        <p:txBody>
          <a:bodyPr>
            <a:normAutofit/>
          </a:bodyPr>
          <a:lstStyle>
            <a:lvl1pPr>
              <a:defRPr sz="3200" b="1">
                <a:latin typeface="Arial" panose="020B0604020202020204" pitchFamily="34" charset="0"/>
                <a:cs typeface="Arial" panose="020B0604020202020204" pitchFamily="34" charset="0"/>
              </a:defRPr>
            </a:lvl1pPr>
          </a:lstStyle>
          <a:p>
            <a:r>
              <a:rPr lang="en-US" dirty="0"/>
              <a:t>Click to edit Master title style</a:t>
            </a:r>
          </a:p>
        </p:txBody>
      </p:sp>
      <p:sp>
        <p:nvSpPr>
          <p:cNvPr id="9" name="Text Placeholder 8">
            <a:extLst>
              <a:ext uri="{FF2B5EF4-FFF2-40B4-BE49-F238E27FC236}">
                <a16:creationId xmlns:a16="http://schemas.microsoft.com/office/drawing/2014/main" id="{3D9047DF-64CB-4B9C-95ED-E6ECC29134DE}"/>
              </a:ext>
            </a:extLst>
          </p:cNvPr>
          <p:cNvSpPr>
            <a:spLocks noGrp="1"/>
          </p:cNvSpPr>
          <p:nvPr>
            <p:ph type="body" sz="quarter" idx="13"/>
          </p:nvPr>
        </p:nvSpPr>
        <p:spPr>
          <a:xfrm>
            <a:off x="695324" y="1592264"/>
            <a:ext cx="7956551" cy="4537074"/>
          </a:xfrm>
          <a:prstGeom prst="rect">
            <a:avLst/>
          </a:prstGeom>
        </p:spPr>
        <p:txBody>
          <a:bodyPr/>
          <a:lstStyle>
            <a:lvl1pPr defTabSz="284400">
              <a:defRPr/>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8">
            <a:extLst>
              <a:ext uri="{FF2B5EF4-FFF2-40B4-BE49-F238E27FC236}">
                <a16:creationId xmlns:a16="http://schemas.microsoft.com/office/drawing/2014/main" id="{932D37C9-8C47-46F1-90DE-4D249E5D2F91}"/>
              </a:ext>
            </a:extLst>
          </p:cNvPr>
          <p:cNvSpPr>
            <a:spLocks noGrp="1"/>
          </p:cNvSpPr>
          <p:nvPr>
            <p:ph type="body" sz="quarter" idx="15" hasCustomPrompt="1"/>
          </p:nvPr>
        </p:nvSpPr>
        <p:spPr>
          <a:xfrm>
            <a:off x="695326" y="1089025"/>
            <a:ext cx="7956549" cy="503239"/>
          </a:xfrm>
          <a:prstGeom prst="rect">
            <a:avLst/>
          </a:prstGeom>
        </p:spPr>
        <p:txBody>
          <a:bodyPr lIns="0" tIns="36000" rIns="0" bIns="0">
            <a:noAutofit/>
          </a:bodyPr>
          <a:lstStyle>
            <a:lvl1pPr marL="0" indent="0">
              <a:buNone/>
              <a:defRPr sz="2000" b="1" i="0">
                <a:solidFill>
                  <a:srgbClr val="00B0F0"/>
                </a:solidFill>
                <a:latin typeface="+mj-lt"/>
              </a:defRPr>
            </a:lvl1pPr>
            <a:lvl2pPr marL="457178" indent="0">
              <a:buNone/>
              <a:defRPr sz="1400" b="0" i="0">
                <a:solidFill>
                  <a:srgbClr val="00B0F0"/>
                </a:solidFill>
                <a:latin typeface="HelveticaNeueLT Std Med" panose="020B0604020202020204" pitchFamily="34" charset="0"/>
              </a:defRPr>
            </a:lvl2pPr>
            <a:lvl3pPr marL="914354" indent="0">
              <a:buNone/>
              <a:defRPr sz="1200" b="0" i="0">
                <a:solidFill>
                  <a:srgbClr val="00B0F0"/>
                </a:solidFill>
                <a:latin typeface="HelveticaNeueLT Std Med" panose="020B0604020202020204" pitchFamily="34" charset="0"/>
              </a:defRPr>
            </a:lvl3pPr>
            <a:lvl4pPr marL="1371532" indent="0">
              <a:buNone/>
              <a:defRPr sz="1100" b="0" i="0">
                <a:solidFill>
                  <a:srgbClr val="00B0F0"/>
                </a:solidFill>
                <a:latin typeface="HelveticaNeueLT Std Med" panose="020B0604020202020204" pitchFamily="34" charset="0"/>
              </a:defRPr>
            </a:lvl4pPr>
            <a:lvl5pPr marL="1828709" indent="0">
              <a:buNone/>
              <a:defRPr sz="1100" b="0" i="0">
                <a:solidFill>
                  <a:srgbClr val="00B0F0"/>
                </a:solidFill>
                <a:latin typeface="HelveticaNeueLT Std Med" panose="020B0604020202020204" pitchFamily="34" charset="0"/>
              </a:defRPr>
            </a:lvl5pPr>
          </a:lstStyle>
          <a:p>
            <a:pPr lvl="0"/>
            <a:r>
              <a:rPr lang="en-US" dirty="0"/>
              <a:t>Click to edit Master subtitle style</a:t>
            </a:r>
          </a:p>
        </p:txBody>
      </p:sp>
      <p:sp>
        <p:nvSpPr>
          <p:cNvPr id="11" name="Textplatzhalter 33">
            <a:extLst>
              <a:ext uri="{FF2B5EF4-FFF2-40B4-BE49-F238E27FC236}">
                <a16:creationId xmlns:a16="http://schemas.microsoft.com/office/drawing/2014/main" id="{1CC2D235-C613-4A23-9CE8-CC0F66C7F019}"/>
              </a:ext>
            </a:extLst>
          </p:cNvPr>
          <p:cNvSpPr>
            <a:spLocks noGrp="1"/>
          </p:cNvSpPr>
          <p:nvPr>
            <p:ph type="body" sz="quarter" idx="21"/>
          </p:nvPr>
        </p:nvSpPr>
        <p:spPr>
          <a:xfrm>
            <a:off x="695325" y="6356350"/>
            <a:ext cx="5610225" cy="365125"/>
          </a:xfrm>
        </p:spPr>
        <p:txBody>
          <a:bodyPr lIns="0" tIns="0" rIns="0" bIns="0" anchor="ctr">
            <a:normAutofit/>
          </a:bodyPr>
          <a:lstStyle>
            <a:lvl1pPr marL="0" indent="0" algn="l">
              <a:spcBef>
                <a:spcPts val="0"/>
              </a:spcBef>
              <a:spcAft>
                <a:spcPts val="0"/>
              </a:spcAft>
              <a:buNone/>
              <a:defRPr sz="1600" b="0" baseline="0">
                <a:solidFill>
                  <a:schemeClr val="bg1"/>
                </a:solidFill>
              </a:defRPr>
            </a:lvl1pPr>
            <a:lvl2pPr marL="357188" indent="0">
              <a:buNone/>
              <a:defRPr b="1">
                <a:solidFill>
                  <a:schemeClr val="bg1"/>
                </a:solidFill>
              </a:defRPr>
            </a:lvl2pPr>
            <a:lvl3pPr marL="627063" indent="0">
              <a:buNone/>
              <a:defRPr b="1">
                <a:solidFill>
                  <a:schemeClr val="bg1"/>
                </a:solidFill>
              </a:defRPr>
            </a:lvl3pPr>
            <a:lvl4pPr marL="895350" indent="0">
              <a:buNone/>
              <a:defRPr b="1">
                <a:solidFill>
                  <a:schemeClr val="bg1"/>
                </a:solidFill>
              </a:defRPr>
            </a:lvl4pPr>
            <a:lvl5pPr marL="1165225" indent="0">
              <a:buNone/>
              <a:defRPr b="1">
                <a:solidFill>
                  <a:schemeClr val="bg1"/>
                </a:solidFill>
              </a:defRPr>
            </a:lvl5pPr>
          </a:lstStyle>
          <a:p>
            <a:pPr lvl="0"/>
            <a:endParaRPr lang="de-DE" dirty="0"/>
          </a:p>
        </p:txBody>
      </p:sp>
      <p:sp>
        <p:nvSpPr>
          <p:cNvPr id="5" name="Datumsplatzhalter 4">
            <a:extLst>
              <a:ext uri="{FF2B5EF4-FFF2-40B4-BE49-F238E27FC236}">
                <a16:creationId xmlns:a16="http://schemas.microsoft.com/office/drawing/2014/main" id="{9AA33FBA-7D22-4532-AC9C-95B8E02232C8}"/>
              </a:ext>
            </a:extLst>
          </p:cNvPr>
          <p:cNvSpPr>
            <a:spLocks noGrp="1"/>
          </p:cNvSpPr>
          <p:nvPr>
            <p:ph type="dt" sz="half" idx="22"/>
          </p:nvPr>
        </p:nvSpPr>
        <p:spPr/>
        <p:txBody>
          <a:bodyPr/>
          <a:lstStyle/>
          <a:p>
            <a:fld id="{12A047AC-84AB-4DCC-AD14-D3F5A65A8522}" type="datetime1">
              <a:rPr lang="en-US" smtClean="0"/>
              <a:t>2/23/2024</a:t>
            </a:fld>
            <a:endParaRPr lang="de-DE" dirty="0"/>
          </a:p>
        </p:txBody>
      </p:sp>
      <p:sp>
        <p:nvSpPr>
          <p:cNvPr id="6" name="Fußzeilenplatzhalter 5">
            <a:extLst>
              <a:ext uri="{FF2B5EF4-FFF2-40B4-BE49-F238E27FC236}">
                <a16:creationId xmlns:a16="http://schemas.microsoft.com/office/drawing/2014/main" id="{49B7E09D-1A2C-4AFD-A321-1D82FF3C9B34}"/>
              </a:ext>
            </a:extLst>
          </p:cNvPr>
          <p:cNvSpPr>
            <a:spLocks noGrp="1"/>
          </p:cNvSpPr>
          <p:nvPr>
            <p:ph type="ftr" sz="quarter" idx="23"/>
          </p:nvPr>
        </p:nvSpPr>
        <p:spPr/>
        <p:txBody>
          <a:bodyPr/>
          <a:lstStyle/>
          <a:p>
            <a:r>
              <a:rPr lang="de-DE"/>
              <a:t>Valentin Schwind</a:t>
            </a:r>
            <a:endParaRPr lang="de-DE" dirty="0"/>
          </a:p>
        </p:txBody>
      </p:sp>
      <p:sp>
        <p:nvSpPr>
          <p:cNvPr id="8" name="Foliennummernplatzhalter 7">
            <a:extLst>
              <a:ext uri="{FF2B5EF4-FFF2-40B4-BE49-F238E27FC236}">
                <a16:creationId xmlns:a16="http://schemas.microsoft.com/office/drawing/2014/main" id="{5605FDB6-1F62-4B0D-821E-1DDA79D24034}"/>
              </a:ext>
            </a:extLst>
          </p:cNvPr>
          <p:cNvSpPr>
            <a:spLocks noGrp="1"/>
          </p:cNvSpPr>
          <p:nvPr>
            <p:ph type="sldNum" sz="quarter" idx="24"/>
          </p:nvPr>
        </p:nvSpPr>
        <p:spPr/>
        <p:txBody>
          <a:bodyPr/>
          <a:lstStyle/>
          <a:p>
            <a:fld id="{C564DEAC-083F-4EA1-9D67-84BB3A537A3E}" type="slidenum">
              <a:rPr lang="de-DE" smtClean="0"/>
              <a:pPr/>
              <a:t>‹Nr.›</a:t>
            </a:fld>
            <a:endParaRPr lang="de-DE" dirty="0"/>
          </a:p>
        </p:txBody>
      </p:sp>
    </p:spTree>
    <p:extLst>
      <p:ext uri="{BB962C8B-B14F-4D97-AF65-F5344CB8AC3E}">
        <p14:creationId xmlns:p14="http://schemas.microsoft.com/office/powerpoint/2010/main" val="98122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sv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hteck 1">
            <a:extLst>
              <a:ext uri="{FF2B5EF4-FFF2-40B4-BE49-F238E27FC236}">
                <a16:creationId xmlns:a16="http://schemas.microsoft.com/office/drawing/2014/main" id="{A914B142-9A3C-4A05-98CF-6ECAAF874762}"/>
              </a:ext>
            </a:extLst>
          </p:cNvPr>
          <p:cNvSpPr/>
          <p:nvPr userDrawn="1"/>
        </p:nvSpPr>
        <p:spPr>
          <a:xfrm>
            <a:off x="8662194" y="6318000"/>
            <a:ext cx="2824161"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2" name="Rechteck 1">
            <a:extLst>
              <a:ext uri="{FF2B5EF4-FFF2-40B4-BE49-F238E27FC236}">
                <a16:creationId xmlns:a16="http://schemas.microsoft.com/office/drawing/2014/main" id="{833A2633-E822-4B21-A181-3E155CEA4670}"/>
              </a:ext>
            </a:extLst>
          </p:cNvPr>
          <p:cNvSpPr/>
          <p:nvPr userDrawn="1"/>
        </p:nvSpPr>
        <p:spPr>
          <a:xfrm>
            <a:off x="0" y="6318000"/>
            <a:ext cx="8651874"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rgbClr val="1C5AA6"/>
              </a:solidFill>
            </a:endParaRPr>
          </a:p>
        </p:txBody>
      </p:sp>
      <p:sp>
        <p:nvSpPr>
          <p:cNvPr id="3" name="Titelplatzhalter 2">
            <a:extLst>
              <a:ext uri="{FF2B5EF4-FFF2-40B4-BE49-F238E27FC236}">
                <a16:creationId xmlns:a16="http://schemas.microsoft.com/office/drawing/2014/main" id="{BF731D93-13F4-9D67-C9CE-1F9E97CAB11C}"/>
              </a:ext>
            </a:extLst>
          </p:cNvPr>
          <p:cNvSpPr>
            <a:spLocks noGrp="1"/>
          </p:cNvSpPr>
          <p:nvPr>
            <p:ph type="title"/>
          </p:nvPr>
        </p:nvSpPr>
        <p:spPr>
          <a:xfrm>
            <a:off x="695325" y="115889"/>
            <a:ext cx="10801350" cy="973136"/>
          </a:xfrm>
          <a:prstGeom prst="rect">
            <a:avLst/>
          </a:prstGeom>
        </p:spPr>
        <p:txBody>
          <a:bodyPr vert="horz" lIns="0" tIns="0" rIns="0" bIns="0" rtlCol="0" anchor="b">
            <a:normAutofit/>
          </a:bodyPr>
          <a:lstStyle/>
          <a:p>
            <a:r>
              <a:rPr lang="de-DE" dirty="0"/>
              <a:t>Mastertitelformat bearbeiten</a:t>
            </a:r>
          </a:p>
        </p:txBody>
      </p:sp>
      <p:sp>
        <p:nvSpPr>
          <p:cNvPr id="16" name="Fußzeilenplatzhalter 17">
            <a:extLst>
              <a:ext uri="{FF2B5EF4-FFF2-40B4-BE49-F238E27FC236}">
                <a16:creationId xmlns:a16="http://schemas.microsoft.com/office/drawing/2014/main" id="{905FD0EF-C3A0-B922-6CBB-A2BA32256496}"/>
              </a:ext>
            </a:extLst>
          </p:cNvPr>
          <p:cNvSpPr>
            <a:spLocks noGrp="1"/>
          </p:cNvSpPr>
          <p:nvPr>
            <p:ph type="ftr" sz="quarter" idx="3"/>
          </p:nvPr>
        </p:nvSpPr>
        <p:spPr>
          <a:xfrm>
            <a:off x="8651875" y="6318000"/>
            <a:ext cx="2844798" cy="540000"/>
          </a:xfrm>
          <a:prstGeom prst="rect">
            <a:avLst/>
          </a:prstGeom>
        </p:spPr>
        <p:txBody>
          <a:bodyPr lIns="0" tIns="0" rIns="0" bIns="0" anchor="ctr"/>
          <a:lstStyle>
            <a:lvl1pPr algn="ctr">
              <a:defRPr sz="1400">
                <a:solidFill>
                  <a:schemeClr val="bg1"/>
                </a:solidFill>
                <a:latin typeface="Roboto" panose="02000000000000000000" pitchFamily="2" charset="0"/>
                <a:ea typeface="Roboto" panose="02000000000000000000" pitchFamily="2" charset="0"/>
              </a:defRPr>
            </a:lvl1pPr>
          </a:lstStyle>
          <a:p>
            <a:r>
              <a:rPr lang="de-DE" dirty="0"/>
              <a:t>Prof. Dr. Valentin Schwind</a:t>
            </a:r>
          </a:p>
        </p:txBody>
      </p:sp>
      <p:sp>
        <p:nvSpPr>
          <p:cNvPr id="9" name="Rechteck 1">
            <a:extLst>
              <a:ext uri="{FF2B5EF4-FFF2-40B4-BE49-F238E27FC236}">
                <a16:creationId xmlns:a16="http://schemas.microsoft.com/office/drawing/2014/main" id="{F97507DC-D3D9-DABB-A11F-05341148480F}"/>
              </a:ext>
            </a:extLst>
          </p:cNvPr>
          <p:cNvSpPr/>
          <p:nvPr userDrawn="1"/>
        </p:nvSpPr>
        <p:spPr>
          <a:xfrm>
            <a:off x="11496675" y="6318000"/>
            <a:ext cx="695325" cy="540000"/>
          </a:xfrm>
          <a:prstGeom prst="rect">
            <a:avLst/>
          </a:prstGeom>
          <a:solidFill>
            <a:srgbClr val="5079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Foliennummernplatzhalter 19">
            <a:extLst>
              <a:ext uri="{FF2B5EF4-FFF2-40B4-BE49-F238E27FC236}">
                <a16:creationId xmlns:a16="http://schemas.microsoft.com/office/drawing/2014/main" id="{340149BE-0D54-E3DD-8555-DC3BDC007761}"/>
              </a:ext>
            </a:extLst>
          </p:cNvPr>
          <p:cNvSpPr>
            <a:spLocks noGrp="1"/>
          </p:cNvSpPr>
          <p:nvPr>
            <p:ph type="sldNum" sz="quarter" idx="4"/>
          </p:nvPr>
        </p:nvSpPr>
        <p:spPr>
          <a:xfrm>
            <a:off x="11496674" y="6318000"/>
            <a:ext cx="695325" cy="540000"/>
          </a:xfrm>
          <a:prstGeom prst="rect">
            <a:avLst/>
          </a:prstGeom>
        </p:spPr>
        <p:txBody>
          <a:bodyPr lIns="0" tIns="0" rIns="0" bIns="0" anchor="ctr"/>
          <a:lstStyle>
            <a:lvl1pPr algn="ctr">
              <a:defRPr sz="1400">
                <a:solidFill>
                  <a:schemeClr val="bg1"/>
                </a:solidFill>
              </a:defRPr>
            </a:lvl1pPr>
          </a:lstStyle>
          <a:p>
            <a:fld id="{BA24374A-C3A8-471A-8837-3FC31668ABE5}" type="slidenum">
              <a:rPr lang="de-DE" smtClean="0"/>
              <a:pPr/>
              <a:t>‹Nr.›</a:t>
            </a:fld>
            <a:endParaRPr lang="de-DE" dirty="0"/>
          </a:p>
        </p:txBody>
      </p:sp>
      <p:sp>
        <p:nvSpPr>
          <p:cNvPr id="5" name="Textplatzhalter 4">
            <a:extLst>
              <a:ext uri="{FF2B5EF4-FFF2-40B4-BE49-F238E27FC236}">
                <a16:creationId xmlns:a16="http://schemas.microsoft.com/office/drawing/2014/main" id="{4DEA2D1A-0D86-4912-2608-4CF928FB7584}"/>
              </a:ext>
            </a:extLst>
          </p:cNvPr>
          <p:cNvSpPr>
            <a:spLocks noGrp="1"/>
          </p:cNvSpPr>
          <p:nvPr>
            <p:ph type="body" idx="1"/>
          </p:nvPr>
        </p:nvSpPr>
        <p:spPr>
          <a:xfrm>
            <a:off x="695325" y="1449389"/>
            <a:ext cx="10801350" cy="4679950"/>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737556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84" r:id="rId3"/>
    <p:sldLayoutId id="2147483683" r:id="rId4"/>
    <p:sldLayoutId id="2147483685" r:id="rId5"/>
    <p:sldLayoutId id="2147483651" r:id="rId6"/>
    <p:sldLayoutId id="2147483655" r:id="rId7"/>
    <p:sldLayoutId id="2147483686" r:id="rId8"/>
    <p:sldLayoutId id="2147483687" r:id="rId9"/>
  </p:sldLayoutIdLst>
  <p:hf hdr="0" dt="0"/>
  <p:txStyles>
    <p:title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p:titleStyle>
    <p:body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11">
            <a:extLst>
              <a:ext uri="{96DAC541-7B7A-43D3-8B79-37D633B846F1}">
                <asvg:svgBlip xmlns:asvg="http://schemas.microsoft.com/office/drawing/2016/SVG/main" r:embed="rId12"/>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8" userDrawn="1">
          <p15:clr>
            <a:srgbClr val="F26B43"/>
          </p15:clr>
        </p15:guide>
        <p15:guide id="2" pos="7582" userDrawn="1">
          <p15:clr>
            <a:srgbClr val="F26B43"/>
          </p15:clr>
        </p15:guide>
        <p15:guide id="3" pos="2933" userDrawn="1">
          <p15:clr>
            <a:srgbClr val="F26B43"/>
          </p15:clr>
        </p15:guide>
        <p15:guide id="4" pos="5450" userDrawn="1">
          <p15:clr>
            <a:srgbClr val="F26B43"/>
          </p15:clr>
        </p15:guide>
        <p15:guide id="5" orient="horz" pos="2500" userDrawn="1">
          <p15:clr>
            <a:srgbClr val="F26B43"/>
          </p15:clr>
        </p15:guide>
        <p15:guide id="6" orient="horz" pos="3861" userDrawn="1">
          <p15:clr>
            <a:srgbClr val="F26B43"/>
          </p15:clr>
        </p15:guide>
        <p15:guide id="7" orient="horz" pos="3974" userDrawn="1">
          <p15:clr>
            <a:srgbClr val="F26B43"/>
          </p15:clr>
        </p15:guide>
        <p15:guide id="8" orient="horz" pos="73" userDrawn="1">
          <p15:clr>
            <a:srgbClr val="F26B43"/>
          </p15:clr>
        </p15:guide>
        <p15:guide id="9" orient="horz" pos="686" userDrawn="1">
          <p15:clr>
            <a:srgbClr val="F26B43"/>
          </p15:clr>
        </p15:guide>
        <p15:guide id="10" orient="horz" pos="913" userDrawn="1">
          <p15:clr>
            <a:srgbClr val="F26B43"/>
          </p15:clr>
        </p15:guide>
        <p15:guide id="11" pos="7242" userDrawn="1">
          <p15:clr>
            <a:srgbClr val="F26B43"/>
          </p15:clr>
        </p15:guide>
        <p15:guide id="12" orient="horz" pos="7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biology.clc.uc.edu/fankhauser/Labs/Anatomy_&amp;_Physiology/A&amp;P202/Nervous_System_Physiology/Visual_Reflex/01_visual_reflex_P2041940.JP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web.cs.dal.ca/~jamie/teach/NickGibbins/psych.html"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oi.org/10.1016/S0079-6123%2807%2900020-9" TargetMode="Externa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8" Type="http://schemas.openxmlformats.org/officeDocument/2006/relationships/image" Target="../media/image56.jpeg"/><Relationship Id="rId13" Type="http://schemas.openxmlformats.org/officeDocument/2006/relationships/image" Target="../media/image61.jpeg"/><Relationship Id="rId3" Type="http://schemas.openxmlformats.org/officeDocument/2006/relationships/image" Target="../media/image51.jpeg"/><Relationship Id="rId7" Type="http://schemas.openxmlformats.org/officeDocument/2006/relationships/image" Target="../media/image55.jpeg"/><Relationship Id="rId12" Type="http://schemas.openxmlformats.org/officeDocument/2006/relationships/image" Target="../media/image60.jpeg"/><Relationship Id="rId17" Type="http://schemas.openxmlformats.org/officeDocument/2006/relationships/image" Target="../media/image65.jpeg"/><Relationship Id="rId2" Type="http://schemas.openxmlformats.org/officeDocument/2006/relationships/image" Target="../media/image50.jpeg"/><Relationship Id="rId16" Type="http://schemas.openxmlformats.org/officeDocument/2006/relationships/image" Target="../media/image64.jpeg"/><Relationship Id="rId1" Type="http://schemas.openxmlformats.org/officeDocument/2006/relationships/slideLayout" Target="../slideLayouts/slideLayout3.xml"/><Relationship Id="rId6" Type="http://schemas.openxmlformats.org/officeDocument/2006/relationships/image" Target="../media/image54.jpeg"/><Relationship Id="rId11" Type="http://schemas.openxmlformats.org/officeDocument/2006/relationships/image" Target="../media/image59.jpeg"/><Relationship Id="rId5" Type="http://schemas.openxmlformats.org/officeDocument/2006/relationships/image" Target="../media/image53.jpeg"/><Relationship Id="rId15" Type="http://schemas.openxmlformats.org/officeDocument/2006/relationships/image" Target="../media/image63.jpeg"/><Relationship Id="rId10" Type="http://schemas.openxmlformats.org/officeDocument/2006/relationships/image" Target="../media/image58.jpeg"/><Relationship Id="rId4" Type="http://schemas.openxmlformats.org/officeDocument/2006/relationships/image" Target="../media/image52.jpeg"/><Relationship Id="rId9" Type="http://schemas.openxmlformats.org/officeDocument/2006/relationships/image" Target="../media/image57.jpeg"/><Relationship Id="rId14" Type="http://schemas.openxmlformats.org/officeDocument/2006/relationships/image" Target="../media/image62.jpeg"/></Relationships>
</file>

<file path=ppt/slides/_rels/slide48.xml.rels><?xml version="1.0" encoding="UTF-8" standalone="yes"?>
<Relationships xmlns="http://schemas.openxmlformats.org/package/2006/relationships"><Relationship Id="rId8" Type="http://schemas.openxmlformats.org/officeDocument/2006/relationships/image" Target="../media/image72.jpg"/><Relationship Id="rId3" Type="http://schemas.openxmlformats.org/officeDocument/2006/relationships/image" Target="../media/image67.jpg"/><Relationship Id="rId7" Type="http://schemas.openxmlformats.org/officeDocument/2006/relationships/image" Target="../media/image71.jpg"/><Relationship Id="rId2" Type="http://schemas.openxmlformats.org/officeDocument/2006/relationships/image" Target="../media/image66.jpg"/><Relationship Id="rId1" Type="http://schemas.openxmlformats.org/officeDocument/2006/relationships/slideLayout" Target="../slideLayouts/slideLayout3.xml"/><Relationship Id="rId6" Type="http://schemas.openxmlformats.org/officeDocument/2006/relationships/image" Target="../media/image70.jpg"/><Relationship Id="rId11" Type="http://schemas.openxmlformats.org/officeDocument/2006/relationships/image" Target="../media/image75.jpg"/><Relationship Id="rId5" Type="http://schemas.openxmlformats.org/officeDocument/2006/relationships/image" Target="../media/image69.jpg"/><Relationship Id="rId10" Type="http://schemas.openxmlformats.org/officeDocument/2006/relationships/image" Target="../media/image74.jpg"/><Relationship Id="rId4" Type="http://schemas.openxmlformats.org/officeDocument/2006/relationships/image" Target="../media/image68.jpg"/><Relationship Id="rId9" Type="http://schemas.openxmlformats.org/officeDocument/2006/relationships/image" Target="../media/image73.jpg"/></Relationships>
</file>

<file path=ppt/slides/_rels/slide4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8.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0.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hyperlink" Target="http://www.fractal.org/Bewustzijns-Besturings-Model/Nature-of-emotions.htm" TargetMode="External"/><Relationship Id="rId1" Type="http://schemas.openxmlformats.org/officeDocument/2006/relationships/slideLayout" Target="../slideLayouts/slideLayout3.xml"/><Relationship Id="rId4" Type="http://schemas.openxmlformats.org/officeDocument/2006/relationships/image" Target="../media/image83.gif"/></Relationships>
</file>

<file path=ppt/slides/_rels/slide62.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hyperlink" Target="http://eprints.gold.ac.uk/398/1/expressivevirtualcharacters.pdf" TargetMode="Externa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3.xml"/><Relationship Id="rId6" Type="http://schemas.microsoft.com/office/2007/relationships/hdphoto" Target="../media/hdphoto1.wdp"/><Relationship Id="rId5" Type="http://schemas.openxmlformats.org/officeDocument/2006/relationships/image" Target="../media/image92.png"/><Relationship Id="rId4" Type="http://schemas.openxmlformats.org/officeDocument/2006/relationships/image" Target="../media/image91.jpeg"/></Relationships>
</file>

<file path=ppt/slides/_rels/slide7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8" Type="http://schemas.openxmlformats.org/officeDocument/2006/relationships/image" Target="../media/image101.jpeg"/><Relationship Id="rId3" Type="http://schemas.openxmlformats.org/officeDocument/2006/relationships/image" Target="../media/image96.emf"/><Relationship Id="rId7" Type="http://schemas.openxmlformats.org/officeDocument/2006/relationships/image" Target="../media/image100.emf"/><Relationship Id="rId2" Type="http://schemas.openxmlformats.org/officeDocument/2006/relationships/image" Target="../media/image95.png"/><Relationship Id="rId1" Type="http://schemas.openxmlformats.org/officeDocument/2006/relationships/slideLayout" Target="../slideLayouts/slideLayout3.xml"/><Relationship Id="rId6" Type="http://schemas.openxmlformats.org/officeDocument/2006/relationships/image" Target="../media/image99.emf"/><Relationship Id="rId5" Type="http://schemas.openxmlformats.org/officeDocument/2006/relationships/image" Target="../media/image98.emf"/><Relationship Id="rId10" Type="http://schemas.openxmlformats.org/officeDocument/2006/relationships/image" Target="../media/image103.emf"/><Relationship Id="rId4" Type="http://schemas.openxmlformats.org/officeDocument/2006/relationships/image" Target="../media/image97.emf"/><Relationship Id="rId9" Type="http://schemas.openxmlformats.org/officeDocument/2006/relationships/image" Target="../media/image102.emf"/></Relationships>
</file>

<file path=ppt/slides/_rels/slide7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emf"/><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104.emf"/><Relationship Id="rId7" Type="http://schemas.openxmlformats.org/officeDocument/2006/relationships/image" Target="../media/image109.emf"/><Relationship Id="rId2" Type="http://schemas.openxmlformats.org/officeDocument/2006/relationships/image" Target="../media/image106.emf"/><Relationship Id="rId1" Type="http://schemas.openxmlformats.org/officeDocument/2006/relationships/slideLayout" Target="../slideLayouts/slideLayout3.xml"/><Relationship Id="rId6" Type="http://schemas.openxmlformats.org/officeDocument/2006/relationships/image" Target="../media/image108.jpeg"/><Relationship Id="rId5" Type="http://schemas.openxmlformats.org/officeDocument/2006/relationships/image" Target="../media/image105.png"/><Relationship Id="rId4" Type="http://schemas.openxmlformats.org/officeDocument/2006/relationships/image" Target="../media/image107.jpeg"/></Relationships>
</file>

<file path=ppt/slides/_rels/slide74.xml.rels><?xml version="1.0" encoding="UTF-8" standalone="yes"?>
<Relationships xmlns="http://schemas.openxmlformats.org/package/2006/relationships"><Relationship Id="rId3" Type="http://schemas.openxmlformats.org/officeDocument/2006/relationships/image" Target="../media/image106.emf"/><Relationship Id="rId2" Type="http://schemas.openxmlformats.org/officeDocument/2006/relationships/image" Target="../media/image104.emf"/><Relationship Id="rId1" Type="http://schemas.openxmlformats.org/officeDocument/2006/relationships/slideLayout" Target="../slideLayouts/slideLayout3.xml"/><Relationship Id="rId5" Type="http://schemas.openxmlformats.org/officeDocument/2006/relationships/image" Target="../media/image105.png"/><Relationship Id="rId4" Type="http://schemas.openxmlformats.org/officeDocument/2006/relationships/image" Target="../media/image107.jpeg"/></Relationships>
</file>

<file path=ppt/slides/_rels/slide75.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10.emf"/><Relationship Id="rId1" Type="http://schemas.openxmlformats.org/officeDocument/2006/relationships/slideLayout" Target="../slideLayouts/slideLayout3.xml"/><Relationship Id="rId5" Type="http://schemas.openxmlformats.org/officeDocument/2006/relationships/image" Target="../media/image111.png"/><Relationship Id="rId4" Type="http://schemas.openxmlformats.org/officeDocument/2006/relationships/image" Target="../media/image105.png"/></Relationships>
</file>

<file path=ppt/slides/_rels/slide76.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13.emf"/><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4.png"/><Relationship Id="rId1" Type="http://schemas.openxmlformats.org/officeDocument/2006/relationships/slideLayout" Target="../slideLayouts/slideLayout3.xml"/><Relationship Id="rId5" Type="http://schemas.microsoft.com/office/2007/relationships/hdphoto" Target="../media/hdphoto3.wdp"/><Relationship Id="rId4" Type="http://schemas.openxmlformats.org/officeDocument/2006/relationships/image" Target="../media/image115.png"/></Relationships>
</file>

<file path=ppt/slides/_rels/slide79.xml.rels><?xml version="1.0" encoding="UTF-8" standalone="yes"?>
<Relationships xmlns="http://schemas.openxmlformats.org/package/2006/relationships"><Relationship Id="rId2" Type="http://schemas.openxmlformats.org/officeDocument/2006/relationships/image" Target="../media/image116.emf"/><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image" Target="../media/image118.png"/><Relationship Id="rId7" Type="http://schemas.openxmlformats.org/officeDocument/2006/relationships/image" Target="../media/image122.tif"/><Relationship Id="rId2" Type="http://schemas.openxmlformats.org/officeDocument/2006/relationships/image" Target="../media/image117.png"/><Relationship Id="rId1" Type="http://schemas.openxmlformats.org/officeDocument/2006/relationships/slideLayout" Target="../slideLayouts/slideLayout3.xml"/><Relationship Id="rId6" Type="http://schemas.openxmlformats.org/officeDocument/2006/relationships/image" Target="../media/image121.jpg"/><Relationship Id="rId5" Type="http://schemas.openxmlformats.org/officeDocument/2006/relationships/image" Target="../media/image120.jpg"/><Relationship Id="rId4" Type="http://schemas.openxmlformats.org/officeDocument/2006/relationships/image" Target="../media/image119.jpg"/></Relationships>
</file>

<file path=ppt/slides/_rels/slide8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23.png"/><Relationship Id="rId1" Type="http://schemas.openxmlformats.org/officeDocument/2006/relationships/slideLayout" Target="../slideLayouts/slideLayout3.xml"/><Relationship Id="rId6" Type="http://schemas.openxmlformats.org/officeDocument/2006/relationships/image" Target="../media/image126.png"/><Relationship Id="rId5" Type="http://schemas.openxmlformats.org/officeDocument/2006/relationships/image" Target="../media/image125.png"/><Relationship Id="rId4" Type="http://schemas.openxmlformats.org/officeDocument/2006/relationships/image" Target="../media/image124.png"/></Relationships>
</file>

<file path=ppt/slides/_rels/slide82.xml.rels><?xml version="1.0" encoding="UTF-8" standalone="yes"?>
<Relationships xmlns="http://schemas.openxmlformats.org/package/2006/relationships"><Relationship Id="rId8" Type="http://schemas.openxmlformats.org/officeDocument/2006/relationships/image" Target="../media/image133.png"/><Relationship Id="rId13" Type="http://schemas.openxmlformats.org/officeDocument/2006/relationships/image" Target="../media/image138.png"/><Relationship Id="rId18" Type="http://schemas.openxmlformats.org/officeDocument/2006/relationships/image" Target="../media/image143.png"/><Relationship Id="rId3" Type="http://schemas.openxmlformats.org/officeDocument/2006/relationships/image" Target="../media/image128.png"/><Relationship Id="rId7" Type="http://schemas.openxmlformats.org/officeDocument/2006/relationships/image" Target="../media/image132.png"/><Relationship Id="rId12" Type="http://schemas.openxmlformats.org/officeDocument/2006/relationships/image" Target="../media/image137.png"/><Relationship Id="rId17" Type="http://schemas.openxmlformats.org/officeDocument/2006/relationships/image" Target="../media/image142.png"/><Relationship Id="rId2" Type="http://schemas.openxmlformats.org/officeDocument/2006/relationships/image" Target="../media/image127.png"/><Relationship Id="rId16" Type="http://schemas.openxmlformats.org/officeDocument/2006/relationships/image" Target="../media/image141.png"/><Relationship Id="rId1" Type="http://schemas.openxmlformats.org/officeDocument/2006/relationships/slideLayout" Target="../slideLayouts/slideLayout3.xml"/><Relationship Id="rId6" Type="http://schemas.openxmlformats.org/officeDocument/2006/relationships/image" Target="../media/image131.png"/><Relationship Id="rId11" Type="http://schemas.openxmlformats.org/officeDocument/2006/relationships/image" Target="../media/image136.png"/><Relationship Id="rId5" Type="http://schemas.openxmlformats.org/officeDocument/2006/relationships/image" Target="../media/image130.png"/><Relationship Id="rId15" Type="http://schemas.openxmlformats.org/officeDocument/2006/relationships/image" Target="../media/image140.png"/><Relationship Id="rId10" Type="http://schemas.openxmlformats.org/officeDocument/2006/relationships/image" Target="../media/image135.png"/><Relationship Id="rId19" Type="http://schemas.openxmlformats.org/officeDocument/2006/relationships/image" Target="../media/image144.png"/><Relationship Id="rId4" Type="http://schemas.openxmlformats.org/officeDocument/2006/relationships/image" Target="../media/image129.png"/><Relationship Id="rId9" Type="http://schemas.openxmlformats.org/officeDocument/2006/relationships/image" Target="../media/image134.png"/><Relationship Id="rId14" Type="http://schemas.openxmlformats.org/officeDocument/2006/relationships/image" Target="../media/image139.png"/></Relationships>
</file>

<file path=ppt/slides/_rels/slide83.xml.rels><?xml version="1.0" encoding="UTF-8" standalone="yes"?>
<Relationships xmlns="http://schemas.openxmlformats.org/package/2006/relationships"><Relationship Id="rId3" Type="http://schemas.openxmlformats.org/officeDocument/2006/relationships/image" Target="../media/image146.png"/><Relationship Id="rId7" Type="http://schemas.openxmlformats.org/officeDocument/2006/relationships/image" Target="../media/image149.png"/><Relationship Id="rId2" Type="http://schemas.openxmlformats.org/officeDocument/2006/relationships/image" Target="../media/image145.png"/><Relationship Id="rId1" Type="http://schemas.openxmlformats.org/officeDocument/2006/relationships/slideLayout" Target="../slideLayouts/slideLayout3.xml"/><Relationship Id="rId6" Type="http://schemas.openxmlformats.org/officeDocument/2006/relationships/image" Target="../media/image148.png"/><Relationship Id="rId5" Type="http://schemas.microsoft.com/office/2007/relationships/hdphoto" Target="../media/hdphoto5.wdp"/><Relationship Id="rId4" Type="http://schemas.openxmlformats.org/officeDocument/2006/relationships/image" Target="../media/image147.png"/></Relationships>
</file>

<file path=ppt/slides/_rels/slide84.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2" Type="http://schemas.openxmlformats.org/officeDocument/2006/relationships/image" Target="../media/image151.jfif"/><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3.xml"/><Relationship Id="rId4" Type="http://schemas.openxmlformats.org/officeDocument/2006/relationships/image" Target="../media/image154.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platzhalter 10">
            <a:extLst>
              <a:ext uri="{FF2B5EF4-FFF2-40B4-BE49-F238E27FC236}">
                <a16:creationId xmlns:a16="http://schemas.microsoft.com/office/drawing/2014/main" id="{027AEEF4-B1F1-A532-EBA0-3D1ED4195ACD}"/>
              </a:ext>
            </a:extLst>
          </p:cNvPr>
          <p:cNvSpPr>
            <a:spLocks noGrp="1"/>
          </p:cNvSpPr>
          <p:nvPr>
            <p:ph type="body" sz="quarter" idx="21"/>
          </p:nvPr>
        </p:nvSpPr>
        <p:spPr>
          <a:xfrm>
            <a:off x="1806129" y="6317998"/>
            <a:ext cx="6845745" cy="540001"/>
          </a:xfrm>
        </p:spPr>
        <p:txBody>
          <a:bodyPr>
            <a:normAutofit/>
          </a:bodyPr>
          <a:lstStyle/>
          <a:p>
            <a:r>
              <a:rPr lang="en-US" sz="1200" dirty="0"/>
              <a:t>The following content is licensed under a Creative Commons Attribution 4.0 International license (CC BY-SA 4.0)</a:t>
            </a:r>
          </a:p>
        </p:txBody>
      </p:sp>
      <p:sp>
        <p:nvSpPr>
          <p:cNvPr id="22" name="Untertitel 21">
            <a:extLst>
              <a:ext uri="{FF2B5EF4-FFF2-40B4-BE49-F238E27FC236}">
                <a16:creationId xmlns:a16="http://schemas.microsoft.com/office/drawing/2014/main" id="{2A9E134A-6386-E5DC-8BB2-7350FB346F5D}"/>
              </a:ext>
            </a:extLst>
          </p:cNvPr>
          <p:cNvSpPr>
            <a:spLocks noGrp="1"/>
          </p:cNvSpPr>
          <p:nvPr>
            <p:ph type="subTitle" idx="1"/>
          </p:nvPr>
        </p:nvSpPr>
        <p:spPr/>
        <p:txBody>
          <a:bodyPr/>
          <a:lstStyle/>
          <a:p>
            <a:r>
              <a:rPr lang="de-DE" sz="1800" dirty="0"/>
              <a:t>Human-Computer Interaction </a:t>
            </a:r>
            <a:r>
              <a:rPr lang="de-DE" sz="1800" dirty="0" err="1"/>
              <a:t>Lecture</a:t>
            </a:r>
            <a:endParaRPr lang="de-DE" dirty="0"/>
          </a:p>
        </p:txBody>
      </p:sp>
      <p:pic>
        <p:nvPicPr>
          <p:cNvPr id="26" name="Bildplatzhalter 25" descr="Frankfurt UAS Logo">
            <a:extLst>
              <a:ext uri="{FF2B5EF4-FFF2-40B4-BE49-F238E27FC236}">
                <a16:creationId xmlns:a16="http://schemas.microsoft.com/office/drawing/2014/main" id="{B67F61A0-498D-B3E3-81B5-D2F1481BEAE2}"/>
              </a:ext>
            </a:extLst>
          </p:cNvPr>
          <p:cNvPicPr>
            <a:picLocks noGrp="1" noChangeAspect="1"/>
          </p:cNvPicPr>
          <p:nvPr>
            <p:ph type="pic" sz="quarter" idx="25"/>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803" r="-14803"/>
          <a:stretch/>
        </p:blipFill>
        <p:spPr/>
      </p:pic>
      <p:sp>
        <p:nvSpPr>
          <p:cNvPr id="21" name="Titel 20">
            <a:extLst>
              <a:ext uri="{FF2B5EF4-FFF2-40B4-BE49-F238E27FC236}">
                <a16:creationId xmlns:a16="http://schemas.microsoft.com/office/drawing/2014/main" id="{74AE008E-4998-8FBF-E060-8060811B8296}"/>
              </a:ext>
            </a:extLst>
          </p:cNvPr>
          <p:cNvSpPr>
            <a:spLocks noGrp="1"/>
          </p:cNvSpPr>
          <p:nvPr>
            <p:ph type="title"/>
          </p:nvPr>
        </p:nvSpPr>
        <p:spPr/>
        <p:txBody>
          <a:bodyPr/>
          <a:lstStyle/>
          <a:p>
            <a:r>
              <a:rPr lang="en-US" sz="3200" dirty="0"/>
              <a:t>Cognition</a:t>
            </a:r>
            <a:endParaRPr lang="de-DE" dirty="0"/>
          </a:p>
        </p:txBody>
      </p:sp>
      <p:sp>
        <p:nvSpPr>
          <p:cNvPr id="29" name="Fußzeilenplatzhalter 28">
            <a:extLst>
              <a:ext uri="{FF2B5EF4-FFF2-40B4-BE49-F238E27FC236}">
                <a16:creationId xmlns:a16="http://schemas.microsoft.com/office/drawing/2014/main" id="{1AC71F81-F602-A4C2-46BE-A340BF3ABB9D}"/>
              </a:ext>
            </a:extLst>
          </p:cNvPr>
          <p:cNvSpPr>
            <a:spLocks noGrp="1"/>
          </p:cNvSpPr>
          <p:nvPr>
            <p:ph type="ftr" sz="quarter" idx="27"/>
          </p:nvPr>
        </p:nvSpPr>
        <p:spPr/>
        <p:txBody>
          <a:bodyPr/>
          <a:lstStyle/>
          <a:p>
            <a:r>
              <a:rPr lang="de-DE" dirty="0"/>
              <a:t>Prof. Dr. Valentin Schwind</a:t>
            </a:r>
          </a:p>
        </p:txBody>
      </p:sp>
      <p:sp>
        <p:nvSpPr>
          <p:cNvPr id="10" name="Foliennummernplatzhalter 9">
            <a:extLst>
              <a:ext uri="{FF2B5EF4-FFF2-40B4-BE49-F238E27FC236}">
                <a16:creationId xmlns:a16="http://schemas.microsoft.com/office/drawing/2014/main" id="{09B34132-5F57-672E-9E99-94213FE2FAB2}"/>
              </a:ext>
            </a:extLst>
          </p:cNvPr>
          <p:cNvSpPr>
            <a:spLocks noGrp="1"/>
          </p:cNvSpPr>
          <p:nvPr>
            <p:ph type="sldNum" sz="quarter" idx="28"/>
          </p:nvPr>
        </p:nvSpPr>
        <p:spPr/>
        <p:txBody>
          <a:bodyPr/>
          <a:lstStyle/>
          <a:p>
            <a:fld id="{BA24374A-C3A8-471A-8837-3FC31668ABE5}" type="slidenum">
              <a:rPr lang="de-DE" smtClean="0"/>
              <a:pPr/>
              <a:t>1</a:t>
            </a:fld>
            <a:endParaRPr lang="de-DE" dirty="0"/>
          </a:p>
        </p:txBody>
      </p:sp>
      <p:pic>
        <p:nvPicPr>
          <p:cNvPr id="2" name="Picture 2">
            <a:extLst>
              <a:ext uri="{FF2B5EF4-FFF2-40B4-BE49-F238E27FC236}">
                <a16:creationId xmlns:a16="http://schemas.microsoft.com/office/drawing/2014/main" id="{D486E752-767E-CBF0-388D-1E6691652E0E}"/>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bwMode="auto">
          <a:xfrm>
            <a:off x="695325" y="6432491"/>
            <a:ext cx="974974" cy="3412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19697C04-79C1-048F-D0A4-BA18F95E2E4E}"/>
              </a:ext>
            </a:extLst>
          </p:cNvPr>
          <p:cNvSpPr/>
          <p:nvPr/>
        </p:nvSpPr>
        <p:spPr>
          <a:xfrm>
            <a:off x="0" y="5844404"/>
            <a:ext cx="12192000" cy="402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720000" tIns="108000" rIns="720000" bIns="108000" rtlCol="0" anchor="b" anchorCtr="0">
            <a:spAutoFit/>
          </a:bodyPr>
          <a:lstStyle/>
          <a:p>
            <a:r>
              <a:rPr lang="en-US" sz="1200" dirty="0">
                <a:solidFill>
                  <a:sysClr val="windowText" lastClr="000000"/>
                </a:solidFill>
              </a:rPr>
              <a:t>Slides adapted from hci-lecture.org (A. Schmidt, N. Henze, K. Wolf, V. Schwind), Image from: </a:t>
            </a:r>
            <a:r>
              <a:rPr lang="de-DE" sz="1200" b="0" i="0" dirty="0">
                <a:solidFill>
                  <a:sysClr val="windowText" lastClr="000000"/>
                </a:solidFill>
                <a:effectLst/>
                <a:latin typeface="arial" panose="020B0604020202020204" pitchFamily="34" charset="0"/>
              </a:rPr>
              <a:t>pixabay.com </a:t>
            </a:r>
            <a:endParaRPr lang="en-US" sz="1200" dirty="0">
              <a:solidFill>
                <a:sysClr val="windowText" lastClr="000000"/>
              </a:solidFill>
            </a:endParaRPr>
          </a:p>
        </p:txBody>
      </p:sp>
      <p:pic>
        <p:nvPicPr>
          <p:cNvPr id="5" name="Bildplatzhalter 15">
            <a:extLst>
              <a:ext uri="{FF2B5EF4-FFF2-40B4-BE49-F238E27FC236}">
                <a16:creationId xmlns:a16="http://schemas.microsoft.com/office/drawing/2014/main" id="{7A455D72-C907-D0F6-6BC4-866E4FC9953B}"/>
              </a:ext>
            </a:extLst>
          </p:cNvPr>
          <p:cNvPicPr>
            <a:picLocks noGrp="1" noChangeAspect="1"/>
          </p:cNvPicPr>
          <p:nvPr>
            <p:ph type="pic" sz="quarter" idx="13"/>
          </p:nvPr>
        </p:nvPicPr>
        <p:blipFill rotWithShape="1">
          <a:blip r:embed="rId7">
            <a:extLst>
              <a:ext uri="{28A0092B-C50C-407E-A947-70E740481C1C}">
                <a14:useLocalDpi xmlns:a14="http://schemas.microsoft.com/office/drawing/2010/main" val="0"/>
              </a:ext>
            </a:extLst>
          </a:blip>
          <a:srcRect t="32295" b="32295"/>
          <a:stretch/>
        </p:blipFill>
        <p:spPr>
          <a:xfrm>
            <a:off x="0" y="1089025"/>
            <a:ext cx="12192000" cy="2879725"/>
          </a:xfrm>
          <a:prstGeom prst="rect">
            <a:avLst/>
          </a:prstGeom>
        </p:spPr>
      </p:pic>
    </p:spTree>
    <p:extLst>
      <p:ext uri="{BB962C8B-B14F-4D97-AF65-F5344CB8AC3E}">
        <p14:creationId xmlns:p14="http://schemas.microsoft.com/office/powerpoint/2010/main" val="1285047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F5406AD-35A8-031D-D78B-B43D5262C6BB}"/>
              </a:ext>
            </a:extLst>
          </p:cNvPr>
          <p:cNvSpPr>
            <a:spLocks noGrp="1"/>
          </p:cNvSpPr>
          <p:nvPr>
            <p:ph type="title"/>
          </p:nvPr>
        </p:nvSpPr>
        <p:spPr/>
        <p:txBody>
          <a:bodyPr/>
          <a:lstStyle/>
          <a:p>
            <a:r>
              <a:rPr lang="de-DE" dirty="0"/>
              <a:t>Learning Goals</a:t>
            </a:r>
          </a:p>
        </p:txBody>
      </p:sp>
      <p:sp>
        <p:nvSpPr>
          <p:cNvPr id="3" name="Fußzeilenplatzhalter 2">
            <a:extLst>
              <a:ext uri="{FF2B5EF4-FFF2-40B4-BE49-F238E27FC236}">
                <a16:creationId xmlns:a16="http://schemas.microsoft.com/office/drawing/2014/main" id="{00D9B8A2-5FFA-38DB-51D6-7EB0DC3E511E}"/>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0ED27D8-FBBF-1B0D-177B-24E7808C7C6F}"/>
              </a:ext>
            </a:extLst>
          </p:cNvPr>
          <p:cNvSpPr>
            <a:spLocks noGrp="1"/>
          </p:cNvSpPr>
          <p:nvPr>
            <p:ph type="sldNum" sz="quarter" idx="28"/>
          </p:nvPr>
        </p:nvSpPr>
        <p:spPr/>
        <p:txBody>
          <a:bodyPr/>
          <a:lstStyle/>
          <a:p>
            <a:fld id="{BA24374A-C3A8-471A-8837-3FC31668ABE5}" type="slidenum">
              <a:rPr lang="de-DE" smtClean="0"/>
              <a:pPr/>
              <a:t>2</a:t>
            </a:fld>
            <a:endParaRPr lang="de-DE" dirty="0"/>
          </a:p>
        </p:txBody>
      </p:sp>
      <p:sp>
        <p:nvSpPr>
          <p:cNvPr id="5" name="Textplatzhalter 4">
            <a:extLst>
              <a:ext uri="{FF2B5EF4-FFF2-40B4-BE49-F238E27FC236}">
                <a16:creationId xmlns:a16="http://schemas.microsoft.com/office/drawing/2014/main" id="{8FBC84B6-8025-ABE6-F7CB-0F4ADD5BD085}"/>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C513552-9049-C300-B0FE-72E1740D1869}"/>
              </a:ext>
            </a:extLst>
          </p:cNvPr>
          <p:cNvSpPr>
            <a:spLocks noGrp="1"/>
          </p:cNvSpPr>
          <p:nvPr>
            <p:ph type="body" sz="quarter" idx="29"/>
          </p:nvPr>
        </p:nvSpPr>
        <p:spPr/>
        <p:txBody>
          <a:bodyPr/>
          <a:lstStyle/>
          <a:p>
            <a:r>
              <a:rPr lang="en-US" dirty="0"/>
              <a:t>Understand …</a:t>
            </a:r>
          </a:p>
          <a:p>
            <a:pPr lvl="1"/>
            <a:r>
              <a:rPr lang="de-DE" dirty="0" err="1"/>
              <a:t>cognitive</a:t>
            </a:r>
            <a:r>
              <a:rPr lang="de-DE" dirty="0"/>
              <a:t> </a:t>
            </a:r>
            <a:r>
              <a:rPr lang="de-DE" dirty="0" err="1"/>
              <a:t>models</a:t>
            </a:r>
            <a:r>
              <a:rPr lang="de-DE" dirty="0"/>
              <a:t> and </a:t>
            </a:r>
            <a:r>
              <a:rPr lang="de-DE" dirty="0" err="1"/>
              <a:t>processes</a:t>
            </a:r>
            <a:r>
              <a:rPr lang="de-DE" dirty="0"/>
              <a:t> in HCI</a:t>
            </a:r>
          </a:p>
          <a:p>
            <a:pPr lvl="1"/>
            <a:r>
              <a:rPr lang="de-DE" dirty="0"/>
              <a:t>mental </a:t>
            </a:r>
            <a:r>
              <a:rPr lang="de-DE" dirty="0" err="1"/>
              <a:t>processing</a:t>
            </a:r>
            <a:r>
              <a:rPr lang="de-DE" dirty="0"/>
              <a:t> </a:t>
            </a:r>
            <a:r>
              <a:rPr lang="de-DE" dirty="0" err="1"/>
              <a:t>is</a:t>
            </a:r>
            <a:r>
              <a:rPr lang="de-DE" dirty="0"/>
              <a:t> </a:t>
            </a:r>
            <a:r>
              <a:rPr lang="de-DE" dirty="0" err="1"/>
              <a:t>considered</a:t>
            </a:r>
            <a:r>
              <a:rPr lang="de-DE" dirty="0"/>
              <a:t> </a:t>
            </a:r>
            <a:r>
              <a:rPr lang="de-DE" dirty="0" err="1"/>
              <a:t>as</a:t>
            </a:r>
            <a:r>
              <a:rPr lang="de-DE" dirty="0"/>
              <a:t> a </a:t>
            </a:r>
            <a:r>
              <a:rPr lang="de-DE" dirty="0" err="1"/>
              <a:t>ressource</a:t>
            </a:r>
            <a:r>
              <a:rPr lang="de-DE" dirty="0"/>
              <a:t> in HCI</a:t>
            </a:r>
          </a:p>
          <a:p>
            <a:pPr lvl="1"/>
            <a:r>
              <a:rPr lang="de-DE" dirty="0" err="1"/>
              <a:t>low</a:t>
            </a:r>
            <a:r>
              <a:rPr lang="de-DE" dirty="0"/>
              <a:t> and high </a:t>
            </a:r>
            <a:r>
              <a:rPr lang="de-DE" dirty="0" err="1"/>
              <a:t>cognitive</a:t>
            </a:r>
            <a:r>
              <a:rPr lang="de-DE" dirty="0"/>
              <a:t> </a:t>
            </a:r>
            <a:r>
              <a:rPr lang="de-DE" dirty="0" err="1"/>
              <a:t>processes</a:t>
            </a:r>
            <a:r>
              <a:rPr lang="de-DE" dirty="0"/>
              <a:t> in HCI</a:t>
            </a:r>
            <a:endParaRPr lang="en-US" dirty="0"/>
          </a:p>
          <a:p>
            <a:r>
              <a:rPr lang="en-US" dirty="0"/>
              <a:t>Be able to explain …</a:t>
            </a:r>
          </a:p>
          <a:p>
            <a:pPr lvl="1"/>
            <a:r>
              <a:rPr lang="en-US" dirty="0"/>
              <a:t>Basic cognitive processes and models in HCI</a:t>
            </a:r>
          </a:p>
          <a:p>
            <a:pPr lvl="1"/>
            <a:r>
              <a:rPr lang="en-US" dirty="0"/>
              <a:t>Differences between perception and cognition</a:t>
            </a:r>
          </a:p>
          <a:p>
            <a:pPr lvl="1"/>
            <a:endParaRPr lang="en-US" dirty="0"/>
          </a:p>
          <a:p>
            <a:pPr lvl="1"/>
            <a:endParaRPr lang="en-US" dirty="0"/>
          </a:p>
          <a:p>
            <a:endParaRPr lang="en-US" dirty="0"/>
          </a:p>
          <a:p>
            <a:endParaRPr lang="en-US" dirty="0"/>
          </a:p>
          <a:p>
            <a:endParaRPr lang="de-DE" dirty="0"/>
          </a:p>
        </p:txBody>
      </p:sp>
    </p:spTree>
    <p:extLst>
      <p:ext uri="{BB962C8B-B14F-4D97-AF65-F5344CB8AC3E}">
        <p14:creationId xmlns:p14="http://schemas.microsoft.com/office/powerpoint/2010/main" val="262828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CFF0171-66EC-E00E-9AB9-6138E26F7C3F}"/>
              </a:ext>
            </a:extLst>
          </p:cNvPr>
          <p:cNvSpPr>
            <a:spLocks noGrp="1"/>
          </p:cNvSpPr>
          <p:nvPr>
            <p:ph type="title"/>
          </p:nvPr>
        </p:nvSpPr>
        <p:spPr/>
        <p:txBody>
          <a:bodyPr/>
          <a:lstStyle/>
          <a:p>
            <a:r>
              <a:rPr lang="de-DE" dirty="0" err="1"/>
              <a:t>Perception</a:t>
            </a:r>
            <a:r>
              <a:rPr lang="de-DE" dirty="0"/>
              <a:t> </a:t>
            </a:r>
            <a:r>
              <a:rPr lang="de-DE" dirty="0" err="1"/>
              <a:t>vs</a:t>
            </a:r>
            <a:r>
              <a:rPr lang="de-DE" dirty="0"/>
              <a:t> </a:t>
            </a:r>
            <a:r>
              <a:rPr lang="de-DE" dirty="0" err="1"/>
              <a:t>Cognition</a:t>
            </a:r>
            <a:endParaRPr lang="de-DE" dirty="0"/>
          </a:p>
        </p:txBody>
      </p:sp>
      <p:sp>
        <p:nvSpPr>
          <p:cNvPr id="3" name="Fußzeilenplatzhalter 2">
            <a:extLst>
              <a:ext uri="{FF2B5EF4-FFF2-40B4-BE49-F238E27FC236}">
                <a16:creationId xmlns:a16="http://schemas.microsoft.com/office/drawing/2014/main" id="{319F2F74-49FD-EFE4-3851-CBE15AE7394C}"/>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B04FFA6-86E1-5E5C-EF2B-790E62C65CDA}"/>
              </a:ext>
            </a:extLst>
          </p:cNvPr>
          <p:cNvSpPr>
            <a:spLocks noGrp="1"/>
          </p:cNvSpPr>
          <p:nvPr>
            <p:ph type="sldNum" sz="quarter" idx="28"/>
          </p:nvPr>
        </p:nvSpPr>
        <p:spPr/>
        <p:txBody>
          <a:bodyPr/>
          <a:lstStyle/>
          <a:p>
            <a:fld id="{BA24374A-C3A8-471A-8837-3FC31668ABE5}" type="slidenum">
              <a:rPr lang="de-DE" smtClean="0"/>
              <a:pPr/>
              <a:t>3</a:t>
            </a:fld>
            <a:endParaRPr lang="de-DE" dirty="0"/>
          </a:p>
        </p:txBody>
      </p:sp>
      <p:sp>
        <p:nvSpPr>
          <p:cNvPr id="5" name="Textplatzhalter 4">
            <a:extLst>
              <a:ext uri="{FF2B5EF4-FFF2-40B4-BE49-F238E27FC236}">
                <a16:creationId xmlns:a16="http://schemas.microsoft.com/office/drawing/2014/main" id="{0C0E31FC-43E9-6ABE-6CE0-819661DD6E6D}"/>
              </a:ext>
            </a:extLst>
          </p:cNvPr>
          <p:cNvSpPr>
            <a:spLocks noGrp="1"/>
          </p:cNvSpPr>
          <p:nvPr>
            <p:ph type="body" sz="quarter" idx="21"/>
          </p:nvPr>
        </p:nvSpPr>
        <p:spPr/>
        <p:txBody>
          <a:bodyPr/>
          <a:lstStyle/>
          <a:p>
            <a:r>
              <a:rPr lang="en-US" sz="1400"/>
              <a:t>Cognition</a:t>
            </a:r>
            <a:endParaRPr lang="de-DE"/>
          </a:p>
        </p:txBody>
      </p:sp>
      <p:sp>
        <p:nvSpPr>
          <p:cNvPr id="6" name="Textplatzhalter 5">
            <a:extLst>
              <a:ext uri="{FF2B5EF4-FFF2-40B4-BE49-F238E27FC236}">
                <a16:creationId xmlns:a16="http://schemas.microsoft.com/office/drawing/2014/main" id="{4DA761BD-08BB-261D-C021-0FCCCE73F11B}"/>
              </a:ext>
            </a:extLst>
          </p:cNvPr>
          <p:cNvSpPr>
            <a:spLocks noGrp="1"/>
          </p:cNvSpPr>
          <p:nvPr>
            <p:ph type="body" sz="quarter" idx="29"/>
          </p:nvPr>
        </p:nvSpPr>
        <p:spPr/>
        <p:txBody>
          <a:bodyPr>
            <a:normAutofit/>
          </a:bodyPr>
          <a:lstStyle/>
          <a:p>
            <a:r>
              <a:rPr lang="en-US" b="1" dirty="0">
                <a:solidFill>
                  <a:schemeClr val="accent1"/>
                </a:solidFill>
              </a:rPr>
              <a:t>Perception</a:t>
            </a:r>
            <a:r>
              <a:rPr lang="en-US" dirty="0"/>
              <a:t>: sensors and signal processing through senses (perceptual channels)</a:t>
            </a:r>
          </a:p>
          <a:p>
            <a:pPr lvl="1"/>
            <a:r>
              <a:rPr lang="en-US" dirty="0"/>
              <a:t>Only passive impressions of cues</a:t>
            </a:r>
          </a:p>
          <a:p>
            <a:pPr lvl="1"/>
            <a:r>
              <a:rPr lang="en-US" dirty="0"/>
              <a:t>Signal processing of body-related cues</a:t>
            </a:r>
          </a:p>
          <a:p>
            <a:pPr lvl="1"/>
            <a:r>
              <a:rPr lang="en-US" dirty="0"/>
              <a:t>Filtering</a:t>
            </a:r>
          </a:p>
          <a:p>
            <a:pPr lvl="1"/>
            <a:r>
              <a:rPr lang="en-US" dirty="0"/>
              <a:t>Sensor “systems” (e.g., vestibular, flavor, balance)</a:t>
            </a:r>
          </a:p>
          <a:p>
            <a:r>
              <a:rPr lang="en-US" b="1" dirty="0">
                <a:solidFill>
                  <a:schemeClr val="accent1"/>
                </a:solidFill>
              </a:rPr>
              <a:t>Cognition</a:t>
            </a:r>
            <a:r>
              <a:rPr lang="en-US" dirty="0"/>
              <a:t>: “understanding” perceptual cues and mental processing in the brain </a:t>
            </a:r>
          </a:p>
          <a:p>
            <a:pPr lvl="1"/>
            <a:r>
              <a:rPr lang="en-US" dirty="0"/>
              <a:t>There are </a:t>
            </a:r>
            <a:r>
              <a:rPr lang="en-US" b="1" dirty="0">
                <a:solidFill>
                  <a:schemeClr val="accent1"/>
                </a:solidFill>
              </a:rPr>
              <a:t>low-</a:t>
            </a:r>
            <a:r>
              <a:rPr lang="en-US" dirty="0"/>
              <a:t> and </a:t>
            </a:r>
            <a:r>
              <a:rPr lang="en-US" b="1" dirty="0">
                <a:solidFill>
                  <a:schemeClr val="accent1"/>
                </a:solidFill>
              </a:rPr>
              <a:t>high-level processes (bottom-up</a:t>
            </a:r>
            <a:r>
              <a:rPr lang="en-US" dirty="0"/>
              <a:t> and </a:t>
            </a:r>
            <a:r>
              <a:rPr lang="en-US" b="1" dirty="0">
                <a:solidFill>
                  <a:schemeClr val="accent1"/>
                </a:solidFill>
              </a:rPr>
              <a:t>top-down)</a:t>
            </a:r>
          </a:p>
          <a:p>
            <a:pPr lvl="1"/>
            <a:r>
              <a:rPr lang="en-US" dirty="0"/>
              <a:t>Can include active </a:t>
            </a:r>
            <a:r>
              <a:rPr lang="en-US" b="1" dirty="0">
                <a:solidFill>
                  <a:schemeClr val="accent1"/>
                </a:solidFill>
              </a:rPr>
              <a:t>motor control</a:t>
            </a:r>
            <a:r>
              <a:rPr lang="en-US" dirty="0">
                <a:solidFill>
                  <a:schemeClr val="accent1"/>
                </a:solidFill>
              </a:rPr>
              <a:t> </a:t>
            </a:r>
            <a:r>
              <a:rPr lang="en-US" dirty="0"/>
              <a:t>(actions)</a:t>
            </a:r>
          </a:p>
          <a:p>
            <a:pPr lvl="1"/>
            <a:r>
              <a:rPr lang="en-US" dirty="0"/>
              <a:t>Includes </a:t>
            </a:r>
            <a:r>
              <a:rPr lang="en-US" b="1" dirty="0">
                <a:solidFill>
                  <a:schemeClr val="accent1"/>
                </a:solidFill>
              </a:rPr>
              <a:t>logics</a:t>
            </a:r>
            <a:r>
              <a:rPr lang="en-US" dirty="0"/>
              <a:t>, </a:t>
            </a:r>
            <a:r>
              <a:rPr lang="en-US" b="1" dirty="0">
                <a:solidFill>
                  <a:schemeClr val="accent1"/>
                </a:solidFill>
              </a:rPr>
              <a:t>emotions</a:t>
            </a:r>
            <a:r>
              <a:rPr lang="en-US" dirty="0"/>
              <a:t>, </a:t>
            </a:r>
            <a:r>
              <a:rPr lang="en-US" b="1" dirty="0">
                <a:solidFill>
                  <a:schemeClr val="accent1"/>
                </a:solidFill>
              </a:rPr>
              <a:t>thinking</a:t>
            </a:r>
            <a:r>
              <a:rPr lang="en-US" dirty="0"/>
              <a:t>, and </a:t>
            </a:r>
            <a:r>
              <a:rPr lang="en-US" b="1" dirty="0">
                <a:solidFill>
                  <a:schemeClr val="accent1"/>
                </a:solidFill>
              </a:rPr>
              <a:t>learning</a:t>
            </a:r>
          </a:p>
          <a:p>
            <a:pPr lvl="1"/>
            <a:r>
              <a:rPr lang="en-US" b="1" dirty="0">
                <a:solidFill>
                  <a:schemeClr val="accent1"/>
                </a:solidFill>
              </a:rPr>
              <a:t>Decision</a:t>
            </a:r>
            <a:r>
              <a:rPr lang="en-US" dirty="0"/>
              <a:t> making (consciously and unconsciously!)</a:t>
            </a:r>
          </a:p>
          <a:p>
            <a:endParaRPr lang="de-DE" dirty="0"/>
          </a:p>
        </p:txBody>
      </p:sp>
    </p:spTree>
    <p:extLst>
      <p:ext uri="{BB962C8B-B14F-4D97-AF65-F5344CB8AC3E}">
        <p14:creationId xmlns:p14="http://schemas.microsoft.com/office/powerpoint/2010/main" val="3684554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E1DCD1C-12B0-CA2E-0F63-1DF9C33DBC21}"/>
              </a:ext>
            </a:extLst>
          </p:cNvPr>
          <p:cNvSpPr>
            <a:spLocks noGrp="1"/>
          </p:cNvSpPr>
          <p:nvPr>
            <p:ph type="title"/>
          </p:nvPr>
        </p:nvSpPr>
        <p:spPr/>
        <p:txBody>
          <a:bodyPr/>
          <a:lstStyle/>
          <a:p>
            <a:r>
              <a:rPr lang="de-DE" dirty="0"/>
              <a:t>Bottom-Up </a:t>
            </a:r>
            <a:r>
              <a:rPr lang="de-DE" dirty="0" err="1"/>
              <a:t>vs</a:t>
            </a:r>
            <a:r>
              <a:rPr lang="de-DE" dirty="0"/>
              <a:t> Top-Down </a:t>
            </a:r>
            <a:r>
              <a:rPr lang="de-DE" dirty="0" err="1"/>
              <a:t>Cognition</a:t>
            </a:r>
            <a:endParaRPr lang="de-DE" dirty="0"/>
          </a:p>
        </p:txBody>
      </p:sp>
      <p:sp>
        <p:nvSpPr>
          <p:cNvPr id="3" name="Fußzeilenplatzhalter 2">
            <a:extLst>
              <a:ext uri="{FF2B5EF4-FFF2-40B4-BE49-F238E27FC236}">
                <a16:creationId xmlns:a16="http://schemas.microsoft.com/office/drawing/2014/main" id="{25053133-EA5C-EEF4-2055-46079357955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31204CB-585F-11DB-7BBB-BC20A92E4A1E}"/>
              </a:ext>
            </a:extLst>
          </p:cNvPr>
          <p:cNvSpPr>
            <a:spLocks noGrp="1"/>
          </p:cNvSpPr>
          <p:nvPr>
            <p:ph type="sldNum" sz="quarter" idx="28"/>
          </p:nvPr>
        </p:nvSpPr>
        <p:spPr/>
        <p:txBody>
          <a:bodyPr/>
          <a:lstStyle/>
          <a:p>
            <a:fld id="{BA24374A-C3A8-471A-8837-3FC31668ABE5}" type="slidenum">
              <a:rPr lang="de-DE" smtClean="0"/>
              <a:pPr/>
              <a:t>4</a:t>
            </a:fld>
            <a:endParaRPr lang="de-DE" dirty="0"/>
          </a:p>
        </p:txBody>
      </p:sp>
      <p:sp>
        <p:nvSpPr>
          <p:cNvPr id="5" name="Textplatzhalter 4">
            <a:extLst>
              <a:ext uri="{FF2B5EF4-FFF2-40B4-BE49-F238E27FC236}">
                <a16:creationId xmlns:a16="http://schemas.microsoft.com/office/drawing/2014/main" id="{F2AC3E14-2C64-BDD9-7689-9A4258118F7C}"/>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0691EAB2-AA38-F25F-A7EC-BA7A18C41C12}"/>
              </a:ext>
            </a:extLst>
          </p:cNvPr>
          <p:cNvSpPr>
            <a:spLocks noGrp="1"/>
          </p:cNvSpPr>
          <p:nvPr>
            <p:ph type="body" sz="quarter" idx="29"/>
          </p:nvPr>
        </p:nvSpPr>
        <p:spPr/>
        <p:txBody>
          <a:bodyPr/>
          <a:lstStyle/>
          <a:p>
            <a:r>
              <a:rPr lang="en-US" b="1" dirty="0">
                <a:solidFill>
                  <a:schemeClr val="accent1"/>
                </a:solidFill>
              </a:rPr>
              <a:t>Bottom-up</a:t>
            </a:r>
            <a:r>
              <a:rPr lang="en-US" dirty="0"/>
              <a:t>: usually refers to start of stimulus processing</a:t>
            </a:r>
          </a:p>
          <a:p>
            <a:pPr lvl="1"/>
            <a:r>
              <a:rPr lang="en-US" dirty="0"/>
              <a:t>Perception starts at the sensory input, the stimulus </a:t>
            </a:r>
          </a:p>
          <a:p>
            <a:r>
              <a:rPr lang="en-US" b="1" dirty="0">
                <a:solidFill>
                  <a:schemeClr val="accent1"/>
                </a:solidFill>
              </a:rPr>
              <a:t>Top-down</a:t>
            </a:r>
            <a:r>
              <a:rPr lang="en-US" dirty="0"/>
              <a:t>: processing originating in the brain, possibly other signals modulating bottom-up</a:t>
            </a:r>
          </a:p>
          <a:p>
            <a:pPr lvl="1"/>
            <a:r>
              <a:rPr lang="en-US" dirty="0"/>
              <a:t>Perception could start with the brain</a:t>
            </a:r>
          </a:p>
          <a:p>
            <a:pPr lvl="1"/>
            <a:r>
              <a:rPr lang="en-US" dirty="0"/>
              <a:t>Usually, higher order cognitive processes</a:t>
            </a:r>
          </a:p>
          <a:p>
            <a:pPr lvl="1"/>
            <a:r>
              <a:rPr lang="en-US" dirty="0"/>
              <a:t>Internal goals, prior knowledge, etc. influencing information processing </a:t>
            </a:r>
          </a:p>
          <a:p>
            <a:pPr lvl="2"/>
            <a:r>
              <a:rPr lang="en-US" dirty="0"/>
              <a:t>Pain, language, picture blobs (what do you see? ), etc.</a:t>
            </a:r>
          </a:p>
          <a:p>
            <a:pPr lvl="2"/>
            <a:r>
              <a:rPr lang="en-US" dirty="0"/>
              <a:t>Flower looks beautiful vs. specifically looking for a flower</a:t>
            </a:r>
            <a:endParaRPr lang="de-DE" dirty="0"/>
          </a:p>
          <a:p>
            <a:endParaRPr lang="de-DE" dirty="0"/>
          </a:p>
        </p:txBody>
      </p:sp>
    </p:spTree>
    <p:extLst>
      <p:ext uri="{BB962C8B-B14F-4D97-AF65-F5344CB8AC3E}">
        <p14:creationId xmlns:p14="http://schemas.microsoft.com/office/powerpoint/2010/main" val="1187630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4B65E74-21D1-101D-E179-812907A416D3}"/>
              </a:ext>
            </a:extLst>
          </p:cNvPr>
          <p:cNvSpPr>
            <a:spLocks noGrp="1"/>
          </p:cNvSpPr>
          <p:nvPr>
            <p:ph type="title"/>
          </p:nvPr>
        </p:nvSpPr>
        <p:spPr/>
        <p:txBody>
          <a:bodyPr/>
          <a:lstStyle/>
          <a:p>
            <a:r>
              <a:rPr lang="de-DE" dirty="0"/>
              <a:t>Mental </a:t>
            </a:r>
            <a:r>
              <a:rPr lang="de-DE" dirty="0" err="1"/>
              <a:t>Recreation</a:t>
            </a:r>
            <a:endParaRPr lang="de-DE" dirty="0"/>
          </a:p>
        </p:txBody>
      </p:sp>
      <p:sp>
        <p:nvSpPr>
          <p:cNvPr id="3" name="Fußzeilenplatzhalter 2">
            <a:extLst>
              <a:ext uri="{FF2B5EF4-FFF2-40B4-BE49-F238E27FC236}">
                <a16:creationId xmlns:a16="http://schemas.microsoft.com/office/drawing/2014/main" id="{F3166080-6774-454C-0F21-F9CBAF27889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2053A07-8F11-140F-6ADF-58740B283EC0}"/>
              </a:ext>
            </a:extLst>
          </p:cNvPr>
          <p:cNvSpPr>
            <a:spLocks noGrp="1"/>
          </p:cNvSpPr>
          <p:nvPr>
            <p:ph type="sldNum" sz="quarter" idx="28"/>
          </p:nvPr>
        </p:nvSpPr>
        <p:spPr/>
        <p:txBody>
          <a:bodyPr/>
          <a:lstStyle/>
          <a:p>
            <a:fld id="{BA24374A-C3A8-471A-8837-3FC31668ABE5}" type="slidenum">
              <a:rPr lang="de-DE" smtClean="0"/>
              <a:pPr/>
              <a:t>5</a:t>
            </a:fld>
            <a:endParaRPr lang="de-DE" dirty="0"/>
          </a:p>
        </p:txBody>
      </p:sp>
      <p:sp>
        <p:nvSpPr>
          <p:cNvPr id="5" name="Textplatzhalter 4">
            <a:extLst>
              <a:ext uri="{FF2B5EF4-FFF2-40B4-BE49-F238E27FC236}">
                <a16:creationId xmlns:a16="http://schemas.microsoft.com/office/drawing/2014/main" id="{C8A067FF-2313-C456-C13A-1423E84DCC83}"/>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170379A-ACB9-3137-B560-98C210E5CB98}"/>
              </a:ext>
            </a:extLst>
          </p:cNvPr>
          <p:cNvSpPr>
            <a:spLocks noGrp="1"/>
          </p:cNvSpPr>
          <p:nvPr>
            <p:ph type="body" sz="quarter" idx="29"/>
          </p:nvPr>
        </p:nvSpPr>
        <p:spPr/>
        <p:txBody>
          <a:bodyPr/>
          <a:lstStyle/>
          <a:p>
            <a:r>
              <a:rPr lang="en-US" dirty="0"/>
              <a:t>A bottom-up process of perception begins with an object in the real world - </a:t>
            </a:r>
            <a:r>
              <a:rPr lang="en-US" b="1" dirty="0">
                <a:solidFill>
                  <a:schemeClr val="accent1"/>
                </a:solidFill>
              </a:rPr>
              <a:t>distal stimulus</a:t>
            </a:r>
          </a:p>
          <a:p>
            <a:r>
              <a:rPr lang="en-US" dirty="0"/>
              <a:t>Sensory organs transform the input energy into neural activity – a process called </a:t>
            </a:r>
            <a:r>
              <a:rPr lang="en-US" b="1" dirty="0">
                <a:solidFill>
                  <a:schemeClr val="accent1"/>
                </a:solidFill>
              </a:rPr>
              <a:t>transduction</a:t>
            </a:r>
            <a:r>
              <a:rPr lang="en-US" b="1" dirty="0"/>
              <a:t> – </a:t>
            </a:r>
            <a:r>
              <a:rPr lang="en-US" dirty="0"/>
              <a:t>the neural state of the object is the </a:t>
            </a:r>
            <a:r>
              <a:rPr lang="en-US" b="1" dirty="0">
                <a:solidFill>
                  <a:schemeClr val="accent1"/>
                </a:solidFill>
              </a:rPr>
              <a:t>proximal stimulus</a:t>
            </a:r>
          </a:p>
          <a:p>
            <a:r>
              <a:rPr lang="en-US" dirty="0"/>
              <a:t>The proximal stimulus is being transmitted to the brain and cognitively processed. The result is a </a:t>
            </a:r>
            <a:r>
              <a:rPr lang="en-US" b="1" dirty="0">
                <a:solidFill>
                  <a:schemeClr val="accent1"/>
                </a:solidFill>
              </a:rPr>
              <a:t>mental recreation</a:t>
            </a:r>
            <a:r>
              <a:rPr lang="en-US" b="1" dirty="0"/>
              <a:t> </a:t>
            </a:r>
            <a:r>
              <a:rPr lang="en-US" dirty="0"/>
              <a:t>of the distal stimulus – the </a:t>
            </a:r>
            <a:r>
              <a:rPr lang="en-US" b="1" dirty="0">
                <a:solidFill>
                  <a:schemeClr val="accent1"/>
                </a:solidFill>
              </a:rPr>
              <a:t>percept</a:t>
            </a:r>
            <a:r>
              <a:rPr lang="en-US" dirty="0"/>
              <a:t>.</a:t>
            </a:r>
            <a:endParaRPr lang="de-DE" dirty="0"/>
          </a:p>
          <a:p>
            <a:endParaRPr lang="de-DE" dirty="0"/>
          </a:p>
          <a:p>
            <a:endParaRPr lang="de-DE" dirty="0"/>
          </a:p>
        </p:txBody>
      </p:sp>
      <p:cxnSp>
        <p:nvCxnSpPr>
          <p:cNvPr id="7" name="Gerade Verbindung mit Pfeil 6">
            <a:extLst>
              <a:ext uri="{FF2B5EF4-FFF2-40B4-BE49-F238E27FC236}">
                <a16:creationId xmlns:a16="http://schemas.microsoft.com/office/drawing/2014/main" id="{7C631845-B7F3-7CFF-7735-67B0E1E9C1C2}"/>
              </a:ext>
            </a:extLst>
          </p:cNvPr>
          <p:cNvCxnSpPr>
            <a:stCxn id="8" idx="6"/>
            <a:endCxn id="10" idx="2"/>
          </p:cNvCxnSpPr>
          <p:nvPr/>
        </p:nvCxnSpPr>
        <p:spPr>
          <a:xfrm flipV="1">
            <a:off x="3769456" y="4747137"/>
            <a:ext cx="1563078" cy="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 name="Ellipse 7">
            <a:extLst>
              <a:ext uri="{FF2B5EF4-FFF2-40B4-BE49-F238E27FC236}">
                <a16:creationId xmlns:a16="http://schemas.microsoft.com/office/drawing/2014/main" id="{223D29B7-3325-DBBD-9D92-4198A2A421E2}"/>
              </a:ext>
            </a:extLst>
          </p:cNvPr>
          <p:cNvSpPr/>
          <p:nvPr/>
        </p:nvSpPr>
        <p:spPr>
          <a:xfrm>
            <a:off x="1823425" y="4328404"/>
            <a:ext cx="1946031" cy="83746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Distal  Stimulus</a:t>
            </a:r>
          </a:p>
        </p:txBody>
      </p:sp>
      <p:pic>
        <p:nvPicPr>
          <p:cNvPr id="9" name="Grafik 8" descr="Auge">
            <a:extLst>
              <a:ext uri="{FF2B5EF4-FFF2-40B4-BE49-F238E27FC236}">
                <a16:creationId xmlns:a16="http://schemas.microsoft.com/office/drawing/2014/main" id="{87AC81B3-72B9-A809-0EDD-790CA41A7A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031272" y="3871203"/>
            <a:ext cx="914400" cy="914400"/>
          </a:xfrm>
          <a:prstGeom prst="rect">
            <a:avLst/>
          </a:prstGeom>
        </p:spPr>
      </p:pic>
      <p:sp>
        <p:nvSpPr>
          <p:cNvPr id="10" name="Ellipse 9">
            <a:extLst>
              <a:ext uri="{FF2B5EF4-FFF2-40B4-BE49-F238E27FC236}">
                <a16:creationId xmlns:a16="http://schemas.microsoft.com/office/drawing/2014/main" id="{9A764A8A-BB77-13D5-4545-40F3F22F81D9}"/>
              </a:ext>
            </a:extLst>
          </p:cNvPr>
          <p:cNvSpPr/>
          <p:nvPr/>
        </p:nvSpPr>
        <p:spPr>
          <a:xfrm>
            <a:off x="5332534" y="4328403"/>
            <a:ext cx="1946031" cy="83746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Proximal </a:t>
            </a:r>
            <a:r>
              <a:rPr lang="de-DE" dirty="0" err="1"/>
              <a:t>Stimlus</a:t>
            </a:r>
            <a:endParaRPr lang="de-DE" dirty="0"/>
          </a:p>
        </p:txBody>
      </p:sp>
      <p:sp>
        <p:nvSpPr>
          <p:cNvPr id="11" name="Rechteck 10">
            <a:extLst>
              <a:ext uri="{FF2B5EF4-FFF2-40B4-BE49-F238E27FC236}">
                <a16:creationId xmlns:a16="http://schemas.microsoft.com/office/drawing/2014/main" id="{B37E5451-36A7-05D0-2FC0-C9097913C1D8}"/>
              </a:ext>
            </a:extLst>
          </p:cNvPr>
          <p:cNvSpPr/>
          <p:nvPr/>
        </p:nvSpPr>
        <p:spPr>
          <a:xfrm>
            <a:off x="3759753" y="5621361"/>
            <a:ext cx="1582484" cy="369332"/>
          </a:xfrm>
          <a:prstGeom prst="rect">
            <a:avLst/>
          </a:prstGeom>
        </p:spPr>
        <p:txBody>
          <a:bodyPr wrap="none">
            <a:spAutoFit/>
          </a:bodyPr>
          <a:lstStyle/>
          <a:p>
            <a:r>
              <a:rPr lang="en-US" b="1" dirty="0"/>
              <a:t>transduction</a:t>
            </a:r>
            <a:endParaRPr lang="de-DE" dirty="0"/>
          </a:p>
        </p:txBody>
      </p:sp>
      <p:cxnSp>
        <p:nvCxnSpPr>
          <p:cNvPr id="12" name="Gerade Verbindung mit Pfeil 11">
            <a:extLst>
              <a:ext uri="{FF2B5EF4-FFF2-40B4-BE49-F238E27FC236}">
                <a16:creationId xmlns:a16="http://schemas.microsoft.com/office/drawing/2014/main" id="{0919E387-6EF2-08B4-D24F-6EBBE007F875}"/>
              </a:ext>
            </a:extLst>
          </p:cNvPr>
          <p:cNvCxnSpPr>
            <a:cxnSpLocks/>
            <a:stCxn id="10" idx="6"/>
            <a:endCxn id="13" idx="2"/>
          </p:cNvCxnSpPr>
          <p:nvPr/>
        </p:nvCxnSpPr>
        <p:spPr>
          <a:xfrm flipV="1">
            <a:off x="7278565" y="4735146"/>
            <a:ext cx="1369888" cy="1199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Ellipse 12">
            <a:extLst>
              <a:ext uri="{FF2B5EF4-FFF2-40B4-BE49-F238E27FC236}">
                <a16:creationId xmlns:a16="http://schemas.microsoft.com/office/drawing/2014/main" id="{8F9FB97C-7913-711A-4040-5B267ACA76E7}"/>
              </a:ext>
            </a:extLst>
          </p:cNvPr>
          <p:cNvSpPr/>
          <p:nvPr/>
        </p:nvSpPr>
        <p:spPr>
          <a:xfrm>
            <a:off x="8648453" y="4316412"/>
            <a:ext cx="1946031" cy="83746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Percept</a:t>
            </a:r>
            <a:endParaRPr lang="de-DE" dirty="0"/>
          </a:p>
        </p:txBody>
      </p:sp>
      <p:pic>
        <p:nvPicPr>
          <p:cNvPr id="14" name="Grafik 13" descr="Ohr">
            <a:extLst>
              <a:ext uri="{FF2B5EF4-FFF2-40B4-BE49-F238E27FC236}">
                <a16:creationId xmlns:a16="http://schemas.microsoft.com/office/drawing/2014/main" id="{25653D68-1A28-006D-2B61-A588485A2C3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31272" y="4785603"/>
            <a:ext cx="914400" cy="914400"/>
          </a:xfrm>
          <a:prstGeom prst="rect">
            <a:avLst/>
          </a:prstGeom>
        </p:spPr>
      </p:pic>
      <p:sp>
        <p:nvSpPr>
          <p:cNvPr id="15" name="Rechteck 14">
            <a:extLst>
              <a:ext uri="{FF2B5EF4-FFF2-40B4-BE49-F238E27FC236}">
                <a16:creationId xmlns:a16="http://schemas.microsoft.com/office/drawing/2014/main" id="{1227D6B4-05B9-5E00-B6F4-00A873829BBE}"/>
              </a:ext>
            </a:extLst>
          </p:cNvPr>
          <p:cNvSpPr/>
          <p:nvPr/>
        </p:nvSpPr>
        <p:spPr>
          <a:xfrm>
            <a:off x="6915786" y="5659375"/>
            <a:ext cx="2095445" cy="369332"/>
          </a:xfrm>
          <a:prstGeom prst="rect">
            <a:avLst/>
          </a:prstGeom>
        </p:spPr>
        <p:txBody>
          <a:bodyPr wrap="none">
            <a:spAutoFit/>
          </a:bodyPr>
          <a:lstStyle/>
          <a:p>
            <a:r>
              <a:rPr lang="en-US" b="1" dirty="0"/>
              <a:t>mental recreation</a:t>
            </a:r>
            <a:endParaRPr lang="de-DE" dirty="0"/>
          </a:p>
        </p:txBody>
      </p:sp>
      <p:pic>
        <p:nvPicPr>
          <p:cNvPr id="16" name="Grafik 15" descr="Gehirn im Kopf">
            <a:extLst>
              <a:ext uri="{FF2B5EF4-FFF2-40B4-BE49-F238E27FC236}">
                <a16:creationId xmlns:a16="http://schemas.microsoft.com/office/drawing/2014/main" id="{52115648-31EC-B5C0-BC27-23C2586D3C0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665427" y="3989148"/>
            <a:ext cx="678509" cy="678509"/>
          </a:xfrm>
          <a:prstGeom prst="rect">
            <a:avLst/>
          </a:prstGeom>
        </p:spPr>
      </p:pic>
    </p:spTree>
    <p:extLst>
      <p:ext uri="{BB962C8B-B14F-4D97-AF65-F5344CB8AC3E}">
        <p14:creationId xmlns:p14="http://schemas.microsoft.com/office/powerpoint/2010/main" val="83426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481BE468-C66F-5F3C-9C64-EFCFEBFEFF5F}"/>
              </a:ext>
            </a:extLst>
          </p:cNvPr>
          <p:cNvSpPr>
            <a:spLocks noGrp="1"/>
          </p:cNvSpPr>
          <p:nvPr>
            <p:ph type="title"/>
          </p:nvPr>
        </p:nvSpPr>
        <p:spPr/>
        <p:txBody>
          <a:bodyPr/>
          <a:lstStyle/>
          <a:p>
            <a:r>
              <a:rPr lang="de-DE" dirty="0"/>
              <a:t>Multi-</a:t>
            </a:r>
            <a:r>
              <a:rPr lang="de-DE" dirty="0" err="1"/>
              <a:t>Sensory</a:t>
            </a:r>
            <a:r>
              <a:rPr lang="de-DE" dirty="0"/>
              <a:t> Integration</a:t>
            </a:r>
          </a:p>
        </p:txBody>
      </p:sp>
      <p:sp>
        <p:nvSpPr>
          <p:cNvPr id="3" name="Fußzeilenplatzhalter 2">
            <a:extLst>
              <a:ext uri="{FF2B5EF4-FFF2-40B4-BE49-F238E27FC236}">
                <a16:creationId xmlns:a16="http://schemas.microsoft.com/office/drawing/2014/main" id="{473690C9-803B-6AB0-A14A-6C012ED9CAA3}"/>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7F5F41E-9E91-01C8-7387-D52D42E6AE95}"/>
              </a:ext>
            </a:extLst>
          </p:cNvPr>
          <p:cNvSpPr>
            <a:spLocks noGrp="1"/>
          </p:cNvSpPr>
          <p:nvPr>
            <p:ph type="sldNum" sz="quarter" idx="33"/>
          </p:nvPr>
        </p:nvSpPr>
        <p:spPr/>
        <p:txBody>
          <a:bodyPr/>
          <a:lstStyle/>
          <a:p>
            <a:fld id="{BA24374A-C3A8-471A-8837-3FC31668ABE5}" type="slidenum">
              <a:rPr lang="de-DE" smtClean="0"/>
              <a:pPr/>
              <a:t>6</a:t>
            </a:fld>
            <a:endParaRPr lang="de-DE" dirty="0"/>
          </a:p>
        </p:txBody>
      </p:sp>
      <p:sp>
        <p:nvSpPr>
          <p:cNvPr id="9" name="Textplatzhalter 8">
            <a:extLst>
              <a:ext uri="{FF2B5EF4-FFF2-40B4-BE49-F238E27FC236}">
                <a16:creationId xmlns:a16="http://schemas.microsoft.com/office/drawing/2014/main" id="{8AE4DEB3-83F6-2805-1ECF-759F18D1444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1E800A2C-B84A-FF0F-AC2B-7C3C13B03E1D}"/>
              </a:ext>
            </a:extLst>
          </p:cNvPr>
          <p:cNvSpPr>
            <a:spLocks noGrp="1"/>
          </p:cNvSpPr>
          <p:nvPr>
            <p:ph type="body" sz="quarter" idx="34"/>
          </p:nvPr>
        </p:nvSpPr>
        <p:spPr>
          <a:xfrm>
            <a:off x="695325" y="1449388"/>
            <a:ext cx="5400675" cy="4056061"/>
          </a:xfrm>
        </p:spPr>
        <p:txBody>
          <a:bodyPr>
            <a:normAutofit lnSpcReduction="10000"/>
          </a:bodyPr>
          <a:lstStyle/>
          <a:p>
            <a:r>
              <a:rPr lang="en-US" dirty="0"/>
              <a:t>Senses are being integrated into a </a:t>
            </a:r>
            <a:r>
              <a:rPr lang="en-US" b="1" dirty="0">
                <a:solidFill>
                  <a:schemeClr val="accent1"/>
                </a:solidFill>
              </a:rPr>
              <a:t>percept</a:t>
            </a:r>
            <a:r>
              <a:rPr lang="en-US" dirty="0"/>
              <a:t> </a:t>
            </a:r>
          </a:p>
          <a:p>
            <a:r>
              <a:rPr lang="en-US" b="1" dirty="0">
                <a:solidFill>
                  <a:schemeClr val="accent1"/>
                </a:solidFill>
              </a:rPr>
              <a:t>A sense can dominate a perception</a:t>
            </a:r>
            <a:r>
              <a:rPr lang="en-US" dirty="0">
                <a:solidFill>
                  <a:schemeClr val="accent1"/>
                </a:solidFill>
              </a:rPr>
              <a:t> </a:t>
            </a:r>
            <a:r>
              <a:rPr lang="en-US" dirty="0"/>
              <a:t>when they provide the more reliable information and a reduced variance than other senses</a:t>
            </a:r>
          </a:p>
          <a:p>
            <a:r>
              <a:rPr lang="en-US" dirty="0"/>
              <a:t>The nervous system combines information in a fashion that is similar to </a:t>
            </a:r>
            <a:r>
              <a:rPr lang="en-US" b="1" dirty="0">
                <a:solidFill>
                  <a:schemeClr val="accent1"/>
                </a:solidFill>
              </a:rPr>
              <a:t>a maximum-likelihood integrator </a:t>
            </a:r>
            <a:r>
              <a:rPr lang="en-US" dirty="0"/>
              <a:t>and can be predicted using regular statistics</a:t>
            </a:r>
            <a:endParaRPr lang="de-DE" dirty="0"/>
          </a:p>
          <a:p>
            <a:endParaRPr lang="de-DE" dirty="0"/>
          </a:p>
          <a:p>
            <a:endParaRPr lang="de-DE" dirty="0"/>
          </a:p>
        </p:txBody>
      </p:sp>
      <p:sp>
        <p:nvSpPr>
          <p:cNvPr id="10" name="Inhaltsplatzhalter 9">
            <a:extLst>
              <a:ext uri="{FF2B5EF4-FFF2-40B4-BE49-F238E27FC236}">
                <a16:creationId xmlns:a16="http://schemas.microsoft.com/office/drawing/2014/main" id="{B7E18BC9-E6DB-C2DB-91E4-0E43283F3C7C}"/>
              </a:ext>
            </a:extLst>
          </p:cNvPr>
          <p:cNvSpPr>
            <a:spLocks noGrp="1"/>
          </p:cNvSpPr>
          <p:nvPr>
            <p:ph sz="quarter" idx="35"/>
          </p:nvPr>
        </p:nvSpPr>
        <p:spPr/>
        <p:txBody>
          <a:bodyPr/>
          <a:lstStyle/>
          <a:p>
            <a:r>
              <a:rPr lang="en-US" b="0" i="0" dirty="0">
                <a:solidFill>
                  <a:srgbClr val="222222"/>
                </a:solidFill>
                <a:effectLst/>
                <a:latin typeface="Arial" panose="020B0604020202020204" pitchFamily="34" charset="0"/>
              </a:rPr>
              <a:t>Ernst, M. O., &amp; Banks, M. S. (2002). Humans integrate visual and haptic information in a statistically optimal fashion. </a:t>
            </a:r>
            <a:r>
              <a:rPr lang="en-US" b="0" i="1" dirty="0">
                <a:solidFill>
                  <a:srgbClr val="222222"/>
                </a:solidFill>
                <a:effectLst/>
                <a:latin typeface="Arial" panose="020B0604020202020204" pitchFamily="34" charset="0"/>
              </a:rPr>
              <a:t>Nature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415</a:t>
            </a:r>
            <a:r>
              <a:rPr lang="en-US" b="0" i="0" dirty="0">
                <a:solidFill>
                  <a:srgbClr val="222222"/>
                </a:solidFill>
                <a:effectLst/>
                <a:latin typeface="Arial" panose="020B0604020202020204" pitchFamily="34" charset="0"/>
              </a:rPr>
              <a:t>(6870), 429-433.</a:t>
            </a:r>
            <a:endParaRPr lang="de-DE" dirty="0"/>
          </a:p>
        </p:txBody>
      </p:sp>
      <p:pic>
        <p:nvPicPr>
          <p:cNvPr id="7" name="Picture 2" descr="Figure 1 Maximum-likelihood estimation integration: two hypothetical situations. Visually and haptically speci®ed heights differ by D. Dashed gaussians in the top panels represent probability densities of the (unbiased) estimated height from visual and haptic">
            <a:extLst>
              <a:ext uri="{FF2B5EF4-FFF2-40B4-BE49-F238E27FC236}">
                <a16:creationId xmlns:a16="http://schemas.microsoft.com/office/drawing/2014/main" id="{1D066575-6C5B-32E7-E3E1-2A31541FF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412" y="1268413"/>
            <a:ext cx="5859479" cy="4212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7658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C66BE1D8-0F05-EFE6-C613-9F54C9641669}"/>
              </a:ext>
            </a:extLst>
          </p:cNvPr>
          <p:cNvSpPr>
            <a:spLocks noGrp="1"/>
          </p:cNvSpPr>
          <p:nvPr>
            <p:ph type="title"/>
          </p:nvPr>
        </p:nvSpPr>
        <p:spPr/>
        <p:txBody>
          <a:bodyPr/>
          <a:lstStyle/>
          <a:p>
            <a:r>
              <a:rPr lang="de-DE" dirty="0"/>
              <a:t>Sensor Fusion</a:t>
            </a:r>
          </a:p>
        </p:txBody>
      </p:sp>
      <p:sp>
        <p:nvSpPr>
          <p:cNvPr id="3" name="Fußzeilenplatzhalter 2">
            <a:extLst>
              <a:ext uri="{FF2B5EF4-FFF2-40B4-BE49-F238E27FC236}">
                <a16:creationId xmlns:a16="http://schemas.microsoft.com/office/drawing/2014/main" id="{83006C74-5329-C0C3-CF23-701ADA1FB60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5FFC7BF-31AF-5EE3-BA05-E86390BCA019}"/>
              </a:ext>
            </a:extLst>
          </p:cNvPr>
          <p:cNvSpPr>
            <a:spLocks noGrp="1"/>
          </p:cNvSpPr>
          <p:nvPr>
            <p:ph type="sldNum" sz="quarter" idx="28"/>
          </p:nvPr>
        </p:nvSpPr>
        <p:spPr/>
        <p:txBody>
          <a:bodyPr/>
          <a:lstStyle/>
          <a:p>
            <a:fld id="{BA24374A-C3A8-471A-8837-3FC31668ABE5}" type="slidenum">
              <a:rPr lang="de-DE" smtClean="0"/>
              <a:pPr/>
              <a:t>7</a:t>
            </a:fld>
            <a:endParaRPr lang="de-DE" dirty="0"/>
          </a:p>
        </p:txBody>
      </p:sp>
      <p:sp>
        <p:nvSpPr>
          <p:cNvPr id="9" name="Textplatzhalter 8">
            <a:extLst>
              <a:ext uri="{FF2B5EF4-FFF2-40B4-BE49-F238E27FC236}">
                <a16:creationId xmlns:a16="http://schemas.microsoft.com/office/drawing/2014/main" id="{F7B1168D-DCDD-C164-982F-A66F3C2BC057}"/>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E84639B-1917-1F65-C942-DACCD7A1B773}"/>
              </a:ext>
            </a:extLst>
          </p:cNvPr>
          <p:cNvSpPr>
            <a:spLocks noGrp="1"/>
          </p:cNvSpPr>
          <p:nvPr>
            <p:ph type="body" sz="quarter" idx="29"/>
          </p:nvPr>
        </p:nvSpPr>
        <p:spPr/>
        <p:txBody>
          <a:bodyPr/>
          <a:lstStyle/>
          <a:p>
            <a:r>
              <a:rPr lang="en-US" dirty="0"/>
              <a:t>Sensor fusion is a</a:t>
            </a:r>
            <a:r>
              <a:rPr lang="en-US" b="1" dirty="0"/>
              <a:t> </a:t>
            </a:r>
            <a:r>
              <a:rPr lang="en-US" b="1" dirty="0">
                <a:solidFill>
                  <a:schemeClr val="accent1"/>
                </a:solidFill>
              </a:rPr>
              <a:t>bottom-up process of combining sensory data </a:t>
            </a:r>
            <a:r>
              <a:rPr lang="en-US" dirty="0"/>
              <a:t>or data derived from disparate sources such that the resulting information has less uncertainty than would be possible when these sources were used individually.</a:t>
            </a:r>
          </a:p>
          <a:p>
            <a:r>
              <a:rPr lang="en-US" dirty="0"/>
              <a:t>Humans (and computer systems) and can fuse data to </a:t>
            </a:r>
            <a:r>
              <a:rPr lang="en-US" b="1" dirty="0">
                <a:solidFill>
                  <a:schemeClr val="accent1"/>
                </a:solidFill>
              </a:rPr>
              <a:t>unified percepts</a:t>
            </a:r>
            <a:endParaRPr lang="de-DE" b="1" dirty="0">
              <a:solidFill>
                <a:schemeClr val="accent1"/>
              </a:solidFill>
            </a:endParaRPr>
          </a:p>
          <a:p>
            <a:pPr lvl="1"/>
            <a:r>
              <a:rPr lang="en-US" dirty="0"/>
              <a:t>e.g., stereoscopic vision (calculation of depth information by combining two-dimensional images from two point of views with slightly different viewpoints)</a:t>
            </a:r>
            <a:r>
              <a:rPr lang="de-DE" dirty="0"/>
              <a:t> </a:t>
            </a:r>
          </a:p>
          <a:p>
            <a:r>
              <a:rPr lang="de-DE" b="1" dirty="0" err="1">
                <a:solidFill>
                  <a:schemeClr val="accent1"/>
                </a:solidFill>
              </a:rPr>
              <a:t>Sensory</a:t>
            </a:r>
            <a:r>
              <a:rPr lang="de-DE" b="1" dirty="0">
                <a:solidFill>
                  <a:schemeClr val="accent1"/>
                </a:solidFill>
              </a:rPr>
              <a:t> </a:t>
            </a:r>
            <a:r>
              <a:rPr lang="de-DE" b="1" dirty="0" err="1">
                <a:solidFill>
                  <a:schemeClr val="accent1"/>
                </a:solidFill>
              </a:rPr>
              <a:t>fusion</a:t>
            </a:r>
            <a:r>
              <a:rPr lang="de-DE" b="1" dirty="0">
                <a:solidFill>
                  <a:schemeClr val="accent1"/>
                </a:solidFill>
              </a:rPr>
              <a:t> </a:t>
            </a:r>
            <a:r>
              <a:rPr lang="de-DE" b="1" dirty="0" err="1">
                <a:solidFill>
                  <a:schemeClr val="accent1"/>
                </a:solidFill>
              </a:rPr>
              <a:t>is</a:t>
            </a:r>
            <a:r>
              <a:rPr lang="de-DE" b="1" dirty="0">
                <a:solidFill>
                  <a:schemeClr val="accent1"/>
                </a:solidFill>
              </a:rPr>
              <a:t> a </a:t>
            </a:r>
            <a:r>
              <a:rPr lang="de-DE" b="1" dirty="0" err="1">
                <a:solidFill>
                  <a:schemeClr val="accent1"/>
                </a:solidFill>
              </a:rPr>
              <a:t>low</a:t>
            </a:r>
            <a:r>
              <a:rPr lang="de-DE" b="1" dirty="0">
                <a:solidFill>
                  <a:schemeClr val="accent1"/>
                </a:solidFill>
              </a:rPr>
              <a:t>-level </a:t>
            </a:r>
            <a:r>
              <a:rPr lang="de-DE" b="1" dirty="0" err="1">
                <a:solidFill>
                  <a:schemeClr val="accent1"/>
                </a:solidFill>
              </a:rPr>
              <a:t>cognitive</a:t>
            </a:r>
            <a:r>
              <a:rPr lang="de-DE" b="1" dirty="0">
                <a:solidFill>
                  <a:schemeClr val="accent1"/>
                </a:solidFill>
              </a:rPr>
              <a:t> </a:t>
            </a:r>
            <a:r>
              <a:rPr lang="de-DE" b="1" dirty="0" err="1">
                <a:solidFill>
                  <a:schemeClr val="accent1"/>
                </a:solidFill>
              </a:rPr>
              <a:t>process</a:t>
            </a:r>
            <a:r>
              <a:rPr lang="de-DE" b="1" dirty="0">
                <a:solidFill>
                  <a:schemeClr val="accent1"/>
                </a:solidFill>
              </a:rPr>
              <a:t> </a:t>
            </a:r>
            <a:r>
              <a:rPr lang="de-DE" dirty="0" err="1"/>
              <a:t>based</a:t>
            </a:r>
            <a:r>
              <a:rPr lang="de-DE" dirty="0"/>
              <a:t> on </a:t>
            </a:r>
            <a:r>
              <a:rPr lang="de-DE" dirty="0" err="1"/>
              <a:t>perception</a:t>
            </a:r>
            <a:r>
              <a:rPr lang="de-DE" dirty="0"/>
              <a:t> that </a:t>
            </a:r>
            <a:r>
              <a:rPr lang="de-DE" dirty="0" err="1"/>
              <a:t>is</a:t>
            </a:r>
            <a:r>
              <a:rPr lang="de-DE" dirty="0"/>
              <a:t> </a:t>
            </a:r>
            <a:r>
              <a:rPr lang="de-DE" dirty="0" err="1"/>
              <a:t>composed</a:t>
            </a:r>
            <a:r>
              <a:rPr lang="de-DE" dirty="0"/>
              <a:t> of individual </a:t>
            </a:r>
            <a:r>
              <a:rPr lang="de-DE" dirty="0" err="1"/>
              <a:t>channels</a:t>
            </a:r>
            <a:r>
              <a:rPr lang="de-DE" dirty="0"/>
              <a:t> – but </a:t>
            </a:r>
            <a:r>
              <a:rPr lang="de-DE" dirty="0" err="1"/>
              <a:t>no</a:t>
            </a:r>
            <a:r>
              <a:rPr lang="de-DE" dirty="0"/>
              <a:t> </a:t>
            </a:r>
            <a:r>
              <a:rPr lang="de-DE" dirty="0" err="1"/>
              <a:t>perception</a:t>
            </a:r>
            <a:r>
              <a:rPr lang="de-DE" dirty="0"/>
              <a:t> </a:t>
            </a:r>
            <a:r>
              <a:rPr lang="de-DE" dirty="0" err="1"/>
              <a:t>can</a:t>
            </a:r>
            <a:r>
              <a:rPr lang="de-DE" dirty="0"/>
              <a:t> </a:t>
            </a:r>
            <a:r>
              <a:rPr lang="de-DE" dirty="0" err="1"/>
              <a:t>never</a:t>
            </a:r>
            <a:r>
              <a:rPr lang="de-DE" dirty="0"/>
              <a:t> </a:t>
            </a:r>
            <a:r>
              <a:rPr lang="de-DE" dirty="0" err="1"/>
              <a:t>clearly</a:t>
            </a:r>
            <a:r>
              <a:rPr lang="de-DE" dirty="0"/>
              <a:t> </a:t>
            </a:r>
            <a:r>
              <a:rPr lang="de-DE" dirty="0" err="1"/>
              <a:t>be</a:t>
            </a:r>
            <a:r>
              <a:rPr lang="de-DE" dirty="0"/>
              <a:t> </a:t>
            </a:r>
            <a:r>
              <a:rPr lang="de-DE" dirty="0" err="1"/>
              <a:t>seperated</a:t>
            </a:r>
            <a:r>
              <a:rPr lang="de-DE" dirty="0"/>
              <a:t> from </a:t>
            </a:r>
            <a:r>
              <a:rPr lang="de-DE" dirty="0" err="1"/>
              <a:t>others</a:t>
            </a:r>
            <a:r>
              <a:rPr lang="de-DE" dirty="0"/>
              <a:t> </a:t>
            </a:r>
            <a:r>
              <a:rPr lang="de-DE" dirty="0" err="1"/>
              <a:t>as</a:t>
            </a:r>
            <a:r>
              <a:rPr lang="de-DE" dirty="0"/>
              <a:t> </a:t>
            </a:r>
            <a:r>
              <a:rPr lang="de-DE" dirty="0" err="1"/>
              <a:t>long</a:t>
            </a:r>
            <a:r>
              <a:rPr lang="de-DE" dirty="0"/>
              <a:t> </a:t>
            </a:r>
            <a:r>
              <a:rPr lang="de-DE" dirty="0" err="1"/>
              <a:t>as</a:t>
            </a:r>
            <a:r>
              <a:rPr lang="de-DE" dirty="0"/>
              <a:t> </a:t>
            </a:r>
            <a:r>
              <a:rPr lang="de-DE" dirty="0" err="1"/>
              <a:t>the</a:t>
            </a:r>
            <a:r>
              <a:rPr lang="de-DE" dirty="0"/>
              <a:t> </a:t>
            </a:r>
            <a:r>
              <a:rPr lang="de-DE" dirty="0" err="1"/>
              <a:t>process</a:t>
            </a:r>
            <a:r>
              <a:rPr lang="de-DE" dirty="0"/>
              <a:t> </a:t>
            </a:r>
            <a:r>
              <a:rPr lang="de-DE" dirty="0" err="1"/>
              <a:t>is</a:t>
            </a:r>
            <a:r>
              <a:rPr lang="de-DE" dirty="0"/>
              <a:t> </a:t>
            </a:r>
            <a:r>
              <a:rPr lang="de-DE" dirty="0" err="1"/>
              <a:t>involved</a:t>
            </a:r>
            <a:endParaRPr lang="de-DE" dirty="0"/>
          </a:p>
          <a:p>
            <a:endParaRPr lang="de-DE" dirty="0"/>
          </a:p>
        </p:txBody>
      </p:sp>
    </p:spTree>
    <p:extLst>
      <p:ext uri="{BB962C8B-B14F-4D97-AF65-F5344CB8AC3E}">
        <p14:creationId xmlns:p14="http://schemas.microsoft.com/office/powerpoint/2010/main" val="1010262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6088A81-17CF-22E5-FCAC-5C7F07D88751}"/>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B5C71932-0D3B-95A4-DF4C-A131746EC9E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0A7E49E-26E1-DC80-1DED-32795644EC17}"/>
              </a:ext>
            </a:extLst>
          </p:cNvPr>
          <p:cNvSpPr>
            <a:spLocks noGrp="1"/>
          </p:cNvSpPr>
          <p:nvPr>
            <p:ph type="sldNum" sz="quarter" idx="28"/>
          </p:nvPr>
        </p:nvSpPr>
        <p:spPr/>
        <p:txBody>
          <a:bodyPr/>
          <a:lstStyle/>
          <a:p>
            <a:fld id="{BA24374A-C3A8-471A-8837-3FC31668ABE5}" type="slidenum">
              <a:rPr lang="de-DE" smtClean="0"/>
              <a:pPr/>
              <a:t>8</a:t>
            </a:fld>
            <a:endParaRPr lang="de-DE" dirty="0"/>
          </a:p>
        </p:txBody>
      </p:sp>
      <p:sp>
        <p:nvSpPr>
          <p:cNvPr id="5" name="Textplatzhalter 4">
            <a:extLst>
              <a:ext uri="{FF2B5EF4-FFF2-40B4-BE49-F238E27FC236}">
                <a16:creationId xmlns:a16="http://schemas.microsoft.com/office/drawing/2014/main" id="{F71956B0-094D-1CC1-BC0B-73EDC66F075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A559AB51-D567-1D78-C486-560000947EA8}"/>
              </a:ext>
            </a:extLst>
          </p:cNvPr>
          <p:cNvSpPr>
            <a:spLocks noGrp="1"/>
          </p:cNvSpPr>
          <p:nvPr>
            <p:ph type="body" sz="quarter" idx="29"/>
          </p:nvPr>
        </p:nvSpPr>
        <p:spPr/>
        <p:txBody>
          <a:bodyPr/>
          <a:lstStyle/>
          <a:p>
            <a:endParaRPr lang="de-DE"/>
          </a:p>
        </p:txBody>
      </p:sp>
      <p:pic>
        <p:nvPicPr>
          <p:cNvPr id="21" name="Grafik 20">
            <a:extLst>
              <a:ext uri="{FF2B5EF4-FFF2-40B4-BE49-F238E27FC236}">
                <a16:creationId xmlns:a16="http://schemas.microsoft.com/office/drawing/2014/main" id="{6F24AF0C-120E-A0B5-C987-378E9C91E53E}"/>
              </a:ext>
            </a:extLst>
          </p:cNvPr>
          <p:cNvPicPr>
            <a:picLocks noChangeAspect="1"/>
          </p:cNvPicPr>
          <p:nvPr/>
        </p:nvPicPr>
        <p:blipFill rotWithShape="1">
          <a:blip r:embed="rId2">
            <a:extLst>
              <a:ext uri="{28A0092B-C50C-407E-A947-70E740481C1C}">
                <a14:useLocalDpi xmlns:a14="http://schemas.microsoft.com/office/drawing/2010/main" val="0"/>
              </a:ext>
            </a:extLst>
          </a:blip>
          <a:srcRect l="15571" r="41094"/>
          <a:stretch/>
        </p:blipFill>
        <p:spPr>
          <a:xfrm>
            <a:off x="1398" y="0"/>
            <a:ext cx="4058538" cy="6317997"/>
          </a:xfrm>
          <a:prstGeom prst="rect">
            <a:avLst/>
          </a:prstGeom>
        </p:spPr>
      </p:pic>
      <p:cxnSp>
        <p:nvCxnSpPr>
          <p:cNvPr id="22" name="Gerader Verbinder 21">
            <a:extLst>
              <a:ext uri="{FF2B5EF4-FFF2-40B4-BE49-F238E27FC236}">
                <a16:creationId xmlns:a16="http://schemas.microsoft.com/office/drawing/2014/main" id="{D4A1B523-E6D5-DA7C-82EE-A0F0632286C0}"/>
              </a:ext>
            </a:extLst>
          </p:cNvPr>
          <p:cNvCxnSpPr>
            <a:cxnSpLocks/>
          </p:cNvCxnSpPr>
          <p:nvPr/>
        </p:nvCxnSpPr>
        <p:spPr>
          <a:xfrm>
            <a:off x="695323" y="1014984"/>
            <a:ext cx="2623948" cy="4489704"/>
          </a:xfrm>
          <a:prstGeom prst="line">
            <a:avLst/>
          </a:prstGeom>
          <a:ln w="1746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Gerader Verbinder 22">
            <a:extLst>
              <a:ext uri="{FF2B5EF4-FFF2-40B4-BE49-F238E27FC236}">
                <a16:creationId xmlns:a16="http://schemas.microsoft.com/office/drawing/2014/main" id="{A9E2ADE2-82F6-F1FF-987D-13E7D7773356}"/>
              </a:ext>
            </a:extLst>
          </p:cNvPr>
          <p:cNvCxnSpPr>
            <a:cxnSpLocks/>
          </p:cNvCxnSpPr>
          <p:nvPr/>
        </p:nvCxnSpPr>
        <p:spPr>
          <a:xfrm flipV="1">
            <a:off x="822960" y="1014984"/>
            <a:ext cx="2496312" cy="4489704"/>
          </a:xfrm>
          <a:prstGeom prst="line">
            <a:avLst/>
          </a:prstGeom>
          <a:ln w="174625">
            <a:solidFill>
              <a:srgbClr val="FF0000"/>
            </a:solidFill>
          </a:ln>
        </p:spPr>
        <p:style>
          <a:lnRef idx="1">
            <a:schemeClr val="accent1"/>
          </a:lnRef>
          <a:fillRef idx="0">
            <a:schemeClr val="accent1"/>
          </a:fillRef>
          <a:effectRef idx="0">
            <a:schemeClr val="accent1"/>
          </a:effectRef>
          <a:fontRef idx="minor">
            <a:schemeClr val="tx1"/>
          </a:fontRef>
        </p:style>
      </p:cxnSp>
      <p:pic>
        <p:nvPicPr>
          <p:cNvPr id="24" name="Grafik 23">
            <a:extLst>
              <a:ext uri="{FF2B5EF4-FFF2-40B4-BE49-F238E27FC236}">
                <a16:creationId xmlns:a16="http://schemas.microsoft.com/office/drawing/2014/main" id="{4A088B32-3148-2F85-01C2-49C15CD84399}"/>
              </a:ext>
            </a:extLst>
          </p:cNvPr>
          <p:cNvPicPr>
            <a:picLocks noChangeAspect="1"/>
          </p:cNvPicPr>
          <p:nvPr/>
        </p:nvPicPr>
        <p:blipFill rotWithShape="1">
          <a:blip r:embed="rId3">
            <a:extLst>
              <a:ext uri="{28A0092B-C50C-407E-A947-70E740481C1C}">
                <a14:useLocalDpi xmlns:a14="http://schemas.microsoft.com/office/drawing/2010/main" val="0"/>
              </a:ext>
            </a:extLst>
          </a:blip>
          <a:srcRect l="20807" r="35882"/>
          <a:stretch/>
        </p:blipFill>
        <p:spPr>
          <a:xfrm>
            <a:off x="4059936" y="0"/>
            <a:ext cx="4058538" cy="6317997"/>
          </a:xfrm>
          <a:prstGeom prst="rect">
            <a:avLst/>
          </a:prstGeom>
        </p:spPr>
      </p:pic>
      <p:cxnSp>
        <p:nvCxnSpPr>
          <p:cNvPr id="25" name="Gerader Verbinder 24">
            <a:extLst>
              <a:ext uri="{FF2B5EF4-FFF2-40B4-BE49-F238E27FC236}">
                <a16:creationId xmlns:a16="http://schemas.microsoft.com/office/drawing/2014/main" id="{0AE01B94-8A46-CF78-D848-0A531DBD1105}"/>
              </a:ext>
            </a:extLst>
          </p:cNvPr>
          <p:cNvCxnSpPr>
            <a:cxnSpLocks/>
          </p:cNvCxnSpPr>
          <p:nvPr/>
        </p:nvCxnSpPr>
        <p:spPr>
          <a:xfrm flipV="1">
            <a:off x="6071616" y="1014984"/>
            <a:ext cx="1307592" cy="4389120"/>
          </a:xfrm>
          <a:prstGeom prst="line">
            <a:avLst/>
          </a:prstGeom>
          <a:ln w="174625" cap="rnd">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Gerader Verbinder 25">
            <a:extLst>
              <a:ext uri="{FF2B5EF4-FFF2-40B4-BE49-F238E27FC236}">
                <a16:creationId xmlns:a16="http://schemas.microsoft.com/office/drawing/2014/main" id="{7DB6B3D6-ED09-8D33-7AD0-05E1A867825C}"/>
              </a:ext>
            </a:extLst>
          </p:cNvPr>
          <p:cNvCxnSpPr>
            <a:cxnSpLocks/>
          </p:cNvCxnSpPr>
          <p:nvPr/>
        </p:nvCxnSpPr>
        <p:spPr>
          <a:xfrm>
            <a:off x="4563554" y="3209544"/>
            <a:ext cx="1508061" cy="2219576"/>
          </a:xfrm>
          <a:prstGeom prst="line">
            <a:avLst/>
          </a:prstGeom>
          <a:ln w="174625" cap="rnd">
            <a:solidFill>
              <a:schemeClr val="accent6"/>
            </a:solidFill>
          </a:ln>
        </p:spPr>
        <p:style>
          <a:lnRef idx="1">
            <a:schemeClr val="accent1"/>
          </a:lnRef>
          <a:fillRef idx="0">
            <a:schemeClr val="accent1"/>
          </a:fillRef>
          <a:effectRef idx="0">
            <a:schemeClr val="accent1"/>
          </a:effectRef>
          <a:fontRef idx="minor">
            <a:schemeClr val="tx1"/>
          </a:fontRef>
        </p:style>
      </p:cxnSp>
      <p:pic>
        <p:nvPicPr>
          <p:cNvPr id="27" name="Picture 2" descr="Arbeit, Person, Ausbildung, Büro, Konversation, Bildung, Studie, Vorlesung, Casal, Coaching, Schwere">
            <a:extLst>
              <a:ext uri="{FF2B5EF4-FFF2-40B4-BE49-F238E27FC236}">
                <a16:creationId xmlns:a16="http://schemas.microsoft.com/office/drawing/2014/main" id="{7998054F-2494-D135-B90B-83E926C432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788" r="30901"/>
          <a:stretch/>
        </p:blipFill>
        <p:spPr bwMode="auto">
          <a:xfrm>
            <a:off x="8118475" y="0"/>
            <a:ext cx="4058538" cy="6317997"/>
          </a:xfrm>
          <a:prstGeom prst="rect">
            <a:avLst/>
          </a:prstGeom>
          <a:noFill/>
          <a:extLst>
            <a:ext uri="{909E8E84-426E-40DD-AFC4-6F175D3DCCD1}">
              <a14:hiddenFill xmlns:a14="http://schemas.microsoft.com/office/drawing/2010/main">
                <a:solidFill>
                  <a:srgbClr val="FFFFFF"/>
                </a:solidFill>
              </a14:hiddenFill>
            </a:ext>
          </a:extLst>
        </p:spPr>
      </p:pic>
      <p:sp>
        <p:nvSpPr>
          <p:cNvPr id="28" name="Textfeld 27">
            <a:extLst>
              <a:ext uri="{FF2B5EF4-FFF2-40B4-BE49-F238E27FC236}">
                <a16:creationId xmlns:a16="http://schemas.microsoft.com/office/drawing/2014/main" id="{49BC0886-F349-C3D1-C580-8933B44F0286}"/>
              </a:ext>
            </a:extLst>
          </p:cNvPr>
          <p:cNvSpPr txBox="1"/>
          <p:nvPr/>
        </p:nvSpPr>
        <p:spPr>
          <a:xfrm>
            <a:off x="9654713" y="1752219"/>
            <a:ext cx="1611339" cy="3170099"/>
          </a:xfrm>
          <a:prstGeom prst="rect">
            <a:avLst/>
          </a:prstGeom>
          <a:noFill/>
        </p:spPr>
        <p:txBody>
          <a:bodyPr wrap="none" rtlCol="0">
            <a:spAutoFit/>
          </a:bodyPr>
          <a:lstStyle/>
          <a:p>
            <a:r>
              <a:rPr lang="de-DE" sz="20000" dirty="0">
                <a:solidFill>
                  <a:schemeClr val="accent1"/>
                </a:solidFill>
              </a:rPr>
              <a:t>?</a:t>
            </a:r>
          </a:p>
        </p:txBody>
      </p:sp>
    </p:spTree>
    <p:extLst>
      <p:ext uri="{BB962C8B-B14F-4D97-AF65-F5344CB8AC3E}">
        <p14:creationId xmlns:p14="http://schemas.microsoft.com/office/powerpoint/2010/main" val="591261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43F9221-1F10-9436-CFFC-229D2CF6407B}"/>
              </a:ext>
            </a:extLst>
          </p:cNvPr>
          <p:cNvSpPr>
            <a:spLocks noGrp="1"/>
          </p:cNvSpPr>
          <p:nvPr>
            <p:ph type="title"/>
          </p:nvPr>
        </p:nvSpPr>
        <p:spPr/>
        <p:txBody>
          <a:bodyPr/>
          <a:lstStyle/>
          <a:p>
            <a:r>
              <a:rPr lang="de-DE" dirty="0"/>
              <a:t>Model Human </a:t>
            </a:r>
            <a:r>
              <a:rPr lang="de-DE" dirty="0" err="1"/>
              <a:t>Processor</a:t>
            </a:r>
            <a:endParaRPr lang="de-DE" dirty="0"/>
          </a:p>
        </p:txBody>
      </p:sp>
      <p:sp>
        <p:nvSpPr>
          <p:cNvPr id="3" name="Fußzeilenplatzhalter 2">
            <a:extLst>
              <a:ext uri="{FF2B5EF4-FFF2-40B4-BE49-F238E27FC236}">
                <a16:creationId xmlns:a16="http://schemas.microsoft.com/office/drawing/2014/main" id="{696C32AF-5F68-2F5E-9098-EB6AF09A6DB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7ED6A5F-0527-05D4-D13E-23558253FF4D}"/>
              </a:ext>
            </a:extLst>
          </p:cNvPr>
          <p:cNvSpPr>
            <a:spLocks noGrp="1"/>
          </p:cNvSpPr>
          <p:nvPr>
            <p:ph type="sldNum" sz="quarter" idx="28"/>
          </p:nvPr>
        </p:nvSpPr>
        <p:spPr/>
        <p:txBody>
          <a:bodyPr/>
          <a:lstStyle/>
          <a:p>
            <a:fld id="{BA24374A-C3A8-471A-8837-3FC31668ABE5}" type="slidenum">
              <a:rPr lang="de-DE" smtClean="0"/>
              <a:pPr/>
              <a:t>9</a:t>
            </a:fld>
            <a:endParaRPr lang="de-DE" dirty="0"/>
          </a:p>
        </p:txBody>
      </p:sp>
      <p:sp>
        <p:nvSpPr>
          <p:cNvPr id="5" name="Textplatzhalter 4">
            <a:extLst>
              <a:ext uri="{FF2B5EF4-FFF2-40B4-BE49-F238E27FC236}">
                <a16:creationId xmlns:a16="http://schemas.microsoft.com/office/drawing/2014/main" id="{9507E0C6-8FE7-2CF5-81D1-274FFA48FE2F}"/>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529B395-6835-ED8E-50EF-A3A3309659CF}"/>
              </a:ext>
            </a:extLst>
          </p:cNvPr>
          <p:cNvSpPr>
            <a:spLocks noGrp="1"/>
          </p:cNvSpPr>
          <p:nvPr>
            <p:ph type="body" sz="quarter" idx="29"/>
          </p:nvPr>
        </p:nvSpPr>
        <p:spPr>
          <a:xfrm>
            <a:off x="695325" y="1449388"/>
            <a:ext cx="5400675" cy="4679950"/>
          </a:xfrm>
        </p:spPr>
        <p:txBody>
          <a:bodyPr/>
          <a:lstStyle/>
          <a:p>
            <a:r>
              <a:rPr lang="en-US" dirty="0"/>
              <a:t>Very </a:t>
            </a:r>
            <a:r>
              <a:rPr lang="en-US" b="1" dirty="0">
                <a:solidFill>
                  <a:schemeClr val="accent1"/>
                </a:solidFill>
              </a:rPr>
              <a:t>simple “model” </a:t>
            </a:r>
            <a:r>
              <a:rPr lang="en-US" dirty="0"/>
              <a:t>of a human interacting with a computer</a:t>
            </a:r>
          </a:p>
          <a:p>
            <a:r>
              <a:rPr lang="en-US" dirty="0"/>
              <a:t>Describes </a:t>
            </a:r>
            <a:r>
              <a:rPr lang="en-US" b="1" dirty="0">
                <a:solidFill>
                  <a:schemeClr val="accent1"/>
                </a:solidFill>
              </a:rPr>
              <a:t>three sub-systems</a:t>
            </a:r>
          </a:p>
          <a:p>
            <a:pPr lvl="1"/>
            <a:r>
              <a:rPr lang="en-US" b="1" dirty="0">
                <a:solidFill>
                  <a:schemeClr val="accent1"/>
                </a:solidFill>
              </a:rPr>
              <a:t>Perceptual</a:t>
            </a:r>
            <a:r>
              <a:rPr lang="en-US" dirty="0"/>
              <a:t> system</a:t>
            </a:r>
          </a:p>
          <a:p>
            <a:pPr lvl="2"/>
            <a:r>
              <a:rPr lang="en-US" dirty="0"/>
              <a:t>input: cues from the real world</a:t>
            </a:r>
          </a:p>
          <a:p>
            <a:pPr lvl="1"/>
            <a:r>
              <a:rPr lang="en-US" b="1" dirty="0">
                <a:solidFill>
                  <a:schemeClr val="accent1"/>
                </a:solidFill>
              </a:rPr>
              <a:t>Motor</a:t>
            </a:r>
            <a:r>
              <a:rPr lang="en-US" dirty="0"/>
              <a:t> system </a:t>
            </a:r>
          </a:p>
          <a:p>
            <a:pPr lvl="2"/>
            <a:r>
              <a:rPr lang="en-US" dirty="0"/>
              <a:t>output: manipulate the real world</a:t>
            </a:r>
          </a:p>
          <a:p>
            <a:pPr lvl="1"/>
            <a:r>
              <a:rPr lang="en-US" b="1" dirty="0">
                <a:solidFill>
                  <a:schemeClr val="accent1"/>
                </a:solidFill>
              </a:rPr>
              <a:t>Cognitive</a:t>
            </a:r>
            <a:r>
              <a:rPr lang="en-US" dirty="0"/>
              <a:t> system</a:t>
            </a:r>
          </a:p>
          <a:p>
            <a:pPr lvl="2"/>
            <a:r>
              <a:rPr lang="en-US" dirty="0"/>
              <a:t>connection between input and output, basic processing and memory</a:t>
            </a:r>
          </a:p>
          <a:p>
            <a:pPr lvl="2"/>
            <a:r>
              <a:rPr lang="en-US" dirty="0"/>
              <a:t>low and high-level cognitive processes</a:t>
            </a:r>
          </a:p>
        </p:txBody>
      </p:sp>
      <p:pic>
        <p:nvPicPr>
          <p:cNvPr id="7" name="Picture 2">
            <a:extLst>
              <a:ext uri="{FF2B5EF4-FFF2-40B4-BE49-F238E27FC236}">
                <a16:creationId xmlns:a16="http://schemas.microsoft.com/office/drawing/2014/main" id="{4A96337A-BE9E-6E06-BB90-20BB84BB95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0750" y="690563"/>
            <a:ext cx="6191250" cy="547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040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EF3DBB-E044-CDB7-9576-9587A47A71BA}"/>
              </a:ext>
            </a:extLst>
          </p:cNvPr>
          <p:cNvSpPr>
            <a:spLocks noGrp="1"/>
          </p:cNvSpPr>
          <p:nvPr>
            <p:ph type="title"/>
          </p:nvPr>
        </p:nvSpPr>
        <p:spPr/>
        <p:txBody>
          <a:bodyPr/>
          <a:lstStyle/>
          <a:p>
            <a:r>
              <a:rPr lang="de-DE" dirty="0"/>
              <a:t>The Human </a:t>
            </a:r>
            <a:r>
              <a:rPr lang="de-DE" dirty="0" err="1"/>
              <a:t>Processor</a:t>
            </a:r>
            <a:r>
              <a:rPr lang="de-DE" dirty="0"/>
              <a:t> Model</a:t>
            </a:r>
          </a:p>
        </p:txBody>
      </p:sp>
      <p:sp>
        <p:nvSpPr>
          <p:cNvPr id="3" name="Fußzeilenplatzhalter 2">
            <a:extLst>
              <a:ext uri="{FF2B5EF4-FFF2-40B4-BE49-F238E27FC236}">
                <a16:creationId xmlns:a16="http://schemas.microsoft.com/office/drawing/2014/main" id="{862089C7-8060-84B4-7300-8816DFE11EA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F09E1E7-6904-A0C8-0473-7BF126516A96}"/>
              </a:ext>
            </a:extLst>
          </p:cNvPr>
          <p:cNvSpPr>
            <a:spLocks noGrp="1"/>
          </p:cNvSpPr>
          <p:nvPr>
            <p:ph type="sldNum" sz="quarter" idx="28"/>
          </p:nvPr>
        </p:nvSpPr>
        <p:spPr/>
        <p:txBody>
          <a:bodyPr/>
          <a:lstStyle/>
          <a:p>
            <a:fld id="{BA24374A-C3A8-471A-8837-3FC31668ABE5}" type="slidenum">
              <a:rPr lang="de-DE" smtClean="0"/>
              <a:pPr/>
              <a:t>10</a:t>
            </a:fld>
            <a:endParaRPr lang="de-DE" dirty="0"/>
          </a:p>
        </p:txBody>
      </p:sp>
      <p:sp>
        <p:nvSpPr>
          <p:cNvPr id="5" name="Textplatzhalter 4">
            <a:extLst>
              <a:ext uri="{FF2B5EF4-FFF2-40B4-BE49-F238E27FC236}">
                <a16:creationId xmlns:a16="http://schemas.microsoft.com/office/drawing/2014/main" id="{F41C1181-1A24-CC3F-0FDD-D65C9602892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FE3FD99-4D98-4335-35B3-981E68D9360D}"/>
              </a:ext>
            </a:extLst>
          </p:cNvPr>
          <p:cNvSpPr>
            <a:spLocks noGrp="1"/>
          </p:cNvSpPr>
          <p:nvPr>
            <p:ph type="body" sz="quarter" idx="29"/>
          </p:nvPr>
        </p:nvSpPr>
        <p:spPr/>
        <p:txBody>
          <a:bodyPr/>
          <a:lstStyle/>
          <a:p>
            <a:r>
              <a:rPr lang="en-US" b="1" dirty="0">
                <a:solidFill>
                  <a:schemeClr val="accent1"/>
                </a:solidFill>
              </a:rPr>
              <a:t>Breaks down activities </a:t>
            </a:r>
            <a:r>
              <a:rPr lang="en-US" dirty="0"/>
              <a:t>into the following sub-steps:</a:t>
            </a:r>
          </a:p>
          <a:p>
            <a:pPr marL="814388" lvl="1" indent="-457200">
              <a:buFont typeface="+mj-lt"/>
              <a:buAutoNum type="arabicPeriod"/>
            </a:pPr>
            <a:r>
              <a:rPr lang="en-US" dirty="0"/>
              <a:t>Identify main application: a working prototype, simulation, step by step walk-through,…</a:t>
            </a:r>
          </a:p>
          <a:p>
            <a:pPr marL="814388" lvl="1" indent="-457200">
              <a:buFont typeface="+mj-lt"/>
              <a:buAutoNum type="arabicPeriod"/>
            </a:pPr>
            <a:r>
              <a:rPr lang="en-US" dirty="0"/>
              <a:t>Clearly identify the specific task and method to accomplish that task</a:t>
            </a:r>
          </a:p>
          <a:p>
            <a:pPr marL="814388" lvl="1" indent="-457200">
              <a:buFont typeface="+mj-lt"/>
              <a:buAutoNum type="arabicPeriod"/>
            </a:pPr>
            <a:r>
              <a:rPr lang="en-US" dirty="0"/>
              <a:t>For each step identify sub-levels of a basic process  </a:t>
            </a:r>
          </a:p>
          <a:p>
            <a:pPr marL="814388" lvl="1" indent="-457200">
              <a:buFont typeface="+mj-lt"/>
              <a:buAutoNum type="arabicPeriod"/>
            </a:pPr>
            <a:r>
              <a:rPr lang="en-US" dirty="0"/>
              <a:t>Convert into pseudo code (writing out methods for each step)</a:t>
            </a:r>
          </a:p>
          <a:p>
            <a:pPr marL="814388" lvl="1" indent="-457200">
              <a:buFont typeface="+mj-lt"/>
              <a:buAutoNum type="arabicPeriod"/>
            </a:pPr>
            <a:r>
              <a:rPr lang="en-US" dirty="0"/>
              <a:t>List all assumptions (will be helpful as multiple iterations are completed)</a:t>
            </a:r>
          </a:p>
          <a:p>
            <a:pPr marL="814388" lvl="1" indent="-457200">
              <a:buFont typeface="+mj-lt"/>
              <a:buAutoNum type="arabicPeriod"/>
            </a:pPr>
            <a:r>
              <a:rPr lang="en-US" dirty="0"/>
              <a:t>Determine time of each operation (based on the table below)</a:t>
            </a:r>
          </a:p>
          <a:p>
            <a:pPr marL="814388" lvl="1" indent="-457200">
              <a:buFont typeface="+mj-lt"/>
              <a:buAutoNum type="arabicPeriod"/>
            </a:pPr>
            <a:r>
              <a:rPr lang="en-US" dirty="0"/>
              <a:t>Determine if operation times should be adjusted (slower for elderly, disability, etc.)</a:t>
            </a:r>
          </a:p>
          <a:p>
            <a:pPr marL="814388" lvl="1" indent="-457200">
              <a:buFont typeface="+mj-lt"/>
              <a:buAutoNum type="arabicPeriod"/>
            </a:pPr>
            <a:r>
              <a:rPr lang="en-US" dirty="0"/>
              <a:t>Sum up execution times</a:t>
            </a:r>
          </a:p>
          <a:p>
            <a:pPr marL="814388" lvl="1" indent="-457200">
              <a:buFont typeface="+mj-lt"/>
              <a:buAutoNum type="arabicPeriod"/>
            </a:pPr>
            <a:r>
              <a:rPr lang="en-US" dirty="0"/>
              <a:t>Iterate when needed and check with prototyping if possible </a:t>
            </a:r>
          </a:p>
          <a:p>
            <a:endParaRPr lang="de-DE" dirty="0"/>
          </a:p>
        </p:txBody>
      </p:sp>
    </p:spTree>
    <p:extLst>
      <p:ext uri="{BB962C8B-B14F-4D97-AF65-F5344CB8AC3E}">
        <p14:creationId xmlns:p14="http://schemas.microsoft.com/office/powerpoint/2010/main" val="1175392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3A1C836-4DF2-F4E1-D340-9D11A586FEFE}"/>
              </a:ext>
            </a:extLst>
          </p:cNvPr>
          <p:cNvSpPr>
            <a:spLocks noGrp="1"/>
          </p:cNvSpPr>
          <p:nvPr>
            <p:ph type="title"/>
          </p:nvPr>
        </p:nvSpPr>
        <p:spPr/>
        <p:txBody>
          <a:bodyPr/>
          <a:lstStyle/>
          <a:p>
            <a:r>
              <a:rPr lang="de-DE" dirty="0"/>
              <a:t>The Human </a:t>
            </a:r>
            <a:r>
              <a:rPr lang="de-DE" dirty="0" err="1"/>
              <a:t>Processor</a:t>
            </a:r>
            <a:r>
              <a:rPr lang="de-DE" dirty="0"/>
              <a:t> Model</a:t>
            </a:r>
          </a:p>
        </p:txBody>
      </p:sp>
      <p:sp>
        <p:nvSpPr>
          <p:cNvPr id="3" name="Fußzeilenplatzhalter 2">
            <a:extLst>
              <a:ext uri="{FF2B5EF4-FFF2-40B4-BE49-F238E27FC236}">
                <a16:creationId xmlns:a16="http://schemas.microsoft.com/office/drawing/2014/main" id="{94C7F04B-0E54-8B76-BE72-169B21415F4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3AD7B76-1BA2-AED9-D445-5A90D3B7DE1D}"/>
              </a:ext>
            </a:extLst>
          </p:cNvPr>
          <p:cNvSpPr>
            <a:spLocks noGrp="1"/>
          </p:cNvSpPr>
          <p:nvPr>
            <p:ph type="sldNum" sz="quarter" idx="28"/>
          </p:nvPr>
        </p:nvSpPr>
        <p:spPr/>
        <p:txBody>
          <a:bodyPr/>
          <a:lstStyle/>
          <a:p>
            <a:fld id="{BA24374A-C3A8-471A-8837-3FC31668ABE5}" type="slidenum">
              <a:rPr lang="de-DE" smtClean="0"/>
              <a:pPr/>
              <a:t>11</a:t>
            </a:fld>
            <a:endParaRPr lang="de-DE" dirty="0"/>
          </a:p>
        </p:txBody>
      </p:sp>
      <p:sp>
        <p:nvSpPr>
          <p:cNvPr id="5" name="Textplatzhalter 4">
            <a:extLst>
              <a:ext uri="{FF2B5EF4-FFF2-40B4-BE49-F238E27FC236}">
                <a16:creationId xmlns:a16="http://schemas.microsoft.com/office/drawing/2014/main" id="{2435A598-2BE4-A4C7-5249-E176BD6A4A63}"/>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1470208B-F054-4C54-8478-B530596298E3}"/>
              </a:ext>
            </a:extLst>
          </p:cNvPr>
          <p:cNvSpPr>
            <a:spLocks noGrp="1"/>
          </p:cNvSpPr>
          <p:nvPr>
            <p:ph type="body" sz="quarter" idx="29"/>
          </p:nvPr>
        </p:nvSpPr>
        <p:spPr/>
        <p:txBody>
          <a:bodyPr/>
          <a:lstStyle/>
          <a:p>
            <a:endParaRPr lang="de-DE"/>
          </a:p>
        </p:txBody>
      </p:sp>
      <p:graphicFrame>
        <p:nvGraphicFramePr>
          <p:cNvPr id="7" name="Tabelle 6">
            <a:extLst>
              <a:ext uri="{FF2B5EF4-FFF2-40B4-BE49-F238E27FC236}">
                <a16:creationId xmlns:a16="http://schemas.microsoft.com/office/drawing/2014/main" id="{A151747B-22E5-054C-5B88-74981B604C81}"/>
              </a:ext>
            </a:extLst>
          </p:cNvPr>
          <p:cNvGraphicFramePr>
            <a:graphicFrameLocks noGrp="1"/>
          </p:cNvGraphicFramePr>
          <p:nvPr>
            <p:extLst>
              <p:ext uri="{D42A27DB-BD31-4B8C-83A1-F6EECF244321}">
                <p14:modId xmlns:p14="http://schemas.microsoft.com/office/powerpoint/2010/main" val="2082631573"/>
              </p:ext>
            </p:extLst>
          </p:nvPr>
        </p:nvGraphicFramePr>
        <p:xfrm>
          <a:off x="695324" y="1592262"/>
          <a:ext cx="10801350" cy="4440284"/>
        </p:xfrm>
        <a:graphic>
          <a:graphicData uri="http://schemas.openxmlformats.org/drawingml/2006/table">
            <a:tbl>
              <a:tblPr>
                <a:tableStyleId>{125E5076-3810-47DD-B79F-674D7AD40C01}</a:tableStyleId>
              </a:tblPr>
              <a:tblGrid>
                <a:gridCol w="5412582">
                  <a:extLst>
                    <a:ext uri="{9D8B030D-6E8A-4147-A177-3AD203B41FA5}">
                      <a16:colId xmlns:a16="http://schemas.microsoft.com/office/drawing/2014/main" val="3083880382"/>
                    </a:ext>
                  </a:extLst>
                </a:gridCol>
                <a:gridCol w="2921794">
                  <a:extLst>
                    <a:ext uri="{9D8B030D-6E8A-4147-A177-3AD203B41FA5}">
                      <a16:colId xmlns:a16="http://schemas.microsoft.com/office/drawing/2014/main" val="2540856758"/>
                    </a:ext>
                  </a:extLst>
                </a:gridCol>
                <a:gridCol w="2466974">
                  <a:extLst>
                    <a:ext uri="{9D8B030D-6E8A-4147-A177-3AD203B41FA5}">
                      <a16:colId xmlns:a16="http://schemas.microsoft.com/office/drawing/2014/main" val="2539013162"/>
                    </a:ext>
                  </a:extLst>
                </a:gridCol>
              </a:tblGrid>
              <a:tr h="293588">
                <a:tc>
                  <a:txBody>
                    <a:bodyPr/>
                    <a:lstStyle/>
                    <a:p>
                      <a:pPr algn="l"/>
                      <a:r>
                        <a:rPr lang="de-DE" sz="1800" b="1" dirty="0">
                          <a:effectLst/>
                        </a:rPr>
                        <a:t>Parameter</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de-DE" sz="1800" b="1" dirty="0">
                          <a:effectLst/>
                        </a:rPr>
                        <a:t>Mean</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de-DE" sz="1800" b="1" dirty="0">
                          <a:effectLst/>
                        </a:rPr>
                        <a:t>Range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006421544"/>
                  </a:ext>
                </a:extLst>
              </a:tr>
              <a:tr h="189421">
                <a:tc>
                  <a:txBody>
                    <a:bodyPr/>
                    <a:lstStyle/>
                    <a:p>
                      <a:r>
                        <a:rPr lang="de-DE" sz="1400" b="1" dirty="0">
                          <a:solidFill>
                            <a:sysClr val="windowText" lastClr="000000"/>
                          </a:solidFill>
                          <a:effectLst/>
                        </a:rPr>
                        <a:t>Eye </a:t>
                      </a:r>
                      <a:r>
                        <a:rPr lang="de-DE" sz="1400" b="1" dirty="0" err="1">
                          <a:solidFill>
                            <a:sysClr val="windowText" lastClr="000000"/>
                          </a:solidFill>
                          <a:effectLst/>
                        </a:rPr>
                        <a:t>movement</a:t>
                      </a:r>
                      <a:r>
                        <a:rPr lang="de-DE" sz="1400" b="1" dirty="0">
                          <a:solidFill>
                            <a:sysClr val="windowText" lastClr="000000"/>
                          </a:solidFill>
                          <a:effectLst/>
                        </a:rPr>
                        <a:t> time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230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70–700 ms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771259689"/>
                  </a:ext>
                </a:extLst>
              </a:tr>
              <a:tr h="331486">
                <a:tc>
                  <a:txBody>
                    <a:bodyPr/>
                    <a:lstStyle/>
                    <a:p>
                      <a:r>
                        <a:rPr lang="en-US" sz="1400" b="1" dirty="0">
                          <a:solidFill>
                            <a:sysClr val="windowText" lastClr="000000"/>
                          </a:solidFill>
                          <a:effectLst/>
                        </a:rPr>
                        <a:t>Decay half-life of visual image storage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200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90–1000 ms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76115901"/>
                  </a:ext>
                </a:extLst>
              </a:tr>
              <a:tr h="189421">
                <a:tc>
                  <a:txBody>
                    <a:bodyPr/>
                    <a:lstStyle/>
                    <a:p>
                      <a:r>
                        <a:rPr lang="de-DE" sz="1400" b="1" dirty="0">
                          <a:solidFill>
                            <a:sysClr val="windowText" lastClr="000000"/>
                          </a:solidFill>
                          <a:effectLst/>
                        </a:rPr>
                        <a:t>Visual </a:t>
                      </a:r>
                      <a:r>
                        <a:rPr lang="de-DE" sz="1400" b="1" dirty="0" err="1">
                          <a:solidFill>
                            <a:sysClr val="windowText" lastClr="000000"/>
                          </a:solidFill>
                          <a:effectLst/>
                        </a:rPr>
                        <a:t>Capacity</a:t>
                      </a:r>
                      <a:endParaRPr lang="de-DE" sz="1400" b="1"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17 </a:t>
                      </a:r>
                      <a:r>
                        <a:rPr lang="de-DE" sz="1400" dirty="0" err="1">
                          <a:solidFill>
                            <a:sysClr val="windowText" lastClr="000000"/>
                          </a:solidFill>
                          <a:effectLst/>
                        </a:rPr>
                        <a:t>letters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7–17 letters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738636100"/>
                  </a:ext>
                </a:extLst>
              </a:tr>
              <a:tr h="331486">
                <a:tc>
                  <a:txBody>
                    <a:bodyPr/>
                    <a:lstStyle/>
                    <a:p>
                      <a:r>
                        <a:rPr lang="en-US" sz="1400" b="1" dirty="0">
                          <a:solidFill>
                            <a:sysClr val="windowText" lastClr="000000"/>
                          </a:solidFill>
                          <a:effectLst/>
                        </a:rPr>
                        <a:t>Decay half-life of auditory storage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1500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90–3500 ms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472228537"/>
                  </a:ext>
                </a:extLst>
              </a:tr>
              <a:tr h="189421">
                <a:tc>
                  <a:txBody>
                    <a:bodyPr/>
                    <a:lstStyle/>
                    <a:p>
                      <a:r>
                        <a:rPr lang="de-DE" sz="1400" b="1" dirty="0" err="1">
                          <a:solidFill>
                            <a:sysClr val="windowText" lastClr="000000"/>
                          </a:solidFill>
                          <a:effectLst/>
                        </a:rPr>
                        <a:t>Auditory</a:t>
                      </a:r>
                      <a:r>
                        <a:rPr lang="de-DE" sz="1400" b="1" dirty="0">
                          <a:solidFill>
                            <a:sysClr val="windowText" lastClr="000000"/>
                          </a:solidFill>
                          <a:effectLst/>
                        </a:rPr>
                        <a:t> </a:t>
                      </a:r>
                      <a:r>
                        <a:rPr lang="de-DE" sz="1400" b="1" dirty="0" err="1">
                          <a:solidFill>
                            <a:sysClr val="windowText" lastClr="000000"/>
                          </a:solidFill>
                          <a:effectLst/>
                        </a:rPr>
                        <a:t>Capacity</a:t>
                      </a:r>
                      <a:endParaRPr lang="de-DE" sz="1400" b="1"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5 </a:t>
                      </a:r>
                      <a:r>
                        <a:rPr lang="de-DE" sz="1400" dirty="0" err="1">
                          <a:solidFill>
                            <a:sysClr val="windowText" lastClr="000000"/>
                          </a:solidFill>
                          <a:effectLst/>
                        </a:rPr>
                        <a:t>letters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4.4–6.2 letters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30290211"/>
                  </a:ext>
                </a:extLst>
              </a:tr>
              <a:tr h="331486">
                <a:tc>
                  <a:txBody>
                    <a:bodyPr/>
                    <a:lstStyle/>
                    <a:p>
                      <a:r>
                        <a:rPr lang="de-DE" sz="1400" b="1" dirty="0" err="1">
                          <a:solidFill>
                            <a:sysClr val="windowText" lastClr="000000"/>
                          </a:solidFill>
                          <a:effectLst/>
                        </a:rPr>
                        <a:t>Perceptual</a:t>
                      </a:r>
                      <a:r>
                        <a:rPr lang="de-DE" sz="1400" b="1" dirty="0">
                          <a:solidFill>
                            <a:sysClr val="windowText" lastClr="000000"/>
                          </a:solidFill>
                          <a:effectLst/>
                        </a:rPr>
                        <a:t> </a:t>
                      </a:r>
                      <a:r>
                        <a:rPr lang="de-DE" sz="1400" b="1" dirty="0" err="1">
                          <a:solidFill>
                            <a:sysClr val="windowText" lastClr="000000"/>
                          </a:solidFill>
                          <a:effectLst/>
                        </a:rPr>
                        <a:t>processor</a:t>
                      </a:r>
                      <a:r>
                        <a:rPr lang="de-DE" sz="1400" b="1" dirty="0">
                          <a:solidFill>
                            <a:sysClr val="windowText" lastClr="000000"/>
                          </a:solidFill>
                          <a:effectLst/>
                        </a:rPr>
                        <a:t> </a:t>
                      </a:r>
                      <a:r>
                        <a:rPr lang="de-DE" sz="1400" b="1" dirty="0" err="1">
                          <a:solidFill>
                            <a:sysClr val="windowText" lastClr="000000"/>
                          </a:solidFill>
                          <a:effectLst/>
                        </a:rPr>
                        <a:t>cycle</a:t>
                      </a:r>
                      <a:r>
                        <a:rPr lang="de-DE" sz="1400" b="1" dirty="0">
                          <a:solidFill>
                            <a:sysClr val="windowText" lastClr="000000"/>
                          </a:solidFill>
                          <a:effectLst/>
                        </a:rPr>
                        <a:t> time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100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50–200 ms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01836161"/>
                  </a:ext>
                </a:extLst>
              </a:tr>
              <a:tr h="331486">
                <a:tc>
                  <a:txBody>
                    <a:bodyPr/>
                    <a:lstStyle/>
                    <a:p>
                      <a:r>
                        <a:rPr lang="de-DE" sz="1400" b="1" dirty="0" err="1">
                          <a:solidFill>
                            <a:sysClr val="windowText" lastClr="000000"/>
                          </a:solidFill>
                          <a:effectLst/>
                        </a:rPr>
                        <a:t>Cognitive</a:t>
                      </a:r>
                      <a:r>
                        <a:rPr lang="de-DE" sz="1400" b="1" dirty="0">
                          <a:solidFill>
                            <a:sysClr val="windowText" lastClr="000000"/>
                          </a:solidFill>
                          <a:effectLst/>
                        </a:rPr>
                        <a:t> </a:t>
                      </a:r>
                      <a:r>
                        <a:rPr lang="de-DE" sz="1400" b="1" dirty="0" err="1">
                          <a:solidFill>
                            <a:sysClr val="windowText" lastClr="000000"/>
                          </a:solidFill>
                          <a:effectLst/>
                        </a:rPr>
                        <a:t>processor</a:t>
                      </a:r>
                      <a:r>
                        <a:rPr lang="de-DE" sz="1400" b="1" dirty="0">
                          <a:solidFill>
                            <a:sysClr val="windowText" lastClr="000000"/>
                          </a:solidFill>
                          <a:effectLst/>
                        </a:rPr>
                        <a:t> </a:t>
                      </a:r>
                      <a:r>
                        <a:rPr lang="de-DE" sz="1400" b="1" dirty="0" err="1">
                          <a:solidFill>
                            <a:sysClr val="windowText" lastClr="000000"/>
                          </a:solidFill>
                          <a:effectLst/>
                        </a:rPr>
                        <a:t>cycle</a:t>
                      </a:r>
                      <a:r>
                        <a:rPr lang="de-DE" sz="1400" b="1" dirty="0">
                          <a:solidFill>
                            <a:sysClr val="windowText" lastClr="000000"/>
                          </a:solidFill>
                          <a:effectLst/>
                        </a:rPr>
                        <a:t> time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70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25–170 ms</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820783612"/>
                  </a:ext>
                </a:extLst>
              </a:tr>
              <a:tr h="331486">
                <a:tc>
                  <a:txBody>
                    <a:bodyPr/>
                    <a:lstStyle/>
                    <a:p>
                      <a:r>
                        <a:rPr lang="de-DE" sz="1400" b="1" dirty="0">
                          <a:solidFill>
                            <a:sysClr val="windowText" lastClr="000000"/>
                          </a:solidFill>
                          <a:effectLst/>
                        </a:rPr>
                        <a:t>Motor </a:t>
                      </a:r>
                      <a:r>
                        <a:rPr lang="de-DE" sz="1400" b="1" dirty="0" err="1">
                          <a:solidFill>
                            <a:sysClr val="windowText" lastClr="000000"/>
                          </a:solidFill>
                          <a:effectLst/>
                        </a:rPr>
                        <a:t>processor</a:t>
                      </a:r>
                      <a:r>
                        <a:rPr lang="de-DE" sz="1400" b="1" dirty="0">
                          <a:solidFill>
                            <a:sysClr val="windowText" lastClr="000000"/>
                          </a:solidFill>
                          <a:effectLst/>
                        </a:rPr>
                        <a:t> </a:t>
                      </a:r>
                      <a:r>
                        <a:rPr lang="de-DE" sz="1400" b="1" dirty="0" err="1">
                          <a:solidFill>
                            <a:sysClr val="windowText" lastClr="000000"/>
                          </a:solidFill>
                          <a:effectLst/>
                        </a:rPr>
                        <a:t>cycle</a:t>
                      </a:r>
                      <a:r>
                        <a:rPr lang="de-DE" sz="1400" b="1" dirty="0">
                          <a:solidFill>
                            <a:sysClr val="windowText" lastClr="000000"/>
                          </a:solidFill>
                          <a:effectLst/>
                        </a:rPr>
                        <a:t> time</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70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30–100 </a:t>
                      </a:r>
                      <a:r>
                        <a:rPr lang="de-DE" sz="1400" dirty="0" err="1">
                          <a:solidFill>
                            <a:sysClr val="windowText" lastClr="000000"/>
                          </a:solidFill>
                          <a:effectLst/>
                        </a:rPr>
                        <a:t>ms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35596569"/>
                  </a:ext>
                </a:extLst>
              </a:tr>
              <a:tr h="331486">
                <a:tc>
                  <a:txBody>
                    <a:bodyPr/>
                    <a:lstStyle/>
                    <a:p>
                      <a:r>
                        <a:rPr lang="de-DE" sz="1400" b="1" dirty="0" err="1">
                          <a:solidFill>
                            <a:sysClr val="windowText" lastClr="000000"/>
                          </a:solidFill>
                          <a:effectLst/>
                        </a:rPr>
                        <a:t>Effective</a:t>
                      </a:r>
                      <a:r>
                        <a:rPr lang="de-DE" sz="1400" b="1" dirty="0">
                          <a:solidFill>
                            <a:sysClr val="windowText" lastClr="000000"/>
                          </a:solidFill>
                          <a:effectLst/>
                        </a:rPr>
                        <a:t> </a:t>
                      </a:r>
                      <a:r>
                        <a:rPr lang="de-DE" sz="1400" b="1" dirty="0" err="1">
                          <a:solidFill>
                            <a:sysClr val="windowText" lastClr="000000"/>
                          </a:solidFill>
                          <a:effectLst/>
                        </a:rPr>
                        <a:t>working</a:t>
                      </a:r>
                      <a:r>
                        <a:rPr lang="de-DE" sz="1400" b="1" dirty="0">
                          <a:solidFill>
                            <a:sysClr val="windowText" lastClr="000000"/>
                          </a:solidFill>
                          <a:effectLst/>
                        </a:rPr>
                        <a:t> </a:t>
                      </a:r>
                      <a:r>
                        <a:rPr lang="de-DE" sz="1400" b="1" dirty="0" err="1">
                          <a:solidFill>
                            <a:sysClr val="windowText" lastClr="000000"/>
                          </a:solidFill>
                          <a:effectLst/>
                        </a:rPr>
                        <a:t>memory</a:t>
                      </a:r>
                      <a:r>
                        <a:rPr lang="de-DE" sz="1400" b="1" dirty="0">
                          <a:solidFill>
                            <a:sysClr val="windowText" lastClr="000000"/>
                          </a:solidFill>
                          <a:effectLst/>
                        </a:rPr>
                        <a:t> </a:t>
                      </a:r>
                      <a:r>
                        <a:rPr lang="de-DE" sz="1400" b="1" dirty="0" err="1">
                          <a:solidFill>
                            <a:sysClr val="windowText" lastClr="000000"/>
                          </a:solidFill>
                          <a:effectLst/>
                        </a:rPr>
                        <a:t>capacity</a:t>
                      </a:r>
                      <a:endParaRPr lang="de-DE" sz="1400" b="1"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7 </a:t>
                      </a:r>
                      <a:r>
                        <a:rPr lang="de-DE" sz="1400" dirty="0" err="1">
                          <a:solidFill>
                            <a:sysClr val="windowText" lastClr="000000"/>
                          </a:solidFill>
                          <a:effectLst/>
                        </a:rPr>
                        <a:t>chunks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5–9 </a:t>
                      </a:r>
                      <a:r>
                        <a:rPr lang="de-DE" sz="1400" dirty="0" err="1">
                          <a:solidFill>
                            <a:sysClr val="windowText" lastClr="000000"/>
                          </a:solidFill>
                          <a:effectLst/>
                        </a:rPr>
                        <a:t>chunks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797165245"/>
                  </a:ext>
                </a:extLst>
              </a:tr>
              <a:tr h="331486">
                <a:tc>
                  <a:txBody>
                    <a:bodyPr/>
                    <a:lstStyle/>
                    <a:p>
                      <a:r>
                        <a:rPr lang="de-DE" sz="1400" b="1" dirty="0">
                          <a:solidFill>
                            <a:sysClr val="windowText" lastClr="000000"/>
                          </a:solidFill>
                          <a:effectLst/>
                        </a:rPr>
                        <a:t>Pure </a:t>
                      </a:r>
                      <a:r>
                        <a:rPr lang="de-DE" sz="1400" b="1" dirty="0" err="1">
                          <a:solidFill>
                            <a:sysClr val="windowText" lastClr="000000"/>
                          </a:solidFill>
                          <a:effectLst/>
                        </a:rPr>
                        <a:t>working</a:t>
                      </a:r>
                      <a:r>
                        <a:rPr lang="de-DE" sz="1400" b="1" dirty="0">
                          <a:solidFill>
                            <a:sysClr val="windowText" lastClr="000000"/>
                          </a:solidFill>
                          <a:effectLst/>
                        </a:rPr>
                        <a:t> </a:t>
                      </a:r>
                      <a:r>
                        <a:rPr lang="de-DE" sz="1400" b="1" dirty="0" err="1">
                          <a:solidFill>
                            <a:sysClr val="windowText" lastClr="000000"/>
                          </a:solidFill>
                          <a:effectLst/>
                        </a:rPr>
                        <a:t>memory</a:t>
                      </a:r>
                      <a:r>
                        <a:rPr lang="de-DE" sz="1400" b="1" dirty="0">
                          <a:solidFill>
                            <a:sysClr val="windowText" lastClr="000000"/>
                          </a:solidFill>
                          <a:effectLst/>
                        </a:rPr>
                        <a:t> </a:t>
                      </a:r>
                      <a:r>
                        <a:rPr lang="de-DE" sz="1400" b="1" dirty="0" err="1">
                          <a:solidFill>
                            <a:sysClr val="windowText" lastClr="000000"/>
                          </a:solidFill>
                          <a:effectLst/>
                        </a:rPr>
                        <a:t>capacity</a:t>
                      </a:r>
                      <a:endParaRPr lang="de-DE" sz="1400" b="1"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3 </a:t>
                      </a:r>
                      <a:r>
                        <a:rPr lang="de-DE" sz="1400" dirty="0" err="1">
                          <a:solidFill>
                            <a:sysClr val="windowText" lastClr="000000"/>
                          </a:solidFill>
                          <a:effectLst/>
                        </a:rPr>
                        <a:t>chunks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2.5–4.2 </a:t>
                      </a:r>
                      <a:r>
                        <a:rPr lang="de-DE" sz="1400" dirty="0" err="1">
                          <a:solidFill>
                            <a:sysClr val="windowText" lastClr="000000"/>
                          </a:solidFill>
                          <a:effectLst/>
                        </a:rPr>
                        <a:t>chunks</a:t>
                      </a:r>
                      <a:endParaRPr lang="de-DE" sz="1400" dirty="0">
                        <a:solidFill>
                          <a:sysClr val="windowText" lastClr="000000"/>
                        </a:solidFill>
                        <a:effectLst/>
                      </a:endParaRP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516822342"/>
                  </a:ext>
                </a:extLst>
              </a:tr>
              <a:tr h="331486">
                <a:tc>
                  <a:txBody>
                    <a:bodyPr/>
                    <a:lstStyle/>
                    <a:p>
                      <a:r>
                        <a:rPr lang="en-US" sz="1400" b="1" dirty="0">
                          <a:solidFill>
                            <a:sysClr val="windowText" lastClr="000000"/>
                          </a:solidFill>
                          <a:effectLst/>
                        </a:rPr>
                        <a:t>Decay half-life of working memory</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7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5–226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85119706"/>
                  </a:ext>
                </a:extLst>
              </a:tr>
              <a:tr h="331486">
                <a:tc>
                  <a:txBody>
                    <a:bodyPr/>
                    <a:lstStyle/>
                    <a:p>
                      <a:r>
                        <a:rPr lang="en-US" sz="1400" b="1" dirty="0">
                          <a:solidFill>
                            <a:sysClr val="windowText" lastClr="000000"/>
                          </a:solidFill>
                          <a:effectLst/>
                        </a:rPr>
                        <a:t>Decay half-life of 1 chunk working memory</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73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73–226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908624088"/>
                  </a:ext>
                </a:extLst>
              </a:tr>
              <a:tr h="331486">
                <a:tc>
                  <a:txBody>
                    <a:bodyPr/>
                    <a:lstStyle/>
                    <a:p>
                      <a:r>
                        <a:rPr lang="en-US" sz="1400" b="1" dirty="0">
                          <a:solidFill>
                            <a:sysClr val="windowText" lastClr="000000"/>
                          </a:solidFill>
                          <a:effectLst/>
                        </a:rPr>
                        <a:t>Decay half-life of 3 chunks working memory</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a:solidFill>
                            <a:sysClr val="windowText" lastClr="000000"/>
                          </a:solidFill>
                          <a:effectLst/>
                        </a:rPr>
                        <a:t>7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r>
                        <a:rPr lang="de-DE" sz="1400" dirty="0">
                          <a:solidFill>
                            <a:sysClr val="windowText" lastClr="000000"/>
                          </a:solidFill>
                          <a:effectLst/>
                        </a:rPr>
                        <a:t>5–34 sec</a:t>
                      </a:r>
                    </a:p>
                  </a:txBody>
                  <a:tcPr marL="52757" marR="52757" marT="26378" marB="2637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95105356"/>
                  </a:ext>
                </a:extLst>
              </a:tr>
            </a:tbl>
          </a:graphicData>
        </a:graphic>
      </p:graphicFrame>
    </p:spTree>
    <p:extLst>
      <p:ext uri="{BB962C8B-B14F-4D97-AF65-F5344CB8AC3E}">
        <p14:creationId xmlns:p14="http://schemas.microsoft.com/office/powerpoint/2010/main" val="3912965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12C0179-E23E-07B4-804B-E5E6E51FECE2}"/>
              </a:ext>
            </a:extLst>
          </p:cNvPr>
          <p:cNvSpPr>
            <a:spLocks noGrp="1"/>
          </p:cNvSpPr>
          <p:nvPr>
            <p:ph type="title"/>
          </p:nvPr>
        </p:nvSpPr>
        <p:spPr/>
        <p:txBody>
          <a:bodyPr/>
          <a:lstStyle/>
          <a:p>
            <a:r>
              <a:rPr lang="en-GB" dirty="0"/>
              <a:t>Response Times</a:t>
            </a:r>
            <a:endParaRPr lang="de-DE" dirty="0"/>
          </a:p>
        </p:txBody>
      </p:sp>
      <p:sp>
        <p:nvSpPr>
          <p:cNvPr id="3" name="Fußzeilenplatzhalter 2">
            <a:extLst>
              <a:ext uri="{FF2B5EF4-FFF2-40B4-BE49-F238E27FC236}">
                <a16:creationId xmlns:a16="http://schemas.microsoft.com/office/drawing/2014/main" id="{43A76EFA-F125-AFF7-9A4A-DFD98EEE42E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C7803D8-9EAB-6CDE-22FC-E3F62309247A}"/>
              </a:ext>
            </a:extLst>
          </p:cNvPr>
          <p:cNvSpPr>
            <a:spLocks noGrp="1"/>
          </p:cNvSpPr>
          <p:nvPr>
            <p:ph type="sldNum" sz="quarter" idx="28"/>
          </p:nvPr>
        </p:nvSpPr>
        <p:spPr/>
        <p:txBody>
          <a:bodyPr/>
          <a:lstStyle/>
          <a:p>
            <a:fld id="{BA24374A-C3A8-471A-8837-3FC31668ABE5}" type="slidenum">
              <a:rPr lang="de-DE" smtClean="0"/>
              <a:pPr/>
              <a:t>12</a:t>
            </a:fld>
            <a:endParaRPr lang="de-DE" dirty="0"/>
          </a:p>
        </p:txBody>
      </p:sp>
      <p:sp>
        <p:nvSpPr>
          <p:cNvPr id="5" name="Textplatzhalter 4">
            <a:extLst>
              <a:ext uri="{FF2B5EF4-FFF2-40B4-BE49-F238E27FC236}">
                <a16:creationId xmlns:a16="http://schemas.microsoft.com/office/drawing/2014/main" id="{2E213D69-7273-DAA7-9EA9-21582004DF4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E7BEE118-0219-84B0-654C-CE221D40A0EF}"/>
              </a:ext>
            </a:extLst>
          </p:cNvPr>
          <p:cNvSpPr>
            <a:spLocks noGrp="1"/>
          </p:cNvSpPr>
          <p:nvPr>
            <p:ph type="body" sz="quarter" idx="29"/>
          </p:nvPr>
        </p:nvSpPr>
        <p:spPr/>
        <p:txBody>
          <a:bodyPr/>
          <a:lstStyle/>
          <a:p>
            <a:r>
              <a:rPr lang="en-GB" dirty="0"/>
              <a:t>Time taken to respond to stimulus: </a:t>
            </a:r>
          </a:p>
          <a:p>
            <a:pPr lvl="1"/>
            <a:r>
              <a:rPr lang="en-GB" dirty="0"/>
              <a:t>reaction time + movement time + system time</a:t>
            </a:r>
          </a:p>
          <a:p>
            <a:r>
              <a:rPr lang="en-GB" dirty="0"/>
              <a:t>Movement time dependent on age, fitness etc. </a:t>
            </a:r>
          </a:p>
          <a:p>
            <a:r>
              <a:rPr lang="en-GB" dirty="0"/>
              <a:t>Reaction time – dependent on stimulus type:</a:t>
            </a:r>
          </a:p>
          <a:p>
            <a:pPr lvl="1"/>
            <a:r>
              <a:rPr lang="en-GB" dirty="0"/>
              <a:t>visual	~ 200 </a:t>
            </a:r>
            <a:r>
              <a:rPr lang="en-GB" dirty="0" err="1"/>
              <a:t>ms</a:t>
            </a:r>
            <a:endParaRPr lang="en-GB" dirty="0"/>
          </a:p>
          <a:p>
            <a:pPr lvl="1"/>
            <a:r>
              <a:rPr lang="en-GB" dirty="0"/>
              <a:t>auditory	~ 150 </a:t>
            </a:r>
            <a:r>
              <a:rPr lang="en-GB" dirty="0" err="1"/>
              <a:t>ms</a:t>
            </a:r>
            <a:endParaRPr lang="en-GB" dirty="0"/>
          </a:p>
          <a:p>
            <a:r>
              <a:rPr lang="en-GB" dirty="0"/>
              <a:t>Interesting for game programming</a:t>
            </a:r>
          </a:p>
          <a:p>
            <a:endParaRPr lang="en-GB" dirty="0"/>
          </a:p>
          <a:p>
            <a:endParaRPr lang="en-GB" dirty="0"/>
          </a:p>
          <a:p>
            <a:endParaRPr lang="de-DE" dirty="0"/>
          </a:p>
          <a:p>
            <a:endParaRPr lang="de-DE" dirty="0"/>
          </a:p>
        </p:txBody>
      </p:sp>
      <p:sp>
        <p:nvSpPr>
          <p:cNvPr id="7" name="Titel 1">
            <a:extLst>
              <a:ext uri="{FF2B5EF4-FFF2-40B4-BE49-F238E27FC236}">
                <a16:creationId xmlns:a16="http://schemas.microsoft.com/office/drawing/2014/main" id="{20C7209B-4E66-2CBD-CDFB-48392F53FEDA}"/>
              </a:ext>
            </a:extLst>
          </p:cNvPr>
          <p:cNvSpPr txBox="1">
            <a:spLocks/>
          </p:cNvSpPr>
          <p:nvPr/>
        </p:nvSpPr>
        <p:spPr>
          <a:xfrm>
            <a:off x="695326" y="115888"/>
            <a:ext cx="10906123" cy="973137"/>
          </a:xfrm>
          <a:prstGeom prst="rect">
            <a:avLst/>
          </a:prstGeom>
        </p:spPr>
        <p:txBody>
          <a:bodyPr vert="horz" lIns="0" tIns="0" rIns="0" bIns="0" rtlCol="0" anchor="b">
            <a:normAutofit/>
          </a:bodyPr>
          <a:lst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a:lstStyle>
          <a:p>
            <a:r>
              <a:rPr lang="en-GB"/>
              <a:t>Response Times</a:t>
            </a:r>
            <a:endParaRPr lang="de-DE" dirty="0"/>
          </a:p>
        </p:txBody>
      </p:sp>
      <p:pic>
        <p:nvPicPr>
          <p:cNvPr id="8" name="Picture 10" descr="01_visual_reflex_P2041940sm">
            <a:hlinkClick r:id="rId2"/>
            <a:extLst>
              <a:ext uri="{FF2B5EF4-FFF2-40B4-BE49-F238E27FC236}">
                <a16:creationId xmlns:a16="http://schemas.microsoft.com/office/drawing/2014/main" id="{21F86FC8-3C4F-7C3E-B84E-95F42DBC56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9723" y="3429001"/>
            <a:ext cx="1904590" cy="159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hteck 8">
            <a:extLst>
              <a:ext uri="{FF2B5EF4-FFF2-40B4-BE49-F238E27FC236}">
                <a16:creationId xmlns:a16="http://schemas.microsoft.com/office/drawing/2014/main" id="{B21ACD04-C72C-113E-0A27-264698DF55D2}"/>
              </a:ext>
            </a:extLst>
          </p:cNvPr>
          <p:cNvSpPr/>
          <p:nvPr/>
        </p:nvSpPr>
        <p:spPr>
          <a:xfrm>
            <a:off x="7999723" y="5023288"/>
            <a:ext cx="3743612" cy="971971"/>
          </a:xfrm>
          <a:prstGeom prst="rect">
            <a:avLst/>
          </a:prstGeom>
        </p:spPr>
        <p:txBody>
          <a:bodyPr wrap="square" lIns="0" tIns="0">
            <a:spAutoFit/>
          </a:bodyPr>
          <a:lstStyle/>
          <a:p>
            <a:r>
              <a:rPr lang="en-US" sz="1200" dirty="0">
                <a:solidFill>
                  <a:schemeClr val="bg1">
                    <a:lumMod val="50000"/>
                  </a:schemeClr>
                </a:solidFill>
              </a:rPr>
              <a:t>Images and more on experiments on visual reaction times from David B. </a:t>
            </a:r>
            <a:r>
              <a:rPr lang="en-US" sz="1200" dirty="0" err="1">
                <a:solidFill>
                  <a:schemeClr val="bg1">
                    <a:lumMod val="50000"/>
                  </a:schemeClr>
                </a:solidFill>
              </a:rPr>
              <a:t>Fankhauser</a:t>
            </a:r>
            <a:r>
              <a:rPr lang="en-US" sz="1200" dirty="0">
                <a:solidFill>
                  <a:schemeClr val="bg1">
                    <a:lumMod val="50000"/>
                  </a:schemeClr>
                </a:solidFill>
              </a:rPr>
              <a:t>: http://biology.clc.uc.edu/fankhauser/Labs/Anatomy_&amp;_Physiology/A&amp;P202/Nervous_System_Physiology/Visual_Reaction.htm</a:t>
            </a:r>
          </a:p>
        </p:txBody>
      </p:sp>
    </p:spTree>
    <p:extLst>
      <p:ext uri="{BB962C8B-B14F-4D97-AF65-F5344CB8AC3E}">
        <p14:creationId xmlns:p14="http://schemas.microsoft.com/office/powerpoint/2010/main" val="4210350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2153B0E-2F4D-93D0-7C15-DA4F0F021068}"/>
              </a:ext>
            </a:extLst>
          </p:cNvPr>
          <p:cNvSpPr>
            <a:spLocks noGrp="1"/>
          </p:cNvSpPr>
          <p:nvPr>
            <p:ph type="title"/>
          </p:nvPr>
        </p:nvSpPr>
        <p:spPr/>
        <p:txBody>
          <a:bodyPr/>
          <a:lstStyle/>
          <a:p>
            <a:r>
              <a:rPr lang="de-DE" dirty="0"/>
              <a:t>The Human </a:t>
            </a:r>
            <a:r>
              <a:rPr lang="de-DE" dirty="0" err="1"/>
              <a:t>Processor</a:t>
            </a:r>
            <a:r>
              <a:rPr lang="de-DE" dirty="0"/>
              <a:t> Model</a:t>
            </a:r>
          </a:p>
        </p:txBody>
      </p:sp>
      <p:sp>
        <p:nvSpPr>
          <p:cNvPr id="3" name="Fußzeilenplatzhalter 2">
            <a:extLst>
              <a:ext uri="{FF2B5EF4-FFF2-40B4-BE49-F238E27FC236}">
                <a16:creationId xmlns:a16="http://schemas.microsoft.com/office/drawing/2014/main" id="{F485F8D5-13CD-E6A0-D056-D6CD7B832B79}"/>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3662BB7-D57C-C2A3-E5E6-33996EBAA772}"/>
              </a:ext>
            </a:extLst>
          </p:cNvPr>
          <p:cNvSpPr>
            <a:spLocks noGrp="1"/>
          </p:cNvSpPr>
          <p:nvPr>
            <p:ph type="sldNum" sz="quarter" idx="28"/>
          </p:nvPr>
        </p:nvSpPr>
        <p:spPr/>
        <p:txBody>
          <a:bodyPr/>
          <a:lstStyle/>
          <a:p>
            <a:fld id="{BA24374A-C3A8-471A-8837-3FC31668ABE5}" type="slidenum">
              <a:rPr lang="de-DE" smtClean="0"/>
              <a:pPr/>
              <a:t>13</a:t>
            </a:fld>
            <a:endParaRPr lang="de-DE" dirty="0"/>
          </a:p>
        </p:txBody>
      </p:sp>
      <p:sp>
        <p:nvSpPr>
          <p:cNvPr id="5" name="Textplatzhalter 4">
            <a:extLst>
              <a:ext uri="{FF2B5EF4-FFF2-40B4-BE49-F238E27FC236}">
                <a16:creationId xmlns:a16="http://schemas.microsoft.com/office/drawing/2014/main" id="{8138AA2A-0C53-9768-AF71-C71BC0C0ED07}"/>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1D8539C7-8F57-18FD-E0D6-D1ABA501671B}"/>
              </a:ext>
            </a:extLst>
          </p:cNvPr>
          <p:cNvSpPr>
            <a:spLocks noGrp="1"/>
          </p:cNvSpPr>
          <p:nvPr>
            <p:ph type="body" sz="quarter" idx="29"/>
          </p:nvPr>
        </p:nvSpPr>
        <p:spPr/>
        <p:txBody>
          <a:bodyPr/>
          <a:lstStyle/>
          <a:p>
            <a:r>
              <a:rPr lang="en-US" b="1" dirty="0">
                <a:solidFill>
                  <a:schemeClr val="accent1"/>
                </a:solidFill>
              </a:rPr>
              <a:t>Reaction/processing time</a:t>
            </a:r>
            <a:r>
              <a:rPr lang="en-US" dirty="0"/>
              <a:t>, example:</a:t>
            </a:r>
          </a:p>
          <a:p>
            <a:pPr lvl="1"/>
            <a:r>
              <a:rPr lang="en-US" dirty="0"/>
              <a:t>Perception (stimulus); typical time: TP ~ 100ms</a:t>
            </a:r>
          </a:p>
          <a:p>
            <a:pPr lvl="1"/>
            <a:r>
              <a:rPr lang="en-US" dirty="0"/>
              <a:t>Simple decision; typical time: TC ~ 70ms</a:t>
            </a:r>
          </a:p>
          <a:p>
            <a:pPr lvl="1"/>
            <a:r>
              <a:rPr lang="en-US" dirty="0"/>
              <a:t>Minimal motion; typical time: TM ~ 70ms </a:t>
            </a:r>
            <a:br>
              <a:rPr lang="en-US" dirty="0"/>
            </a:br>
            <a:r>
              <a:rPr lang="en-US" dirty="0"/>
              <a:t>(example for complex motor action see later: </a:t>
            </a:r>
            <a:r>
              <a:rPr lang="en-US" dirty="0" err="1"/>
              <a:t>Fitts’</a:t>
            </a:r>
            <a:r>
              <a:rPr lang="en-US" dirty="0"/>
              <a:t> law, KLM)</a:t>
            </a:r>
          </a:p>
          <a:p>
            <a:r>
              <a:rPr lang="en-US" b="1" dirty="0">
                <a:solidFill>
                  <a:schemeClr val="accent1"/>
                </a:solidFill>
              </a:rPr>
              <a:t>Overall time </a:t>
            </a:r>
            <a:r>
              <a:rPr lang="en-US" dirty="0"/>
              <a:t>for operation where there is a sequential processing </a:t>
            </a:r>
          </a:p>
          <a:p>
            <a:pPr lvl="1"/>
            <a:r>
              <a:rPr lang="en-US" dirty="0"/>
              <a:t>pressing a button when a light comes on is about 240ms: T = TP + TC + TM</a:t>
            </a:r>
          </a:p>
          <a:p>
            <a:pPr lvl="1"/>
            <a:r>
              <a:rPr lang="en-US" dirty="0"/>
              <a:t>Matching a symbol and then pressing one of two buttons is about 310ms (2TC because there is comparison and decision): T = TP + 2TC + TM</a:t>
            </a:r>
          </a:p>
          <a:p>
            <a:r>
              <a:rPr lang="en-US" dirty="0"/>
              <a:t>But </a:t>
            </a:r>
            <a:r>
              <a:rPr lang="en-US" b="1" dirty="0">
                <a:solidFill>
                  <a:schemeClr val="accent1"/>
                </a:solidFill>
              </a:rPr>
              <a:t>cognitive processes can run in parallel</a:t>
            </a:r>
            <a:r>
              <a:rPr lang="en-US" dirty="0"/>
              <a:t>: (e.g., phoning while writing, talking while driving, …)</a:t>
            </a:r>
            <a:r>
              <a:rPr lang="de-DE" dirty="0"/>
              <a:t> </a:t>
            </a:r>
          </a:p>
          <a:p>
            <a:endParaRPr lang="de-DE" dirty="0"/>
          </a:p>
        </p:txBody>
      </p:sp>
    </p:spTree>
    <p:extLst>
      <p:ext uri="{BB962C8B-B14F-4D97-AF65-F5344CB8AC3E}">
        <p14:creationId xmlns:p14="http://schemas.microsoft.com/office/powerpoint/2010/main" val="1767132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8D70EB-7E8D-44FE-217E-706818A644AE}"/>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D0B11A05-9920-023E-125C-3DE0DBB0DA37}"/>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4D1081B-8EF7-C495-9532-914175A8D0A7}"/>
              </a:ext>
            </a:extLst>
          </p:cNvPr>
          <p:cNvSpPr>
            <a:spLocks noGrp="1"/>
          </p:cNvSpPr>
          <p:nvPr>
            <p:ph type="sldNum" sz="quarter" idx="28"/>
          </p:nvPr>
        </p:nvSpPr>
        <p:spPr/>
        <p:txBody>
          <a:bodyPr/>
          <a:lstStyle/>
          <a:p>
            <a:fld id="{BA24374A-C3A8-471A-8837-3FC31668ABE5}" type="slidenum">
              <a:rPr lang="de-DE" smtClean="0"/>
              <a:pPr/>
              <a:t>14</a:t>
            </a:fld>
            <a:endParaRPr lang="de-DE" dirty="0"/>
          </a:p>
        </p:txBody>
      </p:sp>
      <p:sp>
        <p:nvSpPr>
          <p:cNvPr id="5" name="Textplatzhalter 4">
            <a:extLst>
              <a:ext uri="{FF2B5EF4-FFF2-40B4-BE49-F238E27FC236}">
                <a16:creationId xmlns:a16="http://schemas.microsoft.com/office/drawing/2014/main" id="{CADFF1CA-CC31-2266-69AD-136BE9275D17}"/>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E7FE17B-D705-206F-7B71-F6A8B2D86498}"/>
              </a:ext>
            </a:extLst>
          </p:cNvPr>
          <p:cNvSpPr>
            <a:spLocks noGrp="1"/>
          </p:cNvSpPr>
          <p:nvPr>
            <p:ph type="body" sz="quarter" idx="29"/>
          </p:nvPr>
        </p:nvSpPr>
        <p:spPr/>
        <p:txBody>
          <a:bodyPr/>
          <a:lstStyle/>
          <a:p>
            <a:endParaRPr lang="de-DE"/>
          </a:p>
        </p:txBody>
      </p:sp>
      <p:pic>
        <p:nvPicPr>
          <p:cNvPr id="7" name="Grafik 6">
            <a:extLst>
              <a:ext uri="{FF2B5EF4-FFF2-40B4-BE49-F238E27FC236}">
                <a16:creationId xmlns:a16="http://schemas.microsoft.com/office/drawing/2014/main" id="{3F53A421-2C93-5189-1AB5-F7432504CBB6}"/>
              </a:ext>
            </a:extLst>
          </p:cNvPr>
          <p:cNvPicPr>
            <a:picLocks noChangeAspect="1"/>
          </p:cNvPicPr>
          <p:nvPr/>
        </p:nvPicPr>
        <p:blipFill rotWithShape="1">
          <a:blip r:embed="rId2">
            <a:extLst>
              <a:ext uri="{28A0092B-C50C-407E-A947-70E740481C1C}">
                <a14:useLocalDpi xmlns:a14="http://schemas.microsoft.com/office/drawing/2010/main" val="0"/>
              </a:ext>
            </a:extLst>
          </a:blip>
          <a:srcRect t="17054" b="48799"/>
          <a:stretch/>
        </p:blipFill>
        <p:spPr>
          <a:xfrm>
            <a:off x="0" y="0"/>
            <a:ext cx="12192000" cy="6308725"/>
          </a:xfrm>
          <a:prstGeom prst="rect">
            <a:avLst/>
          </a:prstGeom>
        </p:spPr>
      </p:pic>
      <p:sp>
        <p:nvSpPr>
          <p:cNvPr id="8" name="Title 1">
            <a:extLst>
              <a:ext uri="{FF2B5EF4-FFF2-40B4-BE49-F238E27FC236}">
                <a16:creationId xmlns:a16="http://schemas.microsoft.com/office/drawing/2014/main" id="{F81A7B59-F82E-7E6B-6586-1C2DC6756843}"/>
              </a:ext>
            </a:extLst>
          </p:cNvPr>
          <p:cNvSpPr txBox="1">
            <a:spLocks/>
          </p:cNvSpPr>
          <p:nvPr/>
        </p:nvSpPr>
        <p:spPr>
          <a:xfrm>
            <a:off x="847727" y="268288"/>
            <a:ext cx="7956548" cy="973137"/>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3200" b="1" kern="1200">
                <a:solidFill>
                  <a:schemeClr val="tx1"/>
                </a:solidFill>
                <a:latin typeface="Arial" panose="020B0604020202020204" pitchFamily="34" charset="0"/>
                <a:ea typeface="+mj-ea"/>
                <a:cs typeface="Arial" panose="020B0604020202020204" pitchFamily="34" charset="0"/>
              </a:defRPr>
            </a:lvl1pPr>
          </a:lstStyle>
          <a:p>
            <a:r>
              <a:rPr lang="en-US" dirty="0">
                <a:solidFill>
                  <a:schemeClr val="bg1"/>
                </a:solidFill>
              </a:rPr>
              <a:t>Attention</a:t>
            </a:r>
            <a:endParaRPr lang="de-DE" dirty="0">
              <a:solidFill>
                <a:schemeClr val="bg1"/>
              </a:solidFill>
            </a:endParaRPr>
          </a:p>
        </p:txBody>
      </p:sp>
    </p:spTree>
    <p:extLst>
      <p:ext uri="{BB962C8B-B14F-4D97-AF65-F5344CB8AC3E}">
        <p14:creationId xmlns:p14="http://schemas.microsoft.com/office/powerpoint/2010/main" val="22453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14FD1B2-4D55-4BE1-2CE2-0517B1C9D7BA}"/>
              </a:ext>
            </a:extLst>
          </p:cNvPr>
          <p:cNvSpPr>
            <a:spLocks noGrp="1"/>
          </p:cNvSpPr>
          <p:nvPr>
            <p:ph type="title"/>
          </p:nvPr>
        </p:nvSpPr>
        <p:spPr/>
        <p:txBody>
          <a:bodyPr/>
          <a:lstStyle/>
          <a:p>
            <a:r>
              <a:rPr lang="de-DE" dirty="0" err="1"/>
              <a:t>Contingent</a:t>
            </a:r>
            <a:r>
              <a:rPr lang="de-DE" dirty="0"/>
              <a:t> Capture</a:t>
            </a:r>
          </a:p>
        </p:txBody>
      </p:sp>
      <p:sp>
        <p:nvSpPr>
          <p:cNvPr id="3" name="Fußzeilenplatzhalter 2">
            <a:extLst>
              <a:ext uri="{FF2B5EF4-FFF2-40B4-BE49-F238E27FC236}">
                <a16:creationId xmlns:a16="http://schemas.microsoft.com/office/drawing/2014/main" id="{34282582-08F3-4FD9-36AA-0F8F5CAE629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F792ECD-93D6-925D-29C3-793885455906}"/>
              </a:ext>
            </a:extLst>
          </p:cNvPr>
          <p:cNvSpPr>
            <a:spLocks noGrp="1"/>
          </p:cNvSpPr>
          <p:nvPr>
            <p:ph type="sldNum" sz="quarter" idx="33"/>
          </p:nvPr>
        </p:nvSpPr>
        <p:spPr/>
        <p:txBody>
          <a:bodyPr/>
          <a:lstStyle/>
          <a:p>
            <a:fld id="{BA24374A-C3A8-471A-8837-3FC31668ABE5}" type="slidenum">
              <a:rPr lang="de-DE" smtClean="0"/>
              <a:pPr/>
              <a:t>15</a:t>
            </a:fld>
            <a:endParaRPr lang="de-DE" dirty="0"/>
          </a:p>
        </p:txBody>
      </p:sp>
      <p:sp>
        <p:nvSpPr>
          <p:cNvPr id="8" name="Textplatzhalter 7">
            <a:extLst>
              <a:ext uri="{FF2B5EF4-FFF2-40B4-BE49-F238E27FC236}">
                <a16:creationId xmlns:a16="http://schemas.microsoft.com/office/drawing/2014/main" id="{4E4E94A7-11D0-1B85-147E-FCF971CDC7C1}"/>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F8CCF76D-CA20-EA5D-8D73-317E4A6179FB}"/>
              </a:ext>
            </a:extLst>
          </p:cNvPr>
          <p:cNvSpPr>
            <a:spLocks noGrp="1"/>
          </p:cNvSpPr>
          <p:nvPr>
            <p:ph type="body" sz="quarter" idx="34"/>
          </p:nvPr>
        </p:nvSpPr>
        <p:spPr>
          <a:xfrm>
            <a:off x="695325" y="1449388"/>
            <a:ext cx="6205989" cy="4056061"/>
          </a:xfrm>
        </p:spPr>
        <p:txBody>
          <a:bodyPr>
            <a:normAutofit fontScale="92500" lnSpcReduction="10000"/>
          </a:bodyPr>
          <a:lstStyle/>
          <a:p>
            <a:r>
              <a:rPr lang="de-DE" b="1" dirty="0">
                <a:solidFill>
                  <a:schemeClr val="accent1"/>
                </a:solidFill>
              </a:rPr>
              <a:t>Top-down &amp; </a:t>
            </a:r>
            <a:r>
              <a:rPr lang="de-DE" b="1" dirty="0" err="1">
                <a:solidFill>
                  <a:schemeClr val="accent1"/>
                </a:solidFill>
              </a:rPr>
              <a:t>bottom-up</a:t>
            </a:r>
            <a:r>
              <a:rPr lang="de-DE" b="1" dirty="0">
                <a:solidFill>
                  <a:schemeClr val="accent1"/>
                </a:solidFill>
              </a:rPr>
              <a:t> </a:t>
            </a:r>
            <a:r>
              <a:rPr lang="de-DE" b="1" dirty="0" err="1">
                <a:solidFill>
                  <a:schemeClr val="accent1"/>
                </a:solidFill>
              </a:rPr>
              <a:t>processes</a:t>
            </a:r>
            <a:r>
              <a:rPr lang="de-DE" b="1" dirty="0">
                <a:solidFill>
                  <a:schemeClr val="accent1"/>
                </a:solidFill>
              </a:rPr>
              <a:t> </a:t>
            </a:r>
            <a:r>
              <a:rPr lang="de-DE" b="1" dirty="0" err="1">
                <a:solidFill>
                  <a:schemeClr val="accent1"/>
                </a:solidFill>
              </a:rPr>
              <a:t>can</a:t>
            </a:r>
            <a:r>
              <a:rPr lang="de-DE" b="1" dirty="0">
                <a:solidFill>
                  <a:schemeClr val="accent1"/>
                </a:solidFill>
              </a:rPr>
              <a:t> </a:t>
            </a:r>
            <a:r>
              <a:rPr lang="de-DE" b="1" dirty="0" err="1">
                <a:solidFill>
                  <a:schemeClr val="accent1"/>
                </a:solidFill>
              </a:rPr>
              <a:t>interact</a:t>
            </a:r>
            <a:endParaRPr lang="de-DE" b="1" dirty="0">
              <a:solidFill>
                <a:schemeClr val="accent1"/>
              </a:solidFill>
            </a:endParaRPr>
          </a:p>
          <a:p>
            <a:r>
              <a:rPr lang="en-US" b="1" dirty="0">
                <a:solidFill>
                  <a:schemeClr val="accent1"/>
                </a:solidFill>
              </a:rPr>
              <a:t>Top-down</a:t>
            </a:r>
            <a:r>
              <a:rPr lang="en-US" dirty="0"/>
              <a:t> goal: </a:t>
            </a:r>
          </a:p>
          <a:p>
            <a:pPr lvl="1"/>
            <a:r>
              <a:rPr lang="en-US" dirty="0"/>
              <a:t>“Search for red T signs”</a:t>
            </a:r>
          </a:p>
          <a:p>
            <a:r>
              <a:rPr lang="en-US" b="1" dirty="0">
                <a:solidFill>
                  <a:schemeClr val="accent1"/>
                </a:solidFill>
              </a:rPr>
              <a:t>Bottom-up</a:t>
            </a:r>
            <a:r>
              <a:rPr lang="en-US" dirty="0"/>
              <a:t>: </a:t>
            </a:r>
          </a:p>
          <a:p>
            <a:pPr lvl="1"/>
            <a:r>
              <a:rPr lang="en-US" dirty="0"/>
              <a:t>Only the red circles outside the box will capture attention (bottom-up) because of your top-down goal (where is the red T)</a:t>
            </a:r>
          </a:p>
          <a:p>
            <a:r>
              <a:rPr lang="en-US" dirty="0"/>
              <a:t>When searching for a target item, </a:t>
            </a:r>
            <a:r>
              <a:rPr lang="en-US" b="1" dirty="0">
                <a:solidFill>
                  <a:schemeClr val="accent1"/>
                </a:solidFill>
              </a:rPr>
              <a:t>irrelevant items that possess the target-defining characteristic capture more attention</a:t>
            </a:r>
            <a:r>
              <a:rPr lang="en-US" b="1" dirty="0"/>
              <a:t> </a:t>
            </a:r>
            <a:r>
              <a:rPr lang="en-US" dirty="0"/>
              <a:t>than items not possessing that feature</a:t>
            </a:r>
          </a:p>
          <a:p>
            <a:endParaRPr lang="de-DE" dirty="0"/>
          </a:p>
        </p:txBody>
      </p:sp>
      <p:sp>
        <p:nvSpPr>
          <p:cNvPr id="9" name="Inhaltsplatzhalter 8">
            <a:extLst>
              <a:ext uri="{FF2B5EF4-FFF2-40B4-BE49-F238E27FC236}">
                <a16:creationId xmlns:a16="http://schemas.microsoft.com/office/drawing/2014/main" id="{CBDE2648-2F37-A754-DC9D-078CB4E133F4}"/>
              </a:ext>
            </a:extLst>
          </p:cNvPr>
          <p:cNvSpPr>
            <a:spLocks noGrp="1"/>
          </p:cNvSpPr>
          <p:nvPr>
            <p:ph sz="quarter" idx="35"/>
          </p:nvPr>
        </p:nvSpPr>
        <p:spPr/>
        <p:txBody>
          <a:bodyPr/>
          <a:lstStyle/>
          <a:p>
            <a:r>
              <a:rPr lang="de-DE" sz="1000" dirty="0"/>
              <a:t>Laube, Inga &amp; Matthews, Natasha &amp; Dean, Angela &amp; O'Connell, Redmond &amp; </a:t>
            </a:r>
            <a:r>
              <a:rPr lang="de-DE" sz="1000" dirty="0" err="1"/>
              <a:t>Mattingley</a:t>
            </a:r>
            <a:r>
              <a:rPr lang="de-DE" sz="1000" dirty="0"/>
              <a:t>, Jason &amp; </a:t>
            </a:r>
            <a:r>
              <a:rPr lang="de-DE" sz="1000" dirty="0" err="1"/>
              <a:t>Bellgrove</a:t>
            </a:r>
            <a:r>
              <a:rPr lang="de-DE" sz="1000" dirty="0"/>
              <a:t>, Mark. (2017). </a:t>
            </a:r>
            <a:r>
              <a:rPr lang="de-DE" sz="1000" dirty="0" err="1"/>
              <a:t>Scopolamine</a:t>
            </a:r>
            <a:r>
              <a:rPr lang="de-DE" sz="1000" dirty="0"/>
              <a:t> </a:t>
            </a:r>
            <a:r>
              <a:rPr lang="de-DE" sz="1000" dirty="0" err="1"/>
              <a:t>Reduces</a:t>
            </a:r>
            <a:r>
              <a:rPr lang="de-DE" sz="1000" dirty="0"/>
              <a:t> Electrophysiological Indices of </a:t>
            </a:r>
            <a:r>
              <a:rPr lang="de-DE" sz="1000" dirty="0" err="1"/>
              <a:t>Distractor</a:t>
            </a:r>
            <a:r>
              <a:rPr lang="de-DE" sz="1000" dirty="0"/>
              <a:t> Suppression: </a:t>
            </a:r>
            <a:r>
              <a:rPr lang="de-DE" sz="1000" dirty="0" err="1"/>
              <a:t>Evidence</a:t>
            </a:r>
            <a:r>
              <a:rPr lang="de-DE" sz="1000" dirty="0"/>
              <a:t> from a </a:t>
            </a:r>
            <a:r>
              <a:rPr lang="de-DE" sz="1000" dirty="0" err="1"/>
              <a:t>Contingent</a:t>
            </a:r>
            <a:r>
              <a:rPr lang="de-DE" sz="1000" dirty="0"/>
              <a:t> Capture Task. Frontiers in </a:t>
            </a:r>
            <a:r>
              <a:rPr lang="de-DE" sz="1000" dirty="0" err="1"/>
              <a:t>Neural</a:t>
            </a:r>
            <a:r>
              <a:rPr lang="de-DE" sz="1000" dirty="0"/>
              <a:t> </a:t>
            </a:r>
            <a:r>
              <a:rPr lang="de-DE" sz="1000" dirty="0" err="1"/>
              <a:t>Circuits</a:t>
            </a:r>
            <a:r>
              <a:rPr lang="de-DE" sz="1000" dirty="0"/>
              <a:t>. 11. 10.3389/fncir.2017.00099. </a:t>
            </a:r>
          </a:p>
          <a:p>
            <a:endParaRPr lang="de-DE" dirty="0"/>
          </a:p>
        </p:txBody>
      </p:sp>
      <p:pic>
        <p:nvPicPr>
          <p:cNvPr id="7" name="Picture 2" descr="| Trial sequence for the contingent capture task. Each trial started with a fixation display, which was presented for a randomized interval of 1000-1400 ms. Cue and target displays appeared for 50 ms each and were separated by a 100 ms interval, during which the fixation display was presented. After the targets disappeared, participants had 1500 ms to respond to the target identity. At the end of the trial participants received visual feedback about the accuracy of their responses. ">
            <a:extLst>
              <a:ext uri="{FF2B5EF4-FFF2-40B4-BE49-F238E27FC236}">
                <a16:creationId xmlns:a16="http://schemas.microsoft.com/office/drawing/2014/main" id="{A14BE870-3400-5A22-5570-77C5E5D3C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7693" y="1717354"/>
            <a:ext cx="5028731" cy="2459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093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C22E18A-B871-ADD3-99E9-B65394094FBD}"/>
              </a:ext>
            </a:extLst>
          </p:cNvPr>
          <p:cNvSpPr>
            <a:spLocks noGrp="1"/>
          </p:cNvSpPr>
          <p:nvPr>
            <p:ph type="title"/>
          </p:nvPr>
        </p:nvSpPr>
        <p:spPr/>
        <p:txBody>
          <a:bodyPr/>
          <a:lstStyle/>
          <a:p>
            <a:r>
              <a:rPr lang="de-DE" dirty="0"/>
              <a:t>Multiple </a:t>
            </a:r>
            <a:r>
              <a:rPr lang="de-DE" dirty="0" err="1"/>
              <a:t>Resource</a:t>
            </a:r>
            <a:r>
              <a:rPr lang="de-DE" dirty="0"/>
              <a:t> Theory</a:t>
            </a:r>
          </a:p>
        </p:txBody>
      </p:sp>
      <p:sp>
        <p:nvSpPr>
          <p:cNvPr id="3" name="Fußzeilenplatzhalter 2">
            <a:extLst>
              <a:ext uri="{FF2B5EF4-FFF2-40B4-BE49-F238E27FC236}">
                <a16:creationId xmlns:a16="http://schemas.microsoft.com/office/drawing/2014/main" id="{9B990E45-8357-54BD-8ABF-404C75A820F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DC4F644-4811-874C-0AB7-FE51E1677584}"/>
              </a:ext>
            </a:extLst>
          </p:cNvPr>
          <p:cNvSpPr>
            <a:spLocks noGrp="1"/>
          </p:cNvSpPr>
          <p:nvPr>
            <p:ph type="sldNum" sz="quarter" idx="33"/>
          </p:nvPr>
        </p:nvSpPr>
        <p:spPr/>
        <p:txBody>
          <a:bodyPr/>
          <a:lstStyle/>
          <a:p>
            <a:fld id="{BA24374A-C3A8-471A-8837-3FC31668ABE5}" type="slidenum">
              <a:rPr lang="de-DE" smtClean="0"/>
              <a:pPr/>
              <a:t>16</a:t>
            </a:fld>
            <a:endParaRPr lang="de-DE" dirty="0"/>
          </a:p>
        </p:txBody>
      </p:sp>
      <p:sp>
        <p:nvSpPr>
          <p:cNvPr id="5" name="Textplatzhalter 4">
            <a:extLst>
              <a:ext uri="{FF2B5EF4-FFF2-40B4-BE49-F238E27FC236}">
                <a16:creationId xmlns:a16="http://schemas.microsoft.com/office/drawing/2014/main" id="{C6160C57-1A80-5E36-0129-FC9D31D552DF}"/>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2AD5909A-E97C-F662-39A2-59B6D6D8DECB}"/>
              </a:ext>
            </a:extLst>
          </p:cNvPr>
          <p:cNvSpPr>
            <a:spLocks noGrp="1"/>
          </p:cNvSpPr>
          <p:nvPr>
            <p:ph type="body" sz="quarter" idx="34"/>
          </p:nvPr>
        </p:nvSpPr>
        <p:spPr/>
        <p:txBody>
          <a:bodyPr/>
          <a:lstStyle/>
          <a:p>
            <a:r>
              <a:rPr lang="en-US" dirty="0"/>
              <a:t>Instead of one “pool” of resources, there are several </a:t>
            </a:r>
            <a:r>
              <a:rPr lang="en-US" altLang="en-US" dirty="0"/>
              <a:t>different </a:t>
            </a:r>
            <a:r>
              <a:rPr lang="en-US" altLang="en-US" b="1" dirty="0">
                <a:solidFill>
                  <a:schemeClr val="accent1"/>
                </a:solidFill>
              </a:rPr>
              <a:t>capacities</a:t>
            </a:r>
            <a:r>
              <a:rPr lang="en-US" altLang="en-US" dirty="0"/>
              <a:t> of resources:</a:t>
            </a:r>
          </a:p>
          <a:p>
            <a:pPr lvl="1"/>
            <a:r>
              <a:rPr lang="en-US" altLang="en-US" b="1" dirty="0">
                <a:solidFill>
                  <a:schemeClr val="accent1"/>
                </a:solidFill>
              </a:rPr>
              <a:t>Modalities</a:t>
            </a:r>
            <a:r>
              <a:rPr lang="en-US" altLang="en-US" dirty="0"/>
              <a:t>: visual, auditory</a:t>
            </a:r>
          </a:p>
          <a:p>
            <a:pPr lvl="1"/>
            <a:r>
              <a:rPr lang="en-US" altLang="en-US" b="1" dirty="0">
                <a:solidFill>
                  <a:schemeClr val="accent1"/>
                </a:solidFill>
              </a:rPr>
              <a:t>Information code</a:t>
            </a:r>
            <a:r>
              <a:rPr lang="en-US" altLang="en-US" dirty="0"/>
              <a:t>: spatial, verbal</a:t>
            </a:r>
          </a:p>
          <a:p>
            <a:pPr lvl="1"/>
            <a:r>
              <a:rPr lang="en-US" altLang="en-US" b="1" dirty="0">
                <a:solidFill>
                  <a:schemeClr val="accent1"/>
                </a:solidFill>
              </a:rPr>
              <a:t>Responses</a:t>
            </a:r>
            <a:r>
              <a:rPr lang="en-US" altLang="en-US" dirty="0"/>
              <a:t>: manual, spatial, vocal, verbal</a:t>
            </a:r>
          </a:p>
          <a:p>
            <a:pPr lvl="1"/>
            <a:r>
              <a:rPr lang="en-US" altLang="en-US" b="1" dirty="0">
                <a:solidFill>
                  <a:schemeClr val="accent1"/>
                </a:solidFill>
              </a:rPr>
              <a:t>Stages of processing</a:t>
            </a:r>
            <a:r>
              <a:rPr lang="en-US" altLang="en-US" dirty="0"/>
              <a:t>: early (perception/cognition) or late (responding)</a:t>
            </a:r>
            <a:endParaRPr lang="en-US" altLang="en-US" sz="2200" dirty="0"/>
          </a:p>
          <a:p>
            <a:r>
              <a:rPr lang="en-US" altLang="en-US" dirty="0"/>
              <a:t>Tasks using same resources interfere each other</a:t>
            </a:r>
          </a:p>
          <a:p>
            <a:r>
              <a:rPr lang="en-US" altLang="en-US" dirty="0"/>
              <a:t>Tasks using different resources can be done “simultaneously”</a:t>
            </a:r>
          </a:p>
          <a:p>
            <a:endParaRPr lang="de-DE" dirty="0"/>
          </a:p>
          <a:p>
            <a:endParaRPr lang="de-DE" dirty="0"/>
          </a:p>
        </p:txBody>
      </p:sp>
      <p:sp>
        <p:nvSpPr>
          <p:cNvPr id="7" name="Inhaltsplatzhalter 6">
            <a:extLst>
              <a:ext uri="{FF2B5EF4-FFF2-40B4-BE49-F238E27FC236}">
                <a16:creationId xmlns:a16="http://schemas.microsoft.com/office/drawing/2014/main" id="{84992DBA-FF8B-C6E9-9412-A39184A1DFF5}"/>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3202612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EB34256-E45A-330E-2BC7-B50526408218}"/>
              </a:ext>
            </a:extLst>
          </p:cNvPr>
          <p:cNvSpPr>
            <a:spLocks noGrp="1"/>
          </p:cNvSpPr>
          <p:nvPr>
            <p:ph type="title"/>
          </p:nvPr>
        </p:nvSpPr>
        <p:spPr/>
        <p:txBody>
          <a:bodyPr/>
          <a:lstStyle/>
          <a:p>
            <a:r>
              <a:rPr lang="de-DE"/>
              <a:t>Model of Multiple Ressources</a:t>
            </a:r>
          </a:p>
        </p:txBody>
      </p:sp>
      <p:sp>
        <p:nvSpPr>
          <p:cNvPr id="3" name="Fußzeilenplatzhalter 2">
            <a:extLst>
              <a:ext uri="{FF2B5EF4-FFF2-40B4-BE49-F238E27FC236}">
                <a16:creationId xmlns:a16="http://schemas.microsoft.com/office/drawing/2014/main" id="{0369CD1B-9B9F-93B4-2D75-A39D5C023A9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678F494-8DE1-BA5A-4601-FD2D55BAE5E9}"/>
              </a:ext>
            </a:extLst>
          </p:cNvPr>
          <p:cNvSpPr>
            <a:spLocks noGrp="1"/>
          </p:cNvSpPr>
          <p:nvPr>
            <p:ph type="sldNum" sz="quarter" idx="33"/>
          </p:nvPr>
        </p:nvSpPr>
        <p:spPr/>
        <p:txBody>
          <a:bodyPr/>
          <a:lstStyle/>
          <a:p>
            <a:fld id="{BA24374A-C3A8-471A-8837-3FC31668ABE5}" type="slidenum">
              <a:rPr lang="de-DE" smtClean="0"/>
              <a:pPr/>
              <a:t>17</a:t>
            </a:fld>
            <a:endParaRPr lang="de-DE" dirty="0"/>
          </a:p>
        </p:txBody>
      </p:sp>
      <p:sp>
        <p:nvSpPr>
          <p:cNvPr id="5" name="Textplatzhalter 4">
            <a:extLst>
              <a:ext uri="{FF2B5EF4-FFF2-40B4-BE49-F238E27FC236}">
                <a16:creationId xmlns:a16="http://schemas.microsoft.com/office/drawing/2014/main" id="{90460240-D6C6-B04C-39D5-D03364CEB16B}"/>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0E69647F-2166-C96F-18AC-9049730690F8}"/>
              </a:ext>
            </a:extLst>
          </p:cNvPr>
          <p:cNvSpPr>
            <a:spLocks noGrp="1"/>
          </p:cNvSpPr>
          <p:nvPr>
            <p:ph type="body" sz="quarter" idx="34"/>
          </p:nvPr>
        </p:nvSpPr>
        <p:spPr>
          <a:xfrm>
            <a:off x="695326" y="1449388"/>
            <a:ext cx="5792101" cy="4056061"/>
          </a:xfrm>
        </p:spPr>
        <p:txBody>
          <a:bodyPr>
            <a:normAutofit fontScale="92500" lnSpcReduction="20000"/>
          </a:bodyPr>
          <a:lstStyle/>
          <a:p>
            <a:r>
              <a:rPr lang="en-US" dirty="0"/>
              <a:t>Why </a:t>
            </a:r>
            <a:r>
              <a:rPr lang="en-US" b="1" dirty="0">
                <a:solidFill>
                  <a:schemeClr val="accent1"/>
                </a:solidFill>
              </a:rPr>
              <a:t>driving and talking </a:t>
            </a:r>
            <a:r>
              <a:rPr lang="en-US" dirty="0"/>
              <a:t>do not interfere:</a:t>
            </a:r>
          </a:p>
          <a:p>
            <a:pPr lvl="1"/>
            <a:r>
              <a:rPr lang="en-US" dirty="0"/>
              <a:t>Driving (eye-hand): visual processing of spatial information</a:t>
            </a:r>
          </a:p>
          <a:p>
            <a:pPr lvl="1"/>
            <a:r>
              <a:rPr lang="en-US" dirty="0"/>
              <a:t>Talking (ear-cognition-mouth): verbal processing of auditive information</a:t>
            </a:r>
          </a:p>
          <a:p>
            <a:pPr lvl="1"/>
            <a:r>
              <a:rPr lang="en-US" dirty="0"/>
              <a:t>Talking (ear-cognition-mouth) and driving maneuvers hinder, e.g., overtaking (eye-cognition-hand)</a:t>
            </a:r>
          </a:p>
          <a:p>
            <a:r>
              <a:rPr lang="en-US" b="1" dirty="0">
                <a:solidFill>
                  <a:schemeClr val="accent1"/>
                </a:solidFill>
              </a:rPr>
              <a:t>Tasks that use different stages are easier to accomplish than tasks that require “more” of the same stage</a:t>
            </a:r>
          </a:p>
          <a:p>
            <a:pPr lvl="1"/>
            <a:r>
              <a:rPr lang="en-US" dirty="0"/>
              <a:t>Example: Listening to 2 conversations vs. Looking for a photo during a conversation</a:t>
            </a:r>
            <a:endParaRPr lang="de-DE" dirty="0"/>
          </a:p>
          <a:p>
            <a:endParaRPr lang="de-DE" dirty="0"/>
          </a:p>
        </p:txBody>
      </p:sp>
      <p:sp>
        <p:nvSpPr>
          <p:cNvPr id="7" name="Inhaltsplatzhalter 6">
            <a:extLst>
              <a:ext uri="{FF2B5EF4-FFF2-40B4-BE49-F238E27FC236}">
                <a16:creationId xmlns:a16="http://schemas.microsoft.com/office/drawing/2014/main" id="{468D41EC-782D-5A02-810B-49C9BB9FDB3F}"/>
              </a:ext>
            </a:extLst>
          </p:cNvPr>
          <p:cNvSpPr>
            <a:spLocks noGrp="1"/>
          </p:cNvSpPr>
          <p:nvPr>
            <p:ph sz="quarter" idx="35"/>
          </p:nvPr>
        </p:nvSpPr>
        <p:spPr/>
        <p:txBody>
          <a:bodyPr/>
          <a:lstStyle/>
          <a:p>
            <a:r>
              <a:rPr lang="en-US" b="0" i="0" dirty="0" err="1">
                <a:solidFill>
                  <a:srgbClr val="222222"/>
                </a:solidFill>
                <a:effectLst/>
                <a:latin typeface="Arial" panose="020B0604020202020204" pitchFamily="34" charset="0"/>
              </a:rPr>
              <a:t>Wickens</a:t>
            </a:r>
            <a:r>
              <a:rPr lang="en-US" b="0" i="0" dirty="0">
                <a:solidFill>
                  <a:srgbClr val="222222"/>
                </a:solidFill>
                <a:effectLst/>
                <a:latin typeface="Arial" panose="020B0604020202020204" pitchFamily="34" charset="0"/>
              </a:rPr>
              <a:t>, Christopher D. "The structure of attentional resources." </a:t>
            </a:r>
            <a:r>
              <a:rPr lang="en-US" b="0" i="1" dirty="0">
                <a:solidFill>
                  <a:srgbClr val="222222"/>
                </a:solidFill>
                <a:effectLst/>
                <a:latin typeface="Arial" panose="020B0604020202020204" pitchFamily="34" charset="0"/>
              </a:rPr>
              <a:t>Attention and performance VIII</a:t>
            </a:r>
            <a:r>
              <a:rPr lang="en-US" b="0" i="0" dirty="0">
                <a:solidFill>
                  <a:srgbClr val="222222"/>
                </a:solidFill>
                <a:effectLst/>
                <a:latin typeface="Arial" panose="020B0604020202020204" pitchFamily="34" charset="0"/>
              </a:rPr>
              <a:t> 8 (1980): 239-257.</a:t>
            </a:r>
            <a:endParaRPr lang="en-US" sz="1000" dirty="0"/>
          </a:p>
        </p:txBody>
      </p:sp>
      <p:pic>
        <p:nvPicPr>
          <p:cNvPr id="8" name="Picture 6" descr="Screen shot 2014-04-17 at 3.06.45 AM.png">
            <a:extLst>
              <a:ext uri="{FF2B5EF4-FFF2-40B4-BE49-F238E27FC236}">
                <a16:creationId xmlns:a16="http://schemas.microsoft.com/office/drawing/2014/main" id="{DD2BDD11-274D-FC3B-4F84-3FD6D965EB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3227" y="1369818"/>
            <a:ext cx="5497891" cy="3844895"/>
          </a:xfrm>
          <a:prstGeom prst="rect">
            <a:avLst/>
          </a:prstGeom>
        </p:spPr>
      </p:pic>
      <p:sp>
        <p:nvSpPr>
          <p:cNvPr id="9" name="Oval 8">
            <a:extLst>
              <a:ext uri="{FF2B5EF4-FFF2-40B4-BE49-F238E27FC236}">
                <a16:creationId xmlns:a16="http://schemas.microsoft.com/office/drawing/2014/main" id="{A7469088-0D04-3CAA-EF25-EE1548BD9CCA}"/>
              </a:ext>
            </a:extLst>
          </p:cNvPr>
          <p:cNvSpPr/>
          <p:nvPr/>
        </p:nvSpPr>
        <p:spPr>
          <a:xfrm rot="18913259">
            <a:off x="7638422" y="3845867"/>
            <a:ext cx="586088" cy="1778000"/>
          </a:xfrm>
          <a:prstGeom prst="ellipse">
            <a:avLst/>
          </a:prstGeom>
          <a:noFill/>
          <a:ln w="38100" cmpd="sng">
            <a:solidFill>
              <a:srgbClr val="4E9A0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solidFill>
            </a:endParaRPr>
          </a:p>
        </p:txBody>
      </p:sp>
      <p:sp>
        <p:nvSpPr>
          <p:cNvPr id="10" name="Oval 8">
            <a:extLst>
              <a:ext uri="{FF2B5EF4-FFF2-40B4-BE49-F238E27FC236}">
                <a16:creationId xmlns:a16="http://schemas.microsoft.com/office/drawing/2014/main" id="{20558775-EDC4-9332-E981-FFF6AA6CA7EC}"/>
              </a:ext>
            </a:extLst>
          </p:cNvPr>
          <p:cNvSpPr/>
          <p:nvPr/>
        </p:nvSpPr>
        <p:spPr>
          <a:xfrm rot="18913259">
            <a:off x="7638422" y="3841467"/>
            <a:ext cx="586088" cy="1778000"/>
          </a:xfrm>
          <a:prstGeom prst="ellipse">
            <a:avLst/>
          </a:prstGeom>
          <a:noFill/>
          <a:ln w="762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accent2"/>
              </a:solidFill>
            </a:endParaRPr>
          </a:p>
        </p:txBody>
      </p:sp>
      <p:sp>
        <p:nvSpPr>
          <p:cNvPr id="11" name="Oval 8">
            <a:extLst>
              <a:ext uri="{FF2B5EF4-FFF2-40B4-BE49-F238E27FC236}">
                <a16:creationId xmlns:a16="http://schemas.microsoft.com/office/drawing/2014/main" id="{EF81F7E8-2CAB-641B-36AC-87D19B7A5338}"/>
              </a:ext>
            </a:extLst>
          </p:cNvPr>
          <p:cNvSpPr/>
          <p:nvPr/>
        </p:nvSpPr>
        <p:spPr>
          <a:xfrm rot="21437361">
            <a:off x="7235929" y="2586062"/>
            <a:ext cx="712255" cy="1778000"/>
          </a:xfrm>
          <a:prstGeom prst="ellipse">
            <a:avLst/>
          </a:prstGeom>
          <a:noFill/>
          <a:ln w="38100" cmpd="sng">
            <a:solidFill>
              <a:srgbClr val="4E9A0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solidFill>
            </a:endParaRPr>
          </a:p>
        </p:txBody>
      </p:sp>
      <p:sp>
        <p:nvSpPr>
          <p:cNvPr id="12" name="Oval 8">
            <a:extLst>
              <a:ext uri="{FF2B5EF4-FFF2-40B4-BE49-F238E27FC236}">
                <a16:creationId xmlns:a16="http://schemas.microsoft.com/office/drawing/2014/main" id="{8388AD89-B621-B792-C194-483FA5ACCE83}"/>
              </a:ext>
            </a:extLst>
          </p:cNvPr>
          <p:cNvSpPr/>
          <p:nvPr/>
        </p:nvSpPr>
        <p:spPr>
          <a:xfrm rot="5400000">
            <a:off x="8879145" y="1079651"/>
            <a:ext cx="523634" cy="2804732"/>
          </a:xfrm>
          <a:prstGeom prst="ellipse">
            <a:avLst/>
          </a:prstGeom>
          <a:noFill/>
          <a:ln w="38100" cmpd="sng">
            <a:solidFill>
              <a:srgbClr val="4E9A0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solidFill>
            </a:endParaRPr>
          </a:p>
        </p:txBody>
      </p:sp>
      <p:sp>
        <p:nvSpPr>
          <p:cNvPr id="13" name="Oval 8">
            <a:extLst>
              <a:ext uri="{FF2B5EF4-FFF2-40B4-BE49-F238E27FC236}">
                <a16:creationId xmlns:a16="http://schemas.microsoft.com/office/drawing/2014/main" id="{31F8D33D-6231-F2AD-0225-6AA50C2AE93D}"/>
              </a:ext>
            </a:extLst>
          </p:cNvPr>
          <p:cNvSpPr/>
          <p:nvPr/>
        </p:nvSpPr>
        <p:spPr>
          <a:xfrm rot="5400000">
            <a:off x="8879145" y="1075251"/>
            <a:ext cx="523634" cy="2804732"/>
          </a:xfrm>
          <a:prstGeom prst="ellipse">
            <a:avLst/>
          </a:prstGeom>
          <a:noFill/>
          <a:ln w="76200" cmpd="sng">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410338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25EE4AA-F5C8-8D1A-357C-266ABD525BDC}"/>
              </a:ext>
            </a:extLst>
          </p:cNvPr>
          <p:cNvSpPr>
            <a:spLocks noGrp="1"/>
          </p:cNvSpPr>
          <p:nvPr>
            <p:ph type="title"/>
          </p:nvPr>
        </p:nvSpPr>
        <p:spPr/>
        <p:txBody>
          <a:bodyPr/>
          <a:lstStyle/>
          <a:p>
            <a:r>
              <a:rPr lang="en-US" dirty="0"/>
              <a:t>Broadbent’s Filter Model of Attention</a:t>
            </a:r>
            <a:endParaRPr lang="de-DE" dirty="0"/>
          </a:p>
        </p:txBody>
      </p:sp>
      <p:sp>
        <p:nvSpPr>
          <p:cNvPr id="3" name="Fußzeilenplatzhalter 2">
            <a:extLst>
              <a:ext uri="{FF2B5EF4-FFF2-40B4-BE49-F238E27FC236}">
                <a16:creationId xmlns:a16="http://schemas.microsoft.com/office/drawing/2014/main" id="{82704D71-E37B-701F-57F1-4AF6C57DF2C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CB44A2C-E948-E090-8E14-86FEC09F074D}"/>
              </a:ext>
            </a:extLst>
          </p:cNvPr>
          <p:cNvSpPr>
            <a:spLocks noGrp="1"/>
          </p:cNvSpPr>
          <p:nvPr>
            <p:ph type="sldNum" sz="quarter" idx="33"/>
          </p:nvPr>
        </p:nvSpPr>
        <p:spPr/>
        <p:txBody>
          <a:bodyPr/>
          <a:lstStyle/>
          <a:p>
            <a:fld id="{BA24374A-C3A8-471A-8837-3FC31668ABE5}" type="slidenum">
              <a:rPr lang="de-DE" smtClean="0"/>
              <a:pPr/>
              <a:t>18</a:t>
            </a:fld>
            <a:endParaRPr lang="de-DE" dirty="0"/>
          </a:p>
        </p:txBody>
      </p:sp>
      <p:sp>
        <p:nvSpPr>
          <p:cNvPr id="5" name="Textplatzhalter 4">
            <a:extLst>
              <a:ext uri="{FF2B5EF4-FFF2-40B4-BE49-F238E27FC236}">
                <a16:creationId xmlns:a16="http://schemas.microsoft.com/office/drawing/2014/main" id="{ECBC30A0-A35C-5A20-F520-69DFCFFE5E8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882AA0E9-933B-74F7-3B9F-E735735993D6}"/>
              </a:ext>
            </a:extLst>
          </p:cNvPr>
          <p:cNvSpPr>
            <a:spLocks noGrp="1"/>
          </p:cNvSpPr>
          <p:nvPr>
            <p:ph type="body" sz="quarter" idx="34"/>
          </p:nvPr>
        </p:nvSpPr>
        <p:spPr/>
        <p:txBody>
          <a:bodyPr>
            <a:normAutofit lnSpcReduction="10000"/>
          </a:bodyPr>
          <a:lstStyle/>
          <a:p>
            <a:r>
              <a:rPr lang="en-US" b="1" dirty="0">
                <a:solidFill>
                  <a:schemeClr val="accent1"/>
                </a:solidFill>
              </a:rPr>
              <a:t>Attention</a:t>
            </a:r>
            <a:r>
              <a:rPr lang="en-US" dirty="0"/>
              <a:t> is the cognitive process of selectively concentrating on a sub-set of stimuli while ignoring other perceivable stimuli</a:t>
            </a:r>
          </a:p>
          <a:p>
            <a:r>
              <a:rPr lang="en-US" dirty="0"/>
              <a:t>Stimuli are processed initially based using a </a:t>
            </a:r>
            <a:r>
              <a:rPr lang="en-US" b="1" dirty="0">
                <a:solidFill>
                  <a:schemeClr val="accent1"/>
                </a:solidFill>
              </a:rPr>
              <a:t>selective filter </a:t>
            </a:r>
            <a:r>
              <a:rPr lang="en-US" dirty="0"/>
              <a:t>based on different </a:t>
            </a:r>
            <a:r>
              <a:rPr lang="en-US" b="1" dirty="0">
                <a:solidFill>
                  <a:schemeClr val="accent1"/>
                </a:solidFill>
              </a:rPr>
              <a:t>physical properties </a:t>
            </a:r>
            <a:r>
              <a:rPr lang="en-US" dirty="0"/>
              <a:t>including</a:t>
            </a:r>
          </a:p>
          <a:p>
            <a:pPr lvl="1"/>
            <a:r>
              <a:rPr lang="en-US" dirty="0"/>
              <a:t>Color</a:t>
            </a:r>
          </a:p>
          <a:p>
            <a:pPr lvl="1"/>
            <a:r>
              <a:rPr lang="en-US" dirty="0"/>
              <a:t>Form</a:t>
            </a:r>
          </a:p>
          <a:p>
            <a:pPr lvl="1"/>
            <a:r>
              <a:rPr lang="en-US" dirty="0"/>
              <a:t>Motion (orientation response / reflex)</a:t>
            </a:r>
          </a:p>
          <a:p>
            <a:pPr lvl="1"/>
            <a:r>
              <a:rPr lang="en-US" dirty="0"/>
              <a:t>Pitch</a:t>
            </a:r>
          </a:p>
          <a:p>
            <a:pPr lvl="1"/>
            <a:r>
              <a:rPr lang="en-US" dirty="0"/>
              <a:t>Loudness </a:t>
            </a:r>
          </a:p>
          <a:p>
            <a:pPr lvl="1"/>
            <a:r>
              <a:rPr lang="en-US" dirty="0"/>
              <a:t>Direction (Cocktail Party Effect)</a:t>
            </a:r>
          </a:p>
          <a:p>
            <a:endParaRPr lang="de-DE" dirty="0"/>
          </a:p>
          <a:p>
            <a:endParaRPr lang="de-DE" dirty="0"/>
          </a:p>
        </p:txBody>
      </p:sp>
      <p:sp>
        <p:nvSpPr>
          <p:cNvPr id="7" name="Inhaltsplatzhalter 6">
            <a:extLst>
              <a:ext uri="{FF2B5EF4-FFF2-40B4-BE49-F238E27FC236}">
                <a16:creationId xmlns:a16="http://schemas.microsoft.com/office/drawing/2014/main" id="{F7F661A6-9130-6E63-4F9A-4E4D85D9718A}"/>
              </a:ext>
            </a:extLst>
          </p:cNvPr>
          <p:cNvSpPr>
            <a:spLocks noGrp="1"/>
          </p:cNvSpPr>
          <p:nvPr>
            <p:ph sz="quarter" idx="35"/>
          </p:nvPr>
        </p:nvSpPr>
        <p:spPr/>
        <p:txBody>
          <a:bodyPr/>
          <a:lstStyle/>
          <a:p>
            <a:r>
              <a:rPr lang="en-US" b="0" i="0" dirty="0">
                <a:solidFill>
                  <a:srgbClr val="222222"/>
                </a:solidFill>
                <a:effectLst/>
                <a:latin typeface="Arial" panose="020B0604020202020204" pitchFamily="34" charset="0"/>
              </a:rPr>
              <a:t>Broadbent, D. E. (1957). A mechanical model for human attention and immediate memory. </a:t>
            </a:r>
            <a:r>
              <a:rPr lang="en-US" b="0" i="1" dirty="0">
                <a:solidFill>
                  <a:srgbClr val="222222"/>
                </a:solidFill>
                <a:effectLst/>
                <a:latin typeface="Arial" panose="020B0604020202020204" pitchFamily="34" charset="0"/>
              </a:rPr>
              <a:t>Psychological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64</a:t>
            </a:r>
            <a:r>
              <a:rPr lang="en-US" b="0" i="0" dirty="0">
                <a:solidFill>
                  <a:srgbClr val="222222"/>
                </a:solidFill>
                <a:effectLst/>
                <a:latin typeface="Arial" panose="020B0604020202020204" pitchFamily="34" charset="0"/>
              </a:rPr>
              <a:t>(3), 205.</a:t>
            </a:r>
            <a:endParaRPr lang="de-DE" dirty="0"/>
          </a:p>
        </p:txBody>
      </p:sp>
      <p:grpSp>
        <p:nvGrpSpPr>
          <p:cNvPr id="8" name="Gruppieren 7">
            <a:extLst>
              <a:ext uri="{FF2B5EF4-FFF2-40B4-BE49-F238E27FC236}">
                <a16:creationId xmlns:a16="http://schemas.microsoft.com/office/drawing/2014/main" id="{923087F5-90D1-71E0-37EC-C1A4350613D0}"/>
              </a:ext>
            </a:extLst>
          </p:cNvPr>
          <p:cNvGrpSpPr/>
          <p:nvPr/>
        </p:nvGrpSpPr>
        <p:grpSpPr>
          <a:xfrm>
            <a:off x="7821829" y="3972462"/>
            <a:ext cx="2672387" cy="1239019"/>
            <a:chOff x="5851561" y="3088968"/>
            <a:chExt cx="2672387" cy="1239019"/>
          </a:xfrm>
        </p:grpSpPr>
        <p:cxnSp>
          <p:nvCxnSpPr>
            <p:cNvPr id="9" name="Straight Connector 33">
              <a:extLst>
                <a:ext uri="{FF2B5EF4-FFF2-40B4-BE49-F238E27FC236}">
                  <a16:creationId xmlns:a16="http://schemas.microsoft.com/office/drawing/2014/main" id="{6196F68D-2D03-53E3-3988-755B57824FD7}"/>
                </a:ext>
              </a:extLst>
            </p:cNvPr>
            <p:cNvCxnSpPr/>
            <p:nvPr/>
          </p:nvCxnSpPr>
          <p:spPr>
            <a:xfrm>
              <a:off x="5980682" y="3093201"/>
              <a:ext cx="1314295" cy="0"/>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cxnSp>
          <p:nvCxnSpPr>
            <p:cNvPr id="10" name="Straight Connector 35">
              <a:extLst>
                <a:ext uri="{FF2B5EF4-FFF2-40B4-BE49-F238E27FC236}">
                  <a16:creationId xmlns:a16="http://schemas.microsoft.com/office/drawing/2014/main" id="{D0873741-1EAD-B6F7-0173-8C4327A83B40}"/>
                </a:ext>
              </a:extLst>
            </p:cNvPr>
            <p:cNvCxnSpPr/>
            <p:nvPr/>
          </p:nvCxnSpPr>
          <p:spPr>
            <a:xfrm>
              <a:off x="5963472" y="4322581"/>
              <a:ext cx="1314295" cy="0"/>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cxnSp>
          <p:nvCxnSpPr>
            <p:cNvPr id="11" name="Straight Connector 36">
              <a:extLst>
                <a:ext uri="{FF2B5EF4-FFF2-40B4-BE49-F238E27FC236}">
                  <a16:creationId xmlns:a16="http://schemas.microsoft.com/office/drawing/2014/main" id="{EE05966D-6BBA-1131-0C40-5F96973EB5ED}"/>
                </a:ext>
              </a:extLst>
            </p:cNvPr>
            <p:cNvCxnSpPr/>
            <p:nvPr/>
          </p:nvCxnSpPr>
          <p:spPr>
            <a:xfrm flipV="1">
              <a:off x="7779033" y="3573551"/>
              <a:ext cx="474132" cy="2429"/>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cxnSp>
          <p:nvCxnSpPr>
            <p:cNvPr id="12" name="Straight Connector 37">
              <a:extLst>
                <a:ext uri="{FF2B5EF4-FFF2-40B4-BE49-F238E27FC236}">
                  <a16:creationId xmlns:a16="http://schemas.microsoft.com/office/drawing/2014/main" id="{847D3439-914C-8021-65B6-10FBC18F120E}"/>
                </a:ext>
              </a:extLst>
            </p:cNvPr>
            <p:cNvCxnSpPr/>
            <p:nvPr/>
          </p:nvCxnSpPr>
          <p:spPr>
            <a:xfrm>
              <a:off x="7787277" y="3920987"/>
              <a:ext cx="465888" cy="3940"/>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cxnSp>
          <p:nvCxnSpPr>
            <p:cNvPr id="13" name="Straight Connector 38">
              <a:extLst>
                <a:ext uri="{FF2B5EF4-FFF2-40B4-BE49-F238E27FC236}">
                  <a16:creationId xmlns:a16="http://schemas.microsoft.com/office/drawing/2014/main" id="{A8E50D03-975B-8224-2C7C-DFEE6CA5BE2F}"/>
                </a:ext>
              </a:extLst>
            </p:cNvPr>
            <p:cNvCxnSpPr/>
            <p:nvPr/>
          </p:nvCxnSpPr>
          <p:spPr>
            <a:xfrm flipV="1">
              <a:off x="7264269" y="3918724"/>
              <a:ext cx="540392" cy="409263"/>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cxnSp>
          <p:nvCxnSpPr>
            <p:cNvPr id="14" name="Straight Connector 40">
              <a:extLst>
                <a:ext uri="{FF2B5EF4-FFF2-40B4-BE49-F238E27FC236}">
                  <a16:creationId xmlns:a16="http://schemas.microsoft.com/office/drawing/2014/main" id="{A53455CB-5D3D-2BAA-32D6-6E5FB8E781B0}"/>
                </a:ext>
              </a:extLst>
            </p:cNvPr>
            <p:cNvCxnSpPr/>
            <p:nvPr/>
          </p:nvCxnSpPr>
          <p:spPr>
            <a:xfrm>
              <a:off x="7283032" y="3088968"/>
              <a:ext cx="519060" cy="492631"/>
            </a:xfrm>
            <a:prstGeom prst="line">
              <a:avLst/>
            </a:prstGeom>
            <a:ln w="50800">
              <a:prstDash val="solid"/>
            </a:ln>
          </p:spPr>
          <p:style>
            <a:lnRef idx="2">
              <a:schemeClr val="accent1"/>
            </a:lnRef>
            <a:fillRef idx="0">
              <a:schemeClr val="accent1"/>
            </a:fillRef>
            <a:effectRef idx="1">
              <a:schemeClr val="accent1"/>
            </a:effectRef>
            <a:fontRef idx="minor">
              <a:schemeClr val="tx1"/>
            </a:fontRef>
          </p:style>
        </p:cxnSp>
        <p:sp>
          <p:nvSpPr>
            <p:cNvPr id="15" name="Rectangle 47">
              <a:extLst>
                <a:ext uri="{FF2B5EF4-FFF2-40B4-BE49-F238E27FC236}">
                  <a16:creationId xmlns:a16="http://schemas.microsoft.com/office/drawing/2014/main" id="{B02733D1-09C1-2EC8-030F-2F95AC11A236}"/>
                </a:ext>
              </a:extLst>
            </p:cNvPr>
            <p:cNvSpPr/>
            <p:nvPr/>
          </p:nvSpPr>
          <p:spPr>
            <a:xfrm>
              <a:off x="5851561" y="3223892"/>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6" name="Rectangle 48">
              <a:extLst>
                <a:ext uri="{FF2B5EF4-FFF2-40B4-BE49-F238E27FC236}">
                  <a16:creationId xmlns:a16="http://schemas.microsoft.com/office/drawing/2014/main" id="{228E1E52-44A1-6219-984A-B7BB2EB503D7}"/>
                </a:ext>
              </a:extLst>
            </p:cNvPr>
            <p:cNvSpPr/>
            <p:nvPr/>
          </p:nvSpPr>
          <p:spPr>
            <a:xfrm>
              <a:off x="7317442" y="3672259"/>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7" name="Rectangle 49">
              <a:extLst>
                <a:ext uri="{FF2B5EF4-FFF2-40B4-BE49-F238E27FC236}">
                  <a16:creationId xmlns:a16="http://schemas.microsoft.com/office/drawing/2014/main" id="{9EC4BFDB-4962-D0F4-E412-C1963179E771}"/>
                </a:ext>
              </a:extLst>
            </p:cNvPr>
            <p:cNvSpPr/>
            <p:nvPr/>
          </p:nvSpPr>
          <p:spPr>
            <a:xfrm>
              <a:off x="6620620" y="3785944"/>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8" name="Rectangle 50">
              <a:extLst>
                <a:ext uri="{FF2B5EF4-FFF2-40B4-BE49-F238E27FC236}">
                  <a16:creationId xmlns:a16="http://schemas.microsoft.com/office/drawing/2014/main" id="{457984B8-B7DA-ED8D-49E7-292C0485F00C}"/>
                </a:ext>
              </a:extLst>
            </p:cNvPr>
            <p:cNvSpPr/>
            <p:nvPr/>
          </p:nvSpPr>
          <p:spPr>
            <a:xfrm>
              <a:off x="6215326" y="3376681"/>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9" name="Rectangle 51">
              <a:extLst>
                <a:ext uri="{FF2B5EF4-FFF2-40B4-BE49-F238E27FC236}">
                  <a16:creationId xmlns:a16="http://schemas.microsoft.com/office/drawing/2014/main" id="{C1FE9946-B060-EB78-4EFA-BE2B1CACBE96}"/>
                </a:ext>
              </a:extLst>
            </p:cNvPr>
            <p:cNvSpPr/>
            <p:nvPr/>
          </p:nvSpPr>
          <p:spPr>
            <a:xfrm>
              <a:off x="5980682" y="4096681"/>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0" name="Rectangle 52">
              <a:extLst>
                <a:ext uri="{FF2B5EF4-FFF2-40B4-BE49-F238E27FC236}">
                  <a16:creationId xmlns:a16="http://schemas.microsoft.com/office/drawing/2014/main" id="{FE44109E-FB3D-BAE9-A2AE-AC731A9C0248}"/>
                </a:ext>
              </a:extLst>
            </p:cNvPr>
            <p:cNvSpPr/>
            <p:nvPr/>
          </p:nvSpPr>
          <p:spPr>
            <a:xfrm>
              <a:off x="5945129" y="3528260"/>
              <a:ext cx="1206506" cy="506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grpSp>
      <p:sp>
        <p:nvSpPr>
          <p:cNvPr id="21" name="Textfeld 20">
            <a:extLst>
              <a:ext uri="{FF2B5EF4-FFF2-40B4-BE49-F238E27FC236}">
                <a16:creationId xmlns:a16="http://schemas.microsoft.com/office/drawing/2014/main" id="{ABA28A9E-BC0B-5E73-B845-9F12C4AE2DEA}"/>
              </a:ext>
            </a:extLst>
          </p:cNvPr>
          <p:cNvSpPr txBox="1"/>
          <p:nvPr/>
        </p:nvSpPr>
        <p:spPr>
          <a:xfrm>
            <a:off x="6083014" y="4324333"/>
            <a:ext cx="1710725" cy="369332"/>
          </a:xfrm>
          <a:prstGeom prst="rect">
            <a:avLst/>
          </a:prstGeom>
          <a:noFill/>
        </p:spPr>
        <p:txBody>
          <a:bodyPr wrap="none" rtlCol="0">
            <a:spAutoFit/>
          </a:bodyPr>
          <a:lstStyle/>
          <a:p>
            <a:r>
              <a:rPr lang="de-DE" dirty="0" err="1"/>
              <a:t>Sensory</a:t>
            </a:r>
            <a:r>
              <a:rPr lang="de-DE" dirty="0"/>
              <a:t> </a:t>
            </a:r>
            <a:r>
              <a:rPr lang="de-DE" dirty="0" err="1"/>
              <a:t>inputs</a:t>
            </a:r>
            <a:endParaRPr lang="de-DE" dirty="0"/>
          </a:p>
        </p:txBody>
      </p:sp>
      <p:sp>
        <p:nvSpPr>
          <p:cNvPr id="22" name="Textfeld 21">
            <a:extLst>
              <a:ext uri="{FF2B5EF4-FFF2-40B4-BE49-F238E27FC236}">
                <a16:creationId xmlns:a16="http://schemas.microsoft.com/office/drawing/2014/main" id="{5AF0B903-5204-B802-4F76-F0360C7F8EE6}"/>
              </a:ext>
            </a:extLst>
          </p:cNvPr>
          <p:cNvSpPr txBox="1"/>
          <p:nvPr/>
        </p:nvSpPr>
        <p:spPr>
          <a:xfrm>
            <a:off x="10552158" y="4300106"/>
            <a:ext cx="1095172" cy="369332"/>
          </a:xfrm>
          <a:prstGeom prst="rect">
            <a:avLst/>
          </a:prstGeom>
          <a:noFill/>
        </p:spPr>
        <p:txBody>
          <a:bodyPr wrap="none" rtlCol="0">
            <a:spAutoFit/>
          </a:bodyPr>
          <a:lstStyle/>
          <a:p>
            <a:r>
              <a:rPr lang="de-DE" dirty="0"/>
              <a:t>Attention</a:t>
            </a:r>
          </a:p>
        </p:txBody>
      </p:sp>
    </p:spTree>
    <p:extLst>
      <p:ext uri="{BB962C8B-B14F-4D97-AF65-F5344CB8AC3E}">
        <p14:creationId xmlns:p14="http://schemas.microsoft.com/office/powerpoint/2010/main" val="1912469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B01136B-A52A-969B-82F4-3453B3E5CEDF}"/>
              </a:ext>
            </a:extLst>
          </p:cNvPr>
          <p:cNvSpPr>
            <a:spLocks noGrp="1"/>
          </p:cNvSpPr>
          <p:nvPr>
            <p:ph type="title"/>
          </p:nvPr>
        </p:nvSpPr>
        <p:spPr/>
        <p:txBody>
          <a:bodyPr/>
          <a:lstStyle/>
          <a:p>
            <a:r>
              <a:rPr lang="en-US" dirty="0"/>
              <a:t>Broadbent’s Filter Model of Attention</a:t>
            </a:r>
            <a:endParaRPr lang="de-DE" dirty="0"/>
          </a:p>
        </p:txBody>
      </p:sp>
      <p:sp>
        <p:nvSpPr>
          <p:cNvPr id="3" name="Fußzeilenplatzhalter 2">
            <a:extLst>
              <a:ext uri="{FF2B5EF4-FFF2-40B4-BE49-F238E27FC236}">
                <a16:creationId xmlns:a16="http://schemas.microsoft.com/office/drawing/2014/main" id="{75133FC1-0E52-AF47-B728-415C9DC39E6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DB51E53-F5A3-13B3-9DD9-639DA90DC486}"/>
              </a:ext>
            </a:extLst>
          </p:cNvPr>
          <p:cNvSpPr>
            <a:spLocks noGrp="1"/>
          </p:cNvSpPr>
          <p:nvPr>
            <p:ph type="sldNum" sz="quarter" idx="33"/>
          </p:nvPr>
        </p:nvSpPr>
        <p:spPr/>
        <p:txBody>
          <a:bodyPr/>
          <a:lstStyle/>
          <a:p>
            <a:fld id="{BA24374A-C3A8-471A-8837-3FC31668ABE5}" type="slidenum">
              <a:rPr lang="de-DE" smtClean="0"/>
              <a:pPr/>
              <a:t>19</a:t>
            </a:fld>
            <a:endParaRPr lang="de-DE" dirty="0"/>
          </a:p>
        </p:txBody>
      </p:sp>
      <p:sp>
        <p:nvSpPr>
          <p:cNvPr id="5" name="Textplatzhalter 4">
            <a:extLst>
              <a:ext uri="{FF2B5EF4-FFF2-40B4-BE49-F238E27FC236}">
                <a16:creationId xmlns:a16="http://schemas.microsoft.com/office/drawing/2014/main" id="{B13154EF-A74D-060D-5B52-88D4B35DAC21}"/>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D3475597-A996-FCCD-72E8-8E60146AD088}"/>
              </a:ext>
            </a:extLst>
          </p:cNvPr>
          <p:cNvSpPr>
            <a:spLocks noGrp="1"/>
          </p:cNvSpPr>
          <p:nvPr>
            <p:ph type="body" sz="quarter" idx="34"/>
          </p:nvPr>
        </p:nvSpPr>
        <p:spPr/>
        <p:txBody>
          <a:bodyPr/>
          <a:lstStyle/>
          <a:p>
            <a:r>
              <a:rPr lang="en-US" dirty="0"/>
              <a:t> Filters message before incoming information is analyzed for meaning</a:t>
            </a:r>
            <a:endParaRPr lang="de-DE" dirty="0"/>
          </a:p>
          <a:p>
            <a:endParaRPr lang="de-DE" dirty="0"/>
          </a:p>
        </p:txBody>
      </p:sp>
      <p:sp>
        <p:nvSpPr>
          <p:cNvPr id="7" name="Inhaltsplatzhalter 6">
            <a:extLst>
              <a:ext uri="{FF2B5EF4-FFF2-40B4-BE49-F238E27FC236}">
                <a16:creationId xmlns:a16="http://schemas.microsoft.com/office/drawing/2014/main" id="{C1054238-36F0-939F-1D0C-E0028C93043B}"/>
              </a:ext>
            </a:extLst>
          </p:cNvPr>
          <p:cNvSpPr>
            <a:spLocks noGrp="1"/>
          </p:cNvSpPr>
          <p:nvPr>
            <p:ph sz="quarter" idx="35"/>
          </p:nvPr>
        </p:nvSpPr>
        <p:spPr>
          <a:xfrm>
            <a:off x="695323" y="5505449"/>
            <a:ext cx="10801350" cy="623888"/>
          </a:xfrm>
        </p:spPr>
        <p:txBody>
          <a:bodyPr/>
          <a:lstStyle/>
          <a:p>
            <a:r>
              <a:rPr lang="en-US" sz="1000" dirty="0">
                <a:solidFill>
                  <a:schemeClr val="tx1"/>
                </a:solidFill>
              </a:rPr>
              <a:t>Lindsay, P.H. and Norman, D.A. (1977). Human Information Processing: An Introduction to Psychology, 2nd edition. New York: Academic Press. Source (text, image): </a:t>
            </a:r>
            <a:r>
              <a:rPr lang="en-US" sz="1000" dirty="0">
                <a:solidFill>
                  <a:srgbClr val="0563C1"/>
                </a:solidFill>
                <a:hlinkClick r:id="rId2">
                  <a:extLst>
                    <a:ext uri="{A12FA001-AC4F-418D-AE19-62706E023703}">
                      <ahyp:hlinkClr xmlns:ahyp="http://schemas.microsoft.com/office/drawing/2018/hyperlinkcolor" val="tx"/>
                    </a:ext>
                  </a:extLst>
                </a:hlinkClick>
              </a:rPr>
              <a:t>http://web.cs.dal.ca/~jamie/teach/NickGibbins/psych</a:t>
            </a:r>
            <a:r>
              <a:rPr lang="en-US" sz="1000" dirty="0">
                <a:solidFill>
                  <a:schemeClr val="tx1"/>
                </a:solidFill>
                <a:hlinkClick r:id="rId2">
                  <a:extLst>
                    <a:ext uri="{A12FA001-AC4F-418D-AE19-62706E023703}">
                      <ahyp:hlinkClr xmlns:ahyp="http://schemas.microsoft.com/office/drawing/2018/hyperlinkcolor" val="tx"/>
                    </a:ext>
                  </a:extLst>
                </a:hlinkClick>
              </a:rPr>
              <a:t>.html</a:t>
            </a:r>
            <a:r>
              <a:rPr lang="en-US" sz="1000" dirty="0">
                <a:solidFill>
                  <a:schemeClr val="tx1"/>
                </a:solidFill>
              </a:rPr>
              <a:t> </a:t>
            </a:r>
            <a:r>
              <a:rPr lang="de-DE" sz="1000" dirty="0">
                <a:solidFill>
                  <a:schemeClr val="tx1"/>
                </a:solidFill>
              </a:rPr>
              <a:t>M. Eysenck, M. Keane: </a:t>
            </a:r>
            <a:r>
              <a:rPr lang="de-DE" sz="1000" dirty="0" err="1">
                <a:solidFill>
                  <a:schemeClr val="tx1"/>
                </a:solidFill>
              </a:rPr>
              <a:t>Cognitive</a:t>
            </a:r>
            <a:r>
              <a:rPr lang="de-DE" sz="1000" dirty="0">
                <a:solidFill>
                  <a:schemeClr val="tx1"/>
                </a:solidFill>
              </a:rPr>
              <a:t> </a:t>
            </a:r>
            <a:r>
              <a:rPr lang="de-DE" sz="1000" dirty="0" err="1">
                <a:solidFill>
                  <a:schemeClr val="tx1"/>
                </a:solidFill>
              </a:rPr>
              <a:t>Psychology</a:t>
            </a:r>
            <a:r>
              <a:rPr lang="de-DE" sz="1000" dirty="0">
                <a:solidFill>
                  <a:schemeClr val="tx1"/>
                </a:solidFill>
              </a:rPr>
              <a:t>. </a:t>
            </a:r>
            <a:r>
              <a:rPr lang="de-DE" sz="1000" dirty="0" err="1">
                <a:solidFill>
                  <a:schemeClr val="tx1"/>
                </a:solidFill>
              </a:rPr>
              <a:t>Psychology</a:t>
            </a:r>
            <a:r>
              <a:rPr lang="de-DE" sz="1000" dirty="0">
                <a:solidFill>
                  <a:schemeClr val="tx1"/>
                </a:solidFill>
              </a:rPr>
              <a:t> Press, Hove (UK), 2000.</a:t>
            </a:r>
            <a:endParaRPr lang="en-US" sz="1000" dirty="0">
              <a:solidFill>
                <a:schemeClr val="tx1"/>
              </a:solidFill>
            </a:endParaRPr>
          </a:p>
        </p:txBody>
      </p:sp>
      <p:sp>
        <p:nvSpPr>
          <p:cNvPr id="8" name="Textfeld 7">
            <a:extLst>
              <a:ext uri="{FF2B5EF4-FFF2-40B4-BE49-F238E27FC236}">
                <a16:creationId xmlns:a16="http://schemas.microsoft.com/office/drawing/2014/main" id="{A7F43FA7-AA57-6757-3641-EA6A8A698109}"/>
              </a:ext>
            </a:extLst>
          </p:cNvPr>
          <p:cNvSpPr txBox="1"/>
          <p:nvPr/>
        </p:nvSpPr>
        <p:spPr>
          <a:xfrm>
            <a:off x="695324" y="3229892"/>
            <a:ext cx="1126405" cy="338554"/>
          </a:xfrm>
          <a:prstGeom prst="rect">
            <a:avLst/>
          </a:prstGeom>
          <a:noFill/>
        </p:spPr>
        <p:txBody>
          <a:bodyPr wrap="square" rtlCol="0">
            <a:spAutoFit/>
          </a:bodyPr>
          <a:lstStyle/>
          <a:p>
            <a:pPr algn="r"/>
            <a:r>
              <a:rPr lang="de-DE" sz="1600" dirty="0" err="1"/>
              <a:t>input</a:t>
            </a:r>
            <a:r>
              <a:rPr lang="de-DE" sz="1600" dirty="0"/>
              <a:t> </a:t>
            </a:r>
            <a:r>
              <a:rPr lang="de-DE" sz="1600" dirty="0" err="1"/>
              <a:t>cues</a:t>
            </a:r>
            <a:r>
              <a:rPr lang="de-DE" sz="1600" dirty="0"/>
              <a:t> </a:t>
            </a:r>
          </a:p>
        </p:txBody>
      </p:sp>
      <p:cxnSp>
        <p:nvCxnSpPr>
          <p:cNvPr id="9" name="Gerade Verbindung mit Pfeil 8">
            <a:extLst>
              <a:ext uri="{FF2B5EF4-FFF2-40B4-BE49-F238E27FC236}">
                <a16:creationId xmlns:a16="http://schemas.microsoft.com/office/drawing/2014/main" id="{1AAB01A9-EC49-9318-8E1F-08D292DA8A40}"/>
              </a:ext>
            </a:extLst>
          </p:cNvPr>
          <p:cNvCxnSpPr/>
          <p:nvPr/>
        </p:nvCxnSpPr>
        <p:spPr>
          <a:xfrm>
            <a:off x="2609867" y="3161709"/>
            <a:ext cx="382772" cy="0"/>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sp>
        <p:nvSpPr>
          <p:cNvPr id="10" name="Rechteck 9">
            <a:extLst>
              <a:ext uri="{FF2B5EF4-FFF2-40B4-BE49-F238E27FC236}">
                <a16:creationId xmlns:a16="http://schemas.microsoft.com/office/drawing/2014/main" id="{7E29BFB3-1FA9-CE2A-350A-E8E690CAC933}"/>
              </a:ext>
            </a:extLst>
          </p:cNvPr>
          <p:cNvSpPr/>
          <p:nvPr/>
        </p:nvSpPr>
        <p:spPr>
          <a:xfrm>
            <a:off x="3402835" y="2834474"/>
            <a:ext cx="1594966" cy="11890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dirty="0" err="1"/>
              <a:t>Sensory</a:t>
            </a:r>
            <a:r>
              <a:rPr lang="de-DE" sz="1600" dirty="0"/>
              <a:t> Store</a:t>
            </a:r>
          </a:p>
        </p:txBody>
      </p:sp>
      <p:sp>
        <p:nvSpPr>
          <p:cNvPr id="11" name="Pfeil: nach rechts 10">
            <a:extLst>
              <a:ext uri="{FF2B5EF4-FFF2-40B4-BE49-F238E27FC236}">
                <a16:creationId xmlns:a16="http://schemas.microsoft.com/office/drawing/2014/main" id="{D3BBCBB9-86BB-0912-9A11-FFD66B466FF5}"/>
              </a:ext>
            </a:extLst>
          </p:cNvPr>
          <p:cNvSpPr/>
          <p:nvPr/>
        </p:nvSpPr>
        <p:spPr>
          <a:xfrm>
            <a:off x="1807869" y="2959939"/>
            <a:ext cx="1594966"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050" dirty="0" err="1"/>
              <a:t>Attended</a:t>
            </a:r>
            <a:r>
              <a:rPr lang="de-DE" sz="1050" dirty="0"/>
              <a:t> </a:t>
            </a:r>
            <a:r>
              <a:rPr lang="de-DE" sz="1050" dirty="0" err="1"/>
              <a:t>message</a:t>
            </a:r>
            <a:endParaRPr lang="de-DE" sz="1050" dirty="0"/>
          </a:p>
        </p:txBody>
      </p:sp>
      <p:sp>
        <p:nvSpPr>
          <p:cNvPr id="12" name="Pfeil: nach rechts 11">
            <a:extLst>
              <a:ext uri="{FF2B5EF4-FFF2-40B4-BE49-F238E27FC236}">
                <a16:creationId xmlns:a16="http://schemas.microsoft.com/office/drawing/2014/main" id="{61912AD7-E384-9762-DBF5-40586AAEC3AA}"/>
              </a:ext>
            </a:extLst>
          </p:cNvPr>
          <p:cNvSpPr/>
          <p:nvPr/>
        </p:nvSpPr>
        <p:spPr>
          <a:xfrm>
            <a:off x="1821729" y="3472650"/>
            <a:ext cx="1594966"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050" dirty="0" err="1"/>
              <a:t>Unattended</a:t>
            </a:r>
            <a:r>
              <a:rPr lang="de-DE" sz="1050" dirty="0"/>
              <a:t> </a:t>
            </a:r>
            <a:r>
              <a:rPr lang="de-DE" sz="1050" dirty="0" err="1"/>
              <a:t>message</a:t>
            </a:r>
            <a:endParaRPr lang="de-DE" sz="1050" dirty="0"/>
          </a:p>
        </p:txBody>
      </p:sp>
      <p:sp>
        <p:nvSpPr>
          <p:cNvPr id="13" name="Rechteck 12">
            <a:extLst>
              <a:ext uri="{FF2B5EF4-FFF2-40B4-BE49-F238E27FC236}">
                <a16:creationId xmlns:a16="http://schemas.microsoft.com/office/drawing/2014/main" id="{8D7E747A-1B6F-00E9-93E8-E0EC388586BD}"/>
              </a:ext>
            </a:extLst>
          </p:cNvPr>
          <p:cNvSpPr/>
          <p:nvPr/>
        </p:nvSpPr>
        <p:spPr>
          <a:xfrm>
            <a:off x="5617519" y="2834474"/>
            <a:ext cx="1594966" cy="11890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dirty="0" err="1"/>
              <a:t>Selective</a:t>
            </a:r>
            <a:r>
              <a:rPr lang="de-DE" sz="1600" dirty="0"/>
              <a:t> Filter</a:t>
            </a:r>
          </a:p>
          <a:p>
            <a:pPr algn="ctr"/>
            <a:r>
              <a:rPr lang="de-DE" sz="1200" dirty="0"/>
              <a:t>(</a:t>
            </a:r>
            <a:r>
              <a:rPr lang="de-DE" sz="1200" dirty="0" err="1"/>
              <a:t>based</a:t>
            </a:r>
            <a:r>
              <a:rPr lang="de-DE" sz="1200" dirty="0"/>
              <a:t> on </a:t>
            </a:r>
            <a:r>
              <a:rPr lang="de-DE" sz="1200" dirty="0" err="1"/>
              <a:t>physical</a:t>
            </a:r>
            <a:r>
              <a:rPr lang="de-DE" sz="1200" dirty="0"/>
              <a:t> </a:t>
            </a:r>
            <a:r>
              <a:rPr lang="de-DE" sz="1200" dirty="0" err="1"/>
              <a:t>characterstics</a:t>
            </a:r>
            <a:r>
              <a:rPr lang="de-DE" sz="1200" dirty="0"/>
              <a:t>)</a:t>
            </a:r>
            <a:endParaRPr lang="de-DE" sz="1600" dirty="0"/>
          </a:p>
        </p:txBody>
      </p:sp>
      <p:sp>
        <p:nvSpPr>
          <p:cNvPr id="14" name="Pfeil: nach rechts 13">
            <a:extLst>
              <a:ext uri="{FF2B5EF4-FFF2-40B4-BE49-F238E27FC236}">
                <a16:creationId xmlns:a16="http://schemas.microsoft.com/office/drawing/2014/main" id="{E0E40758-D40D-BDED-0352-E0EB5B911D04}"/>
              </a:ext>
            </a:extLst>
          </p:cNvPr>
          <p:cNvSpPr/>
          <p:nvPr/>
        </p:nvSpPr>
        <p:spPr>
          <a:xfrm>
            <a:off x="5011661" y="2957171"/>
            <a:ext cx="605858"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15" name="Pfeil: nach rechts 14">
            <a:extLst>
              <a:ext uri="{FF2B5EF4-FFF2-40B4-BE49-F238E27FC236}">
                <a16:creationId xmlns:a16="http://schemas.microsoft.com/office/drawing/2014/main" id="{20BAD724-C2FE-CA65-6FC6-AA631B0B14DB}"/>
              </a:ext>
            </a:extLst>
          </p:cNvPr>
          <p:cNvSpPr/>
          <p:nvPr/>
        </p:nvSpPr>
        <p:spPr>
          <a:xfrm>
            <a:off x="5011661" y="3472650"/>
            <a:ext cx="605858"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16" name="Pfeil: nach rechts 15">
            <a:extLst>
              <a:ext uri="{FF2B5EF4-FFF2-40B4-BE49-F238E27FC236}">
                <a16:creationId xmlns:a16="http://schemas.microsoft.com/office/drawing/2014/main" id="{BEB5B1C8-75DA-2760-7A10-759FB1F1972B}"/>
              </a:ext>
            </a:extLst>
          </p:cNvPr>
          <p:cNvSpPr/>
          <p:nvPr/>
        </p:nvSpPr>
        <p:spPr>
          <a:xfrm>
            <a:off x="7239596" y="2957171"/>
            <a:ext cx="605858"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17" name="Rechteck 16">
            <a:extLst>
              <a:ext uri="{FF2B5EF4-FFF2-40B4-BE49-F238E27FC236}">
                <a16:creationId xmlns:a16="http://schemas.microsoft.com/office/drawing/2014/main" id="{597FC2F8-7811-0471-10EC-58E67AF7BA14}"/>
              </a:ext>
            </a:extLst>
          </p:cNvPr>
          <p:cNvSpPr/>
          <p:nvPr/>
        </p:nvSpPr>
        <p:spPr>
          <a:xfrm>
            <a:off x="7876847" y="2834474"/>
            <a:ext cx="1594966" cy="11890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dirty="0"/>
              <a:t>High Level Processing</a:t>
            </a:r>
          </a:p>
        </p:txBody>
      </p:sp>
      <p:sp>
        <p:nvSpPr>
          <p:cNvPr id="18" name="Pfeil: nach rechts 17">
            <a:extLst>
              <a:ext uri="{FF2B5EF4-FFF2-40B4-BE49-F238E27FC236}">
                <a16:creationId xmlns:a16="http://schemas.microsoft.com/office/drawing/2014/main" id="{FF8E8CA0-A9F5-CBC3-83F8-EFDF8618A7D8}"/>
              </a:ext>
            </a:extLst>
          </p:cNvPr>
          <p:cNvSpPr/>
          <p:nvPr/>
        </p:nvSpPr>
        <p:spPr>
          <a:xfrm>
            <a:off x="9498924" y="2979291"/>
            <a:ext cx="605858" cy="40354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19" name="Textfeld 18">
            <a:extLst>
              <a:ext uri="{FF2B5EF4-FFF2-40B4-BE49-F238E27FC236}">
                <a16:creationId xmlns:a16="http://schemas.microsoft.com/office/drawing/2014/main" id="{6E160916-6206-ADFF-A4C7-CA8AE33307BF}"/>
              </a:ext>
            </a:extLst>
          </p:cNvPr>
          <p:cNvSpPr txBox="1"/>
          <p:nvPr/>
        </p:nvSpPr>
        <p:spPr>
          <a:xfrm>
            <a:off x="10131893" y="3259723"/>
            <a:ext cx="1764217" cy="338554"/>
          </a:xfrm>
          <a:prstGeom prst="rect">
            <a:avLst/>
          </a:prstGeom>
          <a:noFill/>
        </p:spPr>
        <p:txBody>
          <a:bodyPr wrap="square" rtlCol="0">
            <a:spAutoFit/>
          </a:bodyPr>
          <a:lstStyle/>
          <a:p>
            <a:pPr algn="r"/>
            <a:r>
              <a:rPr lang="de-DE" sz="1600" dirty="0" err="1"/>
              <a:t>working</a:t>
            </a:r>
            <a:r>
              <a:rPr lang="de-DE" sz="1600" dirty="0"/>
              <a:t> </a:t>
            </a:r>
            <a:r>
              <a:rPr lang="de-DE" sz="1600" dirty="0" err="1"/>
              <a:t>memory</a:t>
            </a:r>
            <a:endParaRPr lang="de-DE" sz="1600" dirty="0"/>
          </a:p>
        </p:txBody>
      </p:sp>
      <p:cxnSp>
        <p:nvCxnSpPr>
          <p:cNvPr id="20" name="Gerade Verbindung mit Pfeil 19">
            <a:extLst>
              <a:ext uri="{FF2B5EF4-FFF2-40B4-BE49-F238E27FC236}">
                <a16:creationId xmlns:a16="http://schemas.microsoft.com/office/drawing/2014/main" id="{655B2457-DB34-DD01-41B0-7BC72F3153FC}"/>
              </a:ext>
            </a:extLst>
          </p:cNvPr>
          <p:cNvCxnSpPr>
            <a:cxnSpLocks/>
          </p:cNvCxnSpPr>
          <p:nvPr/>
        </p:nvCxnSpPr>
        <p:spPr>
          <a:xfrm flipV="1">
            <a:off x="7542525" y="3761093"/>
            <a:ext cx="0" cy="83285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feld 20">
            <a:extLst>
              <a:ext uri="{FF2B5EF4-FFF2-40B4-BE49-F238E27FC236}">
                <a16:creationId xmlns:a16="http://schemas.microsoft.com/office/drawing/2014/main" id="{E25AD7A8-635A-5F56-4840-986B5F3F3D9F}"/>
              </a:ext>
            </a:extLst>
          </p:cNvPr>
          <p:cNvSpPr txBox="1"/>
          <p:nvPr/>
        </p:nvSpPr>
        <p:spPr>
          <a:xfrm>
            <a:off x="5984941" y="4602226"/>
            <a:ext cx="3115168" cy="584775"/>
          </a:xfrm>
          <a:prstGeom prst="rect">
            <a:avLst/>
          </a:prstGeom>
          <a:noFill/>
        </p:spPr>
        <p:txBody>
          <a:bodyPr wrap="square" rtlCol="0">
            <a:spAutoFit/>
          </a:bodyPr>
          <a:lstStyle/>
          <a:p>
            <a:pPr algn="ctr"/>
            <a:r>
              <a:rPr lang="de-DE" sz="1600" dirty="0" err="1"/>
              <a:t>Unattended</a:t>
            </a:r>
            <a:r>
              <a:rPr lang="de-DE" sz="1600" dirty="0"/>
              <a:t> </a:t>
            </a:r>
            <a:r>
              <a:rPr lang="de-DE" sz="1600" dirty="0" err="1"/>
              <a:t>messages</a:t>
            </a:r>
            <a:r>
              <a:rPr lang="de-DE" sz="1600" dirty="0"/>
              <a:t> </a:t>
            </a:r>
            <a:r>
              <a:rPr lang="de-DE" sz="1600" dirty="0" err="1"/>
              <a:t>can</a:t>
            </a:r>
            <a:r>
              <a:rPr lang="de-DE" sz="1600" dirty="0"/>
              <a:t> still pass </a:t>
            </a:r>
            <a:r>
              <a:rPr lang="de-DE" sz="1600" dirty="0" err="1"/>
              <a:t>through</a:t>
            </a:r>
            <a:r>
              <a:rPr lang="de-DE" sz="1600" dirty="0"/>
              <a:t>, but </a:t>
            </a:r>
            <a:r>
              <a:rPr lang="de-DE" sz="1600" dirty="0" err="1"/>
              <a:t>very</a:t>
            </a:r>
            <a:r>
              <a:rPr lang="de-DE" sz="1600" dirty="0"/>
              <a:t> </a:t>
            </a:r>
            <a:r>
              <a:rPr lang="de-DE" sz="1600" dirty="0" err="1"/>
              <a:t>weakly</a:t>
            </a:r>
            <a:endParaRPr lang="de-DE" sz="1600" dirty="0"/>
          </a:p>
        </p:txBody>
      </p:sp>
      <p:sp>
        <p:nvSpPr>
          <p:cNvPr id="22" name="Pfeil: nach rechts 21">
            <a:extLst>
              <a:ext uri="{FF2B5EF4-FFF2-40B4-BE49-F238E27FC236}">
                <a16:creationId xmlns:a16="http://schemas.microsoft.com/office/drawing/2014/main" id="{26282B99-E973-5DF3-D32A-6DB7054C3B85}"/>
              </a:ext>
            </a:extLst>
          </p:cNvPr>
          <p:cNvSpPr/>
          <p:nvPr/>
        </p:nvSpPr>
        <p:spPr>
          <a:xfrm>
            <a:off x="9503863" y="3611206"/>
            <a:ext cx="605858" cy="126428"/>
          </a:xfrm>
          <a:prstGeom prst="rightArrow">
            <a:avLst>
              <a:gd name="adj1" fmla="val 1737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23" name="Pfeil: nach rechts 22">
            <a:extLst>
              <a:ext uri="{FF2B5EF4-FFF2-40B4-BE49-F238E27FC236}">
                <a16:creationId xmlns:a16="http://schemas.microsoft.com/office/drawing/2014/main" id="{29A87091-B141-7598-3673-96C7797BE123}"/>
              </a:ext>
            </a:extLst>
          </p:cNvPr>
          <p:cNvSpPr/>
          <p:nvPr/>
        </p:nvSpPr>
        <p:spPr>
          <a:xfrm>
            <a:off x="7252128" y="3570979"/>
            <a:ext cx="580074" cy="20688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050" dirty="0"/>
          </a:p>
        </p:txBody>
      </p:sp>
      <p:sp>
        <p:nvSpPr>
          <p:cNvPr id="24" name="Pfeil: gebogen 23">
            <a:extLst>
              <a:ext uri="{FF2B5EF4-FFF2-40B4-BE49-F238E27FC236}">
                <a16:creationId xmlns:a16="http://schemas.microsoft.com/office/drawing/2014/main" id="{8BC0E3DE-B93B-645E-4A18-DF5A9216CDD0}"/>
              </a:ext>
            </a:extLst>
          </p:cNvPr>
          <p:cNvSpPr/>
          <p:nvPr/>
        </p:nvSpPr>
        <p:spPr>
          <a:xfrm>
            <a:off x="8609990" y="2260397"/>
            <a:ext cx="555956" cy="574077"/>
          </a:xfrm>
          <a:prstGeom prst="ben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tx1"/>
              </a:solidFill>
            </a:endParaRPr>
          </a:p>
        </p:txBody>
      </p:sp>
      <p:sp>
        <p:nvSpPr>
          <p:cNvPr id="25" name="Textfeld 24">
            <a:extLst>
              <a:ext uri="{FF2B5EF4-FFF2-40B4-BE49-F238E27FC236}">
                <a16:creationId xmlns:a16="http://schemas.microsoft.com/office/drawing/2014/main" id="{33CC562A-E327-DA85-AA61-82322C460FAC}"/>
              </a:ext>
            </a:extLst>
          </p:cNvPr>
          <p:cNvSpPr txBox="1"/>
          <p:nvPr/>
        </p:nvSpPr>
        <p:spPr>
          <a:xfrm>
            <a:off x="9165946" y="2226847"/>
            <a:ext cx="2121408" cy="338554"/>
          </a:xfrm>
          <a:prstGeom prst="rect">
            <a:avLst/>
          </a:prstGeom>
          <a:noFill/>
        </p:spPr>
        <p:txBody>
          <a:bodyPr wrap="square" rtlCol="0">
            <a:spAutoFit/>
          </a:bodyPr>
          <a:lstStyle/>
          <a:p>
            <a:r>
              <a:rPr lang="de-DE" sz="1600" dirty="0" err="1"/>
              <a:t>meaning</a:t>
            </a:r>
            <a:r>
              <a:rPr lang="de-DE" sz="1600" dirty="0"/>
              <a:t> </a:t>
            </a:r>
            <a:r>
              <a:rPr lang="de-DE" sz="1600" dirty="0" err="1"/>
              <a:t>extracted</a:t>
            </a:r>
            <a:endParaRPr lang="de-DE" sz="1600" dirty="0"/>
          </a:p>
        </p:txBody>
      </p:sp>
    </p:spTree>
    <p:extLst>
      <p:ext uri="{BB962C8B-B14F-4D97-AF65-F5344CB8AC3E}">
        <p14:creationId xmlns:p14="http://schemas.microsoft.com/office/powerpoint/2010/main" val="163811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animBg="1"/>
      <p:bldP spid="11" grpId="0" animBg="1"/>
      <p:bldP spid="12" grpId="0" animBg="1"/>
      <p:bldP spid="13" grpId="0" animBg="1"/>
      <p:bldP spid="14" grpId="0" animBg="1"/>
      <p:bldP spid="15" grpId="0" animBg="1"/>
      <p:bldP spid="16" grpId="0" animBg="1"/>
      <p:bldP spid="17" grpId="0" animBg="1"/>
      <p:bldP spid="18" grpId="0" animBg="1"/>
      <p:bldP spid="19" grpId="0"/>
      <p:bldP spid="21" grpId="0"/>
      <p:bldP spid="22" grpId="0" animBg="1"/>
      <p:bldP spid="23" grpId="0" animBg="1"/>
      <p:bldP spid="2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DEF06D-8C38-E538-8719-F2F5CE762790}"/>
              </a:ext>
            </a:extLst>
          </p:cNvPr>
          <p:cNvSpPr>
            <a:spLocks noGrp="1"/>
          </p:cNvSpPr>
          <p:nvPr>
            <p:ph type="title"/>
          </p:nvPr>
        </p:nvSpPr>
        <p:spPr/>
        <p:txBody>
          <a:bodyPr/>
          <a:lstStyle/>
          <a:p>
            <a:r>
              <a:rPr lang="de-DE" dirty="0"/>
              <a:t>The Filter Bottleneck</a:t>
            </a:r>
          </a:p>
        </p:txBody>
      </p:sp>
      <p:sp>
        <p:nvSpPr>
          <p:cNvPr id="3" name="Fußzeilenplatzhalter 2">
            <a:extLst>
              <a:ext uri="{FF2B5EF4-FFF2-40B4-BE49-F238E27FC236}">
                <a16:creationId xmlns:a16="http://schemas.microsoft.com/office/drawing/2014/main" id="{ECCC121E-D80B-618E-CACF-99DFA80D924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3863F97-8619-A4E1-4C38-B12CB94ED38F}"/>
              </a:ext>
            </a:extLst>
          </p:cNvPr>
          <p:cNvSpPr>
            <a:spLocks noGrp="1"/>
          </p:cNvSpPr>
          <p:nvPr>
            <p:ph type="sldNum" sz="quarter" idx="33"/>
          </p:nvPr>
        </p:nvSpPr>
        <p:spPr/>
        <p:txBody>
          <a:bodyPr/>
          <a:lstStyle/>
          <a:p>
            <a:fld id="{BA24374A-C3A8-471A-8837-3FC31668ABE5}" type="slidenum">
              <a:rPr lang="de-DE" smtClean="0"/>
              <a:pPr/>
              <a:t>20</a:t>
            </a:fld>
            <a:endParaRPr lang="de-DE" dirty="0"/>
          </a:p>
        </p:txBody>
      </p:sp>
      <p:sp>
        <p:nvSpPr>
          <p:cNvPr id="5" name="Textplatzhalter 4">
            <a:extLst>
              <a:ext uri="{FF2B5EF4-FFF2-40B4-BE49-F238E27FC236}">
                <a16:creationId xmlns:a16="http://schemas.microsoft.com/office/drawing/2014/main" id="{BC468FDE-75E0-911D-862B-41F60A562C99}"/>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CF887895-4CCD-0A25-C09B-515A82B124CB}"/>
              </a:ext>
            </a:extLst>
          </p:cNvPr>
          <p:cNvSpPr>
            <a:spLocks noGrp="1"/>
          </p:cNvSpPr>
          <p:nvPr>
            <p:ph type="body" sz="quarter" idx="34"/>
          </p:nvPr>
        </p:nvSpPr>
        <p:spPr/>
        <p:txBody>
          <a:bodyPr/>
          <a:lstStyle/>
          <a:p>
            <a:r>
              <a:rPr lang="en-US" b="1" dirty="0">
                <a:solidFill>
                  <a:schemeClr val="accent1"/>
                </a:solidFill>
              </a:rPr>
              <a:t>The filter</a:t>
            </a:r>
          </a:p>
          <a:p>
            <a:pPr lvl="1"/>
            <a:r>
              <a:rPr lang="en-US" dirty="0"/>
              <a:t>Only “relevant” stimuli are accepted</a:t>
            </a:r>
          </a:p>
          <a:p>
            <a:pPr lvl="1"/>
            <a:r>
              <a:rPr lang="en-US" dirty="0"/>
              <a:t>Others are filtered</a:t>
            </a:r>
          </a:p>
          <a:p>
            <a:r>
              <a:rPr lang="en-US" b="1" dirty="0">
                <a:solidFill>
                  <a:schemeClr val="accent1"/>
                </a:solidFill>
              </a:rPr>
              <a:t>The bottleneck</a:t>
            </a:r>
          </a:p>
          <a:p>
            <a:pPr lvl="1"/>
            <a:r>
              <a:rPr lang="en-US" dirty="0"/>
              <a:t>Attention as a limited resource</a:t>
            </a:r>
          </a:p>
          <a:p>
            <a:pPr lvl="1"/>
            <a:r>
              <a:rPr lang="en-US" dirty="0"/>
              <a:t>The capacity is limited</a:t>
            </a:r>
          </a:p>
          <a:p>
            <a:pPr lvl="1"/>
            <a:r>
              <a:rPr lang="en-US" dirty="0"/>
              <a:t>Only certain parts “fit through”</a:t>
            </a:r>
          </a:p>
          <a:p>
            <a:pPr lvl="1"/>
            <a:r>
              <a:rPr lang="en-US" dirty="0"/>
              <a:t>Coding can widen the bottleneck</a:t>
            </a:r>
            <a:endParaRPr lang="de-DE" dirty="0"/>
          </a:p>
          <a:p>
            <a:endParaRPr lang="de-DE" dirty="0"/>
          </a:p>
          <a:p>
            <a:endParaRPr lang="de-DE" dirty="0"/>
          </a:p>
        </p:txBody>
      </p:sp>
      <p:sp>
        <p:nvSpPr>
          <p:cNvPr id="7" name="Inhaltsplatzhalter 6">
            <a:extLst>
              <a:ext uri="{FF2B5EF4-FFF2-40B4-BE49-F238E27FC236}">
                <a16:creationId xmlns:a16="http://schemas.microsoft.com/office/drawing/2014/main" id="{15ECA1AB-90C0-FFB1-301F-D653A92C1D03}"/>
              </a:ext>
            </a:extLst>
          </p:cNvPr>
          <p:cNvSpPr>
            <a:spLocks noGrp="1"/>
          </p:cNvSpPr>
          <p:nvPr>
            <p:ph sz="quarter" idx="35"/>
          </p:nvPr>
        </p:nvSpPr>
        <p:spPr/>
        <p:txBody>
          <a:bodyPr/>
          <a:lstStyle/>
          <a:p>
            <a:endParaRPr lang="de-DE"/>
          </a:p>
        </p:txBody>
      </p:sp>
      <p:pic>
        <p:nvPicPr>
          <p:cNvPr id="8" name="Bild 1">
            <a:extLst>
              <a:ext uri="{FF2B5EF4-FFF2-40B4-BE49-F238E27FC236}">
                <a16:creationId xmlns:a16="http://schemas.microsoft.com/office/drawing/2014/main" id="{D14C9933-B589-D8B0-5F41-88CA0D74A4DD}"/>
              </a:ext>
            </a:extLst>
          </p:cNvPr>
          <p:cNvPicPr>
            <a:picLocks noChangeAspect="1"/>
          </p:cNvPicPr>
          <p:nvPr/>
        </p:nvPicPr>
        <p:blipFill>
          <a:blip r:embed="rId2"/>
          <a:stretch>
            <a:fillRect/>
          </a:stretch>
        </p:blipFill>
        <p:spPr>
          <a:xfrm>
            <a:off x="6376065" y="909124"/>
            <a:ext cx="4830017" cy="5903354"/>
          </a:xfrm>
          <a:prstGeom prst="rect">
            <a:avLst/>
          </a:prstGeom>
        </p:spPr>
      </p:pic>
    </p:spTree>
    <p:extLst>
      <p:ext uri="{BB962C8B-B14F-4D97-AF65-F5344CB8AC3E}">
        <p14:creationId xmlns:p14="http://schemas.microsoft.com/office/powerpoint/2010/main" val="162389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95D8A5D-E0CB-D827-5206-A4D17E3899DA}"/>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6E7D96D3-2F10-DC3D-83AC-D76AADAAD17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9242DD7-A7C4-FD09-77B4-91A9CC9FF18C}"/>
              </a:ext>
            </a:extLst>
          </p:cNvPr>
          <p:cNvSpPr>
            <a:spLocks noGrp="1"/>
          </p:cNvSpPr>
          <p:nvPr>
            <p:ph type="sldNum" sz="quarter" idx="33"/>
          </p:nvPr>
        </p:nvSpPr>
        <p:spPr/>
        <p:txBody>
          <a:bodyPr/>
          <a:lstStyle/>
          <a:p>
            <a:fld id="{BA24374A-C3A8-471A-8837-3FC31668ABE5}" type="slidenum">
              <a:rPr lang="de-DE" smtClean="0"/>
              <a:pPr/>
              <a:t>21</a:t>
            </a:fld>
            <a:endParaRPr lang="de-DE" dirty="0"/>
          </a:p>
        </p:txBody>
      </p:sp>
      <p:sp>
        <p:nvSpPr>
          <p:cNvPr id="5" name="Textplatzhalter 4">
            <a:extLst>
              <a:ext uri="{FF2B5EF4-FFF2-40B4-BE49-F238E27FC236}">
                <a16:creationId xmlns:a16="http://schemas.microsoft.com/office/drawing/2014/main" id="{282F1DF4-2E32-4046-00EB-917273EAC692}"/>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0FC6364D-898C-4309-1FE1-2DFA4EE892E5}"/>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B5F06DE5-2860-F149-7152-A1514D38C9AC}"/>
              </a:ext>
            </a:extLst>
          </p:cNvPr>
          <p:cNvSpPr>
            <a:spLocks noGrp="1"/>
          </p:cNvSpPr>
          <p:nvPr>
            <p:ph sz="quarter" idx="35"/>
          </p:nvPr>
        </p:nvSpPr>
        <p:spPr/>
        <p:txBody>
          <a:bodyPr/>
          <a:lstStyle/>
          <a:p>
            <a:endParaRPr lang="de-DE"/>
          </a:p>
        </p:txBody>
      </p:sp>
      <p:pic>
        <p:nvPicPr>
          <p:cNvPr id="8" name="Are you smarter than a chimp_.mp4">
            <a:hlinkClick r:id="" action="ppaction://media"/>
            <a:extLst>
              <a:ext uri="{FF2B5EF4-FFF2-40B4-BE49-F238E27FC236}">
                <a16:creationId xmlns:a16="http://schemas.microsoft.com/office/drawing/2014/main" id="{7619E4D4-D17A-F08A-87EA-85D5714400F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
            <a:ext cx="12192000" cy="6854731"/>
          </a:xfrm>
          <a:prstGeom prst="rect">
            <a:avLst/>
          </a:prstGeom>
        </p:spPr>
      </p:pic>
    </p:spTree>
    <p:extLst>
      <p:ext uri="{BB962C8B-B14F-4D97-AF65-F5344CB8AC3E}">
        <p14:creationId xmlns:p14="http://schemas.microsoft.com/office/powerpoint/2010/main" val="158804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D6770F7-9D3E-4B6A-9602-E1EE1437D3B2}"/>
              </a:ext>
            </a:extLst>
          </p:cNvPr>
          <p:cNvSpPr>
            <a:spLocks noGrp="1"/>
          </p:cNvSpPr>
          <p:nvPr>
            <p:ph type="title"/>
          </p:nvPr>
        </p:nvSpPr>
        <p:spPr/>
        <p:txBody>
          <a:bodyPr/>
          <a:lstStyle/>
          <a:p>
            <a:endParaRPr lang="de-DE"/>
          </a:p>
        </p:txBody>
      </p:sp>
      <p:sp>
        <p:nvSpPr>
          <p:cNvPr id="3" name="Textplatzhalter 2">
            <a:extLst>
              <a:ext uri="{FF2B5EF4-FFF2-40B4-BE49-F238E27FC236}">
                <a16:creationId xmlns:a16="http://schemas.microsoft.com/office/drawing/2014/main" id="{8C1EFFCD-1745-4082-BE83-0D82CD2DC0DE}"/>
              </a:ext>
            </a:extLst>
          </p:cNvPr>
          <p:cNvSpPr>
            <a:spLocks noGrp="1"/>
          </p:cNvSpPr>
          <p:nvPr>
            <p:ph type="body" sz="quarter" idx="13"/>
          </p:nvPr>
        </p:nvSpPr>
        <p:spPr/>
        <p:txBody>
          <a:bodyPr/>
          <a:lstStyle/>
          <a:p>
            <a:endParaRPr lang="de-DE"/>
          </a:p>
        </p:txBody>
      </p:sp>
      <p:sp>
        <p:nvSpPr>
          <p:cNvPr id="4" name="Textplatzhalter 3">
            <a:extLst>
              <a:ext uri="{FF2B5EF4-FFF2-40B4-BE49-F238E27FC236}">
                <a16:creationId xmlns:a16="http://schemas.microsoft.com/office/drawing/2014/main" id="{FF6A6BE0-3CE5-4BAF-ABAC-925909A58E81}"/>
              </a:ext>
            </a:extLst>
          </p:cNvPr>
          <p:cNvSpPr>
            <a:spLocks noGrp="1"/>
          </p:cNvSpPr>
          <p:nvPr>
            <p:ph type="body" sz="quarter" idx="15"/>
          </p:nvPr>
        </p:nvSpPr>
        <p:spPr/>
        <p:txBody>
          <a:bodyPr/>
          <a:lstStyle/>
          <a:p>
            <a:endParaRPr lang="de-DE"/>
          </a:p>
        </p:txBody>
      </p:sp>
      <p:sp>
        <p:nvSpPr>
          <p:cNvPr id="5" name="Textplatzhalter 4">
            <a:extLst>
              <a:ext uri="{FF2B5EF4-FFF2-40B4-BE49-F238E27FC236}">
                <a16:creationId xmlns:a16="http://schemas.microsoft.com/office/drawing/2014/main" id="{C8959E38-76B4-4B13-9DE4-2C3FF1156634}"/>
              </a:ext>
            </a:extLst>
          </p:cNvPr>
          <p:cNvSpPr>
            <a:spLocks noGrp="1"/>
          </p:cNvSpPr>
          <p:nvPr>
            <p:ph type="body" sz="quarter" idx="21"/>
          </p:nvPr>
        </p:nvSpPr>
        <p:spPr/>
        <p:txBody>
          <a:bodyPr/>
          <a:lstStyle/>
          <a:p>
            <a:endParaRPr lang="de-DE"/>
          </a:p>
        </p:txBody>
      </p:sp>
      <p:sp>
        <p:nvSpPr>
          <p:cNvPr id="6" name="Fußzeilenplatzhalter 5">
            <a:extLst>
              <a:ext uri="{FF2B5EF4-FFF2-40B4-BE49-F238E27FC236}">
                <a16:creationId xmlns:a16="http://schemas.microsoft.com/office/drawing/2014/main" id="{7FD64EFB-1A33-4729-8EC9-605554BD8F5E}"/>
              </a:ext>
            </a:extLst>
          </p:cNvPr>
          <p:cNvSpPr>
            <a:spLocks noGrp="1"/>
          </p:cNvSpPr>
          <p:nvPr>
            <p:ph type="ftr" sz="quarter" idx="23"/>
          </p:nvPr>
        </p:nvSpPr>
        <p:spPr/>
        <p:txBody>
          <a:bodyPr/>
          <a:lstStyle/>
          <a:p>
            <a:r>
              <a:rPr lang="de-DE"/>
              <a:t>Valentin Schwind</a:t>
            </a:r>
            <a:endParaRPr lang="de-DE" dirty="0"/>
          </a:p>
        </p:txBody>
      </p:sp>
      <p:sp>
        <p:nvSpPr>
          <p:cNvPr id="7" name="Foliennummernplatzhalter 6">
            <a:extLst>
              <a:ext uri="{FF2B5EF4-FFF2-40B4-BE49-F238E27FC236}">
                <a16:creationId xmlns:a16="http://schemas.microsoft.com/office/drawing/2014/main" id="{F53675AA-893D-49FA-8FDA-A030578C2163}"/>
              </a:ext>
            </a:extLst>
          </p:cNvPr>
          <p:cNvSpPr>
            <a:spLocks noGrp="1"/>
          </p:cNvSpPr>
          <p:nvPr>
            <p:ph type="sldNum" sz="quarter" idx="24"/>
          </p:nvPr>
        </p:nvSpPr>
        <p:spPr/>
        <p:txBody>
          <a:bodyPr/>
          <a:lstStyle/>
          <a:p>
            <a:fld id="{C564DEAC-083F-4EA1-9D67-84BB3A537A3E}" type="slidenum">
              <a:rPr lang="de-DE" smtClean="0"/>
              <a:pPr/>
              <a:t>22</a:t>
            </a:fld>
            <a:endParaRPr lang="de-DE" dirty="0"/>
          </a:p>
        </p:txBody>
      </p:sp>
      <p:pic>
        <p:nvPicPr>
          <p:cNvPr id="8" name="Test Your Awareness _ Whodunnit_.mp4">
            <a:hlinkClick r:id="" action="ppaction://media"/>
            <a:extLst>
              <a:ext uri="{FF2B5EF4-FFF2-40B4-BE49-F238E27FC236}">
                <a16:creationId xmlns:a16="http://schemas.microsoft.com/office/drawing/2014/main" id="{A514D0DD-1D89-4F9B-8FE5-520E89FD910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153"/>
          </a:xfrm>
          <a:prstGeom prst="rect">
            <a:avLst/>
          </a:prstGeom>
        </p:spPr>
      </p:pic>
    </p:spTree>
    <p:extLst>
      <p:ext uri="{BB962C8B-B14F-4D97-AF65-F5344CB8AC3E}">
        <p14:creationId xmlns:p14="http://schemas.microsoft.com/office/powerpoint/2010/main" val="2799513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503B9D3-812D-0262-2EDB-6AB3541B747B}"/>
              </a:ext>
            </a:extLst>
          </p:cNvPr>
          <p:cNvSpPr>
            <a:spLocks noGrp="1"/>
          </p:cNvSpPr>
          <p:nvPr>
            <p:ph type="title"/>
          </p:nvPr>
        </p:nvSpPr>
        <p:spPr/>
        <p:txBody>
          <a:bodyPr/>
          <a:lstStyle/>
          <a:p>
            <a:r>
              <a:rPr lang="de-DE" dirty="0"/>
              <a:t>Attention</a:t>
            </a:r>
          </a:p>
        </p:txBody>
      </p:sp>
      <p:sp>
        <p:nvSpPr>
          <p:cNvPr id="3" name="Textplatzhalter 2">
            <a:extLst>
              <a:ext uri="{FF2B5EF4-FFF2-40B4-BE49-F238E27FC236}">
                <a16:creationId xmlns:a16="http://schemas.microsoft.com/office/drawing/2014/main" id="{31C25885-3464-43AB-AD79-EB2CD51D4571}"/>
              </a:ext>
            </a:extLst>
          </p:cNvPr>
          <p:cNvSpPr>
            <a:spLocks noGrp="1"/>
          </p:cNvSpPr>
          <p:nvPr>
            <p:ph type="body" sz="quarter" idx="13"/>
          </p:nvPr>
        </p:nvSpPr>
        <p:spPr/>
        <p:txBody>
          <a:bodyPr/>
          <a:lstStyle/>
          <a:p>
            <a:r>
              <a:rPr lang="en-US" b="1" dirty="0">
                <a:solidFill>
                  <a:schemeClr val="accent1"/>
                </a:solidFill>
              </a:rPr>
              <a:t>Exogenous</a:t>
            </a:r>
            <a:r>
              <a:rPr lang="en-US" dirty="0"/>
              <a:t> (bottom-up)</a:t>
            </a:r>
          </a:p>
          <a:p>
            <a:pPr lvl="1"/>
            <a:r>
              <a:rPr lang="en-US" dirty="0"/>
              <a:t>control of attention due to salient (conspicuous) stimulus features, involuntary</a:t>
            </a:r>
          </a:p>
          <a:p>
            <a:pPr lvl="1"/>
            <a:r>
              <a:rPr lang="en-US" dirty="0"/>
              <a:t>Example: A friend in a crowd beckons to you</a:t>
            </a:r>
          </a:p>
          <a:p>
            <a:r>
              <a:rPr lang="en-US" b="1" dirty="0">
                <a:solidFill>
                  <a:schemeClr val="accent1"/>
                </a:solidFill>
              </a:rPr>
              <a:t>Endogenous</a:t>
            </a:r>
            <a:r>
              <a:rPr lang="en-US" dirty="0"/>
              <a:t> (top-down)</a:t>
            </a:r>
          </a:p>
          <a:p>
            <a:pPr lvl="1"/>
            <a:r>
              <a:rPr lang="en-US" dirty="0"/>
              <a:t>controlling attention through needs / goals, task, motivation, "will", "consciousness"</a:t>
            </a:r>
          </a:p>
          <a:p>
            <a:pPr lvl="1"/>
            <a:r>
              <a:rPr lang="en-US" dirty="0"/>
              <a:t>Example: You are looking for the crowd for a friend</a:t>
            </a:r>
            <a:endParaRPr lang="de-DE" dirty="0"/>
          </a:p>
          <a:p>
            <a:endParaRPr lang="de-DE" dirty="0"/>
          </a:p>
          <a:p>
            <a:endParaRPr lang="de-DE" dirty="0"/>
          </a:p>
        </p:txBody>
      </p:sp>
      <p:sp>
        <p:nvSpPr>
          <p:cNvPr id="16" name="Textplatzhalter 15">
            <a:extLst>
              <a:ext uri="{FF2B5EF4-FFF2-40B4-BE49-F238E27FC236}">
                <a16:creationId xmlns:a16="http://schemas.microsoft.com/office/drawing/2014/main" id="{00F17E53-0541-0303-5733-0DBB3EE5FEED}"/>
              </a:ext>
            </a:extLst>
          </p:cNvPr>
          <p:cNvSpPr>
            <a:spLocks noGrp="1"/>
          </p:cNvSpPr>
          <p:nvPr>
            <p:ph type="body" sz="quarter" idx="15"/>
          </p:nvPr>
        </p:nvSpPr>
        <p:spPr/>
        <p:txBody>
          <a:bodyPr/>
          <a:lstStyle/>
          <a:p>
            <a:endParaRPr lang="de-DE"/>
          </a:p>
        </p:txBody>
      </p:sp>
      <p:sp>
        <p:nvSpPr>
          <p:cNvPr id="17" name="Textplatzhalter 16">
            <a:extLst>
              <a:ext uri="{FF2B5EF4-FFF2-40B4-BE49-F238E27FC236}">
                <a16:creationId xmlns:a16="http://schemas.microsoft.com/office/drawing/2014/main" id="{5DB69367-6536-1F7A-56E1-BC5CE884227D}"/>
              </a:ext>
            </a:extLst>
          </p:cNvPr>
          <p:cNvSpPr>
            <a:spLocks noGrp="1"/>
          </p:cNvSpPr>
          <p:nvPr>
            <p:ph type="body" sz="quarter" idx="21"/>
          </p:nvPr>
        </p:nvSpPr>
        <p:spPr/>
        <p:txBody>
          <a:bodyPr/>
          <a:lstStyle/>
          <a:p>
            <a:r>
              <a:rPr lang="en-US" sz="1600" dirty="0"/>
              <a:t>Cognition</a:t>
            </a:r>
            <a:endParaRPr lang="de-DE" dirty="0"/>
          </a:p>
        </p:txBody>
      </p:sp>
      <p:sp>
        <p:nvSpPr>
          <p:cNvPr id="6" name="Fußzeilenplatzhalter 5">
            <a:extLst>
              <a:ext uri="{FF2B5EF4-FFF2-40B4-BE49-F238E27FC236}">
                <a16:creationId xmlns:a16="http://schemas.microsoft.com/office/drawing/2014/main" id="{0883F006-17F6-3DE0-9A6D-5C645B15DBBC}"/>
              </a:ext>
            </a:extLst>
          </p:cNvPr>
          <p:cNvSpPr>
            <a:spLocks noGrp="1"/>
          </p:cNvSpPr>
          <p:nvPr>
            <p:ph type="ftr" sz="quarter" idx="23"/>
          </p:nvPr>
        </p:nvSpPr>
        <p:spPr/>
        <p:txBody>
          <a:bodyPr/>
          <a:lstStyle/>
          <a:p>
            <a:r>
              <a:rPr lang="de-DE"/>
              <a:t>Valentin Schwind</a:t>
            </a:r>
            <a:endParaRPr lang="de-DE" dirty="0"/>
          </a:p>
        </p:txBody>
      </p:sp>
      <p:sp>
        <p:nvSpPr>
          <p:cNvPr id="7" name="Foliennummernplatzhalter 6">
            <a:extLst>
              <a:ext uri="{FF2B5EF4-FFF2-40B4-BE49-F238E27FC236}">
                <a16:creationId xmlns:a16="http://schemas.microsoft.com/office/drawing/2014/main" id="{1C9CDD68-0BE4-6125-FB4B-12367EF18A70}"/>
              </a:ext>
            </a:extLst>
          </p:cNvPr>
          <p:cNvSpPr>
            <a:spLocks noGrp="1"/>
          </p:cNvSpPr>
          <p:nvPr>
            <p:ph type="sldNum" sz="quarter" idx="24"/>
          </p:nvPr>
        </p:nvSpPr>
        <p:spPr/>
        <p:txBody>
          <a:bodyPr/>
          <a:lstStyle/>
          <a:p>
            <a:fld id="{C564DEAC-083F-4EA1-9D67-84BB3A537A3E}" type="slidenum">
              <a:rPr lang="de-DE" smtClean="0"/>
              <a:pPr/>
              <a:t>23</a:t>
            </a:fld>
            <a:endParaRPr lang="de-DE" dirty="0"/>
          </a:p>
        </p:txBody>
      </p:sp>
      <p:grpSp>
        <p:nvGrpSpPr>
          <p:cNvPr id="8" name="Group 2">
            <a:extLst>
              <a:ext uri="{FF2B5EF4-FFF2-40B4-BE49-F238E27FC236}">
                <a16:creationId xmlns:a16="http://schemas.microsoft.com/office/drawing/2014/main" id="{935EDEF8-F7A5-B800-4417-2E62D3FF6F99}"/>
              </a:ext>
            </a:extLst>
          </p:cNvPr>
          <p:cNvGrpSpPr/>
          <p:nvPr/>
        </p:nvGrpSpPr>
        <p:grpSpPr>
          <a:xfrm>
            <a:off x="8080821" y="4319113"/>
            <a:ext cx="4572000" cy="1893246"/>
            <a:chOff x="5070324" y="4522121"/>
            <a:chExt cx="4572000" cy="1893246"/>
          </a:xfrm>
        </p:grpSpPr>
        <p:pic>
          <p:nvPicPr>
            <p:cNvPr id="9" name="Bild 1">
              <a:extLst>
                <a:ext uri="{FF2B5EF4-FFF2-40B4-BE49-F238E27FC236}">
                  <a16:creationId xmlns:a16="http://schemas.microsoft.com/office/drawing/2014/main" id="{B1AE0D2D-1FDC-A3E2-13D4-EACBB59D819D}"/>
                </a:ext>
              </a:extLst>
            </p:cNvPr>
            <p:cNvPicPr>
              <a:picLocks noChangeAspect="1"/>
            </p:cNvPicPr>
            <p:nvPr/>
          </p:nvPicPr>
          <p:blipFill>
            <a:blip r:embed="rId2"/>
            <a:stretch>
              <a:fillRect/>
            </a:stretch>
          </p:blipFill>
          <p:spPr>
            <a:xfrm>
              <a:off x="5070921" y="4522121"/>
              <a:ext cx="3806041" cy="1764839"/>
            </a:xfrm>
            <a:prstGeom prst="rect">
              <a:avLst/>
            </a:prstGeom>
          </p:spPr>
        </p:pic>
        <p:sp>
          <p:nvSpPr>
            <p:cNvPr id="10" name="Rechteck 2">
              <a:extLst>
                <a:ext uri="{FF2B5EF4-FFF2-40B4-BE49-F238E27FC236}">
                  <a16:creationId xmlns:a16="http://schemas.microsoft.com/office/drawing/2014/main" id="{6F993384-40B9-561E-EBA8-B4E824BE43BE}"/>
                </a:ext>
              </a:extLst>
            </p:cNvPr>
            <p:cNvSpPr/>
            <p:nvPr/>
          </p:nvSpPr>
          <p:spPr>
            <a:xfrm>
              <a:off x="5070324" y="6184535"/>
              <a:ext cx="4572000" cy="230832"/>
            </a:xfrm>
            <a:prstGeom prst="rect">
              <a:avLst/>
            </a:prstGeom>
          </p:spPr>
          <p:txBody>
            <a:bodyPr>
              <a:spAutoFit/>
            </a:bodyPr>
            <a:lstStyle/>
            <a:p>
              <a:r>
                <a:rPr lang="en-US" sz="900" dirty="0"/>
                <a:t>https://</a:t>
              </a:r>
              <a:r>
                <a:rPr lang="en-US" sz="900" dirty="0" err="1"/>
                <a:t>www.nngroup.com</a:t>
              </a:r>
              <a:r>
                <a:rPr lang="en-US" sz="900" dirty="0"/>
                <a:t>/articles/f-shaped-pattern-reading-web-content/</a:t>
              </a:r>
              <a:endParaRPr lang="de-DE" sz="900" dirty="0"/>
            </a:p>
          </p:txBody>
        </p:sp>
      </p:grpSp>
      <p:pic>
        <p:nvPicPr>
          <p:cNvPr id="11" name="Bild 4">
            <a:extLst>
              <a:ext uri="{FF2B5EF4-FFF2-40B4-BE49-F238E27FC236}">
                <a16:creationId xmlns:a16="http://schemas.microsoft.com/office/drawing/2014/main" id="{A35B4FDD-C3AA-9824-1CDB-7F0065F16271}"/>
              </a:ext>
            </a:extLst>
          </p:cNvPr>
          <p:cNvPicPr>
            <a:picLocks noChangeAspect="1"/>
          </p:cNvPicPr>
          <p:nvPr/>
        </p:nvPicPr>
        <p:blipFill>
          <a:blip r:embed="rId3"/>
          <a:stretch>
            <a:fillRect/>
          </a:stretch>
        </p:blipFill>
        <p:spPr>
          <a:xfrm>
            <a:off x="8756417" y="1714501"/>
            <a:ext cx="2451100" cy="2146300"/>
          </a:xfrm>
          <a:prstGeom prst="rect">
            <a:avLst/>
          </a:prstGeom>
        </p:spPr>
      </p:pic>
    </p:spTree>
    <p:extLst>
      <p:ext uri="{BB962C8B-B14F-4D97-AF65-F5344CB8AC3E}">
        <p14:creationId xmlns:p14="http://schemas.microsoft.com/office/powerpoint/2010/main" val="339498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el 12">
            <a:extLst>
              <a:ext uri="{FF2B5EF4-FFF2-40B4-BE49-F238E27FC236}">
                <a16:creationId xmlns:a16="http://schemas.microsoft.com/office/drawing/2014/main" id="{82EAEED8-8669-61C7-4B65-7673B4DAE0D2}"/>
              </a:ext>
            </a:extLst>
          </p:cNvPr>
          <p:cNvSpPr>
            <a:spLocks noGrp="1"/>
          </p:cNvSpPr>
          <p:nvPr>
            <p:ph type="title"/>
          </p:nvPr>
        </p:nvSpPr>
        <p:spPr>
          <a:xfrm>
            <a:off x="695325" y="84701"/>
            <a:ext cx="10801350" cy="973136"/>
          </a:xfrm>
        </p:spPr>
        <p:txBody>
          <a:bodyPr/>
          <a:lstStyle/>
          <a:p>
            <a:r>
              <a:rPr lang="de-DE" dirty="0"/>
              <a:t>Focusing Problems</a:t>
            </a:r>
          </a:p>
        </p:txBody>
      </p:sp>
      <p:sp>
        <p:nvSpPr>
          <p:cNvPr id="6" name="Fußzeilenplatzhalter 5">
            <a:extLst>
              <a:ext uri="{FF2B5EF4-FFF2-40B4-BE49-F238E27FC236}">
                <a16:creationId xmlns:a16="http://schemas.microsoft.com/office/drawing/2014/main" id="{6B84821D-1837-26AC-579C-83876C6FBF78}"/>
              </a:ext>
            </a:extLst>
          </p:cNvPr>
          <p:cNvSpPr>
            <a:spLocks noGrp="1"/>
          </p:cNvSpPr>
          <p:nvPr>
            <p:ph type="ftr" sz="quarter" idx="32"/>
          </p:nvPr>
        </p:nvSpPr>
        <p:spPr/>
        <p:txBody>
          <a:bodyPr/>
          <a:lstStyle/>
          <a:p>
            <a:r>
              <a:rPr lang="de-DE"/>
              <a:t>Valentin Schwind</a:t>
            </a:r>
            <a:endParaRPr lang="de-DE" dirty="0"/>
          </a:p>
        </p:txBody>
      </p:sp>
      <p:sp>
        <p:nvSpPr>
          <p:cNvPr id="7" name="Foliennummernplatzhalter 6">
            <a:extLst>
              <a:ext uri="{FF2B5EF4-FFF2-40B4-BE49-F238E27FC236}">
                <a16:creationId xmlns:a16="http://schemas.microsoft.com/office/drawing/2014/main" id="{CFAFA299-7D56-5C79-D63E-875024BCBFDA}"/>
              </a:ext>
            </a:extLst>
          </p:cNvPr>
          <p:cNvSpPr>
            <a:spLocks noGrp="1"/>
          </p:cNvSpPr>
          <p:nvPr>
            <p:ph type="sldNum" sz="quarter" idx="33"/>
          </p:nvPr>
        </p:nvSpPr>
        <p:spPr/>
        <p:txBody>
          <a:bodyPr/>
          <a:lstStyle/>
          <a:p>
            <a:fld id="{C564DEAC-083F-4EA1-9D67-84BB3A537A3E}" type="slidenum">
              <a:rPr lang="de-DE" smtClean="0"/>
              <a:pPr/>
              <a:t>24</a:t>
            </a:fld>
            <a:endParaRPr lang="de-DE" dirty="0"/>
          </a:p>
        </p:txBody>
      </p:sp>
      <p:sp>
        <p:nvSpPr>
          <p:cNvPr id="3" name="Textplatzhalter 2">
            <a:extLst>
              <a:ext uri="{FF2B5EF4-FFF2-40B4-BE49-F238E27FC236}">
                <a16:creationId xmlns:a16="http://schemas.microsoft.com/office/drawing/2014/main" id="{2ECBE630-4FC0-2E28-9E99-3E0A33FA3E49}"/>
              </a:ext>
            </a:extLst>
          </p:cNvPr>
          <p:cNvSpPr>
            <a:spLocks noGrp="1"/>
          </p:cNvSpPr>
          <p:nvPr>
            <p:ph type="body" sz="quarter" idx="21"/>
          </p:nvPr>
        </p:nvSpPr>
        <p:spPr/>
        <p:txBody>
          <a:bodyPr/>
          <a:lstStyle/>
          <a:p>
            <a:r>
              <a:rPr lang="en-US" sz="1400" dirty="0"/>
              <a:t>Cognition</a:t>
            </a:r>
            <a:endParaRPr lang="de-DE" dirty="0"/>
          </a:p>
        </p:txBody>
      </p:sp>
      <p:sp>
        <p:nvSpPr>
          <p:cNvPr id="14" name="Textplatzhalter 13">
            <a:extLst>
              <a:ext uri="{FF2B5EF4-FFF2-40B4-BE49-F238E27FC236}">
                <a16:creationId xmlns:a16="http://schemas.microsoft.com/office/drawing/2014/main" id="{5375C23A-5992-3EA6-443C-5385943F564B}"/>
              </a:ext>
            </a:extLst>
          </p:cNvPr>
          <p:cNvSpPr>
            <a:spLocks noGrp="1"/>
          </p:cNvSpPr>
          <p:nvPr>
            <p:ph type="body" sz="quarter" idx="34"/>
          </p:nvPr>
        </p:nvSpPr>
        <p:spPr/>
        <p:txBody>
          <a:bodyPr/>
          <a:lstStyle/>
          <a:p>
            <a:r>
              <a:rPr lang="en-US" dirty="0"/>
              <a:t>50% of knots discovered</a:t>
            </a:r>
          </a:p>
          <a:p>
            <a:r>
              <a:rPr lang="en-US" dirty="0"/>
              <a:t>83% overlook the gorilla</a:t>
            </a:r>
          </a:p>
          <a:p>
            <a:endParaRPr lang="de-DE" dirty="0"/>
          </a:p>
          <a:p>
            <a:endParaRPr lang="de-DE" dirty="0"/>
          </a:p>
        </p:txBody>
      </p:sp>
      <p:sp>
        <p:nvSpPr>
          <p:cNvPr id="15" name="Inhaltsplatzhalter 14">
            <a:extLst>
              <a:ext uri="{FF2B5EF4-FFF2-40B4-BE49-F238E27FC236}">
                <a16:creationId xmlns:a16="http://schemas.microsoft.com/office/drawing/2014/main" id="{555D1621-293F-5E2C-AEB8-D93156092F6F}"/>
              </a:ext>
            </a:extLst>
          </p:cNvPr>
          <p:cNvSpPr>
            <a:spLocks noGrp="1"/>
          </p:cNvSpPr>
          <p:nvPr>
            <p:ph sz="quarter" idx="35"/>
          </p:nvPr>
        </p:nvSpPr>
        <p:spPr/>
        <p:txBody>
          <a:bodyPr/>
          <a:lstStyle/>
          <a:p>
            <a:r>
              <a:rPr lang="en-US" b="0" i="0" dirty="0">
                <a:solidFill>
                  <a:srgbClr val="222222"/>
                </a:solidFill>
                <a:effectLst/>
                <a:latin typeface="Arial" panose="020B0604020202020204" pitchFamily="34" charset="0"/>
              </a:rPr>
              <a:t>Drew, T., </a:t>
            </a:r>
            <a:r>
              <a:rPr lang="en-US" b="0" i="0" dirty="0" err="1">
                <a:solidFill>
                  <a:srgbClr val="222222"/>
                </a:solidFill>
                <a:effectLst/>
                <a:latin typeface="Arial" panose="020B0604020202020204" pitchFamily="34" charset="0"/>
              </a:rPr>
              <a:t>Võ</a:t>
            </a:r>
            <a:r>
              <a:rPr lang="en-US" b="0" i="0" dirty="0">
                <a:solidFill>
                  <a:srgbClr val="222222"/>
                </a:solidFill>
                <a:effectLst/>
                <a:latin typeface="Arial" panose="020B0604020202020204" pitchFamily="34" charset="0"/>
              </a:rPr>
              <a:t>, M. L. H., &amp; Wolfe, J. M. (2013). The invisible gorilla strikes again: Sustained inattentional blindness in expert observers. </a:t>
            </a:r>
            <a:r>
              <a:rPr lang="en-US" b="0" i="1" dirty="0">
                <a:solidFill>
                  <a:srgbClr val="222222"/>
                </a:solidFill>
                <a:effectLst/>
                <a:latin typeface="Arial" panose="020B0604020202020204" pitchFamily="34" charset="0"/>
              </a:rPr>
              <a:t>Psychological science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24</a:t>
            </a:r>
            <a:r>
              <a:rPr lang="en-US" b="0" i="0" dirty="0">
                <a:solidFill>
                  <a:srgbClr val="222222"/>
                </a:solidFill>
                <a:effectLst/>
                <a:latin typeface="Arial" panose="020B0604020202020204" pitchFamily="34" charset="0"/>
              </a:rPr>
              <a:t>(9), 1848-1853.</a:t>
            </a:r>
            <a:endParaRPr lang="de-DE" dirty="0"/>
          </a:p>
        </p:txBody>
      </p:sp>
      <p:pic>
        <p:nvPicPr>
          <p:cNvPr id="8" name="Bild 4" descr="gorilla lunge.png">
            <a:extLst>
              <a:ext uri="{FF2B5EF4-FFF2-40B4-BE49-F238E27FC236}">
                <a16:creationId xmlns:a16="http://schemas.microsoft.com/office/drawing/2014/main" id="{09E9FD45-5423-8992-1367-DBAE051FEC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1953" y="2858552"/>
            <a:ext cx="4283968" cy="2982199"/>
          </a:xfrm>
          <a:prstGeom prst="rect">
            <a:avLst/>
          </a:prstGeom>
        </p:spPr>
      </p:pic>
      <p:pic>
        <p:nvPicPr>
          <p:cNvPr id="9" name="Bild 5" descr="gorilla lunge eye.png">
            <a:extLst>
              <a:ext uri="{FF2B5EF4-FFF2-40B4-BE49-F238E27FC236}">
                <a16:creationId xmlns:a16="http://schemas.microsoft.com/office/drawing/2014/main" id="{EC56A6A0-39B2-8FCB-02AF-141B1CDC4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124" y="2858552"/>
            <a:ext cx="4202874" cy="2941611"/>
          </a:xfrm>
          <a:prstGeom prst="rect">
            <a:avLst/>
          </a:prstGeom>
        </p:spPr>
      </p:pic>
      <p:pic>
        <p:nvPicPr>
          <p:cNvPr id="10" name="Bild 6" descr="gorilla lunge gross.png">
            <a:extLst>
              <a:ext uri="{FF2B5EF4-FFF2-40B4-BE49-F238E27FC236}">
                <a16:creationId xmlns:a16="http://schemas.microsoft.com/office/drawing/2014/main" id="{830388C8-48CB-155F-77DD-CD10C7CC2B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5841" y="2514619"/>
            <a:ext cx="1761902" cy="1924803"/>
          </a:xfrm>
          <a:prstGeom prst="rect">
            <a:avLst/>
          </a:prstGeom>
          <a:ln w="28575" cmpd="sng">
            <a:solidFill>
              <a:srgbClr val="0000FF"/>
            </a:solidFill>
          </a:ln>
        </p:spPr>
      </p:pic>
      <p:cxnSp>
        <p:nvCxnSpPr>
          <p:cNvPr id="11" name="Gerade Verbindung mit Pfeil 10">
            <a:extLst>
              <a:ext uri="{FF2B5EF4-FFF2-40B4-BE49-F238E27FC236}">
                <a16:creationId xmlns:a16="http://schemas.microsoft.com/office/drawing/2014/main" id="{EC37A917-F371-C1A7-C23C-A986F4E5DFA4}"/>
              </a:ext>
            </a:extLst>
          </p:cNvPr>
          <p:cNvCxnSpPr/>
          <p:nvPr/>
        </p:nvCxnSpPr>
        <p:spPr>
          <a:xfrm flipH="1">
            <a:off x="5097809" y="3252699"/>
            <a:ext cx="288032" cy="648072"/>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sp>
        <p:nvSpPr>
          <p:cNvPr id="12" name="Textfeld 11">
            <a:extLst>
              <a:ext uri="{FF2B5EF4-FFF2-40B4-BE49-F238E27FC236}">
                <a16:creationId xmlns:a16="http://schemas.microsoft.com/office/drawing/2014/main" id="{371C73CB-D25B-43F2-7965-55624B6F44B2}"/>
              </a:ext>
            </a:extLst>
          </p:cNvPr>
          <p:cNvSpPr txBox="1"/>
          <p:nvPr/>
        </p:nvSpPr>
        <p:spPr>
          <a:xfrm>
            <a:off x="9346282" y="5772979"/>
            <a:ext cx="1251051" cy="261610"/>
          </a:xfrm>
          <a:prstGeom prst="rect">
            <a:avLst/>
          </a:prstGeom>
          <a:noFill/>
        </p:spPr>
        <p:txBody>
          <a:bodyPr wrap="none" rtlCol="0">
            <a:spAutoFit/>
          </a:bodyPr>
          <a:lstStyle/>
          <a:p>
            <a:r>
              <a:rPr lang="en-US" sz="1100" dirty="0"/>
              <a:t>Drew et al., 2013</a:t>
            </a:r>
          </a:p>
        </p:txBody>
      </p:sp>
      <p:sp>
        <p:nvSpPr>
          <p:cNvPr id="16" name="Textplatzhalter 13">
            <a:extLst>
              <a:ext uri="{FF2B5EF4-FFF2-40B4-BE49-F238E27FC236}">
                <a16:creationId xmlns:a16="http://schemas.microsoft.com/office/drawing/2014/main" id="{F078CE9C-7117-FD46-350E-5793D27CF00A}"/>
              </a:ext>
            </a:extLst>
          </p:cNvPr>
          <p:cNvSpPr txBox="1">
            <a:spLocks/>
          </p:cNvSpPr>
          <p:nvPr/>
        </p:nvSpPr>
        <p:spPr>
          <a:xfrm>
            <a:off x="705246" y="1449388"/>
            <a:ext cx="10801349" cy="4056061"/>
          </a:xfrm>
          <a:prstGeom prst="rect">
            <a:avLst/>
          </a:prstGeom>
        </p:spPr>
        <p:txBody>
          <a:bodyPr vert="horz" lIns="91440" tIns="45720" rIns="91440" bIns="45720" rtlCol="0">
            <a:normAutofit/>
          </a:bodyPr>
          <a:lstStyle>
            <a:lvl1pPr marL="285750" marR="0" indent="-252000" algn="l" defTabSz="284400" rtl="0" eaLnBrk="1" fontAlgn="auto" latinLnBrk="0" hangingPunct="1">
              <a:lnSpc>
                <a:spcPct val="110000"/>
              </a:lnSpc>
              <a:spcBef>
                <a:spcPts val="300"/>
              </a:spcBef>
              <a:spcAft>
                <a:spcPts val="400"/>
              </a:spcAft>
              <a:buClr>
                <a:srgbClr val="5079BC"/>
              </a:buClr>
              <a:buSzPts val="2400"/>
              <a:buFont typeface="Wingdings" panose="05000000000000000000" pitchFamily="2" charset="2"/>
              <a:buChar char="§"/>
              <a:tabLst/>
              <a:defRPr lang="de-DE" sz="2200" b="0" kern="1200" noProof="0" dirty="0" smtClean="0">
                <a:solidFill>
                  <a:schemeClr val="tx1"/>
                </a:solidFill>
                <a:latin typeface="Roboto" panose="02000000000000000000" pitchFamily="2" charset="0"/>
                <a:ea typeface="Roboto" panose="02000000000000000000" pitchFamily="2" charset="0"/>
                <a:cs typeface="Arial" panose="020B0604020202020204" pitchFamily="34" charset="0"/>
              </a:defRPr>
            </a:lvl1pPr>
            <a:lvl2pPr marL="538163" indent="-252000" algn="l" defTabSz="914400" rtl="0" eaLnBrk="1" latinLnBrk="0" hangingPunct="1">
              <a:lnSpc>
                <a:spcPct val="110000"/>
              </a:lnSpc>
              <a:spcBef>
                <a:spcPts val="300"/>
              </a:spcBef>
              <a:spcAft>
                <a:spcPts val="400"/>
              </a:spcAft>
              <a:buClr>
                <a:schemeClr val="accent2"/>
              </a:buClr>
              <a:buFontTx/>
              <a:buBlip>
                <a:blip r:embed="rId5">
                  <a:extLst>
                    <a:ext uri="{96DAC541-7B7A-43D3-8B79-37D633B846F1}">
                      <asvg:svgBlip xmlns:asvg="http://schemas.microsoft.com/office/drawing/2016/SVG/main" r:embed="rId6"/>
                    </a:ext>
                  </a:extLst>
                </a:blip>
              </a:buBlip>
              <a:defRPr sz="2000" kern="1200">
                <a:solidFill>
                  <a:schemeClr val="tx1"/>
                </a:solidFill>
                <a:latin typeface="Roboto" panose="02000000000000000000" pitchFamily="2" charset="0"/>
                <a:ea typeface="Roboto" panose="02000000000000000000" pitchFamily="2" charset="0"/>
                <a:cs typeface="Arial" panose="020B0604020202020204" pitchFamily="34" charset="0"/>
              </a:defRPr>
            </a:lvl2pPr>
            <a:lvl3pPr marL="808038" indent="-252000" algn="l" defTabSz="914400" rtl="0" eaLnBrk="1" latinLnBrk="0" hangingPunct="1">
              <a:lnSpc>
                <a:spcPct val="110000"/>
              </a:lnSpc>
              <a:spcBef>
                <a:spcPts val="300"/>
              </a:spcBef>
              <a:spcAft>
                <a:spcPts val="400"/>
              </a:spcAft>
              <a:buClr>
                <a:schemeClr val="accent2"/>
              </a:buClr>
              <a:buFontTx/>
              <a:buBlip>
                <a:blip r:embed="rId5">
                  <a:extLst>
                    <a:ext uri="{96DAC541-7B7A-43D3-8B79-37D633B846F1}">
                      <asvg:svgBlip xmlns:asvg="http://schemas.microsoft.com/office/drawing/2016/SVG/main" r:embed="rId6"/>
                    </a:ext>
                  </a:extLst>
                </a:blip>
              </a:buBlip>
              <a:defRPr sz="1800" kern="1200">
                <a:solidFill>
                  <a:schemeClr val="tx1"/>
                </a:solidFill>
                <a:latin typeface="Roboto" panose="02000000000000000000" pitchFamily="2" charset="0"/>
                <a:ea typeface="Roboto" panose="02000000000000000000" pitchFamily="2" charset="0"/>
                <a:cs typeface="Arial" panose="020B0604020202020204" pitchFamily="34" charset="0"/>
              </a:defRPr>
            </a:lvl3pPr>
            <a:lvl4pPr marL="1077913" indent="-252000" algn="l" defTabSz="914400" rtl="0" eaLnBrk="1" latinLnBrk="0" hangingPunct="1">
              <a:lnSpc>
                <a:spcPct val="110000"/>
              </a:lnSpc>
              <a:spcBef>
                <a:spcPts val="300"/>
              </a:spcBef>
              <a:spcAft>
                <a:spcPts val="400"/>
              </a:spcAft>
              <a:buClr>
                <a:schemeClr val="accent2"/>
              </a:buClr>
              <a:buFontTx/>
              <a:buBlip>
                <a:blip r:embed="rId5">
                  <a:extLst>
                    <a:ext uri="{96DAC541-7B7A-43D3-8B79-37D633B846F1}">
                      <asvg:svgBlip xmlns:asvg="http://schemas.microsoft.com/office/drawing/2016/SVG/main" r:embed="rId6"/>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defRPr>
            </a:lvl4pPr>
            <a:lvl5pPr marL="1346200" indent="-252000" algn="l" defTabSz="914400" rtl="0" eaLnBrk="1" latinLnBrk="0" hangingPunct="1">
              <a:lnSpc>
                <a:spcPct val="110000"/>
              </a:lnSpc>
              <a:spcBef>
                <a:spcPts val="300"/>
              </a:spcBef>
              <a:spcAft>
                <a:spcPts val="400"/>
              </a:spcAft>
              <a:buClr>
                <a:schemeClr val="accent2"/>
              </a:buClr>
              <a:buFontTx/>
              <a:buBlip>
                <a:blip r:embed="rId5">
                  <a:extLst>
                    <a:ext uri="{96DAC541-7B7A-43D3-8B79-37D633B846F1}">
                      <asvg:svgBlip xmlns:asvg="http://schemas.microsoft.com/office/drawing/2016/SVG/main" r:embed="rId6"/>
                    </a:ext>
                  </a:extLst>
                </a:blip>
              </a:buBlip>
              <a:defRPr sz="1600" kern="1200">
                <a:solidFill>
                  <a:schemeClr val="tx1"/>
                </a:solidFill>
                <a:latin typeface="Roboto" panose="02000000000000000000" pitchFamily="2" charset="0"/>
                <a:ea typeface="Roboto" panose="02000000000000000000" pitchFamily="2" charset="0"/>
                <a:cs typeface="Arial" panose="020B0604020202020204" pitchFamily="34" charset="0"/>
                <a:sym typeface="Wingdings" panose="05000000000000000000" pitchFamily="2" charset="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de-DE"/>
          </a:p>
        </p:txBody>
      </p:sp>
    </p:spTree>
    <p:extLst>
      <p:ext uri="{BB962C8B-B14F-4D97-AF65-F5344CB8AC3E}">
        <p14:creationId xmlns:p14="http://schemas.microsoft.com/office/powerpoint/2010/main" val="2601116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29D5A6F-479C-A413-1E5D-CEFBAD29D854}"/>
              </a:ext>
            </a:extLst>
          </p:cNvPr>
          <p:cNvSpPr>
            <a:spLocks noGrp="1"/>
          </p:cNvSpPr>
          <p:nvPr>
            <p:ph type="title"/>
          </p:nvPr>
        </p:nvSpPr>
        <p:spPr/>
        <p:txBody>
          <a:bodyPr/>
          <a:lstStyle/>
          <a:p>
            <a:r>
              <a:rPr lang="de-DE" dirty="0" err="1"/>
              <a:t>Consequences</a:t>
            </a:r>
            <a:r>
              <a:rPr lang="de-DE" dirty="0"/>
              <a:t> of Focusing Problems</a:t>
            </a:r>
          </a:p>
        </p:txBody>
      </p:sp>
      <p:sp>
        <p:nvSpPr>
          <p:cNvPr id="3" name="Fußzeilenplatzhalter 2">
            <a:extLst>
              <a:ext uri="{FF2B5EF4-FFF2-40B4-BE49-F238E27FC236}">
                <a16:creationId xmlns:a16="http://schemas.microsoft.com/office/drawing/2014/main" id="{37A82AA5-7C2C-884A-5455-8B575A9FE66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0B154E4-2DA6-0EEB-5221-F410C14C1BC6}"/>
              </a:ext>
            </a:extLst>
          </p:cNvPr>
          <p:cNvSpPr>
            <a:spLocks noGrp="1"/>
          </p:cNvSpPr>
          <p:nvPr>
            <p:ph type="sldNum" sz="quarter" idx="33"/>
          </p:nvPr>
        </p:nvSpPr>
        <p:spPr/>
        <p:txBody>
          <a:bodyPr/>
          <a:lstStyle/>
          <a:p>
            <a:fld id="{BA24374A-C3A8-471A-8837-3FC31668ABE5}" type="slidenum">
              <a:rPr lang="de-DE" smtClean="0"/>
              <a:pPr/>
              <a:t>25</a:t>
            </a:fld>
            <a:endParaRPr lang="de-DE" dirty="0"/>
          </a:p>
        </p:txBody>
      </p:sp>
      <p:sp>
        <p:nvSpPr>
          <p:cNvPr id="5" name="Textplatzhalter 4">
            <a:extLst>
              <a:ext uri="{FF2B5EF4-FFF2-40B4-BE49-F238E27FC236}">
                <a16:creationId xmlns:a16="http://schemas.microsoft.com/office/drawing/2014/main" id="{B337CA67-8EFB-577A-5D20-CC4CD365E43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6592AD3-A84F-70DA-1726-4EB7B942896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BD51A6F6-3E51-BD9C-752B-60FF58C5FAC0}"/>
              </a:ext>
            </a:extLst>
          </p:cNvPr>
          <p:cNvSpPr>
            <a:spLocks noGrp="1"/>
          </p:cNvSpPr>
          <p:nvPr>
            <p:ph sz="quarter" idx="35"/>
          </p:nvPr>
        </p:nvSpPr>
        <p:spPr/>
        <p:txBody>
          <a:bodyPr/>
          <a:lstStyle/>
          <a:p>
            <a:endParaRPr lang="de-DE"/>
          </a:p>
        </p:txBody>
      </p:sp>
      <p:pic>
        <p:nvPicPr>
          <p:cNvPr id="8" name="Bild 10">
            <a:extLst>
              <a:ext uri="{FF2B5EF4-FFF2-40B4-BE49-F238E27FC236}">
                <a16:creationId xmlns:a16="http://schemas.microsoft.com/office/drawing/2014/main" id="{AFE63150-FFE5-FB9D-0602-51A93C220BCD}"/>
              </a:ext>
            </a:extLst>
          </p:cNvPr>
          <p:cNvPicPr>
            <a:picLocks noChangeAspect="1"/>
          </p:cNvPicPr>
          <p:nvPr/>
        </p:nvPicPr>
        <p:blipFill>
          <a:blip r:embed="rId2"/>
          <a:stretch>
            <a:fillRect/>
          </a:stretch>
        </p:blipFill>
        <p:spPr>
          <a:xfrm>
            <a:off x="7892679" y="2295516"/>
            <a:ext cx="2480578" cy="2505384"/>
          </a:xfrm>
          <a:prstGeom prst="rect">
            <a:avLst/>
          </a:prstGeom>
        </p:spPr>
      </p:pic>
      <p:sp>
        <p:nvSpPr>
          <p:cNvPr id="9" name="Textfeld 8">
            <a:extLst>
              <a:ext uri="{FF2B5EF4-FFF2-40B4-BE49-F238E27FC236}">
                <a16:creationId xmlns:a16="http://schemas.microsoft.com/office/drawing/2014/main" id="{DFAD5822-5F52-1327-FD86-F89C4E8F8A40}"/>
              </a:ext>
            </a:extLst>
          </p:cNvPr>
          <p:cNvSpPr txBox="1"/>
          <p:nvPr/>
        </p:nvSpPr>
        <p:spPr>
          <a:xfrm>
            <a:off x="7826829" y="4872088"/>
            <a:ext cx="2771576" cy="553998"/>
          </a:xfrm>
          <a:prstGeom prst="rect">
            <a:avLst/>
          </a:prstGeom>
          <a:noFill/>
        </p:spPr>
        <p:txBody>
          <a:bodyPr wrap="square" rtlCol="0">
            <a:spAutoFit/>
          </a:bodyPr>
          <a:lstStyle/>
          <a:p>
            <a:r>
              <a:rPr lang="de-DE" sz="1000" dirty="0"/>
              <a:t>http://</a:t>
            </a:r>
            <a:r>
              <a:rPr lang="de-DE" sz="1000" dirty="0" err="1"/>
              <a:t>www.focus.de</a:t>
            </a:r>
            <a:r>
              <a:rPr lang="de-DE" sz="1000" dirty="0"/>
              <a:t>/</a:t>
            </a:r>
            <a:r>
              <a:rPr lang="de-DE" sz="1000" dirty="0" err="1"/>
              <a:t>gesundheit</a:t>
            </a:r>
            <a:r>
              <a:rPr lang="de-DE" sz="1000" dirty="0"/>
              <a:t>/</a:t>
            </a:r>
            <a:r>
              <a:rPr lang="de-DE" sz="1000" dirty="0" err="1"/>
              <a:t>ticker</a:t>
            </a:r>
            <a:r>
              <a:rPr lang="de-DE" sz="1000" dirty="0"/>
              <a:t>/autofahrt-gefahr-auch-beim-telefonieren-mit-freisprecheinrichtung_aid_372760.html</a:t>
            </a:r>
            <a:endParaRPr lang="en-US" sz="1000" dirty="0" err="1"/>
          </a:p>
        </p:txBody>
      </p:sp>
      <p:sp>
        <p:nvSpPr>
          <p:cNvPr id="10" name="Pfeil nach rechts 12">
            <a:extLst>
              <a:ext uri="{FF2B5EF4-FFF2-40B4-BE49-F238E27FC236}">
                <a16:creationId xmlns:a16="http://schemas.microsoft.com/office/drawing/2014/main" id="{BB946E96-FD3B-FEE5-895D-3CF49EB8DABD}"/>
              </a:ext>
            </a:extLst>
          </p:cNvPr>
          <p:cNvSpPr/>
          <p:nvPr/>
        </p:nvSpPr>
        <p:spPr>
          <a:xfrm>
            <a:off x="6521319" y="3360740"/>
            <a:ext cx="978408" cy="484632"/>
          </a:xfrm>
          <a:prstGeom prst="rightArrow">
            <a:avLst/>
          </a:prstGeom>
          <a:solidFill>
            <a:srgbClr val="000000"/>
          </a:solidFill>
          <a:ln w="12700"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feld 10">
            <a:extLst>
              <a:ext uri="{FF2B5EF4-FFF2-40B4-BE49-F238E27FC236}">
                <a16:creationId xmlns:a16="http://schemas.microsoft.com/office/drawing/2014/main" id="{6ACDCA2C-988D-A459-89E1-ABE35C518DFB}"/>
              </a:ext>
            </a:extLst>
          </p:cNvPr>
          <p:cNvSpPr txBox="1"/>
          <p:nvPr/>
        </p:nvSpPr>
        <p:spPr>
          <a:xfrm>
            <a:off x="2151955" y="5034603"/>
            <a:ext cx="2133918" cy="230832"/>
          </a:xfrm>
          <a:prstGeom prst="rect">
            <a:avLst/>
          </a:prstGeom>
          <a:noFill/>
        </p:spPr>
        <p:txBody>
          <a:bodyPr wrap="none" rtlCol="0">
            <a:spAutoFit/>
          </a:bodyPr>
          <a:lstStyle/>
          <a:p>
            <a:r>
              <a:rPr lang="de-DE" sz="900" dirty="0"/>
              <a:t>http://</a:t>
            </a:r>
            <a:r>
              <a:rPr lang="de-DE" sz="900" dirty="0" err="1"/>
              <a:t>www.bussgeldkatalog.de</a:t>
            </a:r>
            <a:r>
              <a:rPr lang="de-DE" sz="900" dirty="0"/>
              <a:t>/</a:t>
            </a:r>
            <a:r>
              <a:rPr lang="de-DE" sz="900" dirty="0" err="1"/>
              <a:t>handy</a:t>
            </a:r>
            <a:r>
              <a:rPr lang="de-DE" sz="900" dirty="0"/>
              <a:t>/</a:t>
            </a:r>
            <a:endParaRPr lang="en-US" sz="900" dirty="0" err="1"/>
          </a:p>
        </p:txBody>
      </p:sp>
      <p:pic>
        <p:nvPicPr>
          <p:cNvPr id="12" name="Bild 13">
            <a:extLst>
              <a:ext uri="{FF2B5EF4-FFF2-40B4-BE49-F238E27FC236}">
                <a16:creationId xmlns:a16="http://schemas.microsoft.com/office/drawing/2014/main" id="{9DB77BBF-7654-8A09-288C-33E194574CA6}"/>
              </a:ext>
            </a:extLst>
          </p:cNvPr>
          <p:cNvPicPr>
            <a:picLocks noChangeAspect="1"/>
          </p:cNvPicPr>
          <p:nvPr/>
        </p:nvPicPr>
        <p:blipFill>
          <a:blip r:embed="rId3"/>
          <a:stretch>
            <a:fillRect/>
          </a:stretch>
        </p:blipFill>
        <p:spPr>
          <a:xfrm>
            <a:off x="2227665" y="2454243"/>
            <a:ext cx="3783977" cy="2510780"/>
          </a:xfrm>
          <a:prstGeom prst="rect">
            <a:avLst/>
          </a:prstGeom>
        </p:spPr>
      </p:pic>
    </p:spTree>
    <p:extLst>
      <p:ext uri="{BB962C8B-B14F-4D97-AF65-F5344CB8AC3E}">
        <p14:creationId xmlns:p14="http://schemas.microsoft.com/office/powerpoint/2010/main" val="823060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3DE3386-A82A-A5AF-CA96-36CB3E5DAF11}"/>
              </a:ext>
            </a:extLst>
          </p:cNvPr>
          <p:cNvSpPr>
            <a:spLocks noGrp="1"/>
          </p:cNvSpPr>
          <p:nvPr>
            <p:ph type="title"/>
          </p:nvPr>
        </p:nvSpPr>
        <p:spPr/>
        <p:txBody>
          <a:bodyPr/>
          <a:lstStyle/>
          <a:p>
            <a:r>
              <a:rPr lang="de-DE" dirty="0" err="1"/>
              <a:t>Interruptions</a:t>
            </a:r>
            <a:r>
              <a:rPr lang="de-DE" dirty="0"/>
              <a:t> of </a:t>
            </a:r>
            <a:r>
              <a:rPr lang="de-DE" dirty="0" err="1"/>
              <a:t>Selective</a:t>
            </a:r>
            <a:r>
              <a:rPr lang="de-DE" dirty="0"/>
              <a:t> Attention</a:t>
            </a:r>
          </a:p>
        </p:txBody>
      </p:sp>
      <p:sp>
        <p:nvSpPr>
          <p:cNvPr id="3" name="Fußzeilenplatzhalter 2">
            <a:extLst>
              <a:ext uri="{FF2B5EF4-FFF2-40B4-BE49-F238E27FC236}">
                <a16:creationId xmlns:a16="http://schemas.microsoft.com/office/drawing/2014/main" id="{024EDDB8-9117-02DB-30E7-62E33690702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E6C78EB-764F-2EB3-7511-0E3648D114FA}"/>
              </a:ext>
            </a:extLst>
          </p:cNvPr>
          <p:cNvSpPr>
            <a:spLocks noGrp="1"/>
          </p:cNvSpPr>
          <p:nvPr>
            <p:ph type="sldNum" sz="quarter" idx="33"/>
          </p:nvPr>
        </p:nvSpPr>
        <p:spPr/>
        <p:txBody>
          <a:bodyPr/>
          <a:lstStyle/>
          <a:p>
            <a:fld id="{BA24374A-C3A8-471A-8837-3FC31668ABE5}" type="slidenum">
              <a:rPr lang="de-DE" smtClean="0"/>
              <a:pPr/>
              <a:t>26</a:t>
            </a:fld>
            <a:endParaRPr lang="de-DE" dirty="0"/>
          </a:p>
        </p:txBody>
      </p:sp>
      <p:sp>
        <p:nvSpPr>
          <p:cNvPr id="5" name="Textplatzhalter 4">
            <a:extLst>
              <a:ext uri="{FF2B5EF4-FFF2-40B4-BE49-F238E27FC236}">
                <a16:creationId xmlns:a16="http://schemas.microsoft.com/office/drawing/2014/main" id="{90EF2871-83E6-6603-BFE3-370B8B2C218D}"/>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BD753A18-B6D0-1911-CEBF-5084BE262EBD}"/>
              </a:ext>
            </a:extLst>
          </p:cNvPr>
          <p:cNvSpPr>
            <a:spLocks noGrp="1"/>
          </p:cNvSpPr>
          <p:nvPr>
            <p:ph type="body" sz="quarter" idx="34"/>
          </p:nvPr>
        </p:nvSpPr>
        <p:spPr/>
        <p:txBody>
          <a:bodyPr/>
          <a:lstStyle/>
          <a:p>
            <a:r>
              <a:rPr lang="en-US" dirty="0"/>
              <a:t>Representation of </a:t>
            </a:r>
            <a:r>
              <a:rPr lang="en-US" b="1" dirty="0">
                <a:solidFill>
                  <a:schemeClr val="accent1"/>
                </a:solidFill>
              </a:rPr>
              <a:t>the environment is not as detailed </a:t>
            </a:r>
            <a:r>
              <a:rPr lang="en-US" dirty="0"/>
              <a:t>as we may feel</a:t>
            </a:r>
          </a:p>
          <a:p>
            <a:pPr lvl="1"/>
            <a:r>
              <a:rPr lang="en-US" dirty="0"/>
              <a:t>Selective (especially serial) attention is necessary to perceive details at all</a:t>
            </a:r>
          </a:p>
          <a:p>
            <a:r>
              <a:rPr lang="en-US" b="1" dirty="0">
                <a:solidFill>
                  <a:schemeClr val="accent1"/>
                </a:solidFill>
              </a:rPr>
              <a:t>Attention can be interrupted by</a:t>
            </a:r>
            <a:r>
              <a:rPr lang="en-US" dirty="0"/>
              <a:t>:</a:t>
            </a:r>
          </a:p>
          <a:p>
            <a:pPr lvl="1"/>
            <a:r>
              <a:rPr lang="en-US" dirty="0"/>
              <a:t>blinks</a:t>
            </a:r>
          </a:p>
          <a:p>
            <a:pPr lvl="1"/>
            <a:r>
              <a:rPr lang="en-US" dirty="0"/>
              <a:t>saccades</a:t>
            </a:r>
          </a:p>
          <a:p>
            <a:pPr lvl="1"/>
            <a:r>
              <a:rPr lang="en-US" dirty="0"/>
              <a:t>look away</a:t>
            </a:r>
          </a:p>
          <a:p>
            <a:pPr lvl="1"/>
            <a:r>
              <a:rPr lang="en-US" dirty="0"/>
              <a:t>reloading</a:t>
            </a:r>
          </a:p>
          <a:p>
            <a:pPr lvl="1"/>
            <a:r>
              <a:rPr lang="en-US" dirty="0"/>
              <a:t>scrolling</a:t>
            </a:r>
          </a:p>
          <a:p>
            <a:pPr lvl="1"/>
            <a:r>
              <a:rPr lang="en-US" dirty="0"/>
              <a:t>change of screen orientation (smartphone)</a:t>
            </a:r>
            <a:endParaRPr lang="de-DE" dirty="0"/>
          </a:p>
          <a:p>
            <a:endParaRPr lang="de-DE" dirty="0"/>
          </a:p>
          <a:p>
            <a:endParaRPr lang="de-DE" dirty="0"/>
          </a:p>
        </p:txBody>
      </p:sp>
      <p:sp>
        <p:nvSpPr>
          <p:cNvPr id="7" name="Inhaltsplatzhalter 6">
            <a:extLst>
              <a:ext uri="{FF2B5EF4-FFF2-40B4-BE49-F238E27FC236}">
                <a16:creationId xmlns:a16="http://schemas.microsoft.com/office/drawing/2014/main" id="{DC8544AE-6245-BC95-1496-AF769BF3990D}"/>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3400955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E7915C0-49F9-0E9E-0E5E-B5CE713B0342}"/>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4AA48B37-37DC-C0F8-E22D-9E25F66781C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01C9EE3-05B8-E544-F967-A7EEA02170BF}"/>
              </a:ext>
            </a:extLst>
          </p:cNvPr>
          <p:cNvSpPr>
            <a:spLocks noGrp="1"/>
          </p:cNvSpPr>
          <p:nvPr>
            <p:ph type="sldNum" sz="quarter" idx="33"/>
          </p:nvPr>
        </p:nvSpPr>
        <p:spPr/>
        <p:txBody>
          <a:bodyPr/>
          <a:lstStyle/>
          <a:p>
            <a:fld id="{BA24374A-C3A8-471A-8837-3FC31668ABE5}" type="slidenum">
              <a:rPr lang="de-DE" smtClean="0"/>
              <a:pPr/>
              <a:t>27</a:t>
            </a:fld>
            <a:endParaRPr lang="de-DE" dirty="0"/>
          </a:p>
        </p:txBody>
      </p:sp>
      <p:sp>
        <p:nvSpPr>
          <p:cNvPr id="5" name="Textplatzhalter 4">
            <a:extLst>
              <a:ext uri="{FF2B5EF4-FFF2-40B4-BE49-F238E27FC236}">
                <a16:creationId xmlns:a16="http://schemas.microsoft.com/office/drawing/2014/main" id="{B53ADF5E-1D48-714C-1C8F-EFE604E65EBA}"/>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504B19B-70BB-1A6E-25F3-16E78BD06BD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F16B3044-74F1-44A7-3F6A-1701FB00D1A3}"/>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8FB9091F-1662-B4CA-504C-DF2097C59265}"/>
              </a:ext>
            </a:extLst>
          </p:cNvPr>
          <p:cNvPicPr>
            <a:picLocks noChangeAspect="1"/>
          </p:cNvPicPr>
          <p:nvPr/>
        </p:nvPicPr>
        <p:blipFill rotWithShape="1">
          <a:blip r:embed="rId2">
            <a:extLst>
              <a:ext uri="{28A0092B-C50C-407E-A947-70E740481C1C}">
                <a14:useLocalDpi xmlns:a14="http://schemas.microsoft.com/office/drawing/2010/main" val="0"/>
              </a:ext>
            </a:extLst>
          </a:blip>
          <a:srcRect t="15625" b="7515"/>
          <a:stretch/>
        </p:blipFill>
        <p:spPr>
          <a:xfrm>
            <a:off x="0" y="-73389"/>
            <a:ext cx="12192000" cy="6391386"/>
          </a:xfrm>
          <a:prstGeom prst="rect">
            <a:avLst/>
          </a:prstGeom>
        </p:spPr>
      </p:pic>
      <p:sp>
        <p:nvSpPr>
          <p:cNvPr id="9" name="Title 1">
            <a:extLst>
              <a:ext uri="{FF2B5EF4-FFF2-40B4-BE49-F238E27FC236}">
                <a16:creationId xmlns:a16="http://schemas.microsoft.com/office/drawing/2014/main" id="{497A60B9-3D9B-5BF8-DBC0-9A585A3B5C94}"/>
              </a:ext>
            </a:extLst>
          </p:cNvPr>
          <p:cNvSpPr txBox="1">
            <a:spLocks/>
          </p:cNvSpPr>
          <p:nvPr/>
        </p:nvSpPr>
        <p:spPr>
          <a:xfrm>
            <a:off x="847727" y="242093"/>
            <a:ext cx="7956548" cy="973137"/>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3200" b="1" kern="1200">
                <a:solidFill>
                  <a:schemeClr val="tx1"/>
                </a:solidFill>
                <a:latin typeface="Arial" panose="020B0604020202020204" pitchFamily="34" charset="0"/>
                <a:ea typeface="+mj-ea"/>
                <a:cs typeface="Arial" panose="020B0604020202020204" pitchFamily="34" charset="0"/>
              </a:defRPr>
            </a:lvl1pPr>
          </a:lstStyle>
          <a:p>
            <a:r>
              <a:rPr lang="en-US" dirty="0">
                <a:solidFill>
                  <a:schemeClr val="bg1"/>
                </a:solidFill>
              </a:rPr>
              <a:t>Memory</a:t>
            </a:r>
            <a:endParaRPr lang="de-DE" dirty="0">
              <a:solidFill>
                <a:schemeClr val="bg1"/>
              </a:solidFill>
            </a:endParaRPr>
          </a:p>
        </p:txBody>
      </p:sp>
    </p:spTree>
    <p:extLst>
      <p:ext uri="{BB962C8B-B14F-4D97-AF65-F5344CB8AC3E}">
        <p14:creationId xmlns:p14="http://schemas.microsoft.com/office/powerpoint/2010/main" val="20961090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7FCB2E2-8598-A726-4B3E-6227A4056671}"/>
              </a:ext>
            </a:extLst>
          </p:cNvPr>
          <p:cNvSpPr>
            <a:spLocks noGrp="1"/>
          </p:cNvSpPr>
          <p:nvPr>
            <p:ph type="title"/>
          </p:nvPr>
        </p:nvSpPr>
        <p:spPr/>
        <p:txBody>
          <a:bodyPr/>
          <a:lstStyle/>
          <a:p>
            <a:r>
              <a:rPr lang="en-US" dirty="0"/>
              <a:t>Multi-Store Model</a:t>
            </a:r>
            <a:endParaRPr lang="de-DE" dirty="0"/>
          </a:p>
        </p:txBody>
      </p:sp>
      <p:sp>
        <p:nvSpPr>
          <p:cNvPr id="3" name="Fußzeilenplatzhalter 2">
            <a:extLst>
              <a:ext uri="{FF2B5EF4-FFF2-40B4-BE49-F238E27FC236}">
                <a16:creationId xmlns:a16="http://schemas.microsoft.com/office/drawing/2014/main" id="{DE92557F-2EA5-96DD-01A2-8C33081F79A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15C48E7-2609-2E56-A9EB-6EED29558666}"/>
              </a:ext>
            </a:extLst>
          </p:cNvPr>
          <p:cNvSpPr>
            <a:spLocks noGrp="1"/>
          </p:cNvSpPr>
          <p:nvPr>
            <p:ph type="sldNum" sz="quarter" idx="33"/>
          </p:nvPr>
        </p:nvSpPr>
        <p:spPr/>
        <p:txBody>
          <a:bodyPr/>
          <a:lstStyle/>
          <a:p>
            <a:fld id="{BA24374A-C3A8-471A-8837-3FC31668ABE5}" type="slidenum">
              <a:rPr lang="de-DE" smtClean="0"/>
              <a:pPr/>
              <a:t>28</a:t>
            </a:fld>
            <a:endParaRPr lang="de-DE" dirty="0"/>
          </a:p>
        </p:txBody>
      </p:sp>
      <p:sp>
        <p:nvSpPr>
          <p:cNvPr id="5" name="Textplatzhalter 4">
            <a:extLst>
              <a:ext uri="{FF2B5EF4-FFF2-40B4-BE49-F238E27FC236}">
                <a16:creationId xmlns:a16="http://schemas.microsoft.com/office/drawing/2014/main" id="{FA0AEF4A-08D4-2F43-F6EE-D5A8CB364A49}"/>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CC0DAF95-76B5-7C7E-98E3-5BBDF2BF4D4D}"/>
              </a:ext>
            </a:extLst>
          </p:cNvPr>
          <p:cNvSpPr>
            <a:spLocks noGrp="1"/>
          </p:cNvSpPr>
          <p:nvPr>
            <p:ph type="body" sz="quarter" idx="34"/>
          </p:nvPr>
        </p:nvSpPr>
        <p:spPr>
          <a:xfrm>
            <a:off x="695326" y="1449388"/>
            <a:ext cx="5229023" cy="4056061"/>
          </a:xfrm>
        </p:spPr>
        <p:txBody>
          <a:bodyPr>
            <a:normAutofit fontScale="92500" lnSpcReduction="10000"/>
          </a:bodyPr>
          <a:lstStyle/>
          <a:p>
            <a:r>
              <a:rPr lang="en-GB" dirty="0"/>
              <a:t>Involves </a:t>
            </a:r>
            <a:r>
              <a:rPr lang="en-GB" b="1" dirty="0">
                <a:solidFill>
                  <a:schemeClr val="accent1"/>
                </a:solidFill>
              </a:rPr>
              <a:t>encoding and recalling knowledge</a:t>
            </a:r>
            <a:r>
              <a:rPr lang="en-GB" dirty="0">
                <a:solidFill>
                  <a:schemeClr val="accent1"/>
                </a:solidFill>
              </a:rPr>
              <a:t> </a:t>
            </a:r>
            <a:r>
              <a:rPr lang="en-GB" dirty="0"/>
              <a:t>and acting appropriately</a:t>
            </a:r>
          </a:p>
          <a:p>
            <a:r>
              <a:rPr lang="en-GB" dirty="0"/>
              <a:t>We don’t remember everything - involves </a:t>
            </a:r>
            <a:r>
              <a:rPr lang="en-GB" b="1" dirty="0">
                <a:solidFill>
                  <a:schemeClr val="accent1"/>
                </a:solidFill>
              </a:rPr>
              <a:t>filtering and processing</a:t>
            </a:r>
          </a:p>
          <a:p>
            <a:r>
              <a:rPr lang="en-GB" b="1" dirty="0">
                <a:solidFill>
                  <a:schemeClr val="accent1"/>
                </a:solidFill>
              </a:rPr>
              <a:t>Context</a:t>
            </a:r>
            <a:r>
              <a:rPr lang="en-GB" dirty="0"/>
              <a:t> is important in affecting our memory</a:t>
            </a:r>
          </a:p>
          <a:p>
            <a:r>
              <a:rPr lang="en-GB" b="1" dirty="0">
                <a:solidFill>
                  <a:schemeClr val="accent1"/>
                </a:solidFill>
              </a:rPr>
              <a:t>Recognition outperforms recalling</a:t>
            </a:r>
          </a:p>
          <a:p>
            <a:pPr lvl="1"/>
            <a:r>
              <a:rPr lang="en-GB" dirty="0"/>
              <a:t>The rise of the GUI over command-based interfaces</a:t>
            </a:r>
          </a:p>
          <a:p>
            <a:pPr lvl="1"/>
            <a:r>
              <a:rPr lang="en-GB" dirty="0"/>
              <a:t>Better at remembering images than words (icons are better than names)</a:t>
            </a:r>
          </a:p>
          <a:p>
            <a:endParaRPr lang="de-DE" dirty="0"/>
          </a:p>
          <a:p>
            <a:endParaRPr lang="de-DE" dirty="0"/>
          </a:p>
        </p:txBody>
      </p:sp>
      <p:sp>
        <p:nvSpPr>
          <p:cNvPr id="7" name="Inhaltsplatzhalter 6">
            <a:extLst>
              <a:ext uri="{FF2B5EF4-FFF2-40B4-BE49-F238E27FC236}">
                <a16:creationId xmlns:a16="http://schemas.microsoft.com/office/drawing/2014/main" id="{BFF887C7-2952-868D-B80F-EA8B1DAE3B2F}"/>
              </a:ext>
            </a:extLst>
          </p:cNvPr>
          <p:cNvSpPr>
            <a:spLocks noGrp="1"/>
          </p:cNvSpPr>
          <p:nvPr>
            <p:ph sz="quarter" idx="35"/>
          </p:nvPr>
        </p:nvSpPr>
        <p:spPr/>
        <p:txBody>
          <a:bodyPr/>
          <a:lstStyle/>
          <a:p>
            <a:r>
              <a:rPr lang="en-US" sz="1000" dirty="0">
                <a:solidFill>
                  <a:schemeClr val="bg1">
                    <a:lumMod val="50000"/>
                  </a:schemeClr>
                </a:solidFill>
              </a:rPr>
              <a:t>Image Source https://en.wikipedia.org/wiki/Information_processing adapted by </a:t>
            </a:r>
            <a:r>
              <a:rPr lang="en-US" sz="1000" dirty="0" err="1">
                <a:solidFill>
                  <a:schemeClr val="bg1">
                    <a:lumMod val="50000"/>
                  </a:schemeClr>
                </a:solidFill>
              </a:rPr>
              <a:t>Dkahng</a:t>
            </a:r>
            <a:r>
              <a:rPr lang="en-US" sz="1000" dirty="0">
                <a:solidFill>
                  <a:schemeClr val="bg1">
                    <a:lumMod val="50000"/>
                  </a:schemeClr>
                </a:solidFill>
              </a:rPr>
              <a:t> from Atkinson, R.C. and Shiffrin, R.M. (1968). 'Human memory: A Proposed System and its Control Processes’</a:t>
            </a:r>
          </a:p>
        </p:txBody>
      </p:sp>
      <p:pic>
        <p:nvPicPr>
          <p:cNvPr id="8" name="Grafik 7">
            <a:extLst>
              <a:ext uri="{FF2B5EF4-FFF2-40B4-BE49-F238E27FC236}">
                <a16:creationId xmlns:a16="http://schemas.microsoft.com/office/drawing/2014/main" id="{861F34F3-E15D-5ABA-839B-85D6775D580A}"/>
              </a:ext>
            </a:extLst>
          </p:cNvPr>
          <p:cNvPicPr>
            <a:picLocks noChangeAspect="1"/>
          </p:cNvPicPr>
          <p:nvPr/>
        </p:nvPicPr>
        <p:blipFill rotWithShape="1">
          <a:blip r:embed="rId2">
            <a:extLst>
              <a:ext uri="{28A0092B-C50C-407E-A947-70E740481C1C}">
                <a14:useLocalDpi xmlns:a14="http://schemas.microsoft.com/office/drawing/2010/main" val="0"/>
              </a:ext>
            </a:extLst>
          </a:blip>
          <a:srcRect t="20042"/>
          <a:stretch/>
        </p:blipFill>
        <p:spPr>
          <a:xfrm>
            <a:off x="6096000" y="1489815"/>
            <a:ext cx="6064130" cy="3640378"/>
          </a:xfrm>
          <a:prstGeom prst="rect">
            <a:avLst/>
          </a:prstGeom>
        </p:spPr>
      </p:pic>
    </p:spTree>
    <p:extLst>
      <p:ext uri="{BB962C8B-B14F-4D97-AF65-F5344CB8AC3E}">
        <p14:creationId xmlns:p14="http://schemas.microsoft.com/office/powerpoint/2010/main" val="35484199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234F980-6BE4-5CF6-18B1-CF9592D0D764}"/>
              </a:ext>
            </a:extLst>
          </p:cNvPr>
          <p:cNvSpPr>
            <a:spLocks noGrp="1"/>
          </p:cNvSpPr>
          <p:nvPr>
            <p:ph type="title"/>
          </p:nvPr>
        </p:nvSpPr>
        <p:spPr/>
        <p:txBody>
          <a:bodyPr/>
          <a:lstStyle/>
          <a:p>
            <a:r>
              <a:rPr lang="en-US" dirty="0"/>
              <a:t>Multi-Store Model</a:t>
            </a:r>
            <a:endParaRPr lang="de-DE" dirty="0"/>
          </a:p>
        </p:txBody>
      </p:sp>
      <p:sp>
        <p:nvSpPr>
          <p:cNvPr id="3" name="Fußzeilenplatzhalter 2">
            <a:extLst>
              <a:ext uri="{FF2B5EF4-FFF2-40B4-BE49-F238E27FC236}">
                <a16:creationId xmlns:a16="http://schemas.microsoft.com/office/drawing/2014/main" id="{BC952989-4056-CE26-CDF8-47CCE79B6EF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5834386-66E0-95A3-8755-5BDA524DBE7A}"/>
              </a:ext>
            </a:extLst>
          </p:cNvPr>
          <p:cNvSpPr>
            <a:spLocks noGrp="1"/>
          </p:cNvSpPr>
          <p:nvPr>
            <p:ph type="sldNum" sz="quarter" idx="33"/>
          </p:nvPr>
        </p:nvSpPr>
        <p:spPr/>
        <p:txBody>
          <a:bodyPr/>
          <a:lstStyle/>
          <a:p>
            <a:fld id="{BA24374A-C3A8-471A-8837-3FC31668ABE5}" type="slidenum">
              <a:rPr lang="de-DE" smtClean="0"/>
              <a:pPr/>
              <a:t>29</a:t>
            </a:fld>
            <a:endParaRPr lang="de-DE" dirty="0"/>
          </a:p>
        </p:txBody>
      </p:sp>
      <p:sp>
        <p:nvSpPr>
          <p:cNvPr id="5" name="Textplatzhalter 4">
            <a:extLst>
              <a:ext uri="{FF2B5EF4-FFF2-40B4-BE49-F238E27FC236}">
                <a16:creationId xmlns:a16="http://schemas.microsoft.com/office/drawing/2014/main" id="{52DDA671-C927-2193-5971-45D60C843109}"/>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DCA423E-A9AB-F551-0D14-2828BE26453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3960C03F-8092-03F4-5991-FED044AB696A}"/>
              </a:ext>
            </a:extLst>
          </p:cNvPr>
          <p:cNvSpPr>
            <a:spLocks noGrp="1"/>
          </p:cNvSpPr>
          <p:nvPr>
            <p:ph sz="quarter" idx="35"/>
          </p:nvPr>
        </p:nvSpPr>
        <p:spPr/>
        <p:txBody>
          <a:bodyPr/>
          <a:lstStyle/>
          <a:p>
            <a:endParaRPr lang="de-DE"/>
          </a:p>
        </p:txBody>
      </p:sp>
      <p:sp>
        <p:nvSpPr>
          <p:cNvPr id="8" name="Rectangle 4">
            <a:extLst>
              <a:ext uri="{FF2B5EF4-FFF2-40B4-BE49-F238E27FC236}">
                <a16:creationId xmlns:a16="http://schemas.microsoft.com/office/drawing/2014/main" id="{8F4964CD-348B-0631-0E43-94FA14C0A24A}"/>
              </a:ext>
            </a:extLst>
          </p:cNvPr>
          <p:cNvSpPr>
            <a:spLocks noChangeArrowheads="1"/>
          </p:cNvSpPr>
          <p:nvPr/>
        </p:nvSpPr>
        <p:spPr bwMode="auto">
          <a:xfrm>
            <a:off x="2183529" y="1732053"/>
            <a:ext cx="2339754" cy="2895034"/>
          </a:xfrm>
          <a:prstGeom prst="rect">
            <a:avLst/>
          </a:prstGeom>
          <a:ln>
            <a:solidFill>
              <a:schemeClr val="accent1"/>
            </a:solidFill>
            <a:headEnd/>
            <a:tailEnd/>
          </a:ln>
          <a:effectLst/>
        </p:spPr>
        <p:style>
          <a:lnRef idx="2">
            <a:schemeClr val="accent2"/>
          </a:lnRef>
          <a:fillRef idx="1">
            <a:schemeClr val="lt1"/>
          </a:fillRef>
          <a:effectRef idx="0">
            <a:schemeClr val="accent2"/>
          </a:effectRef>
          <a:fontRef idx="minor">
            <a:schemeClr val="dk1"/>
          </a:fontRef>
        </p:style>
        <p:txBody>
          <a:bodyPr wrap="none" anchor="t"/>
          <a:lstStyle/>
          <a:p>
            <a:pPr marL="192088" indent="-192088" algn="ctr">
              <a:defRPr/>
            </a:pPr>
            <a:r>
              <a:rPr lang="en-US" b="1" dirty="0"/>
              <a:t>Sensory </a:t>
            </a:r>
          </a:p>
          <a:p>
            <a:pPr marL="192088" indent="-192088" algn="ctr">
              <a:defRPr/>
            </a:pPr>
            <a:r>
              <a:rPr lang="en-US" b="1" dirty="0"/>
              <a:t>Memory</a:t>
            </a:r>
          </a:p>
          <a:p>
            <a:pPr marL="192088" indent="-192088">
              <a:defRPr/>
            </a:pPr>
            <a:endParaRPr lang="en-US" sz="1200" b="1" dirty="0"/>
          </a:p>
          <a:p>
            <a:pPr marL="192088" indent="-192088">
              <a:buFontTx/>
              <a:buChar char="•"/>
              <a:defRPr/>
            </a:pPr>
            <a:r>
              <a:rPr lang="en-US" dirty="0"/>
              <a:t>sensory information</a:t>
            </a:r>
          </a:p>
          <a:p>
            <a:pPr marL="192088" indent="-192088">
              <a:buFontTx/>
              <a:buChar char="•"/>
              <a:defRPr/>
            </a:pPr>
            <a:r>
              <a:rPr lang="en-US" dirty="0"/>
              <a:t>e.g. echoic memory</a:t>
            </a:r>
          </a:p>
          <a:p>
            <a:pPr marL="192088" indent="-192088">
              <a:buFontTx/>
              <a:buChar char="•"/>
              <a:defRPr/>
            </a:pPr>
            <a:r>
              <a:rPr lang="en-US" dirty="0"/>
              <a:t>high capacity</a:t>
            </a:r>
          </a:p>
          <a:p>
            <a:pPr marL="192088" indent="-192088">
              <a:buFontTx/>
              <a:buChar char="•"/>
              <a:defRPr/>
            </a:pPr>
            <a:r>
              <a:rPr lang="en-US" dirty="0"/>
              <a:t>short duration</a:t>
            </a:r>
            <a:br>
              <a:rPr lang="en-US" dirty="0"/>
            </a:br>
            <a:r>
              <a:rPr lang="en-US" dirty="0"/>
              <a:t>    (&lt;&lt; 1 s)</a:t>
            </a:r>
          </a:p>
          <a:p>
            <a:pPr marL="192088" indent="-192088">
              <a:buFontTx/>
              <a:buChar char="•"/>
              <a:defRPr/>
            </a:pPr>
            <a:r>
              <a:rPr lang="en-US" dirty="0"/>
              <a:t>refresh / stimulus</a:t>
            </a:r>
          </a:p>
          <a:p>
            <a:pPr marL="192088" indent="-192088">
              <a:buFontTx/>
              <a:buChar char="•"/>
              <a:defRPr/>
            </a:pPr>
            <a:endParaRPr lang="en-US" dirty="0"/>
          </a:p>
        </p:txBody>
      </p:sp>
      <p:sp>
        <p:nvSpPr>
          <p:cNvPr id="9" name="Rectangle 5">
            <a:extLst>
              <a:ext uri="{FF2B5EF4-FFF2-40B4-BE49-F238E27FC236}">
                <a16:creationId xmlns:a16="http://schemas.microsoft.com/office/drawing/2014/main" id="{6CE3D0B9-0925-1B02-E1F4-6EFF30B46884}"/>
              </a:ext>
            </a:extLst>
          </p:cNvPr>
          <p:cNvSpPr>
            <a:spLocks noChangeArrowheads="1"/>
          </p:cNvSpPr>
          <p:nvPr/>
        </p:nvSpPr>
        <p:spPr bwMode="auto">
          <a:xfrm>
            <a:off x="4992129" y="1697040"/>
            <a:ext cx="2420382" cy="2896625"/>
          </a:xfrm>
          <a:prstGeom prst="rect">
            <a:avLst/>
          </a:prstGeom>
          <a:ln>
            <a:solidFill>
              <a:schemeClr val="accent1"/>
            </a:solidFill>
            <a:headEnd/>
            <a:tailEnd/>
          </a:ln>
          <a:effectLst/>
        </p:spPr>
        <p:style>
          <a:lnRef idx="2">
            <a:schemeClr val="accent2"/>
          </a:lnRef>
          <a:fillRef idx="1">
            <a:schemeClr val="lt1"/>
          </a:fillRef>
          <a:effectRef idx="0">
            <a:schemeClr val="accent2"/>
          </a:effectRef>
          <a:fontRef idx="minor">
            <a:schemeClr val="dk1"/>
          </a:fontRef>
        </p:style>
        <p:txBody>
          <a:bodyPr wrap="none" anchor="t"/>
          <a:lstStyle/>
          <a:p>
            <a:pPr marL="192088" indent="-192088" algn="ctr">
              <a:tabLst>
                <a:tab pos="384175" algn="l"/>
              </a:tabLst>
              <a:defRPr/>
            </a:pPr>
            <a:r>
              <a:rPr lang="en-US" b="1" dirty="0"/>
              <a:t>Short-Term</a:t>
            </a:r>
          </a:p>
          <a:p>
            <a:pPr marL="192088" indent="-192088" algn="ctr">
              <a:tabLst>
                <a:tab pos="384175" algn="l"/>
              </a:tabLst>
              <a:defRPr/>
            </a:pPr>
            <a:r>
              <a:rPr lang="en-US" b="1" dirty="0"/>
              <a:t>Memory </a:t>
            </a:r>
            <a:r>
              <a:rPr lang="en-US" sz="1600" b="1" dirty="0"/>
              <a:t>(STM)</a:t>
            </a:r>
          </a:p>
          <a:p>
            <a:pPr marL="192088" indent="-192088">
              <a:tabLst>
                <a:tab pos="384175" algn="l"/>
              </a:tabLst>
              <a:defRPr/>
            </a:pPr>
            <a:endParaRPr lang="en-US" sz="1200" b="1" dirty="0"/>
          </a:p>
          <a:p>
            <a:pPr marL="192088" indent="-192088">
              <a:buFontTx/>
              <a:buChar char="•"/>
              <a:tabLst>
                <a:tab pos="384175" algn="l"/>
              </a:tabLst>
              <a:defRPr/>
            </a:pPr>
            <a:r>
              <a:rPr lang="en-US" dirty="0"/>
              <a:t>symbolic information</a:t>
            </a:r>
          </a:p>
          <a:p>
            <a:pPr marL="192088" indent="-192088">
              <a:buFontTx/>
              <a:buChar char="•"/>
              <a:tabLst>
                <a:tab pos="384175" algn="l"/>
              </a:tabLst>
              <a:defRPr/>
            </a:pPr>
            <a:r>
              <a:rPr lang="en-US" dirty="0"/>
              <a:t>less capacity</a:t>
            </a:r>
            <a:br>
              <a:rPr lang="en-US" dirty="0"/>
            </a:br>
            <a:r>
              <a:rPr lang="en-US" dirty="0"/>
              <a:t>	(7 </a:t>
            </a:r>
            <a:r>
              <a:rPr lang="en-US" dirty="0">
                <a:sym typeface="Symbol" pitchFamily="18" charset="2"/>
              </a:rPr>
              <a:t></a:t>
            </a:r>
            <a:r>
              <a:rPr lang="en-US" dirty="0"/>
              <a:t> 2 chunks)</a:t>
            </a:r>
          </a:p>
          <a:p>
            <a:pPr marL="192088" indent="-192088">
              <a:buFontTx/>
              <a:buChar char="•"/>
              <a:tabLst>
                <a:tab pos="384175" algn="l"/>
              </a:tabLst>
              <a:defRPr/>
            </a:pPr>
            <a:r>
              <a:rPr lang="en-US" dirty="0"/>
              <a:t>medium duration</a:t>
            </a:r>
            <a:br>
              <a:rPr lang="en-US" dirty="0"/>
            </a:br>
            <a:r>
              <a:rPr lang="en-US" dirty="0"/>
              <a:t>	(</a:t>
            </a:r>
            <a:r>
              <a:rPr lang="en-US" dirty="0">
                <a:cs typeface="Times New Roman" pitchFamily="18" charset="0"/>
              </a:rPr>
              <a:t>~ </a:t>
            </a:r>
            <a:r>
              <a:rPr lang="en-US" dirty="0"/>
              <a:t>15 s)</a:t>
            </a:r>
          </a:p>
          <a:p>
            <a:pPr marL="192088" indent="-192088">
              <a:buFontTx/>
              <a:buChar char="•"/>
              <a:tabLst>
                <a:tab pos="384175" algn="l"/>
              </a:tabLst>
              <a:defRPr/>
            </a:pPr>
            <a:r>
              <a:rPr lang="en-US" dirty="0"/>
              <a:t>less processing</a:t>
            </a:r>
            <a:br>
              <a:rPr lang="en-US" dirty="0"/>
            </a:br>
            <a:r>
              <a:rPr lang="en-US" dirty="0"/>
              <a:t>power</a:t>
            </a:r>
          </a:p>
        </p:txBody>
      </p:sp>
      <p:sp>
        <p:nvSpPr>
          <p:cNvPr id="10" name="Rectangle 6">
            <a:extLst>
              <a:ext uri="{FF2B5EF4-FFF2-40B4-BE49-F238E27FC236}">
                <a16:creationId xmlns:a16="http://schemas.microsoft.com/office/drawing/2014/main" id="{0A034C86-26D5-38E3-1A29-5CB3648828A5}"/>
              </a:ext>
            </a:extLst>
          </p:cNvPr>
          <p:cNvSpPr>
            <a:spLocks noChangeArrowheads="1"/>
          </p:cNvSpPr>
          <p:nvPr/>
        </p:nvSpPr>
        <p:spPr bwMode="auto">
          <a:xfrm>
            <a:off x="7944071" y="1732053"/>
            <a:ext cx="2339754" cy="2895034"/>
          </a:xfrm>
          <a:prstGeom prst="rect">
            <a:avLst/>
          </a:prstGeom>
          <a:ln>
            <a:solidFill>
              <a:schemeClr val="accent1"/>
            </a:solidFill>
            <a:headEnd/>
            <a:tailEnd/>
          </a:ln>
          <a:effectLst/>
        </p:spPr>
        <p:style>
          <a:lnRef idx="2">
            <a:schemeClr val="accent2"/>
          </a:lnRef>
          <a:fillRef idx="1">
            <a:schemeClr val="lt1"/>
          </a:fillRef>
          <a:effectRef idx="0">
            <a:schemeClr val="accent2"/>
          </a:effectRef>
          <a:fontRef idx="minor">
            <a:schemeClr val="dk1"/>
          </a:fontRef>
        </p:style>
        <p:txBody>
          <a:bodyPr wrap="none" anchor="t"/>
          <a:lstStyle/>
          <a:p>
            <a:pPr marL="192088" indent="-192088" algn="ctr">
              <a:defRPr/>
            </a:pPr>
            <a:r>
              <a:rPr lang="en-US" b="1" dirty="0"/>
              <a:t>Long-Term</a:t>
            </a:r>
          </a:p>
          <a:p>
            <a:pPr marL="192088" indent="-192088" algn="ctr">
              <a:defRPr/>
            </a:pPr>
            <a:r>
              <a:rPr lang="en-US" b="1" dirty="0"/>
              <a:t>Memory </a:t>
            </a:r>
            <a:r>
              <a:rPr lang="en-US" sz="1600" b="1" dirty="0"/>
              <a:t>(LTM)</a:t>
            </a:r>
          </a:p>
          <a:p>
            <a:pPr marL="192088" indent="-192088">
              <a:defRPr/>
            </a:pPr>
            <a:endParaRPr lang="en-US" sz="1200" b="1" dirty="0"/>
          </a:p>
          <a:p>
            <a:pPr marL="192088" indent="-192088">
              <a:buFontTx/>
              <a:buChar char="•"/>
              <a:defRPr/>
            </a:pPr>
            <a:r>
              <a:rPr lang="en-US" dirty="0"/>
              <a:t>episodic/semantic </a:t>
            </a:r>
          </a:p>
          <a:p>
            <a:pPr marL="192088" indent="-192088">
              <a:defRPr/>
            </a:pPr>
            <a:r>
              <a:rPr lang="en-US" dirty="0"/>
              <a:t>	information</a:t>
            </a:r>
          </a:p>
          <a:p>
            <a:pPr marL="192088" indent="-192088">
              <a:buFontTx/>
              <a:buChar char="•"/>
              <a:defRPr/>
            </a:pPr>
            <a:r>
              <a:rPr lang="en-US" dirty="0"/>
              <a:t>high capacity</a:t>
            </a:r>
          </a:p>
          <a:p>
            <a:pPr marL="192088" indent="-192088">
              <a:buFontTx/>
              <a:buChar char="•"/>
              <a:defRPr/>
            </a:pPr>
            <a:r>
              <a:rPr lang="en-US" dirty="0"/>
              <a:t>relatively</a:t>
            </a:r>
          </a:p>
          <a:p>
            <a:pPr marL="192088" indent="-192088">
              <a:defRPr/>
            </a:pPr>
            <a:r>
              <a:rPr lang="en-US" dirty="0"/>
              <a:t>	permanent duration</a:t>
            </a:r>
          </a:p>
          <a:p>
            <a:pPr marL="192088" indent="-192088">
              <a:buFontTx/>
              <a:buChar char="•"/>
              <a:defRPr/>
            </a:pPr>
            <a:r>
              <a:rPr lang="en-US" dirty="0"/>
              <a:t>slow access</a:t>
            </a:r>
          </a:p>
        </p:txBody>
      </p:sp>
      <p:grpSp>
        <p:nvGrpSpPr>
          <p:cNvPr id="11" name="Group 7">
            <a:extLst>
              <a:ext uri="{FF2B5EF4-FFF2-40B4-BE49-F238E27FC236}">
                <a16:creationId xmlns:a16="http://schemas.microsoft.com/office/drawing/2014/main" id="{48D35974-905F-3126-F0B9-C5BDD498D8C7}"/>
              </a:ext>
            </a:extLst>
          </p:cNvPr>
          <p:cNvGrpSpPr>
            <a:grpSpLocks/>
          </p:cNvGrpSpPr>
          <p:nvPr/>
        </p:nvGrpSpPr>
        <p:grpSpPr bwMode="auto">
          <a:xfrm>
            <a:off x="1660930" y="1961236"/>
            <a:ext cx="534545" cy="2438258"/>
            <a:chOff x="240" y="1584"/>
            <a:chExt cx="336" cy="1536"/>
          </a:xfrm>
          <a:effectLst/>
        </p:grpSpPr>
        <p:sp>
          <p:nvSpPr>
            <p:cNvPr id="12" name="Line 8">
              <a:extLst>
                <a:ext uri="{FF2B5EF4-FFF2-40B4-BE49-F238E27FC236}">
                  <a16:creationId xmlns:a16="http://schemas.microsoft.com/office/drawing/2014/main" id="{EAD9585B-BB06-FBB9-9A13-F75B2C18C730}"/>
                </a:ext>
              </a:extLst>
            </p:cNvPr>
            <p:cNvSpPr>
              <a:spLocks noChangeShapeType="1"/>
            </p:cNvSpPr>
            <p:nvPr/>
          </p:nvSpPr>
          <p:spPr bwMode="auto">
            <a:xfrm>
              <a:off x="240" y="1584"/>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3" name="Line 9">
              <a:extLst>
                <a:ext uri="{FF2B5EF4-FFF2-40B4-BE49-F238E27FC236}">
                  <a16:creationId xmlns:a16="http://schemas.microsoft.com/office/drawing/2014/main" id="{617EA26D-EFAD-8945-74DB-CD0853EEC7C3}"/>
                </a:ext>
              </a:extLst>
            </p:cNvPr>
            <p:cNvSpPr>
              <a:spLocks noChangeShapeType="1"/>
            </p:cNvSpPr>
            <p:nvPr/>
          </p:nvSpPr>
          <p:spPr bwMode="auto">
            <a:xfrm>
              <a:off x="240" y="1777"/>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4" name="Line 10">
              <a:extLst>
                <a:ext uri="{FF2B5EF4-FFF2-40B4-BE49-F238E27FC236}">
                  <a16:creationId xmlns:a16="http://schemas.microsoft.com/office/drawing/2014/main" id="{D0A44338-5368-1147-48DA-89E2E7C7778C}"/>
                </a:ext>
              </a:extLst>
            </p:cNvPr>
            <p:cNvSpPr>
              <a:spLocks noChangeShapeType="1"/>
            </p:cNvSpPr>
            <p:nvPr/>
          </p:nvSpPr>
          <p:spPr bwMode="auto">
            <a:xfrm>
              <a:off x="240" y="1968"/>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5" name="Line 11">
              <a:extLst>
                <a:ext uri="{FF2B5EF4-FFF2-40B4-BE49-F238E27FC236}">
                  <a16:creationId xmlns:a16="http://schemas.microsoft.com/office/drawing/2014/main" id="{13FCBA09-73FA-5554-80F3-DD6EED1862A0}"/>
                </a:ext>
              </a:extLst>
            </p:cNvPr>
            <p:cNvSpPr>
              <a:spLocks noChangeShapeType="1"/>
            </p:cNvSpPr>
            <p:nvPr/>
          </p:nvSpPr>
          <p:spPr bwMode="auto">
            <a:xfrm>
              <a:off x="240" y="2161"/>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6" name="Line 12">
              <a:extLst>
                <a:ext uri="{FF2B5EF4-FFF2-40B4-BE49-F238E27FC236}">
                  <a16:creationId xmlns:a16="http://schemas.microsoft.com/office/drawing/2014/main" id="{4FDA19BF-5EB7-34CD-C142-FD05D6D96F46}"/>
                </a:ext>
              </a:extLst>
            </p:cNvPr>
            <p:cNvSpPr>
              <a:spLocks noChangeShapeType="1"/>
            </p:cNvSpPr>
            <p:nvPr/>
          </p:nvSpPr>
          <p:spPr bwMode="auto">
            <a:xfrm>
              <a:off x="240" y="2352"/>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7" name="Line 13">
              <a:extLst>
                <a:ext uri="{FF2B5EF4-FFF2-40B4-BE49-F238E27FC236}">
                  <a16:creationId xmlns:a16="http://schemas.microsoft.com/office/drawing/2014/main" id="{6004378E-420C-28A3-AF7B-1B4CF1082376}"/>
                </a:ext>
              </a:extLst>
            </p:cNvPr>
            <p:cNvSpPr>
              <a:spLocks noChangeShapeType="1"/>
            </p:cNvSpPr>
            <p:nvPr/>
          </p:nvSpPr>
          <p:spPr bwMode="auto">
            <a:xfrm>
              <a:off x="240" y="2545"/>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8" name="Line 14">
              <a:extLst>
                <a:ext uri="{FF2B5EF4-FFF2-40B4-BE49-F238E27FC236}">
                  <a16:creationId xmlns:a16="http://schemas.microsoft.com/office/drawing/2014/main" id="{FC2F08EC-2781-E6E0-78E4-695728D5AF8A}"/>
                </a:ext>
              </a:extLst>
            </p:cNvPr>
            <p:cNvSpPr>
              <a:spLocks noChangeShapeType="1"/>
            </p:cNvSpPr>
            <p:nvPr/>
          </p:nvSpPr>
          <p:spPr bwMode="auto">
            <a:xfrm>
              <a:off x="240" y="2736"/>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19" name="Line 15">
              <a:extLst>
                <a:ext uri="{FF2B5EF4-FFF2-40B4-BE49-F238E27FC236}">
                  <a16:creationId xmlns:a16="http://schemas.microsoft.com/office/drawing/2014/main" id="{0E10D8DA-EAE0-5E55-E001-0C7EB63D3777}"/>
                </a:ext>
              </a:extLst>
            </p:cNvPr>
            <p:cNvSpPr>
              <a:spLocks noChangeShapeType="1"/>
            </p:cNvSpPr>
            <p:nvPr/>
          </p:nvSpPr>
          <p:spPr bwMode="auto">
            <a:xfrm>
              <a:off x="240" y="2929"/>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sp>
          <p:nvSpPr>
            <p:cNvPr id="20" name="Line 16">
              <a:extLst>
                <a:ext uri="{FF2B5EF4-FFF2-40B4-BE49-F238E27FC236}">
                  <a16:creationId xmlns:a16="http://schemas.microsoft.com/office/drawing/2014/main" id="{0A0D7FAE-E8C3-9B7B-5F26-5295B0717592}"/>
                </a:ext>
              </a:extLst>
            </p:cNvPr>
            <p:cNvSpPr>
              <a:spLocks noChangeShapeType="1"/>
            </p:cNvSpPr>
            <p:nvPr/>
          </p:nvSpPr>
          <p:spPr bwMode="auto">
            <a:xfrm>
              <a:off x="240" y="3120"/>
              <a:ext cx="336" cy="0"/>
            </a:xfrm>
            <a:prstGeom prst="line">
              <a:avLst/>
            </a:prstGeom>
            <a:noFill/>
            <a:ln w="38100">
              <a:solidFill>
                <a:schemeClr val="accent1"/>
              </a:solidFill>
              <a:round/>
              <a:headEnd/>
              <a:tailEnd type="triangle" w="med" len="med"/>
            </a:ln>
            <a:effectLst/>
          </p:spPr>
          <p:txBody>
            <a:bodyPr/>
            <a:lstStyle/>
            <a:p>
              <a:pPr>
                <a:defRPr/>
              </a:pPr>
              <a:endParaRPr lang="en-US">
                <a:latin typeface="Arial" pitchFamily="34" charset="0"/>
                <a:ea typeface="ＭＳ Ｐゴシック" pitchFamily="34" charset="-128"/>
              </a:endParaRPr>
            </a:p>
          </p:txBody>
        </p:sp>
      </p:grpSp>
      <p:sp>
        <p:nvSpPr>
          <p:cNvPr id="21" name="Text Box 19">
            <a:extLst>
              <a:ext uri="{FF2B5EF4-FFF2-40B4-BE49-F238E27FC236}">
                <a16:creationId xmlns:a16="http://schemas.microsoft.com/office/drawing/2014/main" id="{89793767-C6EC-026A-1BD5-022594FF5008}"/>
              </a:ext>
            </a:extLst>
          </p:cNvPr>
          <p:cNvSpPr txBox="1">
            <a:spLocks noChangeArrowheads="1"/>
          </p:cNvSpPr>
          <p:nvPr/>
        </p:nvSpPr>
        <p:spPr bwMode="auto">
          <a:xfrm>
            <a:off x="5613275" y="4856271"/>
            <a:ext cx="1234828" cy="7719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US" sz="1800"/>
              <a:t>Attributes</a:t>
            </a:r>
          </a:p>
          <a:p>
            <a:pPr algn="ctr" eaLnBrk="1" hangingPunct="1"/>
            <a:endParaRPr lang="en-US" sz="800"/>
          </a:p>
          <a:p>
            <a:pPr algn="ctr" eaLnBrk="1" hangingPunct="1"/>
            <a:r>
              <a:rPr lang="en-US" sz="1800"/>
              <a:t>Context</a:t>
            </a:r>
          </a:p>
        </p:txBody>
      </p:sp>
      <p:sp>
        <p:nvSpPr>
          <p:cNvPr id="22" name="Text Box 22">
            <a:extLst>
              <a:ext uri="{FF2B5EF4-FFF2-40B4-BE49-F238E27FC236}">
                <a16:creationId xmlns:a16="http://schemas.microsoft.com/office/drawing/2014/main" id="{5A9ACAC2-AD65-B091-C417-CB597210E6CE}"/>
              </a:ext>
            </a:extLst>
          </p:cNvPr>
          <p:cNvSpPr txBox="1">
            <a:spLocks noChangeArrowheads="1"/>
          </p:cNvSpPr>
          <p:nvPr/>
        </p:nvSpPr>
        <p:spPr bwMode="auto">
          <a:xfrm>
            <a:off x="4403273" y="5655230"/>
            <a:ext cx="32944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US" sz="1800" dirty="0"/>
              <a:t>Recognize-act cycle (~ 70 </a:t>
            </a:r>
            <a:r>
              <a:rPr lang="en-US" sz="1800" dirty="0" err="1"/>
              <a:t>ms</a:t>
            </a:r>
            <a:r>
              <a:rPr lang="en-US" sz="1800" dirty="0"/>
              <a:t>)</a:t>
            </a:r>
          </a:p>
        </p:txBody>
      </p:sp>
      <p:sp>
        <p:nvSpPr>
          <p:cNvPr id="23" name="AutoShape 23">
            <a:extLst>
              <a:ext uri="{FF2B5EF4-FFF2-40B4-BE49-F238E27FC236}">
                <a16:creationId xmlns:a16="http://schemas.microsoft.com/office/drawing/2014/main" id="{2DA6CEDA-EB4C-9C8F-1E6C-D02A59BD2972}"/>
              </a:ext>
            </a:extLst>
          </p:cNvPr>
          <p:cNvSpPr>
            <a:spLocks noChangeArrowheads="1"/>
          </p:cNvSpPr>
          <p:nvPr/>
        </p:nvSpPr>
        <p:spPr bwMode="auto">
          <a:xfrm>
            <a:off x="4523282" y="2877971"/>
            <a:ext cx="468847" cy="762354"/>
          </a:xfrm>
          <a:prstGeom prst="rightArrow">
            <a:avLst>
              <a:gd name="adj1" fmla="val 50000"/>
              <a:gd name="adj2" fmla="val 48514"/>
            </a:avLst>
          </a:prstGeom>
          <a:solidFill>
            <a:schemeClr val="accent1"/>
          </a:solidFill>
          <a:ln>
            <a:noFill/>
            <a:headEnd/>
            <a:tailEnd/>
          </a:ln>
          <a:effectLst/>
        </p:spPr>
        <p:style>
          <a:lnRef idx="2">
            <a:schemeClr val="accent2">
              <a:shade val="50000"/>
            </a:schemeClr>
          </a:lnRef>
          <a:fillRef idx="1">
            <a:schemeClr val="accent2"/>
          </a:fillRef>
          <a:effectRef idx="0">
            <a:schemeClr val="accent2"/>
          </a:effectRef>
          <a:fontRef idx="minor">
            <a:schemeClr val="lt1"/>
          </a:fontRef>
        </p:style>
        <p:txBody>
          <a:bodyPr wrap="none" anchor="ctr"/>
          <a:lstStyle/>
          <a:p>
            <a:pPr>
              <a:defRPr/>
            </a:pPr>
            <a:endParaRPr lang="de-DE"/>
          </a:p>
        </p:txBody>
      </p:sp>
      <p:sp>
        <p:nvSpPr>
          <p:cNvPr id="24" name="AutoShape 21">
            <a:extLst>
              <a:ext uri="{FF2B5EF4-FFF2-40B4-BE49-F238E27FC236}">
                <a16:creationId xmlns:a16="http://schemas.microsoft.com/office/drawing/2014/main" id="{EFB30199-E3D5-CB7B-9988-EB9602843A82}"/>
              </a:ext>
            </a:extLst>
          </p:cNvPr>
          <p:cNvSpPr>
            <a:spLocks noChangeArrowheads="1"/>
          </p:cNvSpPr>
          <p:nvPr/>
        </p:nvSpPr>
        <p:spPr bwMode="auto">
          <a:xfrm>
            <a:off x="7409526" y="2341619"/>
            <a:ext cx="534545" cy="762353"/>
          </a:xfrm>
          <a:prstGeom prst="rightArrow">
            <a:avLst>
              <a:gd name="adj1" fmla="val 50000"/>
              <a:gd name="adj2" fmla="val 48514"/>
            </a:avLst>
          </a:prstGeom>
          <a:solidFill>
            <a:schemeClr val="accent1"/>
          </a:solidFill>
          <a:ln>
            <a:noFill/>
            <a:headEnd/>
            <a:tailEnd/>
          </a:ln>
          <a:effectLst/>
        </p:spPr>
        <p:style>
          <a:lnRef idx="2">
            <a:schemeClr val="accent2">
              <a:shade val="50000"/>
            </a:schemeClr>
          </a:lnRef>
          <a:fillRef idx="1">
            <a:schemeClr val="accent2"/>
          </a:fillRef>
          <a:effectRef idx="0">
            <a:schemeClr val="accent2"/>
          </a:effectRef>
          <a:fontRef idx="minor">
            <a:schemeClr val="lt1"/>
          </a:fontRef>
        </p:style>
        <p:txBody>
          <a:bodyPr wrap="none" anchor="ctr"/>
          <a:lstStyle/>
          <a:p>
            <a:pPr>
              <a:defRPr/>
            </a:pPr>
            <a:endParaRPr lang="de-DE"/>
          </a:p>
        </p:txBody>
      </p:sp>
      <p:sp>
        <p:nvSpPr>
          <p:cNvPr id="25" name="AutoShape 20">
            <a:extLst>
              <a:ext uri="{FF2B5EF4-FFF2-40B4-BE49-F238E27FC236}">
                <a16:creationId xmlns:a16="http://schemas.microsoft.com/office/drawing/2014/main" id="{D5E9625C-81F7-ADA2-76EB-70C8CA2C2893}"/>
              </a:ext>
            </a:extLst>
          </p:cNvPr>
          <p:cNvSpPr>
            <a:spLocks noChangeArrowheads="1"/>
          </p:cNvSpPr>
          <p:nvPr/>
        </p:nvSpPr>
        <p:spPr bwMode="auto">
          <a:xfrm>
            <a:off x="7409526" y="3333155"/>
            <a:ext cx="534545" cy="760762"/>
          </a:xfrm>
          <a:prstGeom prst="leftArrow">
            <a:avLst>
              <a:gd name="adj1" fmla="val 50000"/>
              <a:gd name="adj2" fmla="val 51190"/>
            </a:avLst>
          </a:prstGeom>
          <a:solidFill>
            <a:schemeClr val="accent1"/>
          </a:solidFill>
          <a:ln>
            <a:noFill/>
            <a:headEnd/>
            <a:tailEnd/>
          </a:ln>
          <a:effectLst/>
        </p:spPr>
        <p:style>
          <a:lnRef idx="2">
            <a:schemeClr val="accent2">
              <a:shade val="50000"/>
            </a:schemeClr>
          </a:lnRef>
          <a:fillRef idx="1">
            <a:schemeClr val="accent2"/>
          </a:fillRef>
          <a:effectRef idx="0">
            <a:schemeClr val="accent2"/>
          </a:effectRef>
          <a:fontRef idx="minor">
            <a:schemeClr val="lt1"/>
          </a:fontRef>
        </p:style>
        <p:txBody>
          <a:bodyPr wrap="none" anchor="ctr"/>
          <a:lstStyle/>
          <a:p>
            <a:pPr>
              <a:defRPr/>
            </a:pPr>
            <a:endParaRPr lang="de-DE"/>
          </a:p>
        </p:txBody>
      </p:sp>
      <p:cxnSp>
        <p:nvCxnSpPr>
          <p:cNvPr id="26" name="Elbow Connector 24">
            <a:extLst>
              <a:ext uri="{FF2B5EF4-FFF2-40B4-BE49-F238E27FC236}">
                <a16:creationId xmlns:a16="http://schemas.microsoft.com/office/drawing/2014/main" id="{B0BE227F-4445-9A8A-14FA-9413C1D7D322}"/>
              </a:ext>
            </a:extLst>
          </p:cNvPr>
          <p:cNvCxnSpPr>
            <a:cxnSpLocks noChangeShapeType="1"/>
            <a:stCxn id="8" idx="2"/>
            <a:endCxn id="10" idx="2"/>
          </p:cNvCxnSpPr>
          <p:nvPr/>
        </p:nvCxnSpPr>
        <p:spPr bwMode="auto">
          <a:xfrm rot="16200000" flipH="1">
            <a:off x="6233677" y="1746816"/>
            <a:ext cx="12700" cy="5760542"/>
          </a:xfrm>
          <a:prstGeom prst="bentConnector3">
            <a:avLst>
              <a:gd name="adj1" fmla="val 1800000"/>
            </a:avLst>
          </a:prstGeom>
          <a:noFill/>
          <a:ln w="38100">
            <a:solidFill>
              <a:schemeClr val="accent1"/>
            </a:solidFill>
            <a:miter lim="800000"/>
            <a:headEnd/>
            <a:tailEnd type="arrow" w="med" len="med"/>
          </a:ln>
          <a:effectLst/>
        </p:spPr>
      </p:cxnSp>
    </p:spTree>
    <p:extLst>
      <p:ext uri="{BB962C8B-B14F-4D97-AF65-F5344CB8AC3E}">
        <p14:creationId xmlns:p14="http://schemas.microsoft.com/office/powerpoint/2010/main" val="153121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21" grpId="0"/>
      <p:bldP spid="22" grpId="0"/>
      <p:bldP spid="23" grpId="0" animBg="1"/>
      <p:bldP spid="24" grpId="0" animBg="1"/>
      <p:bldP spid="2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8E56B2B-C5FF-1702-7B54-8066156241B0}"/>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572292D7-86DE-E03B-2287-666A201F5DB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E99C734-3D40-DE15-4A73-F2B354BD24D2}"/>
              </a:ext>
            </a:extLst>
          </p:cNvPr>
          <p:cNvSpPr>
            <a:spLocks noGrp="1"/>
          </p:cNvSpPr>
          <p:nvPr>
            <p:ph type="sldNum" sz="quarter" idx="33"/>
          </p:nvPr>
        </p:nvSpPr>
        <p:spPr/>
        <p:txBody>
          <a:bodyPr/>
          <a:lstStyle/>
          <a:p>
            <a:fld id="{BA24374A-C3A8-471A-8837-3FC31668ABE5}" type="slidenum">
              <a:rPr lang="de-DE" smtClean="0"/>
              <a:pPr/>
              <a:t>30</a:t>
            </a:fld>
            <a:endParaRPr lang="de-DE" dirty="0"/>
          </a:p>
        </p:txBody>
      </p:sp>
      <p:sp>
        <p:nvSpPr>
          <p:cNvPr id="5" name="Textplatzhalter 4">
            <a:extLst>
              <a:ext uri="{FF2B5EF4-FFF2-40B4-BE49-F238E27FC236}">
                <a16:creationId xmlns:a16="http://schemas.microsoft.com/office/drawing/2014/main" id="{12A2DB75-B63D-C4F2-709A-BAA163A35CC4}"/>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3A4A8F08-34F3-EAB9-DAAE-B2186C7B943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6392DBE6-E396-65D9-C88C-505D6C5C6CB8}"/>
              </a:ext>
            </a:extLst>
          </p:cNvPr>
          <p:cNvSpPr>
            <a:spLocks noGrp="1"/>
          </p:cNvSpPr>
          <p:nvPr>
            <p:ph sz="quarter" idx="35"/>
          </p:nvPr>
        </p:nvSpPr>
        <p:spPr/>
        <p:txBody>
          <a:bodyPr/>
          <a:lstStyle/>
          <a:p>
            <a:endParaRPr lang="de-DE"/>
          </a:p>
        </p:txBody>
      </p:sp>
      <p:sp>
        <p:nvSpPr>
          <p:cNvPr id="9" name="Textfeld 8">
            <a:extLst>
              <a:ext uri="{FF2B5EF4-FFF2-40B4-BE49-F238E27FC236}">
                <a16:creationId xmlns:a16="http://schemas.microsoft.com/office/drawing/2014/main" id="{87D4A74F-054E-FDE5-771C-AC7E6ED8F30A}"/>
              </a:ext>
            </a:extLst>
          </p:cNvPr>
          <p:cNvSpPr txBox="1"/>
          <p:nvPr/>
        </p:nvSpPr>
        <p:spPr>
          <a:xfrm>
            <a:off x="3729363" y="3120971"/>
            <a:ext cx="4752528" cy="523220"/>
          </a:xfrm>
          <a:prstGeom prst="rect">
            <a:avLst/>
          </a:prstGeom>
          <a:noFill/>
        </p:spPr>
        <p:txBody>
          <a:bodyPr wrap="square" rtlCol="0">
            <a:spAutoFit/>
          </a:bodyPr>
          <a:lstStyle/>
          <a:p>
            <a:pPr algn="ctr"/>
            <a:r>
              <a:rPr lang="de-DE" sz="2800" dirty="0"/>
              <a:t>14927531914290842</a:t>
            </a:r>
          </a:p>
        </p:txBody>
      </p:sp>
    </p:spTree>
    <p:extLst>
      <p:ext uri="{BB962C8B-B14F-4D97-AF65-F5344CB8AC3E}">
        <p14:creationId xmlns:p14="http://schemas.microsoft.com/office/powerpoint/2010/main" val="3843966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C5C9C86-9182-40D4-06F6-9F44E710BF4B}"/>
              </a:ext>
            </a:extLst>
          </p:cNvPr>
          <p:cNvSpPr>
            <a:spLocks noGrp="1"/>
          </p:cNvSpPr>
          <p:nvPr>
            <p:ph type="title"/>
          </p:nvPr>
        </p:nvSpPr>
        <p:spPr/>
        <p:txBody>
          <a:bodyPr/>
          <a:lstStyle/>
          <a:p>
            <a:r>
              <a:rPr lang="de-DE" dirty="0"/>
              <a:t>Chunking</a:t>
            </a:r>
          </a:p>
        </p:txBody>
      </p:sp>
      <p:sp>
        <p:nvSpPr>
          <p:cNvPr id="3" name="Fußzeilenplatzhalter 2">
            <a:extLst>
              <a:ext uri="{FF2B5EF4-FFF2-40B4-BE49-F238E27FC236}">
                <a16:creationId xmlns:a16="http://schemas.microsoft.com/office/drawing/2014/main" id="{FCB4CE24-C9F4-2025-BA77-ABFFEFA5457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5ACA62D-7936-AFE8-1DFD-69068106F113}"/>
              </a:ext>
            </a:extLst>
          </p:cNvPr>
          <p:cNvSpPr>
            <a:spLocks noGrp="1"/>
          </p:cNvSpPr>
          <p:nvPr>
            <p:ph type="sldNum" sz="quarter" idx="33"/>
          </p:nvPr>
        </p:nvSpPr>
        <p:spPr/>
        <p:txBody>
          <a:bodyPr/>
          <a:lstStyle/>
          <a:p>
            <a:fld id="{BA24374A-C3A8-471A-8837-3FC31668ABE5}" type="slidenum">
              <a:rPr lang="de-DE" smtClean="0"/>
              <a:pPr/>
              <a:t>31</a:t>
            </a:fld>
            <a:endParaRPr lang="de-DE" dirty="0"/>
          </a:p>
        </p:txBody>
      </p:sp>
      <p:sp>
        <p:nvSpPr>
          <p:cNvPr id="5" name="Textplatzhalter 4">
            <a:extLst>
              <a:ext uri="{FF2B5EF4-FFF2-40B4-BE49-F238E27FC236}">
                <a16:creationId xmlns:a16="http://schemas.microsoft.com/office/drawing/2014/main" id="{4F33F696-7110-91B9-40C3-2D198810AF84}"/>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B1AF7C99-3A88-DE43-4CF8-5B8519D73BF8}"/>
              </a:ext>
            </a:extLst>
          </p:cNvPr>
          <p:cNvSpPr>
            <a:spLocks noGrp="1"/>
          </p:cNvSpPr>
          <p:nvPr>
            <p:ph type="body" sz="quarter" idx="34"/>
          </p:nvPr>
        </p:nvSpPr>
        <p:spPr>
          <a:xfrm>
            <a:off x="704952" y="1449388"/>
            <a:ext cx="10801349" cy="4056061"/>
          </a:xfrm>
        </p:spPr>
        <p:txBody>
          <a:bodyPr/>
          <a:lstStyle/>
          <a:p>
            <a:endParaRPr lang="de-DE" dirty="0"/>
          </a:p>
        </p:txBody>
      </p:sp>
      <p:sp>
        <p:nvSpPr>
          <p:cNvPr id="7" name="Inhaltsplatzhalter 6">
            <a:extLst>
              <a:ext uri="{FF2B5EF4-FFF2-40B4-BE49-F238E27FC236}">
                <a16:creationId xmlns:a16="http://schemas.microsoft.com/office/drawing/2014/main" id="{3BE135CE-74E0-AD61-5D0C-88CF323A3FF1}"/>
              </a:ext>
            </a:extLst>
          </p:cNvPr>
          <p:cNvSpPr>
            <a:spLocks noGrp="1"/>
          </p:cNvSpPr>
          <p:nvPr>
            <p:ph sz="quarter" idx="35"/>
          </p:nvPr>
        </p:nvSpPr>
        <p:spPr/>
        <p:txBody>
          <a:bodyPr/>
          <a:lstStyle/>
          <a:p>
            <a:endParaRPr lang="de-DE"/>
          </a:p>
        </p:txBody>
      </p:sp>
      <p:pic>
        <p:nvPicPr>
          <p:cNvPr id="8" name="Inhaltsplatzhalter 1">
            <a:extLst>
              <a:ext uri="{FF2B5EF4-FFF2-40B4-BE49-F238E27FC236}">
                <a16:creationId xmlns:a16="http://schemas.microsoft.com/office/drawing/2014/main" id="{6D45CB25-F580-A55D-165E-46AC01C8C5CE}"/>
              </a:ext>
            </a:extLst>
          </p:cNvPr>
          <p:cNvPicPr>
            <a:picLocks noChangeAspect="1"/>
          </p:cNvPicPr>
          <p:nvPr/>
        </p:nvPicPr>
        <p:blipFill>
          <a:blip r:embed="rId2"/>
          <a:srcRect t="13856" b="13856"/>
          <a:stretch>
            <a:fillRect/>
          </a:stretch>
        </p:blipFill>
        <p:spPr>
          <a:xfrm>
            <a:off x="5062019" y="842278"/>
            <a:ext cx="2705936" cy="1467172"/>
          </a:xfrm>
          <a:prstGeom prst="rect">
            <a:avLst/>
          </a:prstGeom>
        </p:spPr>
      </p:pic>
      <p:pic>
        <p:nvPicPr>
          <p:cNvPr id="9" name="Inhaltsplatzhalter 5">
            <a:extLst>
              <a:ext uri="{FF2B5EF4-FFF2-40B4-BE49-F238E27FC236}">
                <a16:creationId xmlns:a16="http://schemas.microsoft.com/office/drawing/2014/main" id="{1DF6ADFF-B8CD-ADF1-0967-7F573B6C924B}"/>
              </a:ext>
            </a:extLst>
          </p:cNvPr>
          <p:cNvPicPr>
            <a:picLocks noChangeAspect="1"/>
          </p:cNvPicPr>
          <p:nvPr/>
        </p:nvPicPr>
        <p:blipFill>
          <a:blip r:embed="rId3"/>
          <a:srcRect t="15347" b="15347"/>
          <a:stretch>
            <a:fillRect/>
          </a:stretch>
        </p:blipFill>
        <p:spPr>
          <a:xfrm>
            <a:off x="1785147" y="4489123"/>
            <a:ext cx="2808312" cy="1473345"/>
          </a:xfrm>
          <a:prstGeom prst="rect">
            <a:avLst/>
          </a:prstGeom>
        </p:spPr>
      </p:pic>
      <p:sp>
        <p:nvSpPr>
          <p:cNvPr id="10" name="Textfeld 9">
            <a:extLst>
              <a:ext uri="{FF2B5EF4-FFF2-40B4-BE49-F238E27FC236}">
                <a16:creationId xmlns:a16="http://schemas.microsoft.com/office/drawing/2014/main" id="{BF321600-C8AB-07AA-6FFE-1F389D590E29}"/>
              </a:ext>
            </a:extLst>
          </p:cNvPr>
          <p:cNvSpPr txBox="1"/>
          <p:nvPr/>
        </p:nvSpPr>
        <p:spPr>
          <a:xfrm>
            <a:off x="3729363" y="3120971"/>
            <a:ext cx="4752528" cy="523220"/>
          </a:xfrm>
          <a:prstGeom prst="rect">
            <a:avLst/>
          </a:prstGeom>
          <a:noFill/>
        </p:spPr>
        <p:txBody>
          <a:bodyPr wrap="square" rtlCol="0">
            <a:spAutoFit/>
          </a:bodyPr>
          <a:lstStyle/>
          <a:p>
            <a:r>
              <a:rPr lang="de-DE" sz="2800" dirty="0"/>
              <a:t>1492	 753	1914	 2908  42</a:t>
            </a:r>
          </a:p>
        </p:txBody>
      </p:sp>
      <p:sp>
        <p:nvSpPr>
          <p:cNvPr id="11" name="Textfeld 10">
            <a:extLst>
              <a:ext uri="{FF2B5EF4-FFF2-40B4-BE49-F238E27FC236}">
                <a16:creationId xmlns:a16="http://schemas.microsoft.com/office/drawing/2014/main" id="{65A8A558-B3D7-14D3-497B-18C1B54517FE}"/>
              </a:ext>
            </a:extLst>
          </p:cNvPr>
          <p:cNvSpPr txBox="1"/>
          <p:nvPr/>
        </p:nvSpPr>
        <p:spPr>
          <a:xfrm>
            <a:off x="1749284" y="5929283"/>
            <a:ext cx="2916183" cy="200055"/>
          </a:xfrm>
          <a:prstGeom prst="rect">
            <a:avLst/>
          </a:prstGeom>
          <a:noFill/>
        </p:spPr>
        <p:txBody>
          <a:bodyPr wrap="none" rtlCol="0">
            <a:spAutoFit/>
          </a:bodyPr>
          <a:lstStyle/>
          <a:p>
            <a:r>
              <a:rPr lang="en-US" sz="700" dirty="0"/>
              <a:t>By L. Prang &amp; Co., Boston [Public domain], via Wikimedia Commons</a:t>
            </a:r>
            <a:endParaRPr lang="de-DE" sz="700" dirty="0" err="1"/>
          </a:p>
        </p:txBody>
      </p:sp>
      <p:cxnSp>
        <p:nvCxnSpPr>
          <p:cNvPr id="12" name="Gerade Verbindung mit Pfeil 11">
            <a:extLst>
              <a:ext uri="{FF2B5EF4-FFF2-40B4-BE49-F238E27FC236}">
                <a16:creationId xmlns:a16="http://schemas.microsoft.com/office/drawing/2014/main" id="{4DC64781-7E22-7552-7620-81457D0E7C4C}"/>
              </a:ext>
            </a:extLst>
          </p:cNvPr>
          <p:cNvCxnSpPr/>
          <p:nvPr/>
        </p:nvCxnSpPr>
        <p:spPr>
          <a:xfrm flipV="1">
            <a:off x="3225307" y="3553019"/>
            <a:ext cx="864096" cy="792088"/>
          </a:xfrm>
          <a:prstGeom prst="straightConnector1">
            <a:avLst/>
          </a:prstGeom>
          <a:ln>
            <a:solidFill>
              <a:srgbClr val="000000"/>
            </a:solidFill>
            <a:tailEnd type="arrow"/>
          </a:ln>
          <a:effectLst/>
        </p:spPr>
        <p:style>
          <a:lnRef idx="2">
            <a:schemeClr val="accent1"/>
          </a:lnRef>
          <a:fillRef idx="0">
            <a:schemeClr val="accent1"/>
          </a:fillRef>
          <a:effectRef idx="1">
            <a:schemeClr val="accent1"/>
          </a:effectRef>
          <a:fontRef idx="minor">
            <a:schemeClr val="tx1"/>
          </a:fontRef>
        </p:style>
      </p:cxnSp>
      <p:pic>
        <p:nvPicPr>
          <p:cNvPr id="13" name="Bild 20">
            <a:extLst>
              <a:ext uri="{FF2B5EF4-FFF2-40B4-BE49-F238E27FC236}">
                <a16:creationId xmlns:a16="http://schemas.microsoft.com/office/drawing/2014/main" id="{FD7143E9-B667-7D9C-76A2-3956992FCA7A}"/>
              </a:ext>
            </a:extLst>
          </p:cNvPr>
          <p:cNvPicPr>
            <a:picLocks noChangeAspect="1"/>
          </p:cNvPicPr>
          <p:nvPr/>
        </p:nvPicPr>
        <p:blipFill>
          <a:blip r:embed="rId4"/>
          <a:stretch>
            <a:fillRect/>
          </a:stretch>
        </p:blipFill>
        <p:spPr>
          <a:xfrm>
            <a:off x="2899851" y="1575864"/>
            <a:ext cx="1802352" cy="1351764"/>
          </a:xfrm>
          <a:prstGeom prst="rect">
            <a:avLst/>
          </a:prstGeom>
        </p:spPr>
      </p:pic>
      <p:cxnSp>
        <p:nvCxnSpPr>
          <p:cNvPr id="14" name="Gerade Verbindung mit Pfeil 13">
            <a:extLst>
              <a:ext uri="{FF2B5EF4-FFF2-40B4-BE49-F238E27FC236}">
                <a16:creationId xmlns:a16="http://schemas.microsoft.com/office/drawing/2014/main" id="{213B1268-3D62-3FC4-4D1D-DB8489893CDB}"/>
              </a:ext>
            </a:extLst>
          </p:cNvPr>
          <p:cNvCxnSpPr/>
          <p:nvPr/>
        </p:nvCxnSpPr>
        <p:spPr>
          <a:xfrm>
            <a:off x="4809483" y="2616915"/>
            <a:ext cx="288032" cy="576064"/>
          </a:xfrm>
          <a:prstGeom prst="straightConnector1">
            <a:avLst/>
          </a:prstGeom>
          <a:ln>
            <a:solidFill>
              <a:srgbClr val="000000"/>
            </a:solidFill>
            <a:tailEnd type="arrow"/>
          </a:ln>
          <a:effectLst/>
        </p:spPr>
        <p:style>
          <a:lnRef idx="2">
            <a:schemeClr val="accent1"/>
          </a:lnRef>
          <a:fillRef idx="0">
            <a:schemeClr val="accent1"/>
          </a:fillRef>
          <a:effectRef idx="1">
            <a:schemeClr val="accent1"/>
          </a:effectRef>
          <a:fontRef idx="minor">
            <a:schemeClr val="tx1"/>
          </a:fontRef>
        </p:style>
      </p:cxnSp>
      <p:sp>
        <p:nvSpPr>
          <p:cNvPr id="15" name="Textfeld 14">
            <a:extLst>
              <a:ext uri="{FF2B5EF4-FFF2-40B4-BE49-F238E27FC236}">
                <a16:creationId xmlns:a16="http://schemas.microsoft.com/office/drawing/2014/main" id="{1CA38451-7C0D-C25C-C42A-FA9D5D46283D}"/>
              </a:ext>
            </a:extLst>
          </p:cNvPr>
          <p:cNvSpPr txBox="1"/>
          <p:nvPr/>
        </p:nvSpPr>
        <p:spPr>
          <a:xfrm rot="16200000">
            <a:off x="2113840" y="2247583"/>
            <a:ext cx="1133522" cy="369332"/>
          </a:xfrm>
          <a:prstGeom prst="rect">
            <a:avLst/>
          </a:prstGeom>
          <a:noFill/>
        </p:spPr>
        <p:txBody>
          <a:bodyPr wrap="square" rtlCol="0">
            <a:spAutoFit/>
          </a:bodyPr>
          <a:lstStyle/>
          <a:p>
            <a:r>
              <a:rPr lang="de-DE" sz="600" dirty="0"/>
              <a:t>Public Domain, https://</a:t>
            </a:r>
            <a:r>
              <a:rPr lang="de-DE" sz="600" dirty="0" err="1"/>
              <a:t>commons.wikimedia.org</a:t>
            </a:r>
            <a:r>
              <a:rPr lang="de-DE" sz="600" dirty="0"/>
              <a:t>/</a:t>
            </a:r>
            <a:r>
              <a:rPr lang="de-DE" sz="600" dirty="0" err="1"/>
              <a:t>w</a:t>
            </a:r>
            <a:r>
              <a:rPr lang="de-DE" sz="600" dirty="0"/>
              <a:t>/</a:t>
            </a:r>
            <a:r>
              <a:rPr lang="de-DE" sz="600" dirty="0" err="1"/>
              <a:t>index.php?curid</a:t>
            </a:r>
            <a:r>
              <a:rPr lang="de-DE" sz="600" dirty="0"/>
              <a:t>=190611</a:t>
            </a:r>
          </a:p>
        </p:txBody>
      </p:sp>
      <p:pic>
        <p:nvPicPr>
          <p:cNvPr id="16" name="Bild 23">
            <a:extLst>
              <a:ext uri="{FF2B5EF4-FFF2-40B4-BE49-F238E27FC236}">
                <a16:creationId xmlns:a16="http://schemas.microsoft.com/office/drawing/2014/main" id="{27104282-7542-CA50-FBE7-338487804511}"/>
              </a:ext>
            </a:extLst>
          </p:cNvPr>
          <p:cNvPicPr>
            <a:picLocks noChangeAspect="1"/>
          </p:cNvPicPr>
          <p:nvPr/>
        </p:nvPicPr>
        <p:blipFill>
          <a:blip r:embed="rId5"/>
          <a:stretch>
            <a:fillRect/>
          </a:stretch>
        </p:blipFill>
        <p:spPr>
          <a:xfrm>
            <a:off x="4933976" y="4273711"/>
            <a:ext cx="4164066" cy="1511556"/>
          </a:xfrm>
          <a:prstGeom prst="rect">
            <a:avLst/>
          </a:prstGeom>
        </p:spPr>
      </p:pic>
      <p:cxnSp>
        <p:nvCxnSpPr>
          <p:cNvPr id="17" name="Gerade Verbindung mit Pfeil 16">
            <a:extLst>
              <a:ext uri="{FF2B5EF4-FFF2-40B4-BE49-F238E27FC236}">
                <a16:creationId xmlns:a16="http://schemas.microsoft.com/office/drawing/2014/main" id="{308F8632-F603-401B-4071-A4B13CE524B5}"/>
              </a:ext>
            </a:extLst>
          </p:cNvPr>
          <p:cNvCxnSpPr>
            <a:endCxn id="10" idx="2"/>
          </p:cNvCxnSpPr>
          <p:nvPr/>
        </p:nvCxnSpPr>
        <p:spPr>
          <a:xfrm flipH="1" flipV="1">
            <a:off x="6105627" y="3644191"/>
            <a:ext cx="144016" cy="412884"/>
          </a:xfrm>
          <a:prstGeom prst="straightConnector1">
            <a:avLst/>
          </a:prstGeom>
          <a:ln>
            <a:solidFill>
              <a:srgbClr val="000000"/>
            </a:solidFill>
            <a:tailEnd type="arrow"/>
          </a:ln>
          <a:effectLst/>
        </p:spPr>
        <p:style>
          <a:lnRef idx="2">
            <a:schemeClr val="accent1"/>
          </a:lnRef>
          <a:fillRef idx="0">
            <a:schemeClr val="accent1"/>
          </a:fillRef>
          <a:effectRef idx="1">
            <a:schemeClr val="accent1"/>
          </a:effectRef>
          <a:fontRef idx="minor">
            <a:schemeClr val="tx1"/>
          </a:fontRef>
        </p:style>
      </p:cxnSp>
      <p:sp>
        <p:nvSpPr>
          <p:cNvPr id="18" name="Rechteck 17">
            <a:extLst>
              <a:ext uri="{FF2B5EF4-FFF2-40B4-BE49-F238E27FC236}">
                <a16:creationId xmlns:a16="http://schemas.microsoft.com/office/drawing/2014/main" id="{25338BFC-089A-084D-B53E-8FB419E94C0F}"/>
              </a:ext>
            </a:extLst>
          </p:cNvPr>
          <p:cNvSpPr/>
          <p:nvPr/>
        </p:nvSpPr>
        <p:spPr>
          <a:xfrm>
            <a:off x="5062019" y="5713259"/>
            <a:ext cx="4572000" cy="230832"/>
          </a:xfrm>
          <a:prstGeom prst="rect">
            <a:avLst/>
          </a:prstGeom>
        </p:spPr>
        <p:txBody>
          <a:bodyPr>
            <a:spAutoFit/>
          </a:bodyPr>
          <a:lstStyle/>
          <a:p>
            <a:r>
              <a:rPr lang="en-US" sz="900" dirty="0"/>
              <a:t>Public Domain, https://</a:t>
            </a:r>
            <a:r>
              <a:rPr lang="en-US" sz="900" dirty="0" err="1"/>
              <a:t>commons.wikimedia.org</a:t>
            </a:r>
            <a:r>
              <a:rPr lang="en-US" sz="900" dirty="0"/>
              <a:t>/w/</a:t>
            </a:r>
            <a:r>
              <a:rPr lang="en-US" sz="900" dirty="0" err="1"/>
              <a:t>index.php?curid</a:t>
            </a:r>
            <a:r>
              <a:rPr lang="en-US" sz="900" dirty="0"/>
              <a:t>=2599594</a:t>
            </a:r>
            <a:endParaRPr lang="de-DE" sz="900" dirty="0"/>
          </a:p>
        </p:txBody>
      </p:sp>
      <p:cxnSp>
        <p:nvCxnSpPr>
          <p:cNvPr id="19" name="Gerade Verbindung mit Pfeil 18">
            <a:extLst>
              <a:ext uri="{FF2B5EF4-FFF2-40B4-BE49-F238E27FC236}">
                <a16:creationId xmlns:a16="http://schemas.microsoft.com/office/drawing/2014/main" id="{0AD563AB-C4E2-BB33-C727-7494FA3624CB}"/>
              </a:ext>
            </a:extLst>
          </p:cNvPr>
          <p:cNvCxnSpPr/>
          <p:nvPr/>
        </p:nvCxnSpPr>
        <p:spPr>
          <a:xfrm>
            <a:off x="6897715" y="2547399"/>
            <a:ext cx="288032" cy="576064"/>
          </a:xfrm>
          <a:prstGeom prst="straightConnector1">
            <a:avLst/>
          </a:prstGeom>
          <a:ln>
            <a:solidFill>
              <a:srgbClr val="000000"/>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20" name="Gerade Verbindung mit Pfeil 19">
            <a:extLst>
              <a:ext uri="{FF2B5EF4-FFF2-40B4-BE49-F238E27FC236}">
                <a16:creationId xmlns:a16="http://schemas.microsoft.com/office/drawing/2014/main" id="{FC9C6431-C8AE-6279-95A9-41D15E7A7E23}"/>
              </a:ext>
            </a:extLst>
          </p:cNvPr>
          <p:cNvCxnSpPr/>
          <p:nvPr/>
        </p:nvCxnSpPr>
        <p:spPr>
          <a:xfrm flipH="1">
            <a:off x="8193859" y="2879348"/>
            <a:ext cx="504056" cy="529655"/>
          </a:xfrm>
          <a:prstGeom prst="straightConnector1">
            <a:avLst/>
          </a:prstGeom>
          <a:ln>
            <a:solidFill>
              <a:srgbClr val="000000"/>
            </a:solidFill>
            <a:tailEnd type="arrow"/>
          </a:ln>
          <a:effectLst/>
        </p:spPr>
        <p:style>
          <a:lnRef idx="2">
            <a:schemeClr val="accent1"/>
          </a:lnRef>
          <a:fillRef idx="0">
            <a:schemeClr val="accent1"/>
          </a:fillRef>
          <a:effectRef idx="1">
            <a:schemeClr val="accent1"/>
          </a:effectRef>
          <a:fontRef idx="minor">
            <a:schemeClr val="tx1"/>
          </a:fontRef>
        </p:style>
      </p:cxnSp>
      <p:pic>
        <p:nvPicPr>
          <p:cNvPr id="21" name="Bild 4">
            <a:extLst>
              <a:ext uri="{FF2B5EF4-FFF2-40B4-BE49-F238E27FC236}">
                <a16:creationId xmlns:a16="http://schemas.microsoft.com/office/drawing/2014/main" id="{EC9EF159-108D-BA24-F44D-E3D9017169D6}"/>
              </a:ext>
            </a:extLst>
          </p:cNvPr>
          <p:cNvPicPr>
            <a:picLocks noChangeAspect="1"/>
          </p:cNvPicPr>
          <p:nvPr/>
        </p:nvPicPr>
        <p:blipFill>
          <a:blip r:embed="rId6"/>
          <a:stretch>
            <a:fillRect/>
          </a:stretch>
        </p:blipFill>
        <p:spPr>
          <a:xfrm>
            <a:off x="8030969" y="1395635"/>
            <a:ext cx="2448198" cy="1359260"/>
          </a:xfrm>
          <a:prstGeom prst="rect">
            <a:avLst/>
          </a:prstGeom>
        </p:spPr>
      </p:pic>
    </p:spTree>
    <p:extLst>
      <p:ext uri="{BB962C8B-B14F-4D97-AF65-F5344CB8AC3E}">
        <p14:creationId xmlns:p14="http://schemas.microsoft.com/office/powerpoint/2010/main" val="8544112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CDB159D-F43A-8906-4059-A49CF64B627C}"/>
              </a:ext>
            </a:extLst>
          </p:cNvPr>
          <p:cNvSpPr>
            <a:spLocks noGrp="1"/>
          </p:cNvSpPr>
          <p:nvPr>
            <p:ph type="title"/>
          </p:nvPr>
        </p:nvSpPr>
        <p:spPr/>
        <p:txBody>
          <a:bodyPr/>
          <a:lstStyle/>
          <a:p>
            <a:r>
              <a:rPr lang="de-DE" dirty="0"/>
              <a:t>Short-Term Memory (STM)</a:t>
            </a:r>
          </a:p>
        </p:txBody>
      </p:sp>
      <p:sp>
        <p:nvSpPr>
          <p:cNvPr id="3" name="Fußzeilenplatzhalter 2">
            <a:extLst>
              <a:ext uri="{FF2B5EF4-FFF2-40B4-BE49-F238E27FC236}">
                <a16:creationId xmlns:a16="http://schemas.microsoft.com/office/drawing/2014/main" id="{E19E32E1-151A-2563-BE42-BCFC64D1C7A2}"/>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256A784-9C29-A513-4255-E124CF6A818B}"/>
              </a:ext>
            </a:extLst>
          </p:cNvPr>
          <p:cNvSpPr>
            <a:spLocks noGrp="1"/>
          </p:cNvSpPr>
          <p:nvPr>
            <p:ph type="sldNum" sz="quarter" idx="28"/>
          </p:nvPr>
        </p:nvSpPr>
        <p:spPr/>
        <p:txBody>
          <a:bodyPr/>
          <a:lstStyle/>
          <a:p>
            <a:fld id="{BA24374A-C3A8-471A-8837-3FC31668ABE5}" type="slidenum">
              <a:rPr lang="de-DE" smtClean="0"/>
              <a:pPr/>
              <a:t>32</a:t>
            </a:fld>
            <a:endParaRPr lang="de-DE" dirty="0"/>
          </a:p>
        </p:txBody>
      </p:sp>
      <p:sp>
        <p:nvSpPr>
          <p:cNvPr id="9" name="Textplatzhalter 8">
            <a:extLst>
              <a:ext uri="{FF2B5EF4-FFF2-40B4-BE49-F238E27FC236}">
                <a16:creationId xmlns:a16="http://schemas.microsoft.com/office/drawing/2014/main" id="{589F5DB5-FDD0-4BF4-2A01-0767EFFEC4C4}"/>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C455C6E-DDCA-C2C6-F7ED-94E05F108F8C}"/>
              </a:ext>
            </a:extLst>
          </p:cNvPr>
          <p:cNvSpPr>
            <a:spLocks noGrp="1"/>
          </p:cNvSpPr>
          <p:nvPr>
            <p:ph type="body" sz="quarter" idx="29"/>
          </p:nvPr>
        </p:nvSpPr>
        <p:spPr>
          <a:xfrm>
            <a:off x="695325" y="1449388"/>
            <a:ext cx="7548713" cy="4679950"/>
          </a:xfrm>
        </p:spPr>
        <p:txBody>
          <a:bodyPr>
            <a:normAutofit/>
          </a:bodyPr>
          <a:lstStyle/>
          <a:p>
            <a:r>
              <a:rPr lang="en-US" b="1" dirty="0">
                <a:solidFill>
                  <a:schemeClr val="accent1"/>
                </a:solidFill>
              </a:rPr>
              <a:t>Temporary storage </a:t>
            </a:r>
            <a:r>
              <a:rPr lang="en-US" dirty="0"/>
              <a:t>of information to be manipulated</a:t>
            </a:r>
          </a:p>
          <a:p>
            <a:pPr lvl="1"/>
            <a:r>
              <a:rPr lang="en-US" dirty="0"/>
              <a:t>Capacity 7 ± 2 chunks (Miller, 1956)</a:t>
            </a:r>
          </a:p>
          <a:p>
            <a:pPr lvl="1"/>
            <a:r>
              <a:rPr lang="en-US" dirty="0"/>
              <a:t>Chunks: words, numbers, pictures ...</a:t>
            </a:r>
          </a:p>
          <a:p>
            <a:r>
              <a:rPr lang="en-US" dirty="0"/>
              <a:t>Many designers base their interaction </a:t>
            </a:r>
            <a:r>
              <a:rPr lang="en-US" b="1" dirty="0">
                <a:solidFill>
                  <a:schemeClr val="accent1"/>
                </a:solidFill>
              </a:rPr>
              <a:t>design on policies </a:t>
            </a:r>
            <a:r>
              <a:rPr lang="en-US" dirty="0"/>
              <a:t>such as</a:t>
            </a:r>
          </a:p>
          <a:p>
            <a:pPr lvl="1"/>
            <a:r>
              <a:rPr lang="en-US" dirty="0"/>
              <a:t>Present only 7 options on a menu</a:t>
            </a:r>
          </a:p>
          <a:p>
            <a:pPr lvl="1"/>
            <a:r>
              <a:rPr lang="en-US" dirty="0"/>
              <a:t>Display only 7 icons on a bar tool</a:t>
            </a:r>
          </a:p>
          <a:p>
            <a:pPr lvl="1"/>
            <a:r>
              <a:rPr lang="en-US" dirty="0"/>
              <a:t>Have no more than 7 bullets in a list</a:t>
            </a:r>
          </a:p>
          <a:p>
            <a:pPr lvl="1"/>
            <a:r>
              <a:rPr lang="en-US" dirty="0"/>
              <a:t>Place only 7 items on a pull-down menu</a:t>
            </a:r>
          </a:p>
          <a:p>
            <a:pPr lvl="1"/>
            <a:r>
              <a:rPr lang="en-US" dirty="0"/>
              <a:t>Place only 7 tabs on the top of a website page</a:t>
            </a:r>
          </a:p>
          <a:p>
            <a:pPr marL="357188" lvl="1" indent="0">
              <a:buNone/>
            </a:pPr>
            <a:r>
              <a:rPr lang="de-DE" dirty="0">
                <a:sym typeface="Wingdings"/>
              </a:rPr>
              <a:t> </a:t>
            </a:r>
            <a:r>
              <a:rPr lang="en-US" dirty="0">
                <a:sym typeface="Wingdings"/>
              </a:rPr>
              <a:t>Not necessary to limit the presented information</a:t>
            </a:r>
            <a:r>
              <a:rPr lang="de-DE" dirty="0"/>
              <a:t> </a:t>
            </a:r>
          </a:p>
        </p:txBody>
      </p:sp>
      <p:pic>
        <p:nvPicPr>
          <p:cNvPr id="8" name="Picture 2" descr="eorge A Miller The Magical Number Seven Plus or Minus Two">
            <a:extLst>
              <a:ext uri="{FF2B5EF4-FFF2-40B4-BE49-F238E27FC236}">
                <a16:creationId xmlns:a16="http://schemas.microsoft.com/office/drawing/2014/main" id="{CA8CF006-F953-BD1D-788B-B6B201C1CA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2764" y="1576588"/>
            <a:ext cx="2849560" cy="3561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912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5FCA6DA4-D421-F12B-09AC-C0CA3E599994}"/>
              </a:ext>
            </a:extLst>
          </p:cNvPr>
          <p:cNvSpPr>
            <a:spLocks noGrp="1"/>
          </p:cNvSpPr>
          <p:nvPr>
            <p:ph type="title"/>
          </p:nvPr>
        </p:nvSpPr>
        <p:spPr/>
        <p:txBody>
          <a:bodyPr/>
          <a:lstStyle/>
          <a:p>
            <a:r>
              <a:rPr lang="de-DE" dirty="0"/>
              <a:t>Problems </a:t>
            </a:r>
            <a:r>
              <a:rPr lang="de-DE" dirty="0" err="1"/>
              <a:t>with</a:t>
            </a:r>
            <a:r>
              <a:rPr lang="de-DE" dirty="0"/>
              <a:t> </a:t>
            </a:r>
            <a:r>
              <a:rPr lang="de-DE" dirty="0" err="1"/>
              <a:t>the</a:t>
            </a:r>
            <a:r>
              <a:rPr lang="de-DE" dirty="0"/>
              <a:t> classic </a:t>
            </a:r>
            <a:r>
              <a:rPr lang="en-GB" dirty="0"/>
              <a:t>‘7</a:t>
            </a:r>
            <a:r>
              <a:rPr lang="en-GB" dirty="0">
                <a:sym typeface="Symbol" charset="0"/>
              </a:rPr>
              <a:t></a:t>
            </a:r>
            <a:r>
              <a:rPr lang="en-GB" dirty="0"/>
              <a:t>2’</a:t>
            </a:r>
            <a:endParaRPr lang="de-DE" dirty="0"/>
          </a:p>
        </p:txBody>
      </p:sp>
      <p:sp>
        <p:nvSpPr>
          <p:cNvPr id="3" name="Fußzeilenplatzhalter 2">
            <a:extLst>
              <a:ext uri="{FF2B5EF4-FFF2-40B4-BE49-F238E27FC236}">
                <a16:creationId xmlns:a16="http://schemas.microsoft.com/office/drawing/2014/main" id="{DC8E11B2-015D-12D6-1FA7-769814DCCAF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5B90466-015A-08A8-07C3-1A0DFD8F617C}"/>
              </a:ext>
            </a:extLst>
          </p:cNvPr>
          <p:cNvSpPr>
            <a:spLocks noGrp="1"/>
          </p:cNvSpPr>
          <p:nvPr>
            <p:ph type="sldNum" sz="quarter" idx="33"/>
          </p:nvPr>
        </p:nvSpPr>
        <p:spPr/>
        <p:txBody>
          <a:bodyPr/>
          <a:lstStyle/>
          <a:p>
            <a:fld id="{BA24374A-C3A8-471A-8837-3FC31668ABE5}" type="slidenum">
              <a:rPr lang="de-DE" smtClean="0"/>
              <a:pPr/>
              <a:t>33</a:t>
            </a:fld>
            <a:endParaRPr lang="de-DE" dirty="0"/>
          </a:p>
        </p:txBody>
      </p:sp>
      <p:sp>
        <p:nvSpPr>
          <p:cNvPr id="9" name="Textplatzhalter 8">
            <a:extLst>
              <a:ext uri="{FF2B5EF4-FFF2-40B4-BE49-F238E27FC236}">
                <a16:creationId xmlns:a16="http://schemas.microsoft.com/office/drawing/2014/main" id="{44531337-1997-90AF-C857-C8F9F21A887E}"/>
              </a:ext>
            </a:extLst>
          </p:cNvPr>
          <p:cNvSpPr>
            <a:spLocks noGrp="1"/>
          </p:cNvSpPr>
          <p:nvPr>
            <p:ph type="body" sz="quarter" idx="21"/>
          </p:nvPr>
        </p:nvSpPr>
        <p:spPr/>
        <p:txBody>
          <a:bodyPr/>
          <a:lstStyle/>
          <a:p>
            <a:r>
              <a:rPr lang="en-US" sz="1400"/>
              <a:t>Cognition</a:t>
            </a:r>
            <a:endParaRPr lang="de-DE"/>
          </a:p>
        </p:txBody>
      </p:sp>
      <p:sp>
        <p:nvSpPr>
          <p:cNvPr id="6" name="Textplatzhalter 5">
            <a:extLst>
              <a:ext uri="{FF2B5EF4-FFF2-40B4-BE49-F238E27FC236}">
                <a16:creationId xmlns:a16="http://schemas.microsoft.com/office/drawing/2014/main" id="{CC824454-3EF8-4C5D-C2F9-55204A037186}"/>
              </a:ext>
            </a:extLst>
          </p:cNvPr>
          <p:cNvSpPr>
            <a:spLocks noGrp="1"/>
          </p:cNvSpPr>
          <p:nvPr>
            <p:ph type="body" sz="quarter" idx="34"/>
          </p:nvPr>
        </p:nvSpPr>
        <p:spPr>
          <a:xfrm>
            <a:off x="695325" y="1449388"/>
            <a:ext cx="8660431" cy="4056061"/>
          </a:xfrm>
        </p:spPr>
        <p:txBody>
          <a:bodyPr>
            <a:normAutofit lnSpcReduction="10000"/>
          </a:bodyPr>
          <a:lstStyle/>
          <a:p>
            <a:r>
              <a:rPr lang="en-US" dirty="0"/>
              <a:t>In real-world tasks people are capable of storing ~</a:t>
            </a:r>
            <a:r>
              <a:rPr lang="en-US" b="1" dirty="0">
                <a:solidFill>
                  <a:schemeClr val="accent1"/>
                </a:solidFill>
              </a:rPr>
              <a:t>4 chunks </a:t>
            </a:r>
            <a:r>
              <a:rPr lang="en-US" dirty="0"/>
              <a:t>or pieces of information in short-term memory [1].</a:t>
            </a:r>
            <a:endParaRPr lang="de-DE" dirty="0"/>
          </a:p>
          <a:p>
            <a:r>
              <a:rPr lang="en-US" dirty="0"/>
              <a:t>It’s about </a:t>
            </a:r>
            <a:r>
              <a:rPr lang="en-US" b="1" dirty="0">
                <a:solidFill>
                  <a:schemeClr val="accent1"/>
                </a:solidFill>
              </a:rPr>
              <a:t>scanning or recalling</a:t>
            </a:r>
            <a:r>
              <a:rPr lang="en-US" dirty="0"/>
              <a:t>?</a:t>
            </a:r>
          </a:p>
          <a:p>
            <a:pPr lvl="1"/>
            <a:r>
              <a:rPr lang="en-US" dirty="0"/>
              <a:t>People can scan/read lists of bullets, tabs, menu items in a certain </a:t>
            </a:r>
            <a:r>
              <a:rPr lang="en-US" b="1" dirty="0">
                <a:solidFill>
                  <a:schemeClr val="accent1"/>
                </a:solidFill>
              </a:rPr>
              <a:t>order</a:t>
            </a:r>
            <a:r>
              <a:rPr lang="en-US" dirty="0"/>
              <a:t> </a:t>
            </a:r>
          </a:p>
          <a:p>
            <a:r>
              <a:rPr lang="en-US" b="1" dirty="0">
                <a:solidFill>
                  <a:schemeClr val="accent1"/>
                </a:solidFill>
              </a:rPr>
              <a:t>Do not overload </a:t>
            </a:r>
            <a:r>
              <a:rPr lang="en-US" dirty="0"/>
              <a:t>the STM</a:t>
            </a:r>
          </a:p>
          <a:p>
            <a:pPr lvl="1"/>
            <a:r>
              <a:rPr lang="en-US" dirty="0"/>
              <a:t>Use known symbols</a:t>
            </a:r>
          </a:p>
          <a:p>
            <a:pPr lvl="1"/>
            <a:r>
              <a:rPr lang="en-US" dirty="0"/>
              <a:t>Notes, menus, lists (WYSIWYG)</a:t>
            </a:r>
          </a:p>
          <a:p>
            <a:pPr lvl="1"/>
            <a:r>
              <a:rPr lang="en-US" dirty="0"/>
              <a:t>Grouping, chunks (complex super symbols)</a:t>
            </a:r>
          </a:p>
          <a:p>
            <a:pPr lvl="1"/>
            <a:r>
              <a:rPr lang="en-US" dirty="0"/>
              <a:t>Short, closed actions</a:t>
            </a:r>
          </a:p>
          <a:p>
            <a:endParaRPr lang="de-DE" dirty="0"/>
          </a:p>
        </p:txBody>
      </p:sp>
      <p:sp>
        <p:nvSpPr>
          <p:cNvPr id="10" name="Inhaltsplatzhalter 9">
            <a:extLst>
              <a:ext uri="{FF2B5EF4-FFF2-40B4-BE49-F238E27FC236}">
                <a16:creationId xmlns:a16="http://schemas.microsoft.com/office/drawing/2014/main" id="{F753ACC2-A023-CD0E-15EF-9EB170B25612}"/>
              </a:ext>
            </a:extLst>
          </p:cNvPr>
          <p:cNvSpPr>
            <a:spLocks noGrp="1"/>
          </p:cNvSpPr>
          <p:nvPr>
            <p:ph sz="quarter" idx="35"/>
          </p:nvPr>
        </p:nvSpPr>
        <p:spPr>
          <a:xfrm>
            <a:off x="695325" y="5505450"/>
            <a:ext cx="8698932" cy="623888"/>
          </a:xfrm>
        </p:spPr>
        <p:txBody>
          <a:bodyPr/>
          <a:lstStyle/>
          <a:p>
            <a:pPr algn="l" fontAlgn="base"/>
            <a:r>
              <a:rPr lang="en-US" sz="1000" dirty="0"/>
              <a:t>[1] Cowan N. </a:t>
            </a:r>
            <a:r>
              <a:rPr lang="en-US" sz="1000" dirty="0">
                <a:hlinkClick r:id="rId2"/>
              </a:rPr>
              <a:t>What are the differences between long-term, short-term, and working memory?</a:t>
            </a:r>
            <a:r>
              <a:rPr lang="en-US" sz="1000" dirty="0"/>
              <a:t> Prog Brain Res. 2008;169:323-338. doi:10.1016/S0079-6123(07)00020-9</a:t>
            </a:r>
          </a:p>
        </p:txBody>
      </p:sp>
      <p:pic>
        <p:nvPicPr>
          <p:cNvPr id="7" name="Grafik 6">
            <a:extLst>
              <a:ext uri="{FF2B5EF4-FFF2-40B4-BE49-F238E27FC236}">
                <a16:creationId xmlns:a16="http://schemas.microsoft.com/office/drawing/2014/main" id="{394F1FC3-0FE7-0022-B698-ED476276D3C5}"/>
              </a:ext>
            </a:extLst>
          </p:cNvPr>
          <p:cNvPicPr>
            <a:picLocks noChangeAspect="1"/>
          </p:cNvPicPr>
          <p:nvPr/>
        </p:nvPicPr>
        <p:blipFill rotWithShape="1">
          <a:blip r:embed="rId3"/>
          <a:srcRect l="1" r="75173"/>
          <a:stretch/>
        </p:blipFill>
        <p:spPr>
          <a:xfrm>
            <a:off x="9463126" y="-1"/>
            <a:ext cx="2784350" cy="6308725"/>
          </a:xfrm>
          <a:prstGeom prst="rect">
            <a:avLst/>
          </a:prstGeom>
        </p:spPr>
      </p:pic>
    </p:spTree>
    <p:extLst>
      <p:ext uri="{BB962C8B-B14F-4D97-AF65-F5344CB8AC3E}">
        <p14:creationId xmlns:p14="http://schemas.microsoft.com/office/powerpoint/2010/main" val="113696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CBE23A1-8058-9C49-8EFD-CFBBE79CC358}"/>
              </a:ext>
            </a:extLst>
          </p:cNvPr>
          <p:cNvSpPr>
            <a:spLocks noGrp="1"/>
          </p:cNvSpPr>
          <p:nvPr>
            <p:ph type="title"/>
          </p:nvPr>
        </p:nvSpPr>
        <p:spPr/>
        <p:txBody>
          <a:bodyPr/>
          <a:lstStyle/>
          <a:p>
            <a:r>
              <a:rPr lang="de-DE" dirty="0" err="1"/>
              <a:t>Typical</a:t>
            </a:r>
            <a:r>
              <a:rPr lang="de-DE" dirty="0"/>
              <a:t> Learning and </a:t>
            </a:r>
            <a:r>
              <a:rPr lang="de-DE" dirty="0" err="1"/>
              <a:t>Forgetting</a:t>
            </a:r>
            <a:r>
              <a:rPr lang="de-DE" dirty="0"/>
              <a:t> </a:t>
            </a:r>
            <a:r>
              <a:rPr lang="de-DE" dirty="0" err="1"/>
              <a:t>Curves</a:t>
            </a:r>
            <a:endParaRPr lang="de-DE" dirty="0"/>
          </a:p>
        </p:txBody>
      </p:sp>
      <p:sp>
        <p:nvSpPr>
          <p:cNvPr id="3" name="Fußzeilenplatzhalter 2">
            <a:extLst>
              <a:ext uri="{FF2B5EF4-FFF2-40B4-BE49-F238E27FC236}">
                <a16:creationId xmlns:a16="http://schemas.microsoft.com/office/drawing/2014/main" id="{B1EBFB23-17F1-0E1D-AF28-E069175027F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A3A1119-CD78-1708-0343-5F4DD0313CD5}"/>
              </a:ext>
            </a:extLst>
          </p:cNvPr>
          <p:cNvSpPr>
            <a:spLocks noGrp="1"/>
          </p:cNvSpPr>
          <p:nvPr>
            <p:ph type="sldNum" sz="quarter" idx="33"/>
          </p:nvPr>
        </p:nvSpPr>
        <p:spPr/>
        <p:txBody>
          <a:bodyPr/>
          <a:lstStyle/>
          <a:p>
            <a:fld id="{BA24374A-C3A8-471A-8837-3FC31668ABE5}" type="slidenum">
              <a:rPr lang="de-DE" smtClean="0"/>
              <a:pPr/>
              <a:t>34</a:t>
            </a:fld>
            <a:endParaRPr lang="de-DE" dirty="0"/>
          </a:p>
        </p:txBody>
      </p:sp>
      <p:sp>
        <p:nvSpPr>
          <p:cNvPr id="5" name="Textplatzhalter 4">
            <a:extLst>
              <a:ext uri="{FF2B5EF4-FFF2-40B4-BE49-F238E27FC236}">
                <a16:creationId xmlns:a16="http://schemas.microsoft.com/office/drawing/2014/main" id="{6D59F8B4-325C-26B4-07D5-83504F99CD7D}"/>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81ACBD70-DE27-BBEC-AE81-641F7D7DC2A2}"/>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D5D5A28-DEAC-3E4A-F366-BA3E4E9EDE1D}"/>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021F7292-EF8B-7F50-001B-B3414256B7B1}"/>
              </a:ext>
            </a:extLst>
          </p:cNvPr>
          <p:cNvGrpSpPr/>
          <p:nvPr/>
        </p:nvGrpSpPr>
        <p:grpSpPr>
          <a:xfrm>
            <a:off x="1463002" y="2284577"/>
            <a:ext cx="9795091" cy="3314365"/>
            <a:chOff x="1046035" y="1748333"/>
            <a:chExt cx="9795091" cy="3760014"/>
          </a:xfrm>
        </p:grpSpPr>
        <p:cxnSp>
          <p:nvCxnSpPr>
            <p:cNvPr id="9" name="Gerade Verbindung mit Pfeil 8">
              <a:extLst>
                <a:ext uri="{FF2B5EF4-FFF2-40B4-BE49-F238E27FC236}">
                  <a16:creationId xmlns:a16="http://schemas.microsoft.com/office/drawing/2014/main" id="{441703B2-CDC1-BBE8-6A93-03AE8423B040}"/>
                </a:ext>
              </a:extLst>
            </p:cNvPr>
            <p:cNvCxnSpPr>
              <a:cxnSpLocks/>
            </p:cNvCxnSpPr>
            <p:nvPr/>
          </p:nvCxnSpPr>
          <p:spPr>
            <a:xfrm flipV="1">
              <a:off x="1046035" y="5427878"/>
              <a:ext cx="9795091" cy="80469"/>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Gerade Verbindung mit Pfeil 9">
              <a:extLst>
                <a:ext uri="{FF2B5EF4-FFF2-40B4-BE49-F238E27FC236}">
                  <a16:creationId xmlns:a16="http://schemas.microsoft.com/office/drawing/2014/main" id="{3D05EC83-D939-8E65-AA7F-F10D21D74531}"/>
                </a:ext>
              </a:extLst>
            </p:cNvPr>
            <p:cNvCxnSpPr>
              <a:cxnSpLocks/>
            </p:cNvCxnSpPr>
            <p:nvPr/>
          </p:nvCxnSpPr>
          <p:spPr>
            <a:xfrm flipV="1">
              <a:off x="1046035" y="1748333"/>
              <a:ext cx="0" cy="376001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Freihandform: Form 10">
              <a:extLst>
                <a:ext uri="{FF2B5EF4-FFF2-40B4-BE49-F238E27FC236}">
                  <a16:creationId xmlns:a16="http://schemas.microsoft.com/office/drawing/2014/main" id="{121E323C-1495-C6E0-692B-64FD41ABF0EC}"/>
                </a:ext>
              </a:extLst>
            </p:cNvPr>
            <p:cNvSpPr/>
            <p:nvPr/>
          </p:nvSpPr>
          <p:spPr>
            <a:xfrm>
              <a:off x="1097280" y="1828617"/>
              <a:ext cx="9495128" cy="3639495"/>
            </a:xfrm>
            <a:custGeom>
              <a:avLst/>
              <a:gdLst>
                <a:gd name="connsiteX0" fmla="*/ 0 w 10594436"/>
                <a:gd name="connsiteY0" fmla="*/ 3845557 h 3845557"/>
                <a:gd name="connsiteX1" fmla="*/ 490118 w 10594436"/>
                <a:gd name="connsiteY1" fmla="*/ 2411778 h 3845557"/>
                <a:gd name="connsiteX2" fmla="*/ 1960473 w 10594436"/>
                <a:gd name="connsiteY2" fmla="*/ 802434 h 3845557"/>
                <a:gd name="connsiteX3" fmla="*/ 4879238 w 10594436"/>
                <a:gd name="connsiteY3" fmla="*/ 34338 h 3845557"/>
                <a:gd name="connsiteX4" fmla="*/ 5625388 w 10594436"/>
                <a:gd name="connsiteY4" fmla="*/ 363522 h 3845557"/>
                <a:gd name="connsiteX5" fmla="*/ 6181344 w 10594436"/>
                <a:gd name="connsiteY5" fmla="*/ 2353256 h 3845557"/>
                <a:gd name="connsiteX6" fmla="*/ 9875520 w 10594436"/>
                <a:gd name="connsiteY6" fmla="*/ 3399330 h 3845557"/>
                <a:gd name="connsiteX7" fmla="*/ 10592409 w 10594436"/>
                <a:gd name="connsiteY7" fmla="*/ 3443221 h 3845557"/>
                <a:gd name="connsiteX0" fmla="*/ 0 w 10594436"/>
                <a:gd name="connsiteY0" fmla="*/ 3852770 h 3852770"/>
                <a:gd name="connsiteX1" fmla="*/ 490118 w 10594436"/>
                <a:gd name="connsiteY1" fmla="*/ 2418991 h 3852770"/>
                <a:gd name="connsiteX2" fmla="*/ 1960473 w 10594436"/>
                <a:gd name="connsiteY2" fmla="*/ 809647 h 3852770"/>
                <a:gd name="connsiteX3" fmla="*/ 4879238 w 10594436"/>
                <a:gd name="connsiteY3" fmla="*/ 41551 h 3852770"/>
                <a:gd name="connsiteX4" fmla="*/ 5625388 w 10594436"/>
                <a:gd name="connsiteY4" fmla="*/ 370735 h 3852770"/>
                <a:gd name="connsiteX5" fmla="*/ 6751929 w 10594436"/>
                <a:gd name="connsiteY5" fmla="*/ 2587240 h 3852770"/>
                <a:gd name="connsiteX6" fmla="*/ 9875520 w 10594436"/>
                <a:gd name="connsiteY6" fmla="*/ 3406543 h 3852770"/>
                <a:gd name="connsiteX7" fmla="*/ 10592409 w 10594436"/>
                <a:gd name="connsiteY7" fmla="*/ 3450434 h 3852770"/>
                <a:gd name="connsiteX0" fmla="*/ 0 w 10594436"/>
                <a:gd name="connsiteY0" fmla="*/ 3852770 h 3852770"/>
                <a:gd name="connsiteX1" fmla="*/ 490118 w 10594436"/>
                <a:gd name="connsiteY1" fmla="*/ 2418991 h 3852770"/>
                <a:gd name="connsiteX2" fmla="*/ 1960473 w 10594436"/>
                <a:gd name="connsiteY2" fmla="*/ 809647 h 3852770"/>
                <a:gd name="connsiteX3" fmla="*/ 4879238 w 10594436"/>
                <a:gd name="connsiteY3" fmla="*/ 41551 h 3852770"/>
                <a:gd name="connsiteX4" fmla="*/ 5625388 w 10594436"/>
                <a:gd name="connsiteY4" fmla="*/ 370735 h 3852770"/>
                <a:gd name="connsiteX5" fmla="*/ 6751929 w 10594436"/>
                <a:gd name="connsiteY5" fmla="*/ 2587240 h 3852770"/>
                <a:gd name="connsiteX6" fmla="*/ 9875520 w 10594436"/>
                <a:gd name="connsiteY6" fmla="*/ 3406543 h 3852770"/>
                <a:gd name="connsiteX7" fmla="*/ 10592409 w 10594436"/>
                <a:gd name="connsiteY7" fmla="*/ 3450434 h 3852770"/>
                <a:gd name="connsiteX0" fmla="*/ 0 w 9875520"/>
                <a:gd name="connsiteY0" fmla="*/ 3852770 h 3852770"/>
                <a:gd name="connsiteX1" fmla="*/ 490118 w 9875520"/>
                <a:gd name="connsiteY1" fmla="*/ 2418991 h 3852770"/>
                <a:gd name="connsiteX2" fmla="*/ 1960473 w 9875520"/>
                <a:gd name="connsiteY2" fmla="*/ 809647 h 3852770"/>
                <a:gd name="connsiteX3" fmla="*/ 4879238 w 9875520"/>
                <a:gd name="connsiteY3" fmla="*/ 41551 h 3852770"/>
                <a:gd name="connsiteX4" fmla="*/ 5625388 w 9875520"/>
                <a:gd name="connsiteY4" fmla="*/ 370735 h 3852770"/>
                <a:gd name="connsiteX5" fmla="*/ 6751929 w 9875520"/>
                <a:gd name="connsiteY5" fmla="*/ 2587240 h 3852770"/>
                <a:gd name="connsiteX6" fmla="*/ 9875520 w 9875520"/>
                <a:gd name="connsiteY6" fmla="*/ 3406543 h 3852770"/>
                <a:gd name="connsiteX0" fmla="*/ 0 w 9875520"/>
                <a:gd name="connsiteY0" fmla="*/ 3852770 h 3852770"/>
                <a:gd name="connsiteX1" fmla="*/ 490118 w 9875520"/>
                <a:gd name="connsiteY1" fmla="*/ 2418991 h 3852770"/>
                <a:gd name="connsiteX2" fmla="*/ 1960473 w 9875520"/>
                <a:gd name="connsiteY2" fmla="*/ 809647 h 3852770"/>
                <a:gd name="connsiteX3" fmla="*/ 4879238 w 9875520"/>
                <a:gd name="connsiteY3" fmla="*/ 41551 h 3852770"/>
                <a:gd name="connsiteX4" fmla="*/ 5625388 w 9875520"/>
                <a:gd name="connsiteY4" fmla="*/ 370735 h 3852770"/>
                <a:gd name="connsiteX5" fmla="*/ 6751929 w 9875520"/>
                <a:gd name="connsiteY5" fmla="*/ 2587240 h 3852770"/>
                <a:gd name="connsiteX6" fmla="*/ 9875520 w 9875520"/>
                <a:gd name="connsiteY6" fmla="*/ 3406543 h 3852770"/>
                <a:gd name="connsiteX0" fmla="*/ 0 w 10138868"/>
                <a:gd name="connsiteY0" fmla="*/ 3852770 h 3852770"/>
                <a:gd name="connsiteX1" fmla="*/ 490118 w 10138868"/>
                <a:gd name="connsiteY1" fmla="*/ 2418991 h 3852770"/>
                <a:gd name="connsiteX2" fmla="*/ 1960473 w 10138868"/>
                <a:gd name="connsiteY2" fmla="*/ 809647 h 3852770"/>
                <a:gd name="connsiteX3" fmla="*/ 4879238 w 10138868"/>
                <a:gd name="connsiteY3" fmla="*/ 41551 h 3852770"/>
                <a:gd name="connsiteX4" fmla="*/ 5625388 w 10138868"/>
                <a:gd name="connsiteY4" fmla="*/ 370735 h 3852770"/>
                <a:gd name="connsiteX5" fmla="*/ 6751929 w 10138868"/>
                <a:gd name="connsiteY5" fmla="*/ 2587240 h 3852770"/>
                <a:gd name="connsiteX6" fmla="*/ 10138868 w 10138868"/>
                <a:gd name="connsiteY6" fmla="*/ 3194402 h 3852770"/>
                <a:gd name="connsiteX0" fmla="*/ 0 w 10138868"/>
                <a:gd name="connsiteY0" fmla="*/ 3852770 h 3852770"/>
                <a:gd name="connsiteX1" fmla="*/ 490118 w 10138868"/>
                <a:gd name="connsiteY1" fmla="*/ 2418991 h 3852770"/>
                <a:gd name="connsiteX2" fmla="*/ 1960473 w 10138868"/>
                <a:gd name="connsiteY2" fmla="*/ 809647 h 3852770"/>
                <a:gd name="connsiteX3" fmla="*/ 4879238 w 10138868"/>
                <a:gd name="connsiteY3" fmla="*/ 41551 h 3852770"/>
                <a:gd name="connsiteX4" fmla="*/ 5625388 w 10138868"/>
                <a:gd name="connsiteY4" fmla="*/ 370735 h 3852770"/>
                <a:gd name="connsiteX5" fmla="*/ 6751929 w 10138868"/>
                <a:gd name="connsiteY5" fmla="*/ 2587240 h 3852770"/>
                <a:gd name="connsiteX6" fmla="*/ 10138868 w 10138868"/>
                <a:gd name="connsiteY6" fmla="*/ 3194402 h 3852770"/>
                <a:gd name="connsiteX0" fmla="*/ 0 w 10138868"/>
                <a:gd name="connsiteY0" fmla="*/ 3852770 h 3852770"/>
                <a:gd name="connsiteX1" fmla="*/ 490118 w 10138868"/>
                <a:gd name="connsiteY1" fmla="*/ 2418991 h 3852770"/>
                <a:gd name="connsiteX2" fmla="*/ 1960473 w 10138868"/>
                <a:gd name="connsiteY2" fmla="*/ 809647 h 3852770"/>
                <a:gd name="connsiteX3" fmla="*/ 4879238 w 10138868"/>
                <a:gd name="connsiteY3" fmla="*/ 41551 h 3852770"/>
                <a:gd name="connsiteX4" fmla="*/ 5625388 w 10138868"/>
                <a:gd name="connsiteY4" fmla="*/ 370735 h 3852770"/>
                <a:gd name="connsiteX5" fmla="*/ 6751929 w 10138868"/>
                <a:gd name="connsiteY5" fmla="*/ 2587240 h 3852770"/>
                <a:gd name="connsiteX6" fmla="*/ 10138868 w 10138868"/>
                <a:gd name="connsiteY6" fmla="*/ 3194402 h 3852770"/>
                <a:gd name="connsiteX0" fmla="*/ 0 w 10138868"/>
                <a:gd name="connsiteY0" fmla="*/ 3852770 h 3852770"/>
                <a:gd name="connsiteX1" fmla="*/ 1572768 w 10138868"/>
                <a:gd name="connsiteY1" fmla="*/ 2097122 h 3852770"/>
                <a:gd name="connsiteX2" fmla="*/ 1960473 w 10138868"/>
                <a:gd name="connsiteY2" fmla="*/ 809647 h 3852770"/>
                <a:gd name="connsiteX3" fmla="*/ 4879238 w 10138868"/>
                <a:gd name="connsiteY3" fmla="*/ 41551 h 3852770"/>
                <a:gd name="connsiteX4" fmla="*/ 5625388 w 10138868"/>
                <a:gd name="connsiteY4" fmla="*/ 370735 h 3852770"/>
                <a:gd name="connsiteX5" fmla="*/ 6751929 w 10138868"/>
                <a:gd name="connsiteY5" fmla="*/ 2587240 h 3852770"/>
                <a:gd name="connsiteX6" fmla="*/ 10138868 w 10138868"/>
                <a:gd name="connsiteY6" fmla="*/ 3194402 h 3852770"/>
                <a:gd name="connsiteX0" fmla="*/ 0 w 10138868"/>
                <a:gd name="connsiteY0" fmla="*/ 3824110 h 3824110"/>
                <a:gd name="connsiteX1" fmla="*/ 1572768 w 10138868"/>
                <a:gd name="connsiteY1" fmla="*/ 2068462 h 3824110"/>
                <a:gd name="connsiteX2" fmla="*/ 2779775 w 10138868"/>
                <a:gd name="connsiteY2" fmla="*/ 393282 h 3824110"/>
                <a:gd name="connsiteX3" fmla="*/ 4879238 w 10138868"/>
                <a:gd name="connsiteY3" fmla="*/ 12891 h 3824110"/>
                <a:gd name="connsiteX4" fmla="*/ 5625388 w 10138868"/>
                <a:gd name="connsiteY4" fmla="*/ 342075 h 3824110"/>
                <a:gd name="connsiteX5" fmla="*/ 6751929 w 10138868"/>
                <a:gd name="connsiteY5" fmla="*/ 2558580 h 3824110"/>
                <a:gd name="connsiteX6" fmla="*/ 10138868 w 10138868"/>
                <a:gd name="connsiteY6" fmla="*/ 3165742 h 3824110"/>
                <a:gd name="connsiteX0" fmla="*/ 0 w 10138868"/>
                <a:gd name="connsiteY0" fmla="*/ 3824110 h 3824110"/>
                <a:gd name="connsiteX1" fmla="*/ 1572768 w 10138868"/>
                <a:gd name="connsiteY1" fmla="*/ 2068462 h 3824110"/>
                <a:gd name="connsiteX2" fmla="*/ 2779775 w 10138868"/>
                <a:gd name="connsiteY2" fmla="*/ 393282 h 3824110"/>
                <a:gd name="connsiteX3" fmla="*/ 4879238 w 10138868"/>
                <a:gd name="connsiteY3" fmla="*/ 12891 h 3824110"/>
                <a:gd name="connsiteX4" fmla="*/ 5625388 w 10138868"/>
                <a:gd name="connsiteY4" fmla="*/ 342075 h 3824110"/>
                <a:gd name="connsiteX5" fmla="*/ 6751929 w 10138868"/>
                <a:gd name="connsiteY5" fmla="*/ 2558580 h 3824110"/>
                <a:gd name="connsiteX6" fmla="*/ 10138868 w 10138868"/>
                <a:gd name="connsiteY6" fmla="*/ 3165742 h 3824110"/>
                <a:gd name="connsiteX0" fmla="*/ 0 w 10138868"/>
                <a:gd name="connsiteY0" fmla="*/ 3824110 h 3824110"/>
                <a:gd name="connsiteX1" fmla="*/ 1572768 w 10138868"/>
                <a:gd name="connsiteY1" fmla="*/ 2068462 h 3824110"/>
                <a:gd name="connsiteX2" fmla="*/ 2779775 w 10138868"/>
                <a:gd name="connsiteY2" fmla="*/ 393282 h 3824110"/>
                <a:gd name="connsiteX3" fmla="*/ 4879238 w 10138868"/>
                <a:gd name="connsiteY3" fmla="*/ 12891 h 3824110"/>
                <a:gd name="connsiteX4" fmla="*/ 5625388 w 10138868"/>
                <a:gd name="connsiteY4" fmla="*/ 342075 h 3824110"/>
                <a:gd name="connsiteX5" fmla="*/ 6751929 w 10138868"/>
                <a:gd name="connsiteY5" fmla="*/ 2558580 h 3824110"/>
                <a:gd name="connsiteX6" fmla="*/ 10138868 w 10138868"/>
                <a:gd name="connsiteY6" fmla="*/ 3165742 h 3824110"/>
                <a:gd name="connsiteX0" fmla="*/ 0 w 10138868"/>
                <a:gd name="connsiteY0" fmla="*/ 3824110 h 3824110"/>
                <a:gd name="connsiteX1" fmla="*/ 1331366 w 10138868"/>
                <a:gd name="connsiteY1" fmla="*/ 2141614 h 3824110"/>
                <a:gd name="connsiteX2" fmla="*/ 2779775 w 10138868"/>
                <a:gd name="connsiteY2" fmla="*/ 393282 h 3824110"/>
                <a:gd name="connsiteX3" fmla="*/ 4879238 w 10138868"/>
                <a:gd name="connsiteY3" fmla="*/ 12891 h 3824110"/>
                <a:gd name="connsiteX4" fmla="*/ 5625388 w 10138868"/>
                <a:gd name="connsiteY4" fmla="*/ 342075 h 3824110"/>
                <a:gd name="connsiteX5" fmla="*/ 6751929 w 10138868"/>
                <a:gd name="connsiteY5" fmla="*/ 2558580 h 3824110"/>
                <a:gd name="connsiteX6" fmla="*/ 10138868 w 10138868"/>
                <a:gd name="connsiteY6" fmla="*/ 3165742 h 3824110"/>
                <a:gd name="connsiteX0" fmla="*/ 0 w 10138868"/>
                <a:gd name="connsiteY0" fmla="*/ 3824110 h 3824110"/>
                <a:gd name="connsiteX1" fmla="*/ 1331366 w 10138868"/>
                <a:gd name="connsiteY1" fmla="*/ 2141614 h 3824110"/>
                <a:gd name="connsiteX2" fmla="*/ 2779775 w 10138868"/>
                <a:gd name="connsiteY2" fmla="*/ 393282 h 3824110"/>
                <a:gd name="connsiteX3" fmla="*/ 4879238 w 10138868"/>
                <a:gd name="connsiteY3" fmla="*/ 12891 h 3824110"/>
                <a:gd name="connsiteX4" fmla="*/ 5625388 w 10138868"/>
                <a:gd name="connsiteY4" fmla="*/ 342075 h 3824110"/>
                <a:gd name="connsiteX5" fmla="*/ 6751929 w 10138868"/>
                <a:gd name="connsiteY5" fmla="*/ 2558580 h 3824110"/>
                <a:gd name="connsiteX6" fmla="*/ 10138868 w 10138868"/>
                <a:gd name="connsiteY6" fmla="*/ 3165742 h 3824110"/>
                <a:gd name="connsiteX0" fmla="*/ 0 w 10138868"/>
                <a:gd name="connsiteY0" fmla="*/ 3848438 h 3848438"/>
                <a:gd name="connsiteX1" fmla="*/ 1331366 w 10138868"/>
                <a:gd name="connsiteY1" fmla="*/ 2165942 h 3848438"/>
                <a:gd name="connsiteX2" fmla="*/ 2779775 w 10138868"/>
                <a:gd name="connsiteY2" fmla="*/ 417610 h 3848438"/>
                <a:gd name="connsiteX3" fmla="*/ 4842662 w 10138868"/>
                <a:gd name="connsiteY3" fmla="*/ 7958 h 3848438"/>
                <a:gd name="connsiteX4" fmla="*/ 5625388 w 10138868"/>
                <a:gd name="connsiteY4" fmla="*/ 366403 h 3848438"/>
                <a:gd name="connsiteX5" fmla="*/ 6751929 w 10138868"/>
                <a:gd name="connsiteY5" fmla="*/ 2582908 h 3848438"/>
                <a:gd name="connsiteX6" fmla="*/ 10138868 w 10138868"/>
                <a:gd name="connsiteY6" fmla="*/ 3190070 h 3848438"/>
                <a:gd name="connsiteX0" fmla="*/ 0 w 10138868"/>
                <a:gd name="connsiteY0" fmla="*/ 3887851 h 3887851"/>
                <a:gd name="connsiteX1" fmla="*/ 1331366 w 10138868"/>
                <a:gd name="connsiteY1" fmla="*/ 2205355 h 3887851"/>
                <a:gd name="connsiteX2" fmla="*/ 2779775 w 10138868"/>
                <a:gd name="connsiteY2" fmla="*/ 457023 h 3887851"/>
                <a:gd name="connsiteX3" fmla="*/ 4952390 w 10138868"/>
                <a:gd name="connsiteY3" fmla="*/ 3480 h 3887851"/>
                <a:gd name="connsiteX4" fmla="*/ 5625388 w 10138868"/>
                <a:gd name="connsiteY4" fmla="*/ 405816 h 3887851"/>
                <a:gd name="connsiteX5" fmla="*/ 6751929 w 10138868"/>
                <a:gd name="connsiteY5" fmla="*/ 2622321 h 3887851"/>
                <a:gd name="connsiteX6" fmla="*/ 10138868 w 10138868"/>
                <a:gd name="connsiteY6" fmla="*/ 3229483 h 3887851"/>
                <a:gd name="connsiteX0" fmla="*/ 0 w 10138868"/>
                <a:gd name="connsiteY0" fmla="*/ 3887851 h 3887851"/>
                <a:gd name="connsiteX1" fmla="*/ 1331366 w 10138868"/>
                <a:gd name="connsiteY1" fmla="*/ 2205355 h 3887851"/>
                <a:gd name="connsiteX2" fmla="*/ 2779775 w 10138868"/>
                <a:gd name="connsiteY2" fmla="*/ 457023 h 3887851"/>
                <a:gd name="connsiteX3" fmla="*/ 4952390 w 10138868"/>
                <a:gd name="connsiteY3" fmla="*/ 3480 h 3887851"/>
                <a:gd name="connsiteX4" fmla="*/ 5625388 w 10138868"/>
                <a:gd name="connsiteY4" fmla="*/ 405816 h 3887851"/>
                <a:gd name="connsiteX5" fmla="*/ 6751929 w 10138868"/>
                <a:gd name="connsiteY5" fmla="*/ 2622321 h 3887851"/>
                <a:gd name="connsiteX6" fmla="*/ 10138868 w 10138868"/>
                <a:gd name="connsiteY6" fmla="*/ 3229483 h 3887851"/>
                <a:gd name="connsiteX0" fmla="*/ 0 w 10138868"/>
                <a:gd name="connsiteY0" fmla="*/ 3886241 h 3886241"/>
                <a:gd name="connsiteX1" fmla="*/ 1331366 w 10138868"/>
                <a:gd name="connsiteY1" fmla="*/ 2203745 h 3886241"/>
                <a:gd name="connsiteX2" fmla="*/ 2779775 w 10138868"/>
                <a:gd name="connsiteY2" fmla="*/ 455413 h 3886241"/>
                <a:gd name="connsiteX3" fmla="*/ 4952390 w 10138868"/>
                <a:gd name="connsiteY3" fmla="*/ 1870 h 3886241"/>
                <a:gd name="connsiteX4" fmla="*/ 5625388 w 10138868"/>
                <a:gd name="connsiteY4" fmla="*/ 404206 h 3886241"/>
                <a:gd name="connsiteX5" fmla="*/ 6751929 w 10138868"/>
                <a:gd name="connsiteY5" fmla="*/ 2620711 h 3886241"/>
                <a:gd name="connsiteX6" fmla="*/ 10138868 w 10138868"/>
                <a:gd name="connsiteY6" fmla="*/ 3227873 h 388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8868" h="3886241">
                  <a:moveTo>
                    <a:pt x="0" y="3886241"/>
                  </a:moveTo>
                  <a:cubicBezTo>
                    <a:pt x="410871" y="3869172"/>
                    <a:pt x="999744" y="3016951"/>
                    <a:pt x="1331366" y="2203745"/>
                  </a:cubicBezTo>
                  <a:cubicBezTo>
                    <a:pt x="1662988" y="1390539"/>
                    <a:pt x="2176271" y="822392"/>
                    <a:pt x="2779775" y="455413"/>
                  </a:cubicBezTo>
                  <a:cubicBezTo>
                    <a:pt x="3383279" y="88434"/>
                    <a:pt x="4478121" y="10404"/>
                    <a:pt x="4952390" y="1870"/>
                  </a:cubicBezTo>
                  <a:cubicBezTo>
                    <a:pt x="5426659" y="-6664"/>
                    <a:pt x="5457138" y="-3006"/>
                    <a:pt x="5625388" y="404206"/>
                  </a:cubicBezTo>
                  <a:cubicBezTo>
                    <a:pt x="5793638" y="811418"/>
                    <a:pt x="5999682" y="2150100"/>
                    <a:pt x="6751929" y="2620711"/>
                  </a:cubicBezTo>
                  <a:cubicBezTo>
                    <a:pt x="7504176" y="3091322"/>
                    <a:pt x="9374430" y="3170571"/>
                    <a:pt x="10138868" y="3227873"/>
                  </a:cubicBezTo>
                </a:path>
              </a:pathLst>
            </a:cu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12" name="Textfeld 11">
            <a:extLst>
              <a:ext uri="{FF2B5EF4-FFF2-40B4-BE49-F238E27FC236}">
                <a16:creationId xmlns:a16="http://schemas.microsoft.com/office/drawing/2014/main" id="{9ACB7DBF-9B6B-BF21-1D56-D2E254E0966C}"/>
              </a:ext>
            </a:extLst>
          </p:cNvPr>
          <p:cNvSpPr txBox="1"/>
          <p:nvPr/>
        </p:nvSpPr>
        <p:spPr>
          <a:xfrm>
            <a:off x="10569058" y="5584309"/>
            <a:ext cx="689035" cy="369332"/>
          </a:xfrm>
          <a:prstGeom prst="rect">
            <a:avLst/>
          </a:prstGeom>
          <a:noFill/>
        </p:spPr>
        <p:txBody>
          <a:bodyPr wrap="none" rtlCol="0">
            <a:spAutoFit/>
          </a:bodyPr>
          <a:lstStyle/>
          <a:p>
            <a:r>
              <a:rPr lang="de-DE" dirty="0"/>
              <a:t>Time</a:t>
            </a:r>
          </a:p>
        </p:txBody>
      </p:sp>
      <p:sp>
        <p:nvSpPr>
          <p:cNvPr id="13" name="Textfeld 12">
            <a:extLst>
              <a:ext uri="{FF2B5EF4-FFF2-40B4-BE49-F238E27FC236}">
                <a16:creationId xmlns:a16="http://schemas.microsoft.com/office/drawing/2014/main" id="{73258C58-83B1-FB9D-A78F-0680460668D6}"/>
              </a:ext>
            </a:extLst>
          </p:cNvPr>
          <p:cNvSpPr txBox="1"/>
          <p:nvPr/>
        </p:nvSpPr>
        <p:spPr>
          <a:xfrm rot="16200000">
            <a:off x="666656" y="2658276"/>
            <a:ext cx="1172116" cy="369332"/>
          </a:xfrm>
          <a:prstGeom prst="rect">
            <a:avLst/>
          </a:prstGeom>
          <a:noFill/>
        </p:spPr>
        <p:txBody>
          <a:bodyPr wrap="none" rtlCol="0">
            <a:spAutoFit/>
          </a:bodyPr>
          <a:lstStyle/>
          <a:p>
            <a:r>
              <a:rPr lang="de-DE" dirty="0"/>
              <a:t>Retention</a:t>
            </a:r>
          </a:p>
        </p:txBody>
      </p:sp>
      <p:cxnSp>
        <p:nvCxnSpPr>
          <p:cNvPr id="14" name="Gerader Verbinder 13">
            <a:extLst>
              <a:ext uri="{FF2B5EF4-FFF2-40B4-BE49-F238E27FC236}">
                <a16:creationId xmlns:a16="http://schemas.microsoft.com/office/drawing/2014/main" id="{73A79767-6FFB-8D67-ECFB-5E4FBC661E7F}"/>
              </a:ext>
            </a:extLst>
          </p:cNvPr>
          <p:cNvCxnSpPr/>
          <p:nvPr/>
        </p:nvCxnSpPr>
        <p:spPr>
          <a:xfrm>
            <a:off x="6452006" y="1592264"/>
            <a:ext cx="0" cy="3966444"/>
          </a:xfrm>
          <a:prstGeom prst="line">
            <a:avLst/>
          </a:prstGeom>
          <a:ln w="19050">
            <a:solidFill>
              <a:srgbClr val="FF0101"/>
            </a:solidFill>
            <a:prstDash val="dash"/>
          </a:ln>
        </p:spPr>
        <p:style>
          <a:lnRef idx="1">
            <a:schemeClr val="accent1"/>
          </a:lnRef>
          <a:fillRef idx="0">
            <a:schemeClr val="accent1"/>
          </a:fillRef>
          <a:effectRef idx="0">
            <a:schemeClr val="accent1"/>
          </a:effectRef>
          <a:fontRef idx="minor">
            <a:schemeClr val="tx1"/>
          </a:fontRef>
        </p:style>
      </p:cxnSp>
      <p:sp>
        <p:nvSpPr>
          <p:cNvPr id="15" name="Pfeil: nach oben und unten 14">
            <a:extLst>
              <a:ext uri="{FF2B5EF4-FFF2-40B4-BE49-F238E27FC236}">
                <a16:creationId xmlns:a16="http://schemas.microsoft.com/office/drawing/2014/main" id="{B8B8EE26-2383-D6C8-44E8-F04658AC4541}"/>
              </a:ext>
            </a:extLst>
          </p:cNvPr>
          <p:cNvSpPr/>
          <p:nvPr/>
        </p:nvSpPr>
        <p:spPr>
          <a:xfrm>
            <a:off x="9990166" y="2284577"/>
            <a:ext cx="738832" cy="2607418"/>
          </a:xfrm>
          <a:prstGeom prst="up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Textfeld 15">
            <a:extLst>
              <a:ext uri="{FF2B5EF4-FFF2-40B4-BE49-F238E27FC236}">
                <a16:creationId xmlns:a16="http://schemas.microsoft.com/office/drawing/2014/main" id="{A998FBBB-4A55-E7F9-6FAE-DA575ED7865E}"/>
              </a:ext>
            </a:extLst>
          </p:cNvPr>
          <p:cNvSpPr txBox="1"/>
          <p:nvPr/>
        </p:nvSpPr>
        <p:spPr>
          <a:xfrm>
            <a:off x="9437181" y="3129695"/>
            <a:ext cx="1844802" cy="646331"/>
          </a:xfrm>
          <a:prstGeom prst="rect">
            <a:avLst/>
          </a:prstGeom>
          <a:solidFill>
            <a:schemeClr val="accent1"/>
          </a:solidFill>
        </p:spPr>
        <p:txBody>
          <a:bodyPr wrap="square">
            <a:spAutoFit/>
          </a:bodyPr>
          <a:lstStyle/>
          <a:p>
            <a:pPr algn="ctr"/>
            <a:r>
              <a:rPr lang="de-DE" dirty="0">
                <a:solidFill>
                  <a:schemeClr val="bg1"/>
                </a:solidFill>
              </a:rPr>
              <a:t>80% </a:t>
            </a:r>
            <a:r>
              <a:rPr lang="de-DE" dirty="0" err="1">
                <a:solidFill>
                  <a:schemeClr val="bg1"/>
                </a:solidFill>
              </a:rPr>
              <a:t>learning</a:t>
            </a:r>
            <a:r>
              <a:rPr lang="de-DE" dirty="0">
                <a:solidFill>
                  <a:schemeClr val="bg1"/>
                </a:solidFill>
              </a:rPr>
              <a:t> lost</a:t>
            </a:r>
          </a:p>
        </p:txBody>
      </p:sp>
      <p:sp>
        <p:nvSpPr>
          <p:cNvPr id="17" name="Textfeld 16">
            <a:extLst>
              <a:ext uri="{FF2B5EF4-FFF2-40B4-BE49-F238E27FC236}">
                <a16:creationId xmlns:a16="http://schemas.microsoft.com/office/drawing/2014/main" id="{801FAAE7-8C6A-34E0-9B92-F6A3D233E795}"/>
              </a:ext>
            </a:extLst>
          </p:cNvPr>
          <p:cNvSpPr txBox="1"/>
          <p:nvPr/>
        </p:nvSpPr>
        <p:spPr>
          <a:xfrm>
            <a:off x="7716147" y="1612529"/>
            <a:ext cx="2768707" cy="369332"/>
          </a:xfrm>
          <a:prstGeom prst="rect">
            <a:avLst/>
          </a:prstGeom>
          <a:noFill/>
        </p:spPr>
        <p:txBody>
          <a:bodyPr wrap="none" rtlCol="0">
            <a:spAutoFit/>
          </a:bodyPr>
          <a:lstStyle/>
          <a:p>
            <a:r>
              <a:rPr lang="de-DE" b="1" dirty="0" err="1">
                <a:solidFill>
                  <a:schemeClr val="accent1"/>
                </a:solidFill>
              </a:rPr>
              <a:t>remembering</a:t>
            </a:r>
            <a:r>
              <a:rPr lang="de-DE" b="1" dirty="0">
                <a:solidFill>
                  <a:schemeClr val="accent1"/>
                </a:solidFill>
              </a:rPr>
              <a:t> after </a:t>
            </a:r>
            <a:r>
              <a:rPr lang="de-DE" b="1" dirty="0" err="1">
                <a:solidFill>
                  <a:schemeClr val="accent1"/>
                </a:solidFill>
              </a:rPr>
              <a:t>event</a:t>
            </a:r>
            <a:endParaRPr lang="de-DE" b="1" dirty="0">
              <a:solidFill>
                <a:schemeClr val="accent1"/>
              </a:solidFill>
            </a:endParaRPr>
          </a:p>
        </p:txBody>
      </p:sp>
      <p:sp>
        <p:nvSpPr>
          <p:cNvPr id="18" name="Textfeld 17">
            <a:extLst>
              <a:ext uri="{FF2B5EF4-FFF2-40B4-BE49-F238E27FC236}">
                <a16:creationId xmlns:a16="http://schemas.microsoft.com/office/drawing/2014/main" id="{AF830C45-5A6B-8C8D-117B-C3F69B4DA716}"/>
              </a:ext>
            </a:extLst>
          </p:cNvPr>
          <p:cNvSpPr txBox="1"/>
          <p:nvPr/>
        </p:nvSpPr>
        <p:spPr>
          <a:xfrm>
            <a:off x="2880583" y="1612529"/>
            <a:ext cx="2388795" cy="369332"/>
          </a:xfrm>
          <a:prstGeom prst="rect">
            <a:avLst/>
          </a:prstGeom>
          <a:noFill/>
        </p:spPr>
        <p:txBody>
          <a:bodyPr wrap="none" rtlCol="0">
            <a:spAutoFit/>
          </a:bodyPr>
          <a:lstStyle/>
          <a:p>
            <a:r>
              <a:rPr lang="de-DE" b="1" dirty="0" err="1">
                <a:solidFill>
                  <a:schemeClr val="accent1"/>
                </a:solidFill>
              </a:rPr>
              <a:t>during</a:t>
            </a:r>
            <a:r>
              <a:rPr lang="de-DE" b="1" dirty="0">
                <a:solidFill>
                  <a:schemeClr val="accent1"/>
                </a:solidFill>
              </a:rPr>
              <a:t> </a:t>
            </a:r>
            <a:r>
              <a:rPr lang="de-DE" b="1" dirty="0" err="1">
                <a:solidFill>
                  <a:schemeClr val="accent1"/>
                </a:solidFill>
              </a:rPr>
              <a:t>learning</a:t>
            </a:r>
            <a:r>
              <a:rPr lang="de-DE" b="1" dirty="0">
                <a:solidFill>
                  <a:schemeClr val="accent1"/>
                </a:solidFill>
              </a:rPr>
              <a:t> </a:t>
            </a:r>
            <a:r>
              <a:rPr lang="de-DE" b="1" dirty="0" err="1">
                <a:solidFill>
                  <a:schemeClr val="accent1"/>
                </a:solidFill>
              </a:rPr>
              <a:t>event</a:t>
            </a:r>
            <a:endParaRPr lang="de-DE" b="1" dirty="0">
              <a:solidFill>
                <a:schemeClr val="accent1"/>
              </a:solidFill>
            </a:endParaRPr>
          </a:p>
        </p:txBody>
      </p:sp>
      <p:sp>
        <p:nvSpPr>
          <p:cNvPr id="19" name="Textfeld 18">
            <a:extLst>
              <a:ext uri="{FF2B5EF4-FFF2-40B4-BE49-F238E27FC236}">
                <a16:creationId xmlns:a16="http://schemas.microsoft.com/office/drawing/2014/main" id="{614F175C-49AF-1782-32E7-BEC0395D2773}"/>
              </a:ext>
            </a:extLst>
          </p:cNvPr>
          <p:cNvSpPr txBox="1"/>
          <p:nvPr/>
        </p:nvSpPr>
        <p:spPr>
          <a:xfrm>
            <a:off x="2001277" y="2656343"/>
            <a:ext cx="1792478" cy="369332"/>
          </a:xfrm>
          <a:prstGeom prst="rect">
            <a:avLst/>
          </a:prstGeom>
          <a:noFill/>
        </p:spPr>
        <p:txBody>
          <a:bodyPr wrap="none" rtlCol="0">
            <a:spAutoFit/>
          </a:bodyPr>
          <a:lstStyle/>
          <a:p>
            <a:r>
              <a:rPr lang="de-DE" dirty="0"/>
              <a:t>„</a:t>
            </a:r>
            <a:r>
              <a:rPr lang="de-DE" dirty="0" err="1"/>
              <a:t>learning</a:t>
            </a:r>
            <a:r>
              <a:rPr lang="de-DE" dirty="0"/>
              <a:t> </a:t>
            </a:r>
            <a:r>
              <a:rPr lang="de-DE" dirty="0" err="1"/>
              <a:t>curve</a:t>
            </a:r>
            <a:r>
              <a:rPr lang="de-DE" dirty="0"/>
              <a:t>“</a:t>
            </a:r>
          </a:p>
        </p:txBody>
      </p:sp>
      <p:sp>
        <p:nvSpPr>
          <p:cNvPr id="20" name="Textfeld 19">
            <a:extLst>
              <a:ext uri="{FF2B5EF4-FFF2-40B4-BE49-F238E27FC236}">
                <a16:creationId xmlns:a16="http://schemas.microsoft.com/office/drawing/2014/main" id="{BC3B63DC-2A94-0F75-DFC6-E76D9AC1AAD2}"/>
              </a:ext>
            </a:extLst>
          </p:cNvPr>
          <p:cNvSpPr txBox="1"/>
          <p:nvPr/>
        </p:nvSpPr>
        <p:spPr>
          <a:xfrm>
            <a:off x="4422554" y="2777304"/>
            <a:ext cx="2233765" cy="369332"/>
          </a:xfrm>
          <a:prstGeom prst="rect">
            <a:avLst/>
          </a:prstGeom>
          <a:solidFill>
            <a:schemeClr val="accent1"/>
          </a:solidFill>
        </p:spPr>
        <p:txBody>
          <a:bodyPr wrap="square">
            <a:spAutoFit/>
          </a:bodyPr>
          <a:lstStyle/>
          <a:p>
            <a:r>
              <a:rPr lang="de-DE" dirty="0" err="1">
                <a:solidFill>
                  <a:schemeClr val="bg1"/>
                </a:solidFill>
              </a:rPr>
              <a:t>diminishing</a:t>
            </a:r>
            <a:r>
              <a:rPr lang="de-DE" dirty="0">
                <a:solidFill>
                  <a:schemeClr val="bg1"/>
                </a:solidFill>
              </a:rPr>
              <a:t> </a:t>
            </a:r>
            <a:r>
              <a:rPr lang="de-DE" dirty="0" err="1">
                <a:solidFill>
                  <a:schemeClr val="bg1"/>
                </a:solidFill>
              </a:rPr>
              <a:t>returns</a:t>
            </a:r>
            <a:endParaRPr lang="de-DE" dirty="0">
              <a:solidFill>
                <a:schemeClr val="bg1"/>
              </a:solidFill>
            </a:endParaRPr>
          </a:p>
        </p:txBody>
      </p:sp>
      <p:cxnSp>
        <p:nvCxnSpPr>
          <p:cNvPr id="21" name="Gerade Verbindung mit Pfeil 20">
            <a:extLst>
              <a:ext uri="{FF2B5EF4-FFF2-40B4-BE49-F238E27FC236}">
                <a16:creationId xmlns:a16="http://schemas.microsoft.com/office/drawing/2014/main" id="{575AA95D-C696-ED15-3029-B01CA052300D}"/>
              </a:ext>
            </a:extLst>
          </p:cNvPr>
          <p:cNvCxnSpPr>
            <a:cxnSpLocks/>
          </p:cNvCxnSpPr>
          <p:nvPr/>
        </p:nvCxnSpPr>
        <p:spPr>
          <a:xfrm flipH="1" flipV="1">
            <a:off x="5539436" y="2418533"/>
            <a:ext cx="1" cy="3777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2" name="Textfeld 21">
            <a:extLst>
              <a:ext uri="{FF2B5EF4-FFF2-40B4-BE49-F238E27FC236}">
                <a16:creationId xmlns:a16="http://schemas.microsoft.com/office/drawing/2014/main" id="{80E3A68E-117B-F492-F1F7-49BF56F46BE9}"/>
              </a:ext>
            </a:extLst>
          </p:cNvPr>
          <p:cNvSpPr txBox="1"/>
          <p:nvPr/>
        </p:nvSpPr>
        <p:spPr>
          <a:xfrm>
            <a:off x="2818695" y="4785194"/>
            <a:ext cx="2462879" cy="369332"/>
          </a:xfrm>
          <a:prstGeom prst="rect">
            <a:avLst/>
          </a:prstGeom>
          <a:solidFill>
            <a:schemeClr val="accent1"/>
          </a:solidFill>
        </p:spPr>
        <p:txBody>
          <a:bodyPr wrap="square">
            <a:spAutoFit/>
          </a:bodyPr>
          <a:lstStyle/>
          <a:p>
            <a:r>
              <a:rPr lang="de-DE" dirty="0">
                <a:solidFill>
                  <a:schemeClr val="bg1"/>
                </a:solidFill>
              </a:rPr>
              <a:t>„</a:t>
            </a:r>
            <a:r>
              <a:rPr lang="de-DE" dirty="0" err="1">
                <a:solidFill>
                  <a:schemeClr val="bg1"/>
                </a:solidFill>
              </a:rPr>
              <a:t>steep</a:t>
            </a:r>
            <a:r>
              <a:rPr lang="de-DE" dirty="0">
                <a:solidFill>
                  <a:schemeClr val="bg1"/>
                </a:solidFill>
              </a:rPr>
              <a:t>“ </a:t>
            </a:r>
            <a:r>
              <a:rPr lang="de-DE" dirty="0" err="1">
                <a:solidFill>
                  <a:schemeClr val="bg1"/>
                </a:solidFill>
              </a:rPr>
              <a:t>learning</a:t>
            </a:r>
            <a:r>
              <a:rPr lang="de-DE" dirty="0">
                <a:solidFill>
                  <a:schemeClr val="bg1"/>
                </a:solidFill>
              </a:rPr>
              <a:t> </a:t>
            </a:r>
            <a:r>
              <a:rPr lang="de-DE" dirty="0" err="1">
                <a:solidFill>
                  <a:schemeClr val="bg1"/>
                </a:solidFill>
              </a:rPr>
              <a:t>curve</a:t>
            </a:r>
            <a:endParaRPr lang="de-DE" dirty="0">
              <a:solidFill>
                <a:schemeClr val="bg1"/>
              </a:solidFill>
            </a:endParaRPr>
          </a:p>
        </p:txBody>
      </p:sp>
      <p:cxnSp>
        <p:nvCxnSpPr>
          <p:cNvPr id="23" name="Gerade Verbindung mit Pfeil 22">
            <a:extLst>
              <a:ext uri="{FF2B5EF4-FFF2-40B4-BE49-F238E27FC236}">
                <a16:creationId xmlns:a16="http://schemas.microsoft.com/office/drawing/2014/main" id="{9AF33A4D-039E-E69C-79B2-19EAAF0917DC}"/>
              </a:ext>
            </a:extLst>
          </p:cNvPr>
          <p:cNvCxnSpPr>
            <a:cxnSpLocks/>
          </p:cNvCxnSpPr>
          <p:nvPr/>
        </p:nvCxnSpPr>
        <p:spPr>
          <a:xfrm flipH="1" flipV="1">
            <a:off x="2614383" y="4546676"/>
            <a:ext cx="271465" cy="38488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490AA602-EEAB-B3C5-6516-73279BE10667}"/>
              </a:ext>
            </a:extLst>
          </p:cNvPr>
          <p:cNvSpPr txBox="1"/>
          <p:nvPr/>
        </p:nvSpPr>
        <p:spPr>
          <a:xfrm>
            <a:off x="7324847" y="3799504"/>
            <a:ext cx="1928733" cy="369332"/>
          </a:xfrm>
          <a:prstGeom prst="rect">
            <a:avLst/>
          </a:prstGeom>
          <a:noFill/>
        </p:spPr>
        <p:txBody>
          <a:bodyPr wrap="none" rtlCol="0">
            <a:spAutoFit/>
          </a:bodyPr>
          <a:lstStyle/>
          <a:p>
            <a:r>
              <a:rPr lang="de-DE" dirty="0"/>
              <a:t>„</a:t>
            </a:r>
            <a:r>
              <a:rPr lang="de-DE" dirty="0" err="1"/>
              <a:t>forgetting</a:t>
            </a:r>
            <a:r>
              <a:rPr lang="de-DE" dirty="0"/>
              <a:t> </a:t>
            </a:r>
            <a:r>
              <a:rPr lang="de-DE" dirty="0" err="1"/>
              <a:t>curve</a:t>
            </a:r>
            <a:r>
              <a:rPr lang="de-DE" dirty="0"/>
              <a:t>“</a:t>
            </a:r>
          </a:p>
        </p:txBody>
      </p:sp>
    </p:spTree>
    <p:extLst>
      <p:ext uri="{BB962C8B-B14F-4D97-AF65-F5344CB8AC3E}">
        <p14:creationId xmlns:p14="http://schemas.microsoft.com/office/powerpoint/2010/main" val="32283108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47F56B2-552C-ADB6-B079-824949F6CADF}"/>
              </a:ext>
            </a:extLst>
          </p:cNvPr>
          <p:cNvSpPr>
            <a:spLocks noGrp="1"/>
          </p:cNvSpPr>
          <p:nvPr>
            <p:ph type="title"/>
          </p:nvPr>
        </p:nvSpPr>
        <p:spPr/>
        <p:txBody>
          <a:bodyPr/>
          <a:lstStyle/>
          <a:p>
            <a:r>
              <a:rPr lang="de-DE" dirty="0" err="1"/>
              <a:t>Supporting</a:t>
            </a:r>
            <a:r>
              <a:rPr lang="de-DE" dirty="0"/>
              <a:t> Short-Term Memory (STM)</a:t>
            </a:r>
          </a:p>
        </p:txBody>
      </p:sp>
      <p:sp>
        <p:nvSpPr>
          <p:cNvPr id="3" name="Fußzeilenplatzhalter 2">
            <a:extLst>
              <a:ext uri="{FF2B5EF4-FFF2-40B4-BE49-F238E27FC236}">
                <a16:creationId xmlns:a16="http://schemas.microsoft.com/office/drawing/2014/main" id="{759F9B21-613E-E8DA-4A50-15EFDE4F254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620F2B8-A5AA-775C-D654-55BE25AD07A3}"/>
              </a:ext>
            </a:extLst>
          </p:cNvPr>
          <p:cNvSpPr>
            <a:spLocks noGrp="1"/>
          </p:cNvSpPr>
          <p:nvPr>
            <p:ph type="sldNum" sz="quarter" idx="33"/>
          </p:nvPr>
        </p:nvSpPr>
        <p:spPr/>
        <p:txBody>
          <a:bodyPr/>
          <a:lstStyle/>
          <a:p>
            <a:fld id="{BA24374A-C3A8-471A-8837-3FC31668ABE5}" type="slidenum">
              <a:rPr lang="de-DE" smtClean="0"/>
              <a:pPr/>
              <a:t>35</a:t>
            </a:fld>
            <a:endParaRPr lang="de-DE" dirty="0"/>
          </a:p>
        </p:txBody>
      </p:sp>
      <p:sp>
        <p:nvSpPr>
          <p:cNvPr id="5" name="Textplatzhalter 4">
            <a:extLst>
              <a:ext uri="{FF2B5EF4-FFF2-40B4-BE49-F238E27FC236}">
                <a16:creationId xmlns:a16="http://schemas.microsoft.com/office/drawing/2014/main" id="{D4206531-7749-2FA5-89F5-586E909C8F81}"/>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23BF0BE-DE69-132F-57F5-EFEF5936C2AA}"/>
              </a:ext>
            </a:extLst>
          </p:cNvPr>
          <p:cNvSpPr>
            <a:spLocks noGrp="1"/>
          </p:cNvSpPr>
          <p:nvPr>
            <p:ph type="body" sz="quarter" idx="34"/>
          </p:nvPr>
        </p:nvSpPr>
        <p:spPr/>
        <p:txBody>
          <a:bodyPr/>
          <a:lstStyle/>
          <a:p>
            <a:pPr marL="447675" indent="-342900"/>
            <a:r>
              <a:rPr lang="en-US" b="1" dirty="0"/>
              <a:t>Supporting </a:t>
            </a:r>
            <a:r>
              <a:rPr lang="en-US" dirty="0"/>
              <a:t>STM</a:t>
            </a:r>
            <a:r>
              <a:rPr lang="en-US" b="1" dirty="0"/>
              <a:t> </a:t>
            </a:r>
            <a:r>
              <a:rPr lang="en-US" dirty="0"/>
              <a:t>is essential for supporting learning curves</a:t>
            </a:r>
          </a:p>
          <a:p>
            <a:pPr marL="814388" lvl="1" indent="-457200">
              <a:buFont typeface="+mj-lt"/>
              <a:buAutoNum type="arabicPeriod"/>
            </a:pPr>
            <a:r>
              <a:rPr lang="en-US" b="1" dirty="0"/>
              <a:t>Mnemotechnics</a:t>
            </a:r>
            <a:r>
              <a:rPr lang="en-US" dirty="0"/>
              <a:t>: loci method, phrases, acronyms</a:t>
            </a:r>
          </a:p>
          <a:p>
            <a:pPr lvl="2"/>
            <a:r>
              <a:rPr lang="en-US" dirty="0"/>
              <a:t>e.g., “ROY G BIV”: an acronym that represents the first letter of each color of the rainbow—red, orange, yellow, green, blue, indigo, violet</a:t>
            </a:r>
          </a:p>
          <a:p>
            <a:pPr lvl="2"/>
            <a:r>
              <a:rPr lang="en-US" dirty="0"/>
              <a:t>e.g., “My Very Excellent Mother Just Served Us Noodles”: Mercury, Venus, Earth, Mars, Jupiter, Saturn, Uranus, and Neptune </a:t>
            </a:r>
          </a:p>
          <a:p>
            <a:pPr marL="814388" lvl="1" indent="-457200">
              <a:buFont typeface="+mj-lt"/>
              <a:buAutoNum type="arabicPeriod"/>
            </a:pPr>
            <a:r>
              <a:rPr lang="en-US" b="1" dirty="0"/>
              <a:t>Spaced Repetition</a:t>
            </a:r>
            <a:r>
              <a:rPr lang="en-US" dirty="0"/>
              <a:t>: several lessons distributed over time are more effective than a long learning session</a:t>
            </a:r>
          </a:p>
          <a:p>
            <a:pPr marL="814388" lvl="1" indent="-457200">
              <a:buFont typeface="+mj-lt"/>
              <a:buAutoNum type="arabicPeriod"/>
            </a:pPr>
            <a:r>
              <a:rPr lang="en-US" b="1" dirty="0"/>
              <a:t>Repetition</a:t>
            </a:r>
            <a:r>
              <a:rPr lang="en-US" dirty="0"/>
              <a:t>: the longer/more often you repeat something, the better the training</a:t>
            </a:r>
          </a:p>
          <a:p>
            <a:endParaRPr lang="de-DE" dirty="0"/>
          </a:p>
        </p:txBody>
      </p:sp>
      <p:sp>
        <p:nvSpPr>
          <p:cNvPr id="7" name="Inhaltsplatzhalter 6">
            <a:extLst>
              <a:ext uri="{FF2B5EF4-FFF2-40B4-BE49-F238E27FC236}">
                <a16:creationId xmlns:a16="http://schemas.microsoft.com/office/drawing/2014/main" id="{90F080F5-F576-8C5A-86A0-53DCECF3F16F}"/>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41445148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CB77C5-C364-0A8C-46D4-2DD3299541DA}"/>
              </a:ext>
            </a:extLst>
          </p:cNvPr>
          <p:cNvSpPr>
            <a:spLocks noGrp="1"/>
          </p:cNvSpPr>
          <p:nvPr>
            <p:ph type="title"/>
          </p:nvPr>
        </p:nvSpPr>
        <p:spPr/>
        <p:txBody>
          <a:bodyPr/>
          <a:lstStyle/>
          <a:p>
            <a:r>
              <a:rPr lang="de-DE" dirty="0"/>
              <a:t>Long-Term Memory (LTM)</a:t>
            </a:r>
          </a:p>
        </p:txBody>
      </p:sp>
      <p:sp>
        <p:nvSpPr>
          <p:cNvPr id="3" name="Fußzeilenplatzhalter 2">
            <a:extLst>
              <a:ext uri="{FF2B5EF4-FFF2-40B4-BE49-F238E27FC236}">
                <a16:creationId xmlns:a16="http://schemas.microsoft.com/office/drawing/2014/main" id="{DE3C3E37-00B8-AA57-8788-B51055F58F8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2B09C85-C4DB-AD3B-D416-FDCCAF6C5D5A}"/>
              </a:ext>
            </a:extLst>
          </p:cNvPr>
          <p:cNvSpPr>
            <a:spLocks noGrp="1"/>
          </p:cNvSpPr>
          <p:nvPr>
            <p:ph type="sldNum" sz="quarter" idx="33"/>
          </p:nvPr>
        </p:nvSpPr>
        <p:spPr/>
        <p:txBody>
          <a:bodyPr/>
          <a:lstStyle/>
          <a:p>
            <a:fld id="{BA24374A-C3A8-471A-8837-3FC31668ABE5}" type="slidenum">
              <a:rPr lang="de-DE" smtClean="0"/>
              <a:pPr/>
              <a:t>36</a:t>
            </a:fld>
            <a:endParaRPr lang="de-DE" dirty="0"/>
          </a:p>
        </p:txBody>
      </p:sp>
      <p:sp>
        <p:nvSpPr>
          <p:cNvPr id="5" name="Textplatzhalter 4">
            <a:extLst>
              <a:ext uri="{FF2B5EF4-FFF2-40B4-BE49-F238E27FC236}">
                <a16:creationId xmlns:a16="http://schemas.microsoft.com/office/drawing/2014/main" id="{5CD412B3-7025-C34C-8965-1AC9EA9FE58E}"/>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FDCDF48-1256-8573-3EE4-598D30C78E89}"/>
              </a:ext>
            </a:extLst>
          </p:cNvPr>
          <p:cNvSpPr>
            <a:spLocks noGrp="1"/>
          </p:cNvSpPr>
          <p:nvPr>
            <p:ph type="body" sz="quarter" idx="34"/>
          </p:nvPr>
        </p:nvSpPr>
        <p:spPr/>
        <p:txBody>
          <a:bodyPr/>
          <a:lstStyle/>
          <a:p>
            <a:r>
              <a:rPr lang="en-US" b="1" dirty="0"/>
              <a:t>Repository</a:t>
            </a:r>
            <a:r>
              <a:rPr lang="en-US" dirty="0"/>
              <a:t> for all our knowledge</a:t>
            </a:r>
          </a:p>
          <a:p>
            <a:pPr lvl="1"/>
            <a:r>
              <a:rPr lang="en-US" dirty="0"/>
              <a:t>slow access ~ 1/10 second</a:t>
            </a:r>
          </a:p>
          <a:p>
            <a:pPr lvl="1"/>
            <a:r>
              <a:rPr lang="en-US" dirty="0"/>
              <a:t>slow decay, if any</a:t>
            </a:r>
          </a:p>
          <a:p>
            <a:pPr lvl="1"/>
            <a:r>
              <a:rPr lang="en-US" dirty="0"/>
              <a:t>huge or unlimited capacity</a:t>
            </a:r>
          </a:p>
          <a:p>
            <a:r>
              <a:rPr lang="en-US" dirty="0"/>
              <a:t>Two types of LTM</a:t>
            </a:r>
          </a:p>
          <a:p>
            <a:pPr lvl="1"/>
            <a:r>
              <a:rPr lang="en-US" b="1" dirty="0"/>
              <a:t>episodic LTM</a:t>
            </a:r>
            <a:r>
              <a:rPr lang="en-US" dirty="0"/>
              <a:t>: serial memory of events</a:t>
            </a:r>
          </a:p>
          <a:p>
            <a:pPr lvl="1"/>
            <a:r>
              <a:rPr lang="en-US" b="1" dirty="0"/>
              <a:t>semantic LTM </a:t>
            </a:r>
            <a:r>
              <a:rPr lang="en-US" dirty="0"/>
              <a:t>: structured memory of facts, concepts, skills</a:t>
            </a:r>
          </a:p>
          <a:p>
            <a:pPr marL="627063" lvl="2" indent="0">
              <a:buNone/>
            </a:pPr>
            <a:r>
              <a:rPr lang="en-US" dirty="0">
                <a:sym typeface="Wingdings" panose="05000000000000000000" pitchFamily="2" charset="2"/>
              </a:rPr>
              <a:t> </a:t>
            </a:r>
            <a:r>
              <a:rPr lang="en-US" dirty="0"/>
              <a:t>semantic LTM derived from episodic LTM</a:t>
            </a:r>
            <a:endParaRPr lang="de-DE" dirty="0"/>
          </a:p>
          <a:p>
            <a:endParaRPr lang="de-DE" dirty="0"/>
          </a:p>
        </p:txBody>
      </p:sp>
      <p:sp>
        <p:nvSpPr>
          <p:cNvPr id="7" name="Inhaltsplatzhalter 6">
            <a:extLst>
              <a:ext uri="{FF2B5EF4-FFF2-40B4-BE49-F238E27FC236}">
                <a16:creationId xmlns:a16="http://schemas.microsoft.com/office/drawing/2014/main" id="{0854A346-63A8-ED68-B959-1FEF0752C5B1}"/>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742250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BD4D5A-F640-B406-EDF1-A003B7733AD3}"/>
              </a:ext>
            </a:extLst>
          </p:cNvPr>
          <p:cNvSpPr>
            <a:spLocks noGrp="1"/>
          </p:cNvSpPr>
          <p:nvPr>
            <p:ph type="title"/>
          </p:nvPr>
        </p:nvSpPr>
        <p:spPr/>
        <p:txBody>
          <a:bodyPr/>
          <a:lstStyle/>
          <a:p>
            <a:r>
              <a:rPr lang="de-DE" dirty="0"/>
              <a:t>Explicit </a:t>
            </a:r>
            <a:r>
              <a:rPr lang="de-DE" dirty="0" err="1"/>
              <a:t>vs</a:t>
            </a:r>
            <a:r>
              <a:rPr lang="de-DE" dirty="0"/>
              <a:t> </a:t>
            </a:r>
            <a:r>
              <a:rPr lang="de-DE" dirty="0" err="1"/>
              <a:t>Implicit</a:t>
            </a:r>
            <a:r>
              <a:rPr lang="de-DE" dirty="0"/>
              <a:t> Memory</a:t>
            </a:r>
          </a:p>
        </p:txBody>
      </p:sp>
      <p:sp>
        <p:nvSpPr>
          <p:cNvPr id="3" name="Fußzeilenplatzhalter 2">
            <a:extLst>
              <a:ext uri="{FF2B5EF4-FFF2-40B4-BE49-F238E27FC236}">
                <a16:creationId xmlns:a16="http://schemas.microsoft.com/office/drawing/2014/main" id="{CF598665-C49D-3FD8-2BA1-C181469B047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DB1C328-A655-BD25-F072-537577E1BD1E}"/>
              </a:ext>
            </a:extLst>
          </p:cNvPr>
          <p:cNvSpPr>
            <a:spLocks noGrp="1"/>
          </p:cNvSpPr>
          <p:nvPr>
            <p:ph type="sldNum" sz="quarter" idx="33"/>
          </p:nvPr>
        </p:nvSpPr>
        <p:spPr/>
        <p:txBody>
          <a:bodyPr/>
          <a:lstStyle/>
          <a:p>
            <a:fld id="{BA24374A-C3A8-471A-8837-3FC31668ABE5}" type="slidenum">
              <a:rPr lang="de-DE" smtClean="0"/>
              <a:pPr/>
              <a:t>37</a:t>
            </a:fld>
            <a:endParaRPr lang="de-DE" dirty="0"/>
          </a:p>
        </p:txBody>
      </p:sp>
      <p:sp>
        <p:nvSpPr>
          <p:cNvPr id="5" name="Textplatzhalter 4">
            <a:extLst>
              <a:ext uri="{FF2B5EF4-FFF2-40B4-BE49-F238E27FC236}">
                <a16:creationId xmlns:a16="http://schemas.microsoft.com/office/drawing/2014/main" id="{187D4134-C697-81E8-E9EB-CCD0B1C2F979}"/>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E66EBAFA-F120-E98B-05C2-2240AE74A426}"/>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0478BE9-FDB8-BDD2-CE9C-C82CF95F7497}"/>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E4D3D049-B514-41CD-C958-4C40F981C670}"/>
              </a:ext>
            </a:extLst>
          </p:cNvPr>
          <p:cNvGrpSpPr/>
          <p:nvPr/>
        </p:nvGrpSpPr>
        <p:grpSpPr>
          <a:xfrm>
            <a:off x="1995951" y="2574668"/>
            <a:ext cx="7287782" cy="3057929"/>
            <a:chOff x="105144" y="2189763"/>
            <a:chExt cx="7287782" cy="3057929"/>
          </a:xfrm>
        </p:grpSpPr>
        <p:cxnSp>
          <p:nvCxnSpPr>
            <p:cNvPr id="9" name="Gerade Verbindung mit Pfeil 8">
              <a:extLst>
                <a:ext uri="{FF2B5EF4-FFF2-40B4-BE49-F238E27FC236}">
                  <a16:creationId xmlns:a16="http://schemas.microsoft.com/office/drawing/2014/main" id="{80A49E11-384E-C1D8-F026-8D9748AA87CF}"/>
                </a:ext>
              </a:extLst>
            </p:cNvPr>
            <p:cNvCxnSpPr>
              <a:cxnSpLocks/>
            </p:cNvCxnSpPr>
            <p:nvPr/>
          </p:nvCxnSpPr>
          <p:spPr>
            <a:xfrm>
              <a:off x="2437674" y="2200976"/>
              <a:ext cx="342" cy="313316"/>
            </a:xfrm>
            <a:prstGeom prst="straightConnector1">
              <a:avLst/>
            </a:prstGeom>
            <a:ln w="4762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Gerader Verbinder 9">
              <a:extLst>
                <a:ext uri="{FF2B5EF4-FFF2-40B4-BE49-F238E27FC236}">
                  <a16:creationId xmlns:a16="http://schemas.microsoft.com/office/drawing/2014/main" id="{C4542A62-149A-D463-0EFD-CF211812D2B5}"/>
                </a:ext>
              </a:extLst>
            </p:cNvPr>
            <p:cNvCxnSpPr/>
            <p:nvPr/>
          </p:nvCxnSpPr>
          <p:spPr>
            <a:xfrm>
              <a:off x="2414526" y="2189763"/>
              <a:ext cx="4978400" cy="0"/>
            </a:xfrm>
            <a:prstGeom prst="line">
              <a:avLst/>
            </a:prstGeom>
            <a:ln w="444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1" name="Rechteck 10">
              <a:extLst>
                <a:ext uri="{FF2B5EF4-FFF2-40B4-BE49-F238E27FC236}">
                  <a16:creationId xmlns:a16="http://schemas.microsoft.com/office/drawing/2014/main" id="{18D82C5F-66DB-5D0E-F80C-2DAB03E03B1B}"/>
                </a:ext>
              </a:extLst>
            </p:cNvPr>
            <p:cNvSpPr/>
            <p:nvPr/>
          </p:nvSpPr>
          <p:spPr>
            <a:xfrm>
              <a:off x="1401693" y="2499085"/>
              <a:ext cx="2164263" cy="48360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Explicit </a:t>
              </a:r>
              <a:r>
                <a:rPr lang="de-DE" dirty="0" err="1"/>
                <a:t>memory</a:t>
              </a:r>
              <a:endParaRPr lang="de-DE" dirty="0"/>
            </a:p>
          </p:txBody>
        </p:sp>
        <p:cxnSp>
          <p:nvCxnSpPr>
            <p:cNvPr id="12" name="Gerade Verbindung mit Pfeil 11">
              <a:extLst>
                <a:ext uri="{FF2B5EF4-FFF2-40B4-BE49-F238E27FC236}">
                  <a16:creationId xmlns:a16="http://schemas.microsoft.com/office/drawing/2014/main" id="{6BC21E77-21E9-A0AB-B866-C8BAFFB20680}"/>
                </a:ext>
              </a:extLst>
            </p:cNvPr>
            <p:cNvCxnSpPr>
              <a:cxnSpLocks/>
            </p:cNvCxnSpPr>
            <p:nvPr/>
          </p:nvCxnSpPr>
          <p:spPr>
            <a:xfrm>
              <a:off x="2445696" y="2975284"/>
              <a:ext cx="342" cy="313316"/>
            </a:xfrm>
            <a:prstGeom prst="straightConnector1">
              <a:avLst/>
            </a:prstGeom>
            <a:ln w="4762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3" name="Rechteck 12">
              <a:extLst>
                <a:ext uri="{FF2B5EF4-FFF2-40B4-BE49-F238E27FC236}">
                  <a16:creationId xmlns:a16="http://schemas.microsoft.com/office/drawing/2014/main" id="{9D9A39DB-620A-411E-E3B3-AD53DDA9FC22}"/>
                </a:ext>
              </a:extLst>
            </p:cNvPr>
            <p:cNvSpPr/>
            <p:nvPr/>
          </p:nvSpPr>
          <p:spPr>
            <a:xfrm>
              <a:off x="105144" y="3566064"/>
              <a:ext cx="1435547" cy="76321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Episodic</a:t>
              </a:r>
              <a:r>
                <a:rPr lang="de-DE" dirty="0"/>
                <a:t> </a:t>
              </a:r>
              <a:r>
                <a:rPr lang="de-DE" dirty="0" err="1"/>
                <a:t>memory</a:t>
              </a:r>
              <a:endParaRPr lang="de-DE" dirty="0"/>
            </a:p>
          </p:txBody>
        </p:sp>
        <p:cxnSp>
          <p:nvCxnSpPr>
            <p:cNvPr id="14" name="Gerader Verbinder 13">
              <a:extLst>
                <a:ext uri="{FF2B5EF4-FFF2-40B4-BE49-F238E27FC236}">
                  <a16:creationId xmlns:a16="http://schemas.microsoft.com/office/drawing/2014/main" id="{0DE6A335-FC3A-EEB0-2B6E-287E392CEDD4}"/>
                </a:ext>
              </a:extLst>
            </p:cNvPr>
            <p:cNvCxnSpPr>
              <a:cxnSpLocks/>
            </p:cNvCxnSpPr>
            <p:nvPr/>
          </p:nvCxnSpPr>
          <p:spPr>
            <a:xfrm>
              <a:off x="822845" y="3288600"/>
              <a:ext cx="1822537" cy="0"/>
            </a:xfrm>
            <a:prstGeom prst="line">
              <a:avLst/>
            </a:prstGeom>
            <a:ln w="444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Gerade Verbindung mit Pfeil 14">
              <a:extLst>
                <a:ext uri="{FF2B5EF4-FFF2-40B4-BE49-F238E27FC236}">
                  <a16:creationId xmlns:a16="http://schemas.microsoft.com/office/drawing/2014/main" id="{20455836-1B24-560F-C69B-62A79F85A09B}"/>
                </a:ext>
              </a:extLst>
            </p:cNvPr>
            <p:cNvCxnSpPr>
              <a:cxnSpLocks/>
            </p:cNvCxnSpPr>
            <p:nvPr/>
          </p:nvCxnSpPr>
          <p:spPr>
            <a:xfrm>
              <a:off x="841133" y="3276707"/>
              <a:ext cx="342" cy="313316"/>
            </a:xfrm>
            <a:prstGeom prst="straightConnector1">
              <a:avLst/>
            </a:prstGeom>
            <a:ln w="4762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Rechteck 15">
              <a:extLst>
                <a:ext uri="{FF2B5EF4-FFF2-40B4-BE49-F238E27FC236}">
                  <a16:creationId xmlns:a16="http://schemas.microsoft.com/office/drawing/2014/main" id="{60FC0592-AD22-D758-6212-449653EA51E7}"/>
                </a:ext>
              </a:extLst>
            </p:cNvPr>
            <p:cNvSpPr/>
            <p:nvPr/>
          </p:nvSpPr>
          <p:spPr>
            <a:xfrm>
              <a:off x="1893987" y="3569287"/>
              <a:ext cx="1435547" cy="75999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Semantic</a:t>
              </a:r>
              <a:r>
                <a:rPr lang="de-DE" dirty="0"/>
                <a:t> </a:t>
              </a:r>
              <a:r>
                <a:rPr lang="de-DE" dirty="0" err="1"/>
                <a:t>memory</a:t>
              </a:r>
              <a:endParaRPr lang="de-DE" dirty="0"/>
            </a:p>
          </p:txBody>
        </p:sp>
        <p:cxnSp>
          <p:nvCxnSpPr>
            <p:cNvPr id="17" name="Gerade Verbindung mit Pfeil 16">
              <a:extLst>
                <a:ext uri="{FF2B5EF4-FFF2-40B4-BE49-F238E27FC236}">
                  <a16:creationId xmlns:a16="http://schemas.microsoft.com/office/drawing/2014/main" id="{C1C19B65-E349-3C4A-E1F9-CD16AFE24006}"/>
                </a:ext>
              </a:extLst>
            </p:cNvPr>
            <p:cNvCxnSpPr>
              <a:cxnSpLocks/>
            </p:cNvCxnSpPr>
            <p:nvPr/>
          </p:nvCxnSpPr>
          <p:spPr>
            <a:xfrm>
              <a:off x="2645382" y="3270786"/>
              <a:ext cx="342" cy="313316"/>
            </a:xfrm>
            <a:prstGeom prst="straightConnector1">
              <a:avLst/>
            </a:prstGeom>
            <a:ln w="4762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Rechteck 17">
              <a:extLst>
                <a:ext uri="{FF2B5EF4-FFF2-40B4-BE49-F238E27FC236}">
                  <a16:creationId xmlns:a16="http://schemas.microsoft.com/office/drawing/2014/main" id="{21F39351-4DF0-AECC-3E48-5E6D7935197B}"/>
                </a:ext>
              </a:extLst>
            </p:cNvPr>
            <p:cNvSpPr/>
            <p:nvPr/>
          </p:nvSpPr>
          <p:spPr>
            <a:xfrm>
              <a:off x="105144" y="4484473"/>
              <a:ext cx="1435547" cy="763219"/>
            </a:xfrm>
            <a:prstGeom prst="rect">
              <a:avLst/>
            </a:prstGeom>
            <a:no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First date</a:t>
              </a:r>
            </a:p>
          </p:txBody>
        </p:sp>
        <p:sp>
          <p:nvSpPr>
            <p:cNvPr id="19" name="Rechteck 18">
              <a:extLst>
                <a:ext uri="{FF2B5EF4-FFF2-40B4-BE49-F238E27FC236}">
                  <a16:creationId xmlns:a16="http://schemas.microsoft.com/office/drawing/2014/main" id="{B82FA65D-70B1-96C8-3C75-D6B7743EB27C}"/>
                </a:ext>
              </a:extLst>
            </p:cNvPr>
            <p:cNvSpPr/>
            <p:nvPr/>
          </p:nvSpPr>
          <p:spPr>
            <a:xfrm>
              <a:off x="1893987" y="4487696"/>
              <a:ext cx="1435547" cy="759995"/>
            </a:xfrm>
            <a:prstGeom prst="rect">
              <a:avLst/>
            </a:prstGeom>
            <a:no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Capital </a:t>
              </a:r>
              <a:r>
                <a:rPr lang="de-DE" dirty="0" err="1">
                  <a:solidFill>
                    <a:schemeClr val="tx1"/>
                  </a:solidFill>
                </a:rPr>
                <a:t>of</a:t>
              </a:r>
              <a:r>
                <a:rPr lang="de-DE" dirty="0">
                  <a:solidFill>
                    <a:schemeClr val="tx1"/>
                  </a:solidFill>
                </a:rPr>
                <a:t> </a:t>
              </a:r>
              <a:r>
                <a:rPr lang="de-DE" dirty="0" err="1">
                  <a:solidFill>
                    <a:schemeClr val="tx1"/>
                  </a:solidFill>
                </a:rPr>
                <a:t>Sweden</a:t>
              </a:r>
              <a:endParaRPr lang="de-DE" dirty="0">
                <a:solidFill>
                  <a:schemeClr val="tx1"/>
                </a:solidFill>
              </a:endParaRPr>
            </a:p>
          </p:txBody>
        </p:sp>
      </p:grpSp>
      <p:grpSp>
        <p:nvGrpSpPr>
          <p:cNvPr id="20" name="Gruppieren 19">
            <a:extLst>
              <a:ext uri="{FF2B5EF4-FFF2-40B4-BE49-F238E27FC236}">
                <a16:creationId xmlns:a16="http://schemas.microsoft.com/office/drawing/2014/main" id="{54AEBD96-F4D4-9F27-C5A0-FE2D978C609F}"/>
              </a:ext>
            </a:extLst>
          </p:cNvPr>
          <p:cNvGrpSpPr/>
          <p:nvPr/>
        </p:nvGrpSpPr>
        <p:grpSpPr>
          <a:xfrm>
            <a:off x="5593584" y="2585881"/>
            <a:ext cx="5184340" cy="3058307"/>
            <a:chOff x="4214841" y="2200976"/>
            <a:chExt cx="5184340" cy="3058307"/>
          </a:xfrm>
        </p:grpSpPr>
        <p:cxnSp>
          <p:nvCxnSpPr>
            <p:cNvPr id="21" name="Gerade Verbindung mit Pfeil 20">
              <a:extLst>
                <a:ext uri="{FF2B5EF4-FFF2-40B4-BE49-F238E27FC236}">
                  <a16:creationId xmlns:a16="http://schemas.microsoft.com/office/drawing/2014/main" id="{5A97C7EA-8BFE-B1C0-C0F3-4845D47AA5ED}"/>
                </a:ext>
              </a:extLst>
            </p:cNvPr>
            <p:cNvCxnSpPr>
              <a:cxnSpLocks/>
            </p:cNvCxnSpPr>
            <p:nvPr/>
          </p:nvCxnSpPr>
          <p:spPr>
            <a:xfrm>
              <a:off x="7386996" y="2200976"/>
              <a:ext cx="342" cy="313316"/>
            </a:xfrm>
            <a:prstGeom prst="straightConnector1">
              <a:avLst/>
            </a:prstGeom>
            <a:ln w="47625">
              <a:solidFill>
                <a:srgbClr val="CB0B8B"/>
              </a:solidFill>
              <a:tailEnd type="triangle"/>
            </a:ln>
          </p:spPr>
          <p:style>
            <a:lnRef idx="1">
              <a:schemeClr val="accent1"/>
            </a:lnRef>
            <a:fillRef idx="0">
              <a:schemeClr val="accent1"/>
            </a:fillRef>
            <a:effectRef idx="0">
              <a:schemeClr val="accent1"/>
            </a:effectRef>
            <a:fontRef idx="minor">
              <a:schemeClr val="tx1"/>
            </a:fontRef>
          </p:style>
        </p:cxnSp>
        <p:sp>
          <p:nvSpPr>
            <p:cNvPr id="22" name="Rechteck 21">
              <a:extLst>
                <a:ext uri="{FF2B5EF4-FFF2-40B4-BE49-F238E27FC236}">
                  <a16:creationId xmlns:a16="http://schemas.microsoft.com/office/drawing/2014/main" id="{3D6E0E8F-4099-9EC6-C2E4-2A635BC5ED49}"/>
                </a:ext>
              </a:extLst>
            </p:cNvPr>
            <p:cNvSpPr/>
            <p:nvPr/>
          </p:nvSpPr>
          <p:spPr>
            <a:xfrm>
              <a:off x="6304864" y="2507235"/>
              <a:ext cx="2164263" cy="483609"/>
            </a:xfrm>
            <a:prstGeom prst="rect">
              <a:avLst/>
            </a:prstGeom>
            <a:solidFill>
              <a:srgbClr val="CB0B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Implicit</a:t>
              </a:r>
              <a:r>
                <a:rPr lang="de-DE" dirty="0"/>
                <a:t> </a:t>
              </a:r>
              <a:r>
                <a:rPr lang="de-DE" dirty="0" err="1"/>
                <a:t>memory</a:t>
              </a:r>
              <a:endParaRPr lang="de-DE" dirty="0"/>
            </a:p>
          </p:txBody>
        </p:sp>
        <p:cxnSp>
          <p:nvCxnSpPr>
            <p:cNvPr id="23" name="Gerade Verbindung mit Pfeil 22">
              <a:extLst>
                <a:ext uri="{FF2B5EF4-FFF2-40B4-BE49-F238E27FC236}">
                  <a16:creationId xmlns:a16="http://schemas.microsoft.com/office/drawing/2014/main" id="{A99A0D58-8CE9-656C-D259-BE5C3904535A}"/>
                </a:ext>
              </a:extLst>
            </p:cNvPr>
            <p:cNvCxnSpPr>
              <a:cxnSpLocks/>
            </p:cNvCxnSpPr>
            <p:nvPr/>
          </p:nvCxnSpPr>
          <p:spPr>
            <a:xfrm>
              <a:off x="7384727" y="2982694"/>
              <a:ext cx="342" cy="313316"/>
            </a:xfrm>
            <a:prstGeom prst="straightConnector1">
              <a:avLst/>
            </a:prstGeom>
            <a:ln w="47625">
              <a:solidFill>
                <a:srgbClr val="CB0B8B"/>
              </a:solidFill>
              <a:tailEnd type="triangle"/>
            </a:ln>
          </p:spPr>
          <p:style>
            <a:lnRef idx="1">
              <a:schemeClr val="accent1"/>
            </a:lnRef>
            <a:fillRef idx="0">
              <a:schemeClr val="accent1"/>
            </a:fillRef>
            <a:effectRef idx="0">
              <a:schemeClr val="accent1"/>
            </a:effectRef>
            <a:fontRef idx="minor">
              <a:schemeClr val="tx1"/>
            </a:fontRef>
          </p:style>
        </p:cxnSp>
        <p:sp>
          <p:nvSpPr>
            <p:cNvPr id="24" name="Rechteck 23">
              <a:extLst>
                <a:ext uri="{FF2B5EF4-FFF2-40B4-BE49-F238E27FC236}">
                  <a16:creationId xmlns:a16="http://schemas.microsoft.com/office/drawing/2014/main" id="{649CB2D0-C2B6-6E03-4805-D7424D31A4C0}"/>
                </a:ext>
              </a:extLst>
            </p:cNvPr>
            <p:cNvSpPr/>
            <p:nvPr/>
          </p:nvSpPr>
          <p:spPr>
            <a:xfrm>
              <a:off x="4214841" y="3573474"/>
              <a:ext cx="1435547" cy="763219"/>
            </a:xfrm>
            <a:prstGeom prst="rect">
              <a:avLst/>
            </a:prstGeom>
            <a:solidFill>
              <a:srgbClr val="CB0B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Procedural</a:t>
              </a:r>
              <a:r>
                <a:rPr lang="de-DE" dirty="0"/>
                <a:t> </a:t>
              </a:r>
              <a:r>
                <a:rPr lang="de-DE" dirty="0" err="1"/>
                <a:t>memory</a:t>
              </a:r>
              <a:endParaRPr lang="de-DE" dirty="0"/>
            </a:p>
          </p:txBody>
        </p:sp>
        <p:cxnSp>
          <p:nvCxnSpPr>
            <p:cNvPr id="25" name="Gerader Verbinder 24">
              <a:extLst>
                <a:ext uri="{FF2B5EF4-FFF2-40B4-BE49-F238E27FC236}">
                  <a16:creationId xmlns:a16="http://schemas.microsoft.com/office/drawing/2014/main" id="{43710290-17FA-5C85-F2F0-02EC7B05C066}"/>
                </a:ext>
              </a:extLst>
            </p:cNvPr>
            <p:cNvCxnSpPr>
              <a:cxnSpLocks/>
            </p:cNvCxnSpPr>
            <p:nvPr/>
          </p:nvCxnSpPr>
          <p:spPr>
            <a:xfrm>
              <a:off x="4944140" y="3296010"/>
              <a:ext cx="3707735" cy="0"/>
            </a:xfrm>
            <a:prstGeom prst="line">
              <a:avLst/>
            </a:prstGeom>
            <a:ln w="44450">
              <a:solidFill>
                <a:srgbClr val="CB0B8B"/>
              </a:solidFill>
            </a:ln>
          </p:spPr>
          <p:style>
            <a:lnRef idx="1">
              <a:schemeClr val="accent1"/>
            </a:lnRef>
            <a:fillRef idx="0">
              <a:schemeClr val="accent1"/>
            </a:fillRef>
            <a:effectRef idx="0">
              <a:schemeClr val="accent1"/>
            </a:effectRef>
            <a:fontRef idx="minor">
              <a:schemeClr val="tx1"/>
            </a:fontRef>
          </p:style>
        </p:cxnSp>
        <p:cxnSp>
          <p:nvCxnSpPr>
            <p:cNvPr id="26" name="Gerade Verbindung mit Pfeil 25">
              <a:extLst>
                <a:ext uri="{FF2B5EF4-FFF2-40B4-BE49-F238E27FC236}">
                  <a16:creationId xmlns:a16="http://schemas.microsoft.com/office/drawing/2014/main" id="{5EAB9248-88D0-366E-2E6E-2477A897A7A5}"/>
                </a:ext>
              </a:extLst>
            </p:cNvPr>
            <p:cNvCxnSpPr>
              <a:cxnSpLocks/>
            </p:cNvCxnSpPr>
            <p:nvPr/>
          </p:nvCxnSpPr>
          <p:spPr>
            <a:xfrm>
              <a:off x="4947218" y="3274973"/>
              <a:ext cx="342" cy="313316"/>
            </a:xfrm>
            <a:prstGeom prst="straightConnector1">
              <a:avLst/>
            </a:prstGeom>
            <a:ln w="47625">
              <a:solidFill>
                <a:srgbClr val="CB0B8B"/>
              </a:solidFill>
              <a:tailEnd type="triangle"/>
            </a:ln>
          </p:spPr>
          <p:style>
            <a:lnRef idx="1">
              <a:schemeClr val="accent1"/>
            </a:lnRef>
            <a:fillRef idx="0">
              <a:schemeClr val="accent1"/>
            </a:fillRef>
            <a:effectRef idx="0">
              <a:schemeClr val="accent1"/>
            </a:effectRef>
            <a:fontRef idx="minor">
              <a:schemeClr val="tx1"/>
            </a:fontRef>
          </p:style>
        </p:cxnSp>
        <p:sp>
          <p:nvSpPr>
            <p:cNvPr id="27" name="Rechteck 26">
              <a:extLst>
                <a:ext uri="{FF2B5EF4-FFF2-40B4-BE49-F238E27FC236}">
                  <a16:creationId xmlns:a16="http://schemas.microsoft.com/office/drawing/2014/main" id="{8F28B9A5-88F5-743C-7907-E90ECC9B5506}"/>
                </a:ext>
              </a:extLst>
            </p:cNvPr>
            <p:cNvSpPr/>
            <p:nvPr/>
          </p:nvSpPr>
          <p:spPr>
            <a:xfrm>
              <a:off x="6003684" y="3576697"/>
              <a:ext cx="1435547" cy="759995"/>
            </a:xfrm>
            <a:prstGeom prst="rect">
              <a:avLst/>
            </a:prstGeom>
            <a:solidFill>
              <a:srgbClr val="CB0B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Con-ditioning</a:t>
              </a:r>
              <a:endParaRPr lang="de-DE" dirty="0"/>
            </a:p>
          </p:txBody>
        </p:sp>
        <p:cxnSp>
          <p:nvCxnSpPr>
            <p:cNvPr id="28" name="Gerade Verbindung mit Pfeil 27">
              <a:extLst>
                <a:ext uri="{FF2B5EF4-FFF2-40B4-BE49-F238E27FC236}">
                  <a16:creationId xmlns:a16="http://schemas.microsoft.com/office/drawing/2014/main" id="{B69446C0-B013-92BD-4A52-5026AD28168B}"/>
                </a:ext>
              </a:extLst>
            </p:cNvPr>
            <p:cNvCxnSpPr>
              <a:cxnSpLocks/>
            </p:cNvCxnSpPr>
            <p:nvPr/>
          </p:nvCxnSpPr>
          <p:spPr>
            <a:xfrm>
              <a:off x="6755079" y="3278196"/>
              <a:ext cx="342" cy="313316"/>
            </a:xfrm>
            <a:prstGeom prst="straightConnector1">
              <a:avLst/>
            </a:prstGeom>
            <a:ln w="47625">
              <a:solidFill>
                <a:srgbClr val="CB0B8B"/>
              </a:solidFill>
              <a:tailEnd type="triangle"/>
            </a:ln>
          </p:spPr>
          <p:style>
            <a:lnRef idx="1">
              <a:schemeClr val="accent1"/>
            </a:lnRef>
            <a:fillRef idx="0">
              <a:schemeClr val="accent1"/>
            </a:fillRef>
            <a:effectRef idx="0">
              <a:schemeClr val="accent1"/>
            </a:effectRef>
            <a:fontRef idx="minor">
              <a:schemeClr val="tx1"/>
            </a:fontRef>
          </p:style>
        </p:cxnSp>
        <p:sp>
          <p:nvSpPr>
            <p:cNvPr id="29" name="Rechteck 28">
              <a:extLst>
                <a:ext uri="{FF2B5EF4-FFF2-40B4-BE49-F238E27FC236}">
                  <a16:creationId xmlns:a16="http://schemas.microsoft.com/office/drawing/2014/main" id="{105E5C84-C592-0971-5738-A907E9C517F2}"/>
                </a:ext>
              </a:extLst>
            </p:cNvPr>
            <p:cNvSpPr/>
            <p:nvPr/>
          </p:nvSpPr>
          <p:spPr>
            <a:xfrm>
              <a:off x="4214841" y="4491883"/>
              <a:ext cx="1435547" cy="763219"/>
            </a:xfrm>
            <a:prstGeom prst="rect">
              <a:avLst/>
            </a:prstGeom>
            <a:noFill/>
            <a:ln w="47625">
              <a:solidFill>
                <a:srgbClr val="CB0B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Cycling</a:t>
              </a:r>
            </a:p>
          </p:txBody>
        </p:sp>
        <p:sp>
          <p:nvSpPr>
            <p:cNvPr id="30" name="Rechteck 29">
              <a:extLst>
                <a:ext uri="{FF2B5EF4-FFF2-40B4-BE49-F238E27FC236}">
                  <a16:creationId xmlns:a16="http://schemas.microsoft.com/office/drawing/2014/main" id="{9F039ADC-59EA-B22C-8F66-21BF8E4A1AEB}"/>
                </a:ext>
              </a:extLst>
            </p:cNvPr>
            <p:cNvSpPr/>
            <p:nvPr/>
          </p:nvSpPr>
          <p:spPr>
            <a:xfrm>
              <a:off x="6003684" y="4495106"/>
              <a:ext cx="1435547" cy="759995"/>
            </a:xfrm>
            <a:prstGeom prst="rect">
              <a:avLst/>
            </a:prstGeom>
            <a:noFill/>
            <a:ln w="47625">
              <a:solidFill>
                <a:srgbClr val="CB0B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Fear </a:t>
              </a:r>
              <a:r>
                <a:rPr lang="de-DE" dirty="0" err="1">
                  <a:solidFill>
                    <a:schemeClr val="tx1"/>
                  </a:solidFill>
                </a:rPr>
                <a:t>of</a:t>
              </a:r>
              <a:r>
                <a:rPr lang="de-DE" dirty="0">
                  <a:solidFill>
                    <a:schemeClr val="tx1"/>
                  </a:solidFill>
                </a:rPr>
                <a:t> </a:t>
              </a:r>
              <a:r>
                <a:rPr lang="de-DE" dirty="0" err="1">
                  <a:solidFill>
                    <a:schemeClr val="tx1"/>
                  </a:solidFill>
                </a:rPr>
                <a:t>dogs</a:t>
              </a:r>
              <a:endParaRPr lang="de-DE" dirty="0">
                <a:solidFill>
                  <a:schemeClr val="tx1"/>
                </a:solidFill>
              </a:endParaRPr>
            </a:p>
          </p:txBody>
        </p:sp>
        <p:sp>
          <p:nvSpPr>
            <p:cNvPr id="31" name="Rechteck 30">
              <a:extLst>
                <a:ext uri="{FF2B5EF4-FFF2-40B4-BE49-F238E27FC236}">
                  <a16:creationId xmlns:a16="http://schemas.microsoft.com/office/drawing/2014/main" id="{AE22D0BB-ACBB-F413-9E6F-81E4D6BE29B0}"/>
                </a:ext>
              </a:extLst>
            </p:cNvPr>
            <p:cNvSpPr/>
            <p:nvPr/>
          </p:nvSpPr>
          <p:spPr>
            <a:xfrm>
              <a:off x="7792527" y="3580879"/>
              <a:ext cx="1606654" cy="759995"/>
            </a:xfrm>
            <a:prstGeom prst="rect">
              <a:avLst/>
            </a:prstGeom>
            <a:solidFill>
              <a:srgbClr val="CB0B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Priming</a:t>
              </a:r>
            </a:p>
          </p:txBody>
        </p:sp>
        <p:sp>
          <p:nvSpPr>
            <p:cNvPr id="32" name="Rechteck 31">
              <a:extLst>
                <a:ext uri="{FF2B5EF4-FFF2-40B4-BE49-F238E27FC236}">
                  <a16:creationId xmlns:a16="http://schemas.microsoft.com/office/drawing/2014/main" id="{EEF7D6FE-48B8-773B-BFC3-B900251C3F05}"/>
                </a:ext>
              </a:extLst>
            </p:cNvPr>
            <p:cNvSpPr/>
            <p:nvPr/>
          </p:nvSpPr>
          <p:spPr>
            <a:xfrm>
              <a:off x="7792527" y="4499288"/>
              <a:ext cx="1606654" cy="759995"/>
            </a:xfrm>
            <a:prstGeom prst="rect">
              <a:avLst/>
            </a:prstGeom>
            <a:noFill/>
            <a:ln w="47625">
              <a:solidFill>
                <a:srgbClr val="CB0B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rPr>
                <a:t>Doc -&gt; </a:t>
              </a:r>
              <a:r>
                <a:rPr lang="de-DE" dirty="0" err="1">
                  <a:solidFill>
                    <a:schemeClr val="tx1"/>
                  </a:solidFill>
                </a:rPr>
                <a:t>nurse</a:t>
              </a:r>
              <a:endParaRPr lang="de-DE" dirty="0">
                <a:solidFill>
                  <a:schemeClr val="tx1"/>
                </a:solidFill>
              </a:endParaRPr>
            </a:p>
            <a:p>
              <a:pPr algn="ctr"/>
              <a:r>
                <a:rPr lang="de-DE" dirty="0">
                  <a:solidFill>
                    <a:schemeClr val="tx1"/>
                  </a:solidFill>
                </a:rPr>
                <a:t>Ski -&gt; </a:t>
              </a:r>
              <a:r>
                <a:rPr lang="de-DE" dirty="0" err="1">
                  <a:solidFill>
                    <a:schemeClr val="tx1"/>
                  </a:solidFill>
                </a:rPr>
                <a:t>nurse</a:t>
              </a:r>
              <a:endParaRPr lang="de-DE" dirty="0">
                <a:solidFill>
                  <a:schemeClr val="tx1"/>
                </a:solidFill>
              </a:endParaRPr>
            </a:p>
          </p:txBody>
        </p:sp>
        <p:cxnSp>
          <p:nvCxnSpPr>
            <p:cNvPr id="33" name="Gerade Verbindung mit Pfeil 32">
              <a:extLst>
                <a:ext uri="{FF2B5EF4-FFF2-40B4-BE49-F238E27FC236}">
                  <a16:creationId xmlns:a16="http://schemas.microsoft.com/office/drawing/2014/main" id="{8AE22EC1-EA08-72CD-CB65-F2699D086804}"/>
                </a:ext>
              </a:extLst>
            </p:cNvPr>
            <p:cNvCxnSpPr>
              <a:cxnSpLocks/>
            </p:cNvCxnSpPr>
            <p:nvPr/>
          </p:nvCxnSpPr>
          <p:spPr>
            <a:xfrm>
              <a:off x="8631202" y="3313825"/>
              <a:ext cx="342" cy="313316"/>
            </a:xfrm>
            <a:prstGeom prst="straightConnector1">
              <a:avLst/>
            </a:prstGeom>
            <a:ln w="47625">
              <a:solidFill>
                <a:srgbClr val="CB0B8B"/>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4" name="Gruppieren 33">
            <a:extLst>
              <a:ext uri="{FF2B5EF4-FFF2-40B4-BE49-F238E27FC236}">
                <a16:creationId xmlns:a16="http://schemas.microsoft.com/office/drawing/2014/main" id="{0830A82E-A4AB-37FC-E691-ADF56AC05449}"/>
              </a:ext>
            </a:extLst>
          </p:cNvPr>
          <p:cNvGrpSpPr/>
          <p:nvPr/>
        </p:nvGrpSpPr>
        <p:grpSpPr>
          <a:xfrm>
            <a:off x="7684292" y="677005"/>
            <a:ext cx="2164264" cy="1958127"/>
            <a:chOff x="6305549" y="292100"/>
            <a:chExt cx="2164264" cy="1958127"/>
          </a:xfrm>
        </p:grpSpPr>
        <p:sp>
          <p:nvSpPr>
            <p:cNvPr id="35" name="Rechteck 34">
              <a:extLst>
                <a:ext uri="{FF2B5EF4-FFF2-40B4-BE49-F238E27FC236}">
                  <a16:creationId xmlns:a16="http://schemas.microsoft.com/office/drawing/2014/main" id="{91FB4439-3D2E-0122-A316-10F89A9999F3}"/>
                </a:ext>
              </a:extLst>
            </p:cNvPr>
            <p:cNvSpPr/>
            <p:nvPr/>
          </p:nvSpPr>
          <p:spPr>
            <a:xfrm>
              <a:off x="6305550" y="292100"/>
              <a:ext cx="2164263" cy="48360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t>Sensory</a:t>
              </a:r>
              <a:r>
                <a:rPr lang="de-DE" dirty="0"/>
                <a:t> </a:t>
              </a:r>
              <a:r>
                <a:rPr lang="de-DE" dirty="0" err="1"/>
                <a:t>store</a:t>
              </a:r>
              <a:endParaRPr lang="de-DE" dirty="0"/>
            </a:p>
          </p:txBody>
        </p:sp>
        <p:sp>
          <p:nvSpPr>
            <p:cNvPr id="36" name="Rechteck 35">
              <a:extLst>
                <a:ext uri="{FF2B5EF4-FFF2-40B4-BE49-F238E27FC236}">
                  <a16:creationId xmlns:a16="http://schemas.microsoft.com/office/drawing/2014/main" id="{DA1AB510-8749-DB70-0C06-76EFE3E2E294}"/>
                </a:ext>
              </a:extLst>
            </p:cNvPr>
            <p:cNvSpPr/>
            <p:nvPr/>
          </p:nvSpPr>
          <p:spPr>
            <a:xfrm>
              <a:off x="6305549" y="1029883"/>
              <a:ext cx="2164263" cy="48360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Working </a:t>
              </a:r>
              <a:r>
                <a:rPr lang="de-DE" dirty="0" err="1"/>
                <a:t>memory</a:t>
              </a:r>
              <a:endParaRPr lang="de-DE" dirty="0"/>
            </a:p>
          </p:txBody>
        </p:sp>
        <p:sp>
          <p:nvSpPr>
            <p:cNvPr id="37" name="Rechteck 36">
              <a:extLst>
                <a:ext uri="{FF2B5EF4-FFF2-40B4-BE49-F238E27FC236}">
                  <a16:creationId xmlns:a16="http://schemas.microsoft.com/office/drawing/2014/main" id="{A236F737-0FBD-259F-E368-C7BED66922CA}"/>
                </a:ext>
              </a:extLst>
            </p:cNvPr>
            <p:cNvSpPr/>
            <p:nvPr/>
          </p:nvSpPr>
          <p:spPr>
            <a:xfrm>
              <a:off x="6305549" y="1766618"/>
              <a:ext cx="2164263" cy="48360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Long time </a:t>
              </a:r>
              <a:r>
                <a:rPr lang="de-DE" dirty="0" err="1"/>
                <a:t>memory</a:t>
              </a:r>
              <a:endParaRPr lang="de-DE" dirty="0"/>
            </a:p>
          </p:txBody>
        </p:sp>
        <p:cxnSp>
          <p:nvCxnSpPr>
            <p:cNvPr id="38" name="Gerade Verbindung mit Pfeil 37">
              <a:extLst>
                <a:ext uri="{FF2B5EF4-FFF2-40B4-BE49-F238E27FC236}">
                  <a16:creationId xmlns:a16="http://schemas.microsoft.com/office/drawing/2014/main" id="{BBB27230-E69A-91B2-8614-C74D885F35D0}"/>
                </a:ext>
              </a:extLst>
            </p:cNvPr>
            <p:cNvCxnSpPr>
              <a:cxnSpLocks/>
            </p:cNvCxnSpPr>
            <p:nvPr/>
          </p:nvCxnSpPr>
          <p:spPr>
            <a:xfrm>
              <a:off x="7387682" y="740987"/>
              <a:ext cx="342" cy="313316"/>
            </a:xfrm>
            <a:prstGeom prst="straightConnector1">
              <a:avLst/>
            </a:prstGeom>
            <a:ln w="4762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Gerade Verbindung mit Pfeil 38">
              <a:extLst>
                <a:ext uri="{FF2B5EF4-FFF2-40B4-BE49-F238E27FC236}">
                  <a16:creationId xmlns:a16="http://schemas.microsoft.com/office/drawing/2014/main" id="{F2D67120-F053-9C30-9EF7-67AF416AC1F9}"/>
                </a:ext>
              </a:extLst>
            </p:cNvPr>
            <p:cNvCxnSpPr>
              <a:cxnSpLocks/>
            </p:cNvCxnSpPr>
            <p:nvPr/>
          </p:nvCxnSpPr>
          <p:spPr>
            <a:xfrm>
              <a:off x="7387338" y="1471445"/>
              <a:ext cx="342" cy="313316"/>
            </a:xfrm>
            <a:prstGeom prst="straightConnector1">
              <a:avLst/>
            </a:prstGeom>
            <a:ln w="47625">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2841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7159115-DDD0-FE66-6496-1E656CACD99E}"/>
              </a:ext>
            </a:extLst>
          </p:cNvPr>
          <p:cNvSpPr>
            <a:spLocks noGrp="1"/>
          </p:cNvSpPr>
          <p:nvPr>
            <p:ph type="title"/>
          </p:nvPr>
        </p:nvSpPr>
        <p:spPr/>
        <p:txBody>
          <a:bodyPr/>
          <a:lstStyle/>
          <a:p>
            <a:r>
              <a:rPr lang="de-DE" dirty="0"/>
              <a:t>Model of Working Memory </a:t>
            </a:r>
            <a:r>
              <a:rPr lang="de-DE" dirty="0" err="1"/>
              <a:t>Cognition</a:t>
            </a:r>
            <a:endParaRPr lang="de-DE" dirty="0"/>
          </a:p>
        </p:txBody>
      </p:sp>
      <p:sp>
        <p:nvSpPr>
          <p:cNvPr id="3" name="Fußzeilenplatzhalter 2">
            <a:extLst>
              <a:ext uri="{FF2B5EF4-FFF2-40B4-BE49-F238E27FC236}">
                <a16:creationId xmlns:a16="http://schemas.microsoft.com/office/drawing/2014/main" id="{9AB17B19-E2DE-99A9-CD13-E046844CCCD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BC1C996-8FCE-9AC7-5D37-CC37216F8470}"/>
              </a:ext>
            </a:extLst>
          </p:cNvPr>
          <p:cNvSpPr>
            <a:spLocks noGrp="1"/>
          </p:cNvSpPr>
          <p:nvPr>
            <p:ph type="sldNum" sz="quarter" idx="33"/>
          </p:nvPr>
        </p:nvSpPr>
        <p:spPr/>
        <p:txBody>
          <a:bodyPr/>
          <a:lstStyle/>
          <a:p>
            <a:fld id="{BA24374A-C3A8-471A-8837-3FC31668ABE5}" type="slidenum">
              <a:rPr lang="de-DE" smtClean="0"/>
              <a:pPr/>
              <a:t>38</a:t>
            </a:fld>
            <a:endParaRPr lang="de-DE" dirty="0"/>
          </a:p>
        </p:txBody>
      </p:sp>
      <p:sp>
        <p:nvSpPr>
          <p:cNvPr id="5" name="Textplatzhalter 4">
            <a:extLst>
              <a:ext uri="{FF2B5EF4-FFF2-40B4-BE49-F238E27FC236}">
                <a16:creationId xmlns:a16="http://schemas.microsoft.com/office/drawing/2014/main" id="{3A976CAA-407A-F531-E48B-82636C8D64FD}"/>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3C3BD42D-4690-2541-A44C-F5E8AAE994D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7D8FEC2-491D-1BCA-C6AA-04FBA14C7071}"/>
              </a:ext>
            </a:extLst>
          </p:cNvPr>
          <p:cNvSpPr>
            <a:spLocks noGrp="1"/>
          </p:cNvSpPr>
          <p:nvPr>
            <p:ph sz="quarter" idx="35"/>
          </p:nvPr>
        </p:nvSpPr>
        <p:spPr/>
        <p:txBody>
          <a:bodyPr/>
          <a:lstStyle/>
          <a:p>
            <a:endParaRPr lang="de-DE"/>
          </a:p>
        </p:txBody>
      </p:sp>
      <p:pic>
        <p:nvPicPr>
          <p:cNvPr id="8" name="Picture 2" descr="ttp://www.ergonomicsblog.uk/wp-content/uploads/2014/10/human_info_model.png">
            <a:extLst>
              <a:ext uri="{FF2B5EF4-FFF2-40B4-BE49-F238E27FC236}">
                <a16:creationId xmlns:a16="http://schemas.microsoft.com/office/drawing/2014/main" id="{9909396B-07E1-35D8-B198-5223D72921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935" y="2552136"/>
            <a:ext cx="9581792" cy="351332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
            <a:extLst>
              <a:ext uri="{FF2B5EF4-FFF2-40B4-BE49-F238E27FC236}">
                <a16:creationId xmlns:a16="http://schemas.microsoft.com/office/drawing/2014/main" id="{7C24298B-A2F9-C1DC-7785-1DE81DBF6C5A}"/>
              </a:ext>
            </a:extLst>
          </p:cNvPr>
          <p:cNvSpPr/>
          <p:nvPr/>
        </p:nvSpPr>
        <p:spPr>
          <a:xfrm>
            <a:off x="2134717" y="4704364"/>
            <a:ext cx="1654628" cy="580571"/>
          </a:xfrm>
          <a:prstGeom prst="rect">
            <a:avLst/>
          </a:pr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0" name="Rectangle 10">
            <a:extLst>
              <a:ext uri="{FF2B5EF4-FFF2-40B4-BE49-F238E27FC236}">
                <a16:creationId xmlns:a16="http://schemas.microsoft.com/office/drawing/2014/main" id="{23FE339E-9C9F-25E0-B2FF-99D08FB855D6}"/>
              </a:ext>
            </a:extLst>
          </p:cNvPr>
          <p:cNvSpPr/>
          <p:nvPr/>
        </p:nvSpPr>
        <p:spPr>
          <a:xfrm>
            <a:off x="5639919" y="4279770"/>
            <a:ext cx="1516741" cy="580571"/>
          </a:xfrm>
          <a:prstGeom prst="rect">
            <a:avLst/>
          </a:pr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1" name="Rectangle 11">
            <a:extLst>
              <a:ext uri="{FF2B5EF4-FFF2-40B4-BE49-F238E27FC236}">
                <a16:creationId xmlns:a16="http://schemas.microsoft.com/office/drawing/2014/main" id="{37C65E0B-ADF9-91DC-9D9F-570C70A8FD89}"/>
              </a:ext>
            </a:extLst>
          </p:cNvPr>
          <p:cNvSpPr/>
          <p:nvPr/>
        </p:nvSpPr>
        <p:spPr>
          <a:xfrm>
            <a:off x="5639919" y="3376039"/>
            <a:ext cx="1516741" cy="580571"/>
          </a:xfrm>
          <a:prstGeom prst="rect">
            <a:avLst/>
          </a:pr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2" name="TextBox 12">
            <a:extLst>
              <a:ext uri="{FF2B5EF4-FFF2-40B4-BE49-F238E27FC236}">
                <a16:creationId xmlns:a16="http://schemas.microsoft.com/office/drawing/2014/main" id="{04A931E4-30FE-BA50-C8ED-F94A54A33934}"/>
              </a:ext>
            </a:extLst>
          </p:cNvPr>
          <p:cNvSpPr txBox="1"/>
          <p:nvPr/>
        </p:nvSpPr>
        <p:spPr>
          <a:xfrm>
            <a:off x="1882937" y="1637736"/>
            <a:ext cx="1906407" cy="313757"/>
          </a:xfrm>
          <a:prstGeom prst="rect">
            <a:avLst/>
          </a:prstGeom>
          <a:noFill/>
        </p:spPr>
        <p:txBody>
          <a:bodyPr wrap="none" lIns="0" tIns="0" rIns="0" bIns="0" rtlCol="0">
            <a:noAutofit/>
          </a:bodyPr>
          <a:lstStyle/>
          <a:p>
            <a:pPr>
              <a:buClr>
                <a:schemeClr val="accent1"/>
              </a:buClr>
            </a:pPr>
            <a:r>
              <a:rPr lang="en-US" sz="2000" dirty="0">
                <a:solidFill>
                  <a:srgbClr val="FF0000"/>
                </a:solidFill>
                <a:latin typeface="Calibri" charset="0"/>
                <a:ea typeface="Calibri" charset="0"/>
                <a:cs typeface="Calibri" charset="0"/>
              </a:rPr>
              <a:t>Sensory memory</a:t>
            </a:r>
          </a:p>
        </p:txBody>
      </p:sp>
      <p:sp>
        <p:nvSpPr>
          <p:cNvPr id="13" name="TextBox 13">
            <a:extLst>
              <a:ext uri="{FF2B5EF4-FFF2-40B4-BE49-F238E27FC236}">
                <a16:creationId xmlns:a16="http://schemas.microsoft.com/office/drawing/2014/main" id="{494D00FF-F2C0-301F-3170-8C0531A2B637}"/>
              </a:ext>
            </a:extLst>
          </p:cNvPr>
          <p:cNvSpPr txBox="1"/>
          <p:nvPr/>
        </p:nvSpPr>
        <p:spPr>
          <a:xfrm>
            <a:off x="4587634" y="1637736"/>
            <a:ext cx="914400" cy="914400"/>
          </a:xfrm>
          <a:prstGeom prst="rect">
            <a:avLst/>
          </a:prstGeom>
          <a:noFill/>
        </p:spPr>
        <p:txBody>
          <a:bodyPr wrap="none" lIns="0" tIns="0" rIns="0" bIns="0" rtlCol="0">
            <a:noAutofit/>
          </a:bodyPr>
          <a:lstStyle/>
          <a:p>
            <a:pPr>
              <a:buClr>
                <a:schemeClr val="accent1"/>
              </a:buClr>
            </a:pPr>
            <a:r>
              <a:rPr lang="en-US" sz="2000" dirty="0">
                <a:solidFill>
                  <a:srgbClr val="FF0000"/>
                </a:solidFill>
                <a:latin typeface="Calibri" charset="0"/>
                <a:ea typeface="Calibri" charset="0"/>
                <a:cs typeface="Calibri" charset="0"/>
              </a:rPr>
              <a:t>Working Memory</a:t>
            </a:r>
          </a:p>
        </p:txBody>
      </p:sp>
      <p:sp>
        <p:nvSpPr>
          <p:cNvPr id="14" name="TextBox 14">
            <a:extLst>
              <a:ext uri="{FF2B5EF4-FFF2-40B4-BE49-F238E27FC236}">
                <a16:creationId xmlns:a16="http://schemas.microsoft.com/office/drawing/2014/main" id="{06AA322A-D193-E7BA-8DA3-023319EB883D}"/>
              </a:ext>
            </a:extLst>
          </p:cNvPr>
          <p:cNvSpPr txBox="1"/>
          <p:nvPr/>
        </p:nvSpPr>
        <p:spPr>
          <a:xfrm>
            <a:off x="8148671" y="1592264"/>
            <a:ext cx="914400" cy="914400"/>
          </a:xfrm>
          <a:prstGeom prst="rect">
            <a:avLst/>
          </a:prstGeom>
          <a:noFill/>
        </p:spPr>
        <p:txBody>
          <a:bodyPr wrap="none" lIns="0" tIns="0" rIns="0" bIns="0" rtlCol="0">
            <a:noAutofit/>
          </a:bodyPr>
          <a:lstStyle/>
          <a:p>
            <a:pPr>
              <a:buClr>
                <a:schemeClr val="accent1"/>
              </a:buClr>
            </a:pPr>
            <a:r>
              <a:rPr lang="en-US" sz="2000" dirty="0">
                <a:solidFill>
                  <a:srgbClr val="FF0000"/>
                </a:solidFill>
                <a:latin typeface="Calibri" charset="0"/>
                <a:ea typeface="Calibri" charset="0"/>
                <a:cs typeface="Calibri" charset="0"/>
              </a:rPr>
              <a:t>Long Term Memory</a:t>
            </a:r>
          </a:p>
        </p:txBody>
      </p:sp>
      <p:cxnSp>
        <p:nvCxnSpPr>
          <p:cNvPr id="15" name="Straight Arrow Connector 15">
            <a:extLst>
              <a:ext uri="{FF2B5EF4-FFF2-40B4-BE49-F238E27FC236}">
                <a16:creationId xmlns:a16="http://schemas.microsoft.com/office/drawing/2014/main" id="{1AB9E12C-E537-2E2C-05F9-D776607A22F0}"/>
              </a:ext>
            </a:extLst>
          </p:cNvPr>
          <p:cNvCxnSpPr>
            <a:cxnSpLocks/>
            <a:stCxn id="12" idx="2"/>
          </p:cNvCxnSpPr>
          <p:nvPr/>
        </p:nvCxnSpPr>
        <p:spPr>
          <a:xfrm>
            <a:off x="2836141" y="1951493"/>
            <a:ext cx="164234" cy="2684801"/>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7">
            <a:extLst>
              <a:ext uri="{FF2B5EF4-FFF2-40B4-BE49-F238E27FC236}">
                <a16:creationId xmlns:a16="http://schemas.microsoft.com/office/drawing/2014/main" id="{1F974B02-8AC5-3973-E78D-2B008704977B}"/>
              </a:ext>
            </a:extLst>
          </p:cNvPr>
          <p:cNvCxnSpPr>
            <a:cxnSpLocks/>
          </p:cNvCxnSpPr>
          <p:nvPr/>
        </p:nvCxnSpPr>
        <p:spPr>
          <a:xfrm>
            <a:off x="4986775" y="2070328"/>
            <a:ext cx="653144" cy="220944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9">
            <a:extLst>
              <a:ext uri="{FF2B5EF4-FFF2-40B4-BE49-F238E27FC236}">
                <a16:creationId xmlns:a16="http://schemas.microsoft.com/office/drawing/2014/main" id="{74904D7E-6CA8-2808-1606-365ABF6ADABD}"/>
              </a:ext>
            </a:extLst>
          </p:cNvPr>
          <p:cNvCxnSpPr>
            <a:cxnSpLocks/>
          </p:cNvCxnSpPr>
          <p:nvPr/>
        </p:nvCxnSpPr>
        <p:spPr>
          <a:xfrm flipH="1">
            <a:off x="7208044" y="1951493"/>
            <a:ext cx="1365030" cy="157752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Rectangle 11">
            <a:extLst>
              <a:ext uri="{FF2B5EF4-FFF2-40B4-BE49-F238E27FC236}">
                <a16:creationId xmlns:a16="http://schemas.microsoft.com/office/drawing/2014/main" id="{535BFF93-DFCE-937E-DB5D-28D57281A484}"/>
              </a:ext>
            </a:extLst>
          </p:cNvPr>
          <p:cNvSpPr/>
          <p:nvPr/>
        </p:nvSpPr>
        <p:spPr>
          <a:xfrm>
            <a:off x="8728401" y="4704364"/>
            <a:ext cx="1208556" cy="580571"/>
          </a:xfrm>
          <a:prstGeom prst="rect">
            <a:avLst/>
          </a:prstGeom>
          <a:solidFill>
            <a:schemeClr val="accent2">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cxnSp>
        <p:nvCxnSpPr>
          <p:cNvPr id="19" name="Straight Arrow Connector 19">
            <a:extLst>
              <a:ext uri="{FF2B5EF4-FFF2-40B4-BE49-F238E27FC236}">
                <a16:creationId xmlns:a16="http://schemas.microsoft.com/office/drawing/2014/main" id="{CCA56C62-CD7D-0A80-0518-44F0B6129299}"/>
              </a:ext>
            </a:extLst>
          </p:cNvPr>
          <p:cNvCxnSpPr>
            <a:cxnSpLocks/>
          </p:cNvCxnSpPr>
          <p:nvPr/>
        </p:nvCxnSpPr>
        <p:spPr>
          <a:xfrm flipH="1">
            <a:off x="9649769" y="3666324"/>
            <a:ext cx="491430" cy="1038040"/>
          </a:xfrm>
          <a:prstGeom prst="straightConnector1">
            <a:avLst/>
          </a:prstGeom>
          <a:ln w="127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4">
            <a:extLst>
              <a:ext uri="{FF2B5EF4-FFF2-40B4-BE49-F238E27FC236}">
                <a16:creationId xmlns:a16="http://schemas.microsoft.com/office/drawing/2014/main" id="{C8921B41-CC3A-6F24-8696-715DE1D4378F}"/>
              </a:ext>
            </a:extLst>
          </p:cNvPr>
          <p:cNvSpPr txBox="1"/>
          <p:nvPr/>
        </p:nvSpPr>
        <p:spPr>
          <a:xfrm>
            <a:off x="9618773" y="3343268"/>
            <a:ext cx="914400" cy="914400"/>
          </a:xfrm>
          <a:prstGeom prst="rect">
            <a:avLst/>
          </a:prstGeom>
          <a:noFill/>
        </p:spPr>
        <p:txBody>
          <a:bodyPr wrap="none" lIns="0" tIns="0" rIns="0" bIns="0" rtlCol="0">
            <a:noAutofit/>
          </a:bodyPr>
          <a:lstStyle/>
          <a:p>
            <a:pPr>
              <a:buClr>
                <a:schemeClr val="accent1"/>
              </a:buClr>
            </a:pPr>
            <a:r>
              <a:rPr lang="en-US" sz="2000" dirty="0">
                <a:solidFill>
                  <a:schemeClr val="accent6"/>
                </a:solidFill>
                <a:latin typeface="Calibri" charset="0"/>
                <a:ea typeface="Calibri" charset="0"/>
                <a:cs typeface="Calibri" charset="0"/>
              </a:rPr>
              <a:t>“Learning by doing”</a:t>
            </a:r>
          </a:p>
        </p:txBody>
      </p:sp>
    </p:spTree>
    <p:extLst>
      <p:ext uri="{BB962C8B-B14F-4D97-AF65-F5344CB8AC3E}">
        <p14:creationId xmlns:p14="http://schemas.microsoft.com/office/powerpoint/2010/main" val="30790859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BCFE511-5BD0-7253-EDC0-55316BB7F6DA}"/>
              </a:ext>
            </a:extLst>
          </p:cNvPr>
          <p:cNvSpPr>
            <a:spLocks noGrp="1"/>
          </p:cNvSpPr>
          <p:nvPr>
            <p:ph type="title"/>
          </p:nvPr>
        </p:nvSpPr>
        <p:spPr/>
        <p:txBody>
          <a:bodyPr/>
          <a:lstStyle/>
          <a:p>
            <a:r>
              <a:rPr lang="en-US" b="1" dirty="0"/>
              <a:t>Memory</a:t>
            </a:r>
            <a:endParaRPr lang="de-DE" dirty="0"/>
          </a:p>
        </p:txBody>
      </p:sp>
      <p:sp>
        <p:nvSpPr>
          <p:cNvPr id="3" name="Fußzeilenplatzhalter 2">
            <a:extLst>
              <a:ext uri="{FF2B5EF4-FFF2-40B4-BE49-F238E27FC236}">
                <a16:creationId xmlns:a16="http://schemas.microsoft.com/office/drawing/2014/main" id="{FDB7539D-B63F-FCD2-2219-B2C4355EB48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D120881-7231-D27A-B2F1-187762652EDF}"/>
              </a:ext>
            </a:extLst>
          </p:cNvPr>
          <p:cNvSpPr>
            <a:spLocks noGrp="1"/>
          </p:cNvSpPr>
          <p:nvPr>
            <p:ph type="sldNum" sz="quarter" idx="28"/>
          </p:nvPr>
        </p:nvSpPr>
        <p:spPr/>
        <p:txBody>
          <a:bodyPr/>
          <a:lstStyle/>
          <a:p>
            <a:fld id="{BA24374A-C3A8-471A-8837-3FC31668ABE5}" type="slidenum">
              <a:rPr lang="de-DE" smtClean="0"/>
              <a:pPr/>
              <a:t>39</a:t>
            </a:fld>
            <a:endParaRPr lang="de-DE" dirty="0"/>
          </a:p>
        </p:txBody>
      </p:sp>
      <p:sp>
        <p:nvSpPr>
          <p:cNvPr id="8" name="Textplatzhalter 7">
            <a:extLst>
              <a:ext uri="{FF2B5EF4-FFF2-40B4-BE49-F238E27FC236}">
                <a16:creationId xmlns:a16="http://schemas.microsoft.com/office/drawing/2014/main" id="{D6F83C13-01A4-937A-FB2E-9E6AF1151FF3}"/>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FDBFFB61-6AAE-C253-3325-C6020BE8ADBF}"/>
              </a:ext>
            </a:extLst>
          </p:cNvPr>
          <p:cNvSpPr>
            <a:spLocks noGrp="1"/>
          </p:cNvSpPr>
          <p:nvPr>
            <p:ph type="body" sz="quarter" idx="29"/>
          </p:nvPr>
        </p:nvSpPr>
        <p:spPr/>
        <p:txBody>
          <a:bodyPr>
            <a:normAutofit lnSpcReduction="10000"/>
          </a:bodyPr>
          <a:lstStyle/>
          <a:p>
            <a:r>
              <a:rPr lang="en-US" b="1" dirty="0">
                <a:solidFill>
                  <a:schemeClr val="accent1"/>
                </a:solidFill>
              </a:rPr>
              <a:t>Memory is a limited </a:t>
            </a:r>
            <a:r>
              <a:rPr lang="en-US" b="1" dirty="0" err="1">
                <a:solidFill>
                  <a:schemeClr val="accent1"/>
                </a:solidFill>
              </a:rPr>
              <a:t>ressource</a:t>
            </a:r>
            <a:endParaRPr lang="en-US" b="1" dirty="0">
              <a:solidFill>
                <a:schemeClr val="accent1"/>
              </a:solidFill>
            </a:endParaRPr>
          </a:p>
          <a:p>
            <a:pPr lvl="1"/>
            <a:r>
              <a:rPr lang="en-US" dirty="0"/>
              <a:t>Use familiar symbols</a:t>
            </a:r>
          </a:p>
          <a:p>
            <a:pPr lvl="1"/>
            <a:r>
              <a:rPr lang="en-US" dirty="0"/>
              <a:t>Minimize Time to Keep Something (WYSIWYG)</a:t>
            </a:r>
          </a:p>
          <a:p>
            <a:pPr lvl="1"/>
            <a:r>
              <a:rPr lang="en-US" dirty="0"/>
              <a:t>Reduce complexity, chunking</a:t>
            </a:r>
          </a:p>
          <a:p>
            <a:pPr lvl="1"/>
            <a:r>
              <a:rPr lang="en-US" dirty="0"/>
              <a:t>Minimize distraction</a:t>
            </a:r>
          </a:p>
          <a:p>
            <a:r>
              <a:rPr lang="en-US" b="1" dirty="0">
                <a:solidFill>
                  <a:schemeClr val="accent1"/>
                </a:solidFill>
              </a:rPr>
              <a:t>Improve the encoding and retrieval from the long-term memory</a:t>
            </a:r>
          </a:p>
          <a:p>
            <a:pPr lvl="1"/>
            <a:r>
              <a:rPr lang="en-US" dirty="0"/>
              <a:t>Repeat important concepts distributed over time, short and closed actions</a:t>
            </a:r>
          </a:p>
          <a:p>
            <a:pPr lvl="1"/>
            <a:r>
              <a:rPr lang="en-US" dirty="0"/>
              <a:t>Structuring the information promotes learning (group, chunk)</a:t>
            </a:r>
          </a:p>
          <a:p>
            <a:pPr lvl="1"/>
            <a:r>
              <a:rPr lang="en-US" dirty="0"/>
              <a:t>Connect to the known</a:t>
            </a:r>
          </a:p>
          <a:p>
            <a:pPr lvl="1"/>
            <a:r>
              <a:rPr lang="en-US" dirty="0"/>
              <a:t>Recall important processes via Recognition instead of recall (for example, selection instead of input)</a:t>
            </a:r>
            <a:endParaRPr lang="de-DE" dirty="0"/>
          </a:p>
          <a:p>
            <a:endParaRPr lang="de-DE" dirty="0"/>
          </a:p>
          <a:p>
            <a:endParaRPr lang="de-DE" dirty="0"/>
          </a:p>
        </p:txBody>
      </p:sp>
    </p:spTree>
    <p:extLst>
      <p:ext uri="{BB962C8B-B14F-4D97-AF65-F5344CB8AC3E}">
        <p14:creationId xmlns:p14="http://schemas.microsoft.com/office/powerpoint/2010/main" val="2909095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E7B07C0-3251-8921-C640-C0631DEABC8A}"/>
              </a:ext>
            </a:extLst>
          </p:cNvPr>
          <p:cNvSpPr>
            <a:spLocks noGrp="1"/>
          </p:cNvSpPr>
          <p:nvPr>
            <p:ph type="title"/>
          </p:nvPr>
        </p:nvSpPr>
        <p:spPr/>
        <p:txBody>
          <a:bodyPr/>
          <a:lstStyle/>
          <a:p>
            <a:r>
              <a:rPr lang="de-DE" dirty="0"/>
              <a:t>Random </a:t>
            </a:r>
            <a:r>
              <a:rPr lang="de-DE" dirty="0" err="1"/>
              <a:t>Observations</a:t>
            </a:r>
            <a:r>
              <a:rPr lang="de-DE" dirty="0"/>
              <a:t> </a:t>
            </a:r>
            <a:r>
              <a:rPr lang="de-DE" dirty="0" err="1"/>
              <a:t>about</a:t>
            </a:r>
            <a:r>
              <a:rPr lang="de-DE" dirty="0"/>
              <a:t> Memory</a:t>
            </a:r>
          </a:p>
        </p:txBody>
      </p:sp>
      <p:sp>
        <p:nvSpPr>
          <p:cNvPr id="3" name="Fußzeilenplatzhalter 2">
            <a:extLst>
              <a:ext uri="{FF2B5EF4-FFF2-40B4-BE49-F238E27FC236}">
                <a16:creationId xmlns:a16="http://schemas.microsoft.com/office/drawing/2014/main" id="{045E429C-9D7E-F9B1-A99C-591EE0A822C5}"/>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2F8B912-D9E4-CAA7-C7C8-0527008877A7}"/>
              </a:ext>
            </a:extLst>
          </p:cNvPr>
          <p:cNvSpPr>
            <a:spLocks noGrp="1"/>
          </p:cNvSpPr>
          <p:nvPr>
            <p:ph type="sldNum" sz="quarter" idx="28"/>
          </p:nvPr>
        </p:nvSpPr>
        <p:spPr/>
        <p:txBody>
          <a:bodyPr/>
          <a:lstStyle/>
          <a:p>
            <a:fld id="{BA24374A-C3A8-471A-8837-3FC31668ABE5}" type="slidenum">
              <a:rPr lang="de-DE" smtClean="0"/>
              <a:pPr/>
              <a:t>40</a:t>
            </a:fld>
            <a:endParaRPr lang="de-DE" dirty="0"/>
          </a:p>
        </p:txBody>
      </p:sp>
      <p:sp>
        <p:nvSpPr>
          <p:cNvPr id="5" name="Textplatzhalter 4">
            <a:extLst>
              <a:ext uri="{FF2B5EF4-FFF2-40B4-BE49-F238E27FC236}">
                <a16:creationId xmlns:a16="http://schemas.microsoft.com/office/drawing/2014/main" id="{B8EFA362-D613-AAB6-8D61-993226F836A0}"/>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D27710B0-E0A1-DD86-C049-3CC22E5BDB56}"/>
              </a:ext>
            </a:extLst>
          </p:cNvPr>
          <p:cNvSpPr>
            <a:spLocks noGrp="1"/>
          </p:cNvSpPr>
          <p:nvPr>
            <p:ph type="body" sz="quarter" idx="29"/>
          </p:nvPr>
        </p:nvSpPr>
        <p:spPr>
          <a:xfrm>
            <a:off x="695325" y="1449388"/>
            <a:ext cx="7457273" cy="4679950"/>
          </a:xfrm>
        </p:spPr>
        <p:txBody>
          <a:bodyPr/>
          <a:lstStyle/>
          <a:p>
            <a:r>
              <a:rPr lang="en-US" dirty="0"/>
              <a:t>We don’t remember everything</a:t>
            </a:r>
          </a:p>
          <a:p>
            <a:pPr marL="357188" lvl="1" indent="0">
              <a:buNone/>
            </a:pPr>
            <a:r>
              <a:rPr lang="en-US" dirty="0">
                <a:sym typeface="Wingdings" panose="05000000000000000000" pitchFamily="2" charset="2"/>
              </a:rPr>
              <a:t> </a:t>
            </a:r>
            <a:r>
              <a:rPr lang="en-US" dirty="0"/>
              <a:t>also involves filtering and processing</a:t>
            </a:r>
          </a:p>
          <a:p>
            <a:r>
              <a:rPr lang="en-US" dirty="0"/>
              <a:t>Context is important in affecting our memory</a:t>
            </a:r>
          </a:p>
          <a:p>
            <a:pPr lvl="1"/>
            <a:r>
              <a:rPr lang="en-US" dirty="0"/>
              <a:t>We recognize things much better than being able to recall things</a:t>
            </a:r>
          </a:p>
          <a:p>
            <a:pPr marL="357188" lvl="1" indent="0">
              <a:buNone/>
            </a:pPr>
            <a:r>
              <a:rPr lang="en-US" dirty="0">
                <a:sym typeface="Wingdings" panose="05000000000000000000" pitchFamily="2" charset="2"/>
              </a:rPr>
              <a:t> </a:t>
            </a:r>
            <a:r>
              <a:rPr lang="en-US" dirty="0"/>
              <a:t>The rise of the GUI over command-based interfaces</a:t>
            </a:r>
          </a:p>
          <a:p>
            <a:r>
              <a:rPr lang="en-US" dirty="0"/>
              <a:t>Better at remembering images than words</a:t>
            </a:r>
          </a:p>
          <a:p>
            <a:pPr lvl="1"/>
            <a:r>
              <a:rPr lang="en-US" dirty="0"/>
              <a:t>The use of icons rather than names</a:t>
            </a:r>
          </a:p>
          <a:p>
            <a:r>
              <a:rPr lang="de-DE" dirty="0" err="1"/>
              <a:t>We</a:t>
            </a:r>
            <a:r>
              <a:rPr lang="de-DE" dirty="0"/>
              <a:t> </a:t>
            </a:r>
            <a:r>
              <a:rPr lang="de-DE" dirty="0" err="1"/>
              <a:t>remember</a:t>
            </a:r>
            <a:r>
              <a:rPr lang="de-DE" dirty="0"/>
              <a:t> </a:t>
            </a:r>
            <a:r>
              <a:rPr lang="de-DE" dirty="0" err="1"/>
              <a:t>stuff</a:t>
            </a:r>
            <a:r>
              <a:rPr lang="de-DE" dirty="0"/>
              <a:t> years </a:t>
            </a:r>
            <a:r>
              <a:rPr lang="de-DE" dirty="0" err="1"/>
              <a:t>ago</a:t>
            </a:r>
            <a:r>
              <a:rPr lang="de-DE" dirty="0"/>
              <a:t> but not </a:t>
            </a:r>
            <a:r>
              <a:rPr lang="de-DE" dirty="0" err="1"/>
              <a:t>the</a:t>
            </a:r>
            <a:r>
              <a:rPr lang="de-DE" dirty="0"/>
              <a:t> </a:t>
            </a:r>
            <a:r>
              <a:rPr lang="de-DE" dirty="0" err="1"/>
              <a:t>color</a:t>
            </a:r>
            <a:r>
              <a:rPr lang="de-DE" dirty="0"/>
              <a:t> of </a:t>
            </a:r>
            <a:r>
              <a:rPr lang="de-DE" dirty="0" err="1"/>
              <a:t>base</a:t>
            </a:r>
            <a:r>
              <a:rPr lang="de-DE" dirty="0"/>
              <a:t> </a:t>
            </a:r>
            <a:r>
              <a:rPr lang="de-DE" dirty="0" err="1"/>
              <a:t>floor</a:t>
            </a:r>
            <a:r>
              <a:rPr lang="de-DE" dirty="0"/>
              <a:t> in </a:t>
            </a:r>
            <a:r>
              <a:rPr lang="de-DE" dirty="0" err="1"/>
              <a:t>the</a:t>
            </a:r>
            <a:r>
              <a:rPr lang="de-DE" dirty="0"/>
              <a:t> </a:t>
            </a:r>
            <a:r>
              <a:rPr lang="de-DE" dirty="0" err="1"/>
              <a:t>entrance</a:t>
            </a:r>
            <a:r>
              <a:rPr lang="de-DE" dirty="0"/>
              <a:t> hall</a:t>
            </a:r>
          </a:p>
          <a:p>
            <a:endParaRPr lang="de-DE" dirty="0"/>
          </a:p>
        </p:txBody>
      </p:sp>
      <p:pic>
        <p:nvPicPr>
          <p:cNvPr id="7" name="Picture 2" descr="Campus | Frankfurt UAS">
            <a:extLst>
              <a:ext uri="{FF2B5EF4-FFF2-40B4-BE49-F238E27FC236}">
                <a16:creationId xmlns:a16="http://schemas.microsoft.com/office/drawing/2014/main" id="{B4B0CBD8-B958-AB56-E24B-564AA3B583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074" y="3799682"/>
            <a:ext cx="3245350" cy="21596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Mann,Meer,Wasser,Welle,See,Junge">
            <a:extLst>
              <a:ext uri="{FF2B5EF4-FFF2-40B4-BE49-F238E27FC236}">
                <a16:creationId xmlns:a16="http://schemas.microsoft.com/office/drawing/2014/main" id="{BD9A86C4-72F5-5315-EA46-2C599F4711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1074" y="1439473"/>
            <a:ext cx="3245350" cy="216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67717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03E7FE9-8AA1-E124-779C-D696FF62DCC5}"/>
              </a:ext>
            </a:extLst>
          </p:cNvPr>
          <p:cNvSpPr>
            <a:spLocks noGrp="1"/>
          </p:cNvSpPr>
          <p:nvPr>
            <p:ph type="title"/>
          </p:nvPr>
        </p:nvSpPr>
        <p:spPr/>
        <p:txBody>
          <a:bodyPr/>
          <a:lstStyle/>
          <a:p>
            <a:r>
              <a:rPr lang="de-DE" dirty="0" err="1"/>
              <a:t>Perspective-Taking</a:t>
            </a:r>
            <a:endParaRPr lang="de-DE" dirty="0"/>
          </a:p>
        </p:txBody>
      </p:sp>
      <p:sp>
        <p:nvSpPr>
          <p:cNvPr id="3" name="Fußzeilenplatzhalter 2">
            <a:extLst>
              <a:ext uri="{FF2B5EF4-FFF2-40B4-BE49-F238E27FC236}">
                <a16:creationId xmlns:a16="http://schemas.microsoft.com/office/drawing/2014/main" id="{CAAFA9F4-EB2B-370B-53AC-37C590EB5B7B}"/>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CB235D8-4A78-AE4B-703B-3D59CBF057FC}"/>
              </a:ext>
            </a:extLst>
          </p:cNvPr>
          <p:cNvSpPr>
            <a:spLocks noGrp="1"/>
          </p:cNvSpPr>
          <p:nvPr>
            <p:ph type="sldNum" sz="quarter" idx="28"/>
          </p:nvPr>
        </p:nvSpPr>
        <p:spPr/>
        <p:txBody>
          <a:bodyPr/>
          <a:lstStyle/>
          <a:p>
            <a:fld id="{BA24374A-C3A8-471A-8837-3FC31668ABE5}" type="slidenum">
              <a:rPr lang="de-DE" smtClean="0"/>
              <a:pPr/>
              <a:t>41</a:t>
            </a:fld>
            <a:endParaRPr lang="de-DE" dirty="0"/>
          </a:p>
        </p:txBody>
      </p:sp>
      <p:sp>
        <p:nvSpPr>
          <p:cNvPr id="5" name="Textplatzhalter 4">
            <a:extLst>
              <a:ext uri="{FF2B5EF4-FFF2-40B4-BE49-F238E27FC236}">
                <a16:creationId xmlns:a16="http://schemas.microsoft.com/office/drawing/2014/main" id="{7649AF30-F520-30EC-1E53-968E42FEAF3E}"/>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2AC47E5F-EDF3-4B69-7452-141176C9F988}"/>
              </a:ext>
            </a:extLst>
          </p:cNvPr>
          <p:cNvSpPr>
            <a:spLocks noGrp="1"/>
          </p:cNvSpPr>
          <p:nvPr>
            <p:ph type="body" sz="quarter" idx="29"/>
          </p:nvPr>
        </p:nvSpPr>
        <p:spPr/>
        <p:txBody>
          <a:bodyPr/>
          <a:lstStyle/>
          <a:p>
            <a:r>
              <a:rPr lang="en-US" dirty="0"/>
              <a:t>Understanding a concept from </a:t>
            </a:r>
            <a:r>
              <a:rPr lang="en-US" b="1" dirty="0">
                <a:solidFill>
                  <a:schemeClr val="accent1"/>
                </a:solidFill>
              </a:rPr>
              <a:t>an alternative point of view</a:t>
            </a:r>
          </a:p>
          <a:p>
            <a:r>
              <a:rPr lang="en-US" dirty="0"/>
              <a:t>There are two types of perspective-taking:</a:t>
            </a:r>
          </a:p>
          <a:p>
            <a:pPr lvl="1"/>
            <a:r>
              <a:rPr lang="de-DE" b="1" dirty="0" err="1">
                <a:solidFill>
                  <a:schemeClr val="accent1"/>
                </a:solidFill>
              </a:rPr>
              <a:t>Perceptual</a:t>
            </a:r>
            <a:r>
              <a:rPr lang="de-DE" b="1" dirty="0"/>
              <a:t>: </a:t>
            </a:r>
            <a:r>
              <a:rPr lang="de-DE" dirty="0" err="1"/>
              <a:t>what</a:t>
            </a:r>
            <a:r>
              <a:rPr lang="de-DE" dirty="0"/>
              <a:t> </a:t>
            </a:r>
            <a:r>
              <a:rPr lang="de-DE" dirty="0" err="1"/>
              <a:t>another</a:t>
            </a:r>
            <a:r>
              <a:rPr lang="de-DE" dirty="0"/>
              <a:t> </a:t>
            </a:r>
            <a:r>
              <a:rPr lang="de-DE" dirty="0" err="1"/>
              <a:t>person</a:t>
            </a:r>
            <a:r>
              <a:rPr lang="de-DE" dirty="0"/>
              <a:t> </a:t>
            </a:r>
            <a:r>
              <a:rPr lang="de-DE" dirty="0" err="1"/>
              <a:t>is</a:t>
            </a:r>
            <a:r>
              <a:rPr lang="de-DE" dirty="0"/>
              <a:t> </a:t>
            </a:r>
            <a:r>
              <a:rPr lang="de-DE" dirty="0" err="1"/>
              <a:t>experiencing</a:t>
            </a:r>
            <a:r>
              <a:rPr lang="de-DE" dirty="0"/>
              <a:t> </a:t>
            </a:r>
            <a:r>
              <a:rPr lang="de-DE" dirty="0" err="1"/>
              <a:t>through</a:t>
            </a:r>
            <a:r>
              <a:rPr lang="de-DE" dirty="0"/>
              <a:t> their </a:t>
            </a:r>
            <a:r>
              <a:rPr lang="de-DE" dirty="0" err="1"/>
              <a:t>senses</a:t>
            </a:r>
            <a:endParaRPr lang="en-US" dirty="0"/>
          </a:p>
          <a:p>
            <a:pPr lvl="1"/>
            <a:r>
              <a:rPr lang="en-US" b="1" dirty="0">
                <a:solidFill>
                  <a:schemeClr val="accent1"/>
                </a:solidFill>
              </a:rPr>
              <a:t>Conceptual</a:t>
            </a:r>
            <a:r>
              <a:rPr lang="en-US" dirty="0"/>
              <a:t>: take on the viewpoint of another person’s thoughts and attitudes</a:t>
            </a:r>
          </a:p>
          <a:p>
            <a:r>
              <a:rPr lang="en-US" dirty="0"/>
              <a:t>When adopting perspectives, persons can use low-effort (automatic processes) and high-effort (mental demanding) strategies:</a:t>
            </a:r>
          </a:p>
          <a:p>
            <a:pPr lvl="1"/>
            <a:r>
              <a:rPr lang="en-US" b="1" dirty="0">
                <a:solidFill>
                  <a:schemeClr val="accent1"/>
                </a:solidFill>
              </a:rPr>
              <a:t>Low-effort</a:t>
            </a:r>
            <a:r>
              <a:rPr lang="en-US" dirty="0"/>
              <a:t>: </a:t>
            </a:r>
            <a:r>
              <a:rPr lang="en-US" u="sng" dirty="0"/>
              <a:t>stereotyping</a:t>
            </a:r>
            <a:r>
              <a:rPr lang="en-US" dirty="0"/>
              <a:t>, social projection,…</a:t>
            </a:r>
          </a:p>
          <a:p>
            <a:pPr lvl="1"/>
            <a:r>
              <a:rPr lang="de-DE" b="1" dirty="0">
                <a:solidFill>
                  <a:schemeClr val="accent1"/>
                </a:solidFill>
              </a:rPr>
              <a:t>High-</a:t>
            </a:r>
            <a:r>
              <a:rPr lang="de-DE" b="1" dirty="0" err="1">
                <a:solidFill>
                  <a:schemeClr val="accent1"/>
                </a:solidFill>
              </a:rPr>
              <a:t>effort</a:t>
            </a:r>
            <a:r>
              <a:rPr lang="de-DE" dirty="0"/>
              <a:t>: </a:t>
            </a:r>
            <a:r>
              <a:rPr lang="de-DE" dirty="0" err="1"/>
              <a:t>anchoring</a:t>
            </a:r>
            <a:r>
              <a:rPr lang="de-DE" dirty="0"/>
              <a:t>, </a:t>
            </a:r>
            <a:r>
              <a:rPr lang="de-DE" dirty="0" err="1"/>
              <a:t>adjustment</a:t>
            </a:r>
            <a:r>
              <a:rPr lang="de-DE" dirty="0"/>
              <a:t> </a:t>
            </a:r>
            <a:r>
              <a:rPr lang="de-DE" dirty="0" err="1"/>
              <a:t>heuristic</a:t>
            </a:r>
            <a:r>
              <a:rPr lang="de-DE" dirty="0"/>
              <a:t>,…</a:t>
            </a:r>
          </a:p>
          <a:p>
            <a:endParaRPr lang="de-DE" dirty="0"/>
          </a:p>
        </p:txBody>
      </p:sp>
    </p:spTree>
    <p:extLst>
      <p:ext uri="{BB962C8B-B14F-4D97-AF65-F5344CB8AC3E}">
        <p14:creationId xmlns:p14="http://schemas.microsoft.com/office/powerpoint/2010/main" val="2977228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28922D5-EF5E-B2C7-B4E7-CF52AD49525D}"/>
              </a:ext>
            </a:extLst>
          </p:cNvPr>
          <p:cNvSpPr>
            <a:spLocks noGrp="1"/>
          </p:cNvSpPr>
          <p:nvPr>
            <p:ph type="title"/>
          </p:nvPr>
        </p:nvSpPr>
        <p:spPr/>
        <p:txBody>
          <a:bodyPr/>
          <a:lstStyle/>
          <a:p>
            <a:r>
              <a:rPr lang="de-DE" dirty="0"/>
              <a:t>Theory of </a:t>
            </a:r>
            <a:r>
              <a:rPr lang="de-DE" dirty="0" err="1"/>
              <a:t>Mind</a:t>
            </a:r>
            <a:endParaRPr lang="de-DE" dirty="0"/>
          </a:p>
        </p:txBody>
      </p:sp>
      <p:sp>
        <p:nvSpPr>
          <p:cNvPr id="3" name="Fußzeilenplatzhalter 2">
            <a:extLst>
              <a:ext uri="{FF2B5EF4-FFF2-40B4-BE49-F238E27FC236}">
                <a16:creationId xmlns:a16="http://schemas.microsoft.com/office/drawing/2014/main" id="{FBA6F1AD-5A88-1A08-A565-F9F651E7E8D4}"/>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74D8B84-70A8-1270-CEE3-67FD97DBAB82}"/>
              </a:ext>
            </a:extLst>
          </p:cNvPr>
          <p:cNvSpPr>
            <a:spLocks noGrp="1"/>
          </p:cNvSpPr>
          <p:nvPr>
            <p:ph type="sldNum" sz="quarter" idx="28"/>
          </p:nvPr>
        </p:nvSpPr>
        <p:spPr/>
        <p:txBody>
          <a:bodyPr/>
          <a:lstStyle/>
          <a:p>
            <a:fld id="{BA24374A-C3A8-471A-8837-3FC31668ABE5}" type="slidenum">
              <a:rPr lang="de-DE" smtClean="0"/>
              <a:pPr/>
              <a:t>42</a:t>
            </a:fld>
            <a:endParaRPr lang="de-DE" dirty="0"/>
          </a:p>
        </p:txBody>
      </p:sp>
      <p:sp>
        <p:nvSpPr>
          <p:cNvPr id="5" name="Textplatzhalter 4">
            <a:extLst>
              <a:ext uri="{FF2B5EF4-FFF2-40B4-BE49-F238E27FC236}">
                <a16:creationId xmlns:a16="http://schemas.microsoft.com/office/drawing/2014/main" id="{AE22AAE6-92D1-8524-BBDB-03DC795F264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D276AC6-F3B2-E1B7-7398-9DCA4F109706}"/>
              </a:ext>
            </a:extLst>
          </p:cNvPr>
          <p:cNvSpPr>
            <a:spLocks noGrp="1"/>
          </p:cNvSpPr>
          <p:nvPr>
            <p:ph type="body" sz="quarter" idx="29"/>
          </p:nvPr>
        </p:nvSpPr>
        <p:spPr>
          <a:xfrm>
            <a:off x="695326" y="1449388"/>
            <a:ext cx="5561096" cy="4679950"/>
          </a:xfrm>
        </p:spPr>
        <p:txBody>
          <a:bodyPr>
            <a:normAutofit lnSpcReduction="10000"/>
          </a:bodyPr>
          <a:lstStyle/>
          <a:p>
            <a:r>
              <a:rPr lang="en-US" dirty="0"/>
              <a:t>Generally, describes </a:t>
            </a:r>
            <a:r>
              <a:rPr lang="en-US" b="1" dirty="0">
                <a:solidFill>
                  <a:schemeClr val="accent1"/>
                </a:solidFill>
              </a:rPr>
              <a:t>the ability </a:t>
            </a:r>
            <a:r>
              <a:rPr lang="en-US" b="1" i="0" dirty="0">
                <a:solidFill>
                  <a:schemeClr val="accent1"/>
                </a:solidFill>
                <a:effectLst/>
                <a:latin typeface="Arial" panose="020B0604020202020204" pitchFamily="34" charset="0"/>
              </a:rPr>
              <a:t>to understand other people</a:t>
            </a:r>
            <a:r>
              <a:rPr lang="en-US" b="0" i="0" dirty="0">
                <a:solidFill>
                  <a:srgbClr val="202122"/>
                </a:solidFill>
                <a:effectLst/>
                <a:latin typeface="Arial" panose="020B0604020202020204" pitchFamily="34" charset="0"/>
              </a:rPr>
              <a:t> by ascribing mental states to them</a:t>
            </a:r>
          </a:p>
          <a:p>
            <a:pPr lvl="1"/>
            <a:r>
              <a:rPr lang="en-US" b="0" i="0" dirty="0">
                <a:solidFill>
                  <a:srgbClr val="202122"/>
                </a:solidFill>
                <a:effectLst/>
                <a:latin typeface="Arial" panose="020B0604020202020204" pitchFamily="34" charset="0"/>
              </a:rPr>
              <a:t>Understanding = </a:t>
            </a:r>
            <a:r>
              <a:rPr lang="en-US" dirty="0"/>
              <a:t>analyzing, judging, and inferring others' behaviors </a:t>
            </a:r>
          </a:p>
          <a:p>
            <a:pPr lvl="1"/>
            <a:r>
              <a:rPr lang="en-US" dirty="0"/>
              <a:t>Include beliefs, desires, intentions and emotions</a:t>
            </a:r>
          </a:p>
          <a:p>
            <a:r>
              <a:rPr lang="en-US" b="1" dirty="0">
                <a:solidFill>
                  <a:schemeClr val="accent1"/>
                </a:solidFill>
              </a:rPr>
              <a:t>Deficits can occur in people </a:t>
            </a:r>
            <a:r>
              <a:rPr lang="en-US" dirty="0"/>
              <a:t>with mental disorders (autism, schizophrenia, …)</a:t>
            </a:r>
          </a:p>
          <a:p>
            <a:pPr lvl="1"/>
            <a:r>
              <a:rPr lang="en-US" dirty="0"/>
              <a:t>A “byproduct” of a broader hypercognitive ability of the human mind to register, monitor, and represent its own functioning</a:t>
            </a:r>
          </a:p>
          <a:p>
            <a:endParaRPr lang="de-DE" dirty="0"/>
          </a:p>
        </p:txBody>
      </p:sp>
      <p:pic>
        <p:nvPicPr>
          <p:cNvPr id="7" name="Picture 2" descr="Schematic illustration of the Sally-Ann false belief theory of mind task. (Figure reprinted with permission from Frontiers.org, Frontiers in Human Neuroscience, Byom &amp; Mutlu (2013), in accord with the open access guidelines of the journal). ">
            <a:extLst>
              <a:ext uri="{FF2B5EF4-FFF2-40B4-BE49-F238E27FC236}">
                <a16:creationId xmlns:a16="http://schemas.microsoft.com/office/drawing/2014/main" id="{E0646871-E5DC-3524-C14D-DFE91E1518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170" r="15009"/>
          <a:stretch/>
        </p:blipFill>
        <p:spPr bwMode="auto">
          <a:xfrm>
            <a:off x="6302598" y="685800"/>
            <a:ext cx="5733826"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9965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764B344-706F-8647-4AFE-55B75C2DAA97}"/>
              </a:ext>
            </a:extLst>
          </p:cNvPr>
          <p:cNvSpPr>
            <a:spLocks noGrp="1"/>
          </p:cNvSpPr>
          <p:nvPr>
            <p:ph type="title"/>
          </p:nvPr>
        </p:nvSpPr>
        <p:spPr/>
        <p:txBody>
          <a:bodyPr/>
          <a:lstStyle/>
          <a:p>
            <a:r>
              <a:rPr lang="de-DE" dirty="0" err="1"/>
              <a:t>Stereotyping</a:t>
            </a:r>
            <a:endParaRPr lang="de-DE" dirty="0"/>
          </a:p>
        </p:txBody>
      </p:sp>
      <p:sp>
        <p:nvSpPr>
          <p:cNvPr id="3" name="Fußzeilenplatzhalter 2">
            <a:extLst>
              <a:ext uri="{FF2B5EF4-FFF2-40B4-BE49-F238E27FC236}">
                <a16:creationId xmlns:a16="http://schemas.microsoft.com/office/drawing/2014/main" id="{4CF0E94A-B528-FA31-9F30-EE94A51C943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FFEB355-3B92-3DFE-B57A-CCFBCE496435}"/>
              </a:ext>
            </a:extLst>
          </p:cNvPr>
          <p:cNvSpPr>
            <a:spLocks noGrp="1"/>
          </p:cNvSpPr>
          <p:nvPr>
            <p:ph type="sldNum" sz="quarter" idx="28"/>
          </p:nvPr>
        </p:nvSpPr>
        <p:spPr/>
        <p:txBody>
          <a:bodyPr/>
          <a:lstStyle/>
          <a:p>
            <a:fld id="{BA24374A-C3A8-471A-8837-3FC31668ABE5}" type="slidenum">
              <a:rPr lang="de-DE" smtClean="0"/>
              <a:pPr/>
              <a:t>43</a:t>
            </a:fld>
            <a:endParaRPr lang="de-DE" dirty="0"/>
          </a:p>
        </p:txBody>
      </p:sp>
      <p:sp>
        <p:nvSpPr>
          <p:cNvPr id="5" name="Textplatzhalter 4">
            <a:extLst>
              <a:ext uri="{FF2B5EF4-FFF2-40B4-BE49-F238E27FC236}">
                <a16:creationId xmlns:a16="http://schemas.microsoft.com/office/drawing/2014/main" id="{3FBC1D76-2C99-9DE6-7A8A-A983F30BA4C8}"/>
              </a:ext>
            </a:extLst>
          </p:cNvPr>
          <p:cNvSpPr>
            <a:spLocks noGrp="1"/>
          </p:cNvSpPr>
          <p:nvPr>
            <p:ph type="body" sz="quarter" idx="21"/>
          </p:nvPr>
        </p:nvSpPr>
        <p:spPr/>
        <p:txBody>
          <a:bodyPr/>
          <a:lstStyle/>
          <a:p>
            <a:r>
              <a:rPr lang="en-US" sz="1400"/>
              <a:t>Cognition</a:t>
            </a:r>
            <a:endParaRPr lang="de-DE"/>
          </a:p>
        </p:txBody>
      </p:sp>
      <p:sp>
        <p:nvSpPr>
          <p:cNvPr id="6" name="Textplatzhalter 5">
            <a:extLst>
              <a:ext uri="{FF2B5EF4-FFF2-40B4-BE49-F238E27FC236}">
                <a16:creationId xmlns:a16="http://schemas.microsoft.com/office/drawing/2014/main" id="{4E39CC49-B102-9AA6-F47F-EF4553313641}"/>
              </a:ext>
            </a:extLst>
          </p:cNvPr>
          <p:cNvSpPr>
            <a:spLocks noGrp="1"/>
          </p:cNvSpPr>
          <p:nvPr>
            <p:ph type="body" sz="quarter" idx="29"/>
          </p:nvPr>
        </p:nvSpPr>
        <p:spPr/>
        <p:txBody>
          <a:bodyPr>
            <a:normAutofit lnSpcReduction="10000"/>
          </a:bodyPr>
          <a:lstStyle/>
          <a:p>
            <a:r>
              <a:rPr lang="de-DE" dirty="0" err="1"/>
              <a:t>Stereotyping</a:t>
            </a:r>
            <a:r>
              <a:rPr lang="de-DE" dirty="0"/>
              <a:t> </a:t>
            </a:r>
            <a:r>
              <a:rPr lang="de-DE" dirty="0" err="1"/>
              <a:t>is</a:t>
            </a:r>
            <a:r>
              <a:rPr lang="de-DE" dirty="0"/>
              <a:t> </a:t>
            </a:r>
            <a:r>
              <a:rPr lang="de-DE" dirty="0" err="1"/>
              <a:t>the</a:t>
            </a:r>
            <a:r>
              <a:rPr lang="de-DE" dirty="0"/>
              <a:t> </a:t>
            </a:r>
            <a:r>
              <a:rPr lang="de-DE" b="1" dirty="0" err="1">
                <a:solidFill>
                  <a:schemeClr val="accent1"/>
                </a:solidFill>
              </a:rPr>
              <a:t>generalization</a:t>
            </a:r>
            <a:r>
              <a:rPr lang="de-DE" b="1" dirty="0">
                <a:solidFill>
                  <a:schemeClr val="accent1"/>
                </a:solidFill>
              </a:rPr>
              <a:t> of</a:t>
            </a:r>
            <a:r>
              <a:rPr lang="de-DE" b="1" dirty="0"/>
              <a:t> </a:t>
            </a:r>
            <a:r>
              <a:rPr lang="de-DE" b="1" dirty="0" err="1">
                <a:solidFill>
                  <a:schemeClr val="accent1"/>
                </a:solidFill>
              </a:rPr>
              <a:t>objects</a:t>
            </a:r>
            <a:r>
              <a:rPr lang="de-DE" b="1" dirty="0">
                <a:solidFill>
                  <a:schemeClr val="accent1"/>
                </a:solidFill>
              </a:rPr>
              <a:t> </a:t>
            </a:r>
            <a:r>
              <a:rPr lang="de-DE" b="1" dirty="0" err="1">
                <a:solidFill>
                  <a:schemeClr val="accent1"/>
                </a:solidFill>
              </a:rPr>
              <a:t>or</a:t>
            </a:r>
            <a:r>
              <a:rPr lang="de-DE" b="1" dirty="0">
                <a:solidFill>
                  <a:schemeClr val="accent1"/>
                </a:solidFill>
              </a:rPr>
              <a:t> </a:t>
            </a:r>
            <a:r>
              <a:rPr lang="de-DE" b="1" dirty="0" err="1">
                <a:solidFill>
                  <a:schemeClr val="accent1"/>
                </a:solidFill>
              </a:rPr>
              <a:t>people</a:t>
            </a:r>
            <a:r>
              <a:rPr lang="de-DE" b="1" dirty="0">
                <a:solidFill>
                  <a:schemeClr val="accent1"/>
                </a:solidFill>
              </a:rPr>
              <a:t> </a:t>
            </a:r>
            <a:r>
              <a:rPr lang="de-DE" dirty="0" err="1"/>
              <a:t>using</a:t>
            </a:r>
            <a:r>
              <a:rPr lang="de-DE" dirty="0"/>
              <a:t> mental </a:t>
            </a:r>
            <a:r>
              <a:rPr lang="de-DE" dirty="0" err="1"/>
              <a:t>categorical</a:t>
            </a:r>
            <a:r>
              <a:rPr lang="de-DE" dirty="0"/>
              <a:t> </a:t>
            </a:r>
            <a:r>
              <a:rPr lang="de-DE" dirty="0" err="1"/>
              <a:t>clusters</a:t>
            </a:r>
            <a:r>
              <a:rPr lang="de-DE" dirty="0"/>
              <a:t> of </a:t>
            </a:r>
            <a:r>
              <a:rPr lang="de-DE" dirty="0" err="1"/>
              <a:t>perceived</a:t>
            </a:r>
            <a:r>
              <a:rPr lang="de-DE" dirty="0"/>
              <a:t> </a:t>
            </a:r>
            <a:r>
              <a:rPr lang="de-DE" dirty="0" err="1"/>
              <a:t>entities</a:t>
            </a:r>
            <a:endParaRPr lang="de-DE" dirty="0"/>
          </a:p>
          <a:p>
            <a:r>
              <a:rPr lang="de-DE" b="0" i="0" dirty="0">
                <a:solidFill>
                  <a:srgbClr val="202122"/>
                </a:solidFill>
                <a:effectLst/>
                <a:latin typeface="Arial" panose="020B0604020202020204" pitchFamily="34" charset="0"/>
              </a:rPr>
              <a:t>The </a:t>
            </a:r>
            <a:r>
              <a:rPr lang="de-DE" b="0" i="0" dirty="0" err="1">
                <a:solidFill>
                  <a:srgbClr val="202122"/>
                </a:solidFill>
                <a:effectLst/>
                <a:latin typeface="Arial" panose="020B0604020202020204" pitchFamily="34" charset="0"/>
              </a:rPr>
              <a:t>cognitive</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process</a:t>
            </a:r>
            <a:r>
              <a:rPr lang="de-DE" b="0" i="0" dirty="0">
                <a:solidFill>
                  <a:srgbClr val="202122"/>
                </a:solidFill>
                <a:effectLst/>
                <a:latin typeface="Arial" panose="020B0604020202020204" pitchFamily="34" charset="0"/>
              </a:rPr>
              <a:t> </a:t>
            </a:r>
            <a:r>
              <a:rPr lang="de-DE" b="1" i="0" dirty="0" err="1">
                <a:solidFill>
                  <a:schemeClr val="accent1"/>
                </a:solidFill>
                <a:effectLst/>
                <a:latin typeface="Arial" panose="020B0604020202020204" pitchFamily="34" charset="0"/>
              </a:rPr>
              <a:t>simplifies</a:t>
            </a:r>
            <a:r>
              <a:rPr lang="de-DE" b="0" i="0" dirty="0">
                <a:solidFill>
                  <a:srgbClr val="202122"/>
                </a:solidFill>
                <a:effectLst/>
                <a:latin typeface="Arial" panose="020B0604020202020204" pitchFamily="34" charset="0"/>
              </a:rPr>
              <a:t> and </a:t>
            </a:r>
            <a:r>
              <a:rPr lang="de-DE" b="1" i="0" dirty="0" err="1">
                <a:solidFill>
                  <a:schemeClr val="accent1"/>
                </a:solidFill>
                <a:effectLst/>
                <a:latin typeface="Arial" panose="020B0604020202020204" pitchFamily="34" charset="0"/>
              </a:rPr>
              <a:t>systematizes</a:t>
            </a:r>
            <a:r>
              <a:rPr lang="de-DE" b="1" i="0" dirty="0">
                <a:solidFill>
                  <a:schemeClr val="accent1"/>
                </a:solidFill>
                <a:effectLst/>
                <a:latin typeface="Arial" panose="020B0604020202020204" pitchFamily="34" charset="0"/>
              </a:rPr>
              <a:t> </a:t>
            </a:r>
            <a:r>
              <a:rPr lang="de-DE" b="1" i="0" dirty="0" err="1">
                <a:solidFill>
                  <a:schemeClr val="accent1"/>
                </a:solidFill>
                <a:effectLst/>
                <a:latin typeface="Arial" panose="020B0604020202020204" pitchFamily="34" charset="0"/>
              </a:rPr>
              <a:t>information</a:t>
            </a:r>
            <a:r>
              <a:rPr lang="de-DE" b="1" dirty="0">
                <a:solidFill>
                  <a:schemeClr val="accent1"/>
                </a:solidFill>
              </a:rPr>
              <a:t> </a:t>
            </a:r>
          </a:p>
          <a:p>
            <a:r>
              <a:rPr lang="de-DE" dirty="0" err="1"/>
              <a:t>Stereotyping</a:t>
            </a:r>
            <a:r>
              <a:rPr lang="de-DE" dirty="0"/>
              <a:t> </a:t>
            </a:r>
            <a:r>
              <a:rPr lang="de-DE" dirty="0" err="1"/>
              <a:t>can</a:t>
            </a:r>
            <a:r>
              <a:rPr lang="de-DE" dirty="0"/>
              <a:t> </a:t>
            </a:r>
            <a:r>
              <a:rPr lang="de-DE" dirty="0" err="1"/>
              <a:t>be</a:t>
            </a:r>
            <a:r>
              <a:rPr lang="de-DE" dirty="0"/>
              <a:t> </a:t>
            </a:r>
          </a:p>
          <a:p>
            <a:pPr lvl="1"/>
            <a:r>
              <a:rPr lang="de-DE" b="1" dirty="0" err="1">
                <a:solidFill>
                  <a:schemeClr val="accent1"/>
                </a:solidFill>
              </a:rPr>
              <a:t>implicit</a:t>
            </a:r>
            <a:r>
              <a:rPr lang="de-DE" dirty="0"/>
              <a:t> (fast, </a:t>
            </a:r>
            <a:r>
              <a:rPr lang="de-DE" dirty="0" err="1"/>
              <a:t>subconscious</a:t>
            </a:r>
            <a:r>
              <a:rPr lang="de-DE" dirty="0"/>
              <a:t>: </a:t>
            </a:r>
            <a:r>
              <a:rPr lang="de-DE" dirty="0" err="1"/>
              <a:t>no</a:t>
            </a:r>
            <a:r>
              <a:rPr lang="de-DE" dirty="0"/>
              <a:t> </a:t>
            </a:r>
            <a:r>
              <a:rPr lang="de-DE" dirty="0" err="1"/>
              <a:t>control</a:t>
            </a:r>
            <a:r>
              <a:rPr lang="de-DE" dirty="0"/>
              <a:t> and </a:t>
            </a:r>
            <a:r>
              <a:rPr lang="de-DE" dirty="0" err="1"/>
              <a:t>awareness</a:t>
            </a:r>
            <a:r>
              <a:rPr lang="de-DE" dirty="0"/>
              <a:t>)</a:t>
            </a:r>
          </a:p>
          <a:p>
            <a:pPr lvl="1"/>
            <a:r>
              <a:rPr lang="de-DE" b="1" dirty="0">
                <a:solidFill>
                  <a:schemeClr val="accent1"/>
                </a:solidFill>
              </a:rPr>
              <a:t>explicit</a:t>
            </a:r>
            <a:r>
              <a:rPr lang="de-DE" dirty="0"/>
              <a:t> (slow, </a:t>
            </a:r>
            <a:r>
              <a:rPr lang="de-DE" dirty="0" err="1"/>
              <a:t>conscious</a:t>
            </a:r>
            <a:r>
              <a:rPr lang="de-DE" dirty="0"/>
              <a:t>: </a:t>
            </a:r>
            <a:r>
              <a:rPr lang="en-US" dirty="0"/>
              <a:t>conscious awareness of a stereotype)</a:t>
            </a:r>
            <a:endParaRPr lang="de-DE" dirty="0"/>
          </a:p>
          <a:p>
            <a:r>
              <a:rPr lang="en-US" b="0" i="0" dirty="0">
                <a:solidFill>
                  <a:srgbClr val="202122"/>
                </a:solidFill>
                <a:effectLst/>
                <a:latin typeface="Arial" panose="020B0604020202020204" pitchFamily="34" charset="0"/>
              </a:rPr>
              <a:t>Implicit and explicit stereotypical biases can be measured (</a:t>
            </a:r>
            <a:r>
              <a:rPr lang="de-DE" dirty="0" err="1"/>
              <a:t>Implicit</a:t>
            </a:r>
            <a:r>
              <a:rPr lang="de-DE" dirty="0"/>
              <a:t> </a:t>
            </a:r>
            <a:r>
              <a:rPr lang="de-DE" dirty="0" err="1"/>
              <a:t>association</a:t>
            </a:r>
            <a:r>
              <a:rPr lang="de-DE" dirty="0"/>
              <a:t> </a:t>
            </a:r>
            <a:r>
              <a:rPr lang="de-DE" dirty="0" err="1"/>
              <a:t>tests</a:t>
            </a:r>
            <a:r>
              <a:rPr lang="de-DE" dirty="0"/>
              <a:t> (IATs)</a:t>
            </a:r>
            <a:r>
              <a:rPr lang="en-US" b="0" i="0" dirty="0">
                <a:solidFill>
                  <a:srgbClr val="202122"/>
                </a:solidFill>
                <a:effectLst/>
                <a:latin typeface="Arial" panose="020B0604020202020204" pitchFamily="34" charset="0"/>
              </a:rPr>
              <a:t>, questionnaires…)</a:t>
            </a:r>
          </a:p>
          <a:p>
            <a:r>
              <a:rPr lang="en-US" b="0" i="0" dirty="0">
                <a:solidFill>
                  <a:srgbClr val="202122"/>
                </a:solidFill>
                <a:effectLst/>
                <a:latin typeface="Arial" panose="020B0604020202020204" pitchFamily="34" charset="0"/>
              </a:rPr>
              <a:t>Attempts to offset bias often, due to underestimating or overestimating the amount of bias being created by the stereotype</a:t>
            </a:r>
          </a:p>
          <a:p>
            <a:r>
              <a:rPr lang="en-US" dirty="0"/>
              <a:t>Prejudice is the affective component of stereotyping</a:t>
            </a:r>
            <a:endParaRPr lang="de-DE" dirty="0"/>
          </a:p>
          <a:p>
            <a:endParaRPr lang="de-DE" dirty="0"/>
          </a:p>
        </p:txBody>
      </p:sp>
    </p:spTree>
    <p:extLst>
      <p:ext uri="{BB962C8B-B14F-4D97-AF65-F5344CB8AC3E}">
        <p14:creationId xmlns:p14="http://schemas.microsoft.com/office/powerpoint/2010/main" val="33380748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el 7">
            <a:extLst>
              <a:ext uri="{FF2B5EF4-FFF2-40B4-BE49-F238E27FC236}">
                <a16:creationId xmlns:a16="http://schemas.microsoft.com/office/drawing/2014/main" id="{55EB6538-4915-D21E-1795-32C8924ADF10}"/>
              </a:ext>
            </a:extLst>
          </p:cNvPr>
          <p:cNvSpPr>
            <a:spLocks noGrp="1"/>
          </p:cNvSpPr>
          <p:nvPr>
            <p:ph type="title"/>
          </p:nvPr>
        </p:nvSpPr>
        <p:spPr/>
        <p:txBody>
          <a:bodyPr/>
          <a:lstStyle/>
          <a:p>
            <a:r>
              <a:rPr lang="de-DE" dirty="0"/>
              <a:t>Stereotype Content Model</a:t>
            </a:r>
          </a:p>
        </p:txBody>
      </p:sp>
      <p:sp>
        <p:nvSpPr>
          <p:cNvPr id="3" name="Fußzeilenplatzhalter 2">
            <a:extLst>
              <a:ext uri="{FF2B5EF4-FFF2-40B4-BE49-F238E27FC236}">
                <a16:creationId xmlns:a16="http://schemas.microsoft.com/office/drawing/2014/main" id="{5EF27A5A-97DF-7E9B-5AA1-2785B4059BC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FD6094D-3CCB-7903-2D7B-6E313EAE59BB}"/>
              </a:ext>
            </a:extLst>
          </p:cNvPr>
          <p:cNvSpPr>
            <a:spLocks noGrp="1"/>
          </p:cNvSpPr>
          <p:nvPr>
            <p:ph type="sldNum" sz="quarter" idx="33"/>
          </p:nvPr>
        </p:nvSpPr>
        <p:spPr/>
        <p:txBody>
          <a:bodyPr/>
          <a:lstStyle/>
          <a:p>
            <a:fld id="{BA24374A-C3A8-471A-8837-3FC31668ABE5}" type="slidenum">
              <a:rPr lang="de-DE" smtClean="0"/>
              <a:pPr/>
              <a:t>44</a:t>
            </a:fld>
            <a:endParaRPr lang="de-DE" dirty="0"/>
          </a:p>
        </p:txBody>
      </p:sp>
      <p:sp>
        <p:nvSpPr>
          <p:cNvPr id="9" name="Textplatzhalter 8">
            <a:extLst>
              <a:ext uri="{FF2B5EF4-FFF2-40B4-BE49-F238E27FC236}">
                <a16:creationId xmlns:a16="http://schemas.microsoft.com/office/drawing/2014/main" id="{B6B65C89-4D0D-8BFA-8607-02C80FFA06FF}"/>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3EADE1FB-1D98-27B2-104E-E51061ADEE4F}"/>
              </a:ext>
            </a:extLst>
          </p:cNvPr>
          <p:cNvSpPr>
            <a:spLocks noGrp="1"/>
          </p:cNvSpPr>
          <p:nvPr>
            <p:ph type="body" sz="quarter" idx="34"/>
          </p:nvPr>
        </p:nvSpPr>
        <p:spPr>
          <a:xfrm>
            <a:off x="695325" y="1449388"/>
            <a:ext cx="6393681" cy="4056061"/>
          </a:xfrm>
        </p:spPr>
        <p:txBody>
          <a:bodyPr>
            <a:normAutofit fontScale="92500" lnSpcReduction="20000"/>
          </a:bodyPr>
          <a:lstStyle/>
          <a:p>
            <a:r>
              <a:rPr lang="en-US" b="1" i="0" dirty="0">
                <a:solidFill>
                  <a:schemeClr val="accent1"/>
                </a:solidFill>
                <a:effectLst/>
                <a:latin typeface="Arial" panose="020B0604020202020204" pitchFamily="34" charset="0"/>
              </a:rPr>
              <a:t>Stereotype content</a:t>
            </a:r>
            <a:r>
              <a:rPr lang="en-US" b="1" i="0" dirty="0">
                <a:solidFill>
                  <a:srgbClr val="202122"/>
                </a:solidFill>
                <a:effectLst/>
                <a:latin typeface="Arial" panose="020B0604020202020204" pitchFamily="34" charset="0"/>
              </a:rPr>
              <a:t> </a:t>
            </a:r>
            <a:r>
              <a:rPr lang="en-US" b="0" i="0" dirty="0">
                <a:solidFill>
                  <a:srgbClr val="202122"/>
                </a:solidFill>
                <a:effectLst/>
                <a:latin typeface="Arial" panose="020B0604020202020204" pitchFamily="34" charset="0"/>
              </a:rPr>
              <a:t>refers to the attributes that people think characterize a group.</a:t>
            </a:r>
          </a:p>
          <a:p>
            <a:r>
              <a:rPr lang="en-US" b="0" i="0" dirty="0">
                <a:solidFill>
                  <a:srgbClr val="202122"/>
                </a:solidFill>
                <a:effectLst/>
                <a:latin typeface="Arial" panose="020B0604020202020204" pitchFamily="34" charset="0"/>
              </a:rPr>
              <a:t>Vary along </a:t>
            </a:r>
            <a:r>
              <a:rPr lang="en-US" b="1" i="0" dirty="0">
                <a:solidFill>
                  <a:schemeClr val="accent1"/>
                </a:solidFill>
                <a:effectLst/>
                <a:latin typeface="Arial" panose="020B0604020202020204" pitchFamily="34" charset="0"/>
              </a:rPr>
              <a:t>two dimensions</a:t>
            </a:r>
            <a:r>
              <a:rPr lang="en-US" b="0" i="0" dirty="0">
                <a:solidFill>
                  <a:srgbClr val="202122"/>
                </a:solidFill>
                <a:effectLst/>
                <a:latin typeface="Arial" panose="020B0604020202020204" pitchFamily="34" charset="0"/>
              </a:rPr>
              <a:t>:</a:t>
            </a:r>
          </a:p>
          <a:p>
            <a:pPr lvl="1"/>
            <a:r>
              <a:rPr lang="en-US" b="1" i="0" dirty="0">
                <a:solidFill>
                  <a:schemeClr val="accent1"/>
                </a:solidFill>
                <a:effectLst/>
                <a:latin typeface="Arial" panose="020B0604020202020204" pitchFamily="34" charset="0"/>
              </a:rPr>
              <a:t>warmth</a:t>
            </a:r>
            <a:r>
              <a:rPr lang="en-US" b="0" i="0" dirty="0">
                <a:solidFill>
                  <a:srgbClr val="202122"/>
                </a:solidFill>
                <a:effectLst/>
                <a:latin typeface="Arial" panose="020B0604020202020204" pitchFamily="34" charset="0"/>
              </a:rPr>
              <a:t> (groups that do not compete with same pool </a:t>
            </a:r>
            <a:r>
              <a:rPr lang="en-US" dirty="0">
                <a:solidFill>
                  <a:srgbClr val="202122"/>
                </a:solidFill>
              </a:rPr>
              <a:t>of </a:t>
            </a:r>
            <a:r>
              <a:rPr lang="en-US" b="0" i="0" dirty="0">
                <a:solidFill>
                  <a:srgbClr val="202122"/>
                </a:solidFill>
                <a:effectLst/>
                <a:latin typeface="Arial" panose="020B0604020202020204" pitchFamily="34" charset="0"/>
              </a:rPr>
              <a:t>resources</a:t>
            </a:r>
            <a:r>
              <a:rPr lang="en-US" dirty="0">
                <a:solidFill>
                  <a:srgbClr val="202122"/>
                </a:solidFill>
              </a:rPr>
              <a:t>)</a:t>
            </a:r>
          </a:p>
          <a:p>
            <a:pPr lvl="1"/>
            <a:r>
              <a:rPr lang="en-US" b="1" i="0" dirty="0">
                <a:solidFill>
                  <a:schemeClr val="accent1"/>
                </a:solidFill>
                <a:effectLst/>
                <a:latin typeface="Arial" panose="020B0604020202020204" pitchFamily="34" charset="0"/>
              </a:rPr>
              <a:t>competence</a:t>
            </a:r>
            <a:r>
              <a:rPr lang="en-US" b="0" i="0" dirty="0">
                <a:solidFill>
                  <a:srgbClr val="202122"/>
                </a:solidFill>
                <a:effectLst/>
                <a:latin typeface="Arial" panose="020B0604020202020204" pitchFamily="34" charset="0"/>
              </a:rPr>
              <a:t> (groups that are </a:t>
            </a:r>
            <a:r>
              <a:rPr lang="de-DE" b="0" i="0" dirty="0" err="1">
                <a:solidFill>
                  <a:srgbClr val="202122"/>
                </a:solidFill>
                <a:effectLst/>
                <a:latin typeface="Arial" panose="020B0604020202020204" pitchFamily="34" charset="0"/>
              </a:rPr>
              <a:t>economically</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or</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educationally</a:t>
            </a:r>
            <a:r>
              <a:rPr lang="de-DE" b="0" i="0" dirty="0">
                <a:solidFill>
                  <a:srgbClr val="202122"/>
                </a:solidFill>
                <a:effectLst/>
                <a:latin typeface="Arial" panose="020B0604020202020204" pitchFamily="34" charset="0"/>
              </a:rPr>
              <a:t> </a:t>
            </a:r>
            <a:r>
              <a:rPr lang="de-DE" b="0" i="0" dirty="0" err="1">
                <a:solidFill>
                  <a:srgbClr val="202122"/>
                </a:solidFill>
                <a:effectLst/>
                <a:latin typeface="Arial" panose="020B0604020202020204" pitchFamily="34" charset="0"/>
              </a:rPr>
              <a:t>successful</a:t>
            </a:r>
            <a:r>
              <a:rPr lang="de-DE" b="0" i="0" dirty="0">
                <a:solidFill>
                  <a:srgbClr val="202122"/>
                </a:solidFill>
                <a:effectLst/>
                <a:latin typeface="Arial" panose="020B0604020202020204" pitchFamily="34" charset="0"/>
              </a:rPr>
              <a:t>)</a:t>
            </a:r>
            <a:r>
              <a:rPr lang="en-US" dirty="0">
                <a:solidFill>
                  <a:srgbClr val="202122"/>
                </a:solidFill>
              </a:rPr>
              <a:t> </a:t>
            </a:r>
          </a:p>
          <a:p>
            <a:r>
              <a:rPr lang="en-US" dirty="0">
                <a:solidFill>
                  <a:srgbClr val="202122"/>
                </a:solidFill>
              </a:rPr>
              <a:t>The model differentiated between </a:t>
            </a:r>
            <a:r>
              <a:rPr lang="en-US" b="1" dirty="0">
                <a:solidFill>
                  <a:schemeClr val="accent1"/>
                </a:solidFill>
              </a:rPr>
              <a:t>in- and outgroup</a:t>
            </a:r>
            <a:r>
              <a:rPr lang="en-US" dirty="0">
                <a:solidFill>
                  <a:schemeClr val="accent1"/>
                </a:solidFill>
              </a:rPr>
              <a:t> </a:t>
            </a:r>
            <a:r>
              <a:rPr lang="en-US" dirty="0">
                <a:solidFill>
                  <a:srgbClr val="202122"/>
                </a:solidFill>
              </a:rPr>
              <a:t>stereotypes</a:t>
            </a:r>
          </a:p>
          <a:p>
            <a:r>
              <a:rPr lang="de-DE" dirty="0"/>
              <a:t>Intergroup </a:t>
            </a:r>
            <a:r>
              <a:rPr lang="de-DE" dirty="0" err="1"/>
              <a:t>emotions</a:t>
            </a:r>
            <a:r>
              <a:rPr lang="de-DE" dirty="0"/>
              <a:t> and stereotypes </a:t>
            </a:r>
            <a:r>
              <a:rPr lang="de-DE" dirty="0" err="1"/>
              <a:t>predict</a:t>
            </a:r>
            <a:r>
              <a:rPr lang="de-DE" dirty="0"/>
              <a:t> </a:t>
            </a:r>
            <a:r>
              <a:rPr lang="de-DE" dirty="0" err="1"/>
              <a:t>distinct</a:t>
            </a:r>
            <a:r>
              <a:rPr lang="de-DE" dirty="0"/>
              <a:t> </a:t>
            </a:r>
            <a:r>
              <a:rPr lang="de-DE" dirty="0" err="1"/>
              <a:t>behaviors</a:t>
            </a:r>
            <a:r>
              <a:rPr lang="de-DE" dirty="0"/>
              <a:t>, </a:t>
            </a:r>
            <a:r>
              <a:rPr lang="de-DE" dirty="0" err="1"/>
              <a:t>which</a:t>
            </a:r>
            <a:r>
              <a:rPr lang="de-DE" dirty="0"/>
              <a:t> </a:t>
            </a:r>
            <a:r>
              <a:rPr lang="de-DE" dirty="0" err="1"/>
              <a:t>can</a:t>
            </a:r>
            <a:r>
              <a:rPr lang="de-DE" dirty="0"/>
              <a:t> </a:t>
            </a:r>
            <a:r>
              <a:rPr lang="de-DE" dirty="0" err="1"/>
              <a:t>be</a:t>
            </a:r>
            <a:r>
              <a:rPr lang="de-DE" dirty="0"/>
              <a:t> </a:t>
            </a:r>
            <a:r>
              <a:rPr lang="de-DE" b="1" dirty="0" err="1">
                <a:solidFill>
                  <a:schemeClr val="accent1"/>
                </a:solidFill>
              </a:rPr>
              <a:t>active</a:t>
            </a:r>
            <a:r>
              <a:rPr lang="de-DE" dirty="0">
                <a:solidFill>
                  <a:schemeClr val="accent1"/>
                </a:solidFill>
              </a:rPr>
              <a:t>,</a:t>
            </a:r>
            <a:r>
              <a:rPr lang="de-DE" dirty="0"/>
              <a:t> </a:t>
            </a:r>
            <a:r>
              <a:rPr lang="de-DE" b="1" dirty="0">
                <a:solidFill>
                  <a:schemeClr val="accent1"/>
                </a:solidFill>
              </a:rPr>
              <a:t>passive</a:t>
            </a:r>
            <a:r>
              <a:rPr lang="de-DE" dirty="0">
                <a:solidFill>
                  <a:schemeClr val="accent1"/>
                </a:solidFill>
              </a:rPr>
              <a:t>,</a:t>
            </a:r>
            <a:r>
              <a:rPr lang="de-DE" dirty="0"/>
              <a:t> </a:t>
            </a:r>
            <a:r>
              <a:rPr lang="de-DE" b="1" dirty="0" err="1">
                <a:solidFill>
                  <a:schemeClr val="accent1"/>
                </a:solidFill>
              </a:rPr>
              <a:t>facilitative</a:t>
            </a:r>
            <a:r>
              <a:rPr lang="de-DE" dirty="0"/>
              <a:t>, and </a:t>
            </a:r>
            <a:r>
              <a:rPr lang="de-DE" b="1" dirty="0" err="1">
                <a:solidFill>
                  <a:schemeClr val="accent1"/>
                </a:solidFill>
              </a:rPr>
              <a:t>harmful</a:t>
            </a:r>
            <a:endParaRPr lang="de-DE" b="1" dirty="0">
              <a:solidFill>
                <a:schemeClr val="accent1"/>
              </a:solidFill>
            </a:endParaRPr>
          </a:p>
          <a:p>
            <a:pPr lvl="1"/>
            <a:endParaRPr lang="de-DE" dirty="0"/>
          </a:p>
          <a:p>
            <a:endParaRPr lang="de-DE" dirty="0"/>
          </a:p>
        </p:txBody>
      </p:sp>
      <p:sp>
        <p:nvSpPr>
          <p:cNvPr id="10" name="Inhaltsplatzhalter 9">
            <a:extLst>
              <a:ext uri="{FF2B5EF4-FFF2-40B4-BE49-F238E27FC236}">
                <a16:creationId xmlns:a16="http://schemas.microsoft.com/office/drawing/2014/main" id="{AC08EEBD-CEFD-63A6-373E-E60377288B1B}"/>
              </a:ext>
            </a:extLst>
          </p:cNvPr>
          <p:cNvSpPr>
            <a:spLocks noGrp="1"/>
          </p:cNvSpPr>
          <p:nvPr>
            <p:ph sz="quarter" idx="35"/>
          </p:nvPr>
        </p:nvSpPr>
        <p:spPr/>
        <p:txBody>
          <a:bodyPr/>
          <a:lstStyle/>
          <a:p>
            <a:r>
              <a:rPr lang="en-US" dirty="0"/>
              <a:t>Fiske, Susan, et al. "A model of (often mixed) stereotype content: competence and warmth respectively follow from perceived status and competition." Journal of personality and social psychology (2002)</a:t>
            </a:r>
            <a:endParaRPr lang="de-DE" dirty="0"/>
          </a:p>
        </p:txBody>
      </p:sp>
      <p:pic>
        <p:nvPicPr>
          <p:cNvPr id="7" name="Grafik 6">
            <a:extLst>
              <a:ext uri="{FF2B5EF4-FFF2-40B4-BE49-F238E27FC236}">
                <a16:creationId xmlns:a16="http://schemas.microsoft.com/office/drawing/2014/main" id="{B0BCF0AD-D140-7720-E6F8-BC6DE9567F53}"/>
              </a:ext>
            </a:extLst>
          </p:cNvPr>
          <p:cNvPicPr>
            <a:picLocks noChangeAspect="1"/>
          </p:cNvPicPr>
          <p:nvPr/>
        </p:nvPicPr>
        <p:blipFill>
          <a:blip r:embed="rId2"/>
          <a:stretch>
            <a:fillRect/>
          </a:stretch>
        </p:blipFill>
        <p:spPr>
          <a:xfrm>
            <a:off x="7168471" y="1661876"/>
            <a:ext cx="4867954" cy="3391373"/>
          </a:xfrm>
          <a:prstGeom prst="rect">
            <a:avLst/>
          </a:prstGeom>
        </p:spPr>
      </p:pic>
    </p:spTree>
    <p:extLst>
      <p:ext uri="{BB962C8B-B14F-4D97-AF65-F5344CB8AC3E}">
        <p14:creationId xmlns:p14="http://schemas.microsoft.com/office/powerpoint/2010/main" val="22724971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5B8738-7606-8EF7-B99F-22033C88A92F}"/>
              </a:ext>
            </a:extLst>
          </p:cNvPr>
          <p:cNvSpPr>
            <a:spLocks noGrp="1"/>
          </p:cNvSpPr>
          <p:nvPr>
            <p:ph type="title"/>
          </p:nvPr>
        </p:nvSpPr>
        <p:spPr/>
        <p:txBody>
          <a:bodyPr/>
          <a:lstStyle/>
          <a:p>
            <a:r>
              <a:rPr lang="de-DE" dirty="0" err="1"/>
              <a:t>Stereotyping</a:t>
            </a:r>
            <a:endParaRPr lang="de-DE" dirty="0"/>
          </a:p>
        </p:txBody>
      </p:sp>
      <p:sp>
        <p:nvSpPr>
          <p:cNvPr id="3" name="Fußzeilenplatzhalter 2">
            <a:extLst>
              <a:ext uri="{FF2B5EF4-FFF2-40B4-BE49-F238E27FC236}">
                <a16:creationId xmlns:a16="http://schemas.microsoft.com/office/drawing/2014/main" id="{F8435ED1-E035-E05D-0720-EE12D99AAAB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E294C8D-A45F-85C8-750F-530BECF4D592}"/>
              </a:ext>
            </a:extLst>
          </p:cNvPr>
          <p:cNvSpPr>
            <a:spLocks noGrp="1"/>
          </p:cNvSpPr>
          <p:nvPr>
            <p:ph type="sldNum" sz="quarter" idx="33"/>
          </p:nvPr>
        </p:nvSpPr>
        <p:spPr/>
        <p:txBody>
          <a:bodyPr/>
          <a:lstStyle/>
          <a:p>
            <a:fld id="{BA24374A-C3A8-471A-8837-3FC31668ABE5}" type="slidenum">
              <a:rPr lang="de-DE" smtClean="0"/>
              <a:pPr/>
              <a:t>45</a:t>
            </a:fld>
            <a:endParaRPr lang="de-DE" dirty="0"/>
          </a:p>
        </p:txBody>
      </p:sp>
      <p:sp>
        <p:nvSpPr>
          <p:cNvPr id="5" name="Textplatzhalter 4">
            <a:extLst>
              <a:ext uri="{FF2B5EF4-FFF2-40B4-BE49-F238E27FC236}">
                <a16:creationId xmlns:a16="http://schemas.microsoft.com/office/drawing/2014/main" id="{9D245588-2224-F3EB-B060-45B9C66EC963}"/>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932EDA8-AD16-22DA-F878-2CDD13A0C64C}"/>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B9BC9AD5-C7FC-B081-1587-EAB88A0E51BD}"/>
              </a:ext>
            </a:extLst>
          </p:cNvPr>
          <p:cNvSpPr>
            <a:spLocks noGrp="1"/>
          </p:cNvSpPr>
          <p:nvPr>
            <p:ph sz="quarter" idx="35"/>
          </p:nvPr>
        </p:nvSpPr>
        <p:spPr/>
        <p:txBody>
          <a:bodyPr/>
          <a:lstStyle/>
          <a:p>
            <a:endParaRPr lang="de-DE"/>
          </a:p>
        </p:txBody>
      </p:sp>
      <p:sp>
        <p:nvSpPr>
          <p:cNvPr id="8" name="Rechteck 7">
            <a:extLst>
              <a:ext uri="{FF2B5EF4-FFF2-40B4-BE49-F238E27FC236}">
                <a16:creationId xmlns:a16="http://schemas.microsoft.com/office/drawing/2014/main" id="{47566F48-AF0C-AAAE-B19C-0310FF355DE1}"/>
              </a:ext>
            </a:extLst>
          </p:cNvPr>
          <p:cNvSpPr/>
          <p:nvPr/>
        </p:nvSpPr>
        <p:spPr>
          <a:xfrm>
            <a:off x="6854956" y="5621735"/>
            <a:ext cx="4641719" cy="615553"/>
          </a:xfrm>
          <a:prstGeom prst="rect">
            <a:avLst/>
          </a:prstGeom>
        </p:spPr>
        <p:txBody>
          <a:bodyPr wrap="square" lIns="0" tIns="0" rIns="0" bIns="0">
            <a:spAutoFit/>
          </a:bodyPr>
          <a:lstStyle/>
          <a:p>
            <a:r>
              <a:rPr lang="en-US" sz="1000" dirty="0">
                <a:solidFill>
                  <a:srgbClr val="222222"/>
                </a:solidFill>
                <a:latin typeface="+mj-lt"/>
                <a:ea typeface="Tahoma" panose="020B0604030504040204" pitchFamily="34" charset="0"/>
                <a:cs typeface="Tahoma" panose="020B0604030504040204" pitchFamily="34" charset="0"/>
              </a:rPr>
              <a:t>Amy J. C. Cuddy, S. Fiske, P. Glick  Warmth and Competence As Universal Dimensions of Social Perception: The Stereotype Content Model and the BIAS Map</a:t>
            </a:r>
          </a:p>
          <a:p>
            <a:endParaRPr lang="de-DE" sz="1000" dirty="0">
              <a:latin typeface="+mj-lt"/>
              <a:ea typeface="Tahoma" panose="020B0604030504040204" pitchFamily="34" charset="0"/>
              <a:cs typeface="Tahoma" panose="020B0604030504040204" pitchFamily="34" charset="0"/>
            </a:endParaRPr>
          </a:p>
        </p:txBody>
      </p:sp>
      <p:pic>
        <p:nvPicPr>
          <p:cNvPr id="9" name="Picture 2" descr="Gaining trust as well as respect in communicating to motivated audiences  about science topics | PNAS">
            <a:extLst>
              <a:ext uri="{FF2B5EF4-FFF2-40B4-BE49-F238E27FC236}">
                <a16:creationId xmlns:a16="http://schemas.microsoft.com/office/drawing/2014/main" id="{83E2617B-C261-E2B9-9408-07B846C8C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464" y="1572138"/>
            <a:ext cx="4792684" cy="389399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Figure 2.5 from Warmth and Competence As Universal Dimensions of Social  Perception: The Stereotype Content Model and the BIAS Map | Semantic Scholar">
            <a:extLst>
              <a:ext uri="{FF2B5EF4-FFF2-40B4-BE49-F238E27FC236}">
                <a16:creationId xmlns:a16="http://schemas.microsoft.com/office/drawing/2014/main" id="{B2D1757A-35FC-E26D-4540-992667AF2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9690" y="1871731"/>
            <a:ext cx="4806985" cy="3627493"/>
          </a:xfrm>
          <a:prstGeom prst="rect">
            <a:avLst/>
          </a:prstGeom>
          <a:noFill/>
          <a:extLst>
            <a:ext uri="{909E8E84-426E-40DD-AFC4-6F175D3DCCD1}">
              <a14:hiddenFill xmlns:a14="http://schemas.microsoft.com/office/drawing/2010/main">
                <a:solidFill>
                  <a:srgbClr val="FFFFFF"/>
                </a:solidFill>
              </a14:hiddenFill>
            </a:ext>
          </a:extLst>
        </p:spPr>
      </p:pic>
      <p:sp>
        <p:nvSpPr>
          <p:cNvPr id="11" name="Textfeld 10">
            <a:extLst>
              <a:ext uri="{FF2B5EF4-FFF2-40B4-BE49-F238E27FC236}">
                <a16:creationId xmlns:a16="http://schemas.microsoft.com/office/drawing/2014/main" id="{B71136CC-597C-94CD-F9E4-375E2DA3096B}"/>
              </a:ext>
            </a:extLst>
          </p:cNvPr>
          <p:cNvSpPr txBox="1"/>
          <p:nvPr/>
        </p:nvSpPr>
        <p:spPr>
          <a:xfrm>
            <a:off x="698921" y="5555032"/>
            <a:ext cx="6097218" cy="553998"/>
          </a:xfrm>
          <a:prstGeom prst="rect">
            <a:avLst/>
          </a:prstGeom>
          <a:noFill/>
        </p:spPr>
        <p:txBody>
          <a:bodyPr wrap="square">
            <a:spAutoFit/>
          </a:bodyPr>
          <a:lstStyle/>
          <a:p>
            <a:r>
              <a:rPr lang="en-US" sz="1000" b="0" i="0" dirty="0">
                <a:solidFill>
                  <a:srgbClr val="222222"/>
                </a:solidFill>
                <a:effectLst/>
                <a:latin typeface="Helvetica" panose="020B0604020202020204" pitchFamily="34" charset="0"/>
              </a:rPr>
              <a:t>Susan T. Fiske, Cydney Dupree. Gaining audiences' trust and respect about science </a:t>
            </a:r>
          </a:p>
          <a:p>
            <a:pPr algn="l"/>
            <a:r>
              <a:rPr lang="en-US" sz="1000" b="0" i="0" dirty="0">
                <a:solidFill>
                  <a:srgbClr val="222222"/>
                </a:solidFill>
                <a:effectLst/>
                <a:latin typeface="Helvetica" panose="020B0604020202020204" pitchFamily="34" charset="0"/>
              </a:rPr>
              <a:t>Proceedings of the National Academy of Sciences Sep 2014, 111 (Supplement 4) 13593-13597; DOI: 10.1073/pnas.1317505111</a:t>
            </a:r>
          </a:p>
        </p:txBody>
      </p:sp>
    </p:spTree>
    <p:extLst>
      <p:ext uri="{BB962C8B-B14F-4D97-AF65-F5344CB8AC3E}">
        <p14:creationId xmlns:p14="http://schemas.microsoft.com/office/powerpoint/2010/main" val="40600266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D45D36-14CD-028A-AA62-E22EE6CB0CF3}"/>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440F24BB-23B2-A5DF-1B28-D101094205F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8EAB6C2-A743-06B4-741C-765E14A772A8}"/>
              </a:ext>
            </a:extLst>
          </p:cNvPr>
          <p:cNvSpPr>
            <a:spLocks noGrp="1"/>
          </p:cNvSpPr>
          <p:nvPr>
            <p:ph type="sldNum" sz="quarter" idx="33"/>
          </p:nvPr>
        </p:nvSpPr>
        <p:spPr/>
        <p:txBody>
          <a:bodyPr/>
          <a:lstStyle/>
          <a:p>
            <a:fld id="{BA24374A-C3A8-471A-8837-3FC31668ABE5}" type="slidenum">
              <a:rPr lang="de-DE" smtClean="0"/>
              <a:pPr/>
              <a:t>46</a:t>
            </a:fld>
            <a:endParaRPr lang="de-DE" dirty="0"/>
          </a:p>
        </p:txBody>
      </p:sp>
      <p:sp>
        <p:nvSpPr>
          <p:cNvPr id="5" name="Textplatzhalter 4">
            <a:extLst>
              <a:ext uri="{FF2B5EF4-FFF2-40B4-BE49-F238E27FC236}">
                <a16:creationId xmlns:a16="http://schemas.microsoft.com/office/drawing/2014/main" id="{BA54C123-DB27-C055-6752-D730D6E61EBA}"/>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F94D64B3-2979-E7E9-F981-B7131D59E350}"/>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A428BE4-5728-AC22-39C1-15C11BF6FF57}"/>
              </a:ext>
            </a:extLst>
          </p:cNvPr>
          <p:cNvSpPr>
            <a:spLocks noGrp="1"/>
          </p:cNvSpPr>
          <p:nvPr>
            <p:ph sz="quarter" idx="35"/>
          </p:nvPr>
        </p:nvSpPr>
        <p:spPr/>
        <p:txBody>
          <a:bodyPr/>
          <a:lstStyle/>
          <a:p>
            <a:endParaRPr lang="de-DE"/>
          </a:p>
        </p:txBody>
      </p:sp>
      <p:pic>
        <p:nvPicPr>
          <p:cNvPr id="8" name="Picture 4" descr="An Aira Explorer walking in the mall, wearing the Horizon smart glasses.">
            <a:extLst>
              <a:ext uri="{FF2B5EF4-FFF2-40B4-BE49-F238E27FC236}">
                <a16:creationId xmlns:a16="http://schemas.microsoft.com/office/drawing/2014/main" id="{69FB75B0-1074-7190-B069-7CB10766E8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70"/>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58048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90F3A35-E380-A17B-D10A-306A53CC1059}"/>
              </a:ext>
            </a:extLst>
          </p:cNvPr>
          <p:cNvSpPr>
            <a:spLocks noGrp="1"/>
          </p:cNvSpPr>
          <p:nvPr>
            <p:ph type="title"/>
          </p:nvPr>
        </p:nvSpPr>
        <p:spPr/>
        <p:txBody>
          <a:bodyPr/>
          <a:lstStyle/>
          <a:p>
            <a:r>
              <a:rPr lang="de-DE" dirty="0" err="1"/>
              <a:t>Stereotypical</a:t>
            </a:r>
            <a:r>
              <a:rPr lang="de-DE" dirty="0"/>
              <a:t> </a:t>
            </a:r>
            <a:r>
              <a:rPr lang="de-DE" dirty="0" err="1"/>
              <a:t>Perception</a:t>
            </a:r>
            <a:r>
              <a:rPr lang="de-DE" dirty="0"/>
              <a:t> of Devices</a:t>
            </a:r>
          </a:p>
        </p:txBody>
      </p:sp>
      <p:sp>
        <p:nvSpPr>
          <p:cNvPr id="3" name="Fußzeilenplatzhalter 2">
            <a:extLst>
              <a:ext uri="{FF2B5EF4-FFF2-40B4-BE49-F238E27FC236}">
                <a16:creationId xmlns:a16="http://schemas.microsoft.com/office/drawing/2014/main" id="{AF388E55-6C7A-6077-7F89-D3EF05C85C8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85F96B3-8D70-8CFB-85D1-685AC53103E0}"/>
              </a:ext>
            </a:extLst>
          </p:cNvPr>
          <p:cNvSpPr>
            <a:spLocks noGrp="1"/>
          </p:cNvSpPr>
          <p:nvPr>
            <p:ph type="sldNum" sz="quarter" idx="33"/>
          </p:nvPr>
        </p:nvSpPr>
        <p:spPr/>
        <p:txBody>
          <a:bodyPr/>
          <a:lstStyle/>
          <a:p>
            <a:fld id="{BA24374A-C3A8-471A-8837-3FC31668ABE5}" type="slidenum">
              <a:rPr lang="de-DE" smtClean="0"/>
              <a:pPr/>
              <a:t>47</a:t>
            </a:fld>
            <a:endParaRPr lang="de-DE" dirty="0"/>
          </a:p>
        </p:txBody>
      </p:sp>
      <p:sp>
        <p:nvSpPr>
          <p:cNvPr id="5" name="Textplatzhalter 4">
            <a:extLst>
              <a:ext uri="{FF2B5EF4-FFF2-40B4-BE49-F238E27FC236}">
                <a16:creationId xmlns:a16="http://schemas.microsoft.com/office/drawing/2014/main" id="{3561291B-1820-5F63-6D9A-6F922F2A83E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DFFC3B4-CD66-9195-C5AF-E533E1131578}"/>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67F4FCD-E49D-A72F-5269-EA4D2C825771}"/>
              </a:ext>
            </a:extLst>
          </p:cNvPr>
          <p:cNvSpPr>
            <a:spLocks noGrp="1"/>
          </p:cNvSpPr>
          <p:nvPr>
            <p:ph sz="quarter" idx="35"/>
          </p:nvPr>
        </p:nvSpPr>
        <p:spPr/>
        <p:txBody>
          <a:bodyPr/>
          <a:lstStyle/>
          <a:p>
            <a:endParaRPr lang="de-DE"/>
          </a:p>
        </p:txBody>
      </p:sp>
      <p:pic>
        <p:nvPicPr>
          <p:cNvPr id="8" name="Grafik 7" descr="Ein Bild, das Person, Mann, Vorhang, haltend enthält.&#10;&#10;Automatisch generierte Beschreibung">
            <a:extLst>
              <a:ext uri="{FF2B5EF4-FFF2-40B4-BE49-F238E27FC236}">
                <a16:creationId xmlns:a16="http://schemas.microsoft.com/office/drawing/2014/main" id="{810BFF9E-7FB6-BB7D-58CA-4CFD690485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301" y="1363153"/>
            <a:ext cx="1856888" cy="1392666"/>
          </a:xfrm>
          <a:prstGeom prst="rect">
            <a:avLst/>
          </a:prstGeom>
        </p:spPr>
      </p:pic>
      <p:pic>
        <p:nvPicPr>
          <p:cNvPr id="9" name="Grafik 8" descr="Ein Bild, das Vorhang, Person, Mann, Wand enthält.&#10;&#10;Automatisch generierte Beschreibung">
            <a:extLst>
              <a:ext uri="{FF2B5EF4-FFF2-40B4-BE49-F238E27FC236}">
                <a16:creationId xmlns:a16="http://schemas.microsoft.com/office/drawing/2014/main" id="{72D258A7-09CA-B7C0-E095-ED6B9E65AC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2428" y="1363153"/>
            <a:ext cx="1856888" cy="1392666"/>
          </a:xfrm>
          <a:prstGeom prst="rect">
            <a:avLst/>
          </a:prstGeom>
        </p:spPr>
      </p:pic>
      <p:pic>
        <p:nvPicPr>
          <p:cNvPr id="10" name="Grafik 9" descr="Ein Bild, das Person, Telefon, Mobiltelefon, Spiegel enthält.&#10;&#10;Automatisch generierte Beschreibung">
            <a:extLst>
              <a:ext uri="{FF2B5EF4-FFF2-40B4-BE49-F238E27FC236}">
                <a16:creationId xmlns:a16="http://schemas.microsoft.com/office/drawing/2014/main" id="{DEC0DC7E-9E20-8499-B014-E8266A408E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7555" y="1363153"/>
            <a:ext cx="1856888" cy="1392666"/>
          </a:xfrm>
          <a:prstGeom prst="rect">
            <a:avLst/>
          </a:prstGeom>
        </p:spPr>
      </p:pic>
      <p:pic>
        <p:nvPicPr>
          <p:cNvPr id="11" name="Grafik 10" descr="Ein Bild, das Vorhang, Person, Wand, drinnen enthält.&#10;&#10;Automatisch generierte Beschreibung">
            <a:extLst>
              <a:ext uri="{FF2B5EF4-FFF2-40B4-BE49-F238E27FC236}">
                <a16:creationId xmlns:a16="http://schemas.microsoft.com/office/drawing/2014/main" id="{15947154-621A-5B7C-9CEE-EC9BD52244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2682" y="1363153"/>
            <a:ext cx="1856888" cy="1392666"/>
          </a:xfrm>
          <a:prstGeom prst="rect">
            <a:avLst/>
          </a:prstGeom>
        </p:spPr>
      </p:pic>
      <p:pic>
        <p:nvPicPr>
          <p:cNvPr id="12" name="Grafik 11" descr="Ein Bild, das Person, Vorhang, Mann, Wand enthält.&#10;&#10;Automatisch generierte Beschreibung">
            <a:extLst>
              <a:ext uri="{FF2B5EF4-FFF2-40B4-BE49-F238E27FC236}">
                <a16:creationId xmlns:a16="http://schemas.microsoft.com/office/drawing/2014/main" id="{823F41C5-8833-9E09-884D-AB1B70015E8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7811" y="1363153"/>
            <a:ext cx="1856888" cy="1392666"/>
          </a:xfrm>
          <a:prstGeom prst="rect">
            <a:avLst/>
          </a:prstGeom>
        </p:spPr>
      </p:pic>
      <p:pic>
        <p:nvPicPr>
          <p:cNvPr id="13" name="Grafik 12" descr="Ein Bild, das Vorhang, Person, Mann, stehend enthält.&#10;&#10;Automatisch generierte Beschreibung">
            <a:extLst>
              <a:ext uri="{FF2B5EF4-FFF2-40B4-BE49-F238E27FC236}">
                <a16:creationId xmlns:a16="http://schemas.microsoft.com/office/drawing/2014/main" id="{39592169-CDD1-0FC9-7D1D-70862BBEAA8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7301" y="3068324"/>
            <a:ext cx="1856888" cy="1392666"/>
          </a:xfrm>
          <a:prstGeom prst="rect">
            <a:avLst/>
          </a:prstGeom>
        </p:spPr>
      </p:pic>
      <p:pic>
        <p:nvPicPr>
          <p:cNvPr id="14" name="Grafik 13" descr="Ein Bild, das Person, Vorhang, Mann, drinnen enthält.&#10;&#10;Automatisch generierte Beschreibung">
            <a:extLst>
              <a:ext uri="{FF2B5EF4-FFF2-40B4-BE49-F238E27FC236}">
                <a16:creationId xmlns:a16="http://schemas.microsoft.com/office/drawing/2014/main" id="{B186E1D2-12C0-1C8C-C765-11D714DDBF1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82428" y="3068324"/>
            <a:ext cx="1856888" cy="1392666"/>
          </a:xfrm>
          <a:prstGeom prst="rect">
            <a:avLst/>
          </a:prstGeom>
        </p:spPr>
      </p:pic>
      <p:pic>
        <p:nvPicPr>
          <p:cNvPr id="15" name="Grafik 14" descr="Ein Bild, das Vorhang, Person, drinnen, Mann enthält.&#10;&#10;Automatisch generierte Beschreibung">
            <a:extLst>
              <a:ext uri="{FF2B5EF4-FFF2-40B4-BE49-F238E27FC236}">
                <a16:creationId xmlns:a16="http://schemas.microsoft.com/office/drawing/2014/main" id="{00034AE2-5062-F3B9-487F-86FCF1E4EA5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67555" y="3068324"/>
            <a:ext cx="1856888" cy="1392666"/>
          </a:xfrm>
          <a:prstGeom prst="rect">
            <a:avLst/>
          </a:prstGeom>
        </p:spPr>
      </p:pic>
      <p:pic>
        <p:nvPicPr>
          <p:cNvPr id="16" name="Grafik 15" descr="Ein Bild, das Person, Vorhang, Mann, Telefon enthält.&#10;&#10;Automatisch generierte Beschreibung">
            <a:extLst>
              <a:ext uri="{FF2B5EF4-FFF2-40B4-BE49-F238E27FC236}">
                <a16:creationId xmlns:a16="http://schemas.microsoft.com/office/drawing/2014/main" id="{D09325D3-1A97-14FE-8DF2-9D78446CA46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352682" y="3071500"/>
            <a:ext cx="1856888" cy="1392666"/>
          </a:xfrm>
          <a:prstGeom prst="rect">
            <a:avLst/>
          </a:prstGeom>
        </p:spPr>
      </p:pic>
      <p:pic>
        <p:nvPicPr>
          <p:cNvPr id="17" name="Grafik 16" descr="Ein Bild, das Person, Vorhang, Mann, drinnen enthält.&#10;&#10;Automatisch generierte Beschreibung">
            <a:extLst>
              <a:ext uri="{FF2B5EF4-FFF2-40B4-BE49-F238E27FC236}">
                <a16:creationId xmlns:a16="http://schemas.microsoft.com/office/drawing/2014/main" id="{33051561-C628-C14A-9908-C4B44289074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537809" y="3068324"/>
            <a:ext cx="1856888" cy="1392666"/>
          </a:xfrm>
          <a:prstGeom prst="rect">
            <a:avLst/>
          </a:prstGeom>
        </p:spPr>
      </p:pic>
      <p:pic>
        <p:nvPicPr>
          <p:cNvPr id="18" name="Grafik 17" descr="Ein Bild, das Person, Vorhang, haltend, drinnen enthält.&#10;&#10;Automatisch generierte Beschreibung">
            <a:extLst>
              <a:ext uri="{FF2B5EF4-FFF2-40B4-BE49-F238E27FC236}">
                <a16:creationId xmlns:a16="http://schemas.microsoft.com/office/drawing/2014/main" id="{3B126B70-FC2B-DE8D-F28C-94FBEC6F2F6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97299" y="4773495"/>
            <a:ext cx="1856890" cy="1392666"/>
          </a:xfrm>
          <a:prstGeom prst="rect">
            <a:avLst/>
          </a:prstGeom>
        </p:spPr>
      </p:pic>
      <p:pic>
        <p:nvPicPr>
          <p:cNvPr id="19" name="Grafik 18" descr="Ein Bild, das Vorhang, Person, Mann, Wand enthält.&#10;&#10;Automatisch generierte Beschreibung">
            <a:extLst>
              <a:ext uri="{FF2B5EF4-FFF2-40B4-BE49-F238E27FC236}">
                <a16:creationId xmlns:a16="http://schemas.microsoft.com/office/drawing/2014/main" id="{523E52CB-D2C7-58DC-3D6C-F40D6626F42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982428" y="4773495"/>
            <a:ext cx="1856888" cy="1392666"/>
          </a:xfrm>
          <a:prstGeom prst="rect">
            <a:avLst/>
          </a:prstGeom>
        </p:spPr>
      </p:pic>
      <p:pic>
        <p:nvPicPr>
          <p:cNvPr id="20" name="Grafik 19" descr="Ein Bild, das Vorhang, Person, drinnen, Wand enthält.&#10;&#10;Automatisch generierte Beschreibung">
            <a:extLst>
              <a:ext uri="{FF2B5EF4-FFF2-40B4-BE49-F238E27FC236}">
                <a16:creationId xmlns:a16="http://schemas.microsoft.com/office/drawing/2014/main" id="{4E87336F-85A9-D165-5F8B-D440E8A934C6}"/>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167555" y="4779846"/>
            <a:ext cx="1856888" cy="1392666"/>
          </a:xfrm>
          <a:prstGeom prst="rect">
            <a:avLst/>
          </a:prstGeom>
        </p:spPr>
      </p:pic>
      <p:pic>
        <p:nvPicPr>
          <p:cNvPr id="21" name="Grafik 20" descr="Ein Bild, das Person, Vorhang, Mann, Wand enthält.&#10;&#10;Automatisch generierte Beschreibung">
            <a:extLst>
              <a:ext uri="{FF2B5EF4-FFF2-40B4-BE49-F238E27FC236}">
                <a16:creationId xmlns:a16="http://schemas.microsoft.com/office/drawing/2014/main" id="{35DB3D97-24FC-291C-C7EE-C7B486E0E11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352681" y="4779846"/>
            <a:ext cx="1856888" cy="1392666"/>
          </a:xfrm>
          <a:prstGeom prst="rect">
            <a:avLst/>
          </a:prstGeom>
        </p:spPr>
      </p:pic>
      <p:pic>
        <p:nvPicPr>
          <p:cNvPr id="22" name="Grafik 21" descr="Ein Bild, das Vorhang, Person, haltend, drinnen enthält.&#10;&#10;Automatisch generierte Beschreibung">
            <a:extLst>
              <a:ext uri="{FF2B5EF4-FFF2-40B4-BE49-F238E27FC236}">
                <a16:creationId xmlns:a16="http://schemas.microsoft.com/office/drawing/2014/main" id="{BBA252AA-2C6C-1C12-841D-7FD0B7A2E7B1}"/>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538222" y="4773805"/>
            <a:ext cx="1864526" cy="1398396"/>
          </a:xfrm>
          <a:prstGeom prst="rect">
            <a:avLst/>
          </a:prstGeom>
        </p:spPr>
      </p:pic>
      <p:pic>
        <p:nvPicPr>
          <p:cNvPr id="23" name="Grafik 22" descr="Ein Bild, das Vorhang, Person, drinnen, Wand enthält.&#10;&#10;Automatisch generierte Beschreibung">
            <a:extLst>
              <a:ext uri="{FF2B5EF4-FFF2-40B4-BE49-F238E27FC236}">
                <a16:creationId xmlns:a16="http://schemas.microsoft.com/office/drawing/2014/main" id="{1B9E4F82-D8B8-88AE-1ED6-605E0A7C7537}"/>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3389898" y="1735079"/>
            <a:ext cx="5412204" cy="40591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2987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B9A34B1-1A62-0A4B-C0EE-99C9687D673E}"/>
              </a:ext>
            </a:extLst>
          </p:cNvPr>
          <p:cNvSpPr>
            <a:spLocks noGrp="1"/>
          </p:cNvSpPr>
          <p:nvPr>
            <p:ph type="title"/>
          </p:nvPr>
        </p:nvSpPr>
        <p:spPr/>
        <p:txBody>
          <a:bodyPr/>
          <a:lstStyle/>
          <a:p>
            <a:r>
              <a:rPr lang="de-DE" dirty="0" err="1"/>
              <a:t>Stereotypical</a:t>
            </a:r>
            <a:r>
              <a:rPr lang="de-DE" dirty="0"/>
              <a:t> </a:t>
            </a:r>
            <a:r>
              <a:rPr lang="de-DE" dirty="0" err="1"/>
              <a:t>Perception</a:t>
            </a:r>
            <a:r>
              <a:rPr lang="de-DE" dirty="0"/>
              <a:t> of Mobile Devices</a:t>
            </a:r>
          </a:p>
        </p:txBody>
      </p:sp>
      <p:sp>
        <p:nvSpPr>
          <p:cNvPr id="3" name="Fußzeilenplatzhalter 2">
            <a:extLst>
              <a:ext uri="{FF2B5EF4-FFF2-40B4-BE49-F238E27FC236}">
                <a16:creationId xmlns:a16="http://schemas.microsoft.com/office/drawing/2014/main" id="{42D3D5E8-867E-F782-FF81-3B41B95311E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F0E892B-94D1-880A-4F89-3A6A59B6C194}"/>
              </a:ext>
            </a:extLst>
          </p:cNvPr>
          <p:cNvSpPr>
            <a:spLocks noGrp="1"/>
          </p:cNvSpPr>
          <p:nvPr>
            <p:ph type="sldNum" sz="quarter" idx="33"/>
          </p:nvPr>
        </p:nvSpPr>
        <p:spPr/>
        <p:txBody>
          <a:bodyPr/>
          <a:lstStyle/>
          <a:p>
            <a:fld id="{BA24374A-C3A8-471A-8837-3FC31668ABE5}" type="slidenum">
              <a:rPr lang="de-DE" smtClean="0"/>
              <a:pPr/>
              <a:t>48</a:t>
            </a:fld>
            <a:endParaRPr lang="de-DE" dirty="0"/>
          </a:p>
        </p:txBody>
      </p:sp>
      <p:sp>
        <p:nvSpPr>
          <p:cNvPr id="5" name="Textplatzhalter 4">
            <a:extLst>
              <a:ext uri="{FF2B5EF4-FFF2-40B4-BE49-F238E27FC236}">
                <a16:creationId xmlns:a16="http://schemas.microsoft.com/office/drawing/2014/main" id="{DE506E3A-DC1D-E0D5-C2A2-58A6A2EE3568}"/>
              </a:ext>
            </a:extLst>
          </p:cNvPr>
          <p:cNvSpPr>
            <a:spLocks noGrp="1"/>
          </p:cNvSpPr>
          <p:nvPr>
            <p:ph type="body" sz="quarter" idx="21"/>
          </p:nvPr>
        </p:nvSpPr>
        <p:spPr/>
        <p:txBody>
          <a:bodyPr/>
          <a:lstStyle/>
          <a:p>
            <a:r>
              <a:rPr lang="en-US" sz="1400"/>
              <a:t>Cognition</a:t>
            </a:r>
            <a:endParaRPr lang="de-DE"/>
          </a:p>
        </p:txBody>
      </p:sp>
      <p:sp>
        <p:nvSpPr>
          <p:cNvPr id="6" name="Textplatzhalter 5">
            <a:extLst>
              <a:ext uri="{FF2B5EF4-FFF2-40B4-BE49-F238E27FC236}">
                <a16:creationId xmlns:a16="http://schemas.microsoft.com/office/drawing/2014/main" id="{CD7513EB-866F-9EE3-8E9D-57902649438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B0C8CCE2-5E76-8676-01E0-C386862D7012}"/>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055C88DA-5942-6D95-FD82-CE4CD82A2D94}"/>
              </a:ext>
            </a:extLst>
          </p:cNvPr>
          <p:cNvGrpSpPr/>
          <p:nvPr/>
        </p:nvGrpSpPr>
        <p:grpSpPr>
          <a:xfrm>
            <a:off x="695325" y="1592264"/>
            <a:ext cx="10801349" cy="4286551"/>
            <a:chOff x="828842" y="1954907"/>
            <a:chExt cx="10469313" cy="4072813"/>
          </a:xfrm>
        </p:grpSpPr>
        <p:pic>
          <p:nvPicPr>
            <p:cNvPr id="9" name="Grafik 8" descr="Ein Bild, das Kleidung enthält.&#10;&#10;Automatisch generierte Beschreibung">
              <a:extLst>
                <a:ext uri="{FF2B5EF4-FFF2-40B4-BE49-F238E27FC236}">
                  <a16:creationId xmlns:a16="http://schemas.microsoft.com/office/drawing/2014/main" id="{63B3787F-71BA-0E8A-F925-DB8FB49080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41904" y="4083116"/>
              <a:ext cx="1944604" cy="1944604"/>
            </a:xfrm>
            <a:prstGeom prst="rect">
              <a:avLst/>
            </a:prstGeom>
          </p:spPr>
        </p:pic>
        <p:pic>
          <p:nvPicPr>
            <p:cNvPr id="10" name="Grafik 9">
              <a:extLst>
                <a:ext uri="{FF2B5EF4-FFF2-40B4-BE49-F238E27FC236}">
                  <a16:creationId xmlns:a16="http://schemas.microsoft.com/office/drawing/2014/main" id="{51B90C3F-E1B7-B88B-A8BE-B55FBCD7DB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3640" y="4083114"/>
              <a:ext cx="1944605" cy="1944605"/>
            </a:xfrm>
            <a:prstGeom prst="rect">
              <a:avLst/>
            </a:prstGeom>
          </p:spPr>
        </p:pic>
        <p:pic>
          <p:nvPicPr>
            <p:cNvPr id="11" name="Grafik 10" descr="Ein Bild, das Kleidung enthält.&#10;&#10;Automatisch generierte Beschreibung">
              <a:extLst>
                <a:ext uri="{FF2B5EF4-FFF2-40B4-BE49-F238E27FC236}">
                  <a16:creationId xmlns:a16="http://schemas.microsoft.com/office/drawing/2014/main" id="{8B5EDAF0-71FD-447F-179C-121B1A979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5374" y="4083113"/>
              <a:ext cx="1944605" cy="1944605"/>
            </a:xfrm>
            <a:prstGeom prst="rect">
              <a:avLst/>
            </a:prstGeom>
          </p:spPr>
        </p:pic>
        <p:pic>
          <p:nvPicPr>
            <p:cNvPr id="12" name="Grafik 11">
              <a:extLst>
                <a:ext uri="{FF2B5EF4-FFF2-40B4-BE49-F238E27FC236}">
                  <a16:creationId xmlns:a16="http://schemas.microsoft.com/office/drawing/2014/main" id="{616EFCA1-5A4A-E297-7D1A-F5187EE3EB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57108" y="4083113"/>
              <a:ext cx="1944605" cy="1944605"/>
            </a:xfrm>
            <a:prstGeom prst="rect">
              <a:avLst/>
            </a:prstGeom>
          </p:spPr>
        </p:pic>
        <p:pic>
          <p:nvPicPr>
            <p:cNvPr id="13" name="Grafik 12" descr="Ein Bild, das Gerät enthält.&#10;&#10;Automatisch generierte Beschreibung">
              <a:extLst>
                <a:ext uri="{FF2B5EF4-FFF2-40B4-BE49-F238E27FC236}">
                  <a16:creationId xmlns:a16="http://schemas.microsoft.com/office/drawing/2014/main" id="{6B60B305-8036-49C8-CB81-1D3D1E96E4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842" y="4083113"/>
              <a:ext cx="1944605" cy="1944605"/>
            </a:xfrm>
            <a:prstGeom prst="rect">
              <a:avLst/>
            </a:prstGeom>
          </p:spPr>
        </p:pic>
        <p:pic>
          <p:nvPicPr>
            <p:cNvPr id="14" name="Grafik 13">
              <a:extLst>
                <a:ext uri="{FF2B5EF4-FFF2-40B4-BE49-F238E27FC236}">
                  <a16:creationId xmlns:a16="http://schemas.microsoft.com/office/drawing/2014/main" id="{C5321975-19BC-B467-EA20-64F60B3A35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91196" y="1954907"/>
              <a:ext cx="1944606" cy="1944606"/>
            </a:xfrm>
            <a:prstGeom prst="rect">
              <a:avLst/>
            </a:prstGeom>
          </p:spPr>
        </p:pic>
        <p:pic>
          <p:nvPicPr>
            <p:cNvPr id="15" name="Grafik 14">
              <a:extLst>
                <a:ext uri="{FF2B5EF4-FFF2-40B4-BE49-F238E27FC236}">
                  <a16:creationId xmlns:a16="http://schemas.microsoft.com/office/drawing/2014/main" id="{1ADD9997-740B-3907-99BB-69DDE14B9A4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22374" y="1954907"/>
              <a:ext cx="1944606" cy="1944606"/>
            </a:xfrm>
            <a:prstGeom prst="rect">
              <a:avLst/>
            </a:prstGeom>
          </p:spPr>
        </p:pic>
        <p:pic>
          <p:nvPicPr>
            <p:cNvPr id="16" name="Grafik 15">
              <a:extLst>
                <a:ext uri="{FF2B5EF4-FFF2-40B4-BE49-F238E27FC236}">
                  <a16:creationId xmlns:a16="http://schemas.microsoft.com/office/drawing/2014/main" id="{8BCCBF15-C806-0D5A-63BC-5A776AAF4A8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60018" y="1968220"/>
              <a:ext cx="1944606" cy="1944606"/>
            </a:xfrm>
            <a:prstGeom prst="rect">
              <a:avLst/>
            </a:prstGeom>
          </p:spPr>
        </p:pic>
        <p:pic>
          <p:nvPicPr>
            <p:cNvPr id="17" name="Grafik 16">
              <a:extLst>
                <a:ext uri="{FF2B5EF4-FFF2-40B4-BE49-F238E27FC236}">
                  <a16:creationId xmlns:a16="http://schemas.microsoft.com/office/drawing/2014/main" id="{38816300-F94D-CEC0-DB24-5A781F9CB94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353551" y="1954909"/>
              <a:ext cx="1944604" cy="1944604"/>
            </a:xfrm>
            <a:prstGeom prst="rect">
              <a:avLst/>
            </a:prstGeom>
          </p:spPr>
        </p:pic>
        <p:pic>
          <p:nvPicPr>
            <p:cNvPr id="18" name="Grafik 17" descr="Ein Bild, das Kleidung enthält.&#10;&#10;Automatisch generierte Beschreibung">
              <a:extLst>
                <a:ext uri="{FF2B5EF4-FFF2-40B4-BE49-F238E27FC236}">
                  <a16:creationId xmlns:a16="http://schemas.microsoft.com/office/drawing/2014/main" id="{2547CD68-A8B8-B930-CBA2-32B1DC82D46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8842" y="1968219"/>
              <a:ext cx="1944604" cy="1944605"/>
            </a:xfrm>
            <a:prstGeom prst="rect">
              <a:avLst/>
            </a:prstGeom>
          </p:spPr>
        </p:pic>
      </p:grpSp>
    </p:spTree>
    <p:extLst>
      <p:ext uri="{BB962C8B-B14F-4D97-AF65-F5344CB8AC3E}">
        <p14:creationId xmlns:p14="http://schemas.microsoft.com/office/powerpoint/2010/main" val="41379138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5A90C46-1C6D-CCF4-E20B-08009026DA21}"/>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FB716F34-688F-752C-CC56-5DEE12BB4B51}"/>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88C52CF-8A9B-6E28-D1A8-003D888AA0FB}"/>
              </a:ext>
            </a:extLst>
          </p:cNvPr>
          <p:cNvSpPr>
            <a:spLocks noGrp="1"/>
          </p:cNvSpPr>
          <p:nvPr>
            <p:ph type="sldNum" sz="quarter" idx="33"/>
          </p:nvPr>
        </p:nvSpPr>
        <p:spPr/>
        <p:txBody>
          <a:bodyPr/>
          <a:lstStyle/>
          <a:p>
            <a:fld id="{BA24374A-C3A8-471A-8837-3FC31668ABE5}" type="slidenum">
              <a:rPr lang="de-DE" smtClean="0"/>
              <a:pPr/>
              <a:t>49</a:t>
            </a:fld>
            <a:endParaRPr lang="de-DE" dirty="0"/>
          </a:p>
        </p:txBody>
      </p:sp>
      <p:sp>
        <p:nvSpPr>
          <p:cNvPr id="5" name="Textplatzhalter 4">
            <a:extLst>
              <a:ext uri="{FF2B5EF4-FFF2-40B4-BE49-F238E27FC236}">
                <a16:creationId xmlns:a16="http://schemas.microsoft.com/office/drawing/2014/main" id="{276E8307-0B02-8EC8-9CC6-8F4C96752A8C}"/>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111F90F7-E1DB-A53D-D5C6-9016B4D4B0A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12AC6062-B892-5C8A-2AE7-64318F9E541B}"/>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F6B72BA8-0115-E3B8-BE5A-159B2FC74DB6}"/>
              </a:ext>
            </a:extLst>
          </p:cNvPr>
          <p:cNvPicPr>
            <a:picLocks noChangeAspect="1"/>
          </p:cNvPicPr>
          <p:nvPr/>
        </p:nvPicPr>
        <p:blipFill rotWithShape="1">
          <a:blip r:embed="rId2"/>
          <a:srcRect l="1427" t="6917" r="1392" b="1372"/>
          <a:stretch/>
        </p:blipFill>
        <p:spPr>
          <a:xfrm>
            <a:off x="2379506" y="647367"/>
            <a:ext cx="7432988" cy="5563266"/>
          </a:xfrm>
          <a:prstGeom prst="rect">
            <a:avLst/>
          </a:prstGeom>
          <a:ln>
            <a:noFill/>
          </a:ln>
        </p:spPr>
      </p:pic>
    </p:spTree>
    <p:extLst>
      <p:ext uri="{BB962C8B-B14F-4D97-AF65-F5344CB8AC3E}">
        <p14:creationId xmlns:p14="http://schemas.microsoft.com/office/powerpoint/2010/main" val="12476944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3B3B4BC-3CC0-ACA2-16E0-303A3C557412}"/>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649FBF03-D5EB-A193-FB73-FEF2BD5F1DD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3B0172C-4491-C5B1-FCF7-F23D956D21D2}"/>
              </a:ext>
            </a:extLst>
          </p:cNvPr>
          <p:cNvSpPr>
            <a:spLocks noGrp="1"/>
          </p:cNvSpPr>
          <p:nvPr>
            <p:ph type="sldNum" sz="quarter" idx="33"/>
          </p:nvPr>
        </p:nvSpPr>
        <p:spPr/>
        <p:txBody>
          <a:bodyPr/>
          <a:lstStyle/>
          <a:p>
            <a:fld id="{BA24374A-C3A8-471A-8837-3FC31668ABE5}" type="slidenum">
              <a:rPr lang="de-DE" smtClean="0"/>
              <a:pPr/>
              <a:t>50</a:t>
            </a:fld>
            <a:endParaRPr lang="de-DE" dirty="0"/>
          </a:p>
        </p:txBody>
      </p:sp>
      <p:sp>
        <p:nvSpPr>
          <p:cNvPr id="5" name="Textplatzhalter 4">
            <a:extLst>
              <a:ext uri="{FF2B5EF4-FFF2-40B4-BE49-F238E27FC236}">
                <a16:creationId xmlns:a16="http://schemas.microsoft.com/office/drawing/2014/main" id="{9C50A914-2AAF-0B75-F3E8-FAF6F83A6F7D}"/>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003A6483-4245-BBCB-6FCE-7D5EA5348C9B}"/>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A1A84DC0-A298-F2EA-9895-480223952C49}"/>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ADF4BEC8-38CB-DF03-ABB6-54D3F5E0946A}"/>
              </a:ext>
            </a:extLst>
          </p:cNvPr>
          <p:cNvPicPr>
            <a:picLocks noChangeAspect="1"/>
          </p:cNvPicPr>
          <p:nvPr/>
        </p:nvPicPr>
        <p:blipFill rotWithShape="1">
          <a:blip r:embed="rId2"/>
          <a:srcRect l="640" t="7654" r="640" b="641"/>
          <a:stretch/>
        </p:blipFill>
        <p:spPr>
          <a:xfrm>
            <a:off x="2647496" y="996381"/>
            <a:ext cx="6911933" cy="5084082"/>
          </a:xfrm>
          <a:prstGeom prst="rect">
            <a:avLst/>
          </a:prstGeom>
          <a:ln>
            <a:noFill/>
          </a:ln>
        </p:spPr>
      </p:pic>
    </p:spTree>
    <p:extLst>
      <p:ext uri="{BB962C8B-B14F-4D97-AF65-F5344CB8AC3E}">
        <p14:creationId xmlns:p14="http://schemas.microsoft.com/office/powerpoint/2010/main" val="22318306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CA40B9-1273-ED86-0771-890572E6A886}"/>
              </a:ext>
            </a:extLst>
          </p:cNvPr>
          <p:cNvSpPr>
            <a:spLocks noGrp="1"/>
          </p:cNvSpPr>
          <p:nvPr>
            <p:ph type="title"/>
          </p:nvPr>
        </p:nvSpPr>
        <p:spPr/>
        <p:txBody>
          <a:bodyPr/>
          <a:lstStyle/>
          <a:p>
            <a:endParaRPr lang="de-DE" dirty="0"/>
          </a:p>
        </p:txBody>
      </p:sp>
      <p:sp>
        <p:nvSpPr>
          <p:cNvPr id="3" name="Fußzeilenplatzhalter 2">
            <a:extLst>
              <a:ext uri="{FF2B5EF4-FFF2-40B4-BE49-F238E27FC236}">
                <a16:creationId xmlns:a16="http://schemas.microsoft.com/office/drawing/2014/main" id="{8B6F2A4E-EEC3-1E85-D073-82259F6CF3C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755A856-8E31-A983-F140-7945BCBBE432}"/>
              </a:ext>
            </a:extLst>
          </p:cNvPr>
          <p:cNvSpPr>
            <a:spLocks noGrp="1"/>
          </p:cNvSpPr>
          <p:nvPr>
            <p:ph type="sldNum" sz="quarter" idx="33"/>
          </p:nvPr>
        </p:nvSpPr>
        <p:spPr/>
        <p:txBody>
          <a:bodyPr/>
          <a:lstStyle/>
          <a:p>
            <a:fld id="{BA24374A-C3A8-471A-8837-3FC31668ABE5}" type="slidenum">
              <a:rPr lang="de-DE" smtClean="0"/>
              <a:pPr/>
              <a:t>51</a:t>
            </a:fld>
            <a:endParaRPr lang="de-DE" dirty="0"/>
          </a:p>
        </p:txBody>
      </p:sp>
      <p:sp>
        <p:nvSpPr>
          <p:cNvPr id="5" name="Textplatzhalter 4">
            <a:extLst>
              <a:ext uri="{FF2B5EF4-FFF2-40B4-BE49-F238E27FC236}">
                <a16:creationId xmlns:a16="http://schemas.microsoft.com/office/drawing/2014/main" id="{EFCA671F-1CA7-6FC0-6812-11B8C6FA5B94}"/>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8F410BC-B36E-CDE6-9AED-BE388146A410}"/>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AFCDC92-212B-F1E1-7993-D169FDAC8A81}"/>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84E38F90-990F-0F46-714C-96E52650EC98}"/>
              </a:ext>
            </a:extLst>
          </p:cNvPr>
          <p:cNvPicPr>
            <a:picLocks noChangeAspect="1"/>
          </p:cNvPicPr>
          <p:nvPr/>
        </p:nvPicPr>
        <p:blipFill rotWithShape="1">
          <a:blip r:embed="rId2"/>
          <a:srcRect t="1108"/>
          <a:stretch/>
        </p:blipFill>
        <p:spPr>
          <a:xfrm>
            <a:off x="2623658" y="648886"/>
            <a:ext cx="6959722" cy="5445164"/>
          </a:xfrm>
          <a:prstGeom prst="rect">
            <a:avLst/>
          </a:prstGeom>
          <a:solidFill>
            <a:schemeClr val="tx1"/>
          </a:solidFill>
          <a:ln w="19050">
            <a:noFill/>
          </a:ln>
        </p:spPr>
      </p:pic>
      <p:pic>
        <p:nvPicPr>
          <p:cNvPr id="9" name="Grafik 8">
            <a:extLst>
              <a:ext uri="{FF2B5EF4-FFF2-40B4-BE49-F238E27FC236}">
                <a16:creationId xmlns:a16="http://schemas.microsoft.com/office/drawing/2014/main" id="{6643C7C1-FF9A-B7EC-B0D2-9DB793E0EF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748" y="3564058"/>
            <a:ext cx="2375075" cy="23750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275139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ECC7B05-F29E-E81D-5D69-E473DEEB9545}"/>
              </a:ext>
            </a:extLst>
          </p:cNvPr>
          <p:cNvSpPr>
            <a:spLocks noGrp="1"/>
          </p:cNvSpPr>
          <p:nvPr>
            <p:ph type="title"/>
          </p:nvPr>
        </p:nvSpPr>
        <p:spPr/>
        <p:txBody>
          <a:bodyPr/>
          <a:lstStyle/>
          <a:p>
            <a:r>
              <a:rPr lang="de-DE" dirty="0" err="1"/>
              <a:t>Stereotypical</a:t>
            </a:r>
            <a:r>
              <a:rPr lang="de-DE" dirty="0"/>
              <a:t> </a:t>
            </a:r>
            <a:r>
              <a:rPr lang="de-DE" dirty="0" err="1"/>
              <a:t>Perception</a:t>
            </a:r>
            <a:r>
              <a:rPr lang="de-DE" dirty="0"/>
              <a:t> of Mobile Devices</a:t>
            </a:r>
          </a:p>
        </p:txBody>
      </p:sp>
      <p:sp>
        <p:nvSpPr>
          <p:cNvPr id="3" name="Fußzeilenplatzhalter 2">
            <a:extLst>
              <a:ext uri="{FF2B5EF4-FFF2-40B4-BE49-F238E27FC236}">
                <a16:creationId xmlns:a16="http://schemas.microsoft.com/office/drawing/2014/main" id="{4D0CFA63-7EAF-DCDF-2A6D-2ABBB3B56BD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DA803D4-3A06-FDD0-3E36-111CF85E6F32}"/>
              </a:ext>
            </a:extLst>
          </p:cNvPr>
          <p:cNvSpPr>
            <a:spLocks noGrp="1"/>
          </p:cNvSpPr>
          <p:nvPr>
            <p:ph type="sldNum" sz="quarter" idx="33"/>
          </p:nvPr>
        </p:nvSpPr>
        <p:spPr/>
        <p:txBody>
          <a:bodyPr/>
          <a:lstStyle/>
          <a:p>
            <a:fld id="{BA24374A-C3A8-471A-8837-3FC31668ABE5}" type="slidenum">
              <a:rPr lang="de-DE" smtClean="0"/>
              <a:pPr/>
              <a:t>52</a:t>
            </a:fld>
            <a:endParaRPr lang="de-DE" dirty="0"/>
          </a:p>
        </p:txBody>
      </p:sp>
      <p:sp>
        <p:nvSpPr>
          <p:cNvPr id="5" name="Textplatzhalter 4">
            <a:extLst>
              <a:ext uri="{FF2B5EF4-FFF2-40B4-BE49-F238E27FC236}">
                <a16:creationId xmlns:a16="http://schemas.microsoft.com/office/drawing/2014/main" id="{82E385F5-5DBD-FD21-9DD8-A471AF5BA287}"/>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6C754F4-429E-0AEC-C6DC-C9F61A0CB51F}"/>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E33F0D1-6457-C022-9393-19E752502199}"/>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B77F4C97-D6A1-DD55-1A6E-917E9A5C4A44}"/>
              </a:ext>
            </a:extLst>
          </p:cNvPr>
          <p:cNvPicPr>
            <a:picLocks noChangeAspect="1"/>
          </p:cNvPicPr>
          <p:nvPr/>
        </p:nvPicPr>
        <p:blipFill>
          <a:blip r:embed="rId2"/>
          <a:stretch>
            <a:fillRect/>
          </a:stretch>
        </p:blipFill>
        <p:spPr>
          <a:xfrm>
            <a:off x="695325" y="1388114"/>
            <a:ext cx="10801349" cy="4530942"/>
          </a:xfrm>
          <a:prstGeom prst="rect">
            <a:avLst/>
          </a:prstGeom>
        </p:spPr>
      </p:pic>
    </p:spTree>
    <p:extLst>
      <p:ext uri="{BB962C8B-B14F-4D97-AF65-F5344CB8AC3E}">
        <p14:creationId xmlns:p14="http://schemas.microsoft.com/office/powerpoint/2010/main" val="1320369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727FE8-7078-BDDE-0857-F6E2DAC2BBFB}"/>
              </a:ext>
            </a:extLst>
          </p:cNvPr>
          <p:cNvSpPr>
            <a:spLocks noGrp="1"/>
          </p:cNvSpPr>
          <p:nvPr>
            <p:ph type="title"/>
          </p:nvPr>
        </p:nvSpPr>
        <p:spPr/>
        <p:txBody>
          <a:bodyPr/>
          <a:lstStyle/>
          <a:p>
            <a:r>
              <a:rPr lang="de-DE" dirty="0" err="1"/>
              <a:t>Stereotypical</a:t>
            </a:r>
            <a:r>
              <a:rPr lang="de-DE" dirty="0"/>
              <a:t> </a:t>
            </a:r>
            <a:r>
              <a:rPr lang="de-DE" dirty="0" err="1"/>
              <a:t>Perception</a:t>
            </a:r>
            <a:r>
              <a:rPr lang="de-DE" dirty="0"/>
              <a:t> of Mobile Devices</a:t>
            </a:r>
          </a:p>
        </p:txBody>
      </p:sp>
      <p:sp>
        <p:nvSpPr>
          <p:cNvPr id="3" name="Fußzeilenplatzhalter 2">
            <a:extLst>
              <a:ext uri="{FF2B5EF4-FFF2-40B4-BE49-F238E27FC236}">
                <a16:creationId xmlns:a16="http://schemas.microsoft.com/office/drawing/2014/main" id="{9FDEB7CF-0303-F77C-793E-9F2D0A7E01DD}"/>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726AD84-7391-5202-7E02-1A29BE9406B5}"/>
              </a:ext>
            </a:extLst>
          </p:cNvPr>
          <p:cNvSpPr>
            <a:spLocks noGrp="1"/>
          </p:cNvSpPr>
          <p:nvPr>
            <p:ph type="sldNum" sz="quarter" idx="33"/>
          </p:nvPr>
        </p:nvSpPr>
        <p:spPr/>
        <p:txBody>
          <a:bodyPr/>
          <a:lstStyle/>
          <a:p>
            <a:fld id="{BA24374A-C3A8-471A-8837-3FC31668ABE5}" type="slidenum">
              <a:rPr lang="de-DE" smtClean="0"/>
              <a:pPr/>
              <a:t>53</a:t>
            </a:fld>
            <a:endParaRPr lang="de-DE" dirty="0"/>
          </a:p>
        </p:txBody>
      </p:sp>
      <p:sp>
        <p:nvSpPr>
          <p:cNvPr id="5" name="Textplatzhalter 4">
            <a:extLst>
              <a:ext uri="{FF2B5EF4-FFF2-40B4-BE49-F238E27FC236}">
                <a16:creationId xmlns:a16="http://schemas.microsoft.com/office/drawing/2014/main" id="{962576A5-8E37-9156-9A3B-52D874868A88}"/>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1120B58-9BDD-59D1-0AD3-783E6F202292}"/>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5A93E0D-CC10-9F3D-1DC0-918E4C61215F}"/>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B32A3B3C-8009-AE1B-C2A9-909E8CFF2A8D}"/>
              </a:ext>
            </a:extLst>
          </p:cNvPr>
          <p:cNvPicPr>
            <a:picLocks noChangeAspect="1"/>
          </p:cNvPicPr>
          <p:nvPr/>
        </p:nvPicPr>
        <p:blipFill rotWithShape="1">
          <a:blip r:embed="rId2"/>
          <a:srcRect l="32676" r="32550"/>
          <a:stretch/>
        </p:blipFill>
        <p:spPr>
          <a:xfrm>
            <a:off x="4249658" y="1808162"/>
            <a:ext cx="3782590" cy="3799144"/>
          </a:xfrm>
          <a:prstGeom prst="rect">
            <a:avLst/>
          </a:prstGeom>
        </p:spPr>
      </p:pic>
    </p:spTree>
    <p:extLst>
      <p:ext uri="{BB962C8B-B14F-4D97-AF65-F5344CB8AC3E}">
        <p14:creationId xmlns:p14="http://schemas.microsoft.com/office/powerpoint/2010/main" val="20234375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6FD498B-1F90-9BA8-BA71-92E6A2B824D5}"/>
              </a:ext>
            </a:extLst>
          </p:cNvPr>
          <p:cNvSpPr>
            <a:spLocks noGrp="1"/>
          </p:cNvSpPr>
          <p:nvPr>
            <p:ph type="title"/>
          </p:nvPr>
        </p:nvSpPr>
        <p:spPr/>
        <p:txBody>
          <a:bodyPr/>
          <a:lstStyle/>
          <a:p>
            <a:r>
              <a:rPr lang="de-DE" dirty="0" err="1"/>
              <a:t>Anticipated</a:t>
            </a:r>
            <a:r>
              <a:rPr lang="de-DE" dirty="0"/>
              <a:t> Stereotypes </a:t>
            </a:r>
            <a:r>
              <a:rPr lang="de-DE" dirty="0" err="1"/>
              <a:t>Affect</a:t>
            </a:r>
            <a:r>
              <a:rPr lang="de-DE" dirty="0"/>
              <a:t> </a:t>
            </a:r>
            <a:r>
              <a:rPr lang="de-DE" dirty="0" err="1"/>
              <a:t>Social</a:t>
            </a:r>
            <a:r>
              <a:rPr lang="de-DE" dirty="0"/>
              <a:t> </a:t>
            </a:r>
            <a:r>
              <a:rPr lang="de-DE" dirty="0" err="1"/>
              <a:t>Perceptiojn</a:t>
            </a:r>
            <a:endParaRPr lang="de-DE" dirty="0"/>
          </a:p>
        </p:txBody>
      </p:sp>
      <p:sp>
        <p:nvSpPr>
          <p:cNvPr id="3" name="Fußzeilenplatzhalter 2">
            <a:extLst>
              <a:ext uri="{FF2B5EF4-FFF2-40B4-BE49-F238E27FC236}">
                <a16:creationId xmlns:a16="http://schemas.microsoft.com/office/drawing/2014/main" id="{E125E354-258E-7851-FF6E-884B53A86D05}"/>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006BDBA-A355-EB5F-235F-0E59108548AC}"/>
              </a:ext>
            </a:extLst>
          </p:cNvPr>
          <p:cNvSpPr>
            <a:spLocks noGrp="1"/>
          </p:cNvSpPr>
          <p:nvPr>
            <p:ph type="sldNum" sz="quarter" idx="33"/>
          </p:nvPr>
        </p:nvSpPr>
        <p:spPr/>
        <p:txBody>
          <a:bodyPr/>
          <a:lstStyle/>
          <a:p>
            <a:fld id="{BA24374A-C3A8-471A-8837-3FC31668ABE5}" type="slidenum">
              <a:rPr lang="de-DE" smtClean="0"/>
              <a:pPr/>
              <a:t>54</a:t>
            </a:fld>
            <a:endParaRPr lang="de-DE" dirty="0"/>
          </a:p>
        </p:txBody>
      </p:sp>
      <p:sp>
        <p:nvSpPr>
          <p:cNvPr id="5" name="Textplatzhalter 4">
            <a:extLst>
              <a:ext uri="{FF2B5EF4-FFF2-40B4-BE49-F238E27FC236}">
                <a16:creationId xmlns:a16="http://schemas.microsoft.com/office/drawing/2014/main" id="{B17258A4-2BCE-460F-6EC7-049AD8B8BA27}"/>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83BF4D0F-2FF5-FECE-9B88-07725DE66473}"/>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013932DB-4A1D-3633-B61E-1659CB63BEEA}"/>
              </a:ext>
            </a:extLst>
          </p:cNvPr>
          <p:cNvSpPr>
            <a:spLocks noGrp="1"/>
          </p:cNvSpPr>
          <p:nvPr>
            <p:ph sz="quarter" idx="35"/>
          </p:nvPr>
        </p:nvSpPr>
        <p:spPr/>
        <p:txBody>
          <a:bodyPr/>
          <a:lstStyle/>
          <a:p>
            <a:endParaRPr lang="de-DE"/>
          </a:p>
        </p:txBody>
      </p:sp>
      <p:pic>
        <p:nvPicPr>
          <p:cNvPr id="8" name="Grafik 7">
            <a:extLst>
              <a:ext uri="{FF2B5EF4-FFF2-40B4-BE49-F238E27FC236}">
                <a16:creationId xmlns:a16="http://schemas.microsoft.com/office/drawing/2014/main" id="{DD5EE4D4-384F-721A-678F-1F00C1D7DFAB}"/>
              </a:ext>
            </a:extLst>
          </p:cNvPr>
          <p:cNvPicPr>
            <a:picLocks noChangeAspect="1"/>
          </p:cNvPicPr>
          <p:nvPr/>
        </p:nvPicPr>
        <p:blipFill>
          <a:blip r:embed="rId2"/>
          <a:stretch>
            <a:fillRect/>
          </a:stretch>
        </p:blipFill>
        <p:spPr>
          <a:xfrm>
            <a:off x="695325" y="1808162"/>
            <a:ext cx="10877550" cy="3799144"/>
          </a:xfrm>
          <a:prstGeom prst="rect">
            <a:avLst/>
          </a:prstGeom>
        </p:spPr>
      </p:pic>
      <p:cxnSp>
        <p:nvCxnSpPr>
          <p:cNvPr id="9" name="Gerade Verbindung mit Pfeil 8">
            <a:extLst>
              <a:ext uri="{FF2B5EF4-FFF2-40B4-BE49-F238E27FC236}">
                <a16:creationId xmlns:a16="http://schemas.microsoft.com/office/drawing/2014/main" id="{E91CF418-6F8C-5835-9763-04654F43CD35}"/>
              </a:ext>
            </a:extLst>
          </p:cNvPr>
          <p:cNvCxnSpPr>
            <a:cxnSpLocks/>
          </p:cNvCxnSpPr>
          <p:nvPr/>
        </p:nvCxnSpPr>
        <p:spPr>
          <a:xfrm>
            <a:off x="3590925" y="5010150"/>
            <a:ext cx="3114675" cy="100965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0" name="Textfeld 9">
            <a:extLst>
              <a:ext uri="{FF2B5EF4-FFF2-40B4-BE49-F238E27FC236}">
                <a16:creationId xmlns:a16="http://schemas.microsoft.com/office/drawing/2014/main" id="{5F64CB0C-3A68-88E7-E948-754A75C4BFA9}"/>
              </a:ext>
            </a:extLst>
          </p:cNvPr>
          <p:cNvSpPr txBox="1"/>
          <p:nvPr/>
        </p:nvSpPr>
        <p:spPr>
          <a:xfrm>
            <a:off x="4024316" y="5788967"/>
            <a:ext cx="4562467" cy="461665"/>
          </a:xfrm>
          <a:prstGeom prst="rect">
            <a:avLst/>
          </a:prstGeom>
          <a:noFill/>
        </p:spPr>
        <p:txBody>
          <a:bodyPr wrap="none" rtlCol="0">
            <a:spAutoFit/>
          </a:bodyPr>
          <a:lstStyle/>
          <a:p>
            <a:r>
              <a:rPr lang="de-DE" sz="2400" dirty="0"/>
              <a:t>„</a:t>
            </a:r>
            <a:r>
              <a:rPr lang="de-DE" sz="2400" dirty="0" err="1"/>
              <a:t>How</a:t>
            </a:r>
            <a:r>
              <a:rPr lang="de-DE" sz="2400" dirty="0"/>
              <a:t> </a:t>
            </a:r>
            <a:r>
              <a:rPr lang="de-DE" sz="2400" dirty="0" err="1"/>
              <a:t>likely</a:t>
            </a:r>
            <a:r>
              <a:rPr lang="de-DE" sz="2400" dirty="0"/>
              <a:t> </a:t>
            </a:r>
            <a:r>
              <a:rPr lang="de-DE" sz="2400" dirty="0" err="1"/>
              <a:t>is</a:t>
            </a:r>
            <a:r>
              <a:rPr lang="de-DE" sz="2400" dirty="0"/>
              <a:t> </a:t>
            </a:r>
            <a:r>
              <a:rPr lang="de-DE" sz="2400" dirty="0" err="1"/>
              <a:t>that</a:t>
            </a:r>
            <a:r>
              <a:rPr lang="de-DE" sz="2400" dirty="0"/>
              <a:t> </a:t>
            </a:r>
            <a:r>
              <a:rPr lang="de-DE" sz="2400" dirty="0">
                <a:solidFill>
                  <a:srgbClr val="2ABDF2"/>
                </a:solidFill>
              </a:rPr>
              <a:t>[…]</a:t>
            </a:r>
            <a:r>
              <a:rPr lang="de-DE" sz="2400" dirty="0"/>
              <a:t> </a:t>
            </a:r>
            <a:r>
              <a:rPr lang="de-DE" sz="2400" dirty="0" err="1"/>
              <a:t>use</a:t>
            </a:r>
            <a:r>
              <a:rPr lang="de-DE" sz="2400" dirty="0"/>
              <a:t> </a:t>
            </a:r>
            <a:r>
              <a:rPr lang="de-DE" sz="2400" dirty="0">
                <a:solidFill>
                  <a:srgbClr val="FF0000"/>
                </a:solidFill>
              </a:rPr>
              <a:t>[…]</a:t>
            </a:r>
            <a:r>
              <a:rPr lang="de-DE" sz="2400" dirty="0"/>
              <a:t>?“</a:t>
            </a:r>
          </a:p>
        </p:txBody>
      </p:sp>
      <p:cxnSp>
        <p:nvCxnSpPr>
          <p:cNvPr id="11" name="Gerade Verbindung mit Pfeil 10">
            <a:extLst>
              <a:ext uri="{FF2B5EF4-FFF2-40B4-BE49-F238E27FC236}">
                <a16:creationId xmlns:a16="http://schemas.microsoft.com/office/drawing/2014/main" id="{A0AD8098-88FE-BB95-C032-D9504041ABA3}"/>
              </a:ext>
            </a:extLst>
          </p:cNvPr>
          <p:cNvCxnSpPr>
            <a:cxnSpLocks/>
            <a:stCxn id="10" idx="3"/>
          </p:cNvCxnSpPr>
          <p:nvPr/>
        </p:nvCxnSpPr>
        <p:spPr>
          <a:xfrm flipV="1">
            <a:off x="8586783" y="3981387"/>
            <a:ext cx="2258111" cy="2038413"/>
          </a:xfrm>
          <a:prstGeom prst="straightConnector1">
            <a:avLst/>
          </a:prstGeom>
          <a:ln w="76200">
            <a:solidFill>
              <a:srgbClr val="1C1CFF"/>
            </a:solidFill>
            <a:tailEnd type="triangle"/>
          </a:ln>
        </p:spPr>
        <p:style>
          <a:lnRef idx="1">
            <a:schemeClr val="accent1"/>
          </a:lnRef>
          <a:fillRef idx="0">
            <a:schemeClr val="accent1"/>
          </a:fillRef>
          <a:effectRef idx="0">
            <a:schemeClr val="accent1"/>
          </a:effectRef>
          <a:fontRef idx="minor">
            <a:schemeClr val="tx1"/>
          </a:fontRef>
        </p:style>
      </p:cxnSp>
      <p:cxnSp>
        <p:nvCxnSpPr>
          <p:cNvPr id="12" name="Gerade Verbindung mit Pfeil 11">
            <a:extLst>
              <a:ext uri="{FF2B5EF4-FFF2-40B4-BE49-F238E27FC236}">
                <a16:creationId xmlns:a16="http://schemas.microsoft.com/office/drawing/2014/main" id="{0FE307F8-F9BD-03A0-562D-D7BD12B33352}"/>
              </a:ext>
            </a:extLst>
          </p:cNvPr>
          <p:cNvCxnSpPr>
            <a:cxnSpLocks/>
          </p:cNvCxnSpPr>
          <p:nvPr/>
        </p:nvCxnSpPr>
        <p:spPr>
          <a:xfrm>
            <a:off x="7439023" y="3267272"/>
            <a:ext cx="1343025" cy="0"/>
          </a:xfrm>
          <a:prstGeom prst="straightConnector1">
            <a:avLst/>
          </a:prstGeom>
          <a:ln w="76200">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 name="Textfeld 12">
            <a:extLst>
              <a:ext uri="{FF2B5EF4-FFF2-40B4-BE49-F238E27FC236}">
                <a16:creationId xmlns:a16="http://schemas.microsoft.com/office/drawing/2014/main" id="{E08E3DAF-90E0-5644-43AA-08B30C65433F}"/>
              </a:ext>
            </a:extLst>
          </p:cNvPr>
          <p:cNvSpPr txBox="1"/>
          <p:nvPr/>
        </p:nvSpPr>
        <p:spPr>
          <a:xfrm>
            <a:off x="9208769" y="4958759"/>
            <a:ext cx="595035" cy="646331"/>
          </a:xfrm>
          <a:prstGeom prst="rect">
            <a:avLst/>
          </a:prstGeom>
          <a:solidFill>
            <a:schemeClr val="bg1"/>
          </a:solidFill>
          <a:ln w="38100">
            <a:solidFill>
              <a:srgbClr val="0000FF"/>
            </a:solidFill>
          </a:ln>
        </p:spPr>
        <p:txBody>
          <a:bodyPr wrap="none" rtlCol="0">
            <a:spAutoFit/>
          </a:bodyPr>
          <a:lstStyle/>
          <a:p>
            <a:r>
              <a:rPr lang="de-DE" sz="3600" b="1"/>
              <a:t>%</a:t>
            </a:r>
            <a:endParaRPr lang="de-DE" sz="3600" b="1" dirty="0"/>
          </a:p>
        </p:txBody>
      </p:sp>
      <p:sp>
        <p:nvSpPr>
          <p:cNvPr id="14" name="Textfeld 13">
            <a:extLst>
              <a:ext uri="{FF2B5EF4-FFF2-40B4-BE49-F238E27FC236}">
                <a16:creationId xmlns:a16="http://schemas.microsoft.com/office/drawing/2014/main" id="{72C5488C-FE3B-0A35-9FFF-3F592EFDEFAB}"/>
              </a:ext>
            </a:extLst>
          </p:cNvPr>
          <p:cNvSpPr txBox="1"/>
          <p:nvPr/>
        </p:nvSpPr>
        <p:spPr>
          <a:xfrm>
            <a:off x="4773929" y="5203819"/>
            <a:ext cx="825867" cy="646331"/>
          </a:xfrm>
          <a:prstGeom prst="rect">
            <a:avLst/>
          </a:prstGeom>
          <a:solidFill>
            <a:schemeClr val="bg1"/>
          </a:solidFill>
          <a:ln w="38100">
            <a:solidFill>
              <a:srgbClr val="21ADDF"/>
            </a:solidFill>
          </a:ln>
        </p:spPr>
        <p:txBody>
          <a:bodyPr wrap="none" rtlCol="0">
            <a:spAutoFit/>
          </a:bodyPr>
          <a:lstStyle/>
          <a:p>
            <a:r>
              <a:rPr lang="de-DE" sz="3600" b="1" dirty="0" err="1"/>
              <a:t>x,y</a:t>
            </a:r>
            <a:endParaRPr lang="de-DE" sz="3600" b="1" dirty="0"/>
          </a:p>
        </p:txBody>
      </p:sp>
      <p:sp>
        <p:nvSpPr>
          <p:cNvPr id="15" name="Textfeld 14">
            <a:extLst>
              <a:ext uri="{FF2B5EF4-FFF2-40B4-BE49-F238E27FC236}">
                <a16:creationId xmlns:a16="http://schemas.microsoft.com/office/drawing/2014/main" id="{6D81E9A6-B8BA-F5FD-6CE8-540260732370}"/>
              </a:ext>
            </a:extLst>
          </p:cNvPr>
          <p:cNvSpPr txBox="1"/>
          <p:nvPr/>
        </p:nvSpPr>
        <p:spPr>
          <a:xfrm>
            <a:off x="7891565" y="2944397"/>
            <a:ext cx="437940" cy="646331"/>
          </a:xfrm>
          <a:prstGeom prst="rect">
            <a:avLst/>
          </a:prstGeom>
          <a:solidFill>
            <a:schemeClr val="bg1"/>
          </a:solidFill>
          <a:ln w="38100">
            <a:solidFill>
              <a:srgbClr val="FF0000"/>
            </a:solidFill>
          </a:ln>
        </p:spPr>
        <p:txBody>
          <a:bodyPr wrap="none" rtlCol="0">
            <a:spAutoFit/>
          </a:bodyPr>
          <a:lstStyle/>
          <a:p>
            <a:r>
              <a:rPr lang="de-DE" sz="3600" b="1" dirty="0">
                <a:solidFill>
                  <a:srgbClr val="FF0000"/>
                </a:solidFill>
                <a:sym typeface="Symbol" panose="05050102010706020507" pitchFamily="18" charset="2"/>
              </a:rPr>
              <a:t></a:t>
            </a:r>
            <a:endParaRPr lang="de-DE" sz="3600" b="1" dirty="0">
              <a:solidFill>
                <a:srgbClr val="FF0000"/>
              </a:solidFill>
            </a:endParaRPr>
          </a:p>
        </p:txBody>
      </p:sp>
    </p:spTree>
    <p:extLst>
      <p:ext uri="{BB962C8B-B14F-4D97-AF65-F5344CB8AC3E}">
        <p14:creationId xmlns:p14="http://schemas.microsoft.com/office/powerpoint/2010/main" val="3508643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EFDE805-7FC1-3AB5-5A77-7BD6679448A7}"/>
              </a:ext>
            </a:extLst>
          </p:cNvPr>
          <p:cNvSpPr>
            <a:spLocks noGrp="1"/>
          </p:cNvSpPr>
          <p:nvPr>
            <p:ph type="title"/>
          </p:nvPr>
        </p:nvSpPr>
        <p:spPr/>
        <p:txBody>
          <a:bodyPr/>
          <a:lstStyle/>
          <a:p>
            <a:r>
              <a:rPr lang="de-DE" dirty="0" err="1"/>
              <a:t>Anchoring</a:t>
            </a:r>
            <a:r>
              <a:rPr lang="de-DE" dirty="0"/>
              <a:t> and </a:t>
            </a:r>
            <a:r>
              <a:rPr lang="de-DE" dirty="0" err="1"/>
              <a:t>Biases</a:t>
            </a:r>
            <a:endParaRPr lang="de-DE" dirty="0"/>
          </a:p>
        </p:txBody>
      </p:sp>
      <p:sp>
        <p:nvSpPr>
          <p:cNvPr id="3" name="Fußzeilenplatzhalter 2">
            <a:extLst>
              <a:ext uri="{FF2B5EF4-FFF2-40B4-BE49-F238E27FC236}">
                <a16:creationId xmlns:a16="http://schemas.microsoft.com/office/drawing/2014/main" id="{C6BC8711-CBD8-85AB-8705-8B64428C85BE}"/>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6F4287F-1C78-BBA4-B504-E87B1172557C}"/>
              </a:ext>
            </a:extLst>
          </p:cNvPr>
          <p:cNvSpPr>
            <a:spLocks noGrp="1"/>
          </p:cNvSpPr>
          <p:nvPr>
            <p:ph type="sldNum" sz="quarter" idx="33"/>
          </p:nvPr>
        </p:nvSpPr>
        <p:spPr/>
        <p:txBody>
          <a:bodyPr/>
          <a:lstStyle/>
          <a:p>
            <a:fld id="{BA24374A-C3A8-471A-8837-3FC31668ABE5}" type="slidenum">
              <a:rPr lang="de-DE" smtClean="0"/>
              <a:pPr/>
              <a:t>55</a:t>
            </a:fld>
            <a:endParaRPr lang="de-DE" dirty="0"/>
          </a:p>
        </p:txBody>
      </p:sp>
      <p:sp>
        <p:nvSpPr>
          <p:cNvPr id="5" name="Textplatzhalter 4">
            <a:extLst>
              <a:ext uri="{FF2B5EF4-FFF2-40B4-BE49-F238E27FC236}">
                <a16:creationId xmlns:a16="http://schemas.microsoft.com/office/drawing/2014/main" id="{8786B334-9717-C7B5-2D96-9BF551F075C8}"/>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A9A70BA-345F-A2EC-0C37-CDBC27828925}"/>
              </a:ext>
            </a:extLst>
          </p:cNvPr>
          <p:cNvSpPr>
            <a:spLocks noGrp="1"/>
          </p:cNvSpPr>
          <p:nvPr>
            <p:ph type="body" sz="quarter" idx="34"/>
          </p:nvPr>
        </p:nvSpPr>
        <p:spPr/>
        <p:txBody>
          <a:bodyPr>
            <a:normAutofit fontScale="92500" lnSpcReduction="10000"/>
          </a:bodyPr>
          <a:lstStyle/>
          <a:p>
            <a:r>
              <a:rPr lang="en-US" dirty="0"/>
              <a:t>Each individual’s decisions are influenced by a particular </a:t>
            </a:r>
            <a:r>
              <a:rPr lang="en-US" b="1" dirty="0">
                <a:solidFill>
                  <a:schemeClr val="accent1"/>
                </a:solidFill>
              </a:rPr>
              <a:t>reference point </a:t>
            </a:r>
            <a:r>
              <a:rPr lang="en-US" dirty="0"/>
              <a:t>(the anchor)</a:t>
            </a:r>
          </a:p>
          <a:p>
            <a:pPr lvl="1"/>
            <a:r>
              <a:rPr lang="en-US" dirty="0"/>
              <a:t>e.g.</a:t>
            </a:r>
            <a:r>
              <a:rPr lang="en-US" b="0" i="0" dirty="0">
                <a:solidFill>
                  <a:srgbClr val="202122"/>
                </a:solidFill>
                <a:effectLst/>
                <a:latin typeface="Arial" panose="020B0604020202020204" pitchFamily="34" charset="0"/>
              </a:rPr>
              <a:t>, one is more likely to purchase a car if it is placed alongside a more expensive model  </a:t>
            </a:r>
          </a:p>
          <a:p>
            <a:r>
              <a:rPr lang="en-US" dirty="0"/>
              <a:t>First and last end </a:t>
            </a:r>
            <a:r>
              <a:rPr lang="en-US" b="1" dirty="0">
                <a:solidFill>
                  <a:schemeClr val="accent1"/>
                </a:solidFill>
              </a:rPr>
              <a:t>“anchors” along a continuum</a:t>
            </a:r>
            <a:r>
              <a:rPr lang="en-US" dirty="0">
                <a:solidFill>
                  <a:schemeClr val="accent1"/>
                </a:solidFill>
              </a:rPr>
              <a:t> </a:t>
            </a:r>
            <a:r>
              <a:rPr lang="en-US" dirty="0"/>
              <a:t>are often being used to compare other entities (e.g., gender, race,…)</a:t>
            </a:r>
          </a:p>
          <a:p>
            <a:r>
              <a:rPr lang="de-DE" b="1" dirty="0">
                <a:solidFill>
                  <a:schemeClr val="accent1"/>
                </a:solidFill>
              </a:rPr>
              <a:t>Group </a:t>
            </a:r>
            <a:r>
              <a:rPr lang="de-DE" b="1" dirty="0" err="1">
                <a:solidFill>
                  <a:schemeClr val="accent1"/>
                </a:solidFill>
              </a:rPr>
              <a:t>bias</a:t>
            </a:r>
            <a:r>
              <a:rPr lang="de-DE" dirty="0"/>
              <a:t>: g</a:t>
            </a:r>
            <a:r>
              <a:rPr lang="en-US" b="0" i="0" dirty="0" err="1">
                <a:solidFill>
                  <a:srgbClr val="202122"/>
                </a:solidFill>
                <a:effectLst/>
                <a:latin typeface="Arial" panose="020B0604020202020204" pitchFamily="34" charset="0"/>
              </a:rPr>
              <a:t>roups</a:t>
            </a:r>
            <a:r>
              <a:rPr lang="en-US" b="0" i="0" dirty="0">
                <a:solidFill>
                  <a:srgbClr val="202122"/>
                </a:solidFill>
                <a:effectLst/>
                <a:latin typeface="Arial" panose="020B0604020202020204" pitchFamily="34" charset="0"/>
              </a:rPr>
              <a:t> come to a more biased decision relative to individuals (group communication is the bias, culmination of anchors)</a:t>
            </a:r>
          </a:p>
          <a:p>
            <a:r>
              <a:rPr lang="en-US" dirty="0">
                <a:solidFill>
                  <a:srgbClr val="202122"/>
                </a:solidFill>
              </a:rPr>
              <a:t>Anchor measure: </a:t>
            </a:r>
            <a:r>
              <a:rPr lang="en-US" b="0" i="0" dirty="0">
                <a:solidFill>
                  <a:srgbClr val="202122"/>
                </a:solidFill>
                <a:effectLst/>
                <a:latin typeface="Arial" panose="020B0604020202020204" pitchFamily="34" charset="0"/>
              </a:rPr>
              <a:t> </a:t>
            </a:r>
          </a:p>
          <a:p>
            <a:pPr lvl="1"/>
            <a:r>
              <a:rPr lang="en-US" dirty="0"/>
              <a:t>“Would you be willing to spend … for animals after suffering from an oil spill?“</a:t>
            </a:r>
            <a:endParaRPr lang="en-US" dirty="0">
              <a:sym typeface="Wingdings" panose="05000000000000000000" pitchFamily="2" charset="2"/>
            </a:endParaRPr>
          </a:p>
          <a:p>
            <a:pPr lvl="2"/>
            <a:r>
              <a:rPr lang="en-US" dirty="0">
                <a:sym typeface="Wingdings" panose="05000000000000000000" pitchFamily="2" charset="2"/>
              </a:rPr>
              <a:t>“$5”  answer: </a:t>
            </a:r>
            <a:r>
              <a:rPr lang="en-US" dirty="0"/>
              <a:t>$20</a:t>
            </a:r>
          </a:p>
          <a:p>
            <a:pPr lvl="2"/>
            <a:r>
              <a:rPr lang="en-US" dirty="0"/>
              <a:t>“$400” </a:t>
            </a:r>
            <a:r>
              <a:rPr lang="en-US" dirty="0">
                <a:sym typeface="Wingdings" panose="05000000000000000000" pitchFamily="2" charset="2"/>
              </a:rPr>
              <a:t> answer: $143</a:t>
            </a:r>
          </a:p>
          <a:p>
            <a:pPr lvl="2"/>
            <a:r>
              <a:rPr lang="en-US" dirty="0">
                <a:sym typeface="Wingdings" panose="05000000000000000000" pitchFamily="2" charset="2"/>
              </a:rPr>
              <a:t>(143 – 20) / (400 – 5) = 0.31 “anchor index”</a:t>
            </a:r>
            <a:endParaRPr lang="de-DE" dirty="0"/>
          </a:p>
          <a:p>
            <a:endParaRPr lang="de-DE" dirty="0"/>
          </a:p>
        </p:txBody>
      </p:sp>
      <p:sp>
        <p:nvSpPr>
          <p:cNvPr id="7" name="Inhaltsplatzhalter 6">
            <a:extLst>
              <a:ext uri="{FF2B5EF4-FFF2-40B4-BE49-F238E27FC236}">
                <a16:creationId xmlns:a16="http://schemas.microsoft.com/office/drawing/2014/main" id="{8CBF5F6A-3A49-290D-9EEA-9A3E2F6DFBA0}"/>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19021013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ED813E8-B4BF-D60B-BA5B-5A350F4A73FF}"/>
              </a:ext>
            </a:extLst>
          </p:cNvPr>
          <p:cNvSpPr>
            <a:spLocks noGrp="1"/>
          </p:cNvSpPr>
          <p:nvPr>
            <p:ph type="title"/>
          </p:nvPr>
        </p:nvSpPr>
        <p:spPr/>
        <p:txBody>
          <a:bodyPr/>
          <a:lstStyle/>
          <a:p>
            <a:r>
              <a:rPr lang="de-DE" dirty="0" err="1"/>
              <a:t>Anchoring</a:t>
            </a:r>
            <a:r>
              <a:rPr lang="de-DE" dirty="0"/>
              <a:t> and </a:t>
            </a:r>
            <a:r>
              <a:rPr lang="de-DE" dirty="0" err="1"/>
              <a:t>Biases</a:t>
            </a:r>
            <a:endParaRPr lang="de-DE" dirty="0"/>
          </a:p>
        </p:txBody>
      </p:sp>
      <p:sp>
        <p:nvSpPr>
          <p:cNvPr id="3" name="Fußzeilenplatzhalter 2">
            <a:extLst>
              <a:ext uri="{FF2B5EF4-FFF2-40B4-BE49-F238E27FC236}">
                <a16:creationId xmlns:a16="http://schemas.microsoft.com/office/drawing/2014/main" id="{BB704FE6-36D8-3B88-2A4B-7B352D2ACC68}"/>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F2A6069-5D2A-9EF0-8A98-37D2F238A061}"/>
              </a:ext>
            </a:extLst>
          </p:cNvPr>
          <p:cNvSpPr>
            <a:spLocks noGrp="1"/>
          </p:cNvSpPr>
          <p:nvPr>
            <p:ph type="sldNum" sz="quarter" idx="28"/>
          </p:nvPr>
        </p:nvSpPr>
        <p:spPr/>
        <p:txBody>
          <a:bodyPr/>
          <a:lstStyle/>
          <a:p>
            <a:fld id="{BA24374A-C3A8-471A-8837-3FC31668ABE5}" type="slidenum">
              <a:rPr lang="de-DE" smtClean="0"/>
              <a:pPr/>
              <a:t>56</a:t>
            </a:fld>
            <a:endParaRPr lang="de-DE" dirty="0"/>
          </a:p>
        </p:txBody>
      </p:sp>
      <p:sp>
        <p:nvSpPr>
          <p:cNvPr id="5" name="Textplatzhalter 4">
            <a:extLst>
              <a:ext uri="{FF2B5EF4-FFF2-40B4-BE49-F238E27FC236}">
                <a16:creationId xmlns:a16="http://schemas.microsoft.com/office/drawing/2014/main" id="{B33B4C30-B7A7-80EA-1594-5A81F67B73F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DF84F1AD-6CA0-21E9-06A5-51890395B8EF}"/>
              </a:ext>
            </a:extLst>
          </p:cNvPr>
          <p:cNvSpPr>
            <a:spLocks noGrp="1"/>
          </p:cNvSpPr>
          <p:nvPr>
            <p:ph type="body" sz="quarter" idx="29"/>
          </p:nvPr>
        </p:nvSpPr>
        <p:spPr/>
        <p:txBody>
          <a:bodyPr/>
          <a:lstStyle/>
          <a:p>
            <a:r>
              <a:rPr lang="en-US" dirty="0"/>
              <a:t>Any stimulus influences a response to a subsequent stimulus, even without conscious guidance or intention</a:t>
            </a:r>
          </a:p>
          <a:p>
            <a:pPr lvl="1"/>
            <a:r>
              <a:rPr lang="en-US" dirty="0"/>
              <a:t>e.g., the word </a:t>
            </a:r>
            <a:r>
              <a:rPr lang="en-US" b="1" dirty="0">
                <a:solidFill>
                  <a:schemeClr val="accent1"/>
                </a:solidFill>
              </a:rPr>
              <a:t>NURSE</a:t>
            </a:r>
            <a:r>
              <a:rPr lang="en-US" dirty="0"/>
              <a:t> is recognized more quickly following the word </a:t>
            </a:r>
            <a:r>
              <a:rPr lang="en-US" b="1" dirty="0">
                <a:solidFill>
                  <a:schemeClr val="accent1"/>
                </a:solidFill>
              </a:rPr>
              <a:t>DOCTOR</a:t>
            </a:r>
            <a:r>
              <a:rPr lang="en-US" dirty="0"/>
              <a:t> than following the word </a:t>
            </a:r>
            <a:r>
              <a:rPr lang="en-US" b="1" dirty="0">
                <a:solidFill>
                  <a:schemeClr val="accent1"/>
                </a:solidFill>
              </a:rPr>
              <a:t>BREAD</a:t>
            </a:r>
          </a:p>
          <a:p>
            <a:r>
              <a:rPr lang="en-US" dirty="0"/>
              <a:t>Can be measured: </a:t>
            </a:r>
          </a:p>
          <a:p>
            <a:pPr lvl="1"/>
            <a:r>
              <a:rPr lang="en-US" dirty="0"/>
              <a:t>Implicit association tests (IATs): gender bias, race bias,…</a:t>
            </a:r>
          </a:p>
          <a:p>
            <a:pPr lvl="1"/>
            <a:r>
              <a:rPr lang="en-US" dirty="0"/>
              <a:t>Lexical decision tasks (LDTs): decisions based on words…</a:t>
            </a:r>
          </a:p>
          <a:p>
            <a:pPr lvl="1"/>
            <a:r>
              <a:rPr lang="en-US" dirty="0"/>
              <a:t>Word stem completion tasks (WSC): verbal training of speech</a:t>
            </a:r>
          </a:p>
          <a:p>
            <a:pPr lvl="1"/>
            <a:r>
              <a:rPr lang="en-US" dirty="0"/>
              <a:t>…</a:t>
            </a:r>
          </a:p>
          <a:p>
            <a:endParaRPr lang="de-DE" dirty="0"/>
          </a:p>
        </p:txBody>
      </p:sp>
    </p:spTree>
    <p:extLst>
      <p:ext uri="{BB962C8B-B14F-4D97-AF65-F5344CB8AC3E}">
        <p14:creationId xmlns:p14="http://schemas.microsoft.com/office/powerpoint/2010/main" val="18797184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el 13">
            <a:extLst>
              <a:ext uri="{FF2B5EF4-FFF2-40B4-BE49-F238E27FC236}">
                <a16:creationId xmlns:a16="http://schemas.microsoft.com/office/drawing/2014/main" id="{0E6E984B-7108-01C3-FAB3-6E7D64ABDC24}"/>
              </a:ext>
            </a:extLst>
          </p:cNvPr>
          <p:cNvSpPr>
            <a:spLocks noGrp="1"/>
          </p:cNvSpPr>
          <p:nvPr>
            <p:ph type="title"/>
          </p:nvPr>
        </p:nvSpPr>
        <p:spPr/>
        <p:txBody>
          <a:bodyPr/>
          <a:lstStyle/>
          <a:p>
            <a:r>
              <a:rPr lang="de-DE" dirty="0"/>
              <a:t>More </a:t>
            </a:r>
            <a:r>
              <a:rPr lang="de-DE" dirty="0" err="1"/>
              <a:t>Biases</a:t>
            </a:r>
            <a:r>
              <a:rPr lang="de-DE" dirty="0"/>
              <a:t> in </a:t>
            </a:r>
            <a:r>
              <a:rPr lang="en-US" sz="3200" dirty="0"/>
              <a:t>Cognition</a:t>
            </a:r>
            <a:endParaRPr lang="de-DE" dirty="0"/>
          </a:p>
        </p:txBody>
      </p:sp>
      <p:sp>
        <p:nvSpPr>
          <p:cNvPr id="3" name="Fußzeilenplatzhalter 2">
            <a:extLst>
              <a:ext uri="{FF2B5EF4-FFF2-40B4-BE49-F238E27FC236}">
                <a16:creationId xmlns:a16="http://schemas.microsoft.com/office/drawing/2014/main" id="{D414F6C7-331B-E6E0-3E55-5E005BF65F41}"/>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6660CEE-BEEC-8353-AA0C-666BDA2DF2E0}"/>
              </a:ext>
            </a:extLst>
          </p:cNvPr>
          <p:cNvSpPr>
            <a:spLocks noGrp="1"/>
          </p:cNvSpPr>
          <p:nvPr>
            <p:ph type="sldNum" sz="quarter" idx="28"/>
          </p:nvPr>
        </p:nvSpPr>
        <p:spPr/>
        <p:txBody>
          <a:bodyPr/>
          <a:lstStyle/>
          <a:p>
            <a:fld id="{BA24374A-C3A8-471A-8837-3FC31668ABE5}" type="slidenum">
              <a:rPr lang="de-DE" smtClean="0"/>
              <a:pPr/>
              <a:t>57</a:t>
            </a:fld>
            <a:endParaRPr lang="de-DE" dirty="0"/>
          </a:p>
        </p:txBody>
      </p:sp>
      <p:sp>
        <p:nvSpPr>
          <p:cNvPr id="15" name="Textplatzhalter 14">
            <a:extLst>
              <a:ext uri="{FF2B5EF4-FFF2-40B4-BE49-F238E27FC236}">
                <a16:creationId xmlns:a16="http://schemas.microsoft.com/office/drawing/2014/main" id="{4B523A31-335B-7F71-5979-76933A06A8C0}"/>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1D448E09-6E35-65A6-F7AC-6520F6B8F628}"/>
              </a:ext>
            </a:extLst>
          </p:cNvPr>
          <p:cNvSpPr>
            <a:spLocks noGrp="1"/>
          </p:cNvSpPr>
          <p:nvPr>
            <p:ph type="body" sz="quarter" idx="29"/>
          </p:nvPr>
        </p:nvSpPr>
        <p:spPr/>
        <p:txBody>
          <a:bodyPr>
            <a:normAutofit fontScale="77500" lnSpcReduction="20000"/>
          </a:bodyPr>
          <a:lstStyle/>
          <a:p>
            <a:r>
              <a:rPr lang="en-US" b="1" dirty="0">
                <a:solidFill>
                  <a:schemeClr val="accent1"/>
                </a:solidFill>
              </a:rPr>
              <a:t>Fundamental attribution error</a:t>
            </a:r>
            <a:r>
              <a:rPr lang="en-US" dirty="0"/>
              <a:t>: to over-emphasize personality-based explanations</a:t>
            </a:r>
          </a:p>
          <a:p>
            <a:r>
              <a:rPr lang="en-US" b="1" dirty="0">
                <a:solidFill>
                  <a:schemeClr val="accent1"/>
                </a:solidFill>
              </a:rPr>
              <a:t>Implicit bias</a:t>
            </a:r>
            <a:r>
              <a:rPr lang="en-US" dirty="0"/>
              <a:t>: to attribute positive or negative qualities to a group of individuals</a:t>
            </a:r>
          </a:p>
          <a:p>
            <a:r>
              <a:rPr lang="en-US" b="1" dirty="0">
                <a:solidFill>
                  <a:schemeClr val="accent1"/>
                </a:solidFill>
              </a:rPr>
              <a:t>Priming bias</a:t>
            </a:r>
            <a:r>
              <a:rPr lang="en-US" dirty="0"/>
              <a:t>: to be influenced by the first presentation of an issue </a:t>
            </a:r>
          </a:p>
          <a:p>
            <a:r>
              <a:rPr lang="en-US" b="1" dirty="0">
                <a:solidFill>
                  <a:schemeClr val="accent1"/>
                </a:solidFill>
              </a:rPr>
              <a:t>Confirmation bias</a:t>
            </a:r>
            <a:r>
              <a:rPr lang="en-US" dirty="0"/>
              <a:t>: to search for or interpret information in a way that confirms one's preconceptions</a:t>
            </a:r>
          </a:p>
          <a:p>
            <a:r>
              <a:rPr lang="en-US" b="1" dirty="0">
                <a:solidFill>
                  <a:schemeClr val="accent1"/>
                </a:solidFill>
              </a:rPr>
              <a:t>Affinity bias</a:t>
            </a:r>
            <a:r>
              <a:rPr lang="en-US" dirty="0"/>
              <a:t>: to be favorably biased toward people most like ourselves</a:t>
            </a:r>
          </a:p>
          <a:p>
            <a:r>
              <a:rPr lang="en-US" b="1" dirty="0">
                <a:solidFill>
                  <a:schemeClr val="accent1"/>
                </a:solidFill>
              </a:rPr>
              <a:t>Self-serving bias</a:t>
            </a:r>
            <a:r>
              <a:rPr lang="en-US" dirty="0"/>
              <a:t>: to claim more responsibility for successes than for failures </a:t>
            </a:r>
          </a:p>
          <a:p>
            <a:r>
              <a:rPr lang="en-US" b="1" dirty="0">
                <a:solidFill>
                  <a:schemeClr val="accent1"/>
                </a:solidFill>
              </a:rPr>
              <a:t>Framing</a:t>
            </a:r>
            <a:r>
              <a:rPr lang="en-US" dirty="0"/>
              <a:t>: to narrow the description of a situation in order to guide to a selected conclusion</a:t>
            </a:r>
          </a:p>
          <a:p>
            <a:r>
              <a:rPr lang="en-US" b="1" dirty="0">
                <a:solidFill>
                  <a:schemeClr val="accent1"/>
                </a:solidFill>
              </a:rPr>
              <a:t>Hindsight bias</a:t>
            </a:r>
            <a:r>
              <a:rPr lang="en-US" dirty="0"/>
              <a:t>: to view past events as being predictable</a:t>
            </a:r>
          </a:p>
          <a:p>
            <a:r>
              <a:rPr lang="en-US" b="1" dirty="0">
                <a:solidFill>
                  <a:schemeClr val="accent1"/>
                </a:solidFill>
              </a:rPr>
              <a:t>Embodied cognition</a:t>
            </a:r>
            <a:r>
              <a:rPr lang="en-US" dirty="0"/>
              <a:t>: the selectivity in attention and perception based on the biological state of the body</a:t>
            </a:r>
          </a:p>
          <a:p>
            <a:r>
              <a:rPr lang="en-US" b="1" dirty="0">
                <a:solidFill>
                  <a:schemeClr val="accent1"/>
                </a:solidFill>
              </a:rPr>
              <a:t>Anchoring bias</a:t>
            </a:r>
            <a:r>
              <a:rPr lang="en-US" dirty="0"/>
              <a:t>: inability of people to make appropriate adjustments from a starting point </a:t>
            </a:r>
          </a:p>
          <a:p>
            <a:r>
              <a:rPr lang="en-US" b="1" dirty="0">
                <a:solidFill>
                  <a:schemeClr val="accent1"/>
                </a:solidFill>
              </a:rPr>
              <a:t>Status quo bias</a:t>
            </a:r>
            <a:r>
              <a:rPr lang="en-US" dirty="0"/>
              <a:t>: to hold to the current situation rather than an alternative situation, to avoid risk and </a:t>
            </a:r>
            <a:r>
              <a:rPr lang="en-US" dirty="0" err="1"/>
              <a:t>los</a:t>
            </a:r>
            <a:endParaRPr lang="en-US" dirty="0"/>
          </a:p>
          <a:p>
            <a:r>
              <a:rPr lang="en-US" b="1" dirty="0">
                <a:solidFill>
                  <a:schemeClr val="accent1"/>
                </a:solidFill>
              </a:rPr>
              <a:t>Overconfidence effect</a:t>
            </a:r>
            <a:r>
              <a:rPr lang="en-US" dirty="0"/>
              <a:t>: to overly trust one's own capability to make correct decisions (Dunning–Kruger effect)</a:t>
            </a:r>
          </a:p>
          <a:p>
            <a:pPr marL="0" indent="0">
              <a:buNone/>
            </a:pPr>
            <a:r>
              <a:rPr lang="en-US" dirty="0"/>
              <a:t>More biases: https://en.wikipedia.org/wiki/List_of_cognitive_biases</a:t>
            </a:r>
          </a:p>
        </p:txBody>
      </p:sp>
    </p:spTree>
    <p:extLst>
      <p:ext uri="{BB962C8B-B14F-4D97-AF65-F5344CB8AC3E}">
        <p14:creationId xmlns:p14="http://schemas.microsoft.com/office/powerpoint/2010/main" val="39983830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073D2CF-BE7C-995F-9D20-E4592668C4D4}"/>
              </a:ext>
            </a:extLst>
          </p:cNvPr>
          <p:cNvSpPr>
            <a:spLocks noGrp="1"/>
          </p:cNvSpPr>
          <p:nvPr>
            <p:ph type="title"/>
          </p:nvPr>
        </p:nvSpPr>
        <p:spPr/>
        <p:txBody>
          <a:bodyPr/>
          <a:lstStyle/>
          <a:p>
            <a:r>
              <a:rPr lang="de-DE" dirty="0" err="1"/>
              <a:t>Types</a:t>
            </a:r>
            <a:r>
              <a:rPr lang="de-DE" dirty="0"/>
              <a:t> and </a:t>
            </a:r>
            <a:r>
              <a:rPr lang="de-DE" dirty="0" err="1"/>
              <a:t>Factors</a:t>
            </a:r>
            <a:r>
              <a:rPr lang="de-DE" dirty="0"/>
              <a:t> of Motivation</a:t>
            </a:r>
          </a:p>
        </p:txBody>
      </p:sp>
      <p:sp>
        <p:nvSpPr>
          <p:cNvPr id="3" name="Fußzeilenplatzhalter 2">
            <a:extLst>
              <a:ext uri="{FF2B5EF4-FFF2-40B4-BE49-F238E27FC236}">
                <a16:creationId xmlns:a16="http://schemas.microsoft.com/office/drawing/2014/main" id="{6593926F-B940-DBFE-6DA7-9688D12B292D}"/>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6C48D95-540F-438C-264A-96ADD0F9B330}"/>
              </a:ext>
            </a:extLst>
          </p:cNvPr>
          <p:cNvSpPr>
            <a:spLocks noGrp="1"/>
          </p:cNvSpPr>
          <p:nvPr>
            <p:ph type="sldNum" sz="quarter" idx="28"/>
          </p:nvPr>
        </p:nvSpPr>
        <p:spPr/>
        <p:txBody>
          <a:bodyPr/>
          <a:lstStyle/>
          <a:p>
            <a:fld id="{BA24374A-C3A8-471A-8837-3FC31668ABE5}" type="slidenum">
              <a:rPr lang="de-DE" smtClean="0"/>
              <a:pPr/>
              <a:t>58</a:t>
            </a:fld>
            <a:endParaRPr lang="de-DE" dirty="0"/>
          </a:p>
        </p:txBody>
      </p:sp>
      <p:sp>
        <p:nvSpPr>
          <p:cNvPr id="5" name="Textplatzhalter 4">
            <a:extLst>
              <a:ext uri="{FF2B5EF4-FFF2-40B4-BE49-F238E27FC236}">
                <a16:creationId xmlns:a16="http://schemas.microsoft.com/office/drawing/2014/main" id="{1BA3C400-9F50-1062-EC0F-7D2E27F56BBF}"/>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CE1AD6D8-80A3-2A6C-1059-665813124076}"/>
              </a:ext>
            </a:extLst>
          </p:cNvPr>
          <p:cNvSpPr>
            <a:spLocks noGrp="1"/>
          </p:cNvSpPr>
          <p:nvPr>
            <p:ph type="body" sz="quarter" idx="29"/>
          </p:nvPr>
        </p:nvSpPr>
        <p:spPr/>
        <p:txBody>
          <a:bodyPr/>
          <a:lstStyle/>
          <a:p>
            <a:r>
              <a:rPr lang="de-DE" dirty="0"/>
              <a:t>„</a:t>
            </a:r>
            <a:r>
              <a:rPr lang="de-DE" dirty="0" err="1"/>
              <a:t>the</a:t>
            </a:r>
            <a:r>
              <a:rPr lang="de-DE" dirty="0"/>
              <a:t> </a:t>
            </a:r>
            <a:r>
              <a:rPr lang="de-DE" dirty="0" err="1"/>
              <a:t>wilful</a:t>
            </a:r>
            <a:r>
              <a:rPr lang="de-DE" dirty="0"/>
              <a:t> </a:t>
            </a:r>
            <a:r>
              <a:rPr lang="de-DE" dirty="0" err="1"/>
              <a:t>desire</a:t>
            </a:r>
            <a:r>
              <a:rPr lang="de-DE" dirty="0"/>
              <a:t> to </a:t>
            </a:r>
            <a:r>
              <a:rPr lang="de-DE" dirty="0" err="1"/>
              <a:t>direct</a:t>
            </a:r>
            <a:r>
              <a:rPr lang="de-DE" dirty="0"/>
              <a:t> </a:t>
            </a:r>
            <a:r>
              <a:rPr lang="de-DE" dirty="0" err="1"/>
              <a:t>one‘s</a:t>
            </a:r>
            <a:r>
              <a:rPr lang="de-DE" dirty="0"/>
              <a:t> </a:t>
            </a:r>
            <a:r>
              <a:rPr lang="de-DE" dirty="0" err="1"/>
              <a:t>behavior</a:t>
            </a:r>
            <a:r>
              <a:rPr lang="de-DE" dirty="0"/>
              <a:t> </a:t>
            </a:r>
            <a:r>
              <a:rPr lang="de-DE" dirty="0" err="1"/>
              <a:t>toward</a:t>
            </a:r>
            <a:r>
              <a:rPr lang="de-DE" dirty="0"/>
              <a:t> </a:t>
            </a:r>
            <a:r>
              <a:rPr lang="de-DE" dirty="0" err="1"/>
              <a:t>goal</a:t>
            </a:r>
            <a:r>
              <a:rPr lang="de-DE" dirty="0"/>
              <a:t>“ (</a:t>
            </a:r>
            <a:r>
              <a:rPr lang="de-DE" dirty="0" err="1"/>
              <a:t>Middlesmist</a:t>
            </a:r>
            <a:r>
              <a:rPr lang="de-DE" dirty="0"/>
              <a:t> and </a:t>
            </a:r>
            <a:r>
              <a:rPr lang="de-DE" dirty="0" err="1"/>
              <a:t>Hitt</a:t>
            </a:r>
            <a:r>
              <a:rPr lang="de-DE" dirty="0"/>
              <a:t>, 1981)</a:t>
            </a:r>
          </a:p>
          <a:p>
            <a:r>
              <a:rPr lang="de-DE" dirty="0"/>
              <a:t>Bases on </a:t>
            </a:r>
            <a:r>
              <a:rPr lang="de-DE" dirty="0" err="1"/>
              <a:t>needs</a:t>
            </a:r>
            <a:r>
              <a:rPr lang="de-DE" dirty="0"/>
              <a:t> (</a:t>
            </a:r>
            <a:r>
              <a:rPr lang="de-DE" dirty="0" err="1"/>
              <a:t>food</a:t>
            </a:r>
            <a:r>
              <a:rPr lang="de-DE" dirty="0"/>
              <a:t>, </a:t>
            </a:r>
            <a:r>
              <a:rPr lang="de-DE" dirty="0" err="1"/>
              <a:t>water</a:t>
            </a:r>
            <a:r>
              <a:rPr lang="de-DE" dirty="0"/>
              <a:t>, </a:t>
            </a:r>
            <a:r>
              <a:rPr lang="de-DE" dirty="0" err="1"/>
              <a:t>sleep</a:t>
            </a:r>
            <a:r>
              <a:rPr lang="de-DE" dirty="0"/>
              <a:t>, </a:t>
            </a:r>
            <a:r>
              <a:rPr lang="de-DE" dirty="0" err="1"/>
              <a:t>reproduction</a:t>
            </a:r>
            <a:r>
              <a:rPr lang="de-DE" dirty="0"/>
              <a:t>,…) and </a:t>
            </a:r>
            <a:r>
              <a:rPr lang="de-DE" dirty="0" err="1"/>
              <a:t>motives</a:t>
            </a:r>
            <a:r>
              <a:rPr lang="de-DE" dirty="0"/>
              <a:t> (</a:t>
            </a:r>
            <a:r>
              <a:rPr lang="de-DE" dirty="0" err="1"/>
              <a:t>freedom</a:t>
            </a:r>
            <a:r>
              <a:rPr lang="de-DE" dirty="0"/>
              <a:t>, </a:t>
            </a:r>
            <a:r>
              <a:rPr lang="de-DE" dirty="0" err="1"/>
              <a:t>security</a:t>
            </a:r>
            <a:r>
              <a:rPr lang="de-DE" dirty="0"/>
              <a:t>, </a:t>
            </a:r>
            <a:r>
              <a:rPr lang="de-DE" dirty="0" err="1"/>
              <a:t>recognitions</a:t>
            </a:r>
            <a:r>
              <a:rPr lang="de-DE" dirty="0"/>
              <a:t>, </a:t>
            </a:r>
            <a:r>
              <a:rPr lang="de-DE" dirty="0" err="1"/>
              <a:t>self-actualization</a:t>
            </a:r>
            <a:r>
              <a:rPr lang="de-DE" dirty="0"/>
              <a:t>,…)</a:t>
            </a:r>
          </a:p>
          <a:p>
            <a:r>
              <a:rPr lang="de-DE" dirty="0"/>
              <a:t>Goal </a:t>
            </a:r>
            <a:r>
              <a:rPr lang="de-DE" dirty="0" err="1"/>
              <a:t>directed</a:t>
            </a:r>
            <a:r>
              <a:rPr lang="de-DE" dirty="0"/>
              <a:t> </a:t>
            </a:r>
            <a:r>
              <a:rPr lang="de-DE" dirty="0" err="1"/>
              <a:t>behavior</a:t>
            </a:r>
            <a:endParaRPr lang="de-DE" dirty="0"/>
          </a:p>
          <a:p>
            <a:pPr lvl="1"/>
            <a:r>
              <a:rPr lang="de-DE" dirty="0" err="1"/>
              <a:t>related</a:t>
            </a:r>
            <a:r>
              <a:rPr lang="de-DE" dirty="0"/>
              <a:t> to </a:t>
            </a:r>
            <a:r>
              <a:rPr lang="de-DE" dirty="0" err="1"/>
              <a:t>satisfaction</a:t>
            </a:r>
            <a:r>
              <a:rPr lang="de-DE" dirty="0"/>
              <a:t> and </a:t>
            </a:r>
            <a:r>
              <a:rPr lang="de-DE" dirty="0" err="1"/>
              <a:t>fear</a:t>
            </a:r>
            <a:endParaRPr lang="de-DE" dirty="0"/>
          </a:p>
          <a:p>
            <a:pPr lvl="1"/>
            <a:r>
              <a:rPr lang="de-DE" dirty="0" err="1"/>
              <a:t>can</a:t>
            </a:r>
            <a:r>
              <a:rPr lang="de-DE" dirty="0"/>
              <a:t> </a:t>
            </a:r>
            <a:r>
              <a:rPr lang="de-DE" dirty="0" err="1"/>
              <a:t>be</a:t>
            </a:r>
            <a:r>
              <a:rPr lang="de-DE" dirty="0"/>
              <a:t> positive (</a:t>
            </a:r>
            <a:r>
              <a:rPr lang="de-DE" dirty="0" err="1"/>
              <a:t>higher</a:t>
            </a:r>
            <a:r>
              <a:rPr lang="de-DE" dirty="0"/>
              <a:t> </a:t>
            </a:r>
            <a:r>
              <a:rPr lang="de-DE" dirty="0" err="1"/>
              <a:t>pay</a:t>
            </a:r>
            <a:r>
              <a:rPr lang="de-DE" dirty="0"/>
              <a:t>) and negative (</a:t>
            </a:r>
            <a:r>
              <a:rPr lang="de-DE" dirty="0" err="1"/>
              <a:t>lower</a:t>
            </a:r>
            <a:r>
              <a:rPr lang="de-DE" dirty="0"/>
              <a:t> </a:t>
            </a:r>
            <a:r>
              <a:rPr lang="de-DE" dirty="0" err="1"/>
              <a:t>pay</a:t>
            </a:r>
            <a:r>
              <a:rPr lang="de-DE" dirty="0"/>
              <a:t>)</a:t>
            </a:r>
          </a:p>
          <a:p>
            <a:r>
              <a:rPr lang="de-DE" dirty="0" err="1"/>
              <a:t>One</a:t>
            </a:r>
            <a:r>
              <a:rPr lang="de-DE" dirty="0"/>
              <a:t> of </a:t>
            </a:r>
            <a:r>
              <a:rPr lang="de-DE" dirty="0" err="1"/>
              <a:t>the</a:t>
            </a:r>
            <a:r>
              <a:rPr lang="de-DE" dirty="0"/>
              <a:t> </a:t>
            </a:r>
            <a:r>
              <a:rPr lang="de-DE" dirty="0" err="1"/>
              <a:t>most</a:t>
            </a:r>
            <a:r>
              <a:rPr lang="de-DE" dirty="0"/>
              <a:t> </a:t>
            </a:r>
            <a:r>
              <a:rPr lang="de-DE" dirty="0" err="1"/>
              <a:t>complex</a:t>
            </a:r>
            <a:r>
              <a:rPr lang="de-DE" dirty="0"/>
              <a:t> of high-</a:t>
            </a:r>
            <a:r>
              <a:rPr lang="de-DE" dirty="0" err="1"/>
              <a:t>leveled</a:t>
            </a:r>
            <a:r>
              <a:rPr lang="de-DE" dirty="0"/>
              <a:t> </a:t>
            </a:r>
            <a:r>
              <a:rPr lang="de-DE" dirty="0" err="1"/>
              <a:t>processes</a:t>
            </a:r>
            <a:r>
              <a:rPr lang="de-DE" dirty="0"/>
              <a:t> in </a:t>
            </a:r>
            <a:r>
              <a:rPr lang="de-DE" dirty="0" err="1"/>
              <a:t>cognition</a:t>
            </a:r>
            <a:endParaRPr lang="de-DE" dirty="0"/>
          </a:p>
          <a:p>
            <a:endParaRPr lang="de-DE" dirty="0"/>
          </a:p>
        </p:txBody>
      </p:sp>
    </p:spTree>
    <p:extLst>
      <p:ext uri="{BB962C8B-B14F-4D97-AF65-F5344CB8AC3E}">
        <p14:creationId xmlns:p14="http://schemas.microsoft.com/office/powerpoint/2010/main" val="40309972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1DAB8A-123A-ED21-9BEC-1DCEA3386E56}"/>
              </a:ext>
            </a:extLst>
          </p:cNvPr>
          <p:cNvSpPr>
            <a:spLocks noGrp="1"/>
          </p:cNvSpPr>
          <p:nvPr>
            <p:ph type="title"/>
          </p:nvPr>
        </p:nvSpPr>
        <p:spPr/>
        <p:txBody>
          <a:bodyPr/>
          <a:lstStyle/>
          <a:p>
            <a:r>
              <a:rPr lang="de-DE" dirty="0" err="1"/>
              <a:t>Rewards</a:t>
            </a:r>
            <a:r>
              <a:rPr lang="de-DE" dirty="0"/>
              <a:t> and </a:t>
            </a:r>
            <a:r>
              <a:rPr lang="de-DE" dirty="0" err="1"/>
              <a:t>Punishment</a:t>
            </a:r>
            <a:r>
              <a:rPr lang="de-DE" dirty="0"/>
              <a:t>: Operant </a:t>
            </a:r>
            <a:r>
              <a:rPr lang="de-DE" dirty="0" err="1"/>
              <a:t>Conditioning</a:t>
            </a:r>
            <a:endParaRPr lang="de-DE" dirty="0"/>
          </a:p>
        </p:txBody>
      </p:sp>
      <p:sp>
        <p:nvSpPr>
          <p:cNvPr id="3" name="Fußzeilenplatzhalter 2">
            <a:extLst>
              <a:ext uri="{FF2B5EF4-FFF2-40B4-BE49-F238E27FC236}">
                <a16:creationId xmlns:a16="http://schemas.microsoft.com/office/drawing/2014/main" id="{19CA9E31-042B-B419-C1D4-59D3551B0307}"/>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7EAB092-7D89-EE7B-2558-2CC049D33446}"/>
              </a:ext>
            </a:extLst>
          </p:cNvPr>
          <p:cNvSpPr>
            <a:spLocks noGrp="1"/>
          </p:cNvSpPr>
          <p:nvPr>
            <p:ph type="sldNum" sz="quarter" idx="28"/>
          </p:nvPr>
        </p:nvSpPr>
        <p:spPr/>
        <p:txBody>
          <a:bodyPr/>
          <a:lstStyle/>
          <a:p>
            <a:fld id="{BA24374A-C3A8-471A-8837-3FC31668ABE5}" type="slidenum">
              <a:rPr lang="de-DE" smtClean="0"/>
              <a:pPr/>
              <a:t>59</a:t>
            </a:fld>
            <a:endParaRPr lang="de-DE" dirty="0"/>
          </a:p>
        </p:txBody>
      </p:sp>
      <p:sp>
        <p:nvSpPr>
          <p:cNvPr id="5" name="Textplatzhalter 4">
            <a:extLst>
              <a:ext uri="{FF2B5EF4-FFF2-40B4-BE49-F238E27FC236}">
                <a16:creationId xmlns:a16="http://schemas.microsoft.com/office/drawing/2014/main" id="{9A2E5E80-C4E2-7CAA-928F-EC1CDAC723F1}"/>
              </a:ext>
            </a:extLst>
          </p:cNvPr>
          <p:cNvSpPr>
            <a:spLocks noGrp="1"/>
          </p:cNvSpPr>
          <p:nvPr>
            <p:ph type="body" sz="quarter" idx="21"/>
          </p:nvPr>
        </p:nvSpPr>
        <p:spPr/>
        <p:txBody>
          <a:bodyPr/>
          <a:lstStyle/>
          <a:p>
            <a:r>
              <a:rPr lang="en-US" sz="1400"/>
              <a:t>Cognition</a:t>
            </a:r>
            <a:endParaRPr lang="de-DE"/>
          </a:p>
        </p:txBody>
      </p:sp>
      <p:sp>
        <p:nvSpPr>
          <p:cNvPr id="6" name="Textplatzhalter 5">
            <a:extLst>
              <a:ext uri="{FF2B5EF4-FFF2-40B4-BE49-F238E27FC236}">
                <a16:creationId xmlns:a16="http://schemas.microsoft.com/office/drawing/2014/main" id="{CCA6F15B-1E87-D64F-271E-FBC3AEBE813A}"/>
              </a:ext>
            </a:extLst>
          </p:cNvPr>
          <p:cNvSpPr>
            <a:spLocks noGrp="1"/>
          </p:cNvSpPr>
          <p:nvPr>
            <p:ph type="body" sz="quarter" idx="29"/>
          </p:nvPr>
        </p:nvSpPr>
        <p:spPr/>
        <p:txBody>
          <a:bodyPr/>
          <a:lstStyle/>
          <a:p>
            <a:endParaRPr lang="de-DE"/>
          </a:p>
        </p:txBody>
      </p:sp>
      <p:graphicFrame>
        <p:nvGraphicFramePr>
          <p:cNvPr id="7" name="Diagramm 6">
            <a:extLst>
              <a:ext uri="{FF2B5EF4-FFF2-40B4-BE49-F238E27FC236}">
                <a16:creationId xmlns:a16="http://schemas.microsoft.com/office/drawing/2014/main" id="{C1EEE411-E27F-6512-022D-63C93C559A9D}"/>
              </a:ext>
            </a:extLst>
          </p:cNvPr>
          <p:cNvGraphicFramePr/>
          <p:nvPr>
            <p:extLst>
              <p:ext uri="{D42A27DB-BD31-4B8C-83A1-F6EECF244321}">
                <p14:modId xmlns:p14="http://schemas.microsoft.com/office/powerpoint/2010/main" val="1396295840"/>
              </p:ext>
            </p:extLst>
          </p:nvPr>
        </p:nvGraphicFramePr>
        <p:xfrm>
          <a:off x="695323" y="1592264"/>
          <a:ext cx="9604479" cy="4546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feld 7">
            <a:extLst>
              <a:ext uri="{FF2B5EF4-FFF2-40B4-BE49-F238E27FC236}">
                <a16:creationId xmlns:a16="http://schemas.microsoft.com/office/drawing/2014/main" id="{99905C08-AF8B-530D-E146-FD4510BFF8F0}"/>
              </a:ext>
            </a:extLst>
          </p:cNvPr>
          <p:cNvSpPr txBox="1"/>
          <p:nvPr/>
        </p:nvSpPr>
        <p:spPr>
          <a:xfrm>
            <a:off x="7499928" y="1453425"/>
            <a:ext cx="3223959" cy="369332"/>
          </a:xfrm>
          <a:prstGeom prst="rect">
            <a:avLst/>
          </a:prstGeom>
          <a:solidFill>
            <a:schemeClr val="bg2"/>
          </a:solidFill>
        </p:spPr>
        <p:txBody>
          <a:bodyPr wrap="none" rtlCol="0">
            <a:spAutoFit/>
          </a:bodyPr>
          <a:lstStyle/>
          <a:p>
            <a:r>
              <a:rPr lang="de-DE" dirty="0" err="1"/>
              <a:t>Giving</a:t>
            </a:r>
            <a:r>
              <a:rPr lang="de-DE" dirty="0"/>
              <a:t> a </a:t>
            </a:r>
            <a:r>
              <a:rPr lang="de-DE" dirty="0" err="1"/>
              <a:t>treat</a:t>
            </a:r>
            <a:r>
              <a:rPr lang="de-DE" dirty="0"/>
              <a:t> </a:t>
            </a:r>
            <a:r>
              <a:rPr lang="de-DE" dirty="0" err="1"/>
              <a:t>when</a:t>
            </a:r>
            <a:r>
              <a:rPr lang="de-DE" dirty="0"/>
              <a:t> a </a:t>
            </a:r>
            <a:r>
              <a:rPr lang="de-DE" dirty="0" err="1"/>
              <a:t>dog</a:t>
            </a:r>
            <a:r>
              <a:rPr lang="de-DE" dirty="0"/>
              <a:t> </a:t>
            </a:r>
            <a:r>
              <a:rPr lang="de-DE" dirty="0" err="1"/>
              <a:t>sits</a:t>
            </a:r>
            <a:endParaRPr lang="de-DE" dirty="0"/>
          </a:p>
        </p:txBody>
      </p:sp>
      <p:sp>
        <p:nvSpPr>
          <p:cNvPr id="9" name="Textfeld 8">
            <a:extLst>
              <a:ext uri="{FF2B5EF4-FFF2-40B4-BE49-F238E27FC236}">
                <a16:creationId xmlns:a16="http://schemas.microsoft.com/office/drawing/2014/main" id="{F64105FC-87CC-11FE-4411-A48AC0702AA8}"/>
              </a:ext>
            </a:extLst>
          </p:cNvPr>
          <p:cNvSpPr txBox="1"/>
          <p:nvPr/>
        </p:nvSpPr>
        <p:spPr>
          <a:xfrm>
            <a:off x="9992640" y="2033723"/>
            <a:ext cx="1915974" cy="369332"/>
          </a:xfrm>
          <a:prstGeom prst="rect">
            <a:avLst/>
          </a:prstGeom>
          <a:solidFill>
            <a:schemeClr val="bg2"/>
          </a:solidFill>
        </p:spPr>
        <p:txBody>
          <a:bodyPr wrap="none" rtlCol="0">
            <a:spAutoFit/>
          </a:bodyPr>
          <a:lstStyle/>
          <a:p>
            <a:r>
              <a:rPr lang="de-DE" dirty="0" err="1"/>
              <a:t>Turning</a:t>
            </a:r>
            <a:r>
              <a:rPr lang="de-DE" dirty="0"/>
              <a:t> off </a:t>
            </a:r>
            <a:r>
              <a:rPr lang="de-DE" dirty="0" err="1"/>
              <a:t>alarm</a:t>
            </a:r>
            <a:endParaRPr lang="de-DE" dirty="0"/>
          </a:p>
        </p:txBody>
      </p:sp>
      <p:sp>
        <p:nvSpPr>
          <p:cNvPr id="10" name="Textfeld 9">
            <a:extLst>
              <a:ext uri="{FF2B5EF4-FFF2-40B4-BE49-F238E27FC236}">
                <a16:creationId xmlns:a16="http://schemas.microsoft.com/office/drawing/2014/main" id="{F7744CB0-B55C-FC6F-5007-F1F44E0AE5FE}"/>
              </a:ext>
            </a:extLst>
          </p:cNvPr>
          <p:cNvSpPr txBox="1"/>
          <p:nvPr/>
        </p:nvSpPr>
        <p:spPr>
          <a:xfrm>
            <a:off x="9992640" y="3071031"/>
            <a:ext cx="1954381" cy="646331"/>
          </a:xfrm>
          <a:prstGeom prst="rect">
            <a:avLst/>
          </a:prstGeom>
          <a:solidFill>
            <a:schemeClr val="bg2"/>
          </a:solidFill>
        </p:spPr>
        <p:txBody>
          <a:bodyPr wrap="none" rtlCol="0">
            <a:spAutoFit/>
          </a:bodyPr>
          <a:lstStyle/>
          <a:p>
            <a:r>
              <a:rPr lang="de-DE" dirty="0" err="1"/>
              <a:t>Studying</a:t>
            </a:r>
            <a:r>
              <a:rPr lang="de-DE" dirty="0"/>
              <a:t> </a:t>
            </a:r>
            <a:r>
              <a:rPr lang="de-DE" dirty="0" err="1"/>
              <a:t>to</a:t>
            </a:r>
            <a:r>
              <a:rPr lang="de-DE" dirty="0"/>
              <a:t> </a:t>
            </a:r>
            <a:r>
              <a:rPr lang="de-DE" dirty="0" err="1"/>
              <a:t>avoid</a:t>
            </a:r>
            <a:br>
              <a:rPr lang="de-DE" dirty="0"/>
            </a:br>
            <a:r>
              <a:rPr lang="de-DE" dirty="0" err="1"/>
              <a:t>bad</a:t>
            </a:r>
            <a:r>
              <a:rPr lang="de-DE" dirty="0"/>
              <a:t> grades</a:t>
            </a:r>
          </a:p>
        </p:txBody>
      </p:sp>
      <p:sp>
        <p:nvSpPr>
          <p:cNvPr id="11" name="Textfeld 10">
            <a:extLst>
              <a:ext uri="{FF2B5EF4-FFF2-40B4-BE49-F238E27FC236}">
                <a16:creationId xmlns:a16="http://schemas.microsoft.com/office/drawing/2014/main" id="{23E942EF-257C-DFCB-0E62-D294F509A7E6}"/>
              </a:ext>
            </a:extLst>
          </p:cNvPr>
          <p:cNvSpPr txBox="1"/>
          <p:nvPr/>
        </p:nvSpPr>
        <p:spPr>
          <a:xfrm>
            <a:off x="7511826" y="4282248"/>
            <a:ext cx="3018775" cy="369332"/>
          </a:xfrm>
          <a:prstGeom prst="rect">
            <a:avLst/>
          </a:prstGeom>
          <a:solidFill>
            <a:schemeClr val="bg2"/>
          </a:solidFill>
        </p:spPr>
        <p:txBody>
          <a:bodyPr wrap="none" rtlCol="0">
            <a:spAutoFit/>
          </a:bodyPr>
          <a:lstStyle/>
          <a:p>
            <a:r>
              <a:rPr lang="de-DE" dirty="0"/>
              <a:t>Spanking a </a:t>
            </a:r>
            <a:r>
              <a:rPr lang="de-DE" dirty="0" err="1"/>
              <a:t>child</a:t>
            </a:r>
            <a:r>
              <a:rPr lang="de-DE" dirty="0"/>
              <a:t> </a:t>
            </a:r>
            <a:r>
              <a:rPr lang="de-DE" dirty="0" err="1"/>
              <a:t>for</a:t>
            </a:r>
            <a:r>
              <a:rPr lang="de-DE" dirty="0"/>
              <a:t> </a:t>
            </a:r>
            <a:r>
              <a:rPr lang="de-DE" dirty="0" err="1"/>
              <a:t>cursing</a:t>
            </a:r>
            <a:endParaRPr lang="de-DE" dirty="0"/>
          </a:p>
        </p:txBody>
      </p:sp>
      <p:sp>
        <p:nvSpPr>
          <p:cNvPr id="12" name="Textfeld 11">
            <a:extLst>
              <a:ext uri="{FF2B5EF4-FFF2-40B4-BE49-F238E27FC236}">
                <a16:creationId xmlns:a16="http://schemas.microsoft.com/office/drawing/2014/main" id="{316ECBCD-1E82-0BB5-9C1E-EED5341F66C6}"/>
              </a:ext>
            </a:extLst>
          </p:cNvPr>
          <p:cNvSpPr txBox="1"/>
          <p:nvPr/>
        </p:nvSpPr>
        <p:spPr>
          <a:xfrm>
            <a:off x="7511826" y="5413496"/>
            <a:ext cx="3749744" cy="369332"/>
          </a:xfrm>
          <a:prstGeom prst="rect">
            <a:avLst/>
          </a:prstGeom>
          <a:solidFill>
            <a:schemeClr val="bg2"/>
          </a:solidFill>
        </p:spPr>
        <p:txBody>
          <a:bodyPr wrap="none" rtlCol="0">
            <a:spAutoFit/>
          </a:bodyPr>
          <a:lstStyle/>
          <a:p>
            <a:r>
              <a:rPr lang="de-DE" dirty="0" err="1"/>
              <a:t>Sending</a:t>
            </a:r>
            <a:r>
              <a:rPr lang="de-DE" dirty="0"/>
              <a:t> a </a:t>
            </a:r>
            <a:r>
              <a:rPr lang="de-DE" dirty="0" err="1"/>
              <a:t>child</a:t>
            </a:r>
            <a:r>
              <a:rPr lang="de-DE" dirty="0"/>
              <a:t> </a:t>
            </a:r>
            <a:r>
              <a:rPr lang="de-DE" dirty="0" err="1"/>
              <a:t>to</a:t>
            </a:r>
            <a:r>
              <a:rPr lang="de-DE" dirty="0"/>
              <a:t> </a:t>
            </a:r>
            <a:r>
              <a:rPr lang="de-DE" dirty="0" err="1"/>
              <a:t>room</a:t>
            </a:r>
            <a:r>
              <a:rPr lang="de-DE" dirty="0"/>
              <a:t> </a:t>
            </a:r>
            <a:r>
              <a:rPr lang="de-DE" dirty="0" err="1"/>
              <a:t>for</a:t>
            </a:r>
            <a:r>
              <a:rPr lang="de-DE" dirty="0"/>
              <a:t> </a:t>
            </a:r>
            <a:r>
              <a:rPr lang="de-DE" dirty="0" err="1"/>
              <a:t>cursing</a:t>
            </a:r>
            <a:endParaRPr lang="de-DE" dirty="0"/>
          </a:p>
        </p:txBody>
      </p:sp>
      <p:sp>
        <p:nvSpPr>
          <p:cNvPr id="13" name="Textfeld 12">
            <a:extLst>
              <a:ext uri="{FF2B5EF4-FFF2-40B4-BE49-F238E27FC236}">
                <a16:creationId xmlns:a16="http://schemas.microsoft.com/office/drawing/2014/main" id="{F1DD4A22-6F5F-3886-CA70-4BEA911B74E5}"/>
              </a:ext>
            </a:extLst>
          </p:cNvPr>
          <p:cNvSpPr txBox="1"/>
          <p:nvPr/>
        </p:nvSpPr>
        <p:spPr>
          <a:xfrm>
            <a:off x="4730831" y="5900495"/>
            <a:ext cx="6417141" cy="369332"/>
          </a:xfrm>
          <a:prstGeom prst="rect">
            <a:avLst/>
          </a:prstGeom>
          <a:solidFill>
            <a:schemeClr val="bg2"/>
          </a:solidFill>
        </p:spPr>
        <p:txBody>
          <a:bodyPr wrap="none" rtlCol="0">
            <a:spAutoFit/>
          </a:bodyPr>
          <a:lstStyle/>
          <a:p>
            <a:r>
              <a:rPr lang="en-US" b="0" i="0" dirty="0">
                <a:solidFill>
                  <a:srgbClr val="202122"/>
                </a:solidFill>
                <a:effectLst/>
                <a:latin typeface="Arial" panose="020B0604020202020204" pitchFamily="34" charset="0"/>
              </a:rPr>
              <a:t>when a previously reinforced behavior is no longer reinforced</a:t>
            </a:r>
            <a:endParaRPr lang="de-DE" dirty="0"/>
          </a:p>
        </p:txBody>
      </p:sp>
    </p:spTree>
    <p:extLst>
      <p:ext uri="{BB962C8B-B14F-4D97-AF65-F5344CB8AC3E}">
        <p14:creationId xmlns:p14="http://schemas.microsoft.com/office/powerpoint/2010/main" val="30052417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Wasser, Welle, Wassersport, draußen enthält.&#10;&#10;Automatisch generierte Beschreibung">
            <a:extLst>
              <a:ext uri="{FF2B5EF4-FFF2-40B4-BE49-F238E27FC236}">
                <a16:creationId xmlns:a16="http://schemas.microsoft.com/office/drawing/2014/main" id="{EFF42F42-5D31-7EA8-2FA1-F4C0E3D2A58D}"/>
              </a:ext>
            </a:extLst>
          </p:cNvPr>
          <p:cNvPicPr>
            <a:picLocks noChangeAspect="1"/>
          </p:cNvPicPr>
          <p:nvPr/>
        </p:nvPicPr>
        <p:blipFill rotWithShape="1">
          <a:blip r:embed="rId2">
            <a:extLst>
              <a:ext uri="{28A0092B-C50C-407E-A947-70E740481C1C}">
                <a14:useLocalDpi xmlns:a14="http://schemas.microsoft.com/office/drawing/2010/main" val="0"/>
              </a:ext>
            </a:extLst>
          </a:blip>
          <a:srcRect b="23594"/>
          <a:stretch/>
        </p:blipFill>
        <p:spPr>
          <a:xfrm>
            <a:off x="0" y="-1"/>
            <a:ext cx="12192000" cy="6308725"/>
          </a:xfrm>
          <a:prstGeom prst="rect">
            <a:avLst/>
          </a:prstGeom>
        </p:spPr>
      </p:pic>
      <p:sp>
        <p:nvSpPr>
          <p:cNvPr id="2" name="Titel 1">
            <a:extLst>
              <a:ext uri="{FF2B5EF4-FFF2-40B4-BE49-F238E27FC236}">
                <a16:creationId xmlns:a16="http://schemas.microsoft.com/office/drawing/2014/main" id="{92CAC219-FD94-7924-E1A6-167DE1583438}"/>
              </a:ext>
            </a:extLst>
          </p:cNvPr>
          <p:cNvSpPr>
            <a:spLocks noGrp="1"/>
          </p:cNvSpPr>
          <p:nvPr>
            <p:ph type="title"/>
          </p:nvPr>
        </p:nvSpPr>
        <p:spPr/>
        <p:txBody>
          <a:bodyPr/>
          <a:lstStyle/>
          <a:p>
            <a:r>
              <a:rPr lang="en-US" dirty="0"/>
              <a:t>Emotions</a:t>
            </a:r>
            <a:endParaRPr lang="de-DE" dirty="0"/>
          </a:p>
        </p:txBody>
      </p:sp>
      <p:sp>
        <p:nvSpPr>
          <p:cNvPr id="3" name="Fußzeilenplatzhalter 2">
            <a:extLst>
              <a:ext uri="{FF2B5EF4-FFF2-40B4-BE49-F238E27FC236}">
                <a16:creationId xmlns:a16="http://schemas.microsoft.com/office/drawing/2014/main" id="{6DE825B8-8729-2B1C-44A4-658C9FECB5DA}"/>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DAAB912-9163-A2D7-DDF7-182856870503}"/>
              </a:ext>
            </a:extLst>
          </p:cNvPr>
          <p:cNvSpPr>
            <a:spLocks noGrp="1"/>
          </p:cNvSpPr>
          <p:nvPr>
            <p:ph type="sldNum" sz="quarter" idx="28"/>
          </p:nvPr>
        </p:nvSpPr>
        <p:spPr/>
        <p:txBody>
          <a:bodyPr/>
          <a:lstStyle/>
          <a:p>
            <a:fld id="{BA24374A-C3A8-471A-8837-3FC31668ABE5}" type="slidenum">
              <a:rPr lang="de-DE" smtClean="0"/>
              <a:pPr/>
              <a:t>60</a:t>
            </a:fld>
            <a:endParaRPr lang="de-DE" dirty="0"/>
          </a:p>
        </p:txBody>
      </p:sp>
      <p:sp>
        <p:nvSpPr>
          <p:cNvPr id="5" name="Textplatzhalter 4">
            <a:extLst>
              <a:ext uri="{FF2B5EF4-FFF2-40B4-BE49-F238E27FC236}">
                <a16:creationId xmlns:a16="http://schemas.microsoft.com/office/drawing/2014/main" id="{F32883E9-19A2-7777-87E3-8E863F0EB63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BC0FA04D-6312-6CFE-DEBE-03CCB590B65A}"/>
              </a:ext>
            </a:extLst>
          </p:cNvPr>
          <p:cNvSpPr>
            <a:spLocks noGrp="1"/>
          </p:cNvSpPr>
          <p:nvPr>
            <p:ph type="body" sz="quarter" idx="29"/>
          </p:nvPr>
        </p:nvSpPr>
        <p:spPr/>
        <p:txBody>
          <a:bodyPr/>
          <a:lstStyle/>
          <a:p>
            <a:endParaRPr lang="de-DE"/>
          </a:p>
        </p:txBody>
      </p:sp>
    </p:spTree>
    <p:extLst>
      <p:ext uri="{BB962C8B-B14F-4D97-AF65-F5344CB8AC3E}">
        <p14:creationId xmlns:p14="http://schemas.microsoft.com/office/powerpoint/2010/main" val="33463833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0BAE38-952D-3A96-EF33-4385162E4367}"/>
              </a:ext>
            </a:extLst>
          </p:cNvPr>
          <p:cNvSpPr>
            <a:spLocks noGrp="1"/>
          </p:cNvSpPr>
          <p:nvPr>
            <p:ph type="title"/>
          </p:nvPr>
        </p:nvSpPr>
        <p:spPr/>
        <p:txBody>
          <a:bodyPr/>
          <a:lstStyle/>
          <a:p>
            <a:r>
              <a:rPr lang="de-DE" dirty="0"/>
              <a:t>Nature of </a:t>
            </a:r>
            <a:r>
              <a:rPr lang="de-DE" dirty="0" err="1"/>
              <a:t>Emotions</a:t>
            </a:r>
            <a:endParaRPr lang="de-DE" dirty="0"/>
          </a:p>
        </p:txBody>
      </p:sp>
      <p:sp>
        <p:nvSpPr>
          <p:cNvPr id="3" name="Fußzeilenplatzhalter 2">
            <a:extLst>
              <a:ext uri="{FF2B5EF4-FFF2-40B4-BE49-F238E27FC236}">
                <a16:creationId xmlns:a16="http://schemas.microsoft.com/office/drawing/2014/main" id="{E5527D3E-E1EA-8C99-7541-F1828012B6E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3702993-D108-123B-DE99-2CF958BC3B51}"/>
              </a:ext>
            </a:extLst>
          </p:cNvPr>
          <p:cNvSpPr>
            <a:spLocks noGrp="1"/>
          </p:cNvSpPr>
          <p:nvPr>
            <p:ph type="sldNum" sz="quarter" idx="33"/>
          </p:nvPr>
        </p:nvSpPr>
        <p:spPr/>
        <p:txBody>
          <a:bodyPr/>
          <a:lstStyle/>
          <a:p>
            <a:fld id="{BA24374A-C3A8-471A-8837-3FC31668ABE5}" type="slidenum">
              <a:rPr lang="de-DE" smtClean="0"/>
              <a:pPr/>
              <a:t>61</a:t>
            </a:fld>
            <a:endParaRPr lang="de-DE" dirty="0"/>
          </a:p>
        </p:txBody>
      </p:sp>
      <p:sp>
        <p:nvSpPr>
          <p:cNvPr id="13" name="Textplatzhalter 12">
            <a:extLst>
              <a:ext uri="{FF2B5EF4-FFF2-40B4-BE49-F238E27FC236}">
                <a16:creationId xmlns:a16="http://schemas.microsoft.com/office/drawing/2014/main" id="{3EE14DBB-0CA4-3CFB-2526-1E097539CA8E}"/>
              </a:ext>
            </a:extLst>
          </p:cNvPr>
          <p:cNvSpPr>
            <a:spLocks noGrp="1"/>
          </p:cNvSpPr>
          <p:nvPr>
            <p:ph type="body" sz="quarter" idx="21"/>
          </p:nvPr>
        </p:nvSpPr>
        <p:spPr/>
        <p:txBody>
          <a:bodyPr/>
          <a:lstStyle/>
          <a:p>
            <a:r>
              <a:rPr lang="en-US" sz="1400"/>
              <a:t>Cognition</a:t>
            </a:r>
            <a:endParaRPr lang="de-DE"/>
          </a:p>
        </p:txBody>
      </p:sp>
      <p:sp>
        <p:nvSpPr>
          <p:cNvPr id="14" name="Textplatzhalter 13">
            <a:extLst>
              <a:ext uri="{FF2B5EF4-FFF2-40B4-BE49-F238E27FC236}">
                <a16:creationId xmlns:a16="http://schemas.microsoft.com/office/drawing/2014/main" id="{E6D8C297-6F25-1DF7-E668-622879705EB5}"/>
              </a:ext>
            </a:extLst>
          </p:cNvPr>
          <p:cNvSpPr>
            <a:spLocks noGrp="1"/>
          </p:cNvSpPr>
          <p:nvPr>
            <p:ph type="body" sz="quarter" idx="34"/>
          </p:nvPr>
        </p:nvSpPr>
        <p:spPr/>
        <p:txBody>
          <a:bodyPr/>
          <a:lstStyle/>
          <a:p>
            <a:endParaRPr lang="de-DE"/>
          </a:p>
        </p:txBody>
      </p:sp>
      <p:sp>
        <p:nvSpPr>
          <p:cNvPr id="15" name="Inhaltsplatzhalter 14">
            <a:extLst>
              <a:ext uri="{FF2B5EF4-FFF2-40B4-BE49-F238E27FC236}">
                <a16:creationId xmlns:a16="http://schemas.microsoft.com/office/drawing/2014/main" id="{89E18F98-04FF-E5D9-5FA9-28E6DE752A28}"/>
              </a:ext>
            </a:extLst>
          </p:cNvPr>
          <p:cNvSpPr>
            <a:spLocks noGrp="1"/>
          </p:cNvSpPr>
          <p:nvPr>
            <p:ph sz="quarter" idx="35"/>
          </p:nvPr>
        </p:nvSpPr>
        <p:spPr/>
        <p:txBody>
          <a:bodyPr/>
          <a:lstStyle/>
          <a:p>
            <a:r>
              <a:rPr lang="en-US" sz="1000" dirty="0" err="1">
                <a:solidFill>
                  <a:srgbClr val="222222"/>
                </a:solidFill>
                <a:latin typeface="Arial" panose="020B0604020202020204" pitchFamily="34" charset="0"/>
              </a:rPr>
              <a:t>Plutchik</a:t>
            </a:r>
            <a:r>
              <a:rPr lang="en-US" sz="1000" dirty="0">
                <a:solidFill>
                  <a:srgbClr val="222222"/>
                </a:solidFill>
                <a:latin typeface="Arial" panose="020B0604020202020204" pitchFamily="34" charset="0"/>
              </a:rPr>
              <a:t>, Robert. "The Nature of Emotions Human emotions have deep evolutionary roots, a fact that may explain their complexity and provide tools for clinical practice." </a:t>
            </a:r>
            <a:r>
              <a:rPr lang="en-US" sz="1000" i="1" dirty="0">
                <a:solidFill>
                  <a:srgbClr val="222222"/>
                </a:solidFill>
                <a:latin typeface="Arial" panose="020B0604020202020204" pitchFamily="34" charset="0"/>
              </a:rPr>
              <a:t>American Scientist</a:t>
            </a:r>
            <a:r>
              <a:rPr lang="en-US" sz="1000" dirty="0">
                <a:solidFill>
                  <a:srgbClr val="222222"/>
                </a:solidFill>
                <a:latin typeface="Arial" panose="020B0604020202020204" pitchFamily="34" charset="0"/>
              </a:rPr>
              <a:t> 89.4 (2001): 344-350. </a:t>
            </a:r>
            <a:r>
              <a:rPr lang="en-US" sz="1000" dirty="0">
                <a:solidFill>
                  <a:srgbClr val="222222"/>
                </a:solidFill>
                <a:latin typeface="Arial" panose="020B0604020202020204" pitchFamily="34" charset="0"/>
                <a:hlinkClick r:id="rId2"/>
              </a:rPr>
              <a:t>http://www.fractal.org/Bewustzijns-Besturings-Model/Nature-of-emotions.htm</a:t>
            </a:r>
            <a:r>
              <a:rPr lang="en-US" sz="1000" dirty="0">
                <a:solidFill>
                  <a:srgbClr val="222222"/>
                </a:solidFill>
                <a:latin typeface="Arial" panose="020B0604020202020204" pitchFamily="34" charset="0"/>
              </a:rPr>
              <a:t> </a:t>
            </a:r>
            <a:endParaRPr lang="en-US" sz="1000" dirty="0"/>
          </a:p>
        </p:txBody>
      </p:sp>
      <p:pic>
        <p:nvPicPr>
          <p:cNvPr id="8" name="Picture 4" descr="http://www.fractal.org/Bewustzijns-Besturings-Model/plutchikfig5.jpg">
            <a:extLst>
              <a:ext uri="{FF2B5EF4-FFF2-40B4-BE49-F238E27FC236}">
                <a16:creationId xmlns:a16="http://schemas.microsoft.com/office/drawing/2014/main" id="{42AB4096-CBA2-1060-46F1-0F2A2D2A80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462" y="1840763"/>
            <a:ext cx="4503973" cy="337003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www.fractal.org/Bewustzijns-Besturings-Model/Plutchikfig6.gif">
            <a:extLst>
              <a:ext uri="{FF2B5EF4-FFF2-40B4-BE49-F238E27FC236}">
                <a16:creationId xmlns:a16="http://schemas.microsoft.com/office/drawing/2014/main" id="{1DA116FE-8943-AF9F-5A7D-096B0368BE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6883" y="1064368"/>
            <a:ext cx="4169983" cy="4440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4227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6">
            <a:extLst>
              <a:ext uri="{FF2B5EF4-FFF2-40B4-BE49-F238E27FC236}">
                <a16:creationId xmlns:a16="http://schemas.microsoft.com/office/drawing/2014/main" id="{070627C6-68F1-CC4E-A854-8C68AE93B4C1}"/>
              </a:ext>
            </a:extLst>
          </p:cNvPr>
          <p:cNvSpPr>
            <a:spLocks noGrp="1"/>
          </p:cNvSpPr>
          <p:nvPr>
            <p:ph type="title"/>
          </p:nvPr>
        </p:nvSpPr>
        <p:spPr/>
        <p:txBody>
          <a:bodyPr/>
          <a:lstStyle/>
          <a:p>
            <a:r>
              <a:rPr lang="de-DE" dirty="0" err="1"/>
              <a:t>Facial</a:t>
            </a:r>
            <a:r>
              <a:rPr lang="de-DE" dirty="0"/>
              <a:t> and Body</a:t>
            </a:r>
          </a:p>
        </p:txBody>
      </p:sp>
      <p:sp>
        <p:nvSpPr>
          <p:cNvPr id="3" name="Fußzeilenplatzhalter 2">
            <a:extLst>
              <a:ext uri="{FF2B5EF4-FFF2-40B4-BE49-F238E27FC236}">
                <a16:creationId xmlns:a16="http://schemas.microsoft.com/office/drawing/2014/main" id="{62104F9B-57DE-2322-5EB4-46E65A30EA9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70EA3E-815E-2B05-27D9-125F12025145}"/>
              </a:ext>
            </a:extLst>
          </p:cNvPr>
          <p:cNvSpPr>
            <a:spLocks noGrp="1"/>
          </p:cNvSpPr>
          <p:nvPr>
            <p:ph type="sldNum" sz="quarter" idx="33"/>
          </p:nvPr>
        </p:nvSpPr>
        <p:spPr/>
        <p:txBody>
          <a:bodyPr/>
          <a:lstStyle/>
          <a:p>
            <a:fld id="{BA24374A-C3A8-471A-8837-3FC31668ABE5}" type="slidenum">
              <a:rPr lang="de-DE" smtClean="0"/>
              <a:pPr/>
              <a:t>62</a:t>
            </a:fld>
            <a:endParaRPr lang="de-DE" dirty="0"/>
          </a:p>
        </p:txBody>
      </p:sp>
      <p:sp>
        <p:nvSpPr>
          <p:cNvPr id="8" name="Textplatzhalter 7">
            <a:extLst>
              <a:ext uri="{FF2B5EF4-FFF2-40B4-BE49-F238E27FC236}">
                <a16:creationId xmlns:a16="http://schemas.microsoft.com/office/drawing/2014/main" id="{904BA519-90D2-3560-AF9A-69BB6677D6AE}"/>
              </a:ext>
            </a:extLst>
          </p:cNvPr>
          <p:cNvSpPr>
            <a:spLocks noGrp="1"/>
          </p:cNvSpPr>
          <p:nvPr>
            <p:ph type="body" sz="quarter" idx="21"/>
          </p:nvPr>
        </p:nvSpPr>
        <p:spPr/>
        <p:txBody>
          <a:bodyPr/>
          <a:lstStyle/>
          <a:p>
            <a:r>
              <a:rPr lang="en-US" sz="1400" dirty="0"/>
              <a:t>Cognition</a:t>
            </a:r>
            <a:endParaRPr lang="de-DE" dirty="0"/>
          </a:p>
        </p:txBody>
      </p:sp>
      <p:sp>
        <p:nvSpPr>
          <p:cNvPr id="9" name="Textplatzhalter 8">
            <a:extLst>
              <a:ext uri="{FF2B5EF4-FFF2-40B4-BE49-F238E27FC236}">
                <a16:creationId xmlns:a16="http://schemas.microsoft.com/office/drawing/2014/main" id="{755D9D52-0E5E-E752-0F0B-A4BE7EDAC733}"/>
              </a:ext>
            </a:extLst>
          </p:cNvPr>
          <p:cNvSpPr>
            <a:spLocks noGrp="1"/>
          </p:cNvSpPr>
          <p:nvPr>
            <p:ph type="body" sz="quarter" idx="34"/>
          </p:nvPr>
        </p:nvSpPr>
        <p:spPr/>
        <p:txBody>
          <a:bodyPr/>
          <a:lstStyle/>
          <a:p>
            <a:endParaRPr lang="de-DE"/>
          </a:p>
        </p:txBody>
      </p:sp>
      <p:sp>
        <p:nvSpPr>
          <p:cNvPr id="10" name="Inhaltsplatzhalter 9">
            <a:extLst>
              <a:ext uri="{FF2B5EF4-FFF2-40B4-BE49-F238E27FC236}">
                <a16:creationId xmlns:a16="http://schemas.microsoft.com/office/drawing/2014/main" id="{8838CB4A-9503-8591-C316-2DE06D347825}"/>
              </a:ext>
            </a:extLst>
          </p:cNvPr>
          <p:cNvSpPr>
            <a:spLocks noGrp="1"/>
          </p:cNvSpPr>
          <p:nvPr>
            <p:ph sz="quarter" idx="35"/>
          </p:nvPr>
        </p:nvSpPr>
        <p:spPr/>
        <p:txBody>
          <a:bodyPr/>
          <a:lstStyle/>
          <a:p>
            <a:r>
              <a:rPr lang="de-DE" sz="1000" dirty="0">
                <a:solidFill>
                  <a:schemeClr val="tx1"/>
                </a:solidFill>
              </a:rPr>
              <a:t>Schindler et al. (2008) </a:t>
            </a:r>
            <a:r>
              <a:rPr lang="en-US" sz="1000" dirty="0">
                <a:solidFill>
                  <a:schemeClr val="tx1"/>
                </a:solidFill>
              </a:rPr>
              <a:t>Recognizing emotions expressed by body pose: A biologically inspired neural model</a:t>
            </a:r>
            <a:br>
              <a:rPr lang="en-US" sz="1000" dirty="0">
                <a:solidFill>
                  <a:schemeClr val="tx1"/>
                </a:solidFill>
              </a:rPr>
            </a:br>
            <a:r>
              <a:rPr lang="de-DE" sz="1000" dirty="0">
                <a:solidFill>
                  <a:schemeClr val="tx1"/>
                </a:solidFill>
              </a:rPr>
              <a:t>Image Source https://upload.wikimedia.org/wikipedia/commons/4/4d/Universal_emotions7.JPG </a:t>
            </a:r>
            <a:r>
              <a:rPr lang="de-DE" sz="1000" dirty="0" err="1">
                <a:solidFill>
                  <a:schemeClr val="tx1"/>
                </a:solidFill>
              </a:rPr>
              <a:t>by</a:t>
            </a:r>
            <a:r>
              <a:rPr lang="de-DE" sz="1000" dirty="0">
                <a:solidFill>
                  <a:schemeClr val="tx1"/>
                </a:solidFill>
              </a:rPr>
              <a:t> </a:t>
            </a:r>
            <a:r>
              <a:rPr lang="de-DE" sz="1000" dirty="0" err="1">
                <a:solidFill>
                  <a:schemeClr val="tx1"/>
                </a:solidFill>
              </a:rPr>
              <a:t>Icerko</a:t>
            </a:r>
            <a:r>
              <a:rPr lang="de-DE" sz="1000" dirty="0">
                <a:solidFill>
                  <a:schemeClr val="tx1"/>
                </a:solidFill>
              </a:rPr>
              <a:t> </a:t>
            </a:r>
            <a:r>
              <a:rPr lang="de-DE" sz="1000" dirty="0" err="1">
                <a:solidFill>
                  <a:schemeClr val="tx1"/>
                </a:solidFill>
              </a:rPr>
              <a:t>Lýdia</a:t>
            </a:r>
            <a:endParaRPr lang="pl-PL" sz="1000" dirty="0">
              <a:solidFill>
                <a:schemeClr val="tx1"/>
              </a:solidFill>
            </a:endParaRPr>
          </a:p>
          <a:p>
            <a:endParaRPr lang="de-DE" dirty="0"/>
          </a:p>
        </p:txBody>
      </p:sp>
      <p:pic>
        <p:nvPicPr>
          <p:cNvPr id="11" name="Grafik 10">
            <a:extLst>
              <a:ext uri="{FF2B5EF4-FFF2-40B4-BE49-F238E27FC236}">
                <a16:creationId xmlns:a16="http://schemas.microsoft.com/office/drawing/2014/main" id="{C83E28C1-D6B3-D6AB-F26C-BC5AE66A89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324" y="2062162"/>
            <a:ext cx="5383574" cy="3518170"/>
          </a:xfrm>
          <a:prstGeom prst="rect">
            <a:avLst/>
          </a:prstGeom>
        </p:spPr>
      </p:pic>
      <p:pic>
        <p:nvPicPr>
          <p:cNvPr id="12" name="Grafik 11">
            <a:extLst>
              <a:ext uri="{FF2B5EF4-FFF2-40B4-BE49-F238E27FC236}">
                <a16:creationId xmlns:a16="http://schemas.microsoft.com/office/drawing/2014/main" id="{3C07C6EE-302B-E2AD-A879-CA7F7F10EE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5070" y="2365505"/>
            <a:ext cx="5419509" cy="3214827"/>
          </a:xfrm>
          <a:prstGeom prst="rect">
            <a:avLst/>
          </a:prstGeom>
        </p:spPr>
      </p:pic>
    </p:spTree>
    <p:extLst>
      <p:ext uri="{BB962C8B-B14F-4D97-AF65-F5344CB8AC3E}">
        <p14:creationId xmlns:p14="http://schemas.microsoft.com/office/powerpoint/2010/main" val="20685059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B843E75-62F4-443B-9D3E-7C92A27DF8BA}"/>
              </a:ext>
            </a:extLst>
          </p:cNvPr>
          <p:cNvSpPr>
            <a:spLocks noGrp="1"/>
          </p:cNvSpPr>
          <p:nvPr>
            <p:ph type="title"/>
          </p:nvPr>
        </p:nvSpPr>
        <p:spPr/>
        <p:txBody>
          <a:bodyPr/>
          <a:lstStyle/>
          <a:p>
            <a:endParaRPr lang="de-DE" dirty="0"/>
          </a:p>
        </p:txBody>
      </p:sp>
      <p:sp>
        <p:nvSpPr>
          <p:cNvPr id="3" name="Fußzeilenplatzhalter 2">
            <a:extLst>
              <a:ext uri="{FF2B5EF4-FFF2-40B4-BE49-F238E27FC236}">
                <a16:creationId xmlns:a16="http://schemas.microsoft.com/office/drawing/2014/main" id="{4F853C16-0378-60B9-EF9C-B2126366D28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7B1161A-06C7-D680-B9CF-98C13E07B90C}"/>
              </a:ext>
            </a:extLst>
          </p:cNvPr>
          <p:cNvSpPr>
            <a:spLocks noGrp="1"/>
          </p:cNvSpPr>
          <p:nvPr>
            <p:ph type="sldNum" sz="quarter" idx="33"/>
          </p:nvPr>
        </p:nvSpPr>
        <p:spPr/>
        <p:txBody>
          <a:bodyPr/>
          <a:lstStyle/>
          <a:p>
            <a:fld id="{BA24374A-C3A8-471A-8837-3FC31668ABE5}" type="slidenum">
              <a:rPr lang="de-DE" smtClean="0"/>
              <a:pPr/>
              <a:t>63</a:t>
            </a:fld>
            <a:endParaRPr lang="de-DE" dirty="0"/>
          </a:p>
        </p:txBody>
      </p:sp>
      <p:sp>
        <p:nvSpPr>
          <p:cNvPr id="5" name="Textplatzhalter 4">
            <a:extLst>
              <a:ext uri="{FF2B5EF4-FFF2-40B4-BE49-F238E27FC236}">
                <a16:creationId xmlns:a16="http://schemas.microsoft.com/office/drawing/2014/main" id="{5CE576E4-00BF-3F54-DB6B-002B7BE5B570}"/>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F55768A-5430-B239-5EAB-27AC119A22A1}"/>
              </a:ext>
            </a:extLst>
          </p:cNvPr>
          <p:cNvSpPr>
            <a:spLocks noGrp="1"/>
          </p:cNvSpPr>
          <p:nvPr>
            <p:ph type="body" sz="quarter" idx="34"/>
          </p:nvPr>
        </p:nvSpPr>
        <p:spPr/>
        <p:txBody>
          <a:bodyPr>
            <a:normAutofit/>
          </a:bodyPr>
          <a:lstStyle/>
          <a:p>
            <a:pPr marL="33750" indent="0" algn="ctr">
              <a:buNone/>
            </a:pPr>
            <a:r>
              <a:rPr lang="de-DE" sz="23900" b="1" dirty="0"/>
              <a:t>:)</a:t>
            </a:r>
          </a:p>
        </p:txBody>
      </p:sp>
      <p:sp>
        <p:nvSpPr>
          <p:cNvPr id="7" name="Inhaltsplatzhalter 6">
            <a:extLst>
              <a:ext uri="{FF2B5EF4-FFF2-40B4-BE49-F238E27FC236}">
                <a16:creationId xmlns:a16="http://schemas.microsoft.com/office/drawing/2014/main" id="{22729C27-1DE9-B132-4FFF-5D0859CD5266}"/>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24533130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9509A04-1313-9DEE-4689-9BF569A72AA6}"/>
              </a:ext>
            </a:extLst>
          </p:cNvPr>
          <p:cNvSpPr>
            <a:spLocks noGrp="1"/>
          </p:cNvSpPr>
          <p:nvPr>
            <p:ph type="title"/>
          </p:nvPr>
        </p:nvSpPr>
        <p:spPr/>
        <p:txBody>
          <a:bodyPr/>
          <a:lstStyle/>
          <a:p>
            <a:r>
              <a:rPr lang="de-DE" dirty="0" err="1"/>
              <a:t>Affect</a:t>
            </a:r>
            <a:endParaRPr lang="de-DE" dirty="0"/>
          </a:p>
        </p:txBody>
      </p:sp>
      <p:sp>
        <p:nvSpPr>
          <p:cNvPr id="3" name="Fußzeilenplatzhalter 2">
            <a:extLst>
              <a:ext uri="{FF2B5EF4-FFF2-40B4-BE49-F238E27FC236}">
                <a16:creationId xmlns:a16="http://schemas.microsoft.com/office/drawing/2014/main" id="{1669264D-58E1-F832-F988-42C00C53D93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EE1735F-9DDA-7E3C-FB6A-0A508AD4EF4C}"/>
              </a:ext>
            </a:extLst>
          </p:cNvPr>
          <p:cNvSpPr>
            <a:spLocks noGrp="1"/>
          </p:cNvSpPr>
          <p:nvPr>
            <p:ph type="sldNum" sz="quarter" idx="33"/>
          </p:nvPr>
        </p:nvSpPr>
        <p:spPr/>
        <p:txBody>
          <a:bodyPr/>
          <a:lstStyle/>
          <a:p>
            <a:fld id="{BA24374A-C3A8-471A-8837-3FC31668ABE5}" type="slidenum">
              <a:rPr lang="de-DE" smtClean="0"/>
              <a:pPr/>
              <a:t>64</a:t>
            </a:fld>
            <a:endParaRPr lang="de-DE" dirty="0"/>
          </a:p>
        </p:txBody>
      </p:sp>
      <p:sp>
        <p:nvSpPr>
          <p:cNvPr id="5" name="Textplatzhalter 4">
            <a:extLst>
              <a:ext uri="{FF2B5EF4-FFF2-40B4-BE49-F238E27FC236}">
                <a16:creationId xmlns:a16="http://schemas.microsoft.com/office/drawing/2014/main" id="{9D0F843B-C3AA-3E5B-C65A-67DCB481E760}"/>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BA91104-7163-2014-42BA-9634F02EEC6B}"/>
              </a:ext>
            </a:extLst>
          </p:cNvPr>
          <p:cNvSpPr>
            <a:spLocks noGrp="1"/>
          </p:cNvSpPr>
          <p:nvPr>
            <p:ph type="body" sz="quarter" idx="34"/>
          </p:nvPr>
        </p:nvSpPr>
        <p:spPr>
          <a:xfrm>
            <a:off x="695326" y="1449388"/>
            <a:ext cx="7956548" cy="4056061"/>
          </a:xfrm>
        </p:spPr>
        <p:txBody>
          <a:bodyPr>
            <a:normAutofit lnSpcReduction="10000"/>
          </a:bodyPr>
          <a:lstStyle/>
          <a:p>
            <a:r>
              <a:rPr lang="en-GB" dirty="0"/>
              <a:t>The </a:t>
            </a:r>
            <a:r>
              <a:rPr lang="en-GB" b="1" dirty="0">
                <a:solidFill>
                  <a:schemeClr val="accent1"/>
                </a:solidFill>
              </a:rPr>
              <a:t>emotional response </a:t>
            </a:r>
            <a:r>
              <a:rPr lang="en-GB" dirty="0"/>
              <a:t>to a physical stimuli </a:t>
            </a:r>
            <a:r>
              <a:rPr lang="en-GB" b="1" dirty="0">
                <a:solidFill>
                  <a:schemeClr val="accent1"/>
                </a:solidFill>
              </a:rPr>
              <a:t>is called </a:t>
            </a:r>
            <a:r>
              <a:rPr lang="en-GB" b="1" i="1" dirty="0">
                <a:solidFill>
                  <a:schemeClr val="accent1"/>
                </a:solidFill>
              </a:rPr>
              <a:t>affect</a:t>
            </a:r>
          </a:p>
          <a:p>
            <a:r>
              <a:rPr lang="en-US" i="1" dirty="0"/>
              <a:t>“Temporary emotional excitement or "emotional phenomenon" triggered by external events or internal psychic processes”</a:t>
            </a:r>
          </a:p>
          <a:p>
            <a:r>
              <a:rPr lang="en-US" b="1" dirty="0">
                <a:solidFill>
                  <a:schemeClr val="accent1"/>
                </a:solidFill>
              </a:rPr>
              <a:t>Affect influences how we react to situations</a:t>
            </a:r>
          </a:p>
          <a:p>
            <a:pPr lvl="1"/>
            <a:r>
              <a:rPr lang="en-US" dirty="0"/>
              <a:t>Positive: creative problem solving</a:t>
            </a:r>
          </a:p>
          <a:p>
            <a:pPr lvl="1"/>
            <a:r>
              <a:rPr lang="en-US" dirty="0"/>
              <a:t>Negative: narrow mindsets</a:t>
            </a:r>
          </a:p>
          <a:p>
            <a:r>
              <a:rPr lang="en-US" dirty="0"/>
              <a:t>“Harder to do easy tasks; positive impact can make it easier to do difficult tasks” (Donald Norman)</a:t>
            </a:r>
          </a:p>
          <a:p>
            <a:r>
              <a:rPr lang="en-US" dirty="0"/>
              <a:t>Can be measured: Positive and Negative Affect (</a:t>
            </a:r>
            <a:r>
              <a:rPr lang="de-DE" dirty="0"/>
              <a:t>PANAS)</a:t>
            </a:r>
          </a:p>
          <a:p>
            <a:endParaRPr lang="de-DE" dirty="0"/>
          </a:p>
        </p:txBody>
      </p:sp>
      <p:sp>
        <p:nvSpPr>
          <p:cNvPr id="7" name="Inhaltsplatzhalter 6">
            <a:extLst>
              <a:ext uri="{FF2B5EF4-FFF2-40B4-BE49-F238E27FC236}">
                <a16:creationId xmlns:a16="http://schemas.microsoft.com/office/drawing/2014/main" id="{13CC7889-831C-4B33-65C5-38741E9209AB}"/>
              </a:ext>
            </a:extLst>
          </p:cNvPr>
          <p:cNvSpPr>
            <a:spLocks noGrp="1"/>
          </p:cNvSpPr>
          <p:nvPr>
            <p:ph sz="quarter" idx="35"/>
          </p:nvPr>
        </p:nvSpPr>
        <p:spPr/>
        <p:txBody>
          <a:bodyPr/>
          <a:lstStyle/>
          <a:p>
            <a:endParaRPr lang="de-DE"/>
          </a:p>
        </p:txBody>
      </p:sp>
      <p:pic>
        <p:nvPicPr>
          <p:cNvPr id="8" name="Picture 2" descr="Additional file 1 of Positive and Negative Affect Schedule (PANAS):  psychometric properties of the online Spanish version in a clinical sample  with emotional disorders">
            <a:extLst>
              <a:ext uri="{FF2B5EF4-FFF2-40B4-BE49-F238E27FC236}">
                <a16:creationId xmlns:a16="http://schemas.microsoft.com/office/drawing/2014/main" id="{23437438-B2D2-1AC1-9A12-217DE97606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45225">
            <a:off x="9103066" y="1896095"/>
            <a:ext cx="2381250" cy="33718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594752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FEB392A-3C53-0CD5-964B-60F26F95B80D}"/>
              </a:ext>
            </a:extLst>
          </p:cNvPr>
          <p:cNvSpPr>
            <a:spLocks noGrp="1"/>
          </p:cNvSpPr>
          <p:nvPr>
            <p:ph type="title"/>
          </p:nvPr>
        </p:nvSpPr>
        <p:spPr/>
        <p:txBody>
          <a:bodyPr/>
          <a:lstStyle/>
          <a:p>
            <a:r>
              <a:rPr lang="de-DE" dirty="0" err="1"/>
              <a:t>Emotions</a:t>
            </a:r>
            <a:r>
              <a:rPr lang="de-DE" dirty="0"/>
              <a:t> and…</a:t>
            </a:r>
          </a:p>
        </p:txBody>
      </p:sp>
      <p:sp>
        <p:nvSpPr>
          <p:cNvPr id="3" name="Fußzeilenplatzhalter 2">
            <a:extLst>
              <a:ext uri="{FF2B5EF4-FFF2-40B4-BE49-F238E27FC236}">
                <a16:creationId xmlns:a16="http://schemas.microsoft.com/office/drawing/2014/main" id="{32EDB656-FB28-2536-91D7-A219D0F11BE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F731847-2CD4-BBD2-9CEB-E1230D46B1F1}"/>
              </a:ext>
            </a:extLst>
          </p:cNvPr>
          <p:cNvSpPr>
            <a:spLocks noGrp="1"/>
          </p:cNvSpPr>
          <p:nvPr>
            <p:ph type="sldNum" sz="quarter" idx="33"/>
          </p:nvPr>
        </p:nvSpPr>
        <p:spPr/>
        <p:txBody>
          <a:bodyPr/>
          <a:lstStyle/>
          <a:p>
            <a:fld id="{BA24374A-C3A8-471A-8837-3FC31668ABE5}" type="slidenum">
              <a:rPr lang="de-DE" smtClean="0"/>
              <a:pPr/>
              <a:t>65</a:t>
            </a:fld>
            <a:endParaRPr lang="de-DE" dirty="0"/>
          </a:p>
        </p:txBody>
      </p:sp>
      <p:sp>
        <p:nvSpPr>
          <p:cNvPr id="5" name="Textplatzhalter 4">
            <a:extLst>
              <a:ext uri="{FF2B5EF4-FFF2-40B4-BE49-F238E27FC236}">
                <a16:creationId xmlns:a16="http://schemas.microsoft.com/office/drawing/2014/main" id="{EE3715B4-30CF-ABA4-B136-39291A1E6CBA}"/>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0D14F06-A167-37C2-2BE4-7FA801A217F8}"/>
              </a:ext>
            </a:extLst>
          </p:cNvPr>
          <p:cNvSpPr>
            <a:spLocks noGrp="1"/>
          </p:cNvSpPr>
          <p:nvPr>
            <p:ph type="body" sz="quarter" idx="34"/>
          </p:nvPr>
        </p:nvSpPr>
        <p:spPr/>
        <p:txBody>
          <a:bodyPr/>
          <a:lstStyle/>
          <a:p>
            <a:r>
              <a:rPr lang="de-DE" b="1" dirty="0">
                <a:solidFill>
                  <a:schemeClr val="accent1"/>
                </a:solidFill>
              </a:rPr>
              <a:t>Performance</a:t>
            </a:r>
          </a:p>
          <a:p>
            <a:pPr lvl="1"/>
            <a:r>
              <a:rPr lang="de-DE" sz="2200" dirty="0"/>
              <a:t>Positive </a:t>
            </a:r>
            <a:r>
              <a:rPr lang="de-DE" sz="2200" dirty="0" err="1"/>
              <a:t>affect</a:t>
            </a:r>
            <a:r>
              <a:rPr lang="de-DE" sz="2200" dirty="0"/>
              <a:t> </a:t>
            </a:r>
            <a:r>
              <a:rPr lang="de-DE" sz="2200" dirty="0" err="1"/>
              <a:t>induces</a:t>
            </a:r>
            <a:r>
              <a:rPr lang="de-DE" sz="2200" dirty="0"/>
              <a:t> </a:t>
            </a:r>
            <a:r>
              <a:rPr lang="de-DE" sz="2200" dirty="0" err="1"/>
              <a:t>flexibility</a:t>
            </a:r>
            <a:r>
              <a:rPr lang="de-DE" sz="2200" dirty="0"/>
              <a:t> and </a:t>
            </a:r>
            <a:r>
              <a:rPr lang="de-DE" sz="2200" dirty="0" err="1"/>
              <a:t>efficiency</a:t>
            </a:r>
            <a:r>
              <a:rPr lang="de-DE" sz="2200" dirty="0"/>
              <a:t> of </a:t>
            </a:r>
            <a:r>
              <a:rPr lang="de-DE" sz="2200" dirty="0" err="1"/>
              <a:t>problem</a:t>
            </a:r>
            <a:r>
              <a:rPr lang="de-DE" sz="2200" dirty="0"/>
              <a:t> </a:t>
            </a:r>
            <a:r>
              <a:rPr lang="de-DE" sz="2200" dirty="0" err="1"/>
              <a:t>solving</a:t>
            </a:r>
            <a:endParaRPr lang="de-DE" sz="2200" dirty="0"/>
          </a:p>
          <a:p>
            <a:r>
              <a:rPr lang="de-DE" b="1" dirty="0">
                <a:solidFill>
                  <a:schemeClr val="accent1"/>
                </a:solidFill>
              </a:rPr>
              <a:t>Attention</a:t>
            </a:r>
          </a:p>
          <a:p>
            <a:pPr lvl="1"/>
            <a:r>
              <a:rPr lang="de-DE" sz="2200" dirty="0"/>
              <a:t>People </a:t>
            </a:r>
            <a:r>
              <a:rPr lang="de-DE" sz="2200" dirty="0" err="1"/>
              <a:t>tend</a:t>
            </a:r>
            <a:r>
              <a:rPr lang="de-DE" sz="2200" dirty="0"/>
              <a:t> to </a:t>
            </a:r>
            <a:r>
              <a:rPr lang="de-DE" sz="2200" dirty="0" err="1"/>
              <a:t>pay</a:t>
            </a:r>
            <a:r>
              <a:rPr lang="de-DE" sz="2200" dirty="0"/>
              <a:t> </a:t>
            </a:r>
            <a:r>
              <a:rPr lang="de-DE" sz="2200" dirty="0" err="1"/>
              <a:t>more</a:t>
            </a:r>
            <a:r>
              <a:rPr lang="de-DE" sz="2200" dirty="0"/>
              <a:t> </a:t>
            </a:r>
            <a:r>
              <a:rPr lang="de-DE" sz="2200" dirty="0" err="1"/>
              <a:t>attention</a:t>
            </a:r>
            <a:r>
              <a:rPr lang="de-DE" sz="2200" dirty="0"/>
              <a:t> to </a:t>
            </a:r>
            <a:r>
              <a:rPr lang="de-DE" sz="2200" dirty="0" err="1"/>
              <a:t>thoughts</a:t>
            </a:r>
            <a:r>
              <a:rPr lang="de-DE" sz="2200" dirty="0"/>
              <a:t> and </a:t>
            </a:r>
            <a:r>
              <a:rPr lang="de-DE" sz="2200" dirty="0" err="1"/>
              <a:t>stimuli</a:t>
            </a:r>
            <a:r>
              <a:rPr lang="de-DE" sz="2200" dirty="0"/>
              <a:t> that have </a:t>
            </a:r>
            <a:r>
              <a:rPr lang="de-DE" sz="2200" dirty="0" err="1"/>
              <a:t>some</a:t>
            </a:r>
            <a:r>
              <a:rPr lang="de-DE" sz="2200" dirty="0"/>
              <a:t> </a:t>
            </a:r>
            <a:r>
              <a:rPr lang="de-DE" sz="2200" dirty="0" err="1"/>
              <a:t>relevance</a:t>
            </a:r>
            <a:r>
              <a:rPr lang="de-DE" sz="2200" dirty="0"/>
              <a:t> to their </a:t>
            </a:r>
            <a:r>
              <a:rPr lang="de-DE" sz="2200" dirty="0" err="1"/>
              <a:t>current</a:t>
            </a:r>
            <a:r>
              <a:rPr lang="de-DE" sz="2200" dirty="0"/>
              <a:t> </a:t>
            </a:r>
            <a:r>
              <a:rPr lang="de-DE" sz="2200" dirty="0" err="1"/>
              <a:t>mood</a:t>
            </a:r>
            <a:r>
              <a:rPr lang="de-DE" sz="2200" dirty="0"/>
              <a:t> </a:t>
            </a:r>
            <a:r>
              <a:rPr lang="de-DE" sz="2200" dirty="0" err="1"/>
              <a:t>state</a:t>
            </a:r>
            <a:r>
              <a:rPr lang="de-DE" sz="2200" dirty="0"/>
              <a:t> </a:t>
            </a:r>
          </a:p>
          <a:p>
            <a:r>
              <a:rPr lang="de-DE" b="1" dirty="0">
                <a:solidFill>
                  <a:schemeClr val="accent1"/>
                </a:solidFill>
              </a:rPr>
              <a:t>Memory</a:t>
            </a:r>
          </a:p>
          <a:p>
            <a:pPr lvl="1"/>
            <a:r>
              <a:rPr lang="de-DE" sz="2200" dirty="0"/>
              <a:t>Emotional </a:t>
            </a:r>
            <a:r>
              <a:rPr lang="de-DE" sz="2200" dirty="0" err="1"/>
              <a:t>stimuli</a:t>
            </a:r>
            <a:r>
              <a:rPr lang="de-DE" sz="2200" dirty="0"/>
              <a:t> (</a:t>
            </a:r>
            <a:r>
              <a:rPr lang="de-DE" sz="2200" dirty="0" err="1"/>
              <a:t>especially</a:t>
            </a:r>
            <a:r>
              <a:rPr lang="de-DE" sz="2200" dirty="0"/>
              <a:t> negative </a:t>
            </a:r>
            <a:r>
              <a:rPr lang="de-DE" sz="2200" dirty="0" err="1"/>
              <a:t>events</a:t>
            </a:r>
            <a:r>
              <a:rPr lang="de-DE" sz="2200" dirty="0"/>
              <a:t>) </a:t>
            </a:r>
            <a:r>
              <a:rPr lang="de-DE" sz="2200" dirty="0" err="1"/>
              <a:t>are</a:t>
            </a:r>
            <a:r>
              <a:rPr lang="de-DE" sz="2200" dirty="0"/>
              <a:t> </a:t>
            </a:r>
            <a:r>
              <a:rPr lang="de-DE" sz="2200" dirty="0" err="1"/>
              <a:t>better</a:t>
            </a:r>
            <a:r>
              <a:rPr lang="de-DE" sz="2200" dirty="0"/>
              <a:t> </a:t>
            </a:r>
            <a:r>
              <a:rPr lang="de-DE" sz="2200" dirty="0" err="1"/>
              <a:t>remembered</a:t>
            </a:r>
            <a:r>
              <a:rPr lang="de-DE" sz="2200" dirty="0"/>
              <a:t> </a:t>
            </a:r>
            <a:r>
              <a:rPr lang="de-DE" sz="2200" dirty="0" err="1"/>
              <a:t>than</a:t>
            </a:r>
            <a:r>
              <a:rPr lang="de-DE" sz="2200" dirty="0"/>
              <a:t> neutral </a:t>
            </a:r>
            <a:r>
              <a:rPr lang="de-DE" sz="2200" dirty="0" err="1"/>
              <a:t>events</a:t>
            </a:r>
            <a:endParaRPr lang="de-DE" sz="2200" dirty="0"/>
          </a:p>
          <a:p>
            <a:endParaRPr lang="de-DE" dirty="0"/>
          </a:p>
          <a:p>
            <a:endParaRPr lang="de-DE" dirty="0"/>
          </a:p>
          <a:p>
            <a:endParaRPr lang="de-DE" dirty="0"/>
          </a:p>
        </p:txBody>
      </p:sp>
      <p:sp>
        <p:nvSpPr>
          <p:cNvPr id="7" name="Inhaltsplatzhalter 6">
            <a:extLst>
              <a:ext uri="{FF2B5EF4-FFF2-40B4-BE49-F238E27FC236}">
                <a16:creationId xmlns:a16="http://schemas.microsoft.com/office/drawing/2014/main" id="{2754D639-8880-21A9-A883-CC6FCA0A9C07}"/>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125250672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E062F02-DA71-88EC-AFEA-4FABA6CCA124}"/>
              </a:ext>
            </a:extLst>
          </p:cNvPr>
          <p:cNvSpPr>
            <a:spLocks noGrp="1"/>
          </p:cNvSpPr>
          <p:nvPr>
            <p:ph type="title"/>
          </p:nvPr>
        </p:nvSpPr>
        <p:spPr/>
        <p:txBody>
          <a:bodyPr/>
          <a:lstStyle/>
          <a:p>
            <a:r>
              <a:rPr lang="de-DE" dirty="0"/>
              <a:t>Communication of </a:t>
            </a:r>
            <a:r>
              <a:rPr lang="de-DE" dirty="0" err="1"/>
              <a:t>Emotions</a:t>
            </a:r>
            <a:endParaRPr lang="de-DE" dirty="0"/>
          </a:p>
        </p:txBody>
      </p:sp>
      <p:sp>
        <p:nvSpPr>
          <p:cNvPr id="3" name="Fußzeilenplatzhalter 2">
            <a:extLst>
              <a:ext uri="{FF2B5EF4-FFF2-40B4-BE49-F238E27FC236}">
                <a16:creationId xmlns:a16="http://schemas.microsoft.com/office/drawing/2014/main" id="{6F06496C-BC60-EACF-0D66-308A70F45988}"/>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98669AE-1C49-BF8A-4D37-DBE5BFF49AB7}"/>
              </a:ext>
            </a:extLst>
          </p:cNvPr>
          <p:cNvSpPr>
            <a:spLocks noGrp="1"/>
          </p:cNvSpPr>
          <p:nvPr>
            <p:ph type="sldNum" sz="quarter" idx="33"/>
          </p:nvPr>
        </p:nvSpPr>
        <p:spPr/>
        <p:txBody>
          <a:bodyPr/>
          <a:lstStyle/>
          <a:p>
            <a:fld id="{BA24374A-C3A8-471A-8837-3FC31668ABE5}" type="slidenum">
              <a:rPr lang="de-DE" smtClean="0"/>
              <a:pPr/>
              <a:t>66</a:t>
            </a:fld>
            <a:endParaRPr lang="de-DE" dirty="0"/>
          </a:p>
        </p:txBody>
      </p:sp>
      <p:sp>
        <p:nvSpPr>
          <p:cNvPr id="5" name="Textplatzhalter 4">
            <a:extLst>
              <a:ext uri="{FF2B5EF4-FFF2-40B4-BE49-F238E27FC236}">
                <a16:creationId xmlns:a16="http://schemas.microsoft.com/office/drawing/2014/main" id="{BF285988-8AFE-8519-9C88-F5E4209F2E1C}"/>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C65B7C2-5FD4-64C6-68D7-C7166ADA72FB}"/>
              </a:ext>
            </a:extLst>
          </p:cNvPr>
          <p:cNvSpPr>
            <a:spLocks noGrp="1"/>
          </p:cNvSpPr>
          <p:nvPr>
            <p:ph type="body" sz="quarter" idx="34"/>
          </p:nvPr>
        </p:nvSpPr>
        <p:spPr/>
        <p:txBody>
          <a:bodyPr/>
          <a:lstStyle/>
          <a:p>
            <a:r>
              <a:rPr lang="de-DE" b="1" dirty="0">
                <a:solidFill>
                  <a:schemeClr val="accent1"/>
                </a:solidFill>
              </a:rPr>
              <a:t>Verbal</a:t>
            </a:r>
          </a:p>
          <a:p>
            <a:pPr lvl="1"/>
            <a:r>
              <a:rPr lang="de-DE" dirty="0"/>
              <a:t>Speech</a:t>
            </a:r>
          </a:p>
          <a:p>
            <a:r>
              <a:rPr lang="de-DE" b="1" dirty="0">
                <a:solidFill>
                  <a:schemeClr val="accent1"/>
                </a:solidFill>
              </a:rPr>
              <a:t>Non-verbal</a:t>
            </a:r>
          </a:p>
          <a:p>
            <a:pPr lvl="1"/>
            <a:r>
              <a:rPr lang="de-DE" dirty="0" err="1"/>
              <a:t>Gesture</a:t>
            </a:r>
            <a:r>
              <a:rPr lang="de-DE" dirty="0"/>
              <a:t> &amp; </a:t>
            </a:r>
            <a:r>
              <a:rPr lang="de-DE" dirty="0" err="1"/>
              <a:t>Mimics</a:t>
            </a:r>
            <a:endParaRPr lang="de-DE" dirty="0"/>
          </a:p>
          <a:p>
            <a:r>
              <a:rPr lang="de-DE" b="1" dirty="0">
                <a:solidFill>
                  <a:schemeClr val="accent1"/>
                </a:solidFill>
              </a:rPr>
              <a:t>Content</a:t>
            </a:r>
          </a:p>
          <a:p>
            <a:pPr lvl="1"/>
            <a:r>
              <a:rPr lang="en-US" dirty="0"/>
              <a:t>The lecture is canceled today. :(</a:t>
            </a:r>
          </a:p>
          <a:p>
            <a:pPr lvl="1"/>
            <a:r>
              <a:rPr lang="en-US" dirty="0"/>
              <a:t>The lecture is canceled today. :)</a:t>
            </a:r>
          </a:p>
          <a:p>
            <a:pPr lvl="1"/>
            <a:r>
              <a:rPr lang="en-US" dirty="0"/>
              <a:t>The lecture is canceled today. ;)</a:t>
            </a:r>
            <a:endParaRPr lang="de-DE" dirty="0"/>
          </a:p>
          <a:p>
            <a:pPr lvl="1"/>
            <a:endParaRPr lang="de-DE" dirty="0"/>
          </a:p>
          <a:p>
            <a:pPr lvl="1"/>
            <a:endParaRPr lang="de-DE" dirty="0"/>
          </a:p>
          <a:p>
            <a:endParaRPr lang="de-DE" dirty="0"/>
          </a:p>
          <a:p>
            <a:endParaRPr lang="de-DE" dirty="0"/>
          </a:p>
        </p:txBody>
      </p:sp>
      <p:sp>
        <p:nvSpPr>
          <p:cNvPr id="7" name="Inhaltsplatzhalter 6">
            <a:extLst>
              <a:ext uri="{FF2B5EF4-FFF2-40B4-BE49-F238E27FC236}">
                <a16:creationId xmlns:a16="http://schemas.microsoft.com/office/drawing/2014/main" id="{44D875B4-1185-71FC-1054-9E0675E0BD8C}"/>
              </a:ext>
            </a:extLst>
          </p:cNvPr>
          <p:cNvSpPr>
            <a:spLocks noGrp="1"/>
          </p:cNvSpPr>
          <p:nvPr>
            <p:ph sz="quarter" idx="35"/>
          </p:nvPr>
        </p:nvSpPr>
        <p:spPr/>
        <p:txBody>
          <a:bodyPr/>
          <a:lstStyle/>
          <a:p>
            <a:r>
              <a:rPr lang="en-US" sz="1000" dirty="0">
                <a:solidFill>
                  <a:srgbClr val="222222"/>
                </a:solidFill>
                <a:latin typeface="Arial" panose="020B0604020202020204" pitchFamily="34" charset="0"/>
              </a:rPr>
              <a:t>Vinayagamoorthy, Vinoba, Marco Gillies, Anthony Steed, Emmanuel Tanguy, </a:t>
            </a:r>
            <a:r>
              <a:rPr lang="en-US" sz="1000" dirty="0" err="1">
                <a:solidFill>
                  <a:srgbClr val="222222"/>
                </a:solidFill>
                <a:latin typeface="Arial" panose="020B0604020202020204" pitchFamily="34" charset="0"/>
              </a:rPr>
              <a:t>Xueni</a:t>
            </a:r>
            <a:r>
              <a:rPr lang="en-US" sz="1000" dirty="0">
                <a:solidFill>
                  <a:srgbClr val="222222"/>
                </a:solidFill>
                <a:latin typeface="Arial" panose="020B0604020202020204" pitchFamily="34" charset="0"/>
              </a:rPr>
              <a:t> Pan, Celine </a:t>
            </a:r>
            <a:r>
              <a:rPr lang="en-US" sz="1000" dirty="0" err="1">
                <a:solidFill>
                  <a:srgbClr val="222222"/>
                </a:solidFill>
                <a:latin typeface="Arial" panose="020B0604020202020204" pitchFamily="34" charset="0"/>
              </a:rPr>
              <a:t>Loscos</a:t>
            </a:r>
            <a:r>
              <a:rPr lang="en-US" sz="1000" dirty="0">
                <a:solidFill>
                  <a:srgbClr val="222222"/>
                </a:solidFill>
                <a:latin typeface="Arial" panose="020B0604020202020204" pitchFamily="34" charset="0"/>
              </a:rPr>
              <a:t>, and Mel Slater. "Building expression into virtual characters." (2006). </a:t>
            </a:r>
            <a:r>
              <a:rPr lang="en-US" sz="1000" dirty="0">
                <a:solidFill>
                  <a:srgbClr val="222222"/>
                </a:solidFill>
                <a:latin typeface="Arial" panose="020B0604020202020204" pitchFamily="34" charset="0"/>
                <a:hlinkClick r:id="rId2"/>
              </a:rPr>
              <a:t>http://eprints.gold.ac.uk/398/1/expressivevirtualcharacters.pdf</a:t>
            </a:r>
            <a:r>
              <a:rPr lang="en-US" sz="1000" dirty="0">
                <a:solidFill>
                  <a:srgbClr val="222222"/>
                </a:solidFill>
                <a:latin typeface="Arial" panose="020B0604020202020204" pitchFamily="34" charset="0"/>
              </a:rPr>
              <a:t> </a:t>
            </a:r>
            <a:endParaRPr lang="en-US" sz="1000" dirty="0"/>
          </a:p>
        </p:txBody>
      </p:sp>
      <p:pic>
        <p:nvPicPr>
          <p:cNvPr id="8" name="Grafik 7">
            <a:extLst>
              <a:ext uri="{FF2B5EF4-FFF2-40B4-BE49-F238E27FC236}">
                <a16:creationId xmlns:a16="http://schemas.microsoft.com/office/drawing/2014/main" id="{817E2FF9-0305-75EC-D5A8-88FADBFF12FD}"/>
              </a:ext>
            </a:extLst>
          </p:cNvPr>
          <p:cNvPicPr>
            <a:picLocks noChangeAspect="1"/>
          </p:cNvPicPr>
          <p:nvPr/>
        </p:nvPicPr>
        <p:blipFill rotWithShape="1">
          <a:blip r:embed="rId3"/>
          <a:srcRect b="7174"/>
          <a:stretch/>
        </p:blipFill>
        <p:spPr>
          <a:xfrm>
            <a:off x="6032114" y="1491668"/>
            <a:ext cx="5645432" cy="3874664"/>
          </a:xfrm>
          <a:prstGeom prst="rect">
            <a:avLst/>
          </a:prstGeom>
        </p:spPr>
      </p:pic>
    </p:spTree>
    <p:extLst>
      <p:ext uri="{BB962C8B-B14F-4D97-AF65-F5344CB8AC3E}">
        <p14:creationId xmlns:p14="http://schemas.microsoft.com/office/powerpoint/2010/main" val="30645657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F678A6-4541-E167-F060-EC896C9E2C2D}"/>
              </a:ext>
            </a:extLst>
          </p:cNvPr>
          <p:cNvSpPr>
            <a:spLocks noGrp="1"/>
          </p:cNvSpPr>
          <p:nvPr>
            <p:ph type="title"/>
          </p:nvPr>
        </p:nvSpPr>
        <p:spPr/>
        <p:txBody>
          <a:bodyPr/>
          <a:lstStyle/>
          <a:p>
            <a:r>
              <a:rPr lang="de-DE" dirty="0" err="1"/>
              <a:t>Empathy</a:t>
            </a:r>
            <a:endParaRPr lang="de-DE" dirty="0"/>
          </a:p>
        </p:txBody>
      </p:sp>
      <p:sp>
        <p:nvSpPr>
          <p:cNvPr id="3" name="Fußzeilenplatzhalter 2">
            <a:extLst>
              <a:ext uri="{FF2B5EF4-FFF2-40B4-BE49-F238E27FC236}">
                <a16:creationId xmlns:a16="http://schemas.microsoft.com/office/drawing/2014/main" id="{A71E2B9A-62FB-2B38-91A4-D1A7B3D2D5C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5CE4489-02E9-6993-3410-2818EEE76A76}"/>
              </a:ext>
            </a:extLst>
          </p:cNvPr>
          <p:cNvSpPr>
            <a:spLocks noGrp="1"/>
          </p:cNvSpPr>
          <p:nvPr>
            <p:ph type="sldNum" sz="quarter" idx="33"/>
          </p:nvPr>
        </p:nvSpPr>
        <p:spPr/>
        <p:txBody>
          <a:bodyPr/>
          <a:lstStyle/>
          <a:p>
            <a:fld id="{BA24374A-C3A8-471A-8837-3FC31668ABE5}" type="slidenum">
              <a:rPr lang="de-DE" smtClean="0"/>
              <a:pPr/>
              <a:t>67</a:t>
            </a:fld>
            <a:endParaRPr lang="de-DE" dirty="0"/>
          </a:p>
        </p:txBody>
      </p:sp>
      <p:sp>
        <p:nvSpPr>
          <p:cNvPr id="5" name="Textplatzhalter 4">
            <a:extLst>
              <a:ext uri="{FF2B5EF4-FFF2-40B4-BE49-F238E27FC236}">
                <a16:creationId xmlns:a16="http://schemas.microsoft.com/office/drawing/2014/main" id="{14D56844-484F-3D2E-E323-3E3D576F4AA8}"/>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9B6823E-8ED0-F92C-4A95-C4E14061EA23}"/>
              </a:ext>
            </a:extLst>
          </p:cNvPr>
          <p:cNvSpPr>
            <a:spLocks noGrp="1"/>
          </p:cNvSpPr>
          <p:nvPr>
            <p:ph type="body" sz="quarter" idx="34"/>
          </p:nvPr>
        </p:nvSpPr>
        <p:spPr/>
        <p:txBody>
          <a:bodyPr/>
          <a:lstStyle/>
          <a:p>
            <a:r>
              <a:rPr lang="en-US" b="0" i="0" dirty="0">
                <a:solidFill>
                  <a:srgbClr val="202122"/>
                </a:solidFill>
                <a:effectLst/>
                <a:latin typeface="Arial" panose="020B0604020202020204" pitchFamily="34" charset="0"/>
              </a:rPr>
              <a:t>The capacity to understand what </a:t>
            </a:r>
            <a:r>
              <a:rPr lang="en-US" b="1" i="0" dirty="0">
                <a:solidFill>
                  <a:schemeClr val="accent1"/>
                </a:solidFill>
                <a:effectLst/>
                <a:latin typeface="Arial" panose="020B0604020202020204" pitchFamily="34" charset="0"/>
              </a:rPr>
              <a:t>another person </a:t>
            </a:r>
            <a:r>
              <a:rPr lang="en-US" b="0" i="0" dirty="0">
                <a:solidFill>
                  <a:srgbClr val="202122"/>
                </a:solidFill>
                <a:effectLst/>
                <a:latin typeface="Arial" panose="020B0604020202020204" pitchFamily="34" charset="0"/>
              </a:rPr>
              <a:t>is experiencing</a:t>
            </a:r>
          </a:p>
          <a:p>
            <a:r>
              <a:rPr lang="en-US" b="0" i="0" dirty="0">
                <a:solidFill>
                  <a:srgbClr val="202122"/>
                </a:solidFill>
                <a:effectLst/>
                <a:latin typeface="Arial" panose="020B0604020202020204" pitchFamily="34" charset="0"/>
              </a:rPr>
              <a:t>Measures of empathy show that mirror neurons are activated during arousal of sympathetic responses</a:t>
            </a:r>
          </a:p>
          <a:p>
            <a:r>
              <a:rPr lang="de-DE" dirty="0" err="1"/>
              <a:t>Three</a:t>
            </a:r>
            <a:r>
              <a:rPr lang="de-DE" dirty="0"/>
              <a:t> </a:t>
            </a:r>
            <a:r>
              <a:rPr lang="de-DE" dirty="0" err="1"/>
              <a:t>types</a:t>
            </a:r>
            <a:r>
              <a:rPr lang="de-DE" dirty="0"/>
              <a:t> of </a:t>
            </a:r>
            <a:r>
              <a:rPr lang="de-DE" dirty="0" err="1"/>
              <a:t>empathy</a:t>
            </a:r>
            <a:r>
              <a:rPr lang="de-DE" dirty="0"/>
              <a:t> </a:t>
            </a:r>
            <a:r>
              <a:rPr lang="de-DE" dirty="0" err="1"/>
              <a:t>are</a:t>
            </a:r>
            <a:r>
              <a:rPr lang="de-DE" dirty="0"/>
              <a:t> </a:t>
            </a:r>
            <a:r>
              <a:rPr lang="de-DE" dirty="0" err="1"/>
              <a:t>known</a:t>
            </a:r>
            <a:r>
              <a:rPr lang="de-DE" dirty="0"/>
              <a:t>: </a:t>
            </a:r>
          </a:p>
          <a:p>
            <a:pPr lvl="1"/>
            <a:r>
              <a:rPr lang="de-DE" b="1" dirty="0" err="1">
                <a:solidFill>
                  <a:schemeClr val="accent1"/>
                </a:solidFill>
              </a:rPr>
              <a:t>Affective</a:t>
            </a:r>
            <a:r>
              <a:rPr lang="de-DE" b="1" dirty="0">
                <a:solidFill>
                  <a:schemeClr val="accent1"/>
                </a:solidFill>
              </a:rPr>
              <a:t> </a:t>
            </a:r>
            <a:r>
              <a:rPr lang="de-DE" b="1" dirty="0" err="1">
                <a:solidFill>
                  <a:schemeClr val="accent1"/>
                </a:solidFill>
              </a:rPr>
              <a:t>empathy</a:t>
            </a:r>
            <a:r>
              <a:rPr lang="de-DE" b="1" dirty="0">
                <a:solidFill>
                  <a:schemeClr val="accent1"/>
                </a:solidFill>
              </a:rPr>
              <a:t> </a:t>
            </a:r>
            <a:r>
              <a:rPr lang="de-DE" dirty="0"/>
              <a:t>(</a:t>
            </a:r>
            <a:r>
              <a:rPr lang="en-US" dirty="0"/>
              <a:t>being affected by another's emotional or arousal state)</a:t>
            </a:r>
          </a:p>
          <a:p>
            <a:pPr lvl="1"/>
            <a:r>
              <a:rPr lang="de-DE" b="1" dirty="0" err="1">
                <a:solidFill>
                  <a:schemeClr val="accent1"/>
                </a:solidFill>
              </a:rPr>
              <a:t>Cognitive</a:t>
            </a:r>
            <a:r>
              <a:rPr lang="de-DE" b="1" dirty="0">
                <a:solidFill>
                  <a:schemeClr val="accent1"/>
                </a:solidFill>
              </a:rPr>
              <a:t> </a:t>
            </a:r>
            <a:r>
              <a:rPr lang="de-DE" b="1" dirty="0" err="1">
                <a:solidFill>
                  <a:schemeClr val="accent1"/>
                </a:solidFill>
              </a:rPr>
              <a:t>empathy</a:t>
            </a:r>
            <a:r>
              <a:rPr lang="de-DE" b="1" dirty="0">
                <a:solidFill>
                  <a:schemeClr val="accent1"/>
                </a:solidFill>
              </a:rPr>
              <a:t> </a:t>
            </a:r>
            <a:r>
              <a:rPr lang="de-DE" dirty="0"/>
              <a:t>(</a:t>
            </a:r>
            <a:r>
              <a:rPr lang="en-US" dirty="0"/>
              <a:t>the capacity to understand another's perspective or mental state)</a:t>
            </a:r>
          </a:p>
          <a:p>
            <a:pPr lvl="1"/>
            <a:r>
              <a:rPr lang="de-DE" b="1" dirty="0" err="1">
                <a:solidFill>
                  <a:schemeClr val="accent1"/>
                </a:solidFill>
              </a:rPr>
              <a:t>Somatic</a:t>
            </a:r>
            <a:r>
              <a:rPr lang="de-DE" b="1" dirty="0">
                <a:solidFill>
                  <a:schemeClr val="accent1"/>
                </a:solidFill>
              </a:rPr>
              <a:t> </a:t>
            </a:r>
            <a:r>
              <a:rPr lang="de-DE" b="1" dirty="0" err="1">
                <a:solidFill>
                  <a:schemeClr val="accent1"/>
                </a:solidFill>
              </a:rPr>
              <a:t>empathy</a:t>
            </a:r>
            <a:r>
              <a:rPr lang="de-DE" b="1" dirty="0">
                <a:solidFill>
                  <a:schemeClr val="accent1"/>
                </a:solidFill>
              </a:rPr>
              <a:t> </a:t>
            </a:r>
            <a:r>
              <a:rPr lang="de-DE" dirty="0"/>
              <a:t>(</a:t>
            </a:r>
            <a:r>
              <a:rPr lang="en-US" dirty="0"/>
              <a:t>an </a:t>
            </a:r>
            <a:r>
              <a:rPr lang="en-US" dirty="0" err="1"/>
              <a:t>immediae</a:t>
            </a:r>
            <a:r>
              <a:rPr lang="en-US" dirty="0"/>
              <a:t> physical reaction, based on mirror neuron responses</a:t>
            </a:r>
            <a:r>
              <a:rPr lang="de-DE" dirty="0"/>
              <a:t>)</a:t>
            </a:r>
          </a:p>
          <a:p>
            <a:pPr lvl="1"/>
            <a:endParaRPr lang="de-DE" b="1" i="0" dirty="0">
              <a:solidFill>
                <a:srgbClr val="000000"/>
              </a:solidFill>
              <a:effectLst/>
              <a:latin typeface="Arial" panose="020B0604020202020204" pitchFamily="34" charset="0"/>
            </a:endParaRPr>
          </a:p>
          <a:p>
            <a:pPr lvl="1"/>
            <a:endParaRPr lang="de-DE" b="1" i="0" dirty="0">
              <a:solidFill>
                <a:srgbClr val="000000"/>
              </a:solidFill>
              <a:effectLst/>
              <a:latin typeface="Arial" panose="020B0604020202020204" pitchFamily="34" charset="0"/>
            </a:endParaRPr>
          </a:p>
          <a:p>
            <a:pPr lvl="1"/>
            <a:endParaRPr lang="de-DE" dirty="0"/>
          </a:p>
          <a:p>
            <a:endParaRPr lang="de-DE" dirty="0"/>
          </a:p>
        </p:txBody>
      </p:sp>
      <p:sp>
        <p:nvSpPr>
          <p:cNvPr id="7" name="Inhaltsplatzhalter 6">
            <a:extLst>
              <a:ext uri="{FF2B5EF4-FFF2-40B4-BE49-F238E27FC236}">
                <a16:creationId xmlns:a16="http://schemas.microsoft.com/office/drawing/2014/main" id="{D513F8D1-D492-7505-DBAC-0B2DC1D83C24}"/>
              </a:ext>
            </a:extLst>
          </p:cNvPr>
          <p:cNvSpPr>
            <a:spLocks noGrp="1"/>
          </p:cNvSpPr>
          <p:nvPr>
            <p:ph sz="quarter" idx="35"/>
          </p:nvPr>
        </p:nvSpPr>
        <p:spPr/>
        <p:txBody>
          <a:bodyPr/>
          <a:lstStyle/>
          <a:p>
            <a:endParaRPr lang="de-DE"/>
          </a:p>
        </p:txBody>
      </p:sp>
    </p:spTree>
    <p:extLst>
      <p:ext uri="{BB962C8B-B14F-4D97-AF65-F5344CB8AC3E}">
        <p14:creationId xmlns:p14="http://schemas.microsoft.com/office/powerpoint/2010/main" val="36316732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9E63979-DDAC-223C-8B87-5BB9E861E06A}"/>
              </a:ext>
            </a:extLst>
          </p:cNvPr>
          <p:cNvSpPr>
            <a:spLocks noGrp="1"/>
          </p:cNvSpPr>
          <p:nvPr>
            <p:ph type="title"/>
          </p:nvPr>
        </p:nvSpPr>
        <p:spPr/>
        <p:txBody>
          <a:bodyPr/>
          <a:lstStyle/>
          <a:p>
            <a:r>
              <a:rPr lang="de-DE" dirty="0"/>
              <a:t>Face </a:t>
            </a:r>
            <a:r>
              <a:rPr lang="de-DE" dirty="0" err="1"/>
              <a:t>Perception</a:t>
            </a:r>
            <a:endParaRPr lang="de-DE" dirty="0"/>
          </a:p>
        </p:txBody>
      </p:sp>
      <p:sp>
        <p:nvSpPr>
          <p:cNvPr id="3" name="Fußzeilenplatzhalter 2">
            <a:extLst>
              <a:ext uri="{FF2B5EF4-FFF2-40B4-BE49-F238E27FC236}">
                <a16:creationId xmlns:a16="http://schemas.microsoft.com/office/drawing/2014/main" id="{6D3EE586-B004-13C4-8387-CC8AC957084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C0A336D-2435-09B5-562A-A5AFE358E783}"/>
              </a:ext>
            </a:extLst>
          </p:cNvPr>
          <p:cNvSpPr>
            <a:spLocks noGrp="1"/>
          </p:cNvSpPr>
          <p:nvPr>
            <p:ph type="sldNum" sz="quarter" idx="33"/>
          </p:nvPr>
        </p:nvSpPr>
        <p:spPr/>
        <p:txBody>
          <a:bodyPr/>
          <a:lstStyle/>
          <a:p>
            <a:fld id="{BA24374A-C3A8-471A-8837-3FC31668ABE5}" type="slidenum">
              <a:rPr lang="de-DE" smtClean="0"/>
              <a:pPr/>
              <a:t>68</a:t>
            </a:fld>
            <a:endParaRPr lang="de-DE" dirty="0"/>
          </a:p>
        </p:txBody>
      </p:sp>
      <p:sp>
        <p:nvSpPr>
          <p:cNvPr id="5" name="Textplatzhalter 4">
            <a:extLst>
              <a:ext uri="{FF2B5EF4-FFF2-40B4-BE49-F238E27FC236}">
                <a16:creationId xmlns:a16="http://schemas.microsoft.com/office/drawing/2014/main" id="{D3C0B51E-F88E-14C4-0FA3-90B343EDF031}"/>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0A3EE366-36A7-EF5E-7B7C-44CC4C9798AA}"/>
              </a:ext>
            </a:extLst>
          </p:cNvPr>
          <p:cNvSpPr>
            <a:spLocks noGrp="1"/>
          </p:cNvSpPr>
          <p:nvPr>
            <p:ph type="body" sz="quarter" idx="34"/>
          </p:nvPr>
        </p:nvSpPr>
        <p:spPr>
          <a:xfrm>
            <a:off x="695325" y="1449388"/>
            <a:ext cx="7259955" cy="4056061"/>
          </a:xfrm>
        </p:spPr>
        <p:txBody>
          <a:bodyPr>
            <a:normAutofit fontScale="92500" lnSpcReduction="10000"/>
          </a:bodyPr>
          <a:lstStyle/>
          <a:p>
            <a:r>
              <a:rPr lang="en-US" dirty="0">
                <a:latin typeface="+mn-lt"/>
              </a:rPr>
              <a:t>Understand each other’s </a:t>
            </a:r>
            <a:r>
              <a:rPr lang="en-US" b="1" dirty="0">
                <a:solidFill>
                  <a:schemeClr val="accent1"/>
                </a:solidFill>
                <a:latin typeface="+mn-lt"/>
              </a:rPr>
              <a:t>identity</a:t>
            </a:r>
            <a:r>
              <a:rPr lang="en-US" dirty="0">
                <a:latin typeface="+mn-lt"/>
              </a:rPr>
              <a:t>, </a:t>
            </a:r>
            <a:r>
              <a:rPr lang="en-US" b="1" dirty="0">
                <a:solidFill>
                  <a:schemeClr val="accent1"/>
                </a:solidFill>
                <a:latin typeface="+mn-lt"/>
              </a:rPr>
              <a:t>thoughts</a:t>
            </a:r>
            <a:r>
              <a:rPr lang="en-US" dirty="0">
                <a:latin typeface="+mn-lt"/>
              </a:rPr>
              <a:t>, </a:t>
            </a:r>
            <a:r>
              <a:rPr lang="en-US" b="1" dirty="0">
                <a:solidFill>
                  <a:schemeClr val="accent1"/>
                </a:solidFill>
                <a:latin typeface="+mn-lt"/>
              </a:rPr>
              <a:t>anticipate their actions</a:t>
            </a:r>
            <a:r>
              <a:rPr lang="en-US" dirty="0">
                <a:latin typeface="+mn-lt"/>
              </a:rPr>
              <a:t>, recognize their </a:t>
            </a:r>
            <a:r>
              <a:rPr lang="en-US" b="1" dirty="0">
                <a:solidFill>
                  <a:schemeClr val="accent1"/>
                </a:solidFill>
                <a:latin typeface="+mn-lt"/>
              </a:rPr>
              <a:t>emotions</a:t>
            </a:r>
            <a:r>
              <a:rPr lang="en-US" dirty="0">
                <a:latin typeface="+mn-lt"/>
              </a:rPr>
              <a:t>, build </a:t>
            </a:r>
            <a:r>
              <a:rPr lang="en-US" b="1" dirty="0">
                <a:solidFill>
                  <a:schemeClr val="accent1"/>
                </a:solidFill>
                <a:latin typeface="+mn-lt"/>
              </a:rPr>
              <a:t>connections</a:t>
            </a:r>
            <a:r>
              <a:rPr lang="en-US" dirty="0">
                <a:latin typeface="+mn-lt"/>
              </a:rPr>
              <a:t>, and </a:t>
            </a:r>
            <a:r>
              <a:rPr lang="en-US" b="1" dirty="0">
                <a:solidFill>
                  <a:schemeClr val="accent1"/>
                </a:solidFill>
                <a:latin typeface="+mn-lt"/>
              </a:rPr>
              <a:t>communicate</a:t>
            </a:r>
          </a:p>
          <a:p>
            <a:r>
              <a:rPr lang="de-DE" b="0" i="0" dirty="0" err="1">
                <a:solidFill>
                  <a:srgbClr val="202122"/>
                </a:solidFill>
                <a:effectLst/>
                <a:latin typeface="+mn-lt"/>
              </a:rPr>
              <a:t>Involves</a:t>
            </a:r>
            <a:r>
              <a:rPr lang="de-DE" b="0" i="0" dirty="0">
                <a:solidFill>
                  <a:srgbClr val="202122"/>
                </a:solidFill>
                <a:effectLst/>
                <a:latin typeface="+mn-lt"/>
              </a:rPr>
              <a:t> </a:t>
            </a:r>
            <a:r>
              <a:rPr lang="de-DE" b="1" i="0" dirty="0" err="1">
                <a:solidFill>
                  <a:schemeClr val="accent1"/>
                </a:solidFill>
                <a:effectLst/>
                <a:latin typeface="+mn-lt"/>
              </a:rPr>
              <a:t>three</a:t>
            </a:r>
            <a:r>
              <a:rPr lang="de-DE" b="1" i="0" dirty="0">
                <a:solidFill>
                  <a:schemeClr val="accent1"/>
                </a:solidFill>
                <a:effectLst/>
                <a:latin typeface="+mn-lt"/>
              </a:rPr>
              <a:t> </a:t>
            </a:r>
            <a:r>
              <a:rPr lang="de-DE" b="1" dirty="0" err="1">
                <a:solidFill>
                  <a:schemeClr val="accent1"/>
                </a:solidFill>
                <a:latin typeface="+mn-lt"/>
              </a:rPr>
              <a:t>independent</a:t>
            </a:r>
            <a:r>
              <a:rPr lang="de-DE" b="1" dirty="0">
                <a:solidFill>
                  <a:schemeClr val="accent1"/>
                </a:solidFill>
                <a:latin typeface="+mn-lt"/>
              </a:rPr>
              <a:t> sub-</a:t>
            </a:r>
            <a:r>
              <a:rPr lang="de-DE" b="1" dirty="0" err="1">
                <a:solidFill>
                  <a:schemeClr val="accent1"/>
                </a:solidFill>
                <a:latin typeface="+mn-lt"/>
              </a:rPr>
              <a:t>processes</a:t>
            </a:r>
            <a:endParaRPr lang="de-DE" b="1" dirty="0">
              <a:solidFill>
                <a:schemeClr val="accent1"/>
              </a:solidFill>
              <a:latin typeface="+mn-lt"/>
            </a:endParaRPr>
          </a:p>
          <a:p>
            <a:pPr marL="814388" lvl="1" indent="-457200">
              <a:buFont typeface="+mj-lt"/>
              <a:buAutoNum type="arabicPeriod"/>
            </a:pPr>
            <a:r>
              <a:rPr lang="de-DE" b="1" i="0" dirty="0">
                <a:solidFill>
                  <a:schemeClr val="accent1"/>
                </a:solidFill>
                <a:effectLst/>
                <a:latin typeface="+mn-lt"/>
              </a:rPr>
              <a:t>Feature-</a:t>
            </a:r>
            <a:r>
              <a:rPr lang="de-DE" b="1" i="0" dirty="0" err="1">
                <a:solidFill>
                  <a:schemeClr val="accent1"/>
                </a:solidFill>
                <a:effectLst/>
                <a:latin typeface="+mn-lt"/>
              </a:rPr>
              <a:t>by</a:t>
            </a:r>
            <a:r>
              <a:rPr lang="de-DE" b="1" i="0" dirty="0">
                <a:solidFill>
                  <a:schemeClr val="accent1"/>
                </a:solidFill>
                <a:effectLst/>
                <a:latin typeface="+mn-lt"/>
              </a:rPr>
              <a:t>-feature </a:t>
            </a:r>
            <a:r>
              <a:rPr lang="de-DE" b="1" i="0" dirty="0" err="1">
                <a:solidFill>
                  <a:schemeClr val="accent1"/>
                </a:solidFill>
                <a:effectLst/>
                <a:latin typeface="+mn-lt"/>
              </a:rPr>
              <a:t>analysis</a:t>
            </a:r>
            <a:r>
              <a:rPr lang="de-DE" b="1" i="0" dirty="0">
                <a:solidFill>
                  <a:schemeClr val="accent1"/>
                </a:solidFill>
                <a:effectLst/>
                <a:latin typeface="+mn-lt"/>
              </a:rPr>
              <a:t> </a:t>
            </a:r>
            <a:r>
              <a:rPr lang="de-DE" b="0" i="0" dirty="0">
                <a:solidFill>
                  <a:srgbClr val="202122"/>
                </a:solidFill>
                <a:effectLst/>
                <a:latin typeface="+mn-lt"/>
              </a:rPr>
              <a:t>(</a:t>
            </a:r>
            <a:r>
              <a:rPr lang="de-DE" b="0" i="0" dirty="0" err="1">
                <a:solidFill>
                  <a:srgbClr val="202122"/>
                </a:solidFill>
                <a:effectLst/>
                <a:latin typeface="+mn-lt"/>
              </a:rPr>
              <a:t>perceiving</a:t>
            </a:r>
            <a:r>
              <a:rPr lang="de-DE" b="0" i="0" dirty="0">
                <a:solidFill>
                  <a:srgbClr val="202122"/>
                </a:solidFill>
                <a:effectLst/>
                <a:latin typeface="+mn-lt"/>
              </a:rPr>
              <a:t> simple </a:t>
            </a:r>
            <a:r>
              <a:rPr lang="de-DE" b="0" i="0" dirty="0" err="1">
                <a:solidFill>
                  <a:srgbClr val="202122"/>
                </a:solidFill>
                <a:effectLst/>
                <a:latin typeface="+mn-lt"/>
              </a:rPr>
              <a:t>physical</a:t>
            </a:r>
            <a:r>
              <a:rPr lang="de-DE" b="0" i="0" dirty="0">
                <a:solidFill>
                  <a:srgbClr val="202122"/>
                </a:solidFill>
                <a:effectLst/>
                <a:latin typeface="+mn-lt"/>
              </a:rPr>
              <a:t> </a:t>
            </a:r>
            <a:r>
              <a:rPr lang="de-DE" b="0" i="0" dirty="0" err="1">
                <a:solidFill>
                  <a:srgbClr val="202122"/>
                </a:solidFill>
                <a:effectLst/>
                <a:latin typeface="+mn-lt"/>
              </a:rPr>
              <a:t>aspects</a:t>
            </a:r>
            <a:r>
              <a:rPr lang="de-DE" dirty="0">
                <a:solidFill>
                  <a:srgbClr val="202122"/>
                </a:solidFill>
                <a:latin typeface="+mn-lt"/>
              </a:rPr>
              <a:t>: </a:t>
            </a:r>
            <a:r>
              <a:rPr lang="de-DE" dirty="0" err="1">
                <a:solidFill>
                  <a:srgbClr val="202122"/>
                </a:solidFill>
                <a:latin typeface="+mn-lt"/>
              </a:rPr>
              <a:t>age</a:t>
            </a:r>
            <a:r>
              <a:rPr lang="de-DE" dirty="0">
                <a:solidFill>
                  <a:srgbClr val="202122"/>
                </a:solidFill>
                <a:latin typeface="+mn-lt"/>
              </a:rPr>
              <a:t>, </a:t>
            </a:r>
            <a:r>
              <a:rPr lang="de-DE" dirty="0" err="1">
                <a:solidFill>
                  <a:srgbClr val="202122"/>
                </a:solidFill>
                <a:latin typeface="+mn-lt"/>
              </a:rPr>
              <a:t>gender</a:t>
            </a:r>
            <a:r>
              <a:rPr lang="de-DE" dirty="0">
                <a:solidFill>
                  <a:srgbClr val="202122"/>
                </a:solidFill>
                <a:latin typeface="+mn-lt"/>
              </a:rPr>
              <a:t>, </a:t>
            </a:r>
            <a:r>
              <a:rPr lang="de-DE" dirty="0" err="1">
                <a:solidFill>
                  <a:srgbClr val="202122"/>
                </a:solidFill>
                <a:latin typeface="+mn-lt"/>
              </a:rPr>
              <a:t>basic</a:t>
            </a:r>
            <a:r>
              <a:rPr lang="de-DE" dirty="0">
                <a:solidFill>
                  <a:srgbClr val="202122"/>
                </a:solidFill>
                <a:latin typeface="+mn-lt"/>
              </a:rPr>
              <a:t> </a:t>
            </a:r>
            <a:r>
              <a:rPr lang="de-DE" dirty="0" err="1">
                <a:solidFill>
                  <a:srgbClr val="202122"/>
                </a:solidFill>
                <a:latin typeface="+mn-lt"/>
              </a:rPr>
              <a:t>expression</a:t>
            </a:r>
            <a:r>
              <a:rPr lang="de-DE" dirty="0">
                <a:solidFill>
                  <a:srgbClr val="202122"/>
                </a:solidFill>
                <a:latin typeface="+mn-lt"/>
              </a:rPr>
              <a:t>)</a:t>
            </a:r>
          </a:p>
          <a:p>
            <a:pPr marL="814388" lvl="1" indent="-457200">
              <a:buFont typeface="+mj-lt"/>
              <a:buAutoNum type="arabicPeriod"/>
            </a:pPr>
            <a:r>
              <a:rPr lang="en-US" b="0" i="0" dirty="0">
                <a:solidFill>
                  <a:srgbClr val="202122"/>
                </a:solidFill>
                <a:effectLst/>
                <a:latin typeface="+mn-lt"/>
              </a:rPr>
              <a:t>Shaping a </a:t>
            </a:r>
            <a:r>
              <a:rPr lang="en-US" b="1" i="0" dirty="0">
                <a:solidFill>
                  <a:schemeClr val="accent1"/>
                </a:solidFill>
                <a:effectLst/>
                <a:latin typeface="+mn-lt"/>
              </a:rPr>
              <a:t>structural model </a:t>
            </a:r>
            <a:r>
              <a:rPr lang="en-US" b="0" i="0" dirty="0">
                <a:solidFill>
                  <a:srgbClr val="202122"/>
                </a:solidFill>
                <a:effectLst/>
                <a:latin typeface="+mn-lt"/>
              </a:rPr>
              <a:t>of the face (memory, 3D perception)</a:t>
            </a:r>
          </a:p>
          <a:p>
            <a:pPr marL="814388" lvl="1" indent="-457200">
              <a:buFont typeface="+mj-lt"/>
              <a:buAutoNum type="arabicPeriod"/>
            </a:pPr>
            <a:r>
              <a:rPr lang="de-DE" b="1" i="0" dirty="0" err="1">
                <a:solidFill>
                  <a:schemeClr val="accent1"/>
                </a:solidFill>
                <a:effectLst/>
                <a:latin typeface="+mn-lt"/>
              </a:rPr>
              <a:t>Structural</a:t>
            </a:r>
            <a:r>
              <a:rPr lang="de-DE" b="1" i="0" dirty="0">
                <a:solidFill>
                  <a:schemeClr val="accent1"/>
                </a:solidFill>
                <a:effectLst/>
                <a:latin typeface="+mn-lt"/>
              </a:rPr>
              <a:t> </a:t>
            </a:r>
            <a:r>
              <a:rPr lang="de-DE" b="1" i="0" dirty="0" err="1">
                <a:solidFill>
                  <a:schemeClr val="accent1"/>
                </a:solidFill>
                <a:effectLst/>
                <a:latin typeface="+mn-lt"/>
              </a:rPr>
              <a:t>encoding</a:t>
            </a:r>
            <a:r>
              <a:rPr lang="de-DE" b="1" i="0" dirty="0">
                <a:solidFill>
                  <a:schemeClr val="accent1"/>
                </a:solidFill>
                <a:effectLst/>
                <a:latin typeface="+mn-lt"/>
              </a:rPr>
              <a:t> </a:t>
            </a:r>
            <a:r>
              <a:rPr lang="de-DE" b="0" i="0" dirty="0">
                <a:solidFill>
                  <a:srgbClr val="202122"/>
                </a:solidFill>
                <a:effectLst/>
                <a:latin typeface="+mn-lt"/>
              </a:rPr>
              <a:t>of </a:t>
            </a:r>
            <a:r>
              <a:rPr lang="de-DE" b="0" i="0" dirty="0" err="1">
                <a:solidFill>
                  <a:srgbClr val="202122"/>
                </a:solidFill>
                <a:effectLst/>
                <a:latin typeface="+mn-lt"/>
              </a:rPr>
              <a:t>faces</a:t>
            </a:r>
            <a:r>
              <a:rPr lang="de-DE" b="0" i="0" dirty="0">
                <a:solidFill>
                  <a:srgbClr val="202122"/>
                </a:solidFill>
                <a:effectLst/>
                <a:latin typeface="+mn-lt"/>
              </a:rPr>
              <a:t> </a:t>
            </a:r>
            <a:r>
              <a:rPr lang="de-DE" b="0" i="0" dirty="0" err="1">
                <a:solidFill>
                  <a:srgbClr val="202122"/>
                </a:solidFill>
                <a:effectLst/>
                <a:latin typeface="+mn-lt"/>
              </a:rPr>
              <a:t>into</a:t>
            </a:r>
            <a:r>
              <a:rPr lang="de-DE" b="0" i="0" dirty="0">
                <a:solidFill>
                  <a:srgbClr val="202122"/>
                </a:solidFill>
                <a:effectLst/>
                <a:latin typeface="+mn-lt"/>
              </a:rPr>
              <a:t> „</a:t>
            </a:r>
            <a:r>
              <a:rPr lang="de-DE" dirty="0" err="1">
                <a:solidFill>
                  <a:srgbClr val="202122"/>
                </a:solidFill>
                <a:latin typeface="+mn-lt"/>
              </a:rPr>
              <a:t>r</a:t>
            </a:r>
            <a:r>
              <a:rPr lang="de-DE" b="0" i="0" dirty="0" err="1">
                <a:solidFill>
                  <a:srgbClr val="202122"/>
                </a:solidFill>
                <a:effectLst/>
                <a:latin typeface="+mn-lt"/>
              </a:rPr>
              <a:t>ecognition</a:t>
            </a:r>
            <a:r>
              <a:rPr lang="de-DE" b="0" i="0" dirty="0">
                <a:solidFill>
                  <a:srgbClr val="202122"/>
                </a:solidFill>
                <a:effectLst/>
                <a:latin typeface="+mn-lt"/>
              </a:rPr>
              <a:t> </a:t>
            </a:r>
            <a:r>
              <a:rPr lang="de-DE" b="0" i="0" dirty="0" err="1">
                <a:solidFill>
                  <a:srgbClr val="202122"/>
                </a:solidFill>
                <a:effectLst/>
                <a:latin typeface="+mn-lt"/>
              </a:rPr>
              <a:t>units</a:t>
            </a:r>
            <a:r>
              <a:rPr lang="de-DE" b="0" i="0" dirty="0">
                <a:solidFill>
                  <a:srgbClr val="202122"/>
                </a:solidFill>
                <a:effectLst/>
                <a:latin typeface="+mn-lt"/>
              </a:rPr>
              <a:t>“ to </a:t>
            </a:r>
            <a:r>
              <a:rPr lang="de-DE" b="0" i="0" dirty="0" err="1">
                <a:solidFill>
                  <a:srgbClr val="202122"/>
                </a:solidFill>
                <a:effectLst/>
                <a:latin typeface="+mn-lt"/>
              </a:rPr>
              <a:t>identifiy</a:t>
            </a:r>
            <a:r>
              <a:rPr lang="de-DE" b="0" i="0" dirty="0">
                <a:solidFill>
                  <a:srgbClr val="202122"/>
                </a:solidFill>
                <a:effectLst/>
                <a:latin typeface="+mn-lt"/>
              </a:rPr>
              <a:t> a </a:t>
            </a:r>
            <a:r>
              <a:rPr lang="de-DE" b="0" i="0" dirty="0" err="1">
                <a:solidFill>
                  <a:srgbClr val="202122"/>
                </a:solidFill>
                <a:effectLst/>
                <a:latin typeface="+mn-lt"/>
              </a:rPr>
              <a:t>person</a:t>
            </a:r>
            <a:r>
              <a:rPr lang="de-DE" b="0" i="0" dirty="0">
                <a:solidFill>
                  <a:srgbClr val="202122"/>
                </a:solidFill>
                <a:effectLst/>
                <a:latin typeface="+mn-lt"/>
              </a:rPr>
              <a:t> from </a:t>
            </a:r>
            <a:r>
              <a:rPr lang="de-DE" b="0" i="0" dirty="0" err="1">
                <a:solidFill>
                  <a:srgbClr val="202122"/>
                </a:solidFill>
                <a:effectLst/>
                <a:latin typeface="+mn-lt"/>
              </a:rPr>
              <a:t>semantics</a:t>
            </a:r>
            <a:endParaRPr lang="de-DE" b="0" i="0" dirty="0">
              <a:solidFill>
                <a:srgbClr val="202122"/>
              </a:solidFill>
              <a:effectLst/>
              <a:latin typeface="+mn-lt"/>
            </a:endParaRPr>
          </a:p>
          <a:p>
            <a:pPr marL="0" indent="0">
              <a:buNone/>
            </a:pPr>
            <a:r>
              <a:rPr lang="de-DE" dirty="0">
                <a:latin typeface="+mn-lt"/>
                <a:sym typeface="Wingdings" panose="05000000000000000000" pitchFamily="2" charset="2"/>
              </a:rPr>
              <a:t> </a:t>
            </a:r>
            <a:r>
              <a:rPr lang="de-DE" dirty="0" err="1">
                <a:latin typeface="+mn-lt"/>
              </a:rPr>
              <a:t>Important</a:t>
            </a:r>
            <a:r>
              <a:rPr lang="de-DE" dirty="0">
                <a:latin typeface="+mn-lt"/>
              </a:rPr>
              <a:t> </a:t>
            </a:r>
            <a:r>
              <a:rPr lang="de-DE" dirty="0" err="1">
                <a:latin typeface="+mn-lt"/>
              </a:rPr>
              <a:t>for</a:t>
            </a:r>
            <a:r>
              <a:rPr lang="de-DE" dirty="0">
                <a:latin typeface="+mn-lt"/>
              </a:rPr>
              <a:t> virtual </a:t>
            </a:r>
            <a:r>
              <a:rPr lang="de-DE" dirty="0" err="1">
                <a:latin typeface="+mn-lt"/>
              </a:rPr>
              <a:t>humans</a:t>
            </a:r>
            <a:r>
              <a:rPr lang="de-DE" dirty="0">
                <a:latin typeface="+mn-lt"/>
              </a:rPr>
              <a:t> and human-like </a:t>
            </a:r>
            <a:r>
              <a:rPr lang="de-DE" dirty="0" err="1">
                <a:latin typeface="+mn-lt"/>
              </a:rPr>
              <a:t>robots</a:t>
            </a:r>
            <a:endParaRPr lang="de-DE" dirty="0">
              <a:latin typeface="+mn-lt"/>
            </a:endParaRPr>
          </a:p>
          <a:p>
            <a:endParaRPr lang="de-DE" dirty="0">
              <a:latin typeface="+mn-lt"/>
            </a:endParaRPr>
          </a:p>
        </p:txBody>
      </p:sp>
      <p:sp>
        <p:nvSpPr>
          <p:cNvPr id="7" name="Inhaltsplatzhalter 6">
            <a:extLst>
              <a:ext uri="{FF2B5EF4-FFF2-40B4-BE49-F238E27FC236}">
                <a16:creationId xmlns:a16="http://schemas.microsoft.com/office/drawing/2014/main" id="{C2BBBF64-C3B1-20AE-7C9A-614EA461B1DA}"/>
              </a:ext>
            </a:extLst>
          </p:cNvPr>
          <p:cNvSpPr>
            <a:spLocks noGrp="1"/>
          </p:cNvSpPr>
          <p:nvPr>
            <p:ph sz="quarter" idx="35"/>
          </p:nvPr>
        </p:nvSpPr>
        <p:spPr/>
        <p:txBody>
          <a:bodyPr/>
          <a:lstStyle/>
          <a:p>
            <a:endParaRPr lang="de-DE"/>
          </a:p>
        </p:txBody>
      </p:sp>
      <p:pic>
        <p:nvPicPr>
          <p:cNvPr id="8" name="Picture 2">
            <a:extLst>
              <a:ext uri="{FF2B5EF4-FFF2-40B4-BE49-F238E27FC236}">
                <a16:creationId xmlns:a16="http://schemas.microsoft.com/office/drawing/2014/main" id="{41558F93-18CF-B64E-5CA6-A65AAB747A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4174" y="531839"/>
            <a:ext cx="4032250" cy="5149931"/>
          </a:xfrm>
          <a:prstGeom prst="rect">
            <a:avLst/>
          </a:prstGeom>
          <a:noFill/>
          <a:extLst>
            <a:ext uri="{909E8E84-426E-40DD-AFC4-6F175D3DCCD1}">
              <a14:hiddenFill xmlns:a14="http://schemas.microsoft.com/office/drawing/2010/main">
                <a:solidFill>
                  <a:srgbClr val="FFFFFF"/>
                </a:solidFill>
              </a14:hiddenFill>
            </a:ext>
          </a:extLst>
        </p:spPr>
      </p:pic>
      <p:sp>
        <p:nvSpPr>
          <p:cNvPr id="9" name="Textfeld 8">
            <a:extLst>
              <a:ext uri="{FF2B5EF4-FFF2-40B4-BE49-F238E27FC236}">
                <a16:creationId xmlns:a16="http://schemas.microsoft.com/office/drawing/2014/main" id="{45526236-56CA-9C80-11E6-D4EFA58CC70E}"/>
              </a:ext>
            </a:extLst>
          </p:cNvPr>
          <p:cNvSpPr txBox="1"/>
          <p:nvPr/>
        </p:nvSpPr>
        <p:spPr>
          <a:xfrm>
            <a:off x="8128405" y="5552124"/>
            <a:ext cx="3783787" cy="461665"/>
          </a:xfrm>
          <a:prstGeom prst="rect">
            <a:avLst/>
          </a:prstGeom>
          <a:noFill/>
        </p:spPr>
        <p:txBody>
          <a:bodyPr wrap="square">
            <a:spAutoFit/>
          </a:bodyPr>
          <a:lstStyle/>
          <a:p>
            <a:r>
              <a:rPr lang="en-US" sz="1200" b="0" i="0" dirty="0">
                <a:solidFill>
                  <a:srgbClr val="202122"/>
                </a:solidFill>
                <a:effectLst/>
                <a:latin typeface="Arial" panose="020B0604020202020204" pitchFamily="34" charset="0"/>
              </a:rPr>
              <a:t>Image from: Bruce &amp; Young Model of Face Recognition-1986, Wikipedia.org </a:t>
            </a:r>
            <a:endParaRPr lang="de-DE" sz="1200" dirty="0"/>
          </a:p>
        </p:txBody>
      </p:sp>
    </p:spTree>
    <p:extLst>
      <p:ext uri="{BB962C8B-B14F-4D97-AF65-F5344CB8AC3E}">
        <p14:creationId xmlns:p14="http://schemas.microsoft.com/office/powerpoint/2010/main" val="271012731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89BE016-73A7-F76B-B805-17B1799EE1B0}"/>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A3CEEA65-BC80-0BD7-75C9-95A231A8502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955F2787-2FF1-8EC4-F21A-BBB7B0C8D948}"/>
              </a:ext>
            </a:extLst>
          </p:cNvPr>
          <p:cNvSpPr>
            <a:spLocks noGrp="1"/>
          </p:cNvSpPr>
          <p:nvPr>
            <p:ph type="sldNum" sz="quarter" idx="33"/>
          </p:nvPr>
        </p:nvSpPr>
        <p:spPr/>
        <p:txBody>
          <a:bodyPr/>
          <a:lstStyle/>
          <a:p>
            <a:fld id="{BA24374A-C3A8-471A-8837-3FC31668ABE5}" type="slidenum">
              <a:rPr lang="de-DE" smtClean="0"/>
              <a:pPr/>
              <a:t>69</a:t>
            </a:fld>
            <a:endParaRPr lang="de-DE" dirty="0"/>
          </a:p>
        </p:txBody>
      </p:sp>
      <p:sp>
        <p:nvSpPr>
          <p:cNvPr id="5" name="Textplatzhalter 4">
            <a:extLst>
              <a:ext uri="{FF2B5EF4-FFF2-40B4-BE49-F238E27FC236}">
                <a16:creationId xmlns:a16="http://schemas.microsoft.com/office/drawing/2014/main" id="{009ED5EF-61DD-2D3D-B9CA-8DA4C4297228}"/>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21C4DF95-8725-4F38-15E8-3A98AA9EAF10}"/>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6A37DA8-4B14-E00A-BA1A-3C138EBE5241}"/>
              </a:ext>
            </a:extLst>
          </p:cNvPr>
          <p:cNvSpPr>
            <a:spLocks noGrp="1"/>
          </p:cNvSpPr>
          <p:nvPr>
            <p:ph sz="quarter" idx="35"/>
          </p:nvPr>
        </p:nvSpPr>
        <p:spPr/>
        <p:txBody>
          <a:bodyPr/>
          <a:lstStyle/>
          <a:p>
            <a:endParaRPr lang="de-DE"/>
          </a:p>
        </p:txBody>
      </p:sp>
      <p:pic>
        <p:nvPicPr>
          <p:cNvPr id="8" name="Picture 4" descr="Ãhnliches Foto">
            <a:extLst>
              <a:ext uri="{FF2B5EF4-FFF2-40B4-BE49-F238E27FC236}">
                <a16:creationId xmlns:a16="http://schemas.microsoft.com/office/drawing/2014/main" id="{9C4A2715-18E3-906E-31B3-C40F157390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06" b="43942"/>
          <a:stretch/>
        </p:blipFill>
        <p:spPr bwMode="auto">
          <a:xfrm>
            <a:off x="6095997" y="3440430"/>
            <a:ext cx="6096001" cy="34175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Bildergebnis fÃ¼r uncanny valley in games">
            <a:extLst>
              <a:ext uri="{FF2B5EF4-FFF2-40B4-BE49-F238E27FC236}">
                <a16:creationId xmlns:a16="http://schemas.microsoft.com/office/drawing/2014/main" id="{B95C871A-C592-1820-C223-765AB7DECB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8" t="6198" r="15004" b="11303"/>
          <a:stretch/>
        </p:blipFill>
        <p:spPr bwMode="auto">
          <a:xfrm>
            <a:off x="0" y="3429001"/>
            <a:ext cx="6095999" cy="342899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Ähnliches Foto">
            <a:extLst>
              <a:ext uri="{FF2B5EF4-FFF2-40B4-BE49-F238E27FC236}">
                <a16:creationId xmlns:a16="http://schemas.microsoft.com/office/drawing/2014/main" id="{CBA6D725-1CEB-8BC5-A19F-B5178C7F021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527" b="15028"/>
          <a:stretch/>
        </p:blipFill>
        <p:spPr bwMode="auto">
          <a:xfrm>
            <a:off x="-1" y="-15700"/>
            <a:ext cx="6933661" cy="345324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7">
            <a:extLst>
              <a:ext uri="{FF2B5EF4-FFF2-40B4-BE49-F238E27FC236}">
                <a16:creationId xmlns:a16="http://schemas.microsoft.com/office/drawing/2014/main" id="{AF438682-323D-70A2-C0C8-847A3555243C}"/>
              </a:ext>
            </a:extLst>
          </p:cNvPr>
          <p:cNvSpPr/>
          <p:nvPr/>
        </p:nvSpPr>
        <p:spPr>
          <a:xfrm>
            <a:off x="0" y="3149239"/>
            <a:ext cx="2215671" cy="246221"/>
          </a:xfrm>
          <a:prstGeom prst="rect">
            <a:avLst/>
          </a:prstGeom>
        </p:spPr>
        <p:txBody>
          <a:bodyPr wrap="none">
            <a:spAutoFit/>
          </a:bodyPr>
          <a:lstStyle/>
          <a:p>
            <a:r>
              <a:rPr lang="en-US" sz="1000" b="1" dirty="0">
                <a:solidFill>
                  <a:schemeClr val="bg1"/>
                </a:solidFill>
                <a:latin typeface="+mj-lt"/>
              </a:rPr>
              <a:t>L.A. Noire, HD Remastered (2017</a:t>
            </a:r>
            <a:r>
              <a:rPr lang="en-US" sz="1000" b="1" dirty="0">
                <a:solidFill>
                  <a:schemeClr val="bg1"/>
                </a:solidFill>
              </a:rPr>
              <a:t>)</a:t>
            </a:r>
            <a:endParaRPr lang="en-US" sz="1000" b="1" dirty="0">
              <a:solidFill>
                <a:schemeClr val="bg1"/>
              </a:solidFill>
              <a:latin typeface="+mj-lt"/>
            </a:endParaRPr>
          </a:p>
        </p:txBody>
      </p:sp>
      <p:pic>
        <p:nvPicPr>
          <p:cNvPr id="12" name="Picture 2" descr="Bildergebnis fÃ¼r mass effect andromeda uncanny">
            <a:extLst>
              <a:ext uri="{FF2B5EF4-FFF2-40B4-BE49-F238E27FC236}">
                <a16:creationId xmlns:a16="http://schemas.microsoft.com/office/drawing/2014/main" id="{0F8FFEF3-2ECE-6C02-E449-D66518EBB19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bright="40000"/>
                    </a14:imgEffect>
                  </a14:imgLayer>
                </a14:imgProps>
              </a:ext>
              <a:ext uri="{28A0092B-C50C-407E-A947-70E740481C1C}">
                <a14:useLocalDpi xmlns:a14="http://schemas.microsoft.com/office/drawing/2010/main" val="0"/>
              </a:ext>
            </a:extLst>
          </a:blip>
          <a:srcRect l="712" r="295"/>
          <a:stretch/>
        </p:blipFill>
        <p:spPr bwMode="auto">
          <a:xfrm>
            <a:off x="6095998" y="-11431"/>
            <a:ext cx="6096001" cy="344043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0">
            <a:extLst>
              <a:ext uri="{FF2B5EF4-FFF2-40B4-BE49-F238E27FC236}">
                <a16:creationId xmlns:a16="http://schemas.microsoft.com/office/drawing/2014/main" id="{99D0886B-BF41-ABE0-364D-079FAB97B0FC}"/>
              </a:ext>
            </a:extLst>
          </p:cNvPr>
          <p:cNvSpPr/>
          <p:nvPr/>
        </p:nvSpPr>
        <p:spPr>
          <a:xfrm>
            <a:off x="6096001" y="3143806"/>
            <a:ext cx="2089033" cy="246221"/>
          </a:xfrm>
          <a:prstGeom prst="rect">
            <a:avLst/>
          </a:prstGeom>
        </p:spPr>
        <p:txBody>
          <a:bodyPr wrap="none">
            <a:spAutoFit/>
          </a:bodyPr>
          <a:lstStyle/>
          <a:p>
            <a:r>
              <a:rPr lang="en-US" sz="1000" b="1" dirty="0">
                <a:solidFill>
                  <a:schemeClr val="bg1"/>
                </a:solidFill>
                <a:latin typeface="+mj-lt"/>
              </a:rPr>
              <a:t>Mass Effect: Andromeda (2017</a:t>
            </a:r>
            <a:r>
              <a:rPr lang="en-US" sz="1000" b="1" dirty="0">
                <a:solidFill>
                  <a:schemeClr val="bg1"/>
                </a:solidFill>
              </a:rPr>
              <a:t>)</a:t>
            </a:r>
            <a:endParaRPr lang="en-US" sz="1000" b="1" dirty="0">
              <a:solidFill>
                <a:schemeClr val="bg1"/>
              </a:solidFill>
              <a:latin typeface="+mj-lt"/>
            </a:endParaRPr>
          </a:p>
        </p:txBody>
      </p:sp>
      <p:sp>
        <p:nvSpPr>
          <p:cNvPr id="14" name="Rectangle 14">
            <a:extLst>
              <a:ext uri="{FF2B5EF4-FFF2-40B4-BE49-F238E27FC236}">
                <a16:creationId xmlns:a16="http://schemas.microsoft.com/office/drawing/2014/main" id="{50E52EDF-3575-7870-9569-001168A3C782}"/>
              </a:ext>
            </a:extLst>
          </p:cNvPr>
          <p:cNvSpPr/>
          <p:nvPr/>
        </p:nvSpPr>
        <p:spPr>
          <a:xfrm>
            <a:off x="133806" y="6586091"/>
            <a:ext cx="2501006" cy="246221"/>
          </a:xfrm>
          <a:prstGeom prst="rect">
            <a:avLst/>
          </a:prstGeom>
        </p:spPr>
        <p:txBody>
          <a:bodyPr wrap="none">
            <a:spAutoFit/>
          </a:bodyPr>
          <a:lstStyle/>
          <a:p>
            <a:r>
              <a:rPr lang="en-US" sz="1000" b="1" dirty="0">
                <a:solidFill>
                  <a:schemeClr val="bg1"/>
                </a:solidFill>
                <a:latin typeface="+mj-lt"/>
              </a:rPr>
              <a:t>Call of Duty: Advanced Warfare (2014)</a:t>
            </a:r>
          </a:p>
        </p:txBody>
      </p:sp>
      <p:sp>
        <p:nvSpPr>
          <p:cNvPr id="15" name="Rectangle 16">
            <a:extLst>
              <a:ext uri="{FF2B5EF4-FFF2-40B4-BE49-F238E27FC236}">
                <a16:creationId xmlns:a16="http://schemas.microsoft.com/office/drawing/2014/main" id="{0D989686-D169-FF72-E469-24224B65C308}"/>
              </a:ext>
            </a:extLst>
          </p:cNvPr>
          <p:cNvSpPr/>
          <p:nvPr/>
        </p:nvSpPr>
        <p:spPr>
          <a:xfrm>
            <a:off x="6096001" y="6584238"/>
            <a:ext cx="2241319" cy="246221"/>
          </a:xfrm>
          <a:prstGeom prst="rect">
            <a:avLst/>
          </a:prstGeom>
        </p:spPr>
        <p:txBody>
          <a:bodyPr wrap="none">
            <a:spAutoFit/>
          </a:bodyPr>
          <a:lstStyle/>
          <a:p>
            <a:r>
              <a:rPr lang="en-US" sz="1000" b="1" dirty="0">
                <a:solidFill>
                  <a:schemeClr val="bg1"/>
                </a:solidFill>
                <a:latin typeface="+mj-lt"/>
              </a:rPr>
              <a:t>Medal of Honor: Warfighter (2012)</a:t>
            </a:r>
          </a:p>
        </p:txBody>
      </p:sp>
    </p:spTree>
    <p:extLst>
      <p:ext uri="{BB962C8B-B14F-4D97-AF65-F5344CB8AC3E}">
        <p14:creationId xmlns:p14="http://schemas.microsoft.com/office/powerpoint/2010/main" val="30609968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97B00FB-10D6-5B8B-CCDD-E640221429AC}"/>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3A406EEE-39C3-247A-5E7D-61C9F174EE9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D6898919-661B-EE01-6193-1CA5C9393F2C}"/>
              </a:ext>
            </a:extLst>
          </p:cNvPr>
          <p:cNvSpPr>
            <a:spLocks noGrp="1"/>
          </p:cNvSpPr>
          <p:nvPr>
            <p:ph type="sldNum" sz="quarter" idx="33"/>
          </p:nvPr>
        </p:nvSpPr>
        <p:spPr/>
        <p:txBody>
          <a:bodyPr/>
          <a:lstStyle/>
          <a:p>
            <a:fld id="{BA24374A-C3A8-471A-8837-3FC31668ABE5}" type="slidenum">
              <a:rPr lang="de-DE" smtClean="0"/>
              <a:pPr/>
              <a:t>70</a:t>
            </a:fld>
            <a:endParaRPr lang="de-DE" dirty="0"/>
          </a:p>
        </p:txBody>
      </p:sp>
      <p:sp>
        <p:nvSpPr>
          <p:cNvPr id="5" name="Textplatzhalter 4">
            <a:extLst>
              <a:ext uri="{FF2B5EF4-FFF2-40B4-BE49-F238E27FC236}">
                <a16:creationId xmlns:a16="http://schemas.microsoft.com/office/drawing/2014/main" id="{41CC528F-E340-7FD7-A15A-FF6E9A1B557C}"/>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B7F24635-57E6-528A-2752-A03A12600611}"/>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2F899924-1236-BB16-38F6-60C46FB41F7D}"/>
              </a:ext>
            </a:extLst>
          </p:cNvPr>
          <p:cNvSpPr>
            <a:spLocks noGrp="1"/>
          </p:cNvSpPr>
          <p:nvPr>
            <p:ph sz="quarter" idx="35"/>
          </p:nvPr>
        </p:nvSpPr>
        <p:spPr/>
        <p:txBody>
          <a:bodyPr/>
          <a:lstStyle/>
          <a:p>
            <a:endParaRPr lang="de-DE"/>
          </a:p>
        </p:txBody>
      </p:sp>
      <p:pic>
        <p:nvPicPr>
          <p:cNvPr id="8" name="Picture 2" descr="Ähnliches Foto">
            <a:extLst>
              <a:ext uri="{FF2B5EF4-FFF2-40B4-BE49-F238E27FC236}">
                <a16:creationId xmlns:a16="http://schemas.microsoft.com/office/drawing/2014/main" id="{F6AE467A-E53E-3CD3-9A34-AF568300AF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565"/>
          <a:stretch/>
        </p:blipFill>
        <p:spPr bwMode="auto">
          <a:xfrm>
            <a:off x="-1" y="0"/>
            <a:ext cx="12192001" cy="347534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6">
            <a:extLst>
              <a:ext uri="{FF2B5EF4-FFF2-40B4-BE49-F238E27FC236}">
                <a16:creationId xmlns:a16="http://schemas.microsoft.com/office/drawing/2014/main" id="{470FF95F-DF66-0935-D8A1-53A4BE30C614}"/>
              </a:ext>
            </a:extLst>
          </p:cNvPr>
          <p:cNvSpPr/>
          <p:nvPr/>
        </p:nvSpPr>
        <p:spPr>
          <a:xfrm>
            <a:off x="8897776" y="287905"/>
            <a:ext cx="2938625" cy="769441"/>
          </a:xfrm>
          <a:prstGeom prst="rect">
            <a:avLst/>
          </a:prstGeom>
        </p:spPr>
        <p:txBody>
          <a:bodyPr wrap="none">
            <a:spAutoFit/>
          </a:bodyPr>
          <a:lstStyle/>
          <a:p>
            <a:pPr algn="r"/>
            <a:r>
              <a:rPr lang="en-US" sz="3200" b="1" dirty="0">
                <a:solidFill>
                  <a:schemeClr val="bg1"/>
                </a:solidFill>
                <a:latin typeface="+mj-lt"/>
              </a:rPr>
              <a:t>$ -140,513,991</a:t>
            </a:r>
            <a:br>
              <a:rPr lang="en-US" sz="3200" b="1" dirty="0">
                <a:solidFill>
                  <a:schemeClr val="bg1"/>
                </a:solidFill>
                <a:latin typeface="+mj-lt"/>
              </a:rPr>
            </a:br>
            <a:r>
              <a:rPr lang="en-US" sz="1200" b="1" dirty="0">
                <a:solidFill>
                  <a:schemeClr val="bg1"/>
                </a:solidFill>
                <a:latin typeface="+mj-lt"/>
              </a:rPr>
              <a:t>Source: boxofficemojo.com</a:t>
            </a:r>
            <a:endParaRPr lang="en-US" sz="3200" b="1" dirty="0">
              <a:solidFill>
                <a:schemeClr val="bg1"/>
              </a:solidFill>
              <a:latin typeface="+mj-lt"/>
            </a:endParaRPr>
          </a:p>
        </p:txBody>
      </p:sp>
      <p:pic>
        <p:nvPicPr>
          <p:cNvPr id="10" name="Picture 6" descr="Ähnliches Foto">
            <a:extLst>
              <a:ext uri="{FF2B5EF4-FFF2-40B4-BE49-F238E27FC236}">
                <a16:creationId xmlns:a16="http://schemas.microsoft.com/office/drawing/2014/main" id="{C80D3DE6-FAA7-D50C-234B-650AD6F13C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813" r="4027" b="51876"/>
          <a:stretch/>
        </p:blipFill>
        <p:spPr bwMode="auto">
          <a:xfrm>
            <a:off x="-1" y="3448267"/>
            <a:ext cx="12192001" cy="340973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F13960C-6555-45A2-81F4-B6203F7AA28E}"/>
              </a:ext>
            </a:extLst>
          </p:cNvPr>
          <p:cNvSpPr/>
          <p:nvPr/>
        </p:nvSpPr>
        <p:spPr>
          <a:xfrm>
            <a:off x="8793578" y="3694488"/>
            <a:ext cx="3042821" cy="769441"/>
          </a:xfrm>
          <a:prstGeom prst="rect">
            <a:avLst/>
          </a:prstGeom>
        </p:spPr>
        <p:txBody>
          <a:bodyPr wrap="none">
            <a:spAutoFit/>
          </a:bodyPr>
          <a:lstStyle/>
          <a:p>
            <a:pPr algn="r"/>
            <a:r>
              <a:rPr lang="en-US" sz="3200" b="1" dirty="0">
                <a:solidFill>
                  <a:schemeClr val="bg1"/>
                </a:solidFill>
                <a:latin typeface="+mj-lt"/>
              </a:rPr>
              <a:t>$ +540,437,063</a:t>
            </a:r>
            <a:br>
              <a:rPr lang="en-US" sz="3200" b="1" dirty="0">
                <a:solidFill>
                  <a:schemeClr val="bg1"/>
                </a:solidFill>
                <a:latin typeface="+mj-lt"/>
              </a:rPr>
            </a:br>
            <a:r>
              <a:rPr lang="en-US" sz="1200" b="1" dirty="0">
                <a:solidFill>
                  <a:schemeClr val="bg1"/>
                </a:solidFill>
              </a:rPr>
              <a:t>Source: boxofficemojo.com</a:t>
            </a:r>
            <a:endParaRPr lang="en-US" sz="3200" b="1" dirty="0">
              <a:solidFill>
                <a:schemeClr val="bg1"/>
              </a:solidFill>
              <a:latin typeface="+mj-lt"/>
            </a:endParaRPr>
          </a:p>
        </p:txBody>
      </p:sp>
      <p:sp>
        <p:nvSpPr>
          <p:cNvPr id="12" name="Rectangle 7">
            <a:extLst>
              <a:ext uri="{FF2B5EF4-FFF2-40B4-BE49-F238E27FC236}">
                <a16:creationId xmlns:a16="http://schemas.microsoft.com/office/drawing/2014/main" id="{09CB859D-A849-BC18-4487-4774C1A4449D}"/>
              </a:ext>
            </a:extLst>
          </p:cNvPr>
          <p:cNvSpPr/>
          <p:nvPr/>
        </p:nvSpPr>
        <p:spPr>
          <a:xfrm>
            <a:off x="34489" y="19269"/>
            <a:ext cx="2185214" cy="246221"/>
          </a:xfrm>
          <a:prstGeom prst="rect">
            <a:avLst/>
          </a:prstGeom>
        </p:spPr>
        <p:txBody>
          <a:bodyPr wrap="none">
            <a:spAutoFit/>
          </a:bodyPr>
          <a:lstStyle/>
          <a:p>
            <a:r>
              <a:rPr lang="en-US" sz="1000" b="1" dirty="0">
                <a:solidFill>
                  <a:schemeClr val="bg1"/>
                </a:solidFill>
                <a:latin typeface="+mj-lt"/>
              </a:rPr>
              <a:t>Mars needs Moms (Disney, 2011)</a:t>
            </a:r>
          </a:p>
        </p:txBody>
      </p:sp>
      <p:sp>
        <p:nvSpPr>
          <p:cNvPr id="13" name="Rectangle 7">
            <a:extLst>
              <a:ext uri="{FF2B5EF4-FFF2-40B4-BE49-F238E27FC236}">
                <a16:creationId xmlns:a16="http://schemas.microsoft.com/office/drawing/2014/main" id="{C54C1025-BA0B-5663-8325-EE4F2C2F623E}"/>
              </a:ext>
            </a:extLst>
          </p:cNvPr>
          <p:cNvSpPr/>
          <p:nvPr/>
        </p:nvSpPr>
        <p:spPr>
          <a:xfrm>
            <a:off x="34489" y="3448267"/>
            <a:ext cx="1489510" cy="246221"/>
          </a:xfrm>
          <a:prstGeom prst="rect">
            <a:avLst/>
          </a:prstGeom>
        </p:spPr>
        <p:txBody>
          <a:bodyPr wrap="none">
            <a:spAutoFit/>
          </a:bodyPr>
          <a:lstStyle/>
          <a:p>
            <a:r>
              <a:rPr lang="en-US" sz="1000" b="1" dirty="0">
                <a:solidFill>
                  <a:schemeClr val="bg1"/>
                </a:solidFill>
              </a:rPr>
              <a:t>Merida (Disney, 2012)</a:t>
            </a:r>
            <a:endParaRPr lang="de-DE" sz="1000" dirty="0"/>
          </a:p>
        </p:txBody>
      </p:sp>
      <p:sp>
        <p:nvSpPr>
          <p:cNvPr id="14" name="Textfeld 13">
            <a:extLst>
              <a:ext uri="{FF2B5EF4-FFF2-40B4-BE49-F238E27FC236}">
                <a16:creationId xmlns:a16="http://schemas.microsoft.com/office/drawing/2014/main" id="{7A03EB56-5818-6000-3A23-6C47E25B46D5}"/>
              </a:ext>
            </a:extLst>
          </p:cNvPr>
          <p:cNvSpPr txBox="1"/>
          <p:nvPr/>
        </p:nvSpPr>
        <p:spPr>
          <a:xfrm>
            <a:off x="2973276" y="2877910"/>
            <a:ext cx="6245448" cy="1102179"/>
          </a:xfrm>
          <a:prstGeom prst="rect">
            <a:avLst/>
          </a:prstGeom>
          <a:solidFill>
            <a:schemeClr val="accent1"/>
          </a:solidFill>
          <a:effectLst>
            <a:outerShdw blurRad="1270000" dist="38100" dir="2700000" algn="tl" rotWithShape="0">
              <a:prstClr val="black"/>
            </a:outerShdw>
          </a:effectLst>
        </p:spPr>
        <p:txBody>
          <a:bodyPr wrap="square" lIns="360000" tIns="180000" rIns="360000" bIns="180000" rtlCol="0">
            <a:spAutoFit/>
          </a:bodyPr>
          <a:lstStyle/>
          <a:p>
            <a:pPr algn="ctr"/>
            <a:r>
              <a:rPr lang="de-DE" sz="2400" dirty="0">
                <a:solidFill>
                  <a:schemeClr val="bg1"/>
                </a:solidFill>
              </a:rPr>
              <a:t>„</a:t>
            </a:r>
            <a:r>
              <a:rPr lang="de-DE" sz="2400" dirty="0" err="1">
                <a:solidFill>
                  <a:schemeClr val="bg1"/>
                </a:solidFill>
              </a:rPr>
              <a:t>Why</a:t>
            </a:r>
            <a:r>
              <a:rPr lang="de-DE" sz="2400" dirty="0">
                <a:solidFill>
                  <a:schemeClr val="bg1"/>
                </a:solidFill>
              </a:rPr>
              <a:t> and </a:t>
            </a:r>
            <a:r>
              <a:rPr lang="de-DE" sz="2400" dirty="0" err="1">
                <a:solidFill>
                  <a:schemeClr val="bg1"/>
                </a:solidFill>
              </a:rPr>
              <a:t>when</a:t>
            </a:r>
            <a:r>
              <a:rPr lang="de-DE" sz="2400" dirty="0">
                <a:solidFill>
                  <a:schemeClr val="bg1"/>
                </a:solidFill>
              </a:rPr>
              <a:t> do virtual </a:t>
            </a:r>
            <a:r>
              <a:rPr lang="de-DE" sz="2400" dirty="0" err="1">
                <a:solidFill>
                  <a:schemeClr val="bg1"/>
                </a:solidFill>
              </a:rPr>
              <a:t>characters</a:t>
            </a:r>
            <a:r>
              <a:rPr lang="de-DE" sz="2400" dirty="0">
                <a:solidFill>
                  <a:schemeClr val="bg1"/>
                </a:solidFill>
              </a:rPr>
              <a:t>  in </a:t>
            </a:r>
            <a:r>
              <a:rPr lang="de-DE" sz="2400" dirty="0" err="1">
                <a:solidFill>
                  <a:schemeClr val="bg1"/>
                </a:solidFill>
              </a:rPr>
              <a:t>appear</a:t>
            </a:r>
            <a:r>
              <a:rPr lang="de-DE" sz="2400" dirty="0">
                <a:solidFill>
                  <a:schemeClr val="bg1"/>
                </a:solidFill>
              </a:rPr>
              <a:t> </a:t>
            </a:r>
            <a:r>
              <a:rPr lang="de-DE" sz="2400" dirty="0" err="1">
                <a:solidFill>
                  <a:schemeClr val="bg1"/>
                </a:solidFill>
              </a:rPr>
              <a:t>as</a:t>
            </a:r>
            <a:r>
              <a:rPr lang="de-DE" sz="2400" dirty="0">
                <a:solidFill>
                  <a:schemeClr val="bg1"/>
                </a:solidFill>
              </a:rPr>
              <a:t> </a:t>
            </a:r>
            <a:r>
              <a:rPr lang="de-DE" sz="2400" dirty="0" err="1">
                <a:solidFill>
                  <a:schemeClr val="bg1"/>
                </a:solidFill>
              </a:rPr>
              <a:t>uncanny</a:t>
            </a:r>
            <a:r>
              <a:rPr lang="de-DE" sz="2400" dirty="0">
                <a:solidFill>
                  <a:schemeClr val="bg1"/>
                </a:solidFill>
              </a:rPr>
              <a:t>?“</a:t>
            </a:r>
          </a:p>
        </p:txBody>
      </p:sp>
    </p:spTree>
    <p:extLst>
      <p:ext uri="{BB962C8B-B14F-4D97-AF65-F5344CB8AC3E}">
        <p14:creationId xmlns:p14="http://schemas.microsoft.com/office/powerpoint/2010/main" val="158361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FC2CFF0-5290-35AE-B9C9-8B6D1B21926C}"/>
              </a:ext>
            </a:extLst>
          </p:cNvPr>
          <p:cNvSpPr>
            <a:spLocks noGrp="1"/>
          </p:cNvSpPr>
          <p:nvPr>
            <p:ph type="title"/>
          </p:nvPr>
        </p:nvSpPr>
        <p:spPr/>
        <p:txBody>
          <a:bodyPr/>
          <a:lstStyle/>
          <a:p>
            <a:r>
              <a:rPr lang="de-DE" dirty="0"/>
              <a:t>The </a:t>
            </a:r>
            <a:r>
              <a:rPr lang="de-DE" dirty="0" err="1"/>
              <a:t>Uncanny</a:t>
            </a:r>
            <a:r>
              <a:rPr lang="de-DE" dirty="0"/>
              <a:t> Valley</a:t>
            </a:r>
          </a:p>
        </p:txBody>
      </p:sp>
      <p:sp>
        <p:nvSpPr>
          <p:cNvPr id="3" name="Fußzeilenplatzhalter 2">
            <a:extLst>
              <a:ext uri="{FF2B5EF4-FFF2-40B4-BE49-F238E27FC236}">
                <a16:creationId xmlns:a16="http://schemas.microsoft.com/office/drawing/2014/main" id="{9BBFD7C3-B816-990A-3F6C-F21440C249E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041A1B76-1F29-9B0C-0DAF-01BA04D56873}"/>
              </a:ext>
            </a:extLst>
          </p:cNvPr>
          <p:cNvSpPr>
            <a:spLocks noGrp="1"/>
          </p:cNvSpPr>
          <p:nvPr>
            <p:ph type="sldNum" sz="quarter" idx="33"/>
          </p:nvPr>
        </p:nvSpPr>
        <p:spPr/>
        <p:txBody>
          <a:bodyPr/>
          <a:lstStyle/>
          <a:p>
            <a:fld id="{BA24374A-C3A8-471A-8837-3FC31668ABE5}" type="slidenum">
              <a:rPr lang="de-DE" smtClean="0"/>
              <a:pPr/>
              <a:t>71</a:t>
            </a:fld>
            <a:endParaRPr lang="de-DE" dirty="0"/>
          </a:p>
        </p:txBody>
      </p:sp>
      <p:sp>
        <p:nvSpPr>
          <p:cNvPr id="5" name="Textplatzhalter 4">
            <a:extLst>
              <a:ext uri="{FF2B5EF4-FFF2-40B4-BE49-F238E27FC236}">
                <a16:creationId xmlns:a16="http://schemas.microsoft.com/office/drawing/2014/main" id="{8F8979B1-E424-50B8-AADE-B7C8ACAC5ECB}"/>
              </a:ext>
            </a:extLst>
          </p:cNvPr>
          <p:cNvSpPr>
            <a:spLocks noGrp="1"/>
          </p:cNvSpPr>
          <p:nvPr>
            <p:ph type="body" sz="quarter" idx="21"/>
          </p:nvPr>
        </p:nvSpPr>
        <p:spPr/>
        <p:txBody>
          <a:bodyPr/>
          <a:lstStyle/>
          <a:p>
            <a:r>
              <a:rPr lang="en-US" sz="1400"/>
              <a:t>Cognition</a:t>
            </a:r>
            <a:endParaRPr lang="de-DE" dirty="0"/>
          </a:p>
        </p:txBody>
      </p:sp>
      <p:sp>
        <p:nvSpPr>
          <p:cNvPr id="6" name="Textplatzhalter 5">
            <a:extLst>
              <a:ext uri="{FF2B5EF4-FFF2-40B4-BE49-F238E27FC236}">
                <a16:creationId xmlns:a16="http://schemas.microsoft.com/office/drawing/2014/main" id="{C44170EC-6E9A-D1DC-FE95-45A9B9E60FBC}"/>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4D43F8C-B6E7-33CB-47DB-B52187161364}"/>
              </a:ext>
            </a:extLst>
          </p:cNvPr>
          <p:cNvSpPr>
            <a:spLocks noGrp="1"/>
          </p:cNvSpPr>
          <p:nvPr>
            <p:ph sz="quarter" idx="35"/>
          </p:nvPr>
        </p:nvSpPr>
        <p:spPr/>
        <p:txBody>
          <a:bodyPr/>
          <a:lstStyle/>
          <a:p>
            <a:endParaRPr lang="de-DE"/>
          </a:p>
        </p:txBody>
      </p:sp>
      <p:pic>
        <p:nvPicPr>
          <p:cNvPr id="8" name="Content Placeholder 39">
            <a:extLst>
              <a:ext uri="{FF2B5EF4-FFF2-40B4-BE49-F238E27FC236}">
                <a16:creationId xmlns:a16="http://schemas.microsoft.com/office/drawing/2014/main" id="{35F8CB38-AB42-4062-DD63-BE10014AD3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9067" y="1544640"/>
            <a:ext cx="6140450" cy="4429125"/>
          </a:xfrm>
          <a:prstGeom prst="rect">
            <a:avLst/>
          </a:prstGeom>
        </p:spPr>
      </p:pic>
      <p:pic>
        <p:nvPicPr>
          <p:cNvPr id="9" name="Picture 41">
            <a:extLst>
              <a:ext uri="{FF2B5EF4-FFF2-40B4-BE49-F238E27FC236}">
                <a16:creationId xmlns:a16="http://schemas.microsoft.com/office/drawing/2014/main" id="{D91BF76A-8F4D-8F02-5135-4F2292AF603C}"/>
              </a:ext>
            </a:extLst>
          </p:cNvPr>
          <p:cNvPicPr>
            <a:picLocks noChangeAspect="1"/>
          </p:cNvPicPr>
          <p:nvPr/>
        </p:nvPicPr>
        <p:blipFill rotWithShape="1">
          <a:blip r:embed="rId3"/>
          <a:srcRect t="20040" b="7642"/>
          <a:stretch/>
        </p:blipFill>
        <p:spPr>
          <a:xfrm>
            <a:off x="3276149" y="3559539"/>
            <a:ext cx="816612" cy="791610"/>
          </a:xfrm>
          <a:prstGeom prst="rect">
            <a:avLst/>
          </a:prstGeom>
        </p:spPr>
      </p:pic>
      <p:pic>
        <p:nvPicPr>
          <p:cNvPr id="10" name="Picture 42">
            <a:extLst>
              <a:ext uri="{FF2B5EF4-FFF2-40B4-BE49-F238E27FC236}">
                <a16:creationId xmlns:a16="http://schemas.microsoft.com/office/drawing/2014/main" id="{418B4C29-924A-5ADF-3204-C6CEC5D4D6E0}"/>
              </a:ext>
            </a:extLst>
          </p:cNvPr>
          <p:cNvPicPr>
            <a:picLocks noChangeAspect="1"/>
          </p:cNvPicPr>
          <p:nvPr/>
        </p:nvPicPr>
        <p:blipFill>
          <a:blip r:embed="rId4"/>
          <a:stretch>
            <a:fillRect/>
          </a:stretch>
        </p:blipFill>
        <p:spPr>
          <a:xfrm>
            <a:off x="4437251" y="2867377"/>
            <a:ext cx="695100" cy="923220"/>
          </a:xfrm>
          <a:prstGeom prst="rect">
            <a:avLst/>
          </a:prstGeom>
        </p:spPr>
      </p:pic>
      <p:pic>
        <p:nvPicPr>
          <p:cNvPr id="11" name="Picture 43">
            <a:extLst>
              <a:ext uri="{FF2B5EF4-FFF2-40B4-BE49-F238E27FC236}">
                <a16:creationId xmlns:a16="http://schemas.microsoft.com/office/drawing/2014/main" id="{9F504415-F60E-F580-08F1-5F87F3C5BA2C}"/>
              </a:ext>
            </a:extLst>
          </p:cNvPr>
          <p:cNvPicPr>
            <a:picLocks noChangeAspect="1"/>
          </p:cNvPicPr>
          <p:nvPr/>
        </p:nvPicPr>
        <p:blipFill rotWithShape="1">
          <a:blip r:embed="rId5"/>
          <a:srcRect b="15810"/>
          <a:stretch/>
        </p:blipFill>
        <p:spPr>
          <a:xfrm>
            <a:off x="5549975" y="2094605"/>
            <a:ext cx="747227" cy="839291"/>
          </a:xfrm>
          <a:prstGeom prst="rect">
            <a:avLst/>
          </a:prstGeom>
        </p:spPr>
      </p:pic>
      <p:pic>
        <p:nvPicPr>
          <p:cNvPr id="12" name="Picture 45">
            <a:extLst>
              <a:ext uri="{FF2B5EF4-FFF2-40B4-BE49-F238E27FC236}">
                <a16:creationId xmlns:a16="http://schemas.microsoft.com/office/drawing/2014/main" id="{78714F24-5897-DA9F-7DAC-35C367DB7C17}"/>
              </a:ext>
            </a:extLst>
          </p:cNvPr>
          <p:cNvPicPr>
            <a:picLocks noChangeAspect="1"/>
          </p:cNvPicPr>
          <p:nvPr/>
        </p:nvPicPr>
        <p:blipFill>
          <a:blip r:embed="rId6"/>
          <a:stretch>
            <a:fillRect/>
          </a:stretch>
        </p:blipFill>
        <p:spPr>
          <a:xfrm>
            <a:off x="6756658" y="1147405"/>
            <a:ext cx="631908" cy="1212431"/>
          </a:xfrm>
          <a:prstGeom prst="rect">
            <a:avLst/>
          </a:prstGeom>
        </p:spPr>
      </p:pic>
      <p:pic>
        <p:nvPicPr>
          <p:cNvPr id="13" name="Picture 48">
            <a:extLst>
              <a:ext uri="{FF2B5EF4-FFF2-40B4-BE49-F238E27FC236}">
                <a16:creationId xmlns:a16="http://schemas.microsoft.com/office/drawing/2014/main" id="{5A3E5A01-5E2F-79B6-9181-3498E400EBC2}"/>
              </a:ext>
            </a:extLst>
          </p:cNvPr>
          <p:cNvPicPr>
            <a:picLocks noChangeAspect="1"/>
          </p:cNvPicPr>
          <p:nvPr/>
        </p:nvPicPr>
        <p:blipFill>
          <a:blip r:embed="rId7"/>
          <a:stretch>
            <a:fillRect/>
          </a:stretch>
        </p:blipFill>
        <p:spPr>
          <a:xfrm>
            <a:off x="8817604" y="1041401"/>
            <a:ext cx="1029944" cy="1333674"/>
          </a:xfrm>
          <a:prstGeom prst="rect">
            <a:avLst/>
          </a:prstGeom>
        </p:spPr>
      </p:pic>
      <p:pic>
        <p:nvPicPr>
          <p:cNvPr id="14" name="Picture 2" descr="https://aheinakroon.files.wordpress.com/2012/09/repliee-q2.jpg">
            <a:extLst>
              <a:ext uri="{FF2B5EF4-FFF2-40B4-BE49-F238E27FC236}">
                <a16:creationId xmlns:a16="http://schemas.microsoft.com/office/drawing/2014/main" id="{DCB64A2A-E182-E79B-D474-0D2435E5B2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49974" y="4733812"/>
            <a:ext cx="1956992" cy="139552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55">
            <a:extLst>
              <a:ext uri="{FF2B5EF4-FFF2-40B4-BE49-F238E27FC236}">
                <a16:creationId xmlns:a16="http://schemas.microsoft.com/office/drawing/2014/main" id="{D72B891F-B512-CC93-F93B-F7DCD2E095DE}"/>
              </a:ext>
            </a:extLst>
          </p:cNvPr>
          <p:cNvPicPr>
            <a:picLocks noChangeAspect="1"/>
          </p:cNvPicPr>
          <p:nvPr/>
        </p:nvPicPr>
        <p:blipFill>
          <a:blip r:embed="rId9"/>
          <a:stretch>
            <a:fillRect/>
          </a:stretch>
        </p:blipFill>
        <p:spPr>
          <a:xfrm>
            <a:off x="4757287" y="3824554"/>
            <a:ext cx="144813" cy="302220"/>
          </a:xfrm>
          <a:prstGeom prst="rect">
            <a:avLst/>
          </a:prstGeom>
        </p:spPr>
      </p:pic>
      <p:pic>
        <p:nvPicPr>
          <p:cNvPr id="16" name="Picture 56">
            <a:extLst>
              <a:ext uri="{FF2B5EF4-FFF2-40B4-BE49-F238E27FC236}">
                <a16:creationId xmlns:a16="http://schemas.microsoft.com/office/drawing/2014/main" id="{B11C99B6-FD41-74E1-4095-DF6850C92625}"/>
              </a:ext>
            </a:extLst>
          </p:cNvPr>
          <p:cNvPicPr>
            <a:picLocks noChangeAspect="1"/>
          </p:cNvPicPr>
          <p:nvPr/>
        </p:nvPicPr>
        <p:blipFill>
          <a:blip r:embed="rId9"/>
          <a:stretch>
            <a:fillRect/>
          </a:stretch>
        </p:blipFill>
        <p:spPr>
          <a:xfrm>
            <a:off x="5863379" y="3044847"/>
            <a:ext cx="144813" cy="302220"/>
          </a:xfrm>
          <a:prstGeom prst="rect">
            <a:avLst/>
          </a:prstGeom>
        </p:spPr>
      </p:pic>
      <p:pic>
        <p:nvPicPr>
          <p:cNvPr id="17" name="Picture 57">
            <a:extLst>
              <a:ext uri="{FF2B5EF4-FFF2-40B4-BE49-F238E27FC236}">
                <a16:creationId xmlns:a16="http://schemas.microsoft.com/office/drawing/2014/main" id="{B1C5577D-296D-80D3-CC37-12D490EBAEEE}"/>
              </a:ext>
            </a:extLst>
          </p:cNvPr>
          <p:cNvPicPr>
            <a:picLocks noChangeAspect="1"/>
          </p:cNvPicPr>
          <p:nvPr/>
        </p:nvPicPr>
        <p:blipFill>
          <a:blip r:embed="rId9"/>
          <a:stretch>
            <a:fillRect/>
          </a:stretch>
        </p:blipFill>
        <p:spPr>
          <a:xfrm>
            <a:off x="6979220" y="2363139"/>
            <a:ext cx="144813" cy="302220"/>
          </a:xfrm>
          <a:prstGeom prst="rect">
            <a:avLst/>
          </a:prstGeom>
        </p:spPr>
      </p:pic>
      <p:pic>
        <p:nvPicPr>
          <p:cNvPr id="18" name="Picture 58">
            <a:extLst>
              <a:ext uri="{FF2B5EF4-FFF2-40B4-BE49-F238E27FC236}">
                <a16:creationId xmlns:a16="http://schemas.microsoft.com/office/drawing/2014/main" id="{367A2784-97C1-06DE-0AC8-724DDC73A457}"/>
              </a:ext>
            </a:extLst>
          </p:cNvPr>
          <p:cNvPicPr>
            <a:picLocks noChangeAspect="1"/>
          </p:cNvPicPr>
          <p:nvPr/>
        </p:nvPicPr>
        <p:blipFill>
          <a:blip r:embed="rId9"/>
          <a:stretch>
            <a:fillRect/>
          </a:stretch>
        </p:blipFill>
        <p:spPr>
          <a:xfrm rot="5400000">
            <a:off x="8810228" y="1465937"/>
            <a:ext cx="144813" cy="302220"/>
          </a:xfrm>
          <a:prstGeom prst="rect">
            <a:avLst/>
          </a:prstGeom>
        </p:spPr>
      </p:pic>
      <p:pic>
        <p:nvPicPr>
          <p:cNvPr id="19" name="Picture 60">
            <a:extLst>
              <a:ext uri="{FF2B5EF4-FFF2-40B4-BE49-F238E27FC236}">
                <a16:creationId xmlns:a16="http://schemas.microsoft.com/office/drawing/2014/main" id="{49595FDA-AFA7-3F26-0094-66698C3560DC}"/>
              </a:ext>
            </a:extLst>
          </p:cNvPr>
          <p:cNvPicPr>
            <a:picLocks noChangeAspect="1"/>
          </p:cNvPicPr>
          <p:nvPr/>
        </p:nvPicPr>
        <p:blipFill>
          <a:blip r:embed="rId10"/>
          <a:stretch>
            <a:fillRect/>
          </a:stretch>
        </p:blipFill>
        <p:spPr>
          <a:xfrm rot="16200000">
            <a:off x="7639491" y="5682963"/>
            <a:ext cx="144813" cy="409860"/>
          </a:xfrm>
          <a:prstGeom prst="rect">
            <a:avLst/>
          </a:prstGeom>
        </p:spPr>
      </p:pic>
      <p:pic>
        <p:nvPicPr>
          <p:cNvPr id="20" name="Picture 61">
            <a:extLst>
              <a:ext uri="{FF2B5EF4-FFF2-40B4-BE49-F238E27FC236}">
                <a16:creationId xmlns:a16="http://schemas.microsoft.com/office/drawing/2014/main" id="{174B8395-C09A-C340-6427-80390E4B266C}"/>
              </a:ext>
            </a:extLst>
          </p:cNvPr>
          <p:cNvPicPr>
            <a:picLocks noChangeAspect="1"/>
          </p:cNvPicPr>
          <p:nvPr/>
        </p:nvPicPr>
        <p:blipFill>
          <a:blip r:embed="rId10"/>
          <a:stretch>
            <a:fillRect/>
          </a:stretch>
        </p:blipFill>
        <p:spPr>
          <a:xfrm rot="2700000">
            <a:off x="3226859" y="4278566"/>
            <a:ext cx="144813" cy="409860"/>
          </a:xfrm>
          <a:prstGeom prst="rect">
            <a:avLst/>
          </a:prstGeom>
        </p:spPr>
      </p:pic>
    </p:spTree>
    <p:extLst>
      <p:ext uri="{BB962C8B-B14F-4D97-AF65-F5344CB8AC3E}">
        <p14:creationId xmlns:p14="http://schemas.microsoft.com/office/powerpoint/2010/main" val="212276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FCA9F14-D248-18FA-5D04-8CF576D3DFC6}"/>
              </a:ext>
            </a:extLst>
          </p:cNvPr>
          <p:cNvSpPr>
            <a:spLocks noGrp="1"/>
          </p:cNvSpPr>
          <p:nvPr>
            <p:ph type="title"/>
          </p:nvPr>
        </p:nvSpPr>
        <p:spPr/>
        <p:txBody>
          <a:bodyPr/>
          <a:lstStyle/>
          <a:p>
            <a:r>
              <a:rPr lang="de-DE" dirty="0" err="1"/>
              <a:t>Perceptual</a:t>
            </a:r>
            <a:r>
              <a:rPr lang="de-DE" dirty="0"/>
              <a:t> </a:t>
            </a:r>
            <a:r>
              <a:rPr lang="de-DE" dirty="0" err="1"/>
              <a:t>Narrowing</a:t>
            </a:r>
            <a:endParaRPr lang="de-DE" dirty="0"/>
          </a:p>
        </p:txBody>
      </p:sp>
      <p:sp>
        <p:nvSpPr>
          <p:cNvPr id="3" name="Fußzeilenplatzhalter 2">
            <a:extLst>
              <a:ext uri="{FF2B5EF4-FFF2-40B4-BE49-F238E27FC236}">
                <a16:creationId xmlns:a16="http://schemas.microsoft.com/office/drawing/2014/main" id="{95DA25D9-515D-7C6C-B594-59CAD831588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46BB0F24-D035-6484-FBC8-559CE97E86BC}"/>
              </a:ext>
            </a:extLst>
          </p:cNvPr>
          <p:cNvSpPr>
            <a:spLocks noGrp="1"/>
          </p:cNvSpPr>
          <p:nvPr>
            <p:ph type="sldNum" sz="quarter" idx="33"/>
          </p:nvPr>
        </p:nvSpPr>
        <p:spPr/>
        <p:txBody>
          <a:bodyPr/>
          <a:lstStyle/>
          <a:p>
            <a:fld id="{BA24374A-C3A8-471A-8837-3FC31668ABE5}" type="slidenum">
              <a:rPr lang="de-DE" smtClean="0"/>
              <a:pPr/>
              <a:t>72</a:t>
            </a:fld>
            <a:endParaRPr lang="de-DE" dirty="0"/>
          </a:p>
        </p:txBody>
      </p:sp>
      <p:sp>
        <p:nvSpPr>
          <p:cNvPr id="5" name="Textplatzhalter 4">
            <a:extLst>
              <a:ext uri="{FF2B5EF4-FFF2-40B4-BE49-F238E27FC236}">
                <a16:creationId xmlns:a16="http://schemas.microsoft.com/office/drawing/2014/main" id="{79573F03-1CDD-E26B-EEE8-1F9D1A62EA00}"/>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741CA43C-EEEB-DC2F-15E0-400A436D91BB}"/>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39CA666E-9318-0FF0-ABA9-42228934AB5D}"/>
              </a:ext>
            </a:extLst>
          </p:cNvPr>
          <p:cNvSpPr>
            <a:spLocks noGrp="1"/>
          </p:cNvSpPr>
          <p:nvPr>
            <p:ph sz="quarter" idx="35"/>
          </p:nvPr>
        </p:nvSpPr>
        <p:spPr/>
        <p:txBody>
          <a:bodyPr/>
          <a:lstStyle/>
          <a:p>
            <a:endParaRPr lang="de-DE"/>
          </a:p>
        </p:txBody>
      </p:sp>
      <p:cxnSp>
        <p:nvCxnSpPr>
          <p:cNvPr id="8" name="Straight Connector 5">
            <a:extLst>
              <a:ext uri="{FF2B5EF4-FFF2-40B4-BE49-F238E27FC236}">
                <a16:creationId xmlns:a16="http://schemas.microsoft.com/office/drawing/2014/main" id="{97B54CA1-DC42-046F-0454-E7EB6DAB5524}"/>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8D50A2D-A84A-5A4B-DE17-D465DB4AE601}"/>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Connector 12">
            <a:extLst>
              <a:ext uri="{FF2B5EF4-FFF2-40B4-BE49-F238E27FC236}">
                <a16:creationId xmlns:a16="http://schemas.microsoft.com/office/drawing/2014/main" id="{CDC2F811-C743-0698-5649-187A12F8A023}"/>
              </a:ext>
            </a:extLst>
          </p:cNvPr>
          <p:cNvCxnSpPr>
            <a:cxnSpLocks/>
            <a:stCxn id="13" idx="2"/>
          </p:cNvCxnSpPr>
          <p:nvPr/>
        </p:nvCxnSpPr>
        <p:spPr>
          <a:xfrm>
            <a:off x="5703850" y="5615625"/>
            <a:ext cx="0" cy="16014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3">
            <a:extLst>
              <a:ext uri="{FF2B5EF4-FFF2-40B4-BE49-F238E27FC236}">
                <a16:creationId xmlns:a16="http://schemas.microsoft.com/office/drawing/2014/main" id="{DC02874C-4B47-07B0-5824-70B783DEABEF}"/>
              </a:ext>
            </a:extLst>
          </p:cNvPr>
          <p:cNvSpPr txBox="1"/>
          <p:nvPr/>
        </p:nvSpPr>
        <p:spPr>
          <a:xfrm>
            <a:off x="5303741" y="5798182"/>
            <a:ext cx="800219" cy="369332"/>
          </a:xfrm>
          <a:prstGeom prst="rect">
            <a:avLst/>
          </a:prstGeom>
          <a:noFill/>
        </p:spPr>
        <p:txBody>
          <a:bodyPr wrap="none" rtlCol="0">
            <a:spAutoFit/>
          </a:bodyPr>
          <a:lstStyle/>
          <a:p>
            <a:r>
              <a:rPr lang="de-DE" dirty="0" err="1"/>
              <a:t>object</a:t>
            </a:r>
            <a:endParaRPr lang="en-US" dirty="0"/>
          </a:p>
        </p:txBody>
      </p:sp>
      <p:sp>
        <p:nvSpPr>
          <p:cNvPr id="12" name="TextBox 14">
            <a:extLst>
              <a:ext uri="{FF2B5EF4-FFF2-40B4-BE49-F238E27FC236}">
                <a16:creationId xmlns:a16="http://schemas.microsoft.com/office/drawing/2014/main" id="{F79F2A00-1A7B-500D-3829-D72D6091929A}"/>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pic>
        <p:nvPicPr>
          <p:cNvPr id="13" name="Picture 22">
            <a:extLst>
              <a:ext uri="{FF2B5EF4-FFF2-40B4-BE49-F238E27FC236}">
                <a16:creationId xmlns:a16="http://schemas.microsoft.com/office/drawing/2014/main" id="{119BE248-E889-E025-07E5-AABF9EF8B1DF}"/>
              </a:ext>
            </a:extLst>
          </p:cNvPr>
          <p:cNvPicPr>
            <a:picLocks noChangeAspect="1"/>
          </p:cNvPicPr>
          <p:nvPr/>
        </p:nvPicPr>
        <p:blipFill>
          <a:blip r:embed="rId2"/>
          <a:stretch>
            <a:fillRect/>
          </a:stretch>
        </p:blipFill>
        <p:spPr>
          <a:xfrm>
            <a:off x="3043437" y="4617885"/>
            <a:ext cx="5320826" cy="997740"/>
          </a:xfrm>
          <a:prstGeom prst="rect">
            <a:avLst/>
          </a:prstGeom>
        </p:spPr>
      </p:pic>
      <p:pic>
        <p:nvPicPr>
          <p:cNvPr id="14" name="Picture 10" descr="http://picscdn.redblue.de/doi/pixelboxx-mss-71560672/fee_786_587_png/IROBOT-Roomba-681-Saugroboter--rund--Schwarz-Grau">
            <a:extLst>
              <a:ext uri="{FF2B5EF4-FFF2-40B4-BE49-F238E27FC236}">
                <a16:creationId xmlns:a16="http://schemas.microsoft.com/office/drawing/2014/main" id="{D0A56F23-CC8E-0DA5-21F2-6EFAC6D41C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922" t="48960" r="37112" b="18061"/>
          <a:stretch/>
        </p:blipFill>
        <p:spPr bwMode="auto">
          <a:xfrm>
            <a:off x="5091474" y="3339149"/>
            <a:ext cx="1224750" cy="111859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569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61AE7A2-D051-0577-6DB8-DAAECD7544B0}"/>
              </a:ext>
            </a:extLst>
          </p:cNvPr>
          <p:cNvSpPr>
            <a:spLocks noGrp="1"/>
          </p:cNvSpPr>
          <p:nvPr>
            <p:ph type="title"/>
          </p:nvPr>
        </p:nvSpPr>
        <p:spPr/>
        <p:txBody>
          <a:bodyPr/>
          <a:lstStyle/>
          <a:p>
            <a:r>
              <a:rPr lang="de-DE" dirty="0" err="1"/>
              <a:t>Perceptual</a:t>
            </a:r>
            <a:r>
              <a:rPr lang="de-DE" dirty="0"/>
              <a:t> </a:t>
            </a:r>
            <a:r>
              <a:rPr lang="de-DE" dirty="0" err="1"/>
              <a:t>Narrowing</a:t>
            </a:r>
            <a:endParaRPr lang="de-DE" dirty="0"/>
          </a:p>
        </p:txBody>
      </p:sp>
      <p:sp>
        <p:nvSpPr>
          <p:cNvPr id="3" name="Fußzeilenplatzhalter 2">
            <a:extLst>
              <a:ext uri="{FF2B5EF4-FFF2-40B4-BE49-F238E27FC236}">
                <a16:creationId xmlns:a16="http://schemas.microsoft.com/office/drawing/2014/main" id="{C2A1E7F9-3EE4-0A10-AA41-4EF80599BE7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037FF32-4194-AF4D-CD71-E473B1D5F673}"/>
              </a:ext>
            </a:extLst>
          </p:cNvPr>
          <p:cNvSpPr>
            <a:spLocks noGrp="1"/>
          </p:cNvSpPr>
          <p:nvPr>
            <p:ph type="sldNum" sz="quarter" idx="33"/>
          </p:nvPr>
        </p:nvSpPr>
        <p:spPr/>
        <p:txBody>
          <a:bodyPr/>
          <a:lstStyle/>
          <a:p>
            <a:fld id="{BA24374A-C3A8-471A-8837-3FC31668ABE5}" type="slidenum">
              <a:rPr lang="de-DE" smtClean="0"/>
              <a:pPr/>
              <a:t>73</a:t>
            </a:fld>
            <a:endParaRPr lang="de-DE" dirty="0"/>
          </a:p>
        </p:txBody>
      </p:sp>
      <p:sp>
        <p:nvSpPr>
          <p:cNvPr id="5" name="Textplatzhalter 4">
            <a:extLst>
              <a:ext uri="{FF2B5EF4-FFF2-40B4-BE49-F238E27FC236}">
                <a16:creationId xmlns:a16="http://schemas.microsoft.com/office/drawing/2014/main" id="{1F22A75C-7EC2-5696-D363-DCDBBBF5A69A}"/>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C07B6BA3-ED71-4AE4-1985-875ECD9500A8}"/>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2312167D-54FA-52FA-3C0E-7D1C5C7F5A21}"/>
              </a:ext>
            </a:extLst>
          </p:cNvPr>
          <p:cNvSpPr>
            <a:spLocks noGrp="1"/>
          </p:cNvSpPr>
          <p:nvPr>
            <p:ph sz="quarter" idx="35"/>
          </p:nvPr>
        </p:nvSpPr>
        <p:spPr/>
        <p:txBody>
          <a:bodyPr/>
          <a:lstStyle/>
          <a:p>
            <a:endParaRPr lang="de-DE"/>
          </a:p>
        </p:txBody>
      </p:sp>
      <p:grpSp>
        <p:nvGrpSpPr>
          <p:cNvPr id="8" name="Gruppieren 2">
            <a:extLst>
              <a:ext uri="{FF2B5EF4-FFF2-40B4-BE49-F238E27FC236}">
                <a16:creationId xmlns:a16="http://schemas.microsoft.com/office/drawing/2014/main" id="{87872B06-B1A4-1E6B-6AF6-0C027E84AAEA}"/>
              </a:ext>
            </a:extLst>
          </p:cNvPr>
          <p:cNvGrpSpPr/>
          <p:nvPr/>
        </p:nvGrpSpPr>
        <p:grpSpPr>
          <a:xfrm>
            <a:off x="7179710" y="2903925"/>
            <a:ext cx="1584663" cy="3241174"/>
            <a:chOff x="4466157" y="2903925"/>
            <a:chExt cx="1584663" cy="3241174"/>
          </a:xfrm>
        </p:grpSpPr>
        <p:cxnSp>
          <p:nvCxnSpPr>
            <p:cNvPr id="9" name="Straight Connector 38">
              <a:extLst>
                <a:ext uri="{FF2B5EF4-FFF2-40B4-BE49-F238E27FC236}">
                  <a16:creationId xmlns:a16="http://schemas.microsoft.com/office/drawing/2014/main" id="{755D3180-288D-8A03-AAD2-7C6D828658BB}"/>
                </a:ext>
              </a:extLst>
            </p:cNvPr>
            <p:cNvCxnSpPr>
              <a:cxnSpLocks/>
              <a:stCxn id="11" idx="2"/>
            </p:cNvCxnSpPr>
            <p:nvPr/>
          </p:nvCxnSpPr>
          <p:spPr>
            <a:xfrm>
              <a:off x="5258489" y="5615625"/>
              <a:ext cx="0" cy="1490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39">
              <a:extLst>
                <a:ext uri="{FF2B5EF4-FFF2-40B4-BE49-F238E27FC236}">
                  <a16:creationId xmlns:a16="http://schemas.microsoft.com/office/drawing/2014/main" id="{E8B9015C-A242-149D-B46B-1461EF4BF6E2}"/>
                </a:ext>
              </a:extLst>
            </p:cNvPr>
            <p:cNvSpPr txBox="1"/>
            <p:nvPr/>
          </p:nvSpPr>
          <p:spPr>
            <a:xfrm>
              <a:off x="4813497" y="5775767"/>
              <a:ext cx="889987" cy="369332"/>
            </a:xfrm>
            <a:prstGeom prst="rect">
              <a:avLst/>
            </a:prstGeom>
            <a:noFill/>
          </p:spPr>
          <p:txBody>
            <a:bodyPr wrap="none" rtlCol="0">
              <a:spAutoFit/>
            </a:bodyPr>
            <a:lstStyle/>
            <a:p>
              <a:pPr algn="ctr"/>
              <a:r>
                <a:rPr lang="de-DE" dirty="0"/>
                <a:t>human</a:t>
              </a:r>
              <a:endParaRPr lang="en-US" dirty="0"/>
            </a:p>
          </p:txBody>
        </p:sp>
        <p:pic>
          <p:nvPicPr>
            <p:cNvPr id="11" name="Picture 40">
              <a:extLst>
                <a:ext uri="{FF2B5EF4-FFF2-40B4-BE49-F238E27FC236}">
                  <a16:creationId xmlns:a16="http://schemas.microsoft.com/office/drawing/2014/main" id="{0ED0205B-2DA9-0947-D43E-BC78960210BC}"/>
                </a:ext>
              </a:extLst>
            </p:cNvPr>
            <p:cNvPicPr>
              <a:picLocks noChangeAspect="1"/>
            </p:cNvPicPr>
            <p:nvPr/>
          </p:nvPicPr>
          <p:blipFill>
            <a:blip r:embed="rId2"/>
            <a:stretch>
              <a:fillRect/>
            </a:stretch>
          </p:blipFill>
          <p:spPr>
            <a:xfrm>
              <a:off x="4466157" y="2903925"/>
              <a:ext cx="1584663" cy="2711700"/>
            </a:xfrm>
            <a:prstGeom prst="rect">
              <a:avLst/>
            </a:prstGeom>
          </p:spPr>
        </p:pic>
      </p:grpSp>
      <p:cxnSp>
        <p:nvCxnSpPr>
          <p:cNvPr id="12" name="Straight Connector 5">
            <a:extLst>
              <a:ext uri="{FF2B5EF4-FFF2-40B4-BE49-F238E27FC236}">
                <a16:creationId xmlns:a16="http://schemas.microsoft.com/office/drawing/2014/main" id="{9F7026C8-BA58-47D8-17D8-E7F5E79D6B22}"/>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8">
            <a:extLst>
              <a:ext uri="{FF2B5EF4-FFF2-40B4-BE49-F238E27FC236}">
                <a16:creationId xmlns:a16="http://schemas.microsoft.com/office/drawing/2014/main" id="{90EA7DB3-66C7-E432-F417-2A314CBF27C5}"/>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Connector 12">
            <a:extLst>
              <a:ext uri="{FF2B5EF4-FFF2-40B4-BE49-F238E27FC236}">
                <a16:creationId xmlns:a16="http://schemas.microsoft.com/office/drawing/2014/main" id="{5E42BD77-A889-D905-CF65-B7A0BB88F9DC}"/>
              </a:ext>
            </a:extLst>
          </p:cNvPr>
          <p:cNvCxnSpPr>
            <a:cxnSpLocks/>
            <a:stCxn id="16" idx="2"/>
          </p:cNvCxnSpPr>
          <p:nvPr/>
        </p:nvCxnSpPr>
        <p:spPr>
          <a:xfrm>
            <a:off x="5710302" y="5615625"/>
            <a:ext cx="0" cy="16014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35ED553-3EC2-E25F-8A05-1F065684D3CB}"/>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pic>
        <p:nvPicPr>
          <p:cNvPr id="16" name="Picture 22">
            <a:extLst>
              <a:ext uri="{FF2B5EF4-FFF2-40B4-BE49-F238E27FC236}">
                <a16:creationId xmlns:a16="http://schemas.microsoft.com/office/drawing/2014/main" id="{90490D07-48DD-06B3-DAF2-F8DB6ADF1D3A}"/>
              </a:ext>
            </a:extLst>
          </p:cNvPr>
          <p:cNvPicPr>
            <a:picLocks noChangeAspect="1"/>
          </p:cNvPicPr>
          <p:nvPr/>
        </p:nvPicPr>
        <p:blipFill>
          <a:blip r:embed="rId3"/>
          <a:stretch>
            <a:fillRect/>
          </a:stretch>
        </p:blipFill>
        <p:spPr>
          <a:xfrm>
            <a:off x="3049889" y="4617885"/>
            <a:ext cx="5320826" cy="997740"/>
          </a:xfrm>
          <a:prstGeom prst="rect">
            <a:avLst/>
          </a:prstGeom>
        </p:spPr>
      </p:pic>
      <p:pic>
        <p:nvPicPr>
          <p:cNvPr id="17" name="Picture 6" descr="http://weknowyourdreams.com/images/will-smith/will-smith-02.jpg">
            <a:extLst>
              <a:ext uri="{FF2B5EF4-FFF2-40B4-BE49-F238E27FC236}">
                <a16:creationId xmlns:a16="http://schemas.microsoft.com/office/drawing/2014/main" id="{EFD0A39F-0F8D-3474-19C9-6292502403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8484" y="1647313"/>
            <a:ext cx="1118594" cy="111859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18" name="Pfeil: nach rechts 17">
            <a:extLst>
              <a:ext uri="{FF2B5EF4-FFF2-40B4-BE49-F238E27FC236}">
                <a16:creationId xmlns:a16="http://schemas.microsoft.com/office/drawing/2014/main" id="{C9C1DA1C-06B1-6B03-84ED-1B63F9FA3C51}"/>
              </a:ext>
            </a:extLst>
          </p:cNvPr>
          <p:cNvSpPr/>
          <p:nvPr/>
        </p:nvSpPr>
        <p:spPr>
          <a:xfrm>
            <a:off x="7178860" y="3961531"/>
            <a:ext cx="559251" cy="28575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Pfeil: nach rechts 18">
            <a:extLst>
              <a:ext uri="{FF2B5EF4-FFF2-40B4-BE49-F238E27FC236}">
                <a16:creationId xmlns:a16="http://schemas.microsoft.com/office/drawing/2014/main" id="{E4ECF9B1-E212-1AE7-0F14-8C24C24713D8}"/>
              </a:ext>
            </a:extLst>
          </p:cNvPr>
          <p:cNvSpPr/>
          <p:nvPr/>
        </p:nvSpPr>
        <p:spPr>
          <a:xfrm rot="10800000">
            <a:off x="8250862" y="3961531"/>
            <a:ext cx="559251" cy="285750"/>
          </a:xfrm>
          <a:prstGeom prst="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Textfeld 19">
            <a:extLst>
              <a:ext uri="{FF2B5EF4-FFF2-40B4-BE49-F238E27FC236}">
                <a16:creationId xmlns:a16="http://schemas.microsoft.com/office/drawing/2014/main" id="{347594AE-29C6-2EAF-64DC-AF07FE3D9C4A}"/>
              </a:ext>
            </a:extLst>
          </p:cNvPr>
          <p:cNvSpPr txBox="1"/>
          <p:nvPr/>
        </p:nvSpPr>
        <p:spPr>
          <a:xfrm>
            <a:off x="6485022" y="4455427"/>
            <a:ext cx="2974036" cy="640515"/>
          </a:xfrm>
          <a:prstGeom prst="rect">
            <a:avLst/>
          </a:prstGeom>
          <a:solidFill>
            <a:srgbClr val="E4E4E2"/>
          </a:solidFill>
          <a:ln>
            <a:noFill/>
          </a:ln>
        </p:spPr>
        <p:txBody>
          <a:bodyPr wrap="square" lIns="360000" tIns="180000" rIns="360000" bIns="180000" rtlCol="0">
            <a:spAutoFit/>
          </a:bodyPr>
          <a:lstStyle/>
          <a:p>
            <a:r>
              <a:rPr lang="de-DE" dirty="0" err="1"/>
              <a:t>Perceptual</a:t>
            </a:r>
            <a:r>
              <a:rPr lang="de-DE" dirty="0"/>
              <a:t> </a:t>
            </a:r>
            <a:r>
              <a:rPr lang="de-DE" dirty="0" err="1"/>
              <a:t>Narrowing</a:t>
            </a:r>
            <a:endParaRPr lang="de-DE" dirty="0"/>
          </a:p>
        </p:txBody>
      </p:sp>
      <p:pic>
        <p:nvPicPr>
          <p:cNvPr id="21" name="Picture 10" descr="http://picscdn.redblue.de/doi/pixelboxx-mss-71560672/fee_786_587_png/IROBOT-Roomba-681-Saugroboter--rund--Schwarz-Grau">
            <a:extLst>
              <a:ext uri="{FF2B5EF4-FFF2-40B4-BE49-F238E27FC236}">
                <a16:creationId xmlns:a16="http://schemas.microsoft.com/office/drawing/2014/main" id="{11C01FFA-9A8E-89D6-F667-12C65ADE16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922" t="48960" r="37112" b="18061"/>
          <a:stretch/>
        </p:blipFill>
        <p:spPr bwMode="auto">
          <a:xfrm>
            <a:off x="5091474" y="3339149"/>
            <a:ext cx="1224750" cy="111859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2" name="TextBox 28">
            <a:extLst>
              <a:ext uri="{FF2B5EF4-FFF2-40B4-BE49-F238E27FC236}">
                <a16:creationId xmlns:a16="http://schemas.microsoft.com/office/drawing/2014/main" id="{3AB00125-E233-3B77-AEEA-38487BBEEF71}"/>
              </a:ext>
            </a:extLst>
          </p:cNvPr>
          <p:cNvSpPr txBox="1"/>
          <p:nvPr/>
        </p:nvSpPr>
        <p:spPr>
          <a:xfrm>
            <a:off x="5303741" y="5798182"/>
            <a:ext cx="800219" cy="369332"/>
          </a:xfrm>
          <a:prstGeom prst="rect">
            <a:avLst/>
          </a:prstGeom>
          <a:noFill/>
        </p:spPr>
        <p:txBody>
          <a:bodyPr wrap="none" rtlCol="0">
            <a:spAutoFit/>
          </a:bodyPr>
          <a:lstStyle/>
          <a:p>
            <a:r>
              <a:rPr lang="de-DE" dirty="0" err="1"/>
              <a:t>object</a:t>
            </a:r>
            <a:endParaRPr lang="en-US" dirty="0"/>
          </a:p>
        </p:txBody>
      </p:sp>
      <p:pic>
        <p:nvPicPr>
          <p:cNvPr id="23" name="Picture 2" descr=" ">
            <a:extLst>
              <a:ext uri="{FF2B5EF4-FFF2-40B4-BE49-F238E27FC236}">
                <a16:creationId xmlns:a16="http://schemas.microsoft.com/office/drawing/2014/main" id="{485417BB-FA37-0E9D-8A48-84BBEA3FC2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40148" y="1808163"/>
            <a:ext cx="1644389" cy="2273932"/>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2">
            <a:extLst>
              <a:ext uri="{FF2B5EF4-FFF2-40B4-BE49-F238E27FC236}">
                <a16:creationId xmlns:a16="http://schemas.microsoft.com/office/drawing/2014/main" id="{BABB987F-707F-D1F9-A0FA-BA8835C3E161}"/>
              </a:ext>
            </a:extLst>
          </p:cNvPr>
          <p:cNvPicPr>
            <a:picLocks noChangeAspect="1"/>
          </p:cNvPicPr>
          <p:nvPr/>
        </p:nvPicPr>
        <p:blipFill>
          <a:blip r:embed="rId7"/>
          <a:stretch>
            <a:fillRect/>
          </a:stretch>
        </p:blipFill>
        <p:spPr>
          <a:xfrm>
            <a:off x="2953984" y="2896750"/>
            <a:ext cx="5572794" cy="2707560"/>
          </a:xfrm>
          <a:prstGeom prst="rect">
            <a:avLst/>
          </a:prstGeom>
        </p:spPr>
      </p:pic>
      <p:cxnSp>
        <p:nvCxnSpPr>
          <p:cNvPr id="25" name="Straight Arrow Connector 43">
            <a:extLst>
              <a:ext uri="{FF2B5EF4-FFF2-40B4-BE49-F238E27FC236}">
                <a16:creationId xmlns:a16="http://schemas.microsoft.com/office/drawing/2014/main" id="{281B6956-A5E3-1A05-80FF-E1FACE68BB16}"/>
              </a:ext>
            </a:extLst>
          </p:cNvPr>
          <p:cNvCxnSpPr>
            <a:cxnSpLocks/>
            <a:stCxn id="26" idx="2"/>
          </p:cNvCxnSpPr>
          <p:nvPr/>
        </p:nvCxnSpPr>
        <p:spPr>
          <a:xfrm>
            <a:off x="4475772" y="4782769"/>
            <a:ext cx="483549" cy="39654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44">
            <a:extLst>
              <a:ext uri="{FF2B5EF4-FFF2-40B4-BE49-F238E27FC236}">
                <a16:creationId xmlns:a16="http://schemas.microsoft.com/office/drawing/2014/main" id="{C1007146-3F23-2F4D-A61D-154625ED852E}"/>
              </a:ext>
            </a:extLst>
          </p:cNvPr>
          <p:cNvSpPr txBox="1"/>
          <p:nvPr/>
        </p:nvSpPr>
        <p:spPr>
          <a:xfrm>
            <a:off x="3987977" y="4413436"/>
            <a:ext cx="975588" cy="369332"/>
          </a:xfrm>
          <a:prstGeom prst="rect">
            <a:avLst/>
          </a:prstGeom>
          <a:noFill/>
        </p:spPr>
        <p:txBody>
          <a:bodyPr wrap="none" rtlCol="0">
            <a:spAutoFit/>
          </a:bodyPr>
          <a:lstStyle/>
          <a:p>
            <a:r>
              <a:rPr lang="de-DE" dirty="0" err="1">
                <a:solidFill>
                  <a:srgbClr val="FF0000"/>
                </a:solidFill>
              </a:rPr>
              <a:t>affinity</a:t>
            </a:r>
            <a:r>
              <a:rPr lang="de-DE" dirty="0">
                <a:solidFill>
                  <a:srgbClr val="FF0000"/>
                </a:solidFill>
              </a:rPr>
              <a:t>?</a:t>
            </a:r>
            <a:endParaRPr lang="en-US" dirty="0">
              <a:solidFill>
                <a:srgbClr val="FF0000"/>
              </a:solidFill>
            </a:endParaRPr>
          </a:p>
        </p:txBody>
      </p:sp>
    </p:spTree>
    <p:extLst>
      <p:ext uri="{BB962C8B-B14F-4D97-AF65-F5344CB8AC3E}">
        <p14:creationId xmlns:p14="http://schemas.microsoft.com/office/powerpoint/2010/main" val="160305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35" presetClass="path" presetSubtype="0" accel="50000" decel="50000" fill="hold" nodeType="clickEffect">
                                  <p:stCondLst>
                                    <p:cond delay="0"/>
                                  </p:stCondLst>
                                  <p:childTnLst>
                                    <p:animMotion origin="layout" path="M 3.75E-6 -2.22222E-6 L -0.09766 -2.22222E-6 " pathEditMode="relative" rAng="0" ptsTypes="AA">
                                      <p:cBhvr>
                                        <p:cTn id="16" dur="500" fill="hold"/>
                                        <p:tgtEl>
                                          <p:spTgt spid="8"/>
                                        </p:tgtEl>
                                        <p:attrNameLst>
                                          <p:attrName>ppt_x</p:attrName>
                                          <p:attrName>ppt_y</p:attrName>
                                        </p:attrNameLst>
                                      </p:cBhvr>
                                      <p:rCtr x="-4883" y="0"/>
                                    </p:animMotion>
                                  </p:childTnLst>
                                </p:cTn>
                              </p:par>
                              <p:par>
                                <p:cTn id="17" presetID="1" presetClass="exit" presetSubtype="0" fill="hold" grpId="1" nodeType="withEffect">
                                  <p:stCondLst>
                                    <p:cond delay="0"/>
                                  </p:stCondLst>
                                  <p:childTnLst>
                                    <p:set>
                                      <p:cBhvr>
                                        <p:cTn id="18" dur="1" fill="hold">
                                          <p:stCondLst>
                                            <p:cond delay="0"/>
                                          </p:stCondLst>
                                        </p:cTn>
                                        <p:tgtEl>
                                          <p:spTgt spid="18"/>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19"/>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20"/>
                                        </p:tgtEl>
                                        <p:attrNameLst>
                                          <p:attrName>style.visibility</p:attrName>
                                        </p:attrNameLst>
                                      </p:cBhvr>
                                      <p:to>
                                        <p:strVal val="hidden"/>
                                      </p:to>
                                    </p:set>
                                  </p:childTnLst>
                                </p:cTn>
                              </p:par>
                              <p:par>
                                <p:cTn id="23" presetID="1" presetClass="exit" presetSubtype="0" fill="hold" nodeType="withEffect">
                                  <p:stCondLst>
                                    <p:cond delay="0"/>
                                  </p:stCondLst>
                                  <p:childTnLst>
                                    <p:set>
                                      <p:cBhvr>
                                        <p:cTn id="24" dur="1" fill="hold">
                                          <p:stCondLst>
                                            <p:cond delay="0"/>
                                          </p:stCondLst>
                                        </p:cTn>
                                        <p:tgtEl>
                                          <p:spTgt spid="21"/>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17"/>
                                        </p:tgtEl>
                                        <p:attrNameLst>
                                          <p:attrName>style.visibility</p:attrName>
                                        </p:attrNameLst>
                                      </p:cBhvr>
                                      <p:to>
                                        <p:strVal val="hidden"/>
                                      </p:to>
                                    </p:set>
                                  </p:childTnLst>
                                </p:cTn>
                              </p:par>
                            </p:childTnLst>
                          </p:cTn>
                        </p:par>
                        <p:par>
                          <p:cTn id="27" fill="hold">
                            <p:stCondLst>
                              <p:cond delay="500"/>
                            </p:stCondLst>
                            <p:childTnLst>
                              <p:par>
                                <p:cTn id="28" presetID="1" presetClass="entr" presetSubtype="0" fill="hold" nodeType="afterEffect">
                                  <p:stCondLst>
                                    <p:cond delay="0"/>
                                  </p:stCondLst>
                                  <p:childTnLst>
                                    <p:set>
                                      <p:cBhvr>
                                        <p:cTn id="29" dur="1" fill="hold">
                                          <p:stCondLst>
                                            <p:cond delay="0"/>
                                          </p:stCondLst>
                                        </p:cTn>
                                        <p:tgtEl>
                                          <p:spTgt spid="23"/>
                                        </p:tgtEl>
                                        <p:attrNameLst>
                                          <p:attrName>style.visibility</p:attrName>
                                        </p:attrNameLst>
                                      </p:cBhvr>
                                      <p:to>
                                        <p:strVal val="visible"/>
                                      </p:to>
                                    </p:set>
                                  </p:childTnLst>
                                </p:cTn>
                              </p:par>
                            </p:childTnLst>
                          </p:cTn>
                        </p:par>
                        <p:par>
                          <p:cTn id="30" fill="hold">
                            <p:stCondLst>
                              <p:cond delay="500"/>
                            </p:stCondLst>
                            <p:childTnLst>
                              <p:par>
                                <p:cTn id="31" presetID="1" presetClass="entr" presetSubtype="0" fill="hold" nodeType="afterEffect">
                                  <p:stCondLst>
                                    <p:cond delay="0"/>
                                  </p:stCondLst>
                                  <p:childTnLst>
                                    <p:set>
                                      <p:cBhvr>
                                        <p:cTn id="32" dur="1" fill="hold">
                                          <p:stCondLst>
                                            <p:cond delay="0"/>
                                          </p:stCondLst>
                                        </p:cTn>
                                        <p:tgtEl>
                                          <p:spTgt spid="24"/>
                                        </p:tgtEl>
                                        <p:attrNameLst>
                                          <p:attrName>style.visibility</p:attrName>
                                        </p:attrNameLst>
                                      </p:cBhvr>
                                      <p:to>
                                        <p:strVal val="visible"/>
                                      </p:to>
                                    </p:set>
                                  </p:childTnLst>
                                </p:cTn>
                              </p:par>
                            </p:childTnLst>
                          </p:cTn>
                        </p:par>
                        <p:par>
                          <p:cTn id="33" fill="hold">
                            <p:stCondLst>
                              <p:cond delay="500"/>
                            </p:stCondLst>
                            <p:childTnLst>
                              <p:par>
                                <p:cTn id="34" presetID="1" presetClass="entr" presetSubtype="0" fill="hold" nodeType="afterEffect">
                                  <p:stCondLst>
                                    <p:cond delay="0"/>
                                  </p:stCondLst>
                                  <p:childTnLst>
                                    <p:set>
                                      <p:cBhvr>
                                        <p:cTn id="35" dur="1" fill="hold">
                                          <p:stCondLst>
                                            <p:cond delay="0"/>
                                          </p:stCondLst>
                                        </p:cTn>
                                        <p:tgtEl>
                                          <p:spTgt spid="25"/>
                                        </p:tgtEl>
                                        <p:attrNameLst>
                                          <p:attrName>style.visibility</p:attrName>
                                        </p:attrNameLst>
                                      </p:cBhvr>
                                      <p:to>
                                        <p:strVal val="visible"/>
                                      </p:to>
                                    </p:set>
                                  </p:childTnLst>
                                </p:cTn>
                              </p:par>
                            </p:childTnLst>
                          </p:cTn>
                        </p:par>
                        <p:par>
                          <p:cTn id="36" fill="hold">
                            <p:stCondLst>
                              <p:cond delay="500"/>
                            </p:stCondLst>
                            <p:childTnLst>
                              <p:par>
                                <p:cTn id="37" presetID="1" presetClass="entr" presetSubtype="0" fill="hold" grpId="0" nodeType="after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0" grpId="0" animBg="1"/>
      <p:bldP spid="20" grpId="1" animBg="1"/>
      <p:bldP spid="26"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677BB1-75A0-4F12-D6CB-0F3E9F32BBBE}"/>
              </a:ext>
            </a:extLst>
          </p:cNvPr>
          <p:cNvSpPr>
            <a:spLocks noGrp="1"/>
          </p:cNvSpPr>
          <p:nvPr>
            <p:ph type="title"/>
          </p:nvPr>
        </p:nvSpPr>
        <p:spPr/>
        <p:txBody>
          <a:bodyPr/>
          <a:lstStyle/>
          <a:p>
            <a:r>
              <a:rPr lang="de-DE" dirty="0" err="1"/>
              <a:t>Perceptual</a:t>
            </a:r>
            <a:r>
              <a:rPr lang="de-DE" dirty="0"/>
              <a:t> Tension</a:t>
            </a:r>
          </a:p>
        </p:txBody>
      </p:sp>
      <p:sp>
        <p:nvSpPr>
          <p:cNvPr id="3" name="Fußzeilenplatzhalter 2">
            <a:extLst>
              <a:ext uri="{FF2B5EF4-FFF2-40B4-BE49-F238E27FC236}">
                <a16:creationId xmlns:a16="http://schemas.microsoft.com/office/drawing/2014/main" id="{A69B25F5-FA41-1E2A-5330-959A86C2BF4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5C478509-FA0C-BFFB-06B2-3F2C3F999C36}"/>
              </a:ext>
            </a:extLst>
          </p:cNvPr>
          <p:cNvSpPr>
            <a:spLocks noGrp="1"/>
          </p:cNvSpPr>
          <p:nvPr>
            <p:ph type="sldNum" sz="quarter" idx="33"/>
          </p:nvPr>
        </p:nvSpPr>
        <p:spPr/>
        <p:txBody>
          <a:bodyPr/>
          <a:lstStyle/>
          <a:p>
            <a:fld id="{BA24374A-C3A8-471A-8837-3FC31668ABE5}" type="slidenum">
              <a:rPr lang="de-DE" smtClean="0"/>
              <a:pPr/>
              <a:t>74</a:t>
            </a:fld>
            <a:endParaRPr lang="de-DE" dirty="0"/>
          </a:p>
        </p:txBody>
      </p:sp>
      <p:sp>
        <p:nvSpPr>
          <p:cNvPr id="5" name="Textplatzhalter 4">
            <a:extLst>
              <a:ext uri="{FF2B5EF4-FFF2-40B4-BE49-F238E27FC236}">
                <a16:creationId xmlns:a16="http://schemas.microsoft.com/office/drawing/2014/main" id="{49D94F4F-CA59-0AC6-D105-92F12D7C8893}"/>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E7766EB4-FB1D-14D8-19A4-188C45544EE1}"/>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9BE6F04-4622-1DE5-D7B8-0D286A329B2F}"/>
              </a:ext>
            </a:extLst>
          </p:cNvPr>
          <p:cNvSpPr>
            <a:spLocks noGrp="1"/>
          </p:cNvSpPr>
          <p:nvPr>
            <p:ph sz="quarter" idx="35"/>
          </p:nvPr>
        </p:nvSpPr>
        <p:spPr/>
        <p:txBody>
          <a:bodyPr/>
          <a:lstStyle/>
          <a:p>
            <a:endParaRPr lang="de-DE"/>
          </a:p>
        </p:txBody>
      </p:sp>
      <p:cxnSp>
        <p:nvCxnSpPr>
          <p:cNvPr id="8" name="Straight Connector 5">
            <a:extLst>
              <a:ext uri="{FF2B5EF4-FFF2-40B4-BE49-F238E27FC236}">
                <a16:creationId xmlns:a16="http://schemas.microsoft.com/office/drawing/2014/main" id="{26356CFE-B2DD-AEF9-7167-0181FC979892}"/>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612A3C-7AF1-E766-5822-8D53A4364E91}"/>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Connector 12">
            <a:extLst>
              <a:ext uri="{FF2B5EF4-FFF2-40B4-BE49-F238E27FC236}">
                <a16:creationId xmlns:a16="http://schemas.microsoft.com/office/drawing/2014/main" id="{0CA8AFF9-056A-9CCA-6E48-30193C34E97B}"/>
              </a:ext>
            </a:extLst>
          </p:cNvPr>
          <p:cNvCxnSpPr>
            <a:cxnSpLocks/>
            <a:stCxn id="15" idx="2"/>
          </p:cNvCxnSpPr>
          <p:nvPr/>
        </p:nvCxnSpPr>
        <p:spPr>
          <a:xfrm>
            <a:off x="5703850" y="5615625"/>
            <a:ext cx="0" cy="16014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3">
            <a:extLst>
              <a:ext uri="{FF2B5EF4-FFF2-40B4-BE49-F238E27FC236}">
                <a16:creationId xmlns:a16="http://schemas.microsoft.com/office/drawing/2014/main" id="{90D3AD3C-2293-9110-EF02-8299C8BA6864}"/>
              </a:ext>
            </a:extLst>
          </p:cNvPr>
          <p:cNvSpPr txBox="1"/>
          <p:nvPr/>
        </p:nvSpPr>
        <p:spPr>
          <a:xfrm>
            <a:off x="5303741" y="5798182"/>
            <a:ext cx="800219" cy="369332"/>
          </a:xfrm>
          <a:prstGeom prst="rect">
            <a:avLst/>
          </a:prstGeom>
          <a:noFill/>
        </p:spPr>
        <p:txBody>
          <a:bodyPr wrap="none" rtlCol="0">
            <a:spAutoFit/>
          </a:bodyPr>
          <a:lstStyle/>
          <a:p>
            <a:r>
              <a:rPr lang="de-DE" dirty="0" err="1"/>
              <a:t>object</a:t>
            </a:r>
            <a:endParaRPr lang="en-US" dirty="0"/>
          </a:p>
        </p:txBody>
      </p:sp>
      <p:sp>
        <p:nvSpPr>
          <p:cNvPr id="12" name="TextBox 14">
            <a:extLst>
              <a:ext uri="{FF2B5EF4-FFF2-40B4-BE49-F238E27FC236}">
                <a16:creationId xmlns:a16="http://schemas.microsoft.com/office/drawing/2014/main" id="{4484AF35-9FFB-F721-F689-97BD392BC039}"/>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cxnSp>
        <p:nvCxnSpPr>
          <p:cNvPr id="13" name="Straight Connector 9">
            <a:extLst>
              <a:ext uri="{FF2B5EF4-FFF2-40B4-BE49-F238E27FC236}">
                <a16:creationId xmlns:a16="http://schemas.microsoft.com/office/drawing/2014/main" id="{1CF7BDFA-DB72-A3F6-BF49-996697E646E4}"/>
              </a:ext>
            </a:extLst>
          </p:cNvPr>
          <p:cNvCxnSpPr>
            <a:cxnSpLocks/>
            <a:stCxn id="16" idx="2"/>
          </p:cNvCxnSpPr>
          <p:nvPr/>
        </p:nvCxnSpPr>
        <p:spPr>
          <a:xfrm>
            <a:off x="6782489" y="5615625"/>
            <a:ext cx="0" cy="1490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D506E2F8-AB23-B24F-D915-F50C1830B979}"/>
              </a:ext>
            </a:extLst>
          </p:cNvPr>
          <p:cNvSpPr txBox="1"/>
          <p:nvPr/>
        </p:nvSpPr>
        <p:spPr>
          <a:xfrm>
            <a:off x="6337498" y="5775767"/>
            <a:ext cx="889987" cy="369332"/>
          </a:xfrm>
          <a:prstGeom prst="rect">
            <a:avLst/>
          </a:prstGeom>
          <a:noFill/>
        </p:spPr>
        <p:txBody>
          <a:bodyPr wrap="none" rtlCol="0">
            <a:spAutoFit/>
          </a:bodyPr>
          <a:lstStyle/>
          <a:p>
            <a:pPr algn="ctr"/>
            <a:r>
              <a:rPr lang="de-DE" dirty="0"/>
              <a:t>human</a:t>
            </a:r>
            <a:endParaRPr lang="en-US" dirty="0"/>
          </a:p>
        </p:txBody>
      </p:sp>
      <p:pic>
        <p:nvPicPr>
          <p:cNvPr id="15" name="Picture 22">
            <a:extLst>
              <a:ext uri="{FF2B5EF4-FFF2-40B4-BE49-F238E27FC236}">
                <a16:creationId xmlns:a16="http://schemas.microsoft.com/office/drawing/2014/main" id="{0A5B6D8E-2871-8170-0A00-62835D40B4FC}"/>
              </a:ext>
            </a:extLst>
          </p:cNvPr>
          <p:cNvPicPr>
            <a:picLocks noChangeAspect="1"/>
          </p:cNvPicPr>
          <p:nvPr/>
        </p:nvPicPr>
        <p:blipFill>
          <a:blip r:embed="rId2"/>
          <a:stretch>
            <a:fillRect/>
          </a:stretch>
        </p:blipFill>
        <p:spPr>
          <a:xfrm>
            <a:off x="3043437" y="4617885"/>
            <a:ext cx="5320826" cy="997740"/>
          </a:xfrm>
          <a:prstGeom prst="rect">
            <a:avLst/>
          </a:prstGeom>
        </p:spPr>
      </p:pic>
      <p:pic>
        <p:nvPicPr>
          <p:cNvPr id="16" name="Picture 24">
            <a:extLst>
              <a:ext uri="{FF2B5EF4-FFF2-40B4-BE49-F238E27FC236}">
                <a16:creationId xmlns:a16="http://schemas.microsoft.com/office/drawing/2014/main" id="{C4411B62-0246-9F5C-FEAF-B01BD8D7A8F3}"/>
              </a:ext>
            </a:extLst>
          </p:cNvPr>
          <p:cNvPicPr>
            <a:picLocks noChangeAspect="1"/>
          </p:cNvPicPr>
          <p:nvPr/>
        </p:nvPicPr>
        <p:blipFill>
          <a:blip r:embed="rId3"/>
          <a:stretch>
            <a:fillRect/>
          </a:stretch>
        </p:blipFill>
        <p:spPr>
          <a:xfrm>
            <a:off x="5990158" y="2903925"/>
            <a:ext cx="1584663" cy="2711700"/>
          </a:xfrm>
          <a:prstGeom prst="rect">
            <a:avLst/>
          </a:prstGeom>
        </p:spPr>
      </p:pic>
      <p:cxnSp>
        <p:nvCxnSpPr>
          <p:cNvPr id="17" name="Straight Connector 29">
            <a:extLst>
              <a:ext uri="{FF2B5EF4-FFF2-40B4-BE49-F238E27FC236}">
                <a16:creationId xmlns:a16="http://schemas.microsoft.com/office/drawing/2014/main" id="{F5B1DB1C-2EF2-6113-5C2F-1D1C2FD6B03C}"/>
              </a:ext>
            </a:extLst>
          </p:cNvPr>
          <p:cNvCxnSpPr>
            <a:stCxn id="15" idx="0"/>
            <a:endCxn id="15" idx="2"/>
          </p:cNvCxnSpPr>
          <p:nvPr/>
        </p:nvCxnSpPr>
        <p:spPr>
          <a:xfrm>
            <a:off x="5703850" y="4617885"/>
            <a:ext cx="0" cy="997740"/>
          </a:xfrm>
          <a:prstGeom prst="line">
            <a:avLst/>
          </a:prstGeom>
          <a:ln w="1587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31">
            <a:extLst>
              <a:ext uri="{FF2B5EF4-FFF2-40B4-BE49-F238E27FC236}">
                <a16:creationId xmlns:a16="http://schemas.microsoft.com/office/drawing/2014/main" id="{14A86CBB-9B74-0B8D-8299-F4CBF342D83D}"/>
              </a:ext>
            </a:extLst>
          </p:cNvPr>
          <p:cNvCxnSpPr>
            <a:cxnSpLocks/>
            <a:stCxn id="16" idx="0"/>
          </p:cNvCxnSpPr>
          <p:nvPr/>
        </p:nvCxnSpPr>
        <p:spPr>
          <a:xfrm>
            <a:off x="6782489" y="2903926"/>
            <a:ext cx="4090" cy="2689615"/>
          </a:xfrm>
          <a:prstGeom prst="line">
            <a:avLst/>
          </a:prstGeom>
          <a:ln w="15875">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19" name="Picture 6" descr="http://weknowyourdreams.com/images/will-smith/will-smith-02.jpg">
            <a:extLst>
              <a:ext uri="{FF2B5EF4-FFF2-40B4-BE49-F238E27FC236}">
                <a16:creationId xmlns:a16="http://schemas.microsoft.com/office/drawing/2014/main" id="{ED4F8576-9E00-D0FF-F910-3964FF5188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3191" y="1684392"/>
            <a:ext cx="1118594" cy="111859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0" name="Rechteck 4">
            <a:extLst>
              <a:ext uri="{FF2B5EF4-FFF2-40B4-BE49-F238E27FC236}">
                <a16:creationId xmlns:a16="http://schemas.microsoft.com/office/drawing/2014/main" id="{5AA1ABFF-773F-015B-C353-5A8E0A68189C}"/>
              </a:ext>
            </a:extLst>
          </p:cNvPr>
          <p:cNvSpPr/>
          <p:nvPr/>
        </p:nvSpPr>
        <p:spPr>
          <a:xfrm>
            <a:off x="5703851" y="2903925"/>
            <a:ext cx="1078639" cy="2711700"/>
          </a:xfrm>
          <a:custGeom>
            <a:avLst/>
            <a:gdLst>
              <a:gd name="connsiteX0" fmla="*/ 0 w 1078639"/>
              <a:gd name="connsiteY0" fmla="*/ 0 h 2711700"/>
              <a:gd name="connsiteX1" fmla="*/ 1078639 w 1078639"/>
              <a:gd name="connsiteY1" fmla="*/ 0 h 2711700"/>
              <a:gd name="connsiteX2" fmla="*/ 1078639 w 1078639"/>
              <a:gd name="connsiteY2" fmla="*/ 2711700 h 2711700"/>
              <a:gd name="connsiteX3" fmla="*/ 0 w 1078639"/>
              <a:gd name="connsiteY3" fmla="*/ 2711700 h 2711700"/>
              <a:gd name="connsiteX4" fmla="*/ 0 w 1078639"/>
              <a:gd name="connsiteY4" fmla="*/ 0 h 2711700"/>
              <a:gd name="connsiteX0" fmla="*/ 0 w 1078639"/>
              <a:gd name="connsiteY0" fmla="*/ 1714500 h 2711700"/>
              <a:gd name="connsiteX1" fmla="*/ 1078639 w 1078639"/>
              <a:gd name="connsiteY1" fmla="*/ 0 h 2711700"/>
              <a:gd name="connsiteX2" fmla="*/ 1078639 w 1078639"/>
              <a:gd name="connsiteY2" fmla="*/ 2711700 h 2711700"/>
              <a:gd name="connsiteX3" fmla="*/ 0 w 1078639"/>
              <a:gd name="connsiteY3" fmla="*/ 2711700 h 2711700"/>
              <a:gd name="connsiteX4" fmla="*/ 0 w 1078639"/>
              <a:gd name="connsiteY4" fmla="*/ 1714500 h 271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8639" h="2711700">
                <a:moveTo>
                  <a:pt x="0" y="1714500"/>
                </a:moveTo>
                <a:lnTo>
                  <a:pt x="1078639" y="0"/>
                </a:lnTo>
                <a:lnTo>
                  <a:pt x="1078639" y="2711700"/>
                </a:lnTo>
                <a:lnTo>
                  <a:pt x="0" y="2711700"/>
                </a:lnTo>
                <a:lnTo>
                  <a:pt x="0" y="1714500"/>
                </a:lnTo>
                <a:close/>
              </a:path>
            </a:pathLst>
          </a:custGeom>
          <a:solidFill>
            <a:srgbClr val="21ADD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1" name="Picture 10" descr="http://picscdn.redblue.de/doi/pixelboxx-mss-71560672/fee_786_587_png/IROBOT-Roomba-681-Saugroboter--rund--Schwarz-Grau">
            <a:extLst>
              <a:ext uri="{FF2B5EF4-FFF2-40B4-BE49-F238E27FC236}">
                <a16:creationId xmlns:a16="http://schemas.microsoft.com/office/drawing/2014/main" id="{45A62F82-0486-CD61-22EC-2E421F8E84C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922" t="48960" r="37112" b="18061"/>
          <a:stretch/>
        </p:blipFill>
        <p:spPr bwMode="auto">
          <a:xfrm>
            <a:off x="5091474" y="3130138"/>
            <a:ext cx="1224750" cy="111859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22" name="Gerader Verbinder 21">
            <a:extLst>
              <a:ext uri="{FF2B5EF4-FFF2-40B4-BE49-F238E27FC236}">
                <a16:creationId xmlns:a16="http://schemas.microsoft.com/office/drawing/2014/main" id="{CAAEA47D-EE6B-C8D0-0031-9A4DD2CA6E33}"/>
              </a:ext>
            </a:extLst>
          </p:cNvPr>
          <p:cNvCxnSpPr>
            <a:stCxn id="20" idx="0"/>
          </p:cNvCxnSpPr>
          <p:nvPr/>
        </p:nvCxnSpPr>
        <p:spPr>
          <a:xfrm flipV="1">
            <a:off x="5703850" y="4617885"/>
            <a:ext cx="1870970" cy="54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23" name="Gerader Verbinder 22">
            <a:extLst>
              <a:ext uri="{FF2B5EF4-FFF2-40B4-BE49-F238E27FC236}">
                <a16:creationId xmlns:a16="http://schemas.microsoft.com/office/drawing/2014/main" id="{1C519643-1F7D-82D1-8AEC-A29A467B9B9B}"/>
              </a:ext>
            </a:extLst>
          </p:cNvPr>
          <p:cNvCxnSpPr>
            <a:stCxn id="20" idx="1"/>
          </p:cNvCxnSpPr>
          <p:nvPr/>
        </p:nvCxnSpPr>
        <p:spPr>
          <a:xfrm>
            <a:off x="6782490" y="2903925"/>
            <a:ext cx="792331"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Gerader Verbinder 23">
            <a:extLst>
              <a:ext uri="{FF2B5EF4-FFF2-40B4-BE49-F238E27FC236}">
                <a16:creationId xmlns:a16="http://schemas.microsoft.com/office/drawing/2014/main" id="{5829761B-8D6A-A701-4556-CA1D64F0F3A2}"/>
              </a:ext>
            </a:extLst>
          </p:cNvPr>
          <p:cNvCxnSpPr/>
          <p:nvPr/>
        </p:nvCxnSpPr>
        <p:spPr>
          <a:xfrm>
            <a:off x="7435120" y="2903925"/>
            <a:ext cx="0" cy="1713960"/>
          </a:xfrm>
          <a:prstGeom prst="line">
            <a:avLst/>
          </a:prstGeom>
          <a:ln w="1905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25" name="TextBox 19">
            <a:extLst>
              <a:ext uri="{FF2B5EF4-FFF2-40B4-BE49-F238E27FC236}">
                <a16:creationId xmlns:a16="http://schemas.microsoft.com/office/drawing/2014/main" id="{6F86C9FA-5051-80C3-4705-28EB7DB223B7}"/>
              </a:ext>
            </a:extLst>
          </p:cNvPr>
          <p:cNvSpPr txBox="1"/>
          <p:nvPr/>
        </p:nvSpPr>
        <p:spPr>
          <a:xfrm>
            <a:off x="7571123" y="3445362"/>
            <a:ext cx="2069797" cy="646331"/>
          </a:xfrm>
          <a:prstGeom prst="rect">
            <a:avLst/>
          </a:prstGeom>
          <a:noFill/>
        </p:spPr>
        <p:txBody>
          <a:bodyPr wrap="none" rtlCol="0">
            <a:spAutoFit/>
          </a:bodyPr>
          <a:lstStyle/>
          <a:p>
            <a:r>
              <a:rPr lang="de-DE" dirty="0">
                <a:solidFill>
                  <a:srgbClr val="FF0000"/>
                </a:solidFill>
              </a:rPr>
              <a:t>potential </a:t>
            </a:r>
            <a:r>
              <a:rPr lang="de-DE" dirty="0" err="1">
                <a:solidFill>
                  <a:srgbClr val="FF0000"/>
                </a:solidFill>
              </a:rPr>
              <a:t>of</a:t>
            </a:r>
            <a:r>
              <a:rPr lang="de-DE" dirty="0">
                <a:solidFill>
                  <a:srgbClr val="FF0000"/>
                </a:solidFill>
              </a:rPr>
              <a:t> </a:t>
            </a:r>
            <a:br>
              <a:rPr lang="de-DE" dirty="0">
                <a:solidFill>
                  <a:srgbClr val="FF0000"/>
                </a:solidFill>
              </a:rPr>
            </a:br>
            <a:r>
              <a:rPr lang="de-DE" dirty="0" err="1">
                <a:solidFill>
                  <a:srgbClr val="FF0000"/>
                </a:solidFill>
              </a:rPr>
              <a:t>perceptual</a:t>
            </a:r>
            <a:r>
              <a:rPr lang="de-DE" dirty="0">
                <a:solidFill>
                  <a:srgbClr val="FF0000"/>
                </a:solidFill>
              </a:rPr>
              <a:t> </a:t>
            </a:r>
            <a:r>
              <a:rPr lang="de-DE" dirty="0" err="1">
                <a:solidFill>
                  <a:srgbClr val="FF0000"/>
                </a:solidFill>
              </a:rPr>
              <a:t>tension</a:t>
            </a:r>
            <a:endParaRPr lang="en-US" dirty="0">
              <a:solidFill>
                <a:srgbClr val="FF0000"/>
              </a:solidFill>
            </a:endParaRPr>
          </a:p>
        </p:txBody>
      </p:sp>
    </p:spTree>
    <p:extLst>
      <p:ext uri="{BB962C8B-B14F-4D97-AF65-F5344CB8AC3E}">
        <p14:creationId xmlns:p14="http://schemas.microsoft.com/office/powerpoint/2010/main" val="175285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D7544BA-F57E-D337-7E34-AA79E5389377}"/>
              </a:ext>
            </a:extLst>
          </p:cNvPr>
          <p:cNvSpPr>
            <a:spLocks noGrp="1"/>
          </p:cNvSpPr>
          <p:nvPr>
            <p:ph type="title"/>
          </p:nvPr>
        </p:nvSpPr>
        <p:spPr/>
        <p:txBody>
          <a:bodyPr/>
          <a:lstStyle/>
          <a:p>
            <a:r>
              <a:rPr lang="de-DE" dirty="0" err="1"/>
              <a:t>Category</a:t>
            </a:r>
            <a:r>
              <a:rPr lang="de-DE" dirty="0"/>
              <a:t> </a:t>
            </a:r>
            <a:r>
              <a:rPr lang="de-DE" dirty="0" err="1"/>
              <a:t>Boundaries</a:t>
            </a:r>
            <a:endParaRPr lang="de-DE" dirty="0"/>
          </a:p>
        </p:txBody>
      </p:sp>
      <p:sp>
        <p:nvSpPr>
          <p:cNvPr id="3" name="Fußzeilenplatzhalter 2">
            <a:extLst>
              <a:ext uri="{FF2B5EF4-FFF2-40B4-BE49-F238E27FC236}">
                <a16:creationId xmlns:a16="http://schemas.microsoft.com/office/drawing/2014/main" id="{D5385CA3-093A-12B7-9001-829261817ADB}"/>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1611D58E-49CE-D9D3-AE0B-5393A2592BF5}"/>
              </a:ext>
            </a:extLst>
          </p:cNvPr>
          <p:cNvSpPr>
            <a:spLocks noGrp="1"/>
          </p:cNvSpPr>
          <p:nvPr>
            <p:ph type="sldNum" sz="quarter" idx="33"/>
          </p:nvPr>
        </p:nvSpPr>
        <p:spPr/>
        <p:txBody>
          <a:bodyPr/>
          <a:lstStyle/>
          <a:p>
            <a:fld id="{BA24374A-C3A8-471A-8837-3FC31668ABE5}" type="slidenum">
              <a:rPr lang="de-DE" smtClean="0"/>
              <a:pPr/>
              <a:t>75</a:t>
            </a:fld>
            <a:endParaRPr lang="de-DE" dirty="0"/>
          </a:p>
        </p:txBody>
      </p:sp>
      <p:sp>
        <p:nvSpPr>
          <p:cNvPr id="5" name="Textplatzhalter 4">
            <a:extLst>
              <a:ext uri="{FF2B5EF4-FFF2-40B4-BE49-F238E27FC236}">
                <a16:creationId xmlns:a16="http://schemas.microsoft.com/office/drawing/2014/main" id="{E721236C-A1DF-6289-58DC-1C348B708D6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87E4937-B022-D20D-BD20-CDE7999CBE2F}"/>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601C2C7-CEE8-CE50-8FF4-9BECD382A76A}"/>
              </a:ext>
            </a:extLst>
          </p:cNvPr>
          <p:cNvSpPr>
            <a:spLocks noGrp="1"/>
          </p:cNvSpPr>
          <p:nvPr>
            <p:ph sz="quarter" idx="35"/>
          </p:nvPr>
        </p:nvSpPr>
        <p:spPr/>
        <p:txBody>
          <a:bodyPr/>
          <a:lstStyle/>
          <a:p>
            <a:endParaRPr lang="de-DE"/>
          </a:p>
        </p:txBody>
      </p:sp>
      <p:pic>
        <p:nvPicPr>
          <p:cNvPr id="8" name="Picture 45">
            <a:extLst>
              <a:ext uri="{FF2B5EF4-FFF2-40B4-BE49-F238E27FC236}">
                <a16:creationId xmlns:a16="http://schemas.microsoft.com/office/drawing/2014/main" id="{3BB69A11-0C4D-8998-E610-53D6EE03007A}"/>
              </a:ext>
            </a:extLst>
          </p:cNvPr>
          <p:cNvPicPr>
            <a:picLocks noChangeAspect="1"/>
          </p:cNvPicPr>
          <p:nvPr/>
        </p:nvPicPr>
        <p:blipFill>
          <a:blip r:embed="rId2"/>
          <a:stretch>
            <a:fillRect/>
          </a:stretch>
        </p:blipFill>
        <p:spPr>
          <a:xfrm>
            <a:off x="4353829" y="1818076"/>
            <a:ext cx="5405847" cy="3800864"/>
          </a:xfrm>
          <a:prstGeom prst="rect">
            <a:avLst/>
          </a:prstGeom>
        </p:spPr>
      </p:pic>
      <p:cxnSp>
        <p:nvCxnSpPr>
          <p:cNvPr id="9" name="Straight Connector 6">
            <a:extLst>
              <a:ext uri="{FF2B5EF4-FFF2-40B4-BE49-F238E27FC236}">
                <a16:creationId xmlns:a16="http://schemas.microsoft.com/office/drawing/2014/main" id="{01C44195-F1E2-77E1-779E-A25D8DBF5235}"/>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7">
            <a:extLst>
              <a:ext uri="{FF2B5EF4-FFF2-40B4-BE49-F238E27FC236}">
                <a16:creationId xmlns:a16="http://schemas.microsoft.com/office/drawing/2014/main" id="{743C5855-A33E-28C1-A97F-C5E11FC0C8ED}"/>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11" name="TextBox 8">
            <a:extLst>
              <a:ext uri="{FF2B5EF4-FFF2-40B4-BE49-F238E27FC236}">
                <a16:creationId xmlns:a16="http://schemas.microsoft.com/office/drawing/2014/main" id="{76A00D64-B648-A4E4-67D3-6DC3A178905D}"/>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sp>
        <p:nvSpPr>
          <p:cNvPr id="12" name="TextBox 9">
            <a:extLst>
              <a:ext uri="{FF2B5EF4-FFF2-40B4-BE49-F238E27FC236}">
                <a16:creationId xmlns:a16="http://schemas.microsoft.com/office/drawing/2014/main" id="{B3C6ECBE-0ABB-CCEF-0823-9723A539CE81}"/>
              </a:ext>
            </a:extLst>
          </p:cNvPr>
          <p:cNvSpPr txBox="1"/>
          <p:nvPr/>
        </p:nvSpPr>
        <p:spPr>
          <a:xfrm>
            <a:off x="2299798" y="5745449"/>
            <a:ext cx="1351652" cy="369332"/>
          </a:xfrm>
          <a:prstGeom prst="rect">
            <a:avLst/>
          </a:prstGeom>
          <a:noFill/>
        </p:spPr>
        <p:txBody>
          <a:bodyPr wrap="square" rtlCol="0">
            <a:spAutoFit/>
          </a:bodyPr>
          <a:lstStyle/>
          <a:p>
            <a:r>
              <a:rPr lang="de-DE" dirty="0" err="1"/>
              <a:t>object</a:t>
            </a:r>
            <a:endParaRPr lang="en-US" dirty="0"/>
          </a:p>
        </p:txBody>
      </p:sp>
      <p:sp>
        <p:nvSpPr>
          <p:cNvPr id="13" name="TextBox 10">
            <a:extLst>
              <a:ext uri="{FF2B5EF4-FFF2-40B4-BE49-F238E27FC236}">
                <a16:creationId xmlns:a16="http://schemas.microsoft.com/office/drawing/2014/main" id="{20FBEF99-A81C-5A01-2327-EA46BFAE9213}"/>
              </a:ext>
            </a:extLst>
          </p:cNvPr>
          <p:cNvSpPr txBox="1"/>
          <p:nvPr/>
        </p:nvSpPr>
        <p:spPr>
          <a:xfrm>
            <a:off x="9002216" y="5745449"/>
            <a:ext cx="889987" cy="369332"/>
          </a:xfrm>
          <a:prstGeom prst="rect">
            <a:avLst/>
          </a:prstGeom>
          <a:noFill/>
        </p:spPr>
        <p:txBody>
          <a:bodyPr wrap="none" rtlCol="0">
            <a:spAutoFit/>
          </a:bodyPr>
          <a:lstStyle/>
          <a:p>
            <a:pPr algn="ctr"/>
            <a:r>
              <a:rPr lang="de-DE" dirty="0"/>
              <a:t>human</a:t>
            </a:r>
            <a:endParaRPr lang="en-US" dirty="0"/>
          </a:p>
        </p:txBody>
      </p:sp>
      <p:cxnSp>
        <p:nvCxnSpPr>
          <p:cNvPr id="14" name="Straight Arrow Connector 46">
            <a:extLst>
              <a:ext uri="{FF2B5EF4-FFF2-40B4-BE49-F238E27FC236}">
                <a16:creationId xmlns:a16="http://schemas.microsoft.com/office/drawing/2014/main" id="{EA7C5BC6-3647-61CB-51BE-62DEF4E3171F}"/>
              </a:ext>
            </a:extLst>
          </p:cNvPr>
          <p:cNvCxnSpPr>
            <a:cxnSpLocks/>
            <a:stCxn id="15" idx="3"/>
          </p:cNvCxnSpPr>
          <p:nvPr/>
        </p:nvCxnSpPr>
        <p:spPr>
          <a:xfrm>
            <a:off x="5014009" y="4689738"/>
            <a:ext cx="433428" cy="289547"/>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47">
            <a:extLst>
              <a:ext uri="{FF2B5EF4-FFF2-40B4-BE49-F238E27FC236}">
                <a16:creationId xmlns:a16="http://schemas.microsoft.com/office/drawing/2014/main" id="{D4DAD028-F7A1-69B9-FD12-AA0EB1F3B9C9}"/>
              </a:ext>
            </a:extLst>
          </p:cNvPr>
          <p:cNvSpPr txBox="1"/>
          <p:nvPr/>
        </p:nvSpPr>
        <p:spPr>
          <a:xfrm>
            <a:off x="2918565" y="4505071"/>
            <a:ext cx="2095445" cy="369332"/>
          </a:xfrm>
          <a:prstGeom prst="rect">
            <a:avLst/>
          </a:prstGeom>
          <a:noFill/>
        </p:spPr>
        <p:txBody>
          <a:bodyPr wrap="none" rtlCol="0">
            <a:spAutoFit/>
          </a:bodyPr>
          <a:lstStyle/>
          <a:p>
            <a:r>
              <a:rPr lang="de-DE" dirty="0" err="1"/>
              <a:t>category</a:t>
            </a:r>
            <a:r>
              <a:rPr lang="de-DE" dirty="0"/>
              <a:t> </a:t>
            </a:r>
            <a:r>
              <a:rPr lang="de-DE" dirty="0" err="1"/>
              <a:t>boundary</a:t>
            </a:r>
            <a:endParaRPr lang="en-US" dirty="0"/>
          </a:p>
        </p:txBody>
      </p:sp>
      <p:pic>
        <p:nvPicPr>
          <p:cNvPr id="16" name="Picture 6" descr="http://weknowyourdreams.com/images/will-smith/will-smith-02.jpg">
            <a:extLst>
              <a:ext uri="{FF2B5EF4-FFF2-40B4-BE49-F238E27FC236}">
                <a16:creationId xmlns:a16="http://schemas.microsoft.com/office/drawing/2014/main" id="{51DC51CE-D96E-453F-7E6F-ECC51BFFCD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1080" y="3141553"/>
            <a:ext cx="1118594" cy="111859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7" name="Picture 10" descr="http://picscdn.redblue.de/doi/pixelboxx-mss-71560672/fee_786_587_png/IROBOT-Roomba-681-Saugroboter--rund--Schwarz-Grau">
            <a:extLst>
              <a:ext uri="{FF2B5EF4-FFF2-40B4-BE49-F238E27FC236}">
                <a16:creationId xmlns:a16="http://schemas.microsoft.com/office/drawing/2014/main" id="{7C72D616-1475-318F-EEBF-1AE359D40B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922" t="48960" r="37112" b="18061"/>
          <a:stretch/>
        </p:blipFill>
        <p:spPr bwMode="auto">
          <a:xfrm>
            <a:off x="2517595" y="3141553"/>
            <a:ext cx="1224750" cy="111859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8" name="Picture 10" descr="http://picscdn.redblue.de/doi/pixelboxx-mss-71560672/fee_786_587_png/IROBOT-Roomba-681-Saugroboter--rund--Schwarz-Grau">
            <a:extLst>
              <a:ext uri="{FF2B5EF4-FFF2-40B4-BE49-F238E27FC236}">
                <a16:creationId xmlns:a16="http://schemas.microsoft.com/office/drawing/2014/main" id="{393536AC-89A6-8110-341E-6DA464A01E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922" t="48960" r="37112" b="18061"/>
          <a:stretch/>
        </p:blipFill>
        <p:spPr bwMode="auto">
          <a:xfrm>
            <a:off x="4470799" y="3141553"/>
            <a:ext cx="1224772" cy="111859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19" name="Rechteck 18">
            <a:extLst>
              <a:ext uri="{FF2B5EF4-FFF2-40B4-BE49-F238E27FC236}">
                <a16:creationId xmlns:a16="http://schemas.microsoft.com/office/drawing/2014/main" id="{1ADDFE39-0B27-58F5-2E01-0EDBBE68D9DC}"/>
              </a:ext>
            </a:extLst>
          </p:cNvPr>
          <p:cNvSpPr/>
          <p:nvPr/>
        </p:nvSpPr>
        <p:spPr>
          <a:xfrm>
            <a:off x="4470821" y="3141553"/>
            <a:ext cx="1224750" cy="1118594"/>
          </a:xfrm>
          <a:prstGeom prst="rect">
            <a:avLst/>
          </a:prstGeom>
          <a:blipFill dpi="0" rotWithShape="1">
            <a:blip r:embed="rId5">
              <a:alphaModFix amt="34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0" name="Picture 10" descr="http://picscdn.redblue.de/doi/pixelboxx-mss-71560672/fee_786_587_png/IROBOT-Roomba-681-Saugroboter--rund--Schwarz-Grau">
            <a:extLst>
              <a:ext uri="{FF2B5EF4-FFF2-40B4-BE49-F238E27FC236}">
                <a16:creationId xmlns:a16="http://schemas.microsoft.com/office/drawing/2014/main" id="{C0A96B55-45D3-0ED4-7B21-09675C6E003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922" t="48960" r="37112" b="18061"/>
          <a:stretch/>
        </p:blipFill>
        <p:spPr bwMode="auto">
          <a:xfrm>
            <a:off x="6555917" y="3141553"/>
            <a:ext cx="1224772" cy="111859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21" name="Rechteck 4">
            <a:extLst>
              <a:ext uri="{FF2B5EF4-FFF2-40B4-BE49-F238E27FC236}">
                <a16:creationId xmlns:a16="http://schemas.microsoft.com/office/drawing/2014/main" id="{CDBDA451-8B85-E118-D1CB-128F5F0985AE}"/>
              </a:ext>
            </a:extLst>
          </p:cNvPr>
          <p:cNvSpPr/>
          <p:nvPr/>
        </p:nvSpPr>
        <p:spPr>
          <a:xfrm>
            <a:off x="6555939" y="3141553"/>
            <a:ext cx="1224750" cy="1118594"/>
          </a:xfrm>
          <a:prstGeom prst="rect">
            <a:avLst/>
          </a:prstGeom>
          <a:blipFill dpi="0" rotWithShape="1">
            <a:blip r:embed="rId5">
              <a:alphaModFix amt="67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6908779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0A47D9D-5C78-8CEA-D19F-480893C14B66}"/>
              </a:ext>
            </a:extLst>
          </p:cNvPr>
          <p:cNvSpPr>
            <a:spLocks noGrp="1"/>
          </p:cNvSpPr>
          <p:nvPr>
            <p:ph type="title"/>
          </p:nvPr>
        </p:nvSpPr>
        <p:spPr/>
        <p:txBody>
          <a:bodyPr/>
          <a:lstStyle/>
          <a:p>
            <a:r>
              <a:rPr lang="de-DE" dirty="0"/>
              <a:t>Thatcher </a:t>
            </a:r>
            <a:r>
              <a:rPr lang="de-DE" dirty="0" err="1"/>
              <a:t>Effect</a:t>
            </a:r>
            <a:endParaRPr lang="de-DE" dirty="0"/>
          </a:p>
        </p:txBody>
      </p:sp>
      <p:sp>
        <p:nvSpPr>
          <p:cNvPr id="3" name="Fußzeilenplatzhalter 2">
            <a:extLst>
              <a:ext uri="{FF2B5EF4-FFF2-40B4-BE49-F238E27FC236}">
                <a16:creationId xmlns:a16="http://schemas.microsoft.com/office/drawing/2014/main" id="{7BFEA224-1438-0430-8157-E7112C2E41F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2EA3AF34-0B76-7604-8F2C-690E0097F8C5}"/>
              </a:ext>
            </a:extLst>
          </p:cNvPr>
          <p:cNvSpPr>
            <a:spLocks noGrp="1"/>
          </p:cNvSpPr>
          <p:nvPr>
            <p:ph type="sldNum" sz="quarter" idx="33"/>
          </p:nvPr>
        </p:nvSpPr>
        <p:spPr/>
        <p:txBody>
          <a:bodyPr/>
          <a:lstStyle/>
          <a:p>
            <a:fld id="{BA24374A-C3A8-471A-8837-3FC31668ABE5}" type="slidenum">
              <a:rPr lang="de-DE" smtClean="0"/>
              <a:pPr/>
              <a:t>76</a:t>
            </a:fld>
            <a:endParaRPr lang="de-DE" dirty="0"/>
          </a:p>
        </p:txBody>
      </p:sp>
      <p:sp>
        <p:nvSpPr>
          <p:cNvPr id="5" name="Textplatzhalter 4">
            <a:extLst>
              <a:ext uri="{FF2B5EF4-FFF2-40B4-BE49-F238E27FC236}">
                <a16:creationId xmlns:a16="http://schemas.microsoft.com/office/drawing/2014/main" id="{B3937EC6-14B4-83FC-9974-51692A84C45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D9661A6F-7F98-C96A-FE69-9B71D03134B0}"/>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DAD38A9C-2DF3-9E03-B28F-B89E2715011C}"/>
              </a:ext>
            </a:extLst>
          </p:cNvPr>
          <p:cNvSpPr>
            <a:spLocks noGrp="1"/>
          </p:cNvSpPr>
          <p:nvPr>
            <p:ph sz="quarter" idx="35"/>
          </p:nvPr>
        </p:nvSpPr>
        <p:spPr/>
        <p:txBody>
          <a:bodyPr/>
          <a:lstStyle/>
          <a:p>
            <a:endParaRPr lang="de-DE"/>
          </a:p>
        </p:txBody>
      </p:sp>
      <p:pic>
        <p:nvPicPr>
          <p:cNvPr id="8" name="Picture 4" descr="Bildergebnis für thatcher illusion">
            <a:extLst>
              <a:ext uri="{FF2B5EF4-FFF2-40B4-BE49-F238E27FC236}">
                <a16:creationId xmlns:a16="http://schemas.microsoft.com/office/drawing/2014/main" id="{49DDC4BB-B10D-FFE8-D989-9330CD8AC5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4997" y="1720674"/>
            <a:ext cx="6682005" cy="4009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2711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10800000">
                                      <p:cBhvr>
                                        <p:cTn id="6" dur="1000" fill="hold"/>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B764104-60B2-E693-2017-2F5EDE6AE589}"/>
              </a:ext>
            </a:extLst>
          </p:cNvPr>
          <p:cNvSpPr>
            <a:spLocks noGrp="1"/>
          </p:cNvSpPr>
          <p:nvPr>
            <p:ph type="title"/>
          </p:nvPr>
        </p:nvSpPr>
        <p:spPr/>
        <p:txBody>
          <a:bodyPr/>
          <a:lstStyle/>
          <a:p>
            <a:r>
              <a:rPr lang="de-DE" dirty="0" err="1"/>
              <a:t>Conflicting</a:t>
            </a:r>
            <a:r>
              <a:rPr lang="de-DE" dirty="0"/>
              <a:t> </a:t>
            </a:r>
            <a:r>
              <a:rPr lang="de-DE" dirty="0" err="1"/>
              <a:t>Category</a:t>
            </a:r>
            <a:r>
              <a:rPr lang="de-DE" dirty="0"/>
              <a:t> </a:t>
            </a:r>
            <a:r>
              <a:rPr lang="de-DE" dirty="0" err="1"/>
              <a:t>Boundaries</a:t>
            </a:r>
            <a:endParaRPr lang="de-DE" dirty="0"/>
          </a:p>
        </p:txBody>
      </p:sp>
      <p:sp>
        <p:nvSpPr>
          <p:cNvPr id="3" name="Fußzeilenplatzhalter 2">
            <a:extLst>
              <a:ext uri="{FF2B5EF4-FFF2-40B4-BE49-F238E27FC236}">
                <a16:creationId xmlns:a16="http://schemas.microsoft.com/office/drawing/2014/main" id="{3BE275D6-BA73-E85D-E110-DD74E96CD3A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C18AC4D-0679-CB3B-620E-2D15A7ED63AD}"/>
              </a:ext>
            </a:extLst>
          </p:cNvPr>
          <p:cNvSpPr>
            <a:spLocks noGrp="1"/>
          </p:cNvSpPr>
          <p:nvPr>
            <p:ph type="sldNum" sz="quarter" idx="33"/>
          </p:nvPr>
        </p:nvSpPr>
        <p:spPr/>
        <p:txBody>
          <a:bodyPr/>
          <a:lstStyle/>
          <a:p>
            <a:fld id="{BA24374A-C3A8-471A-8837-3FC31668ABE5}" type="slidenum">
              <a:rPr lang="de-DE" smtClean="0"/>
              <a:pPr/>
              <a:t>77</a:t>
            </a:fld>
            <a:endParaRPr lang="de-DE" dirty="0"/>
          </a:p>
        </p:txBody>
      </p:sp>
      <p:sp>
        <p:nvSpPr>
          <p:cNvPr id="5" name="Textplatzhalter 4">
            <a:extLst>
              <a:ext uri="{FF2B5EF4-FFF2-40B4-BE49-F238E27FC236}">
                <a16:creationId xmlns:a16="http://schemas.microsoft.com/office/drawing/2014/main" id="{D228106A-4FB3-48AD-8662-91D6C383D38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04E522E-534B-479F-2D47-BA9EBA2D732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C43F729A-0F9D-035E-B457-A80E829CCF1D}"/>
              </a:ext>
            </a:extLst>
          </p:cNvPr>
          <p:cNvSpPr>
            <a:spLocks noGrp="1"/>
          </p:cNvSpPr>
          <p:nvPr>
            <p:ph sz="quarter" idx="35"/>
          </p:nvPr>
        </p:nvSpPr>
        <p:spPr/>
        <p:txBody>
          <a:bodyPr/>
          <a:lstStyle/>
          <a:p>
            <a:endParaRPr lang="de-DE"/>
          </a:p>
        </p:txBody>
      </p:sp>
      <p:cxnSp>
        <p:nvCxnSpPr>
          <p:cNvPr id="8" name="Straight Connector 6">
            <a:extLst>
              <a:ext uri="{FF2B5EF4-FFF2-40B4-BE49-F238E27FC236}">
                <a16:creationId xmlns:a16="http://schemas.microsoft.com/office/drawing/2014/main" id="{C7BF84CA-9845-175B-2A81-C69B8E8C6D7B}"/>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7">
            <a:extLst>
              <a:ext uri="{FF2B5EF4-FFF2-40B4-BE49-F238E27FC236}">
                <a16:creationId xmlns:a16="http://schemas.microsoft.com/office/drawing/2014/main" id="{91657AAE-753D-FF57-2D9C-960DD3BAB983}"/>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10" name="TextBox 8">
            <a:extLst>
              <a:ext uri="{FF2B5EF4-FFF2-40B4-BE49-F238E27FC236}">
                <a16:creationId xmlns:a16="http://schemas.microsoft.com/office/drawing/2014/main" id="{A6509471-D406-E4F0-9FB4-8FC6DBFFB480}"/>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sp>
        <p:nvSpPr>
          <p:cNvPr id="11" name="TextBox 9">
            <a:extLst>
              <a:ext uri="{FF2B5EF4-FFF2-40B4-BE49-F238E27FC236}">
                <a16:creationId xmlns:a16="http://schemas.microsoft.com/office/drawing/2014/main" id="{E8580F25-8F14-666D-5865-B30DF10B93FF}"/>
              </a:ext>
            </a:extLst>
          </p:cNvPr>
          <p:cNvSpPr txBox="1"/>
          <p:nvPr/>
        </p:nvSpPr>
        <p:spPr>
          <a:xfrm>
            <a:off x="2299798" y="5745449"/>
            <a:ext cx="1351652" cy="369332"/>
          </a:xfrm>
          <a:prstGeom prst="rect">
            <a:avLst/>
          </a:prstGeom>
          <a:noFill/>
        </p:spPr>
        <p:txBody>
          <a:bodyPr wrap="square" rtlCol="0">
            <a:spAutoFit/>
          </a:bodyPr>
          <a:lstStyle/>
          <a:p>
            <a:r>
              <a:rPr lang="de-DE" dirty="0" err="1"/>
              <a:t>object</a:t>
            </a:r>
            <a:endParaRPr lang="en-US" dirty="0"/>
          </a:p>
        </p:txBody>
      </p:sp>
      <p:sp>
        <p:nvSpPr>
          <p:cNvPr id="12" name="TextBox 10">
            <a:extLst>
              <a:ext uri="{FF2B5EF4-FFF2-40B4-BE49-F238E27FC236}">
                <a16:creationId xmlns:a16="http://schemas.microsoft.com/office/drawing/2014/main" id="{55E7EAB7-4A2E-758A-4FB3-F1BBAB918D1C}"/>
              </a:ext>
            </a:extLst>
          </p:cNvPr>
          <p:cNvSpPr txBox="1"/>
          <p:nvPr/>
        </p:nvSpPr>
        <p:spPr>
          <a:xfrm>
            <a:off x="9002216" y="5745449"/>
            <a:ext cx="889987" cy="369332"/>
          </a:xfrm>
          <a:prstGeom prst="rect">
            <a:avLst/>
          </a:prstGeom>
          <a:noFill/>
        </p:spPr>
        <p:txBody>
          <a:bodyPr wrap="none" rtlCol="0">
            <a:spAutoFit/>
          </a:bodyPr>
          <a:lstStyle/>
          <a:p>
            <a:pPr algn="ctr"/>
            <a:r>
              <a:rPr lang="de-DE" dirty="0"/>
              <a:t>human</a:t>
            </a:r>
            <a:endParaRPr lang="en-US" dirty="0"/>
          </a:p>
        </p:txBody>
      </p:sp>
      <p:pic>
        <p:nvPicPr>
          <p:cNvPr id="13" name="Picture 21">
            <a:extLst>
              <a:ext uri="{FF2B5EF4-FFF2-40B4-BE49-F238E27FC236}">
                <a16:creationId xmlns:a16="http://schemas.microsoft.com/office/drawing/2014/main" id="{F766758C-F9FB-E025-2639-99D615E77FBB}"/>
              </a:ext>
            </a:extLst>
          </p:cNvPr>
          <p:cNvPicPr>
            <a:picLocks noChangeAspect="1"/>
          </p:cNvPicPr>
          <p:nvPr/>
        </p:nvPicPr>
        <p:blipFill>
          <a:blip r:embed="rId2"/>
          <a:stretch>
            <a:fillRect/>
          </a:stretch>
        </p:blipFill>
        <p:spPr>
          <a:xfrm>
            <a:off x="2386966" y="1808164"/>
            <a:ext cx="7374254" cy="3807387"/>
          </a:xfrm>
          <a:prstGeom prst="rect">
            <a:avLst/>
          </a:prstGeom>
        </p:spPr>
      </p:pic>
      <p:cxnSp>
        <p:nvCxnSpPr>
          <p:cNvPr id="14" name="Straight Arrow Connector 23">
            <a:extLst>
              <a:ext uri="{FF2B5EF4-FFF2-40B4-BE49-F238E27FC236}">
                <a16:creationId xmlns:a16="http://schemas.microsoft.com/office/drawing/2014/main" id="{367CDC86-4873-8BEB-AF50-F40D24CA04C8}"/>
              </a:ext>
            </a:extLst>
          </p:cNvPr>
          <p:cNvCxnSpPr>
            <a:cxnSpLocks/>
          </p:cNvCxnSpPr>
          <p:nvPr/>
        </p:nvCxnSpPr>
        <p:spPr>
          <a:xfrm>
            <a:off x="3213150" y="4319481"/>
            <a:ext cx="438300" cy="102307"/>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24">
            <a:extLst>
              <a:ext uri="{FF2B5EF4-FFF2-40B4-BE49-F238E27FC236}">
                <a16:creationId xmlns:a16="http://schemas.microsoft.com/office/drawing/2014/main" id="{BE6176E1-2FCA-67D9-02C8-141CF94AFCBD}"/>
              </a:ext>
            </a:extLst>
          </p:cNvPr>
          <p:cNvSpPr txBox="1"/>
          <p:nvPr/>
        </p:nvSpPr>
        <p:spPr>
          <a:xfrm>
            <a:off x="2541172" y="4120862"/>
            <a:ext cx="671979" cy="369332"/>
          </a:xfrm>
          <a:prstGeom prst="rect">
            <a:avLst/>
          </a:prstGeom>
          <a:noFill/>
        </p:spPr>
        <p:txBody>
          <a:bodyPr wrap="none" rtlCol="0">
            <a:spAutoFit/>
          </a:bodyPr>
          <a:lstStyle/>
          <a:p>
            <a:r>
              <a:rPr lang="de-DE" dirty="0" err="1"/>
              <a:t>eyes</a:t>
            </a:r>
            <a:endParaRPr lang="en-US" dirty="0"/>
          </a:p>
        </p:txBody>
      </p:sp>
      <p:cxnSp>
        <p:nvCxnSpPr>
          <p:cNvPr id="16" name="Straight Arrow Connector 25">
            <a:extLst>
              <a:ext uri="{FF2B5EF4-FFF2-40B4-BE49-F238E27FC236}">
                <a16:creationId xmlns:a16="http://schemas.microsoft.com/office/drawing/2014/main" id="{FC0CDFE7-4787-2E66-FED5-256D3A34CCD4}"/>
              </a:ext>
            </a:extLst>
          </p:cNvPr>
          <p:cNvCxnSpPr>
            <a:cxnSpLocks/>
            <a:stCxn id="17" idx="3"/>
          </p:cNvCxnSpPr>
          <p:nvPr/>
        </p:nvCxnSpPr>
        <p:spPr>
          <a:xfrm flipV="1">
            <a:off x="4293072" y="4421787"/>
            <a:ext cx="736129" cy="336574"/>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26">
            <a:extLst>
              <a:ext uri="{FF2B5EF4-FFF2-40B4-BE49-F238E27FC236}">
                <a16:creationId xmlns:a16="http://schemas.microsoft.com/office/drawing/2014/main" id="{24345640-8A1C-D3EF-750A-DF64A34F62FB}"/>
              </a:ext>
            </a:extLst>
          </p:cNvPr>
          <p:cNvSpPr txBox="1"/>
          <p:nvPr/>
        </p:nvSpPr>
        <p:spPr>
          <a:xfrm>
            <a:off x="3467205" y="4573695"/>
            <a:ext cx="825867" cy="369332"/>
          </a:xfrm>
          <a:prstGeom prst="rect">
            <a:avLst/>
          </a:prstGeom>
          <a:noFill/>
        </p:spPr>
        <p:txBody>
          <a:bodyPr wrap="none" rtlCol="0">
            <a:spAutoFit/>
          </a:bodyPr>
          <a:lstStyle/>
          <a:p>
            <a:r>
              <a:rPr lang="de-DE" dirty="0" err="1"/>
              <a:t>mouth</a:t>
            </a:r>
            <a:endParaRPr lang="en-US" dirty="0"/>
          </a:p>
        </p:txBody>
      </p:sp>
      <p:cxnSp>
        <p:nvCxnSpPr>
          <p:cNvPr id="18" name="Straight Arrow Connector 31">
            <a:extLst>
              <a:ext uri="{FF2B5EF4-FFF2-40B4-BE49-F238E27FC236}">
                <a16:creationId xmlns:a16="http://schemas.microsoft.com/office/drawing/2014/main" id="{5D408492-C89B-590A-23EF-011D85F9439D}"/>
              </a:ext>
            </a:extLst>
          </p:cNvPr>
          <p:cNvCxnSpPr>
            <a:cxnSpLocks/>
            <a:stCxn id="19" idx="3"/>
          </p:cNvCxnSpPr>
          <p:nvPr/>
        </p:nvCxnSpPr>
        <p:spPr>
          <a:xfrm>
            <a:off x="7904616" y="3968750"/>
            <a:ext cx="532249" cy="184666"/>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32">
            <a:extLst>
              <a:ext uri="{FF2B5EF4-FFF2-40B4-BE49-F238E27FC236}">
                <a16:creationId xmlns:a16="http://schemas.microsoft.com/office/drawing/2014/main" id="{46FCDEBE-241C-716F-A3E9-E16A3800238C}"/>
              </a:ext>
            </a:extLst>
          </p:cNvPr>
          <p:cNvSpPr txBox="1"/>
          <p:nvPr/>
        </p:nvSpPr>
        <p:spPr>
          <a:xfrm>
            <a:off x="7271109" y="3784084"/>
            <a:ext cx="633507" cy="369332"/>
          </a:xfrm>
          <a:prstGeom prst="rect">
            <a:avLst/>
          </a:prstGeom>
          <a:noFill/>
        </p:spPr>
        <p:txBody>
          <a:bodyPr wrap="none" rtlCol="0">
            <a:spAutoFit/>
          </a:bodyPr>
          <a:lstStyle/>
          <a:p>
            <a:r>
              <a:rPr lang="de-DE" dirty="0" err="1"/>
              <a:t>ears</a:t>
            </a:r>
            <a:endParaRPr lang="en-US" dirty="0"/>
          </a:p>
        </p:txBody>
      </p:sp>
      <p:cxnSp>
        <p:nvCxnSpPr>
          <p:cNvPr id="20" name="Straight Arrow Connector 34">
            <a:extLst>
              <a:ext uri="{FF2B5EF4-FFF2-40B4-BE49-F238E27FC236}">
                <a16:creationId xmlns:a16="http://schemas.microsoft.com/office/drawing/2014/main" id="{90EC1375-79AE-66DD-1D05-66CDB6005DAA}"/>
              </a:ext>
            </a:extLst>
          </p:cNvPr>
          <p:cNvCxnSpPr>
            <a:cxnSpLocks/>
            <a:stCxn id="21" idx="1"/>
          </p:cNvCxnSpPr>
          <p:nvPr/>
        </p:nvCxnSpPr>
        <p:spPr>
          <a:xfrm flipH="1" flipV="1">
            <a:off x="8036561" y="2707640"/>
            <a:ext cx="327697" cy="394932"/>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35">
            <a:extLst>
              <a:ext uri="{FF2B5EF4-FFF2-40B4-BE49-F238E27FC236}">
                <a16:creationId xmlns:a16="http://schemas.microsoft.com/office/drawing/2014/main" id="{6E5A3BBE-9AB6-04C5-43D0-908AA0BDB5E2}"/>
              </a:ext>
            </a:extLst>
          </p:cNvPr>
          <p:cNvSpPr txBox="1"/>
          <p:nvPr/>
        </p:nvSpPr>
        <p:spPr>
          <a:xfrm>
            <a:off x="8364258" y="2917906"/>
            <a:ext cx="595035" cy="369332"/>
          </a:xfrm>
          <a:prstGeom prst="rect">
            <a:avLst/>
          </a:prstGeom>
          <a:noFill/>
        </p:spPr>
        <p:txBody>
          <a:bodyPr wrap="none" rtlCol="0">
            <a:spAutoFit/>
          </a:bodyPr>
          <a:lstStyle/>
          <a:p>
            <a:r>
              <a:rPr lang="de-DE" dirty="0" err="1"/>
              <a:t>skin</a:t>
            </a:r>
            <a:endParaRPr lang="en-US" dirty="0"/>
          </a:p>
        </p:txBody>
      </p:sp>
      <p:cxnSp>
        <p:nvCxnSpPr>
          <p:cNvPr id="22" name="Straight Arrow Connector 36">
            <a:extLst>
              <a:ext uri="{FF2B5EF4-FFF2-40B4-BE49-F238E27FC236}">
                <a16:creationId xmlns:a16="http://schemas.microsoft.com/office/drawing/2014/main" id="{8481BAFE-12F1-881F-BAF5-7FF4CF0A4C10}"/>
              </a:ext>
            </a:extLst>
          </p:cNvPr>
          <p:cNvCxnSpPr>
            <a:cxnSpLocks/>
            <a:stCxn id="23" idx="1"/>
          </p:cNvCxnSpPr>
          <p:nvPr/>
        </p:nvCxnSpPr>
        <p:spPr>
          <a:xfrm flipH="1">
            <a:off x="6465936" y="2455606"/>
            <a:ext cx="576214" cy="184666"/>
          </a:xfrm>
          <a:prstGeom prst="straightConnector1">
            <a:avLst/>
          </a:prstGeom>
          <a:ln w="158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37">
            <a:extLst>
              <a:ext uri="{FF2B5EF4-FFF2-40B4-BE49-F238E27FC236}">
                <a16:creationId xmlns:a16="http://schemas.microsoft.com/office/drawing/2014/main" id="{389FAF14-425F-32F0-64C9-DE825A97BF29}"/>
              </a:ext>
            </a:extLst>
          </p:cNvPr>
          <p:cNvSpPr txBox="1"/>
          <p:nvPr/>
        </p:nvSpPr>
        <p:spPr>
          <a:xfrm>
            <a:off x="7042151" y="2270940"/>
            <a:ext cx="684803" cy="369332"/>
          </a:xfrm>
          <a:prstGeom prst="rect">
            <a:avLst/>
          </a:prstGeom>
          <a:noFill/>
        </p:spPr>
        <p:txBody>
          <a:bodyPr wrap="none" rtlCol="0">
            <a:spAutoFit/>
          </a:bodyPr>
          <a:lstStyle/>
          <a:p>
            <a:r>
              <a:rPr lang="de-DE" dirty="0" err="1"/>
              <a:t>nose</a:t>
            </a:r>
            <a:endParaRPr lang="en-US" dirty="0"/>
          </a:p>
        </p:txBody>
      </p:sp>
      <p:pic>
        <p:nvPicPr>
          <p:cNvPr id="24" name="Picture 2" descr=" ">
            <a:extLst>
              <a:ext uri="{FF2B5EF4-FFF2-40B4-BE49-F238E27FC236}">
                <a16:creationId xmlns:a16="http://schemas.microsoft.com/office/drawing/2014/main" id="{34FE77FA-187A-FFB6-18AE-C64347CD2A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0106" y="1793299"/>
            <a:ext cx="1644389" cy="2273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63928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A62967E-4C88-B0A9-A5D8-8938A6D6B876}"/>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BE303D67-4732-9885-AD50-D1D9F384719F}"/>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3D6B6F4A-85F8-515D-B654-3A938710496E}"/>
              </a:ext>
            </a:extLst>
          </p:cNvPr>
          <p:cNvSpPr>
            <a:spLocks noGrp="1"/>
          </p:cNvSpPr>
          <p:nvPr>
            <p:ph type="sldNum" sz="quarter" idx="33"/>
          </p:nvPr>
        </p:nvSpPr>
        <p:spPr/>
        <p:txBody>
          <a:bodyPr/>
          <a:lstStyle/>
          <a:p>
            <a:fld id="{BA24374A-C3A8-471A-8837-3FC31668ABE5}" type="slidenum">
              <a:rPr lang="de-DE" smtClean="0"/>
              <a:pPr/>
              <a:t>78</a:t>
            </a:fld>
            <a:endParaRPr lang="de-DE" dirty="0"/>
          </a:p>
        </p:txBody>
      </p:sp>
      <p:sp>
        <p:nvSpPr>
          <p:cNvPr id="5" name="Textplatzhalter 4">
            <a:extLst>
              <a:ext uri="{FF2B5EF4-FFF2-40B4-BE49-F238E27FC236}">
                <a16:creationId xmlns:a16="http://schemas.microsoft.com/office/drawing/2014/main" id="{A76DA93A-5EB0-5C32-9296-B061B78894ED}"/>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165AC1AF-1510-19FB-97C7-A4A3A7166277}"/>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87F617C7-4353-BCA0-2E2C-00BCDA7E246C}"/>
              </a:ext>
            </a:extLst>
          </p:cNvPr>
          <p:cNvSpPr>
            <a:spLocks noGrp="1"/>
          </p:cNvSpPr>
          <p:nvPr>
            <p:ph sz="quarter" idx="35"/>
          </p:nvPr>
        </p:nvSpPr>
        <p:spPr/>
        <p:txBody>
          <a:bodyPr/>
          <a:lstStyle/>
          <a:p>
            <a:endParaRPr lang="de-DE"/>
          </a:p>
        </p:txBody>
      </p:sp>
      <p:pic>
        <p:nvPicPr>
          <p:cNvPr id="8" name="Picture 2" descr="Bildergebnis fÃ¼r tron clu">
            <a:extLst>
              <a:ext uri="{FF2B5EF4-FFF2-40B4-BE49-F238E27FC236}">
                <a16:creationId xmlns:a16="http://schemas.microsoft.com/office/drawing/2014/main" id="{E86612C9-C893-355B-FD57-20474AC84D09}"/>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0950" r="31538"/>
          <a:stretch/>
        </p:blipFill>
        <p:spPr bwMode="auto">
          <a:xfrm>
            <a:off x="6105989" y="-1227017"/>
            <a:ext cx="6247312" cy="93677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Bildergebnis fÃ¼r alita battle angel">
            <a:extLst>
              <a:ext uri="{FF2B5EF4-FFF2-40B4-BE49-F238E27FC236}">
                <a16:creationId xmlns:a16="http://schemas.microsoft.com/office/drawing/2014/main" id="{DF9FF5DB-F1BC-789B-42D2-2441DD316F6F}"/>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r="52796"/>
          <a:stretch/>
        </p:blipFill>
        <p:spPr bwMode="auto">
          <a:xfrm>
            <a:off x="-111823" y="-268571"/>
            <a:ext cx="6247312" cy="84092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6">
            <a:extLst>
              <a:ext uri="{FF2B5EF4-FFF2-40B4-BE49-F238E27FC236}">
                <a16:creationId xmlns:a16="http://schemas.microsoft.com/office/drawing/2014/main" id="{B4CCADAD-E675-A4D7-5BE1-E723E2FE88A4}"/>
              </a:ext>
            </a:extLst>
          </p:cNvPr>
          <p:cNvSpPr txBox="1"/>
          <p:nvPr/>
        </p:nvSpPr>
        <p:spPr>
          <a:xfrm>
            <a:off x="-111824" y="6176963"/>
            <a:ext cx="6222576" cy="369332"/>
          </a:xfrm>
          <a:prstGeom prst="rect">
            <a:avLst/>
          </a:prstGeom>
          <a:noFill/>
        </p:spPr>
        <p:txBody>
          <a:bodyPr wrap="square" rtlCol="0">
            <a:spAutoFit/>
          </a:bodyPr>
          <a:lstStyle/>
          <a:p>
            <a:pPr algn="ctr"/>
            <a:r>
              <a:rPr lang="de-DE" b="1" dirty="0" err="1">
                <a:solidFill>
                  <a:schemeClr val="bg1"/>
                </a:solidFill>
              </a:rPr>
              <a:t>Atypical</a:t>
            </a:r>
            <a:r>
              <a:rPr lang="de-DE" b="1" dirty="0">
                <a:solidFill>
                  <a:schemeClr val="bg1"/>
                </a:solidFill>
              </a:rPr>
              <a:t> </a:t>
            </a:r>
            <a:r>
              <a:rPr lang="de-DE" b="1" dirty="0" err="1">
                <a:solidFill>
                  <a:schemeClr val="bg1"/>
                </a:solidFill>
              </a:rPr>
              <a:t>features</a:t>
            </a:r>
            <a:endParaRPr lang="en-US" b="1" dirty="0">
              <a:solidFill>
                <a:schemeClr val="bg1"/>
              </a:solidFill>
            </a:endParaRPr>
          </a:p>
        </p:txBody>
      </p:sp>
      <p:sp>
        <p:nvSpPr>
          <p:cNvPr id="11" name="TextBox 9">
            <a:extLst>
              <a:ext uri="{FF2B5EF4-FFF2-40B4-BE49-F238E27FC236}">
                <a16:creationId xmlns:a16="http://schemas.microsoft.com/office/drawing/2014/main" id="{70D7844B-F237-2ADC-6425-3F424EE8694D}"/>
              </a:ext>
            </a:extLst>
          </p:cNvPr>
          <p:cNvSpPr txBox="1"/>
          <p:nvPr/>
        </p:nvSpPr>
        <p:spPr>
          <a:xfrm>
            <a:off x="6135490" y="6176963"/>
            <a:ext cx="6056510" cy="369332"/>
          </a:xfrm>
          <a:prstGeom prst="rect">
            <a:avLst/>
          </a:prstGeom>
          <a:noFill/>
        </p:spPr>
        <p:txBody>
          <a:bodyPr wrap="square" rtlCol="0">
            <a:spAutoFit/>
          </a:bodyPr>
          <a:lstStyle/>
          <a:p>
            <a:pPr algn="ctr"/>
            <a:r>
              <a:rPr lang="de-DE" b="1" dirty="0" err="1">
                <a:solidFill>
                  <a:schemeClr val="bg1"/>
                </a:solidFill>
              </a:rPr>
              <a:t>Realism</a:t>
            </a:r>
            <a:r>
              <a:rPr lang="de-DE" b="1" dirty="0">
                <a:solidFill>
                  <a:schemeClr val="bg1"/>
                </a:solidFill>
              </a:rPr>
              <a:t> </a:t>
            </a:r>
            <a:r>
              <a:rPr lang="de-DE" b="1" dirty="0" err="1">
                <a:solidFill>
                  <a:schemeClr val="bg1"/>
                </a:solidFill>
              </a:rPr>
              <a:t>inconsistency</a:t>
            </a:r>
            <a:endParaRPr lang="en-US" b="1" dirty="0">
              <a:solidFill>
                <a:schemeClr val="bg1"/>
              </a:solidFill>
            </a:endParaRPr>
          </a:p>
        </p:txBody>
      </p:sp>
    </p:spTree>
    <p:extLst>
      <p:ext uri="{BB962C8B-B14F-4D97-AF65-F5344CB8AC3E}">
        <p14:creationId xmlns:p14="http://schemas.microsoft.com/office/powerpoint/2010/main" val="288705234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FB407C4-C4BE-28FE-E1FE-1B21C50ECC91}"/>
              </a:ext>
            </a:extLst>
          </p:cNvPr>
          <p:cNvSpPr>
            <a:spLocks noGrp="1"/>
          </p:cNvSpPr>
          <p:nvPr>
            <p:ph type="title"/>
          </p:nvPr>
        </p:nvSpPr>
        <p:spPr/>
        <p:txBody>
          <a:bodyPr/>
          <a:lstStyle/>
          <a:p>
            <a:r>
              <a:rPr lang="de-DE" dirty="0" err="1"/>
              <a:t>Uncanny</a:t>
            </a:r>
            <a:r>
              <a:rPr lang="de-DE" dirty="0"/>
              <a:t> Valley of Animals</a:t>
            </a:r>
          </a:p>
        </p:txBody>
      </p:sp>
      <p:sp>
        <p:nvSpPr>
          <p:cNvPr id="3" name="Fußzeilenplatzhalter 2">
            <a:extLst>
              <a:ext uri="{FF2B5EF4-FFF2-40B4-BE49-F238E27FC236}">
                <a16:creationId xmlns:a16="http://schemas.microsoft.com/office/drawing/2014/main" id="{2285242A-655F-F343-8931-BDA1A7EF8050}"/>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A83DAC56-8ED4-05FC-9AA9-4B16ECA0817B}"/>
              </a:ext>
            </a:extLst>
          </p:cNvPr>
          <p:cNvSpPr>
            <a:spLocks noGrp="1"/>
          </p:cNvSpPr>
          <p:nvPr>
            <p:ph type="sldNum" sz="quarter" idx="33"/>
          </p:nvPr>
        </p:nvSpPr>
        <p:spPr/>
        <p:txBody>
          <a:bodyPr/>
          <a:lstStyle/>
          <a:p>
            <a:fld id="{BA24374A-C3A8-471A-8837-3FC31668ABE5}" type="slidenum">
              <a:rPr lang="de-DE" smtClean="0"/>
              <a:pPr/>
              <a:t>79</a:t>
            </a:fld>
            <a:endParaRPr lang="de-DE" dirty="0"/>
          </a:p>
        </p:txBody>
      </p:sp>
      <p:sp>
        <p:nvSpPr>
          <p:cNvPr id="5" name="Textplatzhalter 4">
            <a:extLst>
              <a:ext uri="{FF2B5EF4-FFF2-40B4-BE49-F238E27FC236}">
                <a16:creationId xmlns:a16="http://schemas.microsoft.com/office/drawing/2014/main" id="{55F8FD73-7AC3-C06D-4F74-ABA7C6CB24C6}"/>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8A69D790-AF60-07BD-8EFA-B14FE6A59069}"/>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9364ED63-31C2-5F76-DE1F-0A1F36EA8D36}"/>
              </a:ext>
            </a:extLst>
          </p:cNvPr>
          <p:cNvSpPr>
            <a:spLocks noGrp="1"/>
          </p:cNvSpPr>
          <p:nvPr>
            <p:ph sz="quarter" idx="35"/>
          </p:nvPr>
        </p:nvSpPr>
        <p:spPr/>
        <p:txBody>
          <a:bodyPr/>
          <a:lstStyle/>
          <a:p>
            <a:endParaRPr lang="de-DE"/>
          </a:p>
        </p:txBody>
      </p:sp>
      <p:pic>
        <p:nvPicPr>
          <p:cNvPr id="8" name="Picture 22">
            <a:extLst>
              <a:ext uri="{FF2B5EF4-FFF2-40B4-BE49-F238E27FC236}">
                <a16:creationId xmlns:a16="http://schemas.microsoft.com/office/drawing/2014/main" id="{F2278E08-6364-28CA-FDF6-6B4FB34A11E4}"/>
              </a:ext>
            </a:extLst>
          </p:cNvPr>
          <p:cNvPicPr>
            <a:picLocks noChangeAspect="1"/>
          </p:cNvPicPr>
          <p:nvPr/>
        </p:nvPicPr>
        <p:blipFill>
          <a:blip r:embed="rId2"/>
          <a:stretch>
            <a:fillRect/>
          </a:stretch>
        </p:blipFill>
        <p:spPr>
          <a:xfrm>
            <a:off x="2974558" y="2903925"/>
            <a:ext cx="5552209" cy="3742560"/>
          </a:xfrm>
          <a:prstGeom prst="rect">
            <a:avLst/>
          </a:prstGeom>
        </p:spPr>
      </p:pic>
      <p:cxnSp>
        <p:nvCxnSpPr>
          <p:cNvPr id="9" name="Straight Arrow Connector 8">
            <a:extLst>
              <a:ext uri="{FF2B5EF4-FFF2-40B4-BE49-F238E27FC236}">
                <a16:creationId xmlns:a16="http://schemas.microsoft.com/office/drawing/2014/main" id="{F262034F-52AA-A1A6-2949-B53AE9677A6B}"/>
              </a:ext>
            </a:extLst>
          </p:cNvPr>
          <p:cNvCxnSpPr/>
          <p:nvPr/>
        </p:nvCxnSpPr>
        <p:spPr>
          <a:xfrm flipV="1">
            <a:off x="2400600" y="1808164"/>
            <a:ext cx="0" cy="3785377"/>
          </a:xfrm>
          <a:prstGeom prst="straightConnector1">
            <a:avLst/>
          </a:prstGeom>
          <a:ln w="285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10" name="TextBox 14">
            <a:extLst>
              <a:ext uri="{FF2B5EF4-FFF2-40B4-BE49-F238E27FC236}">
                <a16:creationId xmlns:a16="http://schemas.microsoft.com/office/drawing/2014/main" id="{392937B8-24D6-6CF3-103F-773490560E03}"/>
              </a:ext>
            </a:extLst>
          </p:cNvPr>
          <p:cNvSpPr txBox="1"/>
          <p:nvPr/>
        </p:nvSpPr>
        <p:spPr>
          <a:xfrm rot="16200000">
            <a:off x="920341" y="3516184"/>
            <a:ext cx="2621230" cy="369332"/>
          </a:xfrm>
          <a:prstGeom prst="rect">
            <a:avLst/>
          </a:prstGeom>
          <a:noFill/>
        </p:spPr>
        <p:txBody>
          <a:bodyPr wrap="none" rtlCol="0">
            <a:spAutoFit/>
          </a:bodyPr>
          <a:lstStyle/>
          <a:p>
            <a:r>
              <a:rPr lang="de-DE" dirty="0" err="1"/>
              <a:t>probability</a:t>
            </a:r>
            <a:r>
              <a:rPr lang="de-DE" dirty="0"/>
              <a:t> </a:t>
            </a:r>
            <a:r>
              <a:rPr lang="de-DE" dirty="0" err="1"/>
              <a:t>of</a:t>
            </a:r>
            <a:r>
              <a:rPr lang="de-DE" dirty="0"/>
              <a:t> </a:t>
            </a:r>
            <a:r>
              <a:rPr lang="de-DE" dirty="0" err="1"/>
              <a:t>occurence</a:t>
            </a:r>
            <a:endParaRPr lang="en-US" dirty="0"/>
          </a:p>
        </p:txBody>
      </p:sp>
      <p:cxnSp>
        <p:nvCxnSpPr>
          <p:cNvPr id="11" name="Straight Arrow Connector 3">
            <a:extLst>
              <a:ext uri="{FF2B5EF4-FFF2-40B4-BE49-F238E27FC236}">
                <a16:creationId xmlns:a16="http://schemas.microsoft.com/office/drawing/2014/main" id="{9BC69A1A-0287-63C5-7775-090EB6032C81}"/>
              </a:ext>
            </a:extLst>
          </p:cNvPr>
          <p:cNvCxnSpPr>
            <a:cxnSpLocks/>
            <a:stCxn id="12" idx="3"/>
          </p:cNvCxnSpPr>
          <p:nvPr/>
        </p:nvCxnSpPr>
        <p:spPr>
          <a:xfrm flipV="1">
            <a:off x="4512571" y="4846321"/>
            <a:ext cx="750025" cy="3629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5">
            <a:extLst>
              <a:ext uri="{FF2B5EF4-FFF2-40B4-BE49-F238E27FC236}">
                <a16:creationId xmlns:a16="http://schemas.microsoft.com/office/drawing/2014/main" id="{870E8836-D73A-913C-C4AF-4BD599A507D7}"/>
              </a:ext>
            </a:extLst>
          </p:cNvPr>
          <p:cNvSpPr txBox="1"/>
          <p:nvPr/>
        </p:nvSpPr>
        <p:spPr>
          <a:xfrm>
            <a:off x="3665222" y="4697945"/>
            <a:ext cx="847348" cy="369332"/>
          </a:xfrm>
          <a:prstGeom prst="rect">
            <a:avLst/>
          </a:prstGeom>
          <a:noFill/>
        </p:spPr>
        <p:txBody>
          <a:bodyPr wrap="none" rtlCol="0">
            <a:spAutoFit/>
          </a:bodyPr>
          <a:lstStyle/>
          <a:p>
            <a:r>
              <a:rPr lang="de-DE" dirty="0" err="1">
                <a:solidFill>
                  <a:srgbClr val="FF0000"/>
                </a:solidFill>
              </a:rPr>
              <a:t>affinity</a:t>
            </a:r>
            <a:endParaRPr lang="en-US" dirty="0">
              <a:solidFill>
                <a:srgbClr val="FF0000"/>
              </a:solidFill>
            </a:endParaRPr>
          </a:p>
        </p:txBody>
      </p:sp>
      <p:cxnSp>
        <p:nvCxnSpPr>
          <p:cNvPr id="13" name="Straight Connector 5">
            <a:extLst>
              <a:ext uri="{FF2B5EF4-FFF2-40B4-BE49-F238E27FC236}">
                <a16:creationId xmlns:a16="http://schemas.microsoft.com/office/drawing/2014/main" id="{3F46267A-FFED-FC1F-B5F2-10093FA2E39A}"/>
              </a:ext>
            </a:extLst>
          </p:cNvPr>
          <p:cNvCxnSpPr>
            <a:cxnSpLocks/>
          </p:cNvCxnSpPr>
          <p:nvPr/>
        </p:nvCxnSpPr>
        <p:spPr>
          <a:xfrm>
            <a:off x="2386966" y="5593540"/>
            <a:ext cx="737273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extBox 16">
            <a:extLst>
              <a:ext uri="{FF2B5EF4-FFF2-40B4-BE49-F238E27FC236}">
                <a16:creationId xmlns:a16="http://schemas.microsoft.com/office/drawing/2014/main" id="{6389C4C7-2EAC-1005-1934-99F9B872D4F4}"/>
              </a:ext>
            </a:extLst>
          </p:cNvPr>
          <p:cNvSpPr txBox="1"/>
          <p:nvPr/>
        </p:nvSpPr>
        <p:spPr>
          <a:xfrm>
            <a:off x="6460265" y="5806283"/>
            <a:ext cx="889987" cy="369332"/>
          </a:xfrm>
          <a:prstGeom prst="rect">
            <a:avLst/>
          </a:prstGeom>
          <a:noFill/>
        </p:spPr>
        <p:txBody>
          <a:bodyPr wrap="none" rtlCol="0">
            <a:spAutoFit/>
          </a:bodyPr>
          <a:lstStyle/>
          <a:p>
            <a:r>
              <a:rPr lang="de-DE" dirty="0"/>
              <a:t>human</a:t>
            </a:r>
            <a:endParaRPr lang="en-US" dirty="0"/>
          </a:p>
        </p:txBody>
      </p:sp>
      <p:cxnSp>
        <p:nvCxnSpPr>
          <p:cNvPr id="15" name="Straight Connector 17">
            <a:extLst>
              <a:ext uri="{FF2B5EF4-FFF2-40B4-BE49-F238E27FC236}">
                <a16:creationId xmlns:a16="http://schemas.microsoft.com/office/drawing/2014/main" id="{0ECE1ECE-EDD7-6867-3C8D-32B0ADDDCCFC}"/>
              </a:ext>
            </a:extLst>
          </p:cNvPr>
          <p:cNvCxnSpPr>
            <a:cxnSpLocks/>
          </p:cNvCxnSpPr>
          <p:nvPr/>
        </p:nvCxnSpPr>
        <p:spPr>
          <a:xfrm>
            <a:off x="6782489" y="5615625"/>
            <a:ext cx="0" cy="1490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8">
            <a:extLst>
              <a:ext uri="{FF2B5EF4-FFF2-40B4-BE49-F238E27FC236}">
                <a16:creationId xmlns:a16="http://schemas.microsoft.com/office/drawing/2014/main" id="{AF9FC93A-F766-2C3D-ADE0-B691FBA5A030}"/>
              </a:ext>
            </a:extLst>
          </p:cNvPr>
          <p:cNvCxnSpPr>
            <a:cxnSpLocks/>
          </p:cNvCxnSpPr>
          <p:nvPr/>
        </p:nvCxnSpPr>
        <p:spPr>
          <a:xfrm>
            <a:off x="6782489" y="2903926"/>
            <a:ext cx="4090" cy="2689615"/>
          </a:xfrm>
          <a:prstGeom prst="line">
            <a:avLst/>
          </a:prstGeom>
          <a:ln w="1587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21">
            <a:extLst>
              <a:ext uri="{FF2B5EF4-FFF2-40B4-BE49-F238E27FC236}">
                <a16:creationId xmlns:a16="http://schemas.microsoft.com/office/drawing/2014/main" id="{D768FFAB-EF1C-8417-6CA1-DDBBCB1640D6}"/>
              </a:ext>
            </a:extLst>
          </p:cNvPr>
          <p:cNvCxnSpPr>
            <a:cxnSpLocks/>
          </p:cNvCxnSpPr>
          <p:nvPr/>
        </p:nvCxnSpPr>
        <p:spPr>
          <a:xfrm>
            <a:off x="5703850" y="5615625"/>
            <a:ext cx="0" cy="16014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23">
            <a:extLst>
              <a:ext uri="{FF2B5EF4-FFF2-40B4-BE49-F238E27FC236}">
                <a16:creationId xmlns:a16="http://schemas.microsoft.com/office/drawing/2014/main" id="{707BFB34-56B5-80E4-2327-8EE7E8D3B1ED}"/>
              </a:ext>
            </a:extLst>
          </p:cNvPr>
          <p:cNvSpPr txBox="1"/>
          <p:nvPr/>
        </p:nvSpPr>
        <p:spPr>
          <a:xfrm>
            <a:off x="5303741" y="5798182"/>
            <a:ext cx="800219" cy="369332"/>
          </a:xfrm>
          <a:prstGeom prst="rect">
            <a:avLst/>
          </a:prstGeom>
          <a:noFill/>
        </p:spPr>
        <p:txBody>
          <a:bodyPr wrap="none" rtlCol="0">
            <a:spAutoFit/>
          </a:bodyPr>
          <a:lstStyle/>
          <a:p>
            <a:r>
              <a:rPr lang="de-DE" dirty="0" err="1"/>
              <a:t>object</a:t>
            </a:r>
            <a:endParaRPr lang="en-US" dirty="0"/>
          </a:p>
        </p:txBody>
      </p:sp>
      <p:cxnSp>
        <p:nvCxnSpPr>
          <p:cNvPr id="19" name="Straight Connector 25">
            <a:extLst>
              <a:ext uri="{FF2B5EF4-FFF2-40B4-BE49-F238E27FC236}">
                <a16:creationId xmlns:a16="http://schemas.microsoft.com/office/drawing/2014/main" id="{B80B19FA-E850-0313-6E20-B785142A3238}"/>
              </a:ext>
            </a:extLst>
          </p:cNvPr>
          <p:cNvCxnSpPr/>
          <p:nvPr/>
        </p:nvCxnSpPr>
        <p:spPr>
          <a:xfrm>
            <a:off x="5703850" y="4617885"/>
            <a:ext cx="0" cy="997740"/>
          </a:xfrm>
          <a:prstGeom prst="line">
            <a:avLst/>
          </a:prstGeom>
          <a:ln w="1587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Arrow Connector 3">
            <a:extLst>
              <a:ext uri="{FF2B5EF4-FFF2-40B4-BE49-F238E27FC236}">
                <a16:creationId xmlns:a16="http://schemas.microsoft.com/office/drawing/2014/main" id="{DA7F18A3-6F8A-9D26-1541-155B3CB78FE7}"/>
              </a:ext>
            </a:extLst>
          </p:cNvPr>
          <p:cNvCxnSpPr>
            <a:cxnSpLocks/>
          </p:cNvCxnSpPr>
          <p:nvPr/>
        </p:nvCxnSpPr>
        <p:spPr>
          <a:xfrm flipH="1">
            <a:off x="7465668" y="4882611"/>
            <a:ext cx="916333" cy="994314"/>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feld 20">
            <a:extLst>
              <a:ext uri="{FF2B5EF4-FFF2-40B4-BE49-F238E27FC236}">
                <a16:creationId xmlns:a16="http://schemas.microsoft.com/office/drawing/2014/main" id="{E873F868-93CC-FEEE-C095-FFFB607879F4}"/>
              </a:ext>
            </a:extLst>
          </p:cNvPr>
          <p:cNvSpPr txBox="1"/>
          <p:nvPr/>
        </p:nvSpPr>
        <p:spPr>
          <a:xfrm>
            <a:off x="7350252" y="4443511"/>
            <a:ext cx="2780689" cy="495108"/>
          </a:xfrm>
          <a:prstGeom prst="rect">
            <a:avLst/>
          </a:prstGeom>
          <a:solidFill>
            <a:srgbClr val="E4E4E2"/>
          </a:solidFill>
          <a:ln w="28575">
            <a:noFill/>
          </a:ln>
        </p:spPr>
        <p:txBody>
          <a:bodyPr wrap="square" lIns="0" tIns="108000" bIns="108000" rtlCol="0">
            <a:spAutoFit/>
          </a:bodyPr>
          <a:lstStyle/>
          <a:p>
            <a:pPr algn="ctr"/>
            <a:r>
              <a:rPr lang="de-DE" dirty="0" err="1"/>
              <a:t>only</a:t>
            </a:r>
            <a:r>
              <a:rPr lang="de-DE" dirty="0"/>
              <a:t> </a:t>
            </a:r>
            <a:r>
              <a:rPr lang="de-DE" dirty="0" err="1"/>
              <a:t>humans</a:t>
            </a:r>
            <a:r>
              <a:rPr lang="de-DE" dirty="0"/>
              <a:t>?</a:t>
            </a:r>
          </a:p>
        </p:txBody>
      </p:sp>
    </p:spTree>
    <p:extLst>
      <p:ext uri="{BB962C8B-B14F-4D97-AF65-F5344CB8AC3E}">
        <p14:creationId xmlns:p14="http://schemas.microsoft.com/office/powerpoint/2010/main" val="249443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334DB52-A4E7-0F1A-4254-F2C47394926E}"/>
              </a:ext>
            </a:extLst>
          </p:cNvPr>
          <p:cNvSpPr>
            <a:spLocks noGrp="1"/>
          </p:cNvSpPr>
          <p:nvPr>
            <p:ph type="title"/>
          </p:nvPr>
        </p:nvSpPr>
        <p:spPr/>
        <p:txBody>
          <a:bodyPr/>
          <a:lstStyle/>
          <a:p>
            <a:r>
              <a:rPr lang="de-DE" dirty="0" err="1"/>
              <a:t>Uncanny</a:t>
            </a:r>
            <a:r>
              <a:rPr lang="de-DE" dirty="0"/>
              <a:t> Valley of Animals</a:t>
            </a:r>
          </a:p>
        </p:txBody>
      </p:sp>
      <p:sp>
        <p:nvSpPr>
          <p:cNvPr id="3" name="Fußzeilenplatzhalter 2">
            <a:extLst>
              <a:ext uri="{FF2B5EF4-FFF2-40B4-BE49-F238E27FC236}">
                <a16:creationId xmlns:a16="http://schemas.microsoft.com/office/drawing/2014/main" id="{397196B0-A2DE-FE43-A2A0-4678442B6584}"/>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7E30CD44-E83D-20D0-F09D-4E1557249908}"/>
              </a:ext>
            </a:extLst>
          </p:cNvPr>
          <p:cNvSpPr>
            <a:spLocks noGrp="1"/>
          </p:cNvSpPr>
          <p:nvPr>
            <p:ph type="sldNum" sz="quarter" idx="33"/>
          </p:nvPr>
        </p:nvSpPr>
        <p:spPr/>
        <p:txBody>
          <a:bodyPr/>
          <a:lstStyle/>
          <a:p>
            <a:fld id="{BA24374A-C3A8-471A-8837-3FC31668ABE5}" type="slidenum">
              <a:rPr lang="de-DE" smtClean="0"/>
              <a:pPr/>
              <a:t>80</a:t>
            </a:fld>
            <a:endParaRPr lang="de-DE" dirty="0"/>
          </a:p>
        </p:txBody>
      </p:sp>
      <p:sp>
        <p:nvSpPr>
          <p:cNvPr id="5" name="Textplatzhalter 4">
            <a:extLst>
              <a:ext uri="{FF2B5EF4-FFF2-40B4-BE49-F238E27FC236}">
                <a16:creationId xmlns:a16="http://schemas.microsoft.com/office/drawing/2014/main" id="{262355E7-ED12-974E-7F9E-9095B7477EA8}"/>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F4539FA7-AA32-E28D-4F7E-886CDBD81EEC}"/>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A3545471-A539-6C57-4E2C-2CD00E7F7369}"/>
              </a:ext>
            </a:extLst>
          </p:cNvPr>
          <p:cNvSpPr>
            <a:spLocks noGrp="1"/>
          </p:cNvSpPr>
          <p:nvPr>
            <p:ph sz="quarter" idx="35"/>
          </p:nvPr>
        </p:nvSpPr>
        <p:spPr/>
        <p:txBody>
          <a:bodyPr/>
          <a:lstStyle/>
          <a:p>
            <a:endParaRPr lang="de-DE"/>
          </a:p>
        </p:txBody>
      </p:sp>
      <p:pic>
        <p:nvPicPr>
          <p:cNvPr id="8" name="Grafik 40">
            <a:extLst>
              <a:ext uri="{FF2B5EF4-FFF2-40B4-BE49-F238E27FC236}">
                <a16:creationId xmlns:a16="http://schemas.microsoft.com/office/drawing/2014/main" id="{E65A3B9E-3585-5D8B-7DD6-C5408554B8BD}"/>
              </a:ext>
            </a:extLst>
          </p:cNvPr>
          <p:cNvPicPr>
            <a:picLocks noChangeAspect="1"/>
          </p:cNvPicPr>
          <p:nvPr/>
        </p:nvPicPr>
        <p:blipFill>
          <a:blip r:embed="rId2"/>
          <a:stretch>
            <a:fillRect/>
          </a:stretch>
        </p:blipFill>
        <p:spPr>
          <a:xfrm>
            <a:off x="3317514" y="1659975"/>
            <a:ext cx="4997899" cy="2573992"/>
          </a:xfrm>
          <a:prstGeom prst="rect">
            <a:avLst/>
          </a:prstGeom>
        </p:spPr>
      </p:pic>
      <p:pic>
        <p:nvPicPr>
          <p:cNvPr id="9" name="Grafik 8">
            <a:extLst>
              <a:ext uri="{FF2B5EF4-FFF2-40B4-BE49-F238E27FC236}">
                <a16:creationId xmlns:a16="http://schemas.microsoft.com/office/drawing/2014/main" id="{0DF47D2B-D609-B370-88FF-A9D36A99FBA8}"/>
              </a:ext>
            </a:extLst>
          </p:cNvPr>
          <p:cNvPicPr>
            <a:picLocks noChangeAspect="1"/>
          </p:cNvPicPr>
          <p:nvPr/>
        </p:nvPicPr>
        <p:blipFill rotWithShape="1">
          <a:blip r:embed="rId3"/>
          <a:srcRect t="8721"/>
          <a:stretch/>
        </p:blipFill>
        <p:spPr>
          <a:xfrm>
            <a:off x="3287713" y="1664756"/>
            <a:ext cx="5029200" cy="2564433"/>
          </a:xfrm>
          <a:prstGeom prst="rect">
            <a:avLst/>
          </a:prstGeom>
        </p:spPr>
      </p:pic>
      <p:cxnSp>
        <p:nvCxnSpPr>
          <p:cNvPr id="10" name="Gerader Verbinder 9">
            <a:extLst>
              <a:ext uri="{FF2B5EF4-FFF2-40B4-BE49-F238E27FC236}">
                <a16:creationId xmlns:a16="http://schemas.microsoft.com/office/drawing/2014/main" id="{9F00796F-AF02-B581-4911-058B30E7F107}"/>
              </a:ext>
            </a:extLst>
          </p:cNvPr>
          <p:cNvCxnSpPr>
            <a:cxnSpLocks/>
            <a:stCxn id="11" idx="2"/>
            <a:endCxn id="17" idx="0"/>
          </p:cNvCxnSpPr>
          <p:nvPr/>
        </p:nvCxnSpPr>
        <p:spPr>
          <a:xfrm flipH="1">
            <a:off x="3512615" y="4184651"/>
            <a:ext cx="541861" cy="319041"/>
          </a:xfrm>
          <a:prstGeom prst="line">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sp>
        <p:nvSpPr>
          <p:cNvPr id="11" name="Rechteck 10">
            <a:extLst>
              <a:ext uri="{FF2B5EF4-FFF2-40B4-BE49-F238E27FC236}">
                <a16:creationId xmlns:a16="http://schemas.microsoft.com/office/drawing/2014/main" id="{DC580708-0D24-F1A0-D207-87DF293BCA37}"/>
              </a:ext>
            </a:extLst>
          </p:cNvPr>
          <p:cNvSpPr/>
          <p:nvPr/>
        </p:nvSpPr>
        <p:spPr>
          <a:xfrm>
            <a:off x="3886200" y="3975100"/>
            <a:ext cx="336550" cy="209550"/>
          </a:xfrm>
          <a:prstGeom prst="rect">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hteck 11">
            <a:extLst>
              <a:ext uri="{FF2B5EF4-FFF2-40B4-BE49-F238E27FC236}">
                <a16:creationId xmlns:a16="http://schemas.microsoft.com/office/drawing/2014/main" id="{BB6E3403-23C7-1316-9361-08046D9A348E}"/>
              </a:ext>
            </a:extLst>
          </p:cNvPr>
          <p:cNvSpPr/>
          <p:nvPr/>
        </p:nvSpPr>
        <p:spPr>
          <a:xfrm>
            <a:off x="5540767" y="3975100"/>
            <a:ext cx="336550" cy="209550"/>
          </a:xfrm>
          <a:prstGeom prst="rect">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3" name="Gerader Verbinder 12">
            <a:extLst>
              <a:ext uri="{FF2B5EF4-FFF2-40B4-BE49-F238E27FC236}">
                <a16:creationId xmlns:a16="http://schemas.microsoft.com/office/drawing/2014/main" id="{23C59618-2973-C5A8-A60A-E38ED3C42C8A}"/>
              </a:ext>
            </a:extLst>
          </p:cNvPr>
          <p:cNvCxnSpPr>
            <a:cxnSpLocks/>
            <a:stCxn id="12" idx="2"/>
            <a:endCxn id="18" idx="0"/>
          </p:cNvCxnSpPr>
          <p:nvPr/>
        </p:nvCxnSpPr>
        <p:spPr>
          <a:xfrm>
            <a:off x="5709042" y="4184651"/>
            <a:ext cx="1070264" cy="319041"/>
          </a:xfrm>
          <a:prstGeom prst="line">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sp>
        <p:nvSpPr>
          <p:cNvPr id="14" name="Rechteck 13">
            <a:extLst>
              <a:ext uri="{FF2B5EF4-FFF2-40B4-BE49-F238E27FC236}">
                <a16:creationId xmlns:a16="http://schemas.microsoft.com/office/drawing/2014/main" id="{6832D60B-46CD-1291-C9A5-1ECD580129AD}"/>
              </a:ext>
            </a:extLst>
          </p:cNvPr>
          <p:cNvSpPr/>
          <p:nvPr/>
        </p:nvSpPr>
        <p:spPr>
          <a:xfrm>
            <a:off x="7759328" y="3975100"/>
            <a:ext cx="336550" cy="209550"/>
          </a:xfrm>
          <a:prstGeom prst="rect">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5" name="Gerader Verbinder 14">
            <a:extLst>
              <a:ext uri="{FF2B5EF4-FFF2-40B4-BE49-F238E27FC236}">
                <a16:creationId xmlns:a16="http://schemas.microsoft.com/office/drawing/2014/main" id="{D05DDEEE-9FBE-62D7-20FB-21A9DBF4B0DD}"/>
              </a:ext>
            </a:extLst>
          </p:cNvPr>
          <p:cNvCxnSpPr>
            <a:cxnSpLocks/>
            <a:stCxn id="14" idx="2"/>
            <a:endCxn id="16" idx="0"/>
          </p:cNvCxnSpPr>
          <p:nvPr/>
        </p:nvCxnSpPr>
        <p:spPr>
          <a:xfrm>
            <a:off x="7927603" y="4184650"/>
            <a:ext cx="485048" cy="309482"/>
          </a:xfrm>
          <a:prstGeom prst="line">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pic>
        <p:nvPicPr>
          <p:cNvPr id="16" name="Picture 6" descr="A grey and white cat with its mouth open&#10;&#10;Description generated with very high confidence">
            <a:extLst>
              <a:ext uri="{FF2B5EF4-FFF2-40B4-BE49-F238E27FC236}">
                <a16:creationId xmlns:a16="http://schemas.microsoft.com/office/drawing/2014/main" id="{1E196D8F-4033-A053-FD9C-141E5B9C5E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4837" y="4494133"/>
            <a:ext cx="1455629" cy="1455629"/>
          </a:xfrm>
          <a:prstGeom prst="rect">
            <a:avLst/>
          </a:prstGeom>
          <a:ln w="12700">
            <a:solidFill>
              <a:srgbClr val="000000"/>
            </a:solidFill>
          </a:ln>
        </p:spPr>
      </p:pic>
      <p:pic>
        <p:nvPicPr>
          <p:cNvPr id="17" name="Picture 23">
            <a:extLst>
              <a:ext uri="{FF2B5EF4-FFF2-40B4-BE49-F238E27FC236}">
                <a16:creationId xmlns:a16="http://schemas.microsoft.com/office/drawing/2014/main" id="{90067C48-E751-F4C1-C734-FE6C6753CA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4800" y="4503692"/>
            <a:ext cx="1455629" cy="1455629"/>
          </a:xfrm>
          <a:prstGeom prst="rect">
            <a:avLst/>
          </a:prstGeom>
          <a:ln w="12700">
            <a:solidFill>
              <a:schemeClr val="tx1"/>
            </a:solidFill>
          </a:ln>
        </p:spPr>
      </p:pic>
      <p:pic>
        <p:nvPicPr>
          <p:cNvPr id="18" name="Grafik 17">
            <a:extLst>
              <a:ext uri="{FF2B5EF4-FFF2-40B4-BE49-F238E27FC236}">
                <a16:creationId xmlns:a16="http://schemas.microsoft.com/office/drawing/2014/main" id="{E5E01AC4-31E2-5C23-2A70-7FCB2EC60C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51492" y="4503692"/>
            <a:ext cx="1455629" cy="1455629"/>
          </a:xfrm>
          <a:prstGeom prst="rect">
            <a:avLst/>
          </a:prstGeom>
          <a:ln w="12700">
            <a:solidFill>
              <a:srgbClr val="000000"/>
            </a:solidFill>
          </a:ln>
        </p:spPr>
      </p:pic>
      <p:pic>
        <p:nvPicPr>
          <p:cNvPr id="19" name="Grafik 18">
            <a:extLst>
              <a:ext uri="{FF2B5EF4-FFF2-40B4-BE49-F238E27FC236}">
                <a16:creationId xmlns:a16="http://schemas.microsoft.com/office/drawing/2014/main" id="{A8DB4923-DA82-7E7D-43E7-C59F0F628E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18146" y="4503691"/>
            <a:ext cx="1455629" cy="1455629"/>
          </a:xfrm>
          <a:prstGeom prst="rect">
            <a:avLst/>
          </a:prstGeom>
          <a:ln w="12700">
            <a:solidFill>
              <a:srgbClr val="000000"/>
            </a:solidFill>
          </a:ln>
        </p:spPr>
      </p:pic>
      <p:cxnSp>
        <p:nvCxnSpPr>
          <p:cNvPr id="20" name="Gerader Verbinder 19">
            <a:extLst>
              <a:ext uri="{FF2B5EF4-FFF2-40B4-BE49-F238E27FC236}">
                <a16:creationId xmlns:a16="http://schemas.microsoft.com/office/drawing/2014/main" id="{61580F0C-4B69-BC54-5E5A-4E0CDD36F567}"/>
              </a:ext>
            </a:extLst>
          </p:cNvPr>
          <p:cNvCxnSpPr>
            <a:cxnSpLocks/>
            <a:stCxn id="21" idx="2"/>
            <a:endCxn id="19" idx="0"/>
          </p:cNvCxnSpPr>
          <p:nvPr/>
        </p:nvCxnSpPr>
        <p:spPr>
          <a:xfrm>
            <a:off x="4616352" y="4184650"/>
            <a:ext cx="529608" cy="319040"/>
          </a:xfrm>
          <a:prstGeom prst="line">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sp>
        <p:nvSpPr>
          <p:cNvPr id="21" name="Rechteck 20">
            <a:extLst>
              <a:ext uri="{FF2B5EF4-FFF2-40B4-BE49-F238E27FC236}">
                <a16:creationId xmlns:a16="http://schemas.microsoft.com/office/drawing/2014/main" id="{D984DFF7-5A6F-5CC7-CD7E-2F7303BF70AB}"/>
              </a:ext>
            </a:extLst>
          </p:cNvPr>
          <p:cNvSpPr/>
          <p:nvPr/>
        </p:nvSpPr>
        <p:spPr>
          <a:xfrm>
            <a:off x="4448077" y="3975100"/>
            <a:ext cx="336550" cy="209550"/>
          </a:xfrm>
          <a:prstGeom prst="rect">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Textfeld 21">
            <a:extLst>
              <a:ext uri="{FF2B5EF4-FFF2-40B4-BE49-F238E27FC236}">
                <a16:creationId xmlns:a16="http://schemas.microsoft.com/office/drawing/2014/main" id="{3279C40F-5F3B-BD7C-6395-AB283AA248F8}"/>
              </a:ext>
            </a:extLst>
          </p:cNvPr>
          <p:cNvSpPr txBox="1"/>
          <p:nvPr/>
        </p:nvSpPr>
        <p:spPr>
          <a:xfrm>
            <a:off x="9246584" y="5063337"/>
            <a:ext cx="2647931" cy="1015663"/>
          </a:xfrm>
          <a:prstGeom prst="rect">
            <a:avLst/>
          </a:prstGeom>
          <a:noFill/>
        </p:spPr>
        <p:txBody>
          <a:bodyPr wrap="square">
            <a:spAutoFit/>
          </a:bodyPr>
          <a:lstStyle/>
          <a:p>
            <a:r>
              <a:rPr lang="en-US" sz="1000" dirty="0"/>
              <a:t>V. Schwind, K. </a:t>
            </a:r>
            <a:r>
              <a:rPr lang="en-US" sz="1000" dirty="0" err="1"/>
              <a:t>Leicht</a:t>
            </a:r>
            <a:r>
              <a:rPr lang="en-US" sz="1000" dirty="0"/>
              <a:t>, S. Jäger, K. Wolf, N. Henze. “Is there an Uncanny Valley of Virtual Animals? A Quantitative and Qualitative Investigation.” In International Journal of Human-Computer Studies 111 (2018)</a:t>
            </a:r>
          </a:p>
        </p:txBody>
      </p:sp>
    </p:spTree>
    <p:extLst>
      <p:ext uri="{BB962C8B-B14F-4D97-AF65-F5344CB8AC3E}">
        <p14:creationId xmlns:p14="http://schemas.microsoft.com/office/powerpoint/2010/main" val="40621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21"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F8BBBE2-7316-9CC8-5626-F7099DCD2887}"/>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D08F397A-8B45-E72B-66F7-406E7F4DFEDA}"/>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CC5E913C-7374-55FC-E20A-2407B829AE3E}"/>
              </a:ext>
            </a:extLst>
          </p:cNvPr>
          <p:cNvSpPr>
            <a:spLocks noGrp="1"/>
          </p:cNvSpPr>
          <p:nvPr>
            <p:ph type="sldNum" sz="quarter" idx="33"/>
          </p:nvPr>
        </p:nvSpPr>
        <p:spPr/>
        <p:txBody>
          <a:bodyPr/>
          <a:lstStyle/>
          <a:p>
            <a:fld id="{BA24374A-C3A8-471A-8837-3FC31668ABE5}" type="slidenum">
              <a:rPr lang="de-DE" smtClean="0"/>
              <a:pPr/>
              <a:t>81</a:t>
            </a:fld>
            <a:endParaRPr lang="de-DE" dirty="0"/>
          </a:p>
        </p:txBody>
      </p:sp>
      <p:sp>
        <p:nvSpPr>
          <p:cNvPr id="5" name="Textplatzhalter 4">
            <a:extLst>
              <a:ext uri="{FF2B5EF4-FFF2-40B4-BE49-F238E27FC236}">
                <a16:creationId xmlns:a16="http://schemas.microsoft.com/office/drawing/2014/main" id="{7EE07723-5771-7BFA-D997-1C2296EDBCCB}"/>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0C92EB80-33A8-3A04-F5C0-6FE54BCAD11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4412AFD8-1699-97E4-2165-F7BC75CA1991}"/>
              </a:ext>
            </a:extLst>
          </p:cNvPr>
          <p:cNvSpPr>
            <a:spLocks noGrp="1"/>
          </p:cNvSpPr>
          <p:nvPr>
            <p:ph sz="quarter" idx="35"/>
          </p:nvPr>
        </p:nvSpPr>
        <p:spPr/>
        <p:txBody>
          <a:bodyPr/>
          <a:lstStyle/>
          <a:p>
            <a:endParaRPr lang="de-DE"/>
          </a:p>
        </p:txBody>
      </p:sp>
      <p:pic>
        <p:nvPicPr>
          <p:cNvPr id="8" name="Picture Placeholder 6" descr="A person posing for the camera&#10;&#10;Description generated with very high confidence">
            <a:extLst>
              <a:ext uri="{FF2B5EF4-FFF2-40B4-BE49-F238E27FC236}">
                <a16:creationId xmlns:a16="http://schemas.microsoft.com/office/drawing/2014/main" id="{499501FB-1DE5-7015-D072-851601C5E4F8}"/>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t="547" b="547"/>
          <a:stretch>
            <a:fillRect/>
          </a:stretch>
        </p:blipFill>
        <p:spPr>
          <a:xfrm>
            <a:off x="0" y="0"/>
            <a:ext cx="12192000" cy="6858000"/>
          </a:xfrm>
          <a:prstGeom prst="rect">
            <a:avLst/>
          </a:prstGeom>
        </p:spPr>
      </p:pic>
      <p:pic>
        <p:nvPicPr>
          <p:cNvPr id="9" name="Picture 5">
            <a:extLst>
              <a:ext uri="{FF2B5EF4-FFF2-40B4-BE49-F238E27FC236}">
                <a16:creationId xmlns:a16="http://schemas.microsoft.com/office/drawing/2014/main" id="{9936FEFC-882F-EB92-17A3-3210A31130B7}"/>
              </a:ext>
            </a:extLst>
          </p:cNvPr>
          <p:cNvPicPr>
            <a:picLocks noChangeAspect="1"/>
          </p:cNvPicPr>
          <p:nvPr/>
        </p:nvPicPr>
        <p:blipFill>
          <a:blip r:embed="rId4"/>
          <a:stretch>
            <a:fillRect/>
          </a:stretch>
        </p:blipFill>
        <p:spPr>
          <a:xfrm rot="673308">
            <a:off x="7743221" y="1130924"/>
            <a:ext cx="2368417" cy="3332777"/>
          </a:xfrm>
          <a:prstGeom prst="rect">
            <a:avLst/>
          </a:prstGeom>
          <a:ln>
            <a:noFill/>
          </a:ln>
          <a:effectLst>
            <a:outerShdw blurRad="292100" dist="139700" dir="2700000" algn="tl" rotWithShape="0">
              <a:srgbClr val="333333">
                <a:alpha val="65000"/>
              </a:srgbClr>
            </a:outerShdw>
          </a:effectLst>
        </p:spPr>
      </p:pic>
      <p:pic>
        <p:nvPicPr>
          <p:cNvPr id="10" name="Picture 8">
            <a:extLst>
              <a:ext uri="{FF2B5EF4-FFF2-40B4-BE49-F238E27FC236}">
                <a16:creationId xmlns:a16="http://schemas.microsoft.com/office/drawing/2014/main" id="{7CFB375E-2C7A-C348-D3D8-BCDA2BB3D777}"/>
              </a:ext>
            </a:extLst>
          </p:cNvPr>
          <p:cNvPicPr>
            <a:picLocks noChangeAspect="1"/>
          </p:cNvPicPr>
          <p:nvPr/>
        </p:nvPicPr>
        <p:blipFill rotWithShape="1">
          <a:blip r:embed="rId5"/>
          <a:srcRect r="32192"/>
          <a:stretch/>
        </p:blipFill>
        <p:spPr>
          <a:xfrm rot="20672676">
            <a:off x="5318536" y="348937"/>
            <a:ext cx="1683688" cy="3525762"/>
          </a:xfrm>
          <a:prstGeom prst="rect">
            <a:avLst/>
          </a:prstGeom>
          <a:ln>
            <a:noFill/>
          </a:ln>
          <a:effectLst>
            <a:outerShdw blurRad="292100" dist="139700" dir="2700000" algn="tl" rotWithShape="0">
              <a:srgbClr val="333333">
                <a:alpha val="65000"/>
              </a:srgbClr>
            </a:outerShdw>
          </a:effectLst>
        </p:spPr>
      </p:pic>
      <p:pic>
        <p:nvPicPr>
          <p:cNvPr id="11" name="Picture 9" descr="A screenshot of a social media post&#10;&#10;Description generated with very high confidence">
            <a:extLst>
              <a:ext uri="{FF2B5EF4-FFF2-40B4-BE49-F238E27FC236}">
                <a16:creationId xmlns:a16="http://schemas.microsoft.com/office/drawing/2014/main" id="{ECC339D0-75FE-B02E-1EAF-0C06D3C20E5F}"/>
              </a:ext>
            </a:extLst>
          </p:cNvPr>
          <p:cNvPicPr>
            <a:picLocks noChangeAspect="1"/>
          </p:cNvPicPr>
          <p:nvPr/>
        </p:nvPicPr>
        <p:blipFill rotWithShape="1">
          <a:blip r:embed="rId6">
            <a:extLst>
              <a:ext uri="{28A0092B-C50C-407E-A947-70E740481C1C}">
                <a14:useLocalDpi xmlns:a14="http://schemas.microsoft.com/office/drawing/2010/main" val="0"/>
              </a:ext>
            </a:extLst>
          </a:blip>
          <a:srcRect b="50000"/>
          <a:stretch/>
        </p:blipFill>
        <p:spPr>
          <a:xfrm rot="21353892">
            <a:off x="2508682" y="2844592"/>
            <a:ext cx="5710751" cy="3429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3269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AB7C037-B3D2-3CCC-0C09-17E28DA6F888}"/>
              </a:ext>
            </a:extLst>
          </p:cNvPr>
          <p:cNvSpPr>
            <a:spLocks noGrp="1"/>
          </p:cNvSpPr>
          <p:nvPr>
            <p:ph type="title"/>
          </p:nvPr>
        </p:nvSpPr>
        <p:spPr/>
        <p:txBody>
          <a:bodyPr/>
          <a:lstStyle/>
          <a:p>
            <a:r>
              <a:rPr lang="de-DE" dirty="0" err="1"/>
              <a:t>Stereotypical</a:t>
            </a:r>
            <a:r>
              <a:rPr lang="de-DE" dirty="0"/>
              <a:t> Faces</a:t>
            </a:r>
          </a:p>
        </p:txBody>
      </p:sp>
      <p:sp>
        <p:nvSpPr>
          <p:cNvPr id="3" name="Fußzeilenplatzhalter 2">
            <a:extLst>
              <a:ext uri="{FF2B5EF4-FFF2-40B4-BE49-F238E27FC236}">
                <a16:creationId xmlns:a16="http://schemas.microsoft.com/office/drawing/2014/main" id="{6C47B2AB-2EF5-4FC7-89A9-F7FF23AFC322}"/>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B6972D32-1D67-51ED-AFBF-2D0C3246B44C}"/>
              </a:ext>
            </a:extLst>
          </p:cNvPr>
          <p:cNvSpPr>
            <a:spLocks noGrp="1"/>
          </p:cNvSpPr>
          <p:nvPr>
            <p:ph type="sldNum" sz="quarter" idx="33"/>
          </p:nvPr>
        </p:nvSpPr>
        <p:spPr/>
        <p:txBody>
          <a:bodyPr/>
          <a:lstStyle/>
          <a:p>
            <a:fld id="{BA24374A-C3A8-471A-8837-3FC31668ABE5}" type="slidenum">
              <a:rPr lang="de-DE" smtClean="0"/>
              <a:pPr/>
              <a:t>82</a:t>
            </a:fld>
            <a:endParaRPr lang="de-DE" dirty="0"/>
          </a:p>
        </p:txBody>
      </p:sp>
      <p:sp>
        <p:nvSpPr>
          <p:cNvPr id="5" name="Textplatzhalter 4">
            <a:extLst>
              <a:ext uri="{FF2B5EF4-FFF2-40B4-BE49-F238E27FC236}">
                <a16:creationId xmlns:a16="http://schemas.microsoft.com/office/drawing/2014/main" id="{51E20D7C-1E82-9A12-6F18-8D83E865E3BB}"/>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7C29AA9-2DF6-145F-4E58-06FFE0D2E634}"/>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AD304FBD-19B1-29A7-9422-9333768FB8EE}"/>
              </a:ext>
            </a:extLst>
          </p:cNvPr>
          <p:cNvSpPr>
            <a:spLocks noGrp="1"/>
          </p:cNvSpPr>
          <p:nvPr>
            <p:ph sz="quarter" idx="35"/>
          </p:nvPr>
        </p:nvSpPr>
        <p:spPr/>
        <p:txBody>
          <a:bodyPr/>
          <a:lstStyle/>
          <a:p>
            <a:endParaRPr lang="de-DE"/>
          </a:p>
        </p:txBody>
      </p:sp>
      <p:grpSp>
        <p:nvGrpSpPr>
          <p:cNvPr id="8" name="Group 27">
            <a:extLst>
              <a:ext uri="{FF2B5EF4-FFF2-40B4-BE49-F238E27FC236}">
                <a16:creationId xmlns:a16="http://schemas.microsoft.com/office/drawing/2014/main" id="{34856051-AD10-3C9A-29D0-EAAEE8A49E29}"/>
              </a:ext>
            </a:extLst>
          </p:cNvPr>
          <p:cNvGrpSpPr/>
          <p:nvPr/>
        </p:nvGrpSpPr>
        <p:grpSpPr>
          <a:xfrm>
            <a:off x="2176947" y="1449388"/>
            <a:ext cx="7838106" cy="4429800"/>
            <a:chOff x="-61581" y="1124744"/>
            <a:chExt cx="8973226" cy="5071327"/>
          </a:xfrm>
        </p:grpSpPr>
        <p:pic>
          <p:nvPicPr>
            <p:cNvPr id="9" name="Picture 4">
              <a:extLst>
                <a:ext uri="{FF2B5EF4-FFF2-40B4-BE49-F238E27FC236}">
                  <a16:creationId xmlns:a16="http://schemas.microsoft.com/office/drawing/2014/main" id="{0CBF592D-21EF-617D-9286-636515ECA9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81" y="1124744"/>
              <a:ext cx="1702170" cy="1702170"/>
            </a:xfrm>
            <a:prstGeom prst="rect">
              <a:avLst/>
            </a:prstGeom>
          </p:spPr>
        </p:pic>
        <p:pic>
          <p:nvPicPr>
            <p:cNvPr id="10" name="Picture 5">
              <a:extLst>
                <a:ext uri="{FF2B5EF4-FFF2-40B4-BE49-F238E27FC236}">
                  <a16:creationId xmlns:a16="http://schemas.microsoft.com/office/drawing/2014/main" id="{00A4DD02-2D4F-39D3-10D0-8848BC7C2A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678" y="1130883"/>
              <a:ext cx="1702170" cy="1702170"/>
            </a:xfrm>
            <a:prstGeom prst="rect">
              <a:avLst/>
            </a:prstGeom>
          </p:spPr>
        </p:pic>
        <p:pic>
          <p:nvPicPr>
            <p:cNvPr id="11" name="Picture 7">
              <a:extLst>
                <a:ext uri="{FF2B5EF4-FFF2-40B4-BE49-F238E27FC236}">
                  <a16:creationId xmlns:a16="http://schemas.microsoft.com/office/drawing/2014/main" id="{A1F7C11B-EEC9-98EA-4F9A-12A854FDC1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07102" y="4493901"/>
              <a:ext cx="1702170" cy="1702170"/>
            </a:xfrm>
            <a:prstGeom prst="rect">
              <a:avLst/>
            </a:prstGeom>
          </p:spPr>
        </p:pic>
        <p:pic>
          <p:nvPicPr>
            <p:cNvPr id="12" name="Picture 8">
              <a:extLst>
                <a:ext uri="{FF2B5EF4-FFF2-40B4-BE49-F238E27FC236}">
                  <a16:creationId xmlns:a16="http://schemas.microsoft.com/office/drawing/2014/main" id="{E2042620-0D18-5EF1-35F9-2F7A86A8C62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38882" y="4485317"/>
              <a:ext cx="1702170" cy="1702170"/>
            </a:xfrm>
            <a:prstGeom prst="rect">
              <a:avLst/>
            </a:prstGeom>
          </p:spPr>
        </p:pic>
        <p:pic>
          <p:nvPicPr>
            <p:cNvPr id="13" name="Picture 9">
              <a:extLst>
                <a:ext uri="{FF2B5EF4-FFF2-40B4-BE49-F238E27FC236}">
                  <a16:creationId xmlns:a16="http://schemas.microsoft.com/office/drawing/2014/main" id="{EB626563-1B44-D9D9-8F7F-7CF69AB7EEF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79394" y="4477854"/>
              <a:ext cx="1702170" cy="1702170"/>
            </a:xfrm>
            <a:prstGeom prst="rect">
              <a:avLst/>
            </a:prstGeom>
          </p:spPr>
        </p:pic>
        <p:pic>
          <p:nvPicPr>
            <p:cNvPr id="14" name="Picture 10">
              <a:extLst>
                <a:ext uri="{FF2B5EF4-FFF2-40B4-BE49-F238E27FC236}">
                  <a16:creationId xmlns:a16="http://schemas.microsoft.com/office/drawing/2014/main" id="{D824A7E9-5AC8-45EF-75AB-510093006AF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20397" y="4472832"/>
              <a:ext cx="1702170" cy="1702170"/>
            </a:xfrm>
            <a:prstGeom prst="rect">
              <a:avLst/>
            </a:prstGeom>
          </p:spPr>
        </p:pic>
        <p:pic>
          <p:nvPicPr>
            <p:cNvPr id="15" name="Picture 11">
              <a:extLst>
                <a:ext uri="{FF2B5EF4-FFF2-40B4-BE49-F238E27FC236}">
                  <a16:creationId xmlns:a16="http://schemas.microsoft.com/office/drawing/2014/main" id="{A8483E2C-64A5-D1D5-A865-758AD488FE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14384" y="4459532"/>
              <a:ext cx="1702170" cy="1702170"/>
            </a:xfrm>
            <a:prstGeom prst="rect">
              <a:avLst/>
            </a:prstGeom>
          </p:spPr>
        </p:pic>
        <p:pic>
          <p:nvPicPr>
            <p:cNvPr id="16" name="Picture 12">
              <a:extLst>
                <a:ext uri="{FF2B5EF4-FFF2-40B4-BE49-F238E27FC236}">
                  <a16:creationId xmlns:a16="http://schemas.microsoft.com/office/drawing/2014/main" id="{245A73BE-2DC9-6D44-C612-16BAD948B37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1581" y="4459532"/>
              <a:ext cx="1702170" cy="1702170"/>
            </a:xfrm>
            <a:prstGeom prst="rect">
              <a:avLst/>
            </a:prstGeom>
          </p:spPr>
        </p:pic>
        <p:pic>
          <p:nvPicPr>
            <p:cNvPr id="17" name="Picture 13">
              <a:extLst>
                <a:ext uri="{FF2B5EF4-FFF2-40B4-BE49-F238E27FC236}">
                  <a16:creationId xmlns:a16="http://schemas.microsoft.com/office/drawing/2014/main" id="{4E19A4C4-9D3A-1885-ECC8-AF29A5B1B084}"/>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207102" y="2813615"/>
              <a:ext cx="1702170" cy="1702170"/>
            </a:xfrm>
            <a:prstGeom prst="rect">
              <a:avLst/>
            </a:prstGeom>
          </p:spPr>
        </p:pic>
        <p:pic>
          <p:nvPicPr>
            <p:cNvPr id="18" name="Picture 14">
              <a:extLst>
                <a:ext uri="{FF2B5EF4-FFF2-40B4-BE49-F238E27FC236}">
                  <a16:creationId xmlns:a16="http://schemas.microsoft.com/office/drawing/2014/main" id="{E3D9F50B-4F9D-564F-2A9D-C9FB2F3FD38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843074" y="2800315"/>
              <a:ext cx="1702170" cy="1702170"/>
            </a:xfrm>
            <a:prstGeom prst="rect">
              <a:avLst/>
            </a:prstGeom>
          </p:spPr>
        </p:pic>
        <p:pic>
          <p:nvPicPr>
            <p:cNvPr id="19" name="Picture 15">
              <a:extLst>
                <a:ext uri="{FF2B5EF4-FFF2-40B4-BE49-F238E27FC236}">
                  <a16:creationId xmlns:a16="http://schemas.microsoft.com/office/drawing/2014/main" id="{2D04BD78-CB55-C3DB-4E00-5356E942D27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381767" y="2817083"/>
              <a:ext cx="1702170" cy="1702170"/>
            </a:xfrm>
            <a:prstGeom prst="rect">
              <a:avLst/>
            </a:prstGeom>
          </p:spPr>
        </p:pic>
        <p:pic>
          <p:nvPicPr>
            <p:cNvPr id="20" name="Picture 16">
              <a:extLst>
                <a:ext uri="{FF2B5EF4-FFF2-40B4-BE49-F238E27FC236}">
                  <a16:creationId xmlns:a16="http://schemas.microsoft.com/office/drawing/2014/main" id="{33A2CD36-FE3B-0B9F-7389-029C0FD27657}"/>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936733" y="2792138"/>
              <a:ext cx="1702170" cy="1702170"/>
            </a:xfrm>
            <a:prstGeom prst="rect">
              <a:avLst/>
            </a:prstGeom>
          </p:spPr>
        </p:pic>
        <p:pic>
          <p:nvPicPr>
            <p:cNvPr id="21" name="Picture 17">
              <a:extLst>
                <a:ext uri="{FF2B5EF4-FFF2-40B4-BE49-F238E27FC236}">
                  <a16:creationId xmlns:a16="http://schemas.microsoft.com/office/drawing/2014/main" id="{082E261D-F77A-BC8B-A78F-BB7D82528098}"/>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378578" y="2800315"/>
              <a:ext cx="1702170" cy="1702170"/>
            </a:xfrm>
            <a:prstGeom prst="rect">
              <a:avLst/>
            </a:prstGeom>
          </p:spPr>
        </p:pic>
        <p:pic>
          <p:nvPicPr>
            <p:cNvPr id="22" name="Picture 18">
              <a:extLst>
                <a:ext uri="{FF2B5EF4-FFF2-40B4-BE49-F238E27FC236}">
                  <a16:creationId xmlns:a16="http://schemas.microsoft.com/office/drawing/2014/main" id="{F4458D72-9172-E53A-3834-42BD3EC7FBDD}"/>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61581" y="2792138"/>
              <a:ext cx="1702170" cy="1702170"/>
            </a:xfrm>
            <a:prstGeom prst="rect">
              <a:avLst/>
            </a:prstGeom>
          </p:spPr>
        </p:pic>
        <p:pic>
          <p:nvPicPr>
            <p:cNvPr id="23" name="Picture 19">
              <a:extLst>
                <a:ext uri="{FF2B5EF4-FFF2-40B4-BE49-F238E27FC236}">
                  <a16:creationId xmlns:a16="http://schemas.microsoft.com/office/drawing/2014/main" id="{8CB504AC-6325-BCBD-16BF-D50945F49332}"/>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209475" y="1124744"/>
              <a:ext cx="1702170" cy="1702170"/>
            </a:xfrm>
            <a:prstGeom prst="rect">
              <a:avLst/>
            </a:prstGeom>
          </p:spPr>
        </p:pic>
        <p:pic>
          <p:nvPicPr>
            <p:cNvPr id="24" name="Picture 20">
              <a:extLst>
                <a:ext uri="{FF2B5EF4-FFF2-40B4-BE49-F238E27FC236}">
                  <a16:creationId xmlns:a16="http://schemas.microsoft.com/office/drawing/2014/main" id="{D91D150A-785C-E281-B98D-533B779A8845}"/>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843074" y="1124744"/>
              <a:ext cx="1702170" cy="1702170"/>
            </a:xfrm>
            <a:prstGeom prst="rect">
              <a:avLst/>
            </a:prstGeom>
          </p:spPr>
        </p:pic>
        <p:pic>
          <p:nvPicPr>
            <p:cNvPr id="25" name="Picture 21">
              <a:extLst>
                <a:ext uri="{FF2B5EF4-FFF2-40B4-BE49-F238E27FC236}">
                  <a16:creationId xmlns:a16="http://schemas.microsoft.com/office/drawing/2014/main" id="{45369E2F-4F28-1F21-B32D-1ACF41911CC6}"/>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4379394" y="1124744"/>
              <a:ext cx="1702170" cy="1702170"/>
            </a:xfrm>
            <a:prstGeom prst="rect">
              <a:avLst/>
            </a:prstGeom>
          </p:spPr>
        </p:pic>
        <p:pic>
          <p:nvPicPr>
            <p:cNvPr id="26" name="Picture 22">
              <a:extLst>
                <a:ext uri="{FF2B5EF4-FFF2-40B4-BE49-F238E27FC236}">
                  <a16:creationId xmlns:a16="http://schemas.microsoft.com/office/drawing/2014/main" id="{1EBA193C-C893-4BF9-C17E-621C0CE720FB}"/>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2936733" y="1124744"/>
              <a:ext cx="1702170" cy="1702170"/>
            </a:xfrm>
            <a:prstGeom prst="rect">
              <a:avLst/>
            </a:prstGeom>
          </p:spPr>
        </p:pic>
      </p:grpSp>
      <p:sp>
        <p:nvSpPr>
          <p:cNvPr id="27" name="Textfeld 26">
            <a:extLst>
              <a:ext uri="{FF2B5EF4-FFF2-40B4-BE49-F238E27FC236}">
                <a16:creationId xmlns:a16="http://schemas.microsoft.com/office/drawing/2014/main" id="{A17AD401-08F3-CCD3-B46F-B1880CD0481A}"/>
              </a:ext>
            </a:extLst>
          </p:cNvPr>
          <p:cNvSpPr txBox="1"/>
          <p:nvPr/>
        </p:nvSpPr>
        <p:spPr>
          <a:xfrm>
            <a:off x="10118024" y="4432638"/>
            <a:ext cx="1752080" cy="1446550"/>
          </a:xfrm>
          <a:prstGeom prst="rect">
            <a:avLst/>
          </a:prstGeom>
          <a:noFill/>
        </p:spPr>
        <p:txBody>
          <a:bodyPr wrap="square">
            <a:spAutoFit/>
          </a:bodyPr>
          <a:lstStyle/>
          <a:p>
            <a:r>
              <a:rPr lang="en-US" sz="1100" dirty="0"/>
              <a:t>V. Schwind, Katrin Wolf, Niels Henze, and Oliver Korn. 2015. Determining the Characteristics of Preferred Virtual Faces Using an Avatar Generator. In Proc. </a:t>
            </a:r>
            <a:r>
              <a:rPr lang="en-US" sz="1100" i="1" dirty="0"/>
              <a:t>CHI PLAY ’15</a:t>
            </a:r>
            <a:endParaRPr lang="en-US" sz="1100" dirty="0"/>
          </a:p>
        </p:txBody>
      </p:sp>
    </p:spTree>
    <p:extLst>
      <p:ext uri="{BB962C8B-B14F-4D97-AF65-F5344CB8AC3E}">
        <p14:creationId xmlns:p14="http://schemas.microsoft.com/office/powerpoint/2010/main" val="3124549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74E312B-6948-F51F-5903-50BF8947B0BD}"/>
              </a:ext>
            </a:extLst>
          </p:cNvPr>
          <p:cNvSpPr>
            <a:spLocks noGrp="1"/>
          </p:cNvSpPr>
          <p:nvPr>
            <p:ph type="title"/>
          </p:nvPr>
        </p:nvSpPr>
        <p:spPr/>
        <p:txBody>
          <a:bodyPr/>
          <a:lstStyle/>
          <a:p>
            <a:r>
              <a:rPr lang="de-DE" dirty="0" err="1"/>
              <a:t>Uncanny</a:t>
            </a:r>
            <a:r>
              <a:rPr lang="de-DE" dirty="0"/>
              <a:t> </a:t>
            </a:r>
            <a:r>
              <a:rPr lang="de-DE" dirty="0" err="1"/>
              <a:t>Facial</a:t>
            </a:r>
            <a:r>
              <a:rPr lang="de-DE" dirty="0"/>
              <a:t> </a:t>
            </a:r>
            <a:r>
              <a:rPr lang="de-DE" dirty="0" err="1"/>
              <a:t>Realism</a:t>
            </a:r>
            <a:endParaRPr lang="de-DE" dirty="0"/>
          </a:p>
        </p:txBody>
      </p:sp>
      <p:sp>
        <p:nvSpPr>
          <p:cNvPr id="3" name="Fußzeilenplatzhalter 2">
            <a:extLst>
              <a:ext uri="{FF2B5EF4-FFF2-40B4-BE49-F238E27FC236}">
                <a16:creationId xmlns:a16="http://schemas.microsoft.com/office/drawing/2014/main" id="{A46F69D4-BDFC-26D3-AC12-CE6EAD5E5807}"/>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87EB75B6-399D-D7A2-CEE0-D4D30D12780C}"/>
              </a:ext>
            </a:extLst>
          </p:cNvPr>
          <p:cNvSpPr>
            <a:spLocks noGrp="1"/>
          </p:cNvSpPr>
          <p:nvPr>
            <p:ph type="sldNum" sz="quarter" idx="33"/>
          </p:nvPr>
        </p:nvSpPr>
        <p:spPr/>
        <p:txBody>
          <a:bodyPr/>
          <a:lstStyle/>
          <a:p>
            <a:fld id="{BA24374A-C3A8-471A-8837-3FC31668ABE5}" type="slidenum">
              <a:rPr lang="de-DE" smtClean="0"/>
              <a:pPr/>
              <a:t>83</a:t>
            </a:fld>
            <a:endParaRPr lang="de-DE" dirty="0"/>
          </a:p>
        </p:txBody>
      </p:sp>
      <p:sp>
        <p:nvSpPr>
          <p:cNvPr id="5" name="Textplatzhalter 4">
            <a:extLst>
              <a:ext uri="{FF2B5EF4-FFF2-40B4-BE49-F238E27FC236}">
                <a16:creationId xmlns:a16="http://schemas.microsoft.com/office/drawing/2014/main" id="{BDFC708E-7704-50B4-2749-416195EBAE14}"/>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519B190D-DB74-4BB4-A31E-E93E291D5E0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7291C382-C62A-3013-AA53-6EDF1EC4277E}"/>
              </a:ext>
            </a:extLst>
          </p:cNvPr>
          <p:cNvSpPr>
            <a:spLocks noGrp="1"/>
          </p:cNvSpPr>
          <p:nvPr>
            <p:ph sz="quarter" idx="35"/>
          </p:nvPr>
        </p:nvSpPr>
        <p:spPr/>
        <p:txBody>
          <a:bodyPr/>
          <a:lstStyle/>
          <a:p>
            <a:endParaRPr lang="de-DE"/>
          </a:p>
        </p:txBody>
      </p:sp>
      <p:grpSp>
        <p:nvGrpSpPr>
          <p:cNvPr id="8" name="Gruppieren 7">
            <a:extLst>
              <a:ext uri="{FF2B5EF4-FFF2-40B4-BE49-F238E27FC236}">
                <a16:creationId xmlns:a16="http://schemas.microsoft.com/office/drawing/2014/main" id="{ADE781AC-01B8-7137-71CA-A39EA720B46B}"/>
              </a:ext>
            </a:extLst>
          </p:cNvPr>
          <p:cNvGrpSpPr/>
          <p:nvPr/>
        </p:nvGrpSpPr>
        <p:grpSpPr>
          <a:xfrm>
            <a:off x="609780" y="1340645"/>
            <a:ext cx="5486220" cy="4562917"/>
            <a:chOff x="4002333" y="2397957"/>
            <a:chExt cx="4066256" cy="3381926"/>
          </a:xfrm>
        </p:grpSpPr>
        <p:pic>
          <p:nvPicPr>
            <p:cNvPr id="9" name="Picture 6">
              <a:extLst>
                <a:ext uri="{FF2B5EF4-FFF2-40B4-BE49-F238E27FC236}">
                  <a16:creationId xmlns:a16="http://schemas.microsoft.com/office/drawing/2014/main" id="{21461AFB-03AC-8A2D-3E2B-613DAC6A83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6221" y="2397957"/>
              <a:ext cx="1880583" cy="1880583"/>
            </a:xfrm>
            <a:prstGeom prst="rect">
              <a:avLst/>
            </a:prstGeom>
          </p:spPr>
        </p:pic>
        <p:pic>
          <p:nvPicPr>
            <p:cNvPr id="10" name="Picture 7">
              <a:extLst>
                <a:ext uri="{FF2B5EF4-FFF2-40B4-BE49-F238E27FC236}">
                  <a16:creationId xmlns:a16="http://schemas.microsoft.com/office/drawing/2014/main" id="{6D4FB376-0E0E-2EF2-F758-54CE578F07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9457" y="2670368"/>
              <a:ext cx="1959132" cy="1959132"/>
            </a:xfrm>
            <a:prstGeom prst="rect">
              <a:avLst/>
            </a:prstGeom>
          </p:spPr>
        </p:pic>
        <p:cxnSp>
          <p:nvCxnSpPr>
            <p:cNvPr id="11" name="Straight Connector 8">
              <a:extLst>
                <a:ext uri="{FF2B5EF4-FFF2-40B4-BE49-F238E27FC236}">
                  <a16:creationId xmlns:a16="http://schemas.microsoft.com/office/drawing/2014/main" id="{A714DF57-3515-A783-2ABC-8148437F4777}"/>
                </a:ext>
              </a:extLst>
            </p:cNvPr>
            <p:cNvCxnSpPr>
              <a:cxnSpLocks/>
              <a:stCxn id="14" idx="1"/>
              <a:endCxn id="12" idx="1"/>
            </p:cNvCxnSpPr>
            <p:nvPr/>
          </p:nvCxnSpPr>
          <p:spPr>
            <a:xfrm flipV="1">
              <a:off x="4248751" y="3691070"/>
              <a:ext cx="1389863" cy="116897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9">
              <a:extLst>
                <a:ext uri="{FF2B5EF4-FFF2-40B4-BE49-F238E27FC236}">
                  <a16:creationId xmlns:a16="http://schemas.microsoft.com/office/drawing/2014/main" id="{D1887839-3AB3-6CE7-936D-11FE769EB54A}"/>
                </a:ext>
              </a:extLst>
            </p:cNvPr>
            <p:cNvSpPr/>
            <p:nvPr/>
          </p:nvSpPr>
          <p:spPr>
            <a:xfrm>
              <a:off x="5638614" y="3591336"/>
              <a:ext cx="259387" cy="199467"/>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3" name="Straight Connector 10">
              <a:extLst>
                <a:ext uri="{FF2B5EF4-FFF2-40B4-BE49-F238E27FC236}">
                  <a16:creationId xmlns:a16="http://schemas.microsoft.com/office/drawing/2014/main" id="{8A005D45-93B6-C36A-A605-75AC00FDCF7B}"/>
                </a:ext>
              </a:extLst>
            </p:cNvPr>
            <p:cNvCxnSpPr>
              <a:cxnSpLocks/>
              <a:stCxn id="14" idx="3"/>
              <a:endCxn id="12" idx="3"/>
            </p:cNvCxnSpPr>
            <p:nvPr/>
          </p:nvCxnSpPr>
          <p:spPr>
            <a:xfrm flipV="1">
              <a:off x="5385816" y="3691070"/>
              <a:ext cx="512185" cy="116897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1">
              <a:extLst>
                <a:ext uri="{FF2B5EF4-FFF2-40B4-BE49-F238E27FC236}">
                  <a16:creationId xmlns:a16="http://schemas.microsoft.com/office/drawing/2014/main" id="{2CBB53B9-4B9D-3E8E-AA24-2D03ED181387}"/>
                </a:ext>
              </a:extLst>
            </p:cNvPr>
            <p:cNvPicPr>
              <a:picLocks noChangeAspect="1"/>
            </p:cNvPicPr>
            <p:nvPr/>
          </p:nvPicPr>
          <p:blipFill rotWithShape="1">
            <a:blip r:embed="rId2">
              <a:extLst>
                <a:ext uri="{28A0092B-C50C-407E-A947-70E740481C1C}">
                  <a14:useLocalDpi xmlns:a14="http://schemas.microsoft.com/office/drawing/2010/main" val="0"/>
                </a:ext>
              </a:extLst>
            </a:blip>
            <a:srcRect l="48270" t="61861" r="38134" b="27263"/>
            <a:stretch/>
          </p:blipFill>
          <p:spPr>
            <a:xfrm>
              <a:off x="4248751" y="4405220"/>
              <a:ext cx="1137065" cy="909652"/>
            </a:xfrm>
            <a:prstGeom prst="rect">
              <a:avLst/>
            </a:prstGeom>
            <a:ln w="19050">
              <a:solidFill>
                <a:schemeClr val="tx1"/>
              </a:solidFill>
            </a:ln>
          </p:spPr>
        </p:pic>
        <p:cxnSp>
          <p:nvCxnSpPr>
            <p:cNvPr id="15" name="Straight Connector 12">
              <a:extLst>
                <a:ext uri="{FF2B5EF4-FFF2-40B4-BE49-F238E27FC236}">
                  <a16:creationId xmlns:a16="http://schemas.microsoft.com/office/drawing/2014/main" id="{125862D8-EF9B-C8CB-698B-6D01949A3FAA}"/>
                </a:ext>
              </a:extLst>
            </p:cNvPr>
            <p:cNvCxnSpPr>
              <a:cxnSpLocks/>
              <a:endCxn id="16" idx="1"/>
            </p:cNvCxnSpPr>
            <p:nvPr/>
          </p:nvCxnSpPr>
          <p:spPr>
            <a:xfrm flipV="1">
              <a:off x="5798761" y="4017704"/>
              <a:ext cx="1239819" cy="10408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Rectangle 13">
              <a:extLst>
                <a:ext uri="{FF2B5EF4-FFF2-40B4-BE49-F238E27FC236}">
                  <a16:creationId xmlns:a16="http://schemas.microsoft.com/office/drawing/2014/main" id="{43FEB094-6222-DDA8-1749-28FFA75997C3}"/>
                </a:ext>
              </a:extLst>
            </p:cNvPr>
            <p:cNvSpPr/>
            <p:nvPr/>
          </p:nvSpPr>
          <p:spPr>
            <a:xfrm>
              <a:off x="7038580" y="3917970"/>
              <a:ext cx="259387" cy="199467"/>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17" name="Straight Connector 14">
              <a:extLst>
                <a:ext uri="{FF2B5EF4-FFF2-40B4-BE49-F238E27FC236}">
                  <a16:creationId xmlns:a16="http://schemas.microsoft.com/office/drawing/2014/main" id="{9129A182-27D5-45D2-607A-A2307C0F8489}"/>
                </a:ext>
              </a:extLst>
            </p:cNvPr>
            <p:cNvCxnSpPr>
              <a:cxnSpLocks/>
              <a:stCxn id="18" idx="3"/>
              <a:endCxn id="16" idx="3"/>
            </p:cNvCxnSpPr>
            <p:nvPr/>
          </p:nvCxnSpPr>
          <p:spPr>
            <a:xfrm flipV="1">
              <a:off x="6908884" y="4017704"/>
              <a:ext cx="389083" cy="101417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Picture 15">
              <a:extLst>
                <a:ext uri="{FF2B5EF4-FFF2-40B4-BE49-F238E27FC236}">
                  <a16:creationId xmlns:a16="http://schemas.microsoft.com/office/drawing/2014/main" id="{E66CE457-E6B6-63E0-5341-D9DB23A03D60}"/>
                </a:ext>
              </a:extLst>
            </p:cNvPr>
            <p:cNvPicPr>
              <a:picLocks noChangeAspect="1"/>
            </p:cNvPicPr>
            <p:nvPr/>
          </p:nvPicPr>
          <p:blipFill rotWithShape="1">
            <a:blip r:embed="rId4">
              <a:lum/>
              <a:extLst>
                <a:ext uri="{BEBA8EAE-BF5A-486C-A8C5-ECC9F3942E4B}">
                  <a14:imgProps xmlns:a14="http://schemas.microsoft.com/office/drawing/2010/main">
                    <a14:imgLayer r:embed="rId5">
                      <a14:imgEffect>
                        <a14:sharpenSoften amount="50000"/>
                      </a14:imgEffect>
                      <a14:imgEffect>
                        <a14:brightnessContrast bright="-1000"/>
                      </a14:imgEffect>
                    </a14:imgLayer>
                  </a14:imgProps>
                </a:ext>
                <a:ext uri="{28A0092B-C50C-407E-A947-70E740481C1C}">
                  <a14:useLocalDpi xmlns:a14="http://schemas.microsoft.com/office/drawing/2010/main" val="0"/>
                </a:ext>
              </a:extLst>
            </a:blip>
            <a:srcRect l="47660" t="62645" r="38005" b="25609"/>
            <a:stretch/>
          </p:blipFill>
          <p:spPr>
            <a:xfrm>
              <a:off x="5798761" y="4577054"/>
              <a:ext cx="1110123" cy="909652"/>
            </a:xfrm>
            <a:prstGeom prst="rect">
              <a:avLst/>
            </a:prstGeom>
            <a:ln w="19050">
              <a:solidFill>
                <a:schemeClr val="tx1"/>
              </a:solidFill>
            </a:ln>
          </p:spPr>
        </p:pic>
        <p:sp>
          <p:nvSpPr>
            <p:cNvPr id="19" name="TextBox 16">
              <a:extLst>
                <a:ext uri="{FF2B5EF4-FFF2-40B4-BE49-F238E27FC236}">
                  <a16:creationId xmlns:a16="http://schemas.microsoft.com/office/drawing/2014/main" id="{F9D8F794-7DBF-724C-4D94-9C607EBF193F}"/>
                </a:ext>
              </a:extLst>
            </p:cNvPr>
            <p:cNvSpPr txBox="1"/>
            <p:nvPr/>
          </p:nvSpPr>
          <p:spPr>
            <a:xfrm>
              <a:off x="4002333" y="5386987"/>
              <a:ext cx="1629902" cy="230282"/>
            </a:xfrm>
            <a:prstGeom prst="rect">
              <a:avLst/>
            </a:prstGeom>
            <a:noFill/>
          </p:spPr>
          <p:txBody>
            <a:bodyPr wrap="square" rtlCol="0">
              <a:spAutoFit/>
            </a:bodyPr>
            <a:lstStyle/>
            <a:p>
              <a:pPr algn="ctr"/>
              <a:r>
                <a:rPr lang="de-DE" sz="1600" dirty="0">
                  <a:latin typeface="Arial" panose="020B0604020202020204" pitchFamily="34" charset="0"/>
                  <a:cs typeface="Arial" panose="020B0604020202020204" pitchFamily="34" charset="0"/>
                </a:rPr>
                <a:t>Heroine Face</a:t>
              </a:r>
            </a:p>
          </p:txBody>
        </p:sp>
        <p:sp>
          <p:nvSpPr>
            <p:cNvPr id="20" name="TextBox 17">
              <a:extLst>
                <a:ext uri="{FF2B5EF4-FFF2-40B4-BE49-F238E27FC236}">
                  <a16:creationId xmlns:a16="http://schemas.microsoft.com/office/drawing/2014/main" id="{E6158272-224E-EDD7-F79B-E578412DFBF3}"/>
                </a:ext>
              </a:extLst>
            </p:cNvPr>
            <p:cNvSpPr txBox="1"/>
            <p:nvPr/>
          </p:nvSpPr>
          <p:spPr>
            <a:xfrm>
              <a:off x="5558181" y="5528955"/>
              <a:ext cx="1591284" cy="250928"/>
            </a:xfrm>
            <a:prstGeom prst="rect">
              <a:avLst/>
            </a:prstGeom>
            <a:noFill/>
          </p:spPr>
          <p:txBody>
            <a:bodyPr wrap="square" rtlCol="0">
              <a:spAutoFit/>
            </a:bodyPr>
            <a:lstStyle/>
            <a:p>
              <a:pPr algn="ctr"/>
              <a:r>
                <a:rPr lang="de-DE" sz="1600" dirty="0" err="1">
                  <a:latin typeface="Arial" panose="020B0604020202020204" pitchFamily="34" charset="0"/>
                  <a:cs typeface="Arial" panose="020B0604020202020204" pitchFamily="34" charset="0"/>
                </a:rPr>
                <a:t>Uncanny</a:t>
              </a:r>
              <a:r>
                <a:rPr lang="de-DE" sz="1600" dirty="0">
                  <a:latin typeface="Arial" panose="020B0604020202020204" pitchFamily="34" charset="0"/>
                  <a:cs typeface="Arial" panose="020B0604020202020204" pitchFamily="34" charset="0"/>
                </a:rPr>
                <a:t> Face</a:t>
              </a:r>
            </a:p>
          </p:txBody>
        </p:sp>
      </p:grpSp>
      <p:grpSp>
        <p:nvGrpSpPr>
          <p:cNvPr id="21" name="Gruppieren 20">
            <a:extLst>
              <a:ext uri="{FF2B5EF4-FFF2-40B4-BE49-F238E27FC236}">
                <a16:creationId xmlns:a16="http://schemas.microsoft.com/office/drawing/2014/main" id="{039C31E3-1EDB-BFB4-DE7C-D848AAB9D920}"/>
              </a:ext>
            </a:extLst>
          </p:cNvPr>
          <p:cNvGrpSpPr/>
          <p:nvPr/>
        </p:nvGrpSpPr>
        <p:grpSpPr>
          <a:xfrm>
            <a:off x="6419981" y="1623893"/>
            <a:ext cx="5305285" cy="2979185"/>
            <a:chOff x="4807657" y="4145079"/>
            <a:chExt cx="3668248" cy="2059906"/>
          </a:xfrm>
        </p:grpSpPr>
        <p:pic>
          <p:nvPicPr>
            <p:cNvPr id="22" name="Picture 4">
              <a:extLst>
                <a:ext uri="{FF2B5EF4-FFF2-40B4-BE49-F238E27FC236}">
                  <a16:creationId xmlns:a16="http://schemas.microsoft.com/office/drawing/2014/main" id="{CA536B28-25AE-9D0E-9FE5-297D84C859A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07657" y="4593673"/>
              <a:ext cx="1371744" cy="1382712"/>
            </a:xfrm>
            <a:prstGeom prst="rect">
              <a:avLst/>
            </a:prstGeom>
          </p:spPr>
        </p:pic>
        <p:pic>
          <p:nvPicPr>
            <p:cNvPr id="23" name="Picture 6">
              <a:extLst>
                <a:ext uri="{FF2B5EF4-FFF2-40B4-BE49-F238E27FC236}">
                  <a16:creationId xmlns:a16="http://schemas.microsoft.com/office/drawing/2014/main" id="{FBB3C6A8-DCE9-6B91-5F9E-EEE6CC3993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781" y="4503613"/>
              <a:ext cx="1550434" cy="1562832"/>
            </a:xfrm>
            <a:prstGeom prst="rect">
              <a:avLst/>
            </a:prstGeom>
          </p:spPr>
        </p:pic>
        <p:pic>
          <p:nvPicPr>
            <p:cNvPr id="24" name="Picture 5">
              <a:extLst>
                <a:ext uri="{FF2B5EF4-FFF2-40B4-BE49-F238E27FC236}">
                  <a16:creationId xmlns:a16="http://schemas.microsoft.com/office/drawing/2014/main" id="{C7C6AA55-9DEE-A81B-1D3C-A2D276CA18A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15998" y="4145079"/>
              <a:ext cx="2059907" cy="2059906"/>
            </a:xfrm>
            <a:prstGeom prst="rect">
              <a:avLst/>
            </a:prstGeom>
          </p:spPr>
        </p:pic>
      </p:grpSp>
      <p:sp>
        <p:nvSpPr>
          <p:cNvPr id="25" name="Textfeld 24">
            <a:extLst>
              <a:ext uri="{FF2B5EF4-FFF2-40B4-BE49-F238E27FC236}">
                <a16:creationId xmlns:a16="http://schemas.microsoft.com/office/drawing/2014/main" id="{54D935F4-4DE6-343C-AA1E-6765D223383E}"/>
              </a:ext>
            </a:extLst>
          </p:cNvPr>
          <p:cNvSpPr txBox="1"/>
          <p:nvPr/>
        </p:nvSpPr>
        <p:spPr>
          <a:xfrm>
            <a:off x="6276442" y="5768974"/>
            <a:ext cx="5971766" cy="430887"/>
          </a:xfrm>
          <a:prstGeom prst="rect">
            <a:avLst/>
          </a:prstGeom>
          <a:noFill/>
        </p:spPr>
        <p:txBody>
          <a:bodyPr wrap="square">
            <a:spAutoFit/>
          </a:bodyPr>
          <a:lstStyle/>
          <a:p>
            <a:r>
              <a:rPr lang="en-US" sz="1100" dirty="0"/>
              <a:t>V. Schwind, Katrin Wolf, Niels Henze, and Oliver Korn. 2015. Determining the Characteristics of Preferred Virtual Faces Using an Avatar Generator. In Proc. </a:t>
            </a:r>
            <a:r>
              <a:rPr lang="en-US" sz="1100" i="1" dirty="0"/>
              <a:t>CHI PLAY ’15</a:t>
            </a:r>
            <a:endParaRPr lang="en-US" sz="1100" dirty="0"/>
          </a:p>
        </p:txBody>
      </p:sp>
    </p:spTree>
    <p:extLst>
      <p:ext uri="{BB962C8B-B14F-4D97-AF65-F5344CB8AC3E}">
        <p14:creationId xmlns:p14="http://schemas.microsoft.com/office/powerpoint/2010/main" val="18700390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90F5E3-4CC9-1871-3311-3836120AED41}"/>
              </a:ext>
            </a:extLst>
          </p:cNvPr>
          <p:cNvSpPr>
            <a:spLocks noGrp="1"/>
          </p:cNvSpPr>
          <p:nvPr>
            <p:ph type="title"/>
          </p:nvPr>
        </p:nvSpPr>
        <p:spPr/>
        <p:txBody>
          <a:bodyPr/>
          <a:lstStyle/>
          <a:p>
            <a:r>
              <a:rPr lang="de-DE" dirty="0"/>
              <a:t>Age and Gender-</a:t>
            </a:r>
            <a:r>
              <a:rPr lang="de-DE" dirty="0" err="1"/>
              <a:t>Related</a:t>
            </a:r>
            <a:r>
              <a:rPr lang="de-DE" dirty="0"/>
              <a:t> </a:t>
            </a:r>
            <a:r>
              <a:rPr lang="de-DE" dirty="0" err="1"/>
              <a:t>Differences</a:t>
            </a:r>
            <a:endParaRPr lang="de-DE" dirty="0"/>
          </a:p>
        </p:txBody>
      </p:sp>
      <p:sp>
        <p:nvSpPr>
          <p:cNvPr id="3" name="Fußzeilenplatzhalter 2">
            <a:extLst>
              <a:ext uri="{FF2B5EF4-FFF2-40B4-BE49-F238E27FC236}">
                <a16:creationId xmlns:a16="http://schemas.microsoft.com/office/drawing/2014/main" id="{2DF2AA60-7B34-E14A-139B-BBC577E3D419}"/>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08C3CB8-8136-2020-36D8-DA82A96D07C1}"/>
              </a:ext>
            </a:extLst>
          </p:cNvPr>
          <p:cNvSpPr>
            <a:spLocks noGrp="1"/>
          </p:cNvSpPr>
          <p:nvPr>
            <p:ph type="sldNum" sz="quarter" idx="33"/>
          </p:nvPr>
        </p:nvSpPr>
        <p:spPr/>
        <p:txBody>
          <a:bodyPr/>
          <a:lstStyle/>
          <a:p>
            <a:fld id="{BA24374A-C3A8-471A-8837-3FC31668ABE5}" type="slidenum">
              <a:rPr lang="de-DE" smtClean="0"/>
              <a:pPr/>
              <a:t>84</a:t>
            </a:fld>
            <a:endParaRPr lang="de-DE" dirty="0"/>
          </a:p>
        </p:txBody>
      </p:sp>
      <p:sp>
        <p:nvSpPr>
          <p:cNvPr id="5" name="Textplatzhalter 4">
            <a:extLst>
              <a:ext uri="{FF2B5EF4-FFF2-40B4-BE49-F238E27FC236}">
                <a16:creationId xmlns:a16="http://schemas.microsoft.com/office/drawing/2014/main" id="{8C0F1E32-E71F-A911-5EF9-788013634848}"/>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D1D54953-C89D-D968-E406-1A25B30F3572}"/>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ED630A4D-8E4D-3370-A28D-7E0ECA1CF478}"/>
              </a:ext>
            </a:extLst>
          </p:cNvPr>
          <p:cNvSpPr>
            <a:spLocks noGrp="1"/>
          </p:cNvSpPr>
          <p:nvPr>
            <p:ph sz="quarter" idx="35"/>
          </p:nvPr>
        </p:nvSpPr>
        <p:spPr/>
        <p:txBody>
          <a:bodyPr/>
          <a:lstStyle/>
          <a:p>
            <a:endParaRPr lang="de-DE"/>
          </a:p>
        </p:txBody>
      </p:sp>
      <p:pic>
        <p:nvPicPr>
          <p:cNvPr id="8" name="Picture 5">
            <a:extLst>
              <a:ext uri="{FF2B5EF4-FFF2-40B4-BE49-F238E27FC236}">
                <a16:creationId xmlns:a16="http://schemas.microsoft.com/office/drawing/2014/main" id="{4A658EBD-E70B-5401-300D-32C67C3317D2}"/>
              </a:ext>
            </a:extLst>
          </p:cNvPr>
          <p:cNvPicPr>
            <a:picLocks noChangeAspect="1"/>
          </p:cNvPicPr>
          <p:nvPr/>
        </p:nvPicPr>
        <p:blipFill>
          <a:blip r:embed="rId2"/>
          <a:stretch>
            <a:fillRect/>
          </a:stretch>
        </p:blipFill>
        <p:spPr>
          <a:xfrm>
            <a:off x="1521884" y="1675179"/>
            <a:ext cx="9144000" cy="4549752"/>
          </a:xfrm>
          <a:prstGeom prst="rect">
            <a:avLst/>
          </a:prstGeom>
        </p:spPr>
      </p:pic>
      <p:sp>
        <p:nvSpPr>
          <p:cNvPr id="9" name="Oval 14">
            <a:extLst>
              <a:ext uri="{FF2B5EF4-FFF2-40B4-BE49-F238E27FC236}">
                <a16:creationId xmlns:a16="http://schemas.microsoft.com/office/drawing/2014/main" id="{12F1B9CE-EFB1-98FD-ECD3-1345A840BEEC}"/>
              </a:ext>
            </a:extLst>
          </p:cNvPr>
          <p:cNvSpPr/>
          <p:nvPr/>
        </p:nvSpPr>
        <p:spPr>
          <a:xfrm>
            <a:off x="2978135" y="3175307"/>
            <a:ext cx="2556933" cy="2475253"/>
          </a:xfrm>
          <a:prstGeom prst="ellipse">
            <a:avLst/>
          </a:prstGeom>
          <a:solidFill>
            <a:srgbClr val="FF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17">
            <a:extLst>
              <a:ext uri="{FF2B5EF4-FFF2-40B4-BE49-F238E27FC236}">
                <a16:creationId xmlns:a16="http://schemas.microsoft.com/office/drawing/2014/main" id="{49E46B61-440D-C699-7A25-AD30E5023ECF}"/>
              </a:ext>
            </a:extLst>
          </p:cNvPr>
          <p:cNvSpPr/>
          <p:nvPr/>
        </p:nvSpPr>
        <p:spPr>
          <a:xfrm>
            <a:off x="7093218" y="3183743"/>
            <a:ext cx="2556933" cy="2475253"/>
          </a:xfrm>
          <a:prstGeom prst="ellipse">
            <a:avLst/>
          </a:prstGeom>
          <a:solidFill>
            <a:srgbClr val="FF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Left 10">
            <a:extLst>
              <a:ext uri="{FF2B5EF4-FFF2-40B4-BE49-F238E27FC236}">
                <a16:creationId xmlns:a16="http://schemas.microsoft.com/office/drawing/2014/main" id="{389CA2F9-652A-343D-5C0C-0A4333391F27}"/>
              </a:ext>
            </a:extLst>
          </p:cNvPr>
          <p:cNvSpPr/>
          <p:nvPr/>
        </p:nvSpPr>
        <p:spPr>
          <a:xfrm>
            <a:off x="2821270" y="3179525"/>
            <a:ext cx="1264358" cy="915685"/>
          </a:xfrm>
          <a:prstGeom prst="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solidFill>
                  <a:schemeClr val="bg1"/>
                </a:solidFill>
              </a:rPr>
              <a:t>female</a:t>
            </a:r>
            <a:endParaRPr lang="en-US" dirty="0">
              <a:solidFill>
                <a:schemeClr val="bg1"/>
              </a:solidFill>
            </a:endParaRPr>
          </a:p>
        </p:txBody>
      </p:sp>
      <p:sp>
        <p:nvSpPr>
          <p:cNvPr id="12" name="Arrow: Left 11">
            <a:extLst>
              <a:ext uri="{FF2B5EF4-FFF2-40B4-BE49-F238E27FC236}">
                <a16:creationId xmlns:a16="http://schemas.microsoft.com/office/drawing/2014/main" id="{E2557174-E808-39D1-9384-7E21AD25785E}"/>
              </a:ext>
            </a:extLst>
          </p:cNvPr>
          <p:cNvSpPr/>
          <p:nvPr/>
        </p:nvSpPr>
        <p:spPr>
          <a:xfrm flipH="1">
            <a:off x="4389348" y="3183743"/>
            <a:ext cx="1264357" cy="915685"/>
          </a:xfrm>
          <a:prstGeom prst="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bg1"/>
                </a:solidFill>
              </a:rPr>
              <a:t>male</a:t>
            </a:r>
            <a:endParaRPr lang="en-US" dirty="0">
              <a:solidFill>
                <a:schemeClr val="bg1"/>
              </a:solidFill>
            </a:endParaRPr>
          </a:p>
        </p:txBody>
      </p:sp>
      <p:sp>
        <p:nvSpPr>
          <p:cNvPr id="13" name="Arrow: Left 12">
            <a:extLst>
              <a:ext uri="{FF2B5EF4-FFF2-40B4-BE49-F238E27FC236}">
                <a16:creationId xmlns:a16="http://schemas.microsoft.com/office/drawing/2014/main" id="{EFC45837-6AD2-58B5-885F-044EB9735BEC}"/>
              </a:ext>
            </a:extLst>
          </p:cNvPr>
          <p:cNvSpPr/>
          <p:nvPr/>
        </p:nvSpPr>
        <p:spPr>
          <a:xfrm>
            <a:off x="6955466" y="3175307"/>
            <a:ext cx="1264358" cy="915685"/>
          </a:xfrm>
          <a:prstGeom prst="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a:solidFill>
                  <a:schemeClr val="bg1"/>
                </a:solidFill>
              </a:rPr>
              <a:t>female</a:t>
            </a:r>
            <a:endParaRPr lang="en-US" dirty="0">
              <a:solidFill>
                <a:schemeClr val="bg1"/>
              </a:solidFill>
            </a:endParaRPr>
          </a:p>
        </p:txBody>
      </p:sp>
      <p:sp>
        <p:nvSpPr>
          <p:cNvPr id="14" name="Arrow: Left 13">
            <a:extLst>
              <a:ext uri="{FF2B5EF4-FFF2-40B4-BE49-F238E27FC236}">
                <a16:creationId xmlns:a16="http://schemas.microsoft.com/office/drawing/2014/main" id="{6D72EB05-D8D8-2BCF-77E1-B32BB01E5553}"/>
              </a:ext>
            </a:extLst>
          </p:cNvPr>
          <p:cNvSpPr/>
          <p:nvPr/>
        </p:nvSpPr>
        <p:spPr>
          <a:xfrm flipH="1">
            <a:off x="8523544" y="3179525"/>
            <a:ext cx="1264357" cy="915685"/>
          </a:xfrm>
          <a:prstGeom prst="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bg1"/>
                </a:solidFill>
              </a:rPr>
              <a:t>male</a:t>
            </a:r>
            <a:endParaRPr lang="en-US" dirty="0">
              <a:solidFill>
                <a:schemeClr val="bg1"/>
              </a:solidFill>
            </a:endParaRPr>
          </a:p>
        </p:txBody>
      </p:sp>
      <p:sp>
        <p:nvSpPr>
          <p:cNvPr id="15" name="TextBox 15">
            <a:extLst>
              <a:ext uri="{FF2B5EF4-FFF2-40B4-BE49-F238E27FC236}">
                <a16:creationId xmlns:a16="http://schemas.microsoft.com/office/drawing/2014/main" id="{808F9613-D226-7A3C-7436-42A3D8183BF1}"/>
              </a:ext>
            </a:extLst>
          </p:cNvPr>
          <p:cNvSpPr txBox="1"/>
          <p:nvPr/>
        </p:nvSpPr>
        <p:spPr>
          <a:xfrm>
            <a:off x="4659966" y="4703892"/>
            <a:ext cx="3071106" cy="640515"/>
          </a:xfrm>
          <a:prstGeom prst="rect">
            <a:avLst/>
          </a:prstGeom>
          <a:solidFill>
            <a:schemeClr val="bg1"/>
          </a:solidFill>
          <a:ln w="76200">
            <a:solidFill>
              <a:srgbClr val="FF0000"/>
            </a:solidFill>
          </a:ln>
        </p:spPr>
        <p:txBody>
          <a:bodyPr wrap="square" lIns="360000" tIns="180000" rIns="360000" bIns="180000" rtlCol="0">
            <a:spAutoFit/>
          </a:bodyPr>
          <a:lstStyle/>
          <a:p>
            <a:pPr algn="ctr"/>
            <a:r>
              <a:rPr lang="de-DE" dirty="0"/>
              <a:t>UNCANNY FACES</a:t>
            </a:r>
            <a:endParaRPr lang="en-US" dirty="0"/>
          </a:p>
        </p:txBody>
      </p:sp>
    </p:spTree>
    <p:extLst>
      <p:ext uri="{BB962C8B-B14F-4D97-AF65-F5344CB8AC3E}">
        <p14:creationId xmlns:p14="http://schemas.microsoft.com/office/powerpoint/2010/main" val="378632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13"/>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xit" presetSubtype="0" fill="hold" grpId="1" nodeType="withEffect">
                                  <p:stCondLst>
                                    <p:cond delay="0"/>
                                  </p:stCondLst>
                                  <p:childTnLst>
                                    <p:set>
                                      <p:cBhvr>
                                        <p:cTn id="20" dur="1" fill="hold">
                                          <p:stCondLst>
                                            <p:cond delay="0"/>
                                          </p:stCondLst>
                                        </p:cTn>
                                        <p:tgtEl>
                                          <p:spTgt spid="12"/>
                                        </p:tgtEl>
                                        <p:attrNameLst>
                                          <p:attrName>style.visibility</p:attrName>
                                        </p:attrNameLst>
                                      </p:cBhvr>
                                      <p:to>
                                        <p:strVal val="hidden"/>
                                      </p:to>
                                    </p:set>
                                  </p:childTnLst>
                                </p:cTn>
                              </p:par>
                              <p:par>
                                <p:cTn id="21" presetID="1" presetClass="exit" presetSubtype="0" fill="hold" grpId="1" nodeType="withEffect">
                                  <p:stCondLst>
                                    <p:cond delay="0"/>
                                  </p:stCondLst>
                                  <p:childTnLst>
                                    <p:set>
                                      <p:cBhvr>
                                        <p:cTn id="22" dur="1" fill="hold">
                                          <p:stCondLst>
                                            <p:cond delay="0"/>
                                          </p:stCondLst>
                                        </p:cTn>
                                        <p:tgtEl>
                                          <p:spTgt spid="11"/>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1" nodeType="clickEffect">
                                  <p:stCondLst>
                                    <p:cond delay="0"/>
                                  </p:stCondLst>
                                  <p:childTnLst>
                                    <p:set>
                                      <p:cBhvr>
                                        <p:cTn id="32" dur="1" fill="hold">
                                          <p:stCondLst>
                                            <p:cond delay="0"/>
                                          </p:stCondLst>
                                        </p:cTn>
                                        <p:tgtEl>
                                          <p:spTgt spid="9"/>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5"/>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3" grpId="1" animBg="1"/>
      <p:bldP spid="14" grpId="0" animBg="1"/>
      <p:bldP spid="14" grpId="1" animBg="1"/>
      <p:bldP spid="15" grpId="0" animBg="1"/>
      <p:bldP spid="15" grpId="1"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Bildplatzhalter 14" descr="Ein Bild, das Wand, Person, weiß, angezogen enthält.&#10;&#10;Automatisch generierte Beschreibung">
            <a:extLst>
              <a:ext uri="{FF2B5EF4-FFF2-40B4-BE49-F238E27FC236}">
                <a16:creationId xmlns:a16="http://schemas.microsoft.com/office/drawing/2014/main" id="{E5CB0C90-9168-16DF-C020-93A55A8AD529}"/>
              </a:ext>
            </a:extLst>
          </p:cNvPr>
          <p:cNvPicPr>
            <a:picLocks noChangeAspect="1"/>
          </p:cNvPicPr>
          <p:nvPr/>
        </p:nvPicPr>
        <p:blipFill rotWithShape="1">
          <a:blip r:embed="rId2">
            <a:extLst>
              <a:ext uri="{28A0092B-C50C-407E-A947-70E740481C1C}">
                <a14:useLocalDpi xmlns:a14="http://schemas.microsoft.com/office/drawing/2010/main" val="0"/>
              </a:ext>
            </a:extLst>
          </a:blip>
          <a:srcRect t="5669" b="12421"/>
          <a:stretch/>
        </p:blipFill>
        <p:spPr>
          <a:xfrm>
            <a:off x="0" y="0"/>
            <a:ext cx="12192000" cy="6858000"/>
          </a:xfrm>
          <a:prstGeom prst="rect">
            <a:avLst/>
          </a:prstGeom>
        </p:spPr>
      </p:pic>
      <p:sp>
        <p:nvSpPr>
          <p:cNvPr id="2" name="Titel 1">
            <a:extLst>
              <a:ext uri="{FF2B5EF4-FFF2-40B4-BE49-F238E27FC236}">
                <a16:creationId xmlns:a16="http://schemas.microsoft.com/office/drawing/2014/main" id="{79EAFD4A-37B9-9F1D-2B02-7B414F76363E}"/>
              </a:ext>
            </a:extLst>
          </p:cNvPr>
          <p:cNvSpPr>
            <a:spLocks noGrp="1"/>
          </p:cNvSpPr>
          <p:nvPr>
            <p:ph type="title"/>
          </p:nvPr>
        </p:nvSpPr>
        <p:spPr/>
        <p:txBody>
          <a:bodyPr/>
          <a:lstStyle/>
          <a:p>
            <a:r>
              <a:rPr lang="de-DE" dirty="0"/>
              <a:t>The Proteus </a:t>
            </a:r>
            <a:r>
              <a:rPr lang="de-DE" dirty="0" err="1"/>
              <a:t>Effect</a:t>
            </a:r>
            <a:endParaRPr lang="de-DE" dirty="0"/>
          </a:p>
        </p:txBody>
      </p:sp>
      <p:sp>
        <p:nvSpPr>
          <p:cNvPr id="3" name="Fußzeilenplatzhalter 2">
            <a:extLst>
              <a:ext uri="{FF2B5EF4-FFF2-40B4-BE49-F238E27FC236}">
                <a16:creationId xmlns:a16="http://schemas.microsoft.com/office/drawing/2014/main" id="{52169506-D3D8-9CF1-7527-8C8F0192FAF6}"/>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E35BF770-B1D5-D7E0-31B0-0F82A5F6022B}"/>
              </a:ext>
            </a:extLst>
          </p:cNvPr>
          <p:cNvSpPr>
            <a:spLocks noGrp="1"/>
          </p:cNvSpPr>
          <p:nvPr>
            <p:ph type="sldNum" sz="quarter" idx="33"/>
          </p:nvPr>
        </p:nvSpPr>
        <p:spPr/>
        <p:txBody>
          <a:bodyPr/>
          <a:lstStyle/>
          <a:p>
            <a:fld id="{BA24374A-C3A8-471A-8837-3FC31668ABE5}" type="slidenum">
              <a:rPr lang="de-DE" smtClean="0"/>
              <a:pPr/>
              <a:t>85</a:t>
            </a:fld>
            <a:endParaRPr lang="de-DE" dirty="0"/>
          </a:p>
        </p:txBody>
      </p:sp>
      <p:sp>
        <p:nvSpPr>
          <p:cNvPr id="5" name="Textplatzhalter 4">
            <a:extLst>
              <a:ext uri="{FF2B5EF4-FFF2-40B4-BE49-F238E27FC236}">
                <a16:creationId xmlns:a16="http://schemas.microsoft.com/office/drawing/2014/main" id="{3F659E18-1961-BC7A-D759-C52055E6AB8D}"/>
              </a:ext>
            </a:extLst>
          </p:cNvPr>
          <p:cNvSpPr>
            <a:spLocks noGrp="1"/>
          </p:cNvSpPr>
          <p:nvPr>
            <p:ph type="body" sz="quarter" idx="21"/>
          </p:nvPr>
        </p:nvSpPr>
        <p:spPr/>
        <p:txBody>
          <a:bodyPr/>
          <a:lstStyle/>
          <a:p>
            <a:endParaRPr lang="de-DE"/>
          </a:p>
        </p:txBody>
      </p:sp>
      <p:sp>
        <p:nvSpPr>
          <p:cNvPr id="6" name="Textplatzhalter 5">
            <a:extLst>
              <a:ext uri="{FF2B5EF4-FFF2-40B4-BE49-F238E27FC236}">
                <a16:creationId xmlns:a16="http://schemas.microsoft.com/office/drawing/2014/main" id="{19FA36D8-6A46-98FB-C59E-BB03B22527ED}"/>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EA4682A5-4A6B-4C27-850B-9EAA97EB3F10}"/>
              </a:ext>
            </a:extLst>
          </p:cNvPr>
          <p:cNvSpPr>
            <a:spLocks noGrp="1"/>
          </p:cNvSpPr>
          <p:nvPr>
            <p:ph sz="quarter" idx="35"/>
          </p:nvPr>
        </p:nvSpPr>
        <p:spPr/>
        <p:txBody>
          <a:bodyPr/>
          <a:lstStyle/>
          <a:p>
            <a:endParaRPr lang="de-DE"/>
          </a:p>
        </p:txBody>
      </p:sp>
      <p:sp>
        <p:nvSpPr>
          <p:cNvPr id="9" name="Textfeld 8">
            <a:extLst>
              <a:ext uri="{FF2B5EF4-FFF2-40B4-BE49-F238E27FC236}">
                <a16:creationId xmlns:a16="http://schemas.microsoft.com/office/drawing/2014/main" id="{74D3C6FC-3467-F5EC-6EA9-447CBEEAB223}"/>
              </a:ext>
            </a:extLst>
          </p:cNvPr>
          <p:cNvSpPr txBox="1"/>
          <p:nvPr/>
        </p:nvSpPr>
        <p:spPr>
          <a:xfrm>
            <a:off x="6523672" y="6466385"/>
            <a:ext cx="5545455" cy="276999"/>
          </a:xfrm>
          <a:prstGeom prst="rect">
            <a:avLst/>
          </a:prstGeom>
          <a:noFill/>
        </p:spPr>
        <p:txBody>
          <a:bodyPr wrap="square">
            <a:spAutoFit/>
          </a:bodyPr>
          <a:lstStyle/>
          <a:p>
            <a:pPr algn="r"/>
            <a:r>
              <a:rPr lang="de-DE" sz="1200" dirty="0"/>
              <a:t>Image </a:t>
            </a:r>
            <a:r>
              <a:rPr lang="de-DE" sz="1200" dirty="0" err="1"/>
              <a:t>from</a:t>
            </a:r>
            <a:r>
              <a:rPr lang="de-DE" sz="1200" dirty="0"/>
              <a:t>: https://unsplash.com/photos/4ov6VgaiiX0</a:t>
            </a:r>
          </a:p>
        </p:txBody>
      </p:sp>
    </p:spTree>
    <p:extLst>
      <p:ext uri="{BB962C8B-B14F-4D97-AF65-F5344CB8AC3E}">
        <p14:creationId xmlns:p14="http://schemas.microsoft.com/office/powerpoint/2010/main" val="406953351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6B3DF50-D259-0763-5B6A-5AC06E7FD492}"/>
              </a:ext>
            </a:extLst>
          </p:cNvPr>
          <p:cNvSpPr>
            <a:spLocks noGrp="1"/>
          </p:cNvSpPr>
          <p:nvPr>
            <p:ph type="title"/>
          </p:nvPr>
        </p:nvSpPr>
        <p:spPr/>
        <p:txBody>
          <a:bodyPr/>
          <a:lstStyle/>
          <a:p>
            <a:endParaRPr lang="de-DE"/>
          </a:p>
        </p:txBody>
      </p:sp>
      <p:sp>
        <p:nvSpPr>
          <p:cNvPr id="3" name="Fußzeilenplatzhalter 2">
            <a:extLst>
              <a:ext uri="{FF2B5EF4-FFF2-40B4-BE49-F238E27FC236}">
                <a16:creationId xmlns:a16="http://schemas.microsoft.com/office/drawing/2014/main" id="{CB6C2E4F-1EE9-4D76-4F1C-F966AE99452C}"/>
              </a:ext>
            </a:extLst>
          </p:cNvPr>
          <p:cNvSpPr>
            <a:spLocks noGrp="1"/>
          </p:cNvSpPr>
          <p:nvPr>
            <p:ph type="ftr" sz="quarter" idx="32"/>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68E137A1-423B-F8E4-0C56-801C6BCFDA0C}"/>
              </a:ext>
            </a:extLst>
          </p:cNvPr>
          <p:cNvSpPr>
            <a:spLocks noGrp="1"/>
          </p:cNvSpPr>
          <p:nvPr>
            <p:ph type="sldNum" sz="quarter" idx="33"/>
          </p:nvPr>
        </p:nvSpPr>
        <p:spPr/>
        <p:txBody>
          <a:bodyPr/>
          <a:lstStyle/>
          <a:p>
            <a:fld id="{BA24374A-C3A8-471A-8837-3FC31668ABE5}" type="slidenum">
              <a:rPr lang="de-DE" smtClean="0"/>
              <a:pPr/>
              <a:t>86</a:t>
            </a:fld>
            <a:endParaRPr lang="de-DE" dirty="0"/>
          </a:p>
        </p:txBody>
      </p:sp>
      <p:sp>
        <p:nvSpPr>
          <p:cNvPr id="5" name="Textplatzhalter 4">
            <a:extLst>
              <a:ext uri="{FF2B5EF4-FFF2-40B4-BE49-F238E27FC236}">
                <a16:creationId xmlns:a16="http://schemas.microsoft.com/office/drawing/2014/main" id="{49351B7D-F2D3-1731-08A9-CB09C8633F02}"/>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6E5FFD61-7E86-FA8F-ECE6-B1E34E7A79DC}"/>
              </a:ext>
            </a:extLst>
          </p:cNvPr>
          <p:cNvSpPr>
            <a:spLocks noGrp="1"/>
          </p:cNvSpPr>
          <p:nvPr>
            <p:ph type="body" sz="quarter" idx="34"/>
          </p:nvPr>
        </p:nvSpPr>
        <p:spPr/>
        <p:txBody>
          <a:bodyPr/>
          <a:lstStyle/>
          <a:p>
            <a:endParaRPr lang="de-DE"/>
          </a:p>
        </p:txBody>
      </p:sp>
      <p:sp>
        <p:nvSpPr>
          <p:cNvPr id="7" name="Inhaltsplatzhalter 6">
            <a:extLst>
              <a:ext uri="{FF2B5EF4-FFF2-40B4-BE49-F238E27FC236}">
                <a16:creationId xmlns:a16="http://schemas.microsoft.com/office/drawing/2014/main" id="{2E81DB4F-2127-2797-F1CF-7A16E664BABF}"/>
              </a:ext>
            </a:extLst>
          </p:cNvPr>
          <p:cNvSpPr>
            <a:spLocks noGrp="1"/>
          </p:cNvSpPr>
          <p:nvPr>
            <p:ph sz="quarter" idx="35"/>
          </p:nvPr>
        </p:nvSpPr>
        <p:spPr/>
        <p:txBody>
          <a:bodyPr/>
          <a:lstStyle/>
          <a:p>
            <a:endParaRPr lang="de-DE"/>
          </a:p>
        </p:txBody>
      </p:sp>
      <p:sp>
        <p:nvSpPr>
          <p:cNvPr id="8" name="Titel 1">
            <a:extLst>
              <a:ext uri="{FF2B5EF4-FFF2-40B4-BE49-F238E27FC236}">
                <a16:creationId xmlns:a16="http://schemas.microsoft.com/office/drawing/2014/main" id="{2C6BBF39-8EB1-ED75-2092-ADAD81E2D91B}"/>
              </a:ext>
            </a:extLst>
          </p:cNvPr>
          <p:cNvSpPr txBox="1">
            <a:spLocks/>
          </p:cNvSpPr>
          <p:nvPr/>
        </p:nvSpPr>
        <p:spPr>
          <a:xfrm>
            <a:off x="695326" y="115888"/>
            <a:ext cx="10906123" cy="973137"/>
          </a:xfrm>
          <a:prstGeom prst="rect">
            <a:avLst/>
          </a:prstGeom>
        </p:spPr>
        <p:txBody>
          <a:bodyPr vert="horz" lIns="0" tIns="0" rIns="0" bIns="0" rtlCol="0" anchor="b">
            <a:normAutofit/>
          </a:bodyPr>
          <a:lstStyle>
            <a:lvl1pPr algn="l" defTabSz="914400" rtl="0" eaLnBrk="1" latinLnBrk="0" hangingPunct="1">
              <a:lnSpc>
                <a:spcPct val="90000"/>
              </a:lnSpc>
              <a:spcBef>
                <a:spcPct val="0"/>
              </a:spcBef>
              <a:buNone/>
              <a:defRPr sz="3200" b="0" kern="1200">
                <a:solidFill>
                  <a:schemeClr val="tx1"/>
                </a:solidFill>
                <a:latin typeface="Roboto Medium" panose="02000000000000000000" pitchFamily="2" charset="0"/>
                <a:ea typeface="Roboto Medium" panose="02000000000000000000" pitchFamily="2" charset="0"/>
                <a:cs typeface="Arial" panose="020B0604020202020204" pitchFamily="34" charset="0"/>
              </a:defRPr>
            </a:lvl1pPr>
          </a:lstStyle>
          <a:p>
            <a:r>
              <a:rPr lang="de-DE">
                <a:sym typeface="Wingdings" panose="05000000000000000000" pitchFamily="2" charset="2"/>
              </a:rPr>
              <a:t>Virtually being Einstein improves cognitive performance</a:t>
            </a:r>
            <a:endParaRPr lang="de-DE" dirty="0"/>
          </a:p>
        </p:txBody>
      </p:sp>
      <p:sp>
        <p:nvSpPr>
          <p:cNvPr id="9" name="Rechteck 8">
            <a:extLst>
              <a:ext uri="{FF2B5EF4-FFF2-40B4-BE49-F238E27FC236}">
                <a16:creationId xmlns:a16="http://schemas.microsoft.com/office/drawing/2014/main" id="{4DBFBC32-AB6F-2654-AF55-AAA3F0D7B9CC}"/>
              </a:ext>
            </a:extLst>
          </p:cNvPr>
          <p:cNvSpPr/>
          <p:nvPr/>
        </p:nvSpPr>
        <p:spPr>
          <a:xfrm>
            <a:off x="8743169" y="4527072"/>
            <a:ext cx="2858280" cy="1477328"/>
          </a:xfrm>
          <a:prstGeom prst="rect">
            <a:avLst/>
          </a:prstGeom>
        </p:spPr>
        <p:txBody>
          <a:bodyPr wrap="square">
            <a:spAutoFit/>
          </a:bodyPr>
          <a:lstStyle/>
          <a:p>
            <a:r>
              <a:rPr lang="en-US" sz="1000" dirty="0"/>
              <a:t>[4] </a:t>
            </a:r>
            <a:r>
              <a:rPr lang="en-US" sz="1000" dirty="0" err="1"/>
              <a:t>Banakou</a:t>
            </a:r>
            <a:r>
              <a:rPr lang="en-US" sz="1000" dirty="0"/>
              <a:t>, D., Kishore, S., &amp; Slater, M. (2018). Virtually being Einstein results in an improvement in cognitive task performance and a decrease in age bias. </a:t>
            </a:r>
            <a:r>
              <a:rPr lang="en-US" sz="1000" i="1" dirty="0"/>
              <a:t>Frontiers in Psychology</a:t>
            </a:r>
            <a:r>
              <a:rPr lang="en-US" sz="1000" dirty="0"/>
              <a:t>,9</a:t>
            </a:r>
          </a:p>
          <a:p>
            <a:r>
              <a:rPr lang="en-US" sz="1000" dirty="0"/>
              <a:t>[5] Image taken from https://www.khanacademy.org/computing/computer-science/algorithms/towers-of-hanoi/a/towers-of-hanoi-continued</a:t>
            </a:r>
          </a:p>
        </p:txBody>
      </p:sp>
      <p:pic>
        <p:nvPicPr>
          <p:cNvPr id="10" name="Grafik 9">
            <a:extLst>
              <a:ext uri="{FF2B5EF4-FFF2-40B4-BE49-F238E27FC236}">
                <a16:creationId xmlns:a16="http://schemas.microsoft.com/office/drawing/2014/main" id="{E64B96AE-3D62-9509-BBD7-07FB0586C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325" y="1592264"/>
            <a:ext cx="3395407" cy="4442325"/>
          </a:xfrm>
          <a:prstGeom prst="rect">
            <a:avLst/>
          </a:prstGeom>
        </p:spPr>
      </p:pic>
      <p:pic>
        <p:nvPicPr>
          <p:cNvPr id="11" name="Grafik 10">
            <a:extLst>
              <a:ext uri="{FF2B5EF4-FFF2-40B4-BE49-F238E27FC236}">
                <a16:creationId xmlns:a16="http://schemas.microsoft.com/office/drawing/2014/main" id="{921C0D1A-9112-67BF-B6E0-F655D61CD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3630" y="1460784"/>
            <a:ext cx="4069772" cy="1795084"/>
          </a:xfrm>
          <a:prstGeom prst="rect">
            <a:avLst/>
          </a:prstGeom>
        </p:spPr>
      </p:pic>
      <p:pic>
        <p:nvPicPr>
          <p:cNvPr id="12" name="Grafik 11">
            <a:extLst>
              <a:ext uri="{FF2B5EF4-FFF2-40B4-BE49-F238E27FC236}">
                <a16:creationId xmlns:a16="http://schemas.microsoft.com/office/drawing/2014/main" id="{2889F0E7-5BF9-AAAA-C657-3F7E7963AE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3643" y="4132915"/>
            <a:ext cx="4069771" cy="1788232"/>
          </a:xfrm>
          <a:prstGeom prst="rect">
            <a:avLst/>
          </a:prstGeom>
        </p:spPr>
      </p:pic>
    </p:spTree>
    <p:extLst>
      <p:ext uri="{BB962C8B-B14F-4D97-AF65-F5344CB8AC3E}">
        <p14:creationId xmlns:p14="http://schemas.microsoft.com/office/powerpoint/2010/main" val="298179088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BAB5957-499F-9962-DD34-AC723E43D4F4}"/>
              </a:ext>
            </a:extLst>
          </p:cNvPr>
          <p:cNvSpPr>
            <a:spLocks noGrp="1"/>
          </p:cNvSpPr>
          <p:nvPr>
            <p:ph type="title"/>
          </p:nvPr>
        </p:nvSpPr>
        <p:spPr/>
        <p:txBody>
          <a:bodyPr/>
          <a:lstStyle/>
          <a:p>
            <a:r>
              <a:rPr lang="de-DE" dirty="0"/>
              <a:t>Summary</a:t>
            </a:r>
          </a:p>
        </p:txBody>
      </p:sp>
      <p:sp>
        <p:nvSpPr>
          <p:cNvPr id="3" name="Fußzeilenplatzhalter 2">
            <a:extLst>
              <a:ext uri="{FF2B5EF4-FFF2-40B4-BE49-F238E27FC236}">
                <a16:creationId xmlns:a16="http://schemas.microsoft.com/office/drawing/2014/main" id="{2DDA3DFF-D750-5591-1D24-64877FE87A2F}"/>
              </a:ext>
            </a:extLst>
          </p:cNvPr>
          <p:cNvSpPr>
            <a:spLocks noGrp="1"/>
          </p:cNvSpPr>
          <p:nvPr>
            <p:ph type="ftr" sz="quarter" idx="27"/>
          </p:nvPr>
        </p:nvSpPr>
        <p:spPr/>
        <p:txBody>
          <a:bodyPr/>
          <a:lstStyle/>
          <a:p>
            <a:r>
              <a:rPr lang="de-DE"/>
              <a:t>Prof. Dr. Valentin Schwind</a:t>
            </a:r>
            <a:endParaRPr lang="de-DE" dirty="0"/>
          </a:p>
        </p:txBody>
      </p:sp>
      <p:sp>
        <p:nvSpPr>
          <p:cNvPr id="4" name="Foliennummernplatzhalter 3">
            <a:extLst>
              <a:ext uri="{FF2B5EF4-FFF2-40B4-BE49-F238E27FC236}">
                <a16:creationId xmlns:a16="http://schemas.microsoft.com/office/drawing/2014/main" id="{FA288545-363F-1AF3-658B-3B6FF97ED9C2}"/>
              </a:ext>
            </a:extLst>
          </p:cNvPr>
          <p:cNvSpPr>
            <a:spLocks noGrp="1"/>
          </p:cNvSpPr>
          <p:nvPr>
            <p:ph type="sldNum" sz="quarter" idx="28"/>
          </p:nvPr>
        </p:nvSpPr>
        <p:spPr/>
        <p:txBody>
          <a:bodyPr/>
          <a:lstStyle/>
          <a:p>
            <a:fld id="{BA24374A-C3A8-471A-8837-3FC31668ABE5}" type="slidenum">
              <a:rPr lang="de-DE" smtClean="0"/>
              <a:pPr/>
              <a:t>87</a:t>
            </a:fld>
            <a:endParaRPr lang="de-DE" dirty="0"/>
          </a:p>
        </p:txBody>
      </p:sp>
      <p:sp>
        <p:nvSpPr>
          <p:cNvPr id="5" name="Textplatzhalter 4">
            <a:extLst>
              <a:ext uri="{FF2B5EF4-FFF2-40B4-BE49-F238E27FC236}">
                <a16:creationId xmlns:a16="http://schemas.microsoft.com/office/drawing/2014/main" id="{71C4DC3D-47BC-B963-DC75-9BA97E859AB5}"/>
              </a:ext>
            </a:extLst>
          </p:cNvPr>
          <p:cNvSpPr>
            <a:spLocks noGrp="1"/>
          </p:cNvSpPr>
          <p:nvPr>
            <p:ph type="body" sz="quarter" idx="21"/>
          </p:nvPr>
        </p:nvSpPr>
        <p:spPr/>
        <p:txBody>
          <a:bodyPr/>
          <a:lstStyle/>
          <a:p>
            <a:r>
              <a:rPr lang="en-US" sz="1400" dirty="0"/>
              <a:t>Cognition</a:t>
            </a:r>
            <a:endParaRPr lang="de-DE" dirty="0"/>
          </a:p>
        </p:txBody>
      </p:sp>
      <p:sp>
        <p:nvSpPr>
          <p:cNvPr id="6" name="Textplatzhalter 5">
            <a:extLst>
              <a:ext uri="{FF2B5EF4-FFF2-40B4-BE49-F238E27FC236}">
                <a16:creationId xmlns:a16="http://schemas.microsoft.com/office/drawing/2014/main" id="{9FFCF3CC-BE66-E7BD-3C24-5032280D7AAD}"/>
              </a:ext>
            </a:extLst>
          </p:cNvPr>
          <p:cNvSpPr>
            <a:spLocks noGrp="1"/>
          </p:cNvSpPr>
          <p:nvPr>
            <p:ph type="body" sz="quarter" idx="29"/>
          </p:nvPr>
        </p:nvSpPr>
        <p:spPr/>
        <p:txBody>
          <a:bodyPr/>
          <a:lstStyle/>
          <a:p>
            <a:r>
              <a:rPr lang="de-DE" dirty="0"/>
              <a:t>All </a:t>
            </a:r>
            <a:r>
              <a:rPr lang="de-DE" b="1" dirty="0" err="1">
                <a:solidFill>
                  <a:schemeClr val="accent1"/>
                </a:solidFill>
              </a:rPr>
              <a:t>cognitive</a:t>
            </a:r>
            <a:r>
              <a:rPr lang="de-DE" b="1" dirty="0">
                <a:solidFill>
                  <a:schemeClr val="accent1"/>
                </a:solidFill>
              </a:rPr>
              <a:t> </a:t>
            </a:r>
            <a:r>
              <a:rPr lang="de-DE" b="1" dirty="0" err="1">
                <a:solidFill>
                  <a:schemeClr val="accent1"/>
                </a:solidFill>
              </a:rPr>
              <a:t>processes</a:t>
            </a:r>
            <a:r>
              <a:rPr lang="de-DE" b="1" dirty="0">
                <a:solidFill>
                  <a:schemeClr val="accent1"/>
                </a:solidFill>
              </a:rPr>
              <a:t> </a:t>
            </a:r>
            <a:r>
              <a:rPr lang="de-DE" b="1" dirty="0" err="1">
                <a:solidFill>
                  <a:schemeClr val="accent1"/>
                </a:solidFill>
              </a:rPr>
              <a:t>demand</a:t>
            </a:r>
            <a:r>
              <a:rPr lang="de-DE" b="1" dirty="0">
                <a:solidFill>
                  <a:schemeClr val="accent1"/>
                </a:solidFill>
              </a:rPr>
              <a:t> mental </a:t>
            </a:r>
            <a:r>
              <a:rPr lang="de-DE" b="1" dirty="0" err="1">
                <a:solidFill>
                  <a:schemeClr val="accent1"/>
                </a:solidFill>
              </a:rPr>
              <a:t>ressources</a:t>
            </a:r>
            <a:endParaRPr lang="de-DE" b="1" dirty="0">
              <a:solidFill>
                <a:schemeClr val="accent1"/>
              </a:solidFill>
            </a:endParaRPr>
          </a:p>
          <a:p>
            <a:pPr lvl="1"/>
            <a:r>
              <a:rPr lang="de-DE" dirty="0" err="1"/>
              <a:t>Processes</a:t>
            </a:r>
            <a:r>
              <a:rPr lang="de-DE" dirty="0"/>
              <a:t> </a:t>
            </a:r>
            <a:r>
              <a:rPr lang="de-DE" dirty="0" err="1"/>
              <a:t>require</a:t>
            </a:r>
            <a:r>
              <a:rPr lang="de-DE" dirty="0"/>
              <a:t> </a:t>
            </a:r>
            <a:r>
              <a:rPr lang="de-DE" dirty="0" err="1"/>
              <a:t>filtering</a:t>
            </a:r>
            <a:endParaRPr lang="de-DE" dirty="0"/>
          </a:p>
          <a:p>
            <a:pPr lvl="1"/>
            <a:r>
              <a:rPr lang="de-DE" dirty="0" err="1"/>
              <a:t>Automatic</a:t>
            </a:r>
            <a:r>
              <a:rPr lang="de-DE" dirty="0"/>
              <a:t> </a:t>
            </a:r>
            <a:r>
              <a:rPr lang="de-DE" dirty="0" err="1"/>
              <a:t>processes</a:t>
            </a:r>
            <a:r>
              <a:rPr lang="de-DE" dirty="0"/>
              <a:t> </a:t>
            </a:r>
            <a:r>
              <a:rPr lang="de-DE" dirty="0" err="1"/>
              <a:t>are</a:t>
            </a:r>
            <a:r>
              <a:rPr lang="de-DE" dirty="0"/>
              <a:t> fast but </a:t>
            </a:r>
            <a:r>
              <a:rPr lang="de-DE" dirty="0" err="1"/>
              <a:t>suffer</a:t>
            </a:r>
            <a:r>
              <a:rPr lang="de-DE" dirty="0"/>
              <a:t> from </a:t>
            </a:r>
            <a:r>
              <a:rPr lang="de-DE" dirty="0" err="1"/>
              <a:t>biases</a:t>
            </a:r>
            <a:endParaRPr lang="de-DE" dirty="0"/>
          </a:p>
          <a:p>
            <a:pPr lvl="1"/>
            <a:r>
              <a:rPr lang="de-DE" dirty="0" err="1"/>
              <a:t>Concious</a:t>
            </a:r>
            <a:r>
              <a:rPr lang="de-DE" dirty="0"/>
              <a:t> </a:t>
            </a:r>
            <a:r>
              <a:rPr lang="de-DE" dirty="0" err="1"/>
              <a:t>processes</a:t>
            </a:r>
            <a:r>
              <a:rPr lang="de-DE" dirty="0"/>
              <a:t> </a:t>
            </a:r>
            <a:r>
              <a:rPr lang="de-DE" dirty="0" err="1"/>
              <a:t>require</a:t>
            </a:r>
            <a:r>
              <a:rPr lang="de-DE" dirty="0"/>
              <a:t> </a:t>
            </a:r>
            <a:r>
              <a:rPr lang="de-DE" dirty="0" err="1"/>
              <a:t>conciscious</a:t>
            </a:r>
            <a:r>
              <a:rPr lang="de-DE" dirty="0"/>
              <a:t> </a:t>
            </a:r>
            <a:r>
              <a:rPr lang="de-DE" dirty="0" err="1"/>
              <a:t>thinking</a:t>
            </a:r>
            <a:r>
              <a:rPr lang="de-DE" dirty="0"/>
              <a:t> and </a:t>
            </a:r>
            <a:r>
              <a:rPr lang="de-DE" dirty="0" err="1"/>
              <a:t>learning</a:t>
            </a:r>
            <a:endParaRPr lang="de-DE" dirty="0"/>
          </a:p>
          <a:p>
            <a:r>
              <a:rPr lang="de-DE" b="1" dirty="0" err="1">
                <a:solidFill>
                  <a:schemeClr val="accent1"/>
                </a:solidFill>
              </a:rPr>
              <a:t>Cognition</a:t>
            </a:r>
            <a:r>
              <a:rPr lang="de-DE" dirty="0"/>
              <a:t> </a:t>
            </a:r>
            <a:r>
              <a:rPr lang="de-DE" dirty="0" err="1"/>
              <a:t>distinguishes</a:t>
            </a:r>
            <a:r>
              <a:rPr lang="de-DE" dirty="0"/>
              <a:t> </a:t>
            </a:r>
            <a:r>
              <a:rPr lang="de-DE" dirty="0" err="1"/>
              <a:t>between</a:t>
            </a:r>
            <a:endParaRPr lang="de-DE" dirty="0"/>
          </a:p>
          <a:p>
            <a:pPr lvl="1"/>
            <a:r>
              <a:rPr lang="en-US" b="1" dirty="0">
                <a:solidFill>
                  <a:schemeClr val="accent1"/>
                </a:solidFill>
              </a:rPr>
              <a:t>low-</a:t>
            </a:r>
            <a:r>
              <a:rPr lang="en-US" dirty="0"/>
              <a:t> (perceptual-driven) and </a:t>
            </a:r>
            <a:r>
              <a:rPr lang="en-US" b="1" dirty="0">
                <a:solidFill>
                  <a:schemeClr val="accent1"/>
                </a:solidFill>
              </a:rPr>
              <a:t>high-level</a:t>
            </a:r>
            <a:r>
              <a:rPr lang="en-US" dirty="0"/>
              <a:t> (mentally-driven) processes</a:t>
            </a:r>
          </a:p>
          <a:p>
            <a:pPr lvl="1"/>
            <a:r>
              <a:rPr lang="en-US" b="1" dirty="0">
                <a:solidFill>
                  <a:schemeClr val="accent1"/>
                </a:solidFill>
              </a:rPr>
              <a:t>bottom-up</a:t>
            </a:r>
            <a:r>
              <a:rPr lang="en-US" dirty="0"/>
              <a:t> (unconscious) and </a:t>
            </a:r>
            <a:r>
              <a:rPr lang="en-US" b="1" dirty="0">
                <a:solidFill>
                  <a:schemeClr val="accent1"/>
                </a:solidFill>
              </a:rPr>
              <a:t>top-down</a:t>
            </a:r>
            <a:r>
              <a:rPr lang="en-US" dirty="0"/>
              <a:t> (conscious) processes</a:t>
            </a:r>
          </a:p>
          <a:p>
            <a:r>
              <a:rPr lang="en-US" dirty="0"/>
              <a:t>Cognitive processes</a:t>
            </a:r>
          </a:p>
          <a:p>
            <a:pPr lvl="1"/>
            <a:r>
              <a:rPr lang="en-US" dirty="0"/>
              <a:t>can interfere</a:t>
            </a:r>
          </a:p>
          <a:p>
            <a:pPr lvl="1"/>
            <a:r>
              <a:rPr lang="en-US" dirty="0"/>
              <a:t>can be supported</a:t>
            </a:r>
            <a:endParaRPr lang="de-DE" dirty="0"/>
          </a:p>
          <a:p>
            <a:endParaRPr lang="de-DE" dirty="0"/>
          </a:p>
          <a:p>
            <a:endParaRPr lang="de-DE" dirty="0"/>
          </a:p>
        </p:txBody>
      </p:sp>
    </p:spTree>
    <p:extLst>
      <p:ext uri="{BB962C8B-B14F-4D97-AF65-F5344CB8AC3E}">
        <p14:creationId xmlns:p14="http://schemas.microsoft.com/office/powerpoint/2010/main" val="91133459"/>
      </p:ext>
    </p:extLst>
  </p:cSld>
  <p:clrMapOvr>
    <a:masterClrMapping/>
  </p:clrMapOvr>
</p:sld>
</file>

<file path=ppt/theme/theme1.xml><?xml version="1.0" encoding="utf-8"?>
<a:theme xmlns:a="http://schemas.openxmlformats.org/drawingml/2006/main" name="Lecture Theme">
  <a:themeElements>
    <a:clrScheme name="Lecture Color Theme">
      <a:dk1>
        <a:sysClr val="windowText" lastClr="000000"/>
      </a:dk1>
      <a:lt1>
        <a:sysClr val="window" lastClr="FFFFFF"/>
      </a:lt1>
      <a:dk2>
        <a:srgbClr val="44546A"/>
      </a:dk2>
      <a:lt2>
        <a:srgbClr val="E7E6E6"/>
      </a:lt2>
      <a:accent1>
        <a:srgbClr val="5079BC"/>
      </a:accent1>
      <a:accent2>
        <a:srgbClr val="BCCCE6"/>
      </a:accent2>
      <a:accent3>
        <a:srgbClr val="DBE3F1"/>
      </a:accent3>
      <a:accent4>
        <a:srgbClr val="EA7B34"/>
      </a:accent4>
      <a:accent5>
        <a:srgbClr val="3E444C"/>
      </a:accent5>
      <a:accent6>
        <a:srgbClr val="70AD47"/>
      </a:accent6>
      <a:hlink>
        <a:srgbClr val="5079BC"/>
      </a:hlink>
      <a:folHlink>
        <a:srgbClr val="5079BC"/>
      </a:folHlink>
    </a:clrScheme>
    <a:fontScheme name="Benutzerdefiniert 2">
      <a:majorFont>
        <a:latin typeface="Roboto Medium"/>
        <a:ea typeface=""/>
        <a:cs typeface=""/>
      </a:majorFont>
      <a:minorFont>
        <a:latin typeface="Robo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5286</Words>
  <Application>Microsoft Office PowerPoint</Application>
  <PresentationFormat>Breitbild</PresentationFormat>
  <Paragraphs>840</Paragraphs>
  <Slides>87</Slides>
  <Notes>2</Notes>
  <HiddenSlides>0</HiddenSlides>
  <MMClips>2</MMClips>
  <ScaleCrop>false</ScaleCrop>
  <HeadingPairs>
    <vt:vector size="6" baseType="variant">
      <vt:variant>
        <vt:lpstr>Verwendete Schriftarten</vt:lpstr>
      </vt:variant>
      <vt:variant>
        <vt:i4>10</vt:i4>
      </vt:variant>
      <vt:variant>
        <vt:lpstr>Design</vt:lpstr>
      </vt:variant>
      <vt:variant>
        <vt:i4>1</vt:i4>
      </vt:variant>
      <vt:variant>
        <vt:lpstr>Folientitel</vt:lpstr>
      </vt:variant>
      <vt:variant>
        <vt:i4>87</vt:i4>
      </vt:variant>
    </vt:vector>
  </HeadingPairs>
  <TitlesOfParts>
    <vt:vector size="98" baseType="lpstr">
      <vt:lpstr>Arial</vt:lpstr>
      <vt:lpstr>Arial</vt:lpstr>
      <vt:lpstr>Calibri</vt:lpstr>
      <vt:lpstr>Helvetica</vt:lpstr>
      <vt:lpstr>HelveticaNeueLT Std Med</vt:lpstr>
      <vt:lpstr>Roboto</vt:lpstr>
      <vt:lpstr>Roboto Medium</vt:lpstr>
      <vt:lpstr>Symbol</vt:lpstr>
      <vt:lpstr>Times New Roman</vt:lpstr>
      <vt:lpstr>Wingdings</vt:lpstr>
      <vt:lpstr>Lecture Theme</vt:lpstr>
      <vt:lpstr>Cognition</vt:lpstr>
      <vt:lpstr>Learning Goals</vt:lpstr>
      <vt:lpstr>Perception vs Cognition</vt:lpstr>
      <vt:lpstr>Bottom-Up vs Top-Down Cognition</vt:lpstr>
      <vt:lpstr>Mental Recreation</vt:lpstr>
      <vt:lpstr>Multi-Sensory Integration</vt:lpstr>
      <vt:lpstr>Sensor Fusion</vt:lpstr>
      <vt:lpstr>PowerPoint-Präsentation</vt:lpstr>
      <vt:lpstr>Model Human Processor</vt:lpstr>
      <vt:lpstr>The Human Processor Model</vt:lpstr>
      <vt:lpstr>The Human Processor Model</vt:lpstr>
      <vt:lpstr>Response Times</vt:lpstr>
      <vt:lpstr>The Human Processor Model</vt:lpstr>
      <vt:lpstr>PowerPoint-Präsentation</vt:lpstr>
      <vt:lpstr>Contingent Capture</vt:lpstr>
      <vt:lpstr>Multiple Resource Theory</vt:lpstr>
      <vt:lpstr>Model of Multiple Ressources</vt:lpstr>
      <vt:lpstr>Broadbent’s Filter Model of Attention</vt:lpstr>
      <vt:lpstr>Broadbent’s Filter Model of Attention</vt:lpstr>
      <vt:lpstr>The Filter Bottleneck</vt:lpstr>
      <vt:lpstr>PowerPoint-Präsentation</vt:lpstr>
      <vt:lpstr>PowerPoint-Präsentation</vt:lpstr>
      <vt:lpstr>Attention</vt:lpstr>
      <vt:lpstr>Focusing Problems</vt:lpstr>
      <vt:lpstr>Consequences of Focusing Problems</vt:lpstr>
      <vt:lpstr>Interruptions of Selective Attention</vt:lpstr>
      <vt:lpstr>PowerPoint-Präsentation</vt:lpstr>
      <vt:lpstr>Multi-Store Model</vt:lpstr>
      <vt:lpstr>Multi-Store Model</vt:lpstr>
      <vt:lpstr>PowerPoint-Präsentation</vt:lpstr>
      <vt:lpstr>Chunking</vt:lpstr>
      <vt:lpstr>Short-Term Memory (STM)</vt:lpstr>
      <vt:lpstr>Problems with the classic ‘72’</vt:lpstr>
      <vt:lpstr>Typical Learning and Forgetting Curves</vt:lpstr>
      <vt:lpstr>Supporting Short-Term Memory (STM)</vt:lpstr>
      <vt:lpstr>Long-Term Memory (LTM)</vt:lpstr>
      <vt:lpstr>Explicit vs Implicit Memory</vt:lpstr>
      <vt:lpstr>Model of Working Memory Cognition</vt:lpstr>
      <vt:lpstr>Memory</vt:lpstr>
      <vt:lpstr>Random Observations about Memory</vt:lpstr>
      <vt:lpstr>Perspective-Taking</vt:lpstr>
      <vt:lpstr>Theory of Mind</vt:lpstr>
      <vt:lpstr>Stereotyping</vt:lpstr>
      <vt:lpstr>Stereotype Content Model</vt:lpstr>
      <vt:lpstr>Stereotyping</vt:lpstr>
      <vt:lpstr>PowerPoint-Präsentation</vt:lpstr>
      <vt:lpstr>Stereotypical Perception of Devices</vt:lpstr>
      <vt:lpstr>Stereotypical Perception of Mobile Devices</vt:lpstr>
      <vt:lpstr>PowerPoint-Präsentation</vt:lpstr>
      <vt:lpstr>PowerPoint-Präsentation</vt:lpstr>
      <vt:lpstr>PowerPoint-Präsentation</vt:lpstr>
      <vt:lpstr>Stereotypical Perception of Mobile Devices</vt:lpstr>
      <vt:lpstr>Stereotypical Perception of Mobile Devices</vt:lpstr>
      <vt:lpstr>Anticipated Stereotypes Affect Social Perceptiojn</vt:lpstr>
      <vt:lpstr>Anchoring and Biases</vt:lpstr>
      <vt:lpstr>Anchoring and Biases</vt:lpstr>
      <vt:lpstr>More Biases in Cognition</vt:lpstr>
      <vt:lpstr>Types and Factors of Motivation</vt:lpstr>
      <vt:lpstr>Rewards and Punishment: Operant Conditioning</vt:lpstr>
      <vt:lpstr>Emotions</vt:lpstr>
      <vt:lpstr>Nature of Emotions</vt:lpstr>
      <vt:lpstr>Facial and Body</vt:lpstr>
      <vt:lpstr>PowerPoint-Präsentation</vt:lpstr>
      <vt:lpstr>Affect</vt:lpstr>
      <vt:lpstr>Emotions and…</vt:lpstr>
      <vt:lpstr>Communication of Emotions</vt:lpstr>
      <vt:lpstr>Empathy</vt:lpstr>
      <vt:lpstr>Face Perception</vt:lpstr>
      <vt:lpstr>PowerPoint-Präsentation</vt:lpstr>
      <vt:lpstr>PowerPoint-Präsentation</vt:lpstr>
      <vt:lpstr>The Uncanny Valley</vt:lpstr>
      <vt:lpstr>Perceptual Narrowing</vt:lpstr>
      <vt:lpstr>Perceptual Narrowing</vt:lpstr>
      <vt:lpstr>Perceptual Tension</vt:lpstr>
      <vt:lpstr>Category Boundaries</vt:lpstr>
      <vt:lpstr>Thatcher Effect</vt:lpstr>
      <vt:lpstr>Conflicting Category Boundaries</vt:lpstr>
      <vt:lpstr>PowerPoint-Präsentation</vt:lpstr>
      <vt:lpstr>Uncanny Valley of Animals</vt:lpstr>
      <vt:lpstr>Uncanny Valley of Animals</vt:lpstr>
      <vt:lpstr>PowerPoint-Präsentation</vt:lpstr>
      <vt:lpstr>Stereotypical Faces</vt:lpstr>
      <vt:lpstr>Uncanny Facial Realism</vt:lpstr>
      <vt:lpstr>Age and Gender-Related Differences</vt:lpstr>
      <vt:lpstr>The Proteus Effect</vt:lpstr>
      <vt:lpstr>PowerPoint-Präsentation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Valentin Schwind</dc:creator>
  <cp:lastModifiedBy>Valentin Schwind</cp:lastModifiedBy>
  <cp:revision>691</cp:revision>
  <dcterms:created xsi:type="dcterms:W3CDTF">2017-10-10T14:10:45Z</dcterms:created>
  <dcterms:modified xsi:type="dcterms:W3CDTF">2024-02-27T12:01:48Z</dcterms:modified>
</cp:coreProperties>
</file>