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handoutMasterIdLst>
    <p:handoutMasterId r:id="rId104"/>
  </p:handoutMasterIdLst>
  <p:sldIdLst>
    <p:sldId id="256" r:id="rId2"/>
    <p:sldId id="290" r:id="rId3"/>
    <p:sldId id="291" r:id="rId4"/>
    <p:sldId id="294" r:id="rId5"/>
    <p:sldId id="302" r:id="rId6"/>
    <p:sldId id="295" r:id="rId7"/>
    <p:sldId id="303" r:id="rId8"/>
    <p:sldId id="304" r:id="rId9"/>
    <p:sldId id="384" r:id="rId10"/>
    <p:sldId id="385" r:id="rId11"/>
    <p:sldId id="386" r:id="rId12"/>
    <p:sldId id="388" r:id="rId13"/>
    <p:sldId id="392" r:id="rId14"/>
    <p:sldId id="389" r:id="rId15"/>
    <p:sldId id="390" r:id="rId16"/>
    <p:sldId id="391" r:id="rId17"/>
    <p:sldId id="305" r:id="rId18"/>
    <p:sldId id="263" r:id="rId19"/>
    <p:sldId id="257" r:id="rId20"/>
    <p:sldId id="259" r:id="rId21"/>
    <p:sldId id="381" r:id="rId22"/>
    <p:sldId id="341" r:id="rId23"/>
    <p:sldId id="258" r:id="rId24"/>
    <p:sldId id="260" r:id="rId25"/>
    <p:sldId id="261" r:id="rId26"/>
    <p:sldId id="331" r:id="rId27"/>
    <p:sldId id="310" r:id="rId28"/>
    <p:sldId id="262" r:id="rId29"/>
    <p:sldId id="383" r:id="rId30"/>
    <p:sldId id="350" r:id="rId31"/>
    <p:sldId id="319" r:id="rId32"/>
    <p:sldId id="328" r:id="rId33"/>
    <p:sldId id="382" r:id="rId34"/>
    <p:sldId id="311" r:id="rId35"/>
    <p:sldId id="359" r:id="rId36"/>
    <p:sldId id="353" r:id="rId37"/>
    <p:sldId id="354" r:id="rId38"/>
    <p:sldId id="357" r:id="rId39"/>
    <p:sldId id="358" r:id="rId40"/>
    <p:sldId id="356" r:id="rId41"/>
    <p:sldId id="313" r:id="rId42"/>
    <p:sldId id="360" r:id="rId43"/>
    <p:sldId id="312" r:id="rId44"/>
    <p:sldId id="314" r:id="rId45"/>
    <p:sldId id="315" r:id="rId46"/>
    <p:sldId id="316" r:id="rId47"/>
    <p:sldId id="309" r:id="rId48"/>
    <p:sldId id="329" r:id="rId49"/>
    <p:sldId id="330" r:id="rId50"/>
    <p:sldId id="307" r:id="rId51"/>
    <p:sldId id="273" r:id="rId52"/>
    <p:sldId id="274" r:id="rId53"/>
    <p:sldId id="275" r:id="rId54"/>
    <p:sldId id="276" r:id="rId55"/>
    <p:sldId id="277" r:id="rId56"/>
    <p:sldId id="278" r:id="rId57"/>
    <p:sldId id="279" r:id="rId58"/>
    <p:sldId id="280" r:id="rId59"/>
    <p:sldId id="374" r:id="rId60"/>
    <p:sldId id="375" r:id="rId61"/>
    <p:sldId id="281" r:id="rId62"/>
    <p:sldId id="283" r:id="rId63"/>
    <p:sldId id="284" r:id="rId64"/>
    <p:sldId id="286" r:id="rId65"/>
    <p:sldId id="285" r:id="rId66"/>
    <p:sldId id="287" r:id="rId67"/>
    <p:sldId id="376" r:id="rId68"/>
    <p:sldId id="377" r:id="rId69"/>
    <p:sldId id="378" r:id="rId70"/>
    <p:sldId id="289" r:id="rId71"/>
    <p:sldId id="288" r:id="rId72"/>
    <p:sldId id="320" r:id="rId73"/>
    <p:sldId id="348" r:id="rId74"/>
    <p:sldId id="317" r:id="rId75"/>
    <p:sldId id="323" r:id="rId76"/>
    <p:sldId id="324" r:id="rId77"/>
    <p:sldId id="322" r:id="rId78"/>
    <p:sldId id="333" r:id="rId79"/>
    <p:sldId id="334" r:id="rId80"/>
    <p:sldId id="332" r:id="rId81"/>
    <p:sldId id="325" r:id="rId82"/>
    <p:sldId id="351" r:id="rId83"/>
    <p:sldId id="318" r:id="rId84"/>
    <p:sldId id="335" r:id="rId85"/>
    <p:sldId id="321" r:id="rId86"/>
    <p:sldId id="393" r:id="rId87"/>
    <p:sldId id="394" r:id="rId88"/>
    <p:sldId id="306" r:id="rId89"/>
    <p:sldId id="342" r:id="rId90"/>
    <p:sldId id="264" r:id="rId91"/>
    <p:sldId id="265" r:id="rId92"/>
    <p:sldId id="266" r:id="rId93"/>
    <p:sldId id="267" r:id="rId94"/>
    <p:sldId id="268" r:id="rId95"/>
    <p:sldId id="269" r:id="rId96"/>
    <p:sldId id="270" r:id="rId97"/>
    <p:sldId id="271" r:id="rId98"/>
    <p:sldId id="272" r:id="rId99"/>
    <p:sldId id="345" r:id="rId100"/>
    <p:sldId id="344" r:id="rId101"/>
    <p:sldId id="347"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sign" id="{CC26A8B7-BF06-4C1C-A4EF-4AEB32F05FA4}">
          <p14:sldIdLst>
            <p14:sldId id="256"/>
            <p14:sldId id="290"/>
            <p14:sldId id="291"/>
            <p14:sldId id="294"/>
            <p14:sldId id="302"/>
            <p14:sldId id="295"/>
            <p14:sldId id="303"/>
            <p14:sldId id="304"/>
            <p14:sldId id="384"/>
            <p14:sldId id="385"/>
            <p14:sldId id="386"/>
            <p14:sldId id="388"/>
            <p14:sldId id="392"/>
            <p14:sldId id="389"/>
            <p14:sldId id="390"/>
            <p14:sldId id="391"/>
          </p14:sldIdLst>
        </p14:section>
        <p14:section name="Aesthethics" id="{6B3AC6A3-33F8-435C-9F5A-C9B2D86E6667}">
          <p14:sldIdLst>
            <p14:sldId id="305"/>
            <p14:sldId id="263"/>
            <p14:sldId id="257"/>
            <p14:sldId id="259"/>
            <p14:sldId id="381"/>
            <p14:sldId id="341"/>
            <p14:sldId id="258"/>
            <p14:sldId id="260"/>
            <p14:sldId id="261"/>
            <p14:sldId id="331"/>
            <p14:sldId id="310"/>
            <p14:sldId id="262"/>
            <p14:sldId id="383"/>
            <p14:sldId id="350"/>
            <p14:sldId id="319"/>
            <p14:sldId id="328"/>
            <p14:sldId id="382"/>
            <p14:sldId id="311"/>
            <p14:sldId id="359"/>
            <p14:sldId id="353"/>
            <p14:sldId id="354"/>
            <p14:sldId id="357"/>
            <p14:sldId id="358"/>
            <p14:sldId id="356"/>
            <p14:sldId id="313"/>
            <p14:sldId id="360"/>
            <p14:sldId id="312"/>
            <p14:sldId id="314"/>
            <p14:sldId id="315"/>
            <p14:sldId id="316"/>
            <p14:sldId id="309"/>
            <p14:sldId id="329"/>
            <p14:sldId id="330"/>
          </p14:sldIdLst>
        </p14:section>
        <p14:section name="Gestalt Laws" id="{09D2D83A-85E0-4101-A64E-C4E12C2715CD}">
          <p14:sldIdLst>
            <p14:sldId id="307"/>
            <p14:sldId id="273"/>
            <p14:sldId id="274"/>
            <p14:sldId id="275"/>
            <p14:sldId id="276"/>
            <p14:sldId id="277"/>
            <p14:sldId id="278"/>
            <p14:sldId id="279"/>
            <p14:sldId id="280"/>
            <p14:sldId id="374"/>
            <p14:sldId id="375"/>
            <p14:sldId id="281"/>
            <p14:sldId id="283"/>
            <p14:sldId id="284"/>
            <p14:sldId id="286"/>
            <p14:sldId id="285"/>
            <p14:sldId id="287"/>
            <p14:sldId id="376"/>
            <p14:sldId id="377"/>
            <p14:sldId id="378"/>
            <p14:sldId id="289"/>
            <p14:sldId id="288"/>
          </p14:sldIdLst>
        </p14:section>
        <p14:section name="Shapes" id="{F64A25F2-2F12-4BEB-A8CF-6217EBD1F9B8}">
          <p14:sldIdLst>
            <p14:sldId id="320"/>
            <p14:sldId id="348"/>
            <p14:sldId id="317"/>
            <p14:sldId id="323"/>
            <p14:sldId id="324"/>
            <p14:sldId id="322"/>
            <p14:sldId id="333"/>
            <p14:sldId id="334"/>
            <p14:sldId id="332"/>
            <p14:sldId id="325"/>
            <p14:sldId id="351"/>
            <p14:sldId id="318"/>
            <p14:sldId id="335"/>
            <p14:sldId id="321"/>
            <p14:sldId id="393"/>
            <p14:sldId id="394"/>
          </p14:sldIdLst>
        </p14:section>
        <p14:section name="Colors" id="{CADE1D81-E42D-4339-932A-DA9972EC7E28}">
          <p14:sldIdLst>
            <p14:sldId id="306"/>
            <p14:sldId id="342"/>
            <p14:sldId id="264"/>
            <p14:sldId id="265"/>
            <p14:sldId id="266"/>
            <p14:sldId id="267"/>
            <p14:sldId id="268"/>
            <p14:sldId id="269"/>
            <p14:sldId id="270"/>
            <p14:sldId id="271"/>
            <p14:sldId id="272"/>
            <p14:sldId id="345"/>
            <p14:sldId id="344"/>
            <p14:sldId id="347"/>
          </p14:sldIdLst>
        </p14:section>
      </p14:sectionLst>
    </p:ex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F5F9FC"/>
    <a:srgbClr val="FFFFFF"/>
    <a:srgbClr val="EDF2F8"/>
    <a:srgbClr val="B79C95"/>
    <a:srgbClr val="212121"/>
    <a:srgbClr val="009999"/>
    <a:srgbClr val="D60093"/>
    <a:srgbClr val="FF3399"/>
    <a:srgbClr val="EA7B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8" autoAdjust="0"/>
    <p:restoredTop sz="72850" autoAdjust="0"/>
  </p:normalViewPr>
  <p:slideViewPr>
    <p:cSldViewPr snapToGrid="0" showGuides="1">
      <p:cViewPr varScale="1">
        <p:scale>
          <a:sx n="114" d="100"/>
          <a:sy n="114" d="100"/>
        </p:scale>
        <p:origin x="1992" y="76"/>
      </p:cViewPr>
      <p:guideLst>
        <p:guide orient="horz" pos="2137"/>
        <p:guide pos="3817"/>
      </p:guideLst>
    </p:cSldViewPr>
  </p:slideViewPr>
  <p:outlineViewPr>
    <p:cViewPr>
      <p:scale>
        <a:sx n="33" d="100"/>
        <a:sy n="33" d="100"/>
      </p:scale>
      <p:origin x="0" y="0"/>
    </p:cViewPr>
  </p:outlineViewPr>
  <p:notesTextViewPr>
    <p:cViewPr>
      <p:scale>
        <a:sx n="232" d="100"/>
        <a:sy n="232" d="100"/>
      </p:scale>
      <p:origin x="0" y="0"/>
    </p:cViewPr>
  </p:notesTextViewPr>
  <p:sorterViewPr>
    <p:cViewPr>
      <p:scale>
        <a:sx n="100" d="100"/>
        <a:sy n="100" d="100"/>
      </p:scale>
      <p:origin x="0" y="0"/>
    </p:cViewPr>
  </p:sorterViewPr>
  <p:notesViewPr>
    <p:cSldViewPr snapToGrid="0">
      <p:cViewPr varScale="1">
        <p:scale>
          <a:sx n="118" d="100"/>
          <a:sy n="118" d="100"/>
        </p:scale>
        <p:origin x="500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14.11.2023</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‹Nr.›</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‹Nr.›</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a:p>
        </p:txBody>
      </p:sp>
    </p:spTree>
    <p:extLst>
      <p:ext uri="{BB962C8B-B14F-4D97-AF65-F5344CB8AC3E}">
        <p14:creationId xmlns:p14="http://schemas.microsoft.com/office/powerpoint/2010/main" val="121871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72</a:t>
            </a:fld>
            <a:endParaRPr lang="en-US"/>
          </a:p>
        </p:txBody>
      </p:sp>
    </p:spTree>
    <p:extLst>
      <p:ext uri="{BB962C8B-B14F-4D97-AF65-F5344CB8AC3E}">
        <p14:creationId xmlns:p14="http://schemas.microsoft.com/office/powerpoint/2010/main" val="865829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74</a:t>
            </a:fld>
            <a:endParaRPr lang="en-US"/>
          </a:p>
        </p:txBody>
      </p:sp>
    </p:spTree>
    <p:extLst>
      <p:ext uri="{BB962C8B-B14F-4D97-AF65-F5344CB8AC3E}">
        <p14:creationId xmlns:p14="http://schemas.microsoft.com/office/powerpoint/2010/main" val="866397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88</a:t>
            </a:fld>
            <a:endParaRPr lang="en-US"/>
          </a:p>
        </p:txBody>
      </p:sp>
    </p:spTree>
    <p:extLst>
      <p:ext uri="{BB962C8B-B14F-4D97-AF65-F5344CB8AC3E}">
        <p14:creationId xmlns:p14="http://schemas.microsoft.com/office/powerpoint/2010/main" val="3354359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17</a:t>
            </a:fld>
            <a:endParaRPr lang="en-US"/>
          </a:p>
        </p:txBody>
      </p:sp>
    </p:spTree>
    <p:extLst>
      <p:ext uri="{BB962C8B-B14F-4D97-AF65-F5344CB8AC3E}">
        <p14:creationId xmlns:p14="http://schemas.microsoft.com/office/powerpoint/2010/main" val="1963515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Ästhetische Vorlieben entwickelten sich, um das Überleben und den Fortpflanzungserfolg zu verbessern</a:t>
            </a:r>
          </a:p>
          <a:p>
            <a:r>
              <a:rPr lang="de-DE" dirty="0"/>
              <a:t>Farbvorlieben, Formen, emotionale Bindungen zu Objekten und Tieren, bevorzugte Partner-Körper-Verhältnisse und viele andere ästhetische Aspekte, aber nicht alle können mit Bezug auf die menschliche Evolution erklärt werden</a:t>
            </a:r>
          </a:p>
          <a:p>
            <a:r>
              <a:rPr lang="de-DE" dirty="0"/>
              <a:t>Solche auf Evolution basierenden Präferenzen sind nicht unbedingt statisch, sondern können je nach Umwelteinflüssen und Nahrungsressourcen variieren. Einige Beispiele:</a:t>
            </a:r>
          </a:p>
          <a:p>
            <a:r>
              <a:rPr lang="de-DE" dirty="0"/>
              <a:t>Die Verfügbarkeit von Nahrung beeinflusst, welche weibliche Körpergröße attraktiv ist, was evolutionäre Gründe haben kann (hohe Nahrungsverfügbarkeit  niedriger BMI, geringe Nahrungsverfügbarkeit  hoher BMI)</a:t>
            </a:r>
          </a:p>
          <a:p>
            <a:r>
              <a:rPr lang="de-DE" dirty="0"/>
              <a:t>Gesellschaften mit Nahrungsmittelknappheit bevorzugen eine größere weibliche Körpergröße als Gesellschaften mit reichlich Nahrung</a:t>
            </a:r>
          </a:p>
          <a:p>
            <a:r>
              <a:rPr lang="de-DE" dirty="0"/>
              <a:t>Männer der westlichen Gesellschaft, die hungrig sind, bevorzugen eine größere weibliche Körpergröße als wenn sie nicht hungrig sind</a:t>
            </a:r>
          </a:p>
        </p:txBody>
      </p:sp>
      <p:sp>
        <p:nvSpPr>
          <p:cNvPr id="4" name="Foliennummernplatzhalter 3"/>
          <p:cNvSpPr>
            <a:spLocks noGrp="1"/>
          </p:cNvSpPr>
          <p:nvPr>
            <p:ph type="sldNum" sz="quarter" idx="5"/>
          </p:nvPr>
        </p:nvSpPr>
        <p:spPr/>
        <p:txBody>
          <a:bodyPr/>
          <a:lstStyle/>
          <a:p>
            <a:fld id="{38934EE8-1DD6-4929-B7B8-30F750D483F0}" type="slidenum">
              <a:rPr lang="en-US" smtClean="0"/>
              <a:t>28</a:t>
            </a:fld>
            <a:endParaRPr lang="en-US"/>
          </a:p>
        </p:txBody>
      </p:sp>
    </p:spTree>
    <p:extLst>
      <p:ext uri="{BB962C8B-B14F-4D97-AF65-F5344CB8AC3E}">
        <p14:creationId xmlns:p14="http://schemas.microsoft.com/office/powerpoint/2010/main" val="41884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Goldene Schnitt wird auch Goldener Schnitt oder Goldener Schnitt genannt.</a:t>
            </a:r>
          </a:p>
          <a:p>
            <a:r>
              <a:rPr lang="de-DE" dirty="0"/>
              <a:t>In der Mathematik liegen zwei Größen im Goldenen Schnitt, wenn ihr Verhältnis gleich dem Verhältnis ihrer Summe zur größeren der beiden Größen ist.</a:t>
            </a:r>
          </a:p>
          <a:p>
            <a:r>
              <a:rPr lang="de-DE" dirty="0"/>
              <a:t>Einige argumentieren, dass der Goldene Schnitt ein universelles Gesetz von Struktur und Harmonie ist</a:t>
            </a:r>
          </a:p>
          <a:p>
            <a:r>
              <a:rPr lang="de-DE" dirty="0"/>
              <a:t>Studien von Psychologen fanden eine Präferenz für Rechteckverhältnisse, die auf dem Goldenen Schnitt zentriert sind. Spätere Versuche, eine solche Hypothese zu testen, bleiben ergebnislos.</a:t>
            </a:r>
          </a:p>
          <a:p>
            <a:r>
              <a:rPr lang="de-DE" dirty="0"/>
              <a:t>Künstler und Designer halten das Verhältnis für ästhetisch ansprechend</a:t>
            </a:r>
          </a:p>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34</a:t>
            </a:fld>
            <a:endParaRPr lang="en-US"/>
          </a:p>
        </p:txBody>
      </p:sp>
    </p:spTree>
    <p:extLst>
      <p:ext uri="{BB962C8B-B14F-4D97-AF65-F5344CB8AC3E}">
        <p14:creationId xmlns:p14="http://schemas.microsoft.com/office/powerpoint/2010/main" val="232927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der Geometrie ist der goldene Winkel der kleinere der beiden Winkel, die durch Schneiden des Umfangs eines Kreises gemäß dem goldenen Schnitt entstehen</a:t>
            </a:r>
          </a:p>
          <a:p>
            <a:r>
              <a:rPr lang="de-DE" dirty="0"/>
              <a:t>Algebraisch sei </a:t>
            </a:r>
            <a:r>
              <a:rPr lang="de-DE" dirty="0" err="1"/>
              <a:t>a+b</a:t>
            </a:r>
            <a:r>
              <a:rPr lang="de-DE" dirty="0"/>
              <a:t> der Umfang eines Kreises, unterteilt in einen längeren Bogen der Länge a und einen kleineren Bogen der Länge b</a:t>
            </a:r>
          </a:p>
          <a:p>
            <a:r>
              <a:rPr lang="de-DE" dirty="0"/>
              <a:t>Die Goldene Spirale ist eine spezielle Art einer logarithmischen Spirale. Die Seitenlänge eines Quadrats dividiert durch die des nächstkleineren Quadrats ist der Goldene Schnitt.</a:t>
            </a:r>
          </a:p>
        </p:txBody>
      </p:sp>
      <p:sp>
        <p:nvSpPr>
          <p:cNvPr id="4" name="Foliennummernplatzhalter 3"/>
          <p:cNvSpPr>
            <a:spLocks noGrp="1"/>
          </p:cNvSpPr>
          <p:nvPr>
            <p:ph type="sldNum" sz="quarter" idx="5"/>
          </p:nvPr>
        </p:nvSpPr>
        <p:spPr/>
        <p:txBody>
          <a:bodyPr/>
          <a:lstStyle/>
          <a:p>
            <a:fld id="{38934EE8-1DD6-4929-B7B8-30F750D483F0}" type="slidenum">
              <a:rPr lang="en-US" smtClean="0"/>
              <a:t>44</a:t>
            </a:fld>
            <a:endParaRPr lang="en-US"/>
          </a:p>
        </p:txBody>
      </p:sp>
    </p:spTree>
    <p:extLst>
      <p:ext uri="{BB962C8B-B14F-4D97-AF65-F5344CB8AC3E}">
        <p14:creationId xmlns:p14="http://schemas.microsoft.com/office/powerpoint/2010/main" val="279818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Zwei Mengen sind im Silberverhältnis (oder Silbermittelwert), wenn das Verhältnis der kleineren dieser beiden Mengen zur größeren Menge gleich dem Verhältnis der größeren Menge zur Summe aus der kleineren Menge und der doppelten größeren Menge ist.</a:t>
            </a:r>
          </a:p>
          <a:p>
            <a:r>
              <a:rPr lang="de-DE" dirty="0"/>
              <a:t>Ein Rechteck, dessen Seitenverhältnis das Silberverhältnis ist, wird manchmal als Silberrechteck bezeichnet.</a:t>
            </a:r>
          </a:p>
        </p:txBody>
      </p:sp>
      <p:sp>
        <p:nvSpPr>
          <p:cNvPr id="4" name="Foliennummernplatzhalter 3"/>
          <p:cNvSpPr>
            <a:spLocks noGrp="1"/>
          </p:cNvSpPr>
          <p:nvPr>
            <p:ph type="sldNum" sz="quarter" idx="5"/>
          </p:nvPr>
        </p:nvSpPr>
        <p:spPr/>
        <p:txBody>
          <a:bodyPr/>
          <a:lstStyle/>
          <a:p>
            <a:fld id="{38934EE8-1DD6-4929-B7B8-30F750D483F0}" type="slidenum">
              <a:rPr lang="en-US" smtClean="0"/>
              <a:t>45</a:t>
            </a:fld>
            <a:endParaRPr lang="en-US"/>
          </a:p>
        </p:txBody>
      </p:sp>
    </p:spTree>
    <p:extLst>
      <p:ext uri="{BB962C8B-B14F-4D97-AF65-F5344CB8AC3E}">
        <p14:creationId xmlns:p14="http://schemas.microsoft.com/office/powerpoint/2010/main" val="458334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47</a:t>
            </a:fld>
            <a:endParaRPr lang="en-US"/>
          </a:p>
        </p:txBody>
      </p:sp>
    </p:spTree>
    <p:extLst>
      <p:ext uri="{BB962C8B-B14F-4D97-AF65-F5344CB8AC3E}">
        <p14:creationId xmlns:p14="http://schemas.microsoft.com/office/powerpoint/2010/main" val="3817414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50</a:t>
            </a:fld>
            <a:endParaRPr lang="en-US"/>
          </a:p>
        </p:txBody>
      </p:sp>
    </p:spTree>
    <p:extLst>
      <p:ext uri="{BB962C8B-B14F-4D97-AF65-F5344CB8AC3E}">
        <p14:creationId xmlns:p14="http://schemas.microsoft.com/office/powerpoint/2010/main" val="3519836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grundlegende Gesetz, das ein Gestaltprinzip regiert, ist, dass wir dazu neigen, unsere Erfahrung in einer Weise zu ordnen, die regelmäßig, geordnet und erkennbar ist. Dies ermöglicht es uns, in einer komplexen und chaotischen Welt Bedeutung zu schaffen. Ein solides Verständnis der Funktionsweise dieser Prinzipien wird Ihnen in dreierlei Hinsicht helfen.</a:t>
            </a:r>
          </a:p>
          <a:p>
            <a:endParaRPr lang="de-DE" dirty="0"/>
          </a:p>
          <a:p>
            <a:r>
              <a:rPr lang="de-DE" dirty="0"/>
              <a:t>Sie helfen Ihnen zu bestimmen, welche Designelemente in einer bestimmten Situation am effektivsten sind. Zum Beispiel, wann Sie visuelle Hierarchien, Hintergrundschattierung, Farbverläufe verwenden und wie Sie ähnliche Elemente gruppieren und verschiedene unterscheiden.</a:t>
            </a:r>
          </a:p>
          <a:p>
            <a:r>
              <a:rPr lang="de-DE" dirty="0"/>
              <a:t>Diese psychologischen Prinzipien haben die Macht, unsere visuelle Wahrnehmung zu beeinflussen, die es Designern ermöglicht, unsere Aufmerksamkeit auf bestimmte Fokuspunkte zu lenken, uns zu bestimmten Aktionen zu bewegen und Verhaltensänderungen herbeizuführen.</a:t>
            </a:r>
          </a:p>
          <a:p>
            <a:r>
              <a:rPr lang="de-DE" dirty="0"/>
              <a:t>Und schließlich helfen Ihnen die Gestalt-Prinzipien auf höchstem Niveau, Produkte zu entwerfen, die das Problem des Kunden lösen oder die Bedürfnisse des Benutzers auf eine schöne, angenehme und intuitive Weise erfüllen.</a:t>
            </a:r>
          </a:p>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52</a:t>
            </a:fld>
            <a:endParaRPr lang="en-US"/>
          </a:p>
        </p:txBody>
      </p:sp>
    </p:spTree>
    <p:extLst>
      <p:ext uri="{BB962C8B-B14F-4D97-AF65-F5344CB8AC3E}">
        <p14:creationId xmlns:p14="http://schemas.microsoft.com/office/powerpoint/2010/main" val="3137710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hasCustomPrompt="1"/>
          </p:nvPr>
        </p:nvSpPr>
        <p:spPr>
          <a:xfrm>
            <a:off x="695326" y="5311253"/>
            <a:ext cx="10801348" cy="818084"/>
          </a:xfrm>
          <a:prstGeom prst="rect">
            <a:avLst/>
          </a:prstGeom>
        </p:spPr>
        <p:txBody>
          <a:bodyPr lIns="36000" tIns="72000" rIns="0" bIns="0">
            <a:normAutofit/>
          </a:bodyPr>
          <a:lstStyle>
            <a:lvl1pPr marL="0" indent="0" algn="l">
              <a:lnSpc>
                <a:spcPct val="100000"/>
              </a:lnSpc>
              <a:buNone/>
              <a:defRPr sz="18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44463"/>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349835" y="140277"/>
            <a:ext cx="2534303" cy="783648"/>
          </a:xfrm>
          <a:prstGeom prst="rect">
            <a:avLst/>
          </a:prstGeom>
        </p:spPr>
        <p:txBody>
          <a:bodyPr anchor="ctr" anchorCtr="1">
            <a:noAutofit/>
          </a:bodyPr>
          <a:lstStyle>
            <a:lvl1pPr>
              <a:defRPr sz="1600"/>
            </a:lvl1p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136525"/>
            <a:ext cx="2749020" cy="789871"/>
          </a:xfrm>
          <a:prstGeom prst="rect">
            <a:avLst/>
          </a:prstGeom>
        </p:spPr>
        <p:txBody>
          <a:bodyPr anchor="ctr" anchorCtr="1">
            <a:noAutofit/>
          </a:bodyPr>
          <a:lstStyle>
            <a:lvl1pPr>
              <a:defRPr sz="1600"/>
            </a:lvl1p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522580" y="136525"/>
            <a:ext cx="2749020" cy="783648"/>
          </a:xfrm>
          <a:prstGeom prst="rect">
            <a:avLst/>
          </a:prstGeom>
        </p:spPr>
        <p:txBody>
          <a:bodyPr anchor="ctr" anchorCtr="1">
            <a:noAutofit/>
          </a:bodyPr>
          <a:lstStyle>
            <a:lvl1pPr>
              <a:defRPr sz="1600"/>
            </a:lvl1p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962372" y="140278"/>
            <a:ext cx="2534303" cy="783648"/>
          </a:xfrm>
          <a:prstGeom prst="rect">
            <a:avLst/>
          </a:prstGeom>
        </p:spPr>
        <p:txBody>
          <a:bodyPr anchor="ctr" anchorCtr="1">
            <a:noAutofit/>
          </a:bodyPr>
          <a:lstStyle>
            <a:lvl1pPr>
              <a:defRPr sz="1600"/>
            </a:lvl1pPr>
          </a:lstStyle>
          <a:p>
            <a:endParaRPr lang="en-US" dirty="0"/>
          </a:p>
        </p:txBody>
      </p:sp>
      <p:sp>
        <p:nvSpPr>
          <p:cNvPr id="21" name="Titel 20">
            <a:extLst>
              <a:ext uri="{FF2B5EF4-FFF2-40B4-BE49-F238E27FC236}">
                <a16:creationId xmlns:a16="http://schemas.microsoft.com/office/drawing/2014/main" id="{13CBBE3E-828B-7646-ACDE-06B6FAB071C0}"/>
              </a:ext>
            </a:extLst>
          </p:cNvPr>
          <p:cNvSpPr>
            <a:spLocks noGrp="1"/>
          </p:cNvSpPr>
          <p:nvPr>
            <p:ph type="title"/>
          </p:nvPr>
        </p:nvSpPr>
        <p:spPr>
          <a:xfrm>
            <a:off x="695325" y="4113213"/>
            <a:ext cx="10801350" cy="1198040"/>
          </a:xfrm>
        </p:spPr>
        <p:txBody>
          <a:bodyPr lIns="18000"/>
          <a:lstStyle>
            <a:lvl1pPr>
              <a:defRPr b="0">
                <a:latin typeface="Roboto Medium" panose="02000000000000000000" pitchFamily="2" charset="0"/>
                <a:ea typeface="Roboto Medium" panose="02000000000000000000" pitchFamily="2" charset="0"/>
              </a:defRPr>
            </a:lvl1pPr>
          </a:lstStyle>
          <a:p>
            <a:r>
              <a:rPr lang="de-DE" dirty="0"/>
              <a:t>Mastertitelformat bearbeiten</a:t>
            </a:r>
          </a:p>
        </p:txBody>
      </p:sp>
      <p:sp>
        <p:nvSpPr>
          <p:cNvPr id="28" name="Fußzeilenplatzhalter 27">
            <a:extLst>
              <a:ext uri="{FF2B5EF4-FFF2-40B4-BE49-F238E27FC236}">
                <a16:creationId xmlns:a16="http://schemas.microsoft.com/office/drawing/2014/main" id="{6C84F0FD-6904-5B6A-386E-AF710B56DB76}"/>
              </a:ext>
            </a:extLst>
          </p:cNvPr>
          <p:cNvSpPr>
            <a:spLocks noGrp="1"/>
          </p:cNvSpPr>
          <p:nvPr>
            <p:ph type="ftr" sz="quarter" idx="27"/>
          </p:nvPr>
        </p:nvSpPr>
        <p:spPr/>
        <p:txBody>
          <a:bodyPr/>
          <a:lstStyle/>
          <a:p>
            <a:r>
              <a:rPr lang="de-DE" dirty="0"/>
              <a:t>Prof. Dr. Valentin Schwind</a:t>
            </a:r>
          </a:p>
        </p:txBody>
      </p:sp>
      <p:sp>
        <p:nvSpPr>
          <p:cNvPr id="29" name="Foliennummernplatzhalter 28">
            <a:extLst>
              <a:ext uri="{FF2B5EF4-FFF2-40B4-BE49-F238E27FC236}">
                <a16:creationId xmlns:a16="http://schemas.microsoft.com/office/drawing/2014/main" id="{8EAF4180-5911-342F-B998-F78333FD4A4E}"/>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4" orient="horz" pos="259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34" name="Fußzeilenplatzhalter 33">
            <a:extLst>
              <a:ext uri="{FF2B5EF4-FFF2-40B4-BE49-F238E27FC236}">
                <a16:creationId xmlns:a16="http://schemas.microsoft.com/office/drawing/2014/main" id="{5B93AA49-1425-F27D-E1D1-C80F4A2D12B8}"/>
              </a:ext>
            </a:extLst>
          </p:cNvPr>
          <p:cNvSpPr>
            <a:spLocks noGrp="1"/>
          </p:cNvSpPr>
          <p:nvPr>
            <p:ph type="ftr" sz="quarter" idx="27"/>
          </p:nvPr>
        </p:nvSpPr>
        <p:spPr/>
        <p:txBody>
          <a:bodyPr/>
          <a:lstStyle/>
          <a:p>
            <a:r>
              <a:rPr lang="de-DE" dirty="0"/>
              <a:t>Prof. Dr. Valentin Schwind</a:t>
            </a:r>
          </a:p>
        </p:txBody>
      </p:sp>
      <p:sp>
        <p:nvSpPr>
          <p:cNvPr id="35" name="Foliennummernplatzhalter 34">
            <a:extLst>
              <a:ext uri="{FF2B5EF4-FFF2-40B4-BE49-F238E27FC236}">
                <a16:creationId xmlns:a16="http://schemas.microsoft.com/office/drawing/2014/main" id="{660E2210-0B27-653C-4EF3-5ECADF325C0A}"/>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9" name="Textplatzhalter 33">
            <a:extLst>
              <a:ext uri="{FF2B5EF4-FFF2-40B4-BE49-F238E27FC236}">
                <a16:creationId xmlns:a16="http://schemas.microsoft.com/office/drawing/2014/main" id="{28B7E8F2-99A2-F107-D262-B99C778BB0C4}"/>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Textplatzhalter 2">
            <a:extLst>
              <a:ext uri="{FF2B5EF4-FFF2-40B4-BE49-F238E27FC236}">
                <a16:creationId xmlns:a16="http://schemas.microsoft.com/office/drawing/2014/main" id="{D6E6ABBB-BDC6-D684-8C01-FEE0B3AB08F7}"/>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1790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Source">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15" name="Fußzeilenplatzhalter 14">
            <a:extLst>
              <a:ext uri="{FF2B5EF4-FFF2-40B4-BE49-F238E27FC236}">
                <a16:creationId xmlns:a16="http://schemas.microsoft.com/office/drawing/2014/main" id="{79A8D92A-4687-F9F8-1366-3766BC53D930}"/>
              </a:ext>
            </a:extLst>
          </p:cNvPr>
          <p:cNvSpPr>
            <a:spLocks noGrp="1"/>
          </p:cNvSpPr>
          <p:nvPr>
            <p:ph type="ftr" sz="quarter" idx="32"/>
          </p:nvPr>
        </p:nvSpPr>
        <p:spPr/>
        <p:txBody>
          <a:bodyPr/>
          <a:lstStyle/>
          <a:p>
            <a:r>
              <a:rPr lang="de-DE"/>
              <a:t>Prof. Dr. Valentin Schwind</a:t>
            </a:r>
            <a:endParaRPr lang="de-DE" dirty="0"/>
          </a:p>
        </p:txBody>
      </p:sp>
      <p:sp>
        <p:nvSpPr>
          <p:cNvPr id="17" name="Foliennummernplatzhalter 16">
            <a:extLst>
              <a:ext uri="{FF2B5EF4-FFF2-40B4-BE49-F238E27FC236}">
                <a16:creationId xmlns:a16="http://schemas.microsoft.com/office/drawing/2014/main" id="{567E0EEA-8F0A-69D2-C221-940AD3AA8F4E}"/>
              </a:ext>
            </a:extLst>
          </p:cNvPr>
          <p:cNvSpPr>
            <a:spLocks noGrp="1"/>
          </p:cNvSpPr>
          <p:nvPr>
            <p:ph type="sldNum" sz="quarter" idx="33"/>
          </p:nvPr>
        </p:nvSpPr>
        <p:spPr/>
        <p:txBody>
          <a:bodyPr/>
          <a:lstStyle/>
          <a:p>
            <a:fld id="{BA24374A-C3A8-471A-8837-3FC31668ABE5}" type="slidenum">
              <a:rPr lang="de-DE" smtClean="0"/>
              <a:pPr/>
              <a:t>‹Nr.›</a:t>
            </a:fld>
            <a:endParaRPr lang="de-DE" dirty="0"/>
          </a:p>
        </p:txBody>
      </p:sp>
      <p:sp>
        <p:nvSpPr>
          <p:cNvPr id="13" name="Textplatzhalter 33">
            <a:extLst>
              <a:ext uri="{FF2B5EF4-FFF2-40B4-BE49-F238E27FC236}">
                <a16:creationId xmlns:a16="http://schemas.microsoft.com/office/drawing/2014/main" id="{7175D9F5-A1C5-6CD0-9B3F-A6AB69504B66}"/>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9" name="Textplatzhalter 8">
            <a:extLst>
              <a:ext uri="{FF2B5EF4-FFF2-40B4-BE49-F238E27FC236}">
                <a16:creationId xmlns:a16="http://schemas.microsoft.com/office/drawing/2014/main" id="{535D866B-C56B-D61F-F720-38D2B13B2A89}"/>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a:extLst>
              <a:ext uri="{FF2B5EF4-FFF2-40B4-BE49-F238E27FC236}">
                <a16:creationId xmlns:a16="http://schemas.microsoft.com/office/drawing/2014/main" id="{BFCEAAD2-C619-CDF9-BC17-41B93C1E1A81}"/>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5373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25" name="Fußzeilenplatzhalter 24">
            <a:extLst>
              <a:ext uri="{FF2B5EF4-FFF2-40B4-BE49-F238E27FC236}">
                <a16:creationId xmlns:a16="http://schemas.microsoft.com/office/drawing/2014/main" id="{801A7224-284D-6615-D122-6518DFAC34A7}"/>
              </a:ext>
            </a:extLst>
          </p:cNvPr>
          <p:cNvSpPr>
            <a:spLocks noGrp="1"/>
          </p:cNvSpPr>
          <p:nvPr>
            <p:ph type="ftr" sz="quarter" idx="27"/>
          </p:nvPr>
        </p:nvSpPr>
        <p:spPr/>
        <p:txBody>
          <a:bodyPr/>
          <a:lstStyle/>
          <a:p>
            <a:r>
              <a:rPr lang="de-DE"/>
              <a:t>Prof. Dr. Valentin Schwind</a:t>
            </a:r>
            <a:endParaRPr lang="de-DE" dirty="0"/>
          </a:p>
        </p:txBody>
      </p:sp>
      <p:sp>
        <p:nvSpPr>
          <p:cNvPr id="26" name="Foliennummernplatzhalter 25">
            <a:extLst>
              <a:ext uri="{FF2B5EF4-FFF2-40B4-BE49-F238E27FC236}">
                <a16:creationId xmlns:a16="http://schemas.microsoft.com/office/drawing/2014/main" id="{B701079B-48A8-8C08-E2C3-699147D90B0D}"/>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1812ABBE-6D1A-6D40-F031-53EA48A3A6B0}"/>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3" name="Textplatzhalter 25">
            <a:extLst>
              <a:ext uri="{FF2B5EF4-FFF2-40B4-BE49-F238E27FC236}">
                <a16:creationId xmlns:a16="http://schemas.microsoft.com/office/drawing/2014/main" id="{C3E88EDE-DEFB-872F-C90F-66CED59F8489}"/>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15" name="Textplatzhalter 2">
            <a:extLst>
              <a:ext uri="{FF2B5EF4-FFF2-40B4-BE49-F238E27FC236}">
                <a16:creationId xmlns:a16="http://schemas.microsoft.com/office/drawing/2014/main" id="{BE4702DA-6169-C543-E934-4CDBE07CC0DF}"/>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7432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Source">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211D10DA-5083-DBF1-77A8-0D580ECA47B5}"/>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82ACAC9-B081-4E5E-DA54-1EF762C07B75}"/>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15" name="Textplatzhalter 33">
            <a:extLst>
              <a:ext uri="{FF2B5EF4-FFF2-40B4-BE49-F238E27FC236}">
                <a16:creationId xmlns:a16="http://schemas.microsoft.com/office/drawing/2014/main" id="{4B457343-546D-E798-E180-30BFAECBC469}"/>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6" name="Textplatzhalter 25">
            <a:extLst>
              <a:ext uri="{FF2B5EF4-FFF2-40B4-BE49-F238E27FC236}">
                <a16:creationId xmlns:a16="http://schemas.microsoft.com/office/drawing/2014/main" id="{77428857-3E3E-0DB3-32FD-76665C2CF66D}"/>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28" name="Textplatzhalter 8">
            <a:extLst>
              <a:ext uri="{FF2B5EF4-FFF2-40B4-BE49-F238E27FC236}">
                <a16:creationId xmlns:a16="http://schemas.microsoft.com/office/drawing/2014/main" id="{620BE56C-55F2-5172-241C-387F566466FD}"/>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9" name="Inhaltsplatzhalter 10">
            <a:extLst>
              <a:ext uri="{FF2B5EF4-FFF2-40B4-BE49-F238E27FC236}">
                <a16:creationId xmlns:a16="http://schemas.microsoft.com/office/drawing/2014/main" id="{62714AF4-C070-A75E-F864-D652CF850E45}"/>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219528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Titel 6">
            <a:extLst>
              <a:ext uri="{FF2B5EF4-FFF2-40B4-BE49-F238E27FC236}">
                <a16:creationId xmlns:a16="http://schemas.microsoft.com/office/drawing/2014/main" id="{D8D81471-A712-68FE-7391-8A8FA7A9020C}"/>
              </a:ext>
            </a:extLst>
          </p:cNvPr>
          <p:cNvSpPr>
            <a:spLocks noGrp="1"/>
          </p:cNvSpPr>
          <p:nvPr>
            <p:ph type="title"/>
          </p:nvPr>
        </p:nvSpPr>
        <p:spPr>
          <a:xfrm>
            <a:off x="695325" y="1449388"/>
            <a:ext cx="10801350" cy="2519361"/>
          </a:xfrm>
        </p:spPr>
        <p:txBody>
          <a:bodyPr>
            <a:normAutofit/>
          </a:bodyPr>
          <a:lstStyle>
            <a:lvl1pPr>
              <a:defRPr sz="3600"/>
            </a:lvl1pPr>
          </a:lstStyle>
          <a:p>
            <a:r>
              <a:rPr lang="de-DE" dirty="0"/>
              <a:t>Mastertitelformat bearbeiten</a:t>
            </a:r>
          </a:p>
        </p:txBody>
      </p:sp>
      <p:sp>
        <p:nvSpPr>
          <p:cNvPr id="18" name="Fußzeilenplatzhalter 17">
            <a:extLst>
              <a:ext uri="{FF2B5EF4-FFF2-40B4-BE49-F238E27FC236}">
                <a16:creationId xmlns:a16="http://schemas.microsoft.com/office/drawing/2014/main" id="{34CBC7D4-DC3E-5626-4F81-2E2853A7C180}"/>
              </a:ext>
            </a:extLst>
          </p:cNvPr>
          <p:cNvSpPr>
            <a:spLocks noGrp="1"/>
          </p:cNvSpPr>
          <p:nvPr>
            <p:ph type="ftr" sz="quarter" idx="23"/>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AE8FFD0C-98D3-A710-E158-A3826A7BAE39}"/>
              </a:ext>
            </a:extLst>
          </p:cNvPr>
          <p:cNvSpPr>
            <a:spLocks noGrp="1"/>
          </p:cNvSpPr>
          <p:nvPr>
            <p:ph type="sldNum" sz="quarter" idx="24"/>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501200E2-CBD1-EC5C-A3E9-10FCFE692D53}"/>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147752153"/>
      </p:ext>
    </p:extLst>
  </p:cSld>
  <p:clrMapOvr>
    <a:masterClrMapping/>
  </p:clrMapOvr>
  <p:extLst>
    <p:ext uri="{DCECCB84-F9BA-43D5-87BE-67443E8EF086}">
      <p15:sldGuideLst xmlns:p15="http://schemas.microsoft.com/office/powerpoint/2012/main">
        <p15:guide id="1" orient="horz" pos="25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308725"/>
          </a:xfrm>
          <a:prstGeom prst="rect">
            <a:avLst/>
          </a:prstGeom>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623887"/>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
        <p:nvSpPr>
          <p:cNvPr id="18" name="Fußzeilenplatzhalter 17">
            <a:extLst>
              <a:ext uri="{FF2B5EF4-FFF2-40B4-BE49-F238E27FC236}">
                <a16:creationId xmlns:a16="http://schemas.microsoft.com/office/drawing/2014/main" id="{934167EF-181B-96CB-4C28-D9AC9834CA49}"/>
              </a:ext>
            </a:extLst>
          </p:cNvPr>
          <p:cNvSpPr>
            <a:spLocks noGrp="1"/>
          </p:cNvSpPr>
          <p:nvPr>
            <p:ph type="ftr" sz="quarter" idx="31"/>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4F72F9FD-8FDA-EF20-7D56-3E6A703BDA94}"/>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7" name="Textplatzhalter 33">
            <a:extLst>
              <a:ext uri="{FF2B5EF4-FFF2-40B4-BE49-F238E27FC236}">
                <a16:creationId xmlns:a16="http://schemas.microsoft.com/office/drawing/2014/main" id="{C6C9D6F4-FD05-1FED-2127-D6F2DBC01A4D}"/>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Full Sc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858000"/>
          </a:xfrm>
          <a:prstGeom prst="rect">
            <a:avLst/>
          </a:prstGeom>
          <a:solidFill>
            <a:schemeClr val="bg1"/>
          </a:solidFill>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1238250"/>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Tree>
    <p:extLst>
      <p:ext uri="{BB962C8B-B14F-4D97-AF65-F5344CB8AC3E}">
        <p14:creationId xmlns:p14="http://schemas.microsoft.com/office/powerpoint/2010/main" val="2289492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2194" y="6318000"/>
            <a:ext cx="2824161"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318000"/>
            <a:ext cx="8651874"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1C5AA6"/>
              </a:solidFill>
            </a:endParaRPr>
          </a:p>
        </p:txBody>
      </p:sp>
      <p:sp>
        <p:nvSpPr>
          <p:cNvPr id="3" name="Titelplatzhalter 2">
            <a:extLst>
              <a:ext uri="{FF2B5EF4-FFF2-40B4-BE49-F238E27FC236}">
                <a16:creationId xmlns:a16="http://schemas.microsoft.com/office/drawing/2014/main" id="{BF731D93-13F4-9D67-C9CE-1F9E97CAB11C}"/>
              </a:ext>
            </a:extLst>
          </p:cNvPr>
          <p:cNvSpPr>
            <a:spLocks noGrp="1"/>
          </p:cNvSpPr>
          <p:nvPr>
            <p:ph type="title"/>
          </p:nvPr>
        </p:nvSpPr>
        <p:spPr>
          <a:xfrm>
            <a:off x="695325" y="115889"/>
            <a:ext cx="10801350" cy="973136"/>
          </a:xfrm>
          <a:prstGeom prst="rect">
            <a:avLst/>
          </a:prstGeom>
        </p:spPr>
        <p:txBody>
          <a:bodyPr vert="horz" lIns="0" tIns="0" rIns="0" bIns="0" rtlCol="0" anchor="b">
            <a:normAutofit/>
          </a:bodyPr>
          <a:lstStyle/>
          <a:p>
            <a:r>
              <a:rPr lang="de-DE" dirty="0"/>
              <a:t>Mastertitelformat bearbeiten</a:t>
            </a:r>
          </a:p>
        </p:txBody>
      </p:sp>
      <p:sp>
        <p:nvSpPr>
          <p:cNvPr id="16" name="Fußzeilenplatzhalter 17">
            <a:extLst>
              <a:ext uri="{FF2B5EF4-FFF2-40B4-BE49-F238E27FC236}">
                <a16:creationId xmlns:a16="http://schemas.microsoft.com/office/drawing/2014/main" id="{905FD0EF-C3A0-B922-6CBB-A2BA32256496}"/>
              </a:ext>
            </a:extLst>
          </p:cNvPr>
          <p:cNvSpPr>
            <a:spLocks noGrp="1"/>
          </p:cNvSpPr>
          <p:nvPr>
            <p:ph type="ftr" sz="quarter" idx="3"/>
          </p:nvPr>
        </p:nvSpPr>
        <p:spPr>
          <a:xfrm>
            <a:off x="8651875" y="6318000"/>
            <a:ext cx="2844798" cy="540000"/>
          </a:xfrm>
          <a:prstGeom prst="rect">
            <a:avLst/>
          </a:prstGeom>
        </p:spPr>
        <p:txBody>
          <a:bodyPr lIns="0" tIns="0" rIns="0" bIns="0" anchor="ctr"/>
          <a:lstStyle>
            <a:lvl1pPr algn="ctr">
              <a:defRPr sz="1400">
                <a:solidFill>
                  <a:schemeClr val="bg1"/>
                </a:solidFill>
                <a:latin typeface="Roboto" panose="02000000000000000000" pitchFamily="2" charset="0"/>
                <a:ea typeface="Roboto" panose="02000000000000000000" pitchFamily="2" charset="0"/>
              </a:defRPr>
            </a:lvl1pPr>
          </a:lstStyle>
          <a:p>
            <a:r>
              <a:rPr lang="de-DE" dirty="0"/>
              <a:t>Prof. Dr. Valentin Schwind</a:t>
            </a:r>
          </a:p>
        </p:txBody>
      </p:sp>
      <p:sp>
        <p:nvSpPr>
          <p:cNvPr id="9" name="Rechteck 1">
            <a:extLst>
              <a:ext uri="{FF2B5EF4-FFF2-40B4-BE49-F238E27FC236}">
                <a16:creationId xmlns:a16="http://schemas.microsoft.com/office/drawing/2014/main" id="{F97507DC-D3D9-DABB-A11F-05341148480F}"/>
              </a:ext>
            </a:extLst>
          </p:cNvPr>
          <p:cNvSpPr/>
          <p:nvPr userDrawn="1"/>
        </p:nvSpPr>
        <p:spPr>
          <a:xfrm>
            <a:off x="11496675" y="6318000"/>
            <a:ext cx="695325"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Foliennummernplatzhalter 19">
            <a:extLst>
              <a:ext uri="{FF2B5EF4-FFF2-40B4-BE49-F238E27FC236}">
                <a16:creationId xmlns:a16="http://schemas.microsoft.com/office/drawing/2014/main" id="{340149BE-0D54-E3DD-8555-DC3BDC007761}"/>
              </a:ext>
            </a:extLst>
          </p:cNvPr>
          <p:cNvSpPr>
            <a:spLocks noGrp="1"/>
          </p:cNvSpPr>
          <p:nvPr>
            <p:ph type="sldNum" sz="quarter" idx="4"/>
          </p:nvPr>
        </p:nvSpPr>
        <p:spPr>
          <a:xfrm>
            <a:off x="11496674" y="6318000"/>
            <a:ext cx="695325" cy="540000"/>
          </a:xfrm>
          <a:prstGeom prst="rect">
            <a:avLst/>
          </a:prstGeom>
        </p:spPr>
        <p:txBody>
          <a:bodyPr lIns="0" tIns="0" rIns="0" bIns="0" anchor="ctr"/>
          <a:lstStyle>
            <a:lvl1pPr algn="ctr">
              <a:defRPr sz="1400">
                <a:solidFill>
                  <a:schemeClr val="bg1"/>
                </a:solidFill>
              </a:defRPr>
            </a:lvl1pPr>
          </a:lstStyle>
          <a:p>
            <a:fld id="{BA24374A-C3A8-471A-8837-3FC31668ABE5}" type="slidenum">
              <a:rPr lang="de-DE" smtClean="0"/>
              <a:pPr/>
              <a:t>‹Nr.›</a:t>
            </a:fld>
            <a:endParaRPr lang="de-DE" dirty="0"/>
          </a:p>
        </p:txBody>
      </p:sp>
      <p:sp>
        <p:nvSpPr>
          <p:cNvPr id="5" name="Textplatzhalter 4">
            <a:extLst>
              <a:ext uri="{FF2B5EF4-FFF2-40B4-BE49-F238E27FC236}">
                <a16:creationId xmlns:a16="http://schemas.microsoft.com/office/drawing/2014/main" id="{4DEA2D1A-0D86-4912-2608-4CF928FB7584}"/>
              </a:ext>
            </a:extLst>
          </p:cNvPr>
          <p:cNvSpPr>
            <a:spLocks noGrp="1"/>
          </p:cNvSpPr>
          <p:nvPr>
            <p:ph type="body" idx="1"/>
          </p:nvPr>
        </p:nvSpPr>
        <p:spPr>
          <a:xfrm>
            <a:off x="695325" y="1449389"/>
            <a:ext cx="10801350" cy="467995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4" r:id="rId3"/>
    <p:sldLayoutId id="2147483683" r:id="rId4"/>
    <p:sldLayoutId id="2147483685" r:id="rId5"/>
    <p:sldLayoutId id="2147483651" r:id="rId6"/>
    <p:sldLayoutId id="2147483655" r:id="rId7"/>
    <p:sldLayoutId id="2147483686" r:id="rId8"/>
  </p:sldLayoutIdLst>
  <p:hf hdr="0" dt="0"/>
  <p:txStyles>
    <p:titleStyle>
      <a:lvl1pPr algn="l" defTabSz="914400" rtl="0" eaLnBrk="1" latinLnBrk="0" hangingPunct="1">
        <a:lnSpc>
          <a:spcPct val="90000"/>
        </a:lnSpc>
        <a:spcBef>
          <a:spcPct val="0"/>
        </a:spcBef>
        <a:buNone/>
        <a:defRPr sz="3200" b="0" kern="1200">
          <a:solidFill>
            <a:schemeClr val="tx1"/>
          </a:solidFill>
          <a:latin typeface="Roboto Medium" panose="02000000000000000000" pitchFamily="2" charset="0"/>
          <a:ea typeface="Roboto Medium" panose="02000000000000000000" pitchFamily="2" charset="0"/>
          <a:cs typeface="Arial" panose="020B0604020202020204" pitchFamily="34" charset="0"/>
        </a:defRPr>
      </a:lvl1pPr>
    </p:titleStyle>
    <p:body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861" userDrawn="1">
          <p15:clr>
            <a:srgbClr val="F26B43"/>
          </p15:clr>
        </p15:guide>
        <p15:guide id="7" orient="horz" pos="3974" userDrawn="1">
          <p15:clr>
            <a:srgbClr val="F26B43"/>
          </p15:clr>
        </p15:guide>
        <p15:guide id="8" orient="horz" pos="73" userDrawn="1">
          <p15:clr>
            <a:srgbClr val="F26B43"/>
          </p15:clr>
        </p15:guide>
        <p15:guide id="9" orient="horz" pos="686" userDrawn="1">
          <p15:clr>
            <a:srgbClr val="F26B43"/>
          </p15:clr>
        </p15:guide>
        <p15:guide id="10" orient="horz" pos="913" userDrawn="1">
          <p15:clr>
            <a:srgbClr val="F26B43"/>
          </p15:clr>
        </p15:guide>
        <p15:guide id="11" pos="7242" userDrawn="1">
          <p15:clr>
            <a:srgbClr val="F26B43"/>
          </p15:clr>
        </p15:guide>
        <p15:guide id="12"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hyperlink" Target="https://pxhere.com/de/photo/956874"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hyperlink" Target="https://de.slideshare.net/VrushaliDhanokar/human-computer-interaction-interaction-design" TargetMode="Externa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best10.club/category.php/ui+library+for+react/?v=bc_v2_4"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uplabs.com/posts/bootstrap-4-all-components" TargetMode="External"/><Relationship Id="rId2" Type="http://schemas.openxmlformats.org/officeDocument/2006/relationships/hyperlink" Target="https://getbootstrap.com/" TargetMode="Externa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hyperlink" Target="https://getbootstrap.com/"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hyperlink" Target="https://retool.com/"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3.png"/><Relationship Id="rId7" Type="http://schemas.openxmlformats.org/officeDocument/2006/relationships/hyperlink" Target="https://pxhere.com/de/photo/956874"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s://www.tripadvisor.es/LocationPhotoDirectLink-g187309-d19446819-i439562817-Ha_Vietnamese_Cuisine-Munich_Upper_Bavaria_Bavaria.html" TargetMode="External"/><Relationship Id="rId3" Type="http://schemas.openxmlformats.org/officeDocument/2006/relationships/hyperlink" Target="https://doi.org/10.1145%2F223355.223680" TargetMode="External"/><Relationship Id="rId7" Type="http://schemas.openxmlformats.org/officeDocument/2006/relationships/hyperlink" Target="https://mimoucadesign.com/kitchen-design/" TargetMode="External"/><Relationship Id="rId2" Type="http://schemas.openxmlformats.org/officeDocument/2006/relationships/hyperlink" Target="https://en.wikipedia.org/wiki/Doi_(identifier)" TargetMode="Externa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hyperlink" Target="https://en.wikipedia.org/wiki/Special:BookSources/978-0-89791-755-1" TargetMode="External"/><Relationship Id="rId4" Type="http://schemas.openxmlformats.org/officeDocument/2006/relationships/hyperlink" Target="https://en.wikipedia.org/wiki/ISBN_(identifier)" TargetMode="External"/><Relationship Id="rId9"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static.carthrottle.com/workspace/uploads/memes/aston-martin-db9-golden-ratio--54e8a82f86165.jpg" TargetMode="Externa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obamawhitehouse.archives.gov/photos-and-video/2013-photos" TargetMode="External"/><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hyperlink" Target="https://obamawhitehouse.archives.gov/photos-and-video/2013-photos" TargetMode="External"/><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3.xml"/><Relationship Id="rId5" Type="http://schemas.openxmlformats.org/officeDocument/2006/relationships/image" Target="../media/image58.jpe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beautyanalysis.com/index2_mba.htm" TargetMode="Externa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intechopen.com/chapters/59218" TargetMode="Externa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pxhere.com/de/photo/1291811" TargetMode="External"/><Relationship Id="rId2" Type="http://schemas.openxmlformats.org/officeDocument/2006/relationships/hyperlink" Target="https://pxhere.com/de/photo/975666" TargetMode="Externa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3.png"/><Relationship Id="rId7" Type="http://schemas.openxmlformats.org/officeDocument/2006/relationships/hyperlink" Target="https://pxhere.com/de/photo/956874"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pxhere.com/de/photo/1263739" TargetMode="External"/><Relationship Id="rId2" Type="http://schemas.openxmlformats.org/officeDocument/2006/relationships/hyperlink" Target="https://pxhere.com/de/photo/1153737" TargetMode="Externa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commons.wikimedia.org/w/index.php?curid=5413118" TargetMode="Externa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3.png"/><Relationship Id="rId7" Type="http://schemas.openxmlformats.org/officeDocument/2006/relationships/hyperlink" Target="https://pxhere.com/de/photo/1028791"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73.xml.rels><?xml version="1.0" encoding="UTF-8" standalone="yes"?>
<Relationships xmlns="http://schemas.openxmlformats.org/package/2006/relationships"><Relationship Id="rId3" Type="http://schemas.openxmlformats.org/officeDocument/2006/relationships/hyperlink" Target="https://pxhere.com/de/photo/479539" TargetMode="External"/><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3.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7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svg"/><Relationship Id="rId2"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svg"/><Relationship Id="rId9" Type="http://schemas.openxmlformats.org/officeDocument/2006/relationships/image" Target="../media/image102.png"/></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computersciencewiki.org/index.php/File:Abstract_heart.png" TargetMode="Externa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computersciencewiki.org/index.php/File:Abstract_heart.png"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Creaci%C3%B3n_de_Ad%C3%A1m.jpg" TargetMode="External"/><Relationship Id="rId2" Type="http://schemas.openxmlformats.org/officeDocument/2006/relationships/hyperlink" Target="https://pxhere.com/de/photo/835669" TargetMode="Externa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3" Type="http://schemas.openxmlformats.org/officeDocument/2006/relationships/hyperlink" Target="https://www.calculator.net/body-type-calculator.html" TargetMode="External"/><Relationship Id="rId7" Type="http://schemas.openxmlformats.org/officeDocument/2006/relationships/hyperlink" Target="https://www.123rf.com/photo_29536977_seamless-pattern-from-sketches-of-different-shapes-shell-1.html" TargetMode="External"/><Relationship Id="rId12" Type="http://schemas.openxmlformats.org/officeDocument/2006/relationships/image" Target="../media/image111.jpeg"/><Relationship Id="rId2" Type="http://schemas.openxmlformats.org/officeDocument/2006/relationships/hyperlink" Target="https://www.facebook.com/photo/?fbid=494326922714498&amp;set=pb.100064115830816.-2207520000" TargetMode="External"/><Relationship Id="rId1" Type="http://schemas.openxmlformats.org/officeDocument/2006/relationships/slideLayout" Target="../slideLayouts/slideLayout3.xml"/><Relationship Id="rId6" Type="http://schemas.openxmlformats.org/officeDocument/2006/relationships/hyperlink" Target="https://pxhere.com/de/photo/1039652" TargetMode="External"/><Relationship Id="rId11" Type="http://schemas.openxmlformats.org/officeDocument/2006/relationships/image" Target="../media/image110.jpg"/><Relationship Id="rId5" Type="http://schemas.openxmlformats.org/officeDocument/2006/relationships/hyperlink" Target="https://myloview.de/bild-single-continuous-line-drawing-of-luxury-butterfly-for-corporation-nr-C9F5283" TargetMode="External"/><Relationship Id="rId10" Type="http://schemas.openxmlformats.org/officeDocument/2006/relationships/image" Target="../media/image109.png"/><Relationship Id="rId4" Type="http://schemas.openxmlformats.org/officeDocument/2006/relationships/hyperlink" Target="https://pxhere.com/de/photo/1024195" TargetMode="External"/><Relationship Id="rId9" Type="http://schemas.openxmlformats.org/officeDocument/2006/relationships/image" Target="../media/image108.gif"/></Relationships>
</file>

<file path=ppt/slides/_rels/slide83.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uxplanet.org/ux-ui-tips-a-guide-to-ux-typography-d297a8e2653d" TargetMode="Externa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hyperlink" Target="https://www.kittl.com/feature/text-layouts" TargetMode="Externa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3.png"/><Relationship Id="rId7" Type="http://schemas.openxmlformats.org/officeDocument/2006/relationships/hyperlink" Target="https://pxhere.com/de/photo/956874"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89.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9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9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g"/><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png"/></Relationships>
</file>

<file path=ppt/slides/_rels/slide9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Lecture</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de-DE" sz="3200" dirty="0"/>
              <a:t>Design</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1</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Slides adapted from hci-lecture.org (A. Schmidt, N. Henze, K. Wolf, V. Schwind), Image from: </a:t>
            </a:r>
            <a:r>
              <a:rPr lang="de-DE" sz="1200" b="0" i="0" dirty="0">
                <a:solidFill>
                  <a:sysClr val="windowText" lastClr="000000"/>
                </a:solidFill>
                <a:effectLst/>
                <a:latin typeface="arial" panose="020B0604020202020204" pitchFamily="34" charset="0"/>
                <a:hlinkClick r:id="rId7"/>
              </a:rPr>
              <a:t>https://pxhere.com/de/photo/956874</a:t>
            </a:r>
            <a:r>
              <a:rPr lang="de-DE" sz="1200" b="0" i="0" dirty="0">
                <a:solidFill>
                  <a:sysClr val="windowText" lastClr="000000"/>
                </a:solidFill>
                <a:effectLst/>
                <a:latin typeface="arial" panose="020B0604020202020204" pitchFamily="34" charset="0"/>
              </a:rPr>
              <a:t> </a:t>
            </a:r>
            <a:endParaRPr lang="en-US" sz="1200" dirty="0">
              <a:solidFill>
                <a:sysClr val="windowText" lastClr="000000"/>
              </a:solidFill>
            </a:endParaRPr>
          </a:p>
        </p:txBody>
      </p:sp>
      <p:pic>
        <p:nvPicPr>
          <p:cNvPr id="8" name="Bildplatzhalter 7" descr="Ein Bild, das Text, Briefpapier enthält.&#10;&#10;Automatisch generierte Beschreibung">
            <a:extLst>
              <a:ext uri="{FF2B5EF4-FFF2-40B4-BE49-F238E27FC236}">
                <a16:creationId xmlns:a16="http://schemas.microsoft.com/office/drawing/2014/main" id="{AA9DC6BA-36BF-CD81-3E44-94C2BC356BA8}"/>
              </a:ext>
            </a:extLst>
          </p:cNvPr>
          <p:cNvPicPr>
            <a:picLocks noGrp="1" noChangeAspect="1"/>
          </p:cNvPicPr>
          <p:nvPr>
            <p:ph type="pic" sz="quarter" idx="13"/>
          </p:nvPr>
        </p:nvPicPr>
        <p:blipFill rotWithShape="1">
          <a:blip r:embed="rId8">
            <a:extLst>
              <a:ext uri="{28A0092B-C50C-407E-A947-70E740481C1C}">
                <a14:useLocalDpi xmlns:a14="http://schemas.microsoft.com/office/drawing/2010/main" val="0"/>
              </a:ext>
            </a:extLst>
          </a:blip>
          <a:srcRect t="52039" b="12399"/>
          <a:stretch/>
        </p:blipFill>
        <p:spPr>
          <a:xfrm>
            <a:off x="0" y="1089025"/>
            <a:ext cx="12192000" cy="2879725"/>
          </a:xfrm>
        </p:spPr>
      </p:pic>
    </p:spTree>
    <p:extLst>
      <p:ext uri="{BB962C8B-B14F-4D97-AF65-F5344CB8AC3E}">
        <p14:creationId xmlns:p14="http://schemas.microsoft.com/office/powerpoint/2010/main" val="128504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D81886-B64C-B719-9929-0142B1F08351}"/>
              </a:ext>
            </a:extLst>
          </p:cNvPr>
          <p:cNvSpPr>
            <a:spLocks noGrp="1"/>
          </p:cNvSpPr>
          <p:nvPr>
            <p:ph type="title"/>
          </p:nvPr>
        </p:nvSpPr>
        <p:spPr/>
        <p:txBody>
          <a:bodyPr/>
          <a:lstStyle/>
          <a:p>
            <a:r>
              <a:rPr lang="de-DE" dirty="0"/>
              <a:t>Interaction Framework</a:t>
            </a:r>
          </a:p>
        </p:txBody>
      </p:sp>
      <p:sp>
        <p:nvSpPr>
          <p:cNvPr id="3" name="Fußzeilenplatzhalter 2">
            <a:extLst>
              <a:ext uri="{FF2B5EF4-FFF2-40B4-BE49-F238E27FC236}">
                <a16:creationId xmlns:a16="http://schemas.microsoft.com/office/drawing/2014/main" id="{304B6D65-DB46-F5E5-54CF-3200399DEAD4}"/>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63AD85B-84DC-E397-481B-91EE7376103A}"/>
              </a:ext>
            </a:extLst>
          </p:cNvPr>
          <p:cNvSpPr>
            <a:spLocks noGrp="1"/>
          </p:cNvSpPr>
          <p:nvPr>
            <p:ph type="sldNum" sz="quarter" idx="33"/>
          </p:nvPr>
        </p:nvSpPr>
        <p:spPr/>
        <p:txBody>
          <a:bodyPr/>
          <a:lstStyle/>
          <a:p>
            <a:fld id="{BA24374A-C3A8-471A-8837-3FC31668ABE5}" type="slidenum">
              <a:rPr lang="de-DE" smtClean="0"/>
              <a:pPr/>
              <a:t>10</a:t>
            </a:fld>
            <a:endParaRPr lang="de-DE" dirty="0"/>
          </a:p>
        </p:txBody>
      </p:sp>
      <p:sp>
        <p:nvSpPr>
          <p:cNvPr id="33" name="Textplatzhalter 32">
            <a:extLst>
              <a:ext uri="{FF2B5EF4-FFF2-40B4-BE49-F238E27FC236}">
                <a16:creationId xmlns:a16="http://schemas.microsoft.com/office/drawing/2014/main" id="{071FD6FE-3FD4-C262-A17A-0A9E575537E0}"/>
              </a:ext>
            </a:extLst>
          </p:cNvPr>
          <p:cNvSpPr>
            <a:spLocks noGrp="1"/>
          </p:cNvSpPr>
          <p:nvPr>
            <p:ph type="body" sz="quarter" idx="21"/>
          </p:nvPr>
        </p:nvSpPr>
        <p:spPr/>
        <p:txBody>
          <a:bodyPr/>
          <a:lstStyle/>
          <a:p>
            <a:r>
              <a:rPr lang="de-DE" sz="1400" dirty="0"/>
              <a:t>Design</a:t>
            </a:r>
            <a:endParaRPr lang="de-DE" dirty="0"/>
          </a:p>
        </p:txBody>
      </p:sp>
      <p:sp>
        <p:nvSpPr>
          <p:cNvPr id="34" name="Textplatzhalter 33">
            <a:extLst>
              <a:ext uri="{FF2B5EF4-FFF2-40B4-BE49-F238E27FC236}">
                <a16:creationId xmlns:a16="http://schemas.microsoft.com/office/drawing/2014/main" id="{7ECA0E43-8FEF-5A93-118C-24DAF183897E}"/>
              </a:ext>
            </a:extLst>
          </p:cNvPr>
          <p:cNvSpPr>
            <a:spLocks noGrp="1"/>
          </p:cNvSpPr>
          <p:nvPr>
            <p:ph type="body" sz="quarter" idx="34"/>
          </p:nvPr>
        </p:nvSpPr>
        <p:spPr/>
        <p:txBody>
          <a:bodyPr/>
          <a:lstStyle/>
          <a:p>
            <a:endParaRPr lang="de-DE"/>
          </a:p>
        </p:txBody>
      </p:sp>
      <p:sp>
        <p:nvSpPr>
          <p:cNvPr id="35" name="Inhaltsplatzhalter 34">
            <a:extLst>
              <a:ext uri="{FF2B5EF4-FFF2-40B4-BE49-F238E27FC236}">
                <a16:creationId xmlns:a16="http://schemas.microsoft.com/office/drawing/2014/main" id="{30085FB6-9350-D0BB-EC13-A653C5C18E71}"/>
              </a:ext>
            </a:extLst>
          </p:cNvPr>
          <p:cNvSpPr>
            <a:spLocks noGrp="1"/>
          </p:cNvSpPr>
          <p:nvPr>
            <p:ph sz="quarter" idx="35"/>
          </p:nvPr>
        </p:nvSpPr>
        <p:spPr/>
        <p:txBody>
          <a:bodyPr/>
          <a:lstStyle/>
          <a:p>
            <a:r>
              <a:rPr lang="de-DE" dirty="0" err="1"/>
              <a:t>Graphic</a:t>
            </a:r>
            <a:r>
              <a:rPr lang="de-DE" dirty="0"/>
              <a:t> </a:t>
            </a:r>
            <a:r>
              <a:rPr lang="de-DE" dirty="0" err="1"/>
              <a:t>by</a:t>
            </a:r>
            <a:r>
              <a:rPr lang="de-DE" dirty="0"/>
              <a:t> </a:t>
            </a:r>
            <a:r>
              <a:rPr lang="de-DE" dirty="0">
                <a:hlinkClick r:id="rId2"/>
              </a:rPr>
              <a:t>https://de.slideshare.net/VrushaliDhanokar/human-computer-interaction-interaction-design</a:t>
            </a:r>
            <a:r>
              <a:rPr lang="de-DE" dirty="0"/>
              <a:t> </a:t>
            </a:r>
          </a:p>
        </p:txBody>
      </p:sp>
      <p:sp>
        <p:nvSpPr>
          <p:cNvPr id="7" name="Ellipse 6">
            <a:extLst>
              <a:ext uri="{FF2B5EF4-FFF2-40B4-BE49-F238E27FC236}">
                <a16:creationId xmlns:a16="http://schemas.microsoft.com/office/drawing/2014/main" id="{3D723CC4-C097-1EC2-65E2-A243879F44BA}"/>
              </a:ext>
            </a:extLst>
          </p:cNvPr>
          <p:cNvSpPr/>
          <p:nvPr/>
        </p:nvSpPr>
        <p:spPr>
          <a:xfrm>
            <a:off x="4961093" y="1550020"/>
            <a:ext cx="2196790" cy="405346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A09B5135-6CC5-ADBE-BB96-69EBE0E65493}"/>
              </a:ext>
            </a:extLst>
          </p:cNvPr>
          <p:cNvSpPr txBox="1"/>
          <p:nvPr/>
        </p:nvSpPr>
        <p:spPr>
          <a:xfrm>
            <a:off x="5265893" y="2018587"/>
            <a:ext cx="1587190" cy="461665"/>
          </a:xfrm>
          <a:prstGeom prst="rect">
            <a:avLst/>
          </a:prstGeom>
          <a:noFill/>
        </p:spPr>
        <p:txBody>
          <a:bodyPr wrap="square" rtlCol="0">
            <a:spAutoFit/>
          </a:bodyPr>
          <a:lstStyle/>
          <a:p>
            <a:pPr algn="ctr"/>
            <a:r>
              <a:rPr lang="de-DE" sz="2400" dirty="0">
                <a:solidFill>
                  <a:schemeClr val="bg1"/>
                </a:solidFill>
              </a:rPr>
              <a:t>Output</a:t>
            </a:r>
          </a:p>
        </p:txBody>
      </p:sp>
      <p:sp>
        <p:nvSpPr>
          <p:cNvPr id="9" name="Textfeld 8">
            <a:extLst>
              <a:ext uri="{FF2B5EF4-FFF2-40B4-BE49-F238E27FC236}">
                <a16:creationId xmlns:a16="http://schemas.microsoft.com/office/drawing/2014/main" id="{2C35DCBF-ABF8-74FE-9267-B78A64E4693C}"/>
              </a:ext>
            </a:extLst>
          </p:cNvPr>
          <p:cNvSpPr txBox="1"/>
          <p:nvPr/>
        </p:nvSpPr>
        <p:spPr>
          <a:xfrm>
            <a:off x="5265893" y="4590801"/>
            <a:ext cx="1587190" cy="461665"/>
          </a:xfrm>
          <a:prstGeom prst="rect">
            <a:avLst/>
          </a:prstGeom>
          <a:noFill/>
        </p:spPr>
        <p:txBody>
          <a:bodyPr wrap="square" rtlCol="0">
            <a:spAutoFit/>
          </a:bodyPr>
          <a:lstStyle/>
          <a:p>
            <a:pPr algn="ctr"/>
            <a:r>
              <a:rPr lang="de-DE" sz="2400" dirty="0">
                <a:solidFill>
                  <a:schemeClr val="bg1"/>
                </a:solidFill>
              </a:rPr>
              <a:t>Input</a:t>
            </a:r>
          </a:p>
        </p:txBody>
      </p:sp>
      <p:sp>
        <p:nvSpPr>
          <p:cNvPr id="10" name="Textfeld 9">
            <a:extLst>
              <a:ext uri="{FF2B5EF4-FFF2-40B4-BE49-F238E27FC236}">
                <a16:creationId xmlns:a16="http://schemas.microsoft.com/office/drawing/2014/main" id="{48782E69-9FA9-A983-436B-36032E20398C}"/>
              </a:ext>
            </a:extLst>
          </p:cNvPr>
          <p:cNvSpPr txBox="1"/>
          <p:nvPr/>
        </p:nvSpPr>
        <p:spPr>
          <a:xfrm>
            <a:off x="2285999" y="3392488"/>
            <a:ext cx="1225015" cy="461665"/>
          </a:xfrm>
          <a:prstGeom prst="rect">
            <a:avLst/>
          </a:prstGeom>
          <a:noFill/>
        </p:spPr>
        <p:txBody>
          <a:bodyPr wrap="none" rtlCol="0">
            <a:spAutoFit/>
          </a:bodyPr>
          <a:lstStyle/>
          <a:p>
            <a:r>
              <a:rPr lang="de-DE" sz="2400" b="1" dirty="0"/>
              <a:t>System</a:t>
            </a:r>
          </a:p>
        </p:txBody>
      </p:sp>
      <p:sp>
        <p:nvSpPr>
          <p:cNvPr id="11" name="Textfeld 10">
            <a:extLst>
              <a:ext uri="{FF2B5EF4-FFF2-40B4-BE49-F238E27FC236}">
                <a16:creationId xmlns:a16="http://schemas.microsoft.com/office/drawing/2014/main" id="{58B77C3D-9DDA-8BDA-44F8-9A670E2E0BDB}"/>
              </a:ext>
            </a:extLst>
          </p:cNvPr>
          <p:cNvSpPr txBox="1"/>
          <p:nvPr/>
        </p:nvSpPr>
        <p:spPr>
          <a:xfrm>
            <a:off x="8607962" y="3392488"/>
            <a:ext cx="864339" cy="461665"/>
          </a:xfrm>
          <a:prstGeom prst="rect">
            <a:avLst/>
          </a:prstGeom>
          <a:noFill/>
        </p:spPr>
        <p:txBody>
          <a:bodyPr wrap="none" rtlCol="0">
            <a:spAutoFit/>
          </a:bodyPr>
          <a:lstStyle/>
          <a:p>
            <a:r>
              <a:rPr lang="de-DE" sz="2400" b="1" dirty="0"/>
              <a:t>Task</a:t>
            </a:r>
          </a:p>
        </p:txBody>
      </p:sp>
      <p:cxnSp>
        <p:nvCxnSpPr>
          <p:cNvPr id="13" name="Gerade Verbindung mit Pfeil 12">
            <a:extLst>
              <a:ext uri="{FF2B5EF4-FFF2-40B4-BE49-F238E27FC236}">
                <a16:creationId xmlns:a16="http://schemas.microsoft.com/office/drawing/2014/main" id="{BA6A36FE-B4D7-E771-F0FC-D39F004E9CE6}"/>
              </a:ext>
            </a:extLst>
          </p:cNvPr>
          <p:cNvCxnSpPr>
            <a:stCxn id="10" idx="0"/>
            <a:endCxn id="8" idx="1"/>
          </p:cNvCxnSpPr>
          <p:nvPr/>
        </p:nvCxnSpPr>
        <p:spPr>
          <a:xfrm flipV="1">
            <a:off x="2898507" y="2249420"/>
            <a:ext cx="2367386" cy="11430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CB4C773F-98E0-FBF2-C99C-410962792944}"/>
              </a:ext>
            </a:extLst>
          </p:cNvPr>
          <p:cNvCxnSpPr>
            <a:cxnSpLocks/>
            <a:stCxn id="8" idx="3"/>
            <a:endCxn id="11" idx="0"/>
          </p:cNvCxnSpPr>
          <p:nvPr/>
        </p:nvCxnSpPr>
        <p:spPr>
          <a:xfrm>
            <a:off x="6853083" y="2249420"/>
            <a:ext cx="2187049" cy="11430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74F37D31-C795-9F05-F578-E217AB0B405E}"/>
              </a:ext>
            </a:extLst>
          </p:cNvPr>
          <p:cNvCxnSpPr>
            <a:cxnSpLocks/>
            <a:stCxn id="11" idx="2"/>
            <a:endCxn id="9" idx="3"/>
          </p:cNvCxnSpPr>
          <p:nvPr/>
        </p:nvCxnSpPr>
        <p:spPr>
          <a:xfrm flipH="1">
            <a:off x="6853083" y="3854153"/>
            <a:ext cx="2187049" cy="9674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9B9A51EB-A1AA-B3EB-3304-F951B46A3E58}"/>
              </a:ext>
            </a:extLst>
          </p:cNvPr>
          <p:cNvCxnSpPr>
            <a:cxnSpLocks/>
            <a:stCxn id="9" idx="1"/>
            <a:endCxn id="10" idx="2"/>
          </p:cNvCxnSpPr>
          <p:nvPr/>
        </p:nvCxnSpPr>
        <p:spPr>
          <a:xfrm flipH="1" flipV="1">
            <a:off x="2898507" y="3854153"/>
            <a:ext cx="2367386" cy="9674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0542D322-2A57-D477-A360-CD04CE260827}"/>
              </a:ext>
            </a:extLst>
          </p:cNvPr>
          <p:cNvSpPr txBox="1"/>
          <p:nvPr/>
        </p:nvSpPr>
        <p:spPr>
          <a:xfrm>
            <a:off x="2778789" y="2280197"/>
            <a:ext cx="1617751" cy="400110"/>
          </a:xfrm>
          <a:prstGeom prst="rect">
            <a:avLst/>
          </a:prstGeom>
          <a:noFill/>
        </p:spPr>
        <p:txBody>
          <a:bodyPr wrap="none" rtlCol="0">
            <a:spAutoFit/>
          </a:bodyPr>
          <a:lstStyle/>
          <a:p>
            <a:r>
              <a:rPr lang="de-DE" sz="2000" dirty="0" err="1"/>
              <a:t>presentation</a:t>
            </a:r>
            <a:endParaRPr lang="de-DE" sz="2000" dirty="0"/>
          </a:p>
        </p:txBody>
      </p:sp>
      <p:sp>
        <p:nvSpPr>
          <p:cNvPr id="24" name="Textfeld 23">
            <a:extLst>
              <a:ext uri="{FF2B5EF4-FFF2-40B4-BE49-F238E27FC236}">
                <a16:creationId xmlns:a16="http://schemas.microsoft.com/office/drawing/2014/main" id="{EE73F850-A804-5347-C1F0-E422F463843E}"/>
              </a:ext>
            </a:extLst>
          </p:cNvPr>
          <p:cNvSpPr txBox="1"/>
          <p:nvPr/>
        </p:nvSpPr>
        <p:spPr>
          <a:xfrm>
            <a:off x="2918502" y="4515854"/>
            <a:ext cx="1649811" cy="400110"/>
          </a:xfrm>
          <a:prstGeom prst="rect">
            <a:avLst/>
          </a:prstGeom>
          <a:noFill/>
        </p:spPr>
        <p:txBody>
          <a:bodyPr wrap="none" rtlCol="0">
            <a:spAutoFit/>
          </a:bodyPr>
          <a:lstStyle/>
          <a:p>
            <a:r>
              <a:rPr lang="de-DE" sz="2000" dirty="0" err="1"/>
              <a:t>performance</a:t>
            </a:r>
            <a:endParaRPr lang="de-DE" sz="2000" dirty="0"/>
          </a:p>
        </p:txBody>
      </p:sp>
      <p:sp>
        <p:nvSpPr>
          <p:cNvPr id="28" name="Textfeld 27">
            <a:extLst>
              <a:ext uri="{FF2B5EF4-FFF2-40B4-BE49-F238E27FC236}">
                <a16:creationId xmlns:a16="http://schemas.microsoft.com/office/drawing/2014/main" id="{9844BD27-FD5C-D362-8573-BE1197E5D746}"/>
              </a:ext>
            </a:extLst>
          </p:cNvPr>
          <p:cNvSpPr txBox="1"/>
          <p:nvPr/>
        </p:nvSpPr>
        <p:spPr>
          <a:xfrm>
            <a:off x="7722436" y="2275585"/>
            <a:ext cx="1527982" cy="400110"/>
          </a:xfrm>
          <a:prstGeom prst="rect">
            <a:avLst/>
          </a:prstGeom>
          <a:noFill/>
        </p:spPr>
        <p:txBody>
          <a:bodyPr wrap="none" rtlCol="0">
            <a:spAutoFit/>
          </a:bodyPr>
          <a:lstStyle/>
          <a:p>
            <a:r>
              <a:rPr lang="de-DE" sz="2000" dirty="0" err="1"/>
              <a:t>observation</a:t>
            </a:r>
            <a:endParaRPr lang="de-DE" sz="2000" dirty="0"/>
          </a:p>
        </p:txBody>
      </p:sp>
      <p:sp>
        <p:nvSpPr>
          <p:cNvPr id="32" name="Textfeld 31">
            <a:extLst>
              <a:ext uri="{FF2B5EF4-FFF2-40B4-BE49-F238E27FC236}">
                <a16:creationId xmlns:a16="http://schemas.microsoft.com/office/drawing/2014/main" id="{3ED275DC-9672-6863-194A-B6705014C60E}"/>
              </a:ext>
            </a:extLst>
          </p:cNvPr>
          <p:cNvSpPr txBox="1"/>
          <p:nvPr/>
        </p:nvSpPr>
        <p:spPr>
          <a:xfrm>
            <a:off x="7652620" y="4536940"/>
            <a:ext cx="1467068" cy="400110"/>
          </a:xfrm>
          <a:prstGeom prst="rect">
            <a:avLst/>
          </a:prstGeom>
          <a:noFill/>
        </p:spPr>
        <p:txBody>
          <a:bodyPr wrap="none" rtlCol="0">
            <a:spAutoFit/>
          </a:bodyPr>
          <a:lstStyle/>
          <a:p>
            <a:r>
              <a:rPr lang="de-DE" sz="2000" dirty="0" err="1"/>
              <a:t>articulation</a:t>
            </a:r>
            <a:endParaRPr lang="de-DE" sz="2000" dirty="0"/>
          </a:p>
        </p:txBody>
      </p:sp>
    </p:spTree>
    <p:extLst>
      <p:ext uri="{BB962C8B-B14F-4D97-AF65-F5344CB8AC3E}">
        <p14:creationId xmlns:p14="http://schemas.microsoft.com/office/powerpoint/2010/main" val="1474301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01FCA1-D2FB-CF51-51D8-54BBE7D44AE9}"/>
              </a:ext>
            </a:extLst>
          </p:cNvPr>
          <p:cNvSpPr>
            <a:spLocks noGrp="1"/>
          </p:cNvSpPr>
          <p:nvPr>
            <p:ph type="title"/>
          </p:nvPr>
        </p:nvSpPr>
        <p:spPr/>
        <p:txBody>
          <a:bodyPr/>
          <a:lstStyle/>
          <a:p>
            <a:r>
              <a:rPr lang="de-DE" dirty="0"/>
              <a:t>Colors</a:t>
            </a:r>
          </a:p>
        </p:txBody>
      </p:sp>
      <p:sp>
        <p:nvSpPr>
          <p:cNvPr id="3" name="Fußzeilenplatzhalter 2">
            <a:extLst>
              <a:ext uri="{FF2B5EF4-FFF2-40B4-BE49-F238E27FC236}">
                <a16:creationId xmlns:a16="http://schemas.microsoft.com/office/drawing/2014/main" id="{E64A9B8A-B235-DFFC-AB81-58B57909130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CE93B94-E612-43EC-DBCA-AAFDA4ED9857}"/>
              </a:ext>
            </a:extLst>
          </p:cNvPr>
          <p:cNvSpPr>
            <a:spLocks noGrp="1"/>
          </p:cNvSpPr>
          <p:nvPr>
            <p:ph type="sldNum" sz="quarter" idx="28"/>
          </p:nvPr>
        </p:nvSpPr>
        <p:spPr/>
        <p:txBody>
          <a:bodyPr/>
          <a:lstStyle/>
          <a:p>
            <a:fld id="{BA24374A-C3A8-471A-8837-3FC31668ABE5}" type="slidenum">
              <a:rPr lang="de-DE" smtClean="0"/>
              <a:pPr/>
              <a:t>100</a:t>
            </a:fld>
            <a:endParaRPr lang="de-DE" dirty="0"/>
          </a:p>
        </p:txBody>
      </p:sp>
      <p:sp>
        <p:nvSpPr>
          <p:cNvPr id="5" name="Textplatzhalter 4">
            <a:extLst>
              <a:ext uri="{FF2B5EF4-FFF2-40B4-BE49-F238E27FC236}">
                <a16:creationId xmlns:a16="http://schemas.microsoft.com/office/drawing/2014/main" id="{86D368D0-8F9C-0BB9-4C7B-53039FDF0977}"/>
              </a:ext>
            </a:extLst>
          </p:cNvPr>
          <p:cNvSpPr>
            <a:spLocks noGrp="1"/>
          </p:cNvSpPr>
          <p:nvPr>
            <p:ph type="body" sz="quarter" idx="21"/>
          </p:nvPr>
        </p:nvSpPr>
        <p:spPr/>
        <p:txBody>
          <a:bodyPr/>
          <a:lstStyle/>
          <a:p>
            <a:r>
              <a:rPr lang="de-DE" dirty="0"/>
              <a:t>Colors</a:t>
            </a:r>
          </a:p>
        </p:txBody>
      </p:sp>
      <p:sp>
        <p:nvSpPr>
          <p:cNvPr id="6" name="Textplatzhalter 5">
            <a:extLst>
              <a:ext uri="{FF2B5EF4-FFF2-40B4-BE49-F238E27FC236}">
                <a16:creationId xmlns:a16="http://schemas.microsoft.com/office/drawing/2014/main" id="{84E6B160-ED0F-8CFA-7FED-E23DBD021937}"/>
              </a:ext>
            </a:extLst>
          </p:cNvPr>
          <p:cNvSpPr>
            <a:spLocks noGrp="1"/>
          </p:cNvSpPr>
          <p:nvPr>
            <p:ph type="body" sz="quarter" idx="29"/>
          </p:nvPr>
        </p:nvSpPr>
        <p:spPr/>
        <p:txBody>
          <a:bodyPr/>
          <a:lstStyle/>
          <a:p>
            <a:endParaRPr lang="de-DE"/>
          </a:p>
        </p:txBody>
      </p:sp>
      <p:graphicFrame>
        <p:nvGraphicFramePr>
          <p:cNvPr id="7" name="Tabelle 6">
            <a:extLst>
              <a:ext uri="{FF2B5EF4-FFF2-40B4-BE49-F238E27FC236}">
                <a16:creationId xmlns:a16="http://schemas.microsoft.com/office/drawing/2014/main" id="{B4EF9E00-8477-6229-FE4D-1835497D54DB}"/>
              </a:ext>
            </a:extLst>
          </p:cNvPr>
          <p:cNvGraphicFramePr>
            <a:graphicFrameLocks noGrp="1"/>
          </p:cNvGraphicFramePr>
          <p:nvPr>
            <p:extLst>
              <p:ext uri="{D42A27DB-BD31-4B8C-83A1-F6EECF244321}">
                <p14:modId xmlns:p14="http://schemas.microsoft.com/office/powerpoint/2010/main" val="2301874475"/>
              </p:ext>
            </p:extLst>
          </p:nvPr>
        </p:nvGraphicFramePr>
        <p:xfrm>
          <a:off x="695325" y="1449388"/>
          <a:ext cx="11013258" cy="4679949"/>
        </p:xfrm>
        <a:graphic>
          <a:graphicData uri="http://schemas.openxmlformats.org/drawingml/2006/table">
            <a:tbl>
              <a:tblPr firstRow="1" bandRow="1">
                <a:tableStyleId>{5C22544A-7EE6-4342-B048-85BDC9FD1C3A}</a:tableStyleId>
              </a:tblPr>
              <a:tblGrid>
                <a:gridCol w="514313">
                  <a:extLst>
                    <a:ext uri="{9D8B030D-6E8A-4147-A177-3AD203B41FA5}">
                      <a16:colId xmlns:a16="http://schemas.microsoft.com/office/drawing/2014/main" val="2638358843"/>
                    </a:ext>
                  </a:extLst>
                </a:gridCol>
                <a:gridCol w="1773024">
                  <a:extLst>
                    <a:ext uri="{9D8B030D-6E8A-4147-A177-3AD203B41FA5}">
                      <a16:colId xmlns:a16="http://schemas.microsoft.com/office/drawing/2014/main" val="203035305"/>
                    </a:ext>
                  </a:extLst>
                </a:gridCol>
                <a:gridCol w="2003112">
                  <a:extLst>
                    <a:ext uri="{9D8B030D-6E8A-4147-A177-3AD203B41FA5}">
                      <a16:colId xmlns:a16="http://schemas.microsoft.com/office/drawing/2014/main" val="1154756799"/>
                    </a:ext>
                  </a:extLst>
                </a:gridCol>
                <a:gridCol w="1773024">
                  <a:extLst>
                    <a:ext uri="{9D8B030D-6E8A-4147-A177-3AD203B41FA5}">
                      <a16:colId xmlns:a16="http://schemas.microsoft.com/office/drawing/2014/main" val="1113398323"/>
                    </a:ext>
                  </a:extLst>
                </a:gridCol>
                <a:gridCol w="4949785">
                  <a:extLst>
                    <a:ext uri="{9D8B030D-6E8A-4147-A177-3AD203B41FA5}">
                      <a16:colId xmlns:a16="http://schemas.microsoft.com/office/drawing/2014/main" val="2852530287"/>
                    </a:ext>
                  </a:extLst>
                </a:gridCol>
              </a:tblGrid>
              <a:tr h="343196">
                <a:tc>
                  <a:txBody>
                    <a:bodyPr/>
                    <a:lstStyle/>
                    <a:p>
                      <a:endParaRPr lang="de-DE"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Attention</a:t>
                      </a:r>
                    </a:p>
                  </a:txBody>
                  <a:tcPr/>
                </a:tc>
                <a:tc>
                  <a:txBody>
                    <a:bodyPr/>
                    <a:lstStyle/>
                    <a:p>
                      <a:r>
                        <a:rPr lang="de-DE" sz="1600" dirty="0"/>
                        <a:t>Depth</a:t>
                      </a:r>
                    </a:p>
                  </a:txBody>
                  <a:tcPr/>
                </a:tc>
                <a:tc>
                  <a:txBody>
                    <a:bodyPr/>
                    <a:lstStyle/>
                    <a:p>
                      <a:r>
                        <a:rPr lang="de-DE" sz="1600" dirty="0" err="1"/>
                        <a:t>Affection</a:t>
                      </a:r>
                      <a:endParaRPr lang="de-DE" sz="1600" dirty="0"/>
                    </a:p>
                  </a:txBody>
                  <a:tcPr/>
                </a:tc>
                <a:tc>
                  <a:txBody>
                    <a:bodyPr/>
                    <a:lstStyle/>
                    <a:p>
                      <a:r>
                        <a:rPr lang="de-DE" sz="1600" dirty="0" err="1"/>
                        <a:t>Symbolic</a:t>
                      </a:r>
                      <a:r>
                        <a:rPr lang="de-DE" sz="1600" dirty="0"/>
                        <a:t> </a:t>
                      </a:r>
                      <a:r>
                        <a:rPr lang="de-DE" sz="1600" dirty="0" err="1"/>
                        <a:t>meaning</a:t>
                      </a:r>
                      <a:endParaRPr lang="de-DE" sz="1600" dirty="0"/>
                    </a:p>
                  </a:txBody>
                  <a:tcPr/>
                </a:tc>
                <a:extLst>
                  <a:ext uri="{0D108BD9-81ED-4DB2-BD59-A6C34878D82A}">
                    <a16:rowId xmlns:a16="http://schemas.microsoft.com/office/drawing/2014/main" val="3532960647"/>
                  </a:ext>
                </a:extLst>
              </a:tr>
              <a:tr h="592794">
                <a:tc>
                  <a:txBody>
                    <a:bodyPr/>
                    <a:lstStyle/>
                    <a:p>
                      <a:endParaRPr lang="de-DE" sz="1600" dirty="0"/>
                    </a:p>
                  </a:txBody>
                  <a:tcPr>
                    <a:solidFill>
                      <a:schemeClr val="bg1"/>
                    </a:solidFill>
                  </a:tcPr>
                </a:tc>
                <a:tc>
                  <a:txBody>
                    <a:bodyPr/>
                    <a:lstStyle/>
                    <a:p>
                      <a:r>
                        <a:rPr lang="de-DE" sz="1600" dirty="0"/>
                        <a:t>Salient in </a:t>
                      </a:r>
                      <a:r>
                        <a:rPr lang="de-DE" sz="1600" dirty="0" err="1"/>
                        <a:t>contrast</a:t>
                      </a:r>
                      <a:r>
                        <a:rPr lang="de-DE" sz="1600" dirty="0"/>
                        <a:t> </a:t>
                      </a:r>
                      <a:r>
                        <a:rPr lang="de-DE" sz="1600" dirty="0" err="1"/>
                        <a:t>to</a:t>
                      </a:r>
                      <a:r>
                        <a:rPr lang="de-DE" sz="1600" dirty="0"/>
                        <a:t> </a:t>
                      </a:r>
                      <a:r>
                        <a:rPr lang="de-DE" sz="1600" dirty="0" err="1"/>
                        <a:t>dark</a:t>
                      </a:r>
                      <a:endParaRPr lang="de-DE" sz="1600" dirty="0"/>
                    </a:p>
                  </a:txBody>
                  <a:tcPr/>
                </a:tc>
                <a:tc>
                  <a:txBody>
                    <a:bodyPr/>
                    <a:lstStyle/>
                    <a:p>
                      <a:r>
                        <a:rPr lang="de-DE" sz="1600" dirty="0"/>
                        <a:t>Objects </a:t>
                      </a:r>
                      <a:r>
                        <a:rPr lang="de-DE" sz="1600" dirty="0" err="1"/>
                        <a:t>appear</a:t>
                      </a:r>
                      <a:r>
                        <a:rPr lang="de-DE" sz="1600" dirty="0"/>
                        <a:t> larger &amp; </a:t>
                      </a:r>
                      <a:r>
                        <a:rPr lang="de-DE" sz="1600" dirty="0" err="1"/>
                        <a:t>ligher</a:t>
                      </a:r>
                      <a:endParaRPr lang="de-DE" sz="1600" dirty="0"/>
                    </a:p>
                  </a:txBody>
                  <a:tcPr/>
                </a:tc>
                <a:tc>
                  <a:txBody>
                    <a:bodyPr/>
                    <a:lstStyle/>
                    <a:p>
                      <a:r>
                        <a:rPr lang="de-DE" sz="1600" dirty="0"/>
                        <a:t>Neutral</a:t>
                      </a:r>
                    </a:p>
                  </a:txBody>
                  <a:tcPr/>
                </a:tc>
                <a:tc>
                  <a:txBody>
                    <a:bodyPr/>
                    <a:lstStyle/>
                    <a:p>
                      <a:r>
                        <a:rPr lang="de-DE" sz="1600" dirty="0" err="1"/>
                        <a:t>Innocence</a:t>
                      </a:r>
                      <a:r>
                        <a:rPr lang="de-DE" sz="1600" dirty="0"/>
                        <a:t> (Western </a:t>
                      </a:r>
                      <a:r>
                        <a:rPr lang="de-DE" sz="1600" dirty="0" err="1"/>
                        <a:t>world</a:t>
                      </a:r>
                      <a:r>
                        <a:rPr lang="de-DE" sz="1600" dirty="0"/>
                        <a:t>), </a:t>
                      </a:r>
                      <a:r>
                        <a:rPr lang="de-DE" sz="1600" dirty="0" err="1"/>
                        <a:t>mourning</a:t>
                      </a:r>
                      <a:r>
                        <a:rPr lang="de-DE" sz="1600" dirty="0"/>
                        <a:t> (JP, CN), </a:t>
                      </a:r>
                      <a:r>
                        <a:rPr lang="de-DE" sz="1600" dirty="0" err="1"/>
                        <a:t>purity</a:t>
                      </a:r>
                      <a:r>
                        <a:rPr lang="de-DE" sz="1600" dirty="0"/>
                        <a:t> (</a:t>
                      </a:r>
                      <a:r>
                        <a:rPr lang="de-DE" sz="1600" dirty="0" err="1"/>
                        <a:t>Catholicism</a:t>
                      </a:r>
                      <a:r>
                        <a:rPr lang="de-DE" sz="1600" dirty="0"/>
                        <a:t>) </a:t>
                      </a:r>
                    </a:p>
                  </a:txBody>
                  <a:tcPr/>
                </a:tc>
                <a:extLst>
                  <a:ext uri="{0D108BD9-81ED-4DB2-BD59-A6C34878D82A}">
                    <a16:rowId xmlns:a16="http://schemas.microsoft.com/office/drawing/2014/main" val="460443639"/>
                  </a:ext>
                </a:extLst>
              </a:tr>
              <a:tr h="592794">
                <a:tc>
                  <a:txBody>
                    <a:bodyPr/>
                    <a:lstStyle/>
                    <a:p>
                      <a:endParaRPr lang="de-DE" sz="1600" dirty="0"/>
                    </a:p>
                  </a:txBody>
                  <a:tcPr>
                    <a:solidFill>
                      <a:srgbClr val="FF0000"/>
                    </a:solidFill>
                  </a:tcPr>
                </a:tc>
                <a:tc>
                  <a:txBody>
                    <a:bodyPr/>
                    <a:lstStyle/>
                    <a:p>
                      <a:r>
                        <a:rPr lang="de-DE" sz="1600" dirty="0"/>
                        <a:t>Very salient</a:t>
                      </a:r>
                    </a:p>
                  </a:txBody>
                  <a:tcPr/>
                </a:tc>
                <a:tc>
                  <a:txBody>
                    <a:bodyPr/>
                    <a:lstStyle/>
                    <a:p>
                      <a:r>
                        <a:rPr lang="de-DE" sz="1600" dirty="0"/>
                        <a:t>Objects </a:t>
                      </a:r>
                      <a:r>
                        <a:rPr lang="de-DE" sz="1600" dirty="0" err="1"/>
                        <a:t>appear</a:t>
                      </a:r>
                      <a:r>
                        <a:rPr lang="de-DE" sz="1600" dirty="0"/>
                        <a:t> </a:t>
                      </a:r>
                      <a:r>
                        <a:rPr lang="de-DE" sz="1600" dirty="0" err="1"/>
                        <a:t>closer</a:t>
                      </a:r>
                      <a:endParaRPr lang="de-DE" sz="1600" dirty="0"/>
                    </a:p>
                  </a:txBody>
                  <a:tcPr/>
                </a:tc>
                <a:tc>
                  <a:txBody>
                    <a:bodyPr/>
                    <a:lstStyle/>
                    <a:p>
                      <a:r>
                        <a:rPr lang="de-DE" sz="1600" dirty="0"/>
                        <a:t>Warm, </a:t>
                      </a:r>
                      <a:r>
                        <a:rPr lang="de-DE" sz="1600" dirty="0" err="1"/>
                        <a:t>arousing</a:t>
                      </a:r>
                      <a:endParaRPr lang="de-DE" sz="1600" dirty="0"/>
                    </a:p>
                  </a:txBody>
                  <a:tcPr/>
                </a:tc>
                <a:tc>
                  <a:txBody>
                    <a:bodyPr/>
                    <a:lstStyle/>
                    <a:p>
                      <a:r>
                        <a:rPr lang="de-DE" sz="1600" dirty="0"/>
                        <a:t>Passion, </a:t>
                      </a:r>
                      <a:r>
                        <a:rPr lang="de-DE" sz="1600" dirty="0" err="1"/>
                        <a:t>love</a:t>
                      </a:r>
                      <a:r>
                        <a:rPr lang="de-DE" sz="1600" dirty="0"/>
                        <a:t>, </a:t>
                      </a:r>
                      <a:r>
                        <a:rPr lang="de-DE" sz="1600" dirty="0" err="1"/>
                        <a:t>fire</a:t>
                      </a:r>
                      <a:r>
                        <a:rPr lang="de-DE" sz="1600" dirty="0"/>
                        <a:t>, </a:t>
                      </a:r>
                      <a:r>
                        <a:rPr lang="de-DE" sz="1600" dirty="0" err="1"/>
                        <a:t>blood</a:t>
                      </a:r>
                      <a:r>
                        <a:rPr lang="de-DE" sz="1600" dirty="0"/>
                        <a:t>, power (Renaissance)</a:t>
                      </a:r>
                    </a:p>
                  </a:txBody>
                  <a:tcPr/>
                </a:tc>
                <a:extLst>
                  <a:ext uri="{0D108BD9-81ED-4DB2-BD59-A6C34878D82A}">
                    <a16:rowId xmlns:a16="http://schemas.microsoft.com/office/drawing/2014/main" val="2104015921"/>
                  </a:ext>
                </a:extLst>
              </a:tr>
              <a:tr h="343196">
                <a:tc>
                  <a:txBody>
                    <a:bodyPr/>
                    <a:lstStyle/>
                    <a:p>
                      <a:endParaRPr lang="de-DE" sz="1600" dirty="0"/>
                    </a:p>
                  </a:txBody>
                  <a:tcPr>
                    <a:solidFill>
                      <a:srgbClr val="FFC000"/>
                    </a:solidFill>
                  </a:tcPr>
                </a:tc>
                <a:tc>
                  <a:txBody>
                    <a:bodyPr/>
                    <a:lstStyle/>
                    <a:p>
                      <a:r>
                        <a:rPr lang="de-DE" sz="1600" dirty="0"/>
                        <a:t>Salient </a:t>
                      </a:r>
                    </a:p>
                  </a:txBody>
                  <a:tcPr/>
                </a:tc>
                <a:tc>
                  <a:txBody>
                    <a:bodyPr/>
                    <a:lstStyle/>
                    <a:p>
                      <a:r>
                        <a:rPr lang="de-DE" sz="1600" dirty="0"/>
                        <a:t>Obj. </a:t>
                      </a:r>
                      <a:r>
                        <a:rPr lang="de-DE" sz="1600" dirty="0" err="1"/>
                        <a:t>closer</a:t>
                      </a:r>
                      <a:endParaRPr lang="de-DE" sz="1600" dirty="0"/>
                    </a:p>
                  </a:txBody>
                  <a:tcPr/>
                </a:tc>
                <a:tc>
                  <a:txBody>
                    <a:bodyPr/>
                    <a:lstStyle/>
                    <a:p>
                      <a:r>
                        <a:rPr lang="de-DE" sz="1600" dirty="0" err="1"/>
                        <a:t>Activating</a:t>
                      </a:r>
                      <a:endParaRPr lang="de-DE" sz="1600" dirty="0"/>
                    </a:p>
                  </a:txBody>
                  <a:tcPr/>
                </a:tc>
                <a:tc>
                  <a:txBody>
                    <a:bodyPr/>
                    <a:lstStyle/>
                    <a:p>
                      <a:endParaRPr lang="de-DE" sz="1600" dirty="0"/>
                    </a:p>
                  </a:txBody>
                  <a:tcPr/>
                </a:tc>
                <a:extLst>
                  <a:ext uri="{0D108BD9-81ED-4DB2-BD59-A6C34878D82A}">
                    <a16:rowId xmlns:a16="http://schemas.microsoft.com/office/drawing/2014/main" val="3797594742"/>
                  </a:ext>
                </a:extLst>
              </a:tr>
              <a:tr h="343196">
                <a:tc>
                  <a:txBody>
                    <a:bodyPr/>
                    <a:lstStyle/>
                    <a:p>
                      <a:endParaRPr lang="de-DE" sz="1600" dirty="0"/>
                    </a:p>
                  </a:txBody>
                  <a:tcPr>
                    <a:solidFill>
                      <a:srgbClr val="FFFF00"/>
                    </a:solidFill>
                  </a:tcPr>
                </a:tc>
                <a:tc>
                  <a:txBody>
                    <a:bodyPr/>
                    <a:lstStyle/>
                    <a:p>
                      <a:r>
                        <a:rPr lang="de-DE" sz="1600" dirty="0"/>
                        <a:t>Very salient</a:t>
                      </a:r>
                    </a:p>
                  </a:txBody>
                  <a:tcPr/>
                </a:tc>
                <a:tc>
                  <a:txBody>
                    <a:bodyPr/>
                    <a:lstStyle/>
                    <a:p>
                      <a:r>
                        <a:rPr lang="de-DE" sz="1600" dirty="0"/>
                        <a:t>Obj. larger</a:t>
                      </a:r>
                    </a:p>
                  </a:txBody>
                  <a:tcPr/>
                </a:tc>
                <a:tc>
                  <a:txBody>
                    <a:bodyPr/>
                    <a:lstStyle/>
                    <a:p>
                      <a:r>
                        <a:rPr lang="de-DE" sz="1600" dirty="0" err="1"/>
                        <a:t>Exhilarating</a:t>
                      </a:r>
                      <a:r>
                        <a:rPr lang="de-DE" sz="1600" dirty="0"/>
                        <a:t> </a:t>
                      </a:r>
                    </a:p>
                  </a:txBody>
                  <a:tcPr/>
                </a:tc>
                <a:tc>
                  <a:txBody>
                    <a:bodyPr/>
                    <a:lstStyle/>
                    <a:p>
                      <a:r>
                        <a:rPr lang="de-DE" sz="1600" dirty="0"/>
                        <a:t>Sun, light, </a:t>
                      </a:r>
                      <a:r>
                        <a:rPr lang="de-DE" sz="1600" dirty="0" err="1"/>
                        <a:t>envy</a:t>
                      </a:r>
                      <a:endParaRPr lang="de-DE" sz="1600" dirty="0"/>
                    </a:p>
                  </a:txBody>
                  <a:tcPr/>
                </a:tc>
                <a:extLst>
                  <a:ext uri="{0D108BD9-81ED-4DB2-BD59-A6C34878D82A}">
                    <a16:rowId xmlns:a16="http://schemas.microsoft.com/office/drawing/2014/main" val="2350330441"/>
                  </a:ext>
                </a:extLst>
              </a:tr>
              <a:tr h="343196">
                <a:tc>
                  <a:txBody>
                    <a:bodyPr/>
                    <a:lstStyle/>
                    <a:p>
                      <a:endParaRPr lang="de-DE" sz="1600" dirty="0"/>
                    </a:p>
                  </a:txBody>
                  <a:tcPr>
                    <a:solidFill>
                      <a:srgbClr val="0DE93C"/>
                    </a:solidFill>
                  </a:tcPr>
                </a:tc>
                <a:tc>
                  <a:txBody>
                    <a:bodyPr/>
                    <a:lstStyle/>
                    <a:p>
                      <a:r>
                        <a:rPr lang="de-DE" sz="1600" dirty="0"/>
                        <a:t>Little salient</a:t>
                      </a:r>
                    </a:p>
                  </a:txBody>
                  <a:tcPr/>
                </a:tc>
                <a:tc>
                  <a:txBody>
                    <a:bodyPr/>
                    <a:lstStyle/>
                    <a:p>
                      <a:r>
                        <a:rPr lang="de-DE" sz="1600" dirty="0"/>
                        <a:t>Obj. </a:t>
                      </a:r>
                      <a:r>
                        <a:rPr lang="de-DE" sz="1600" dirty="0" err="1"/>
                        <a:t>further</a:t>
                      </a:r>
                      <a:r>
                        <a:rPr lang="de-DE" sz="1600" dirty="0"/>
                        <a:t> </a:t>
                      </a:r>
                      <a:r>
                        <a:rPr lang="de-DE" sz="1600" dirty="0" err="1"/>
                        <a:t>away</a:t>
                      </a:r>
                      <a:endParaRPr lang="de-DE" sz="1600" dirty="0"/>
                    </a:p>
                  </a:txBody>
                  <a:tcPr/>
                </a:tc>
                <a:tc>
                  <a:txBody>
                    <a:bodyPr/>
                    <a:lstStyle/>
                    <a:p>
                      <a:r>
                        <a:rPr lang="de-DE" sz="1600" dirty="0" err="1"/>
                        <a:t>Calming</a:t>
                      </a:r>
                      <a:r>
                        <a:rPr lang="de-DE" sz="1600" dirty="0"/>
                        <a:t> </a:t>
                      </a:r>
                    </a:p>
                  </a:txBody>
                  <a:tcPr/>
                </a:tc>
                <a:tc>
                  <a:txBody>
                    <a:bodyPr/>
                    <a:lstStyle/>
                    <a:p>
                      <a:r>
                        <a:rPr lang="de-DE" sz="1600" dirty="0"/>
                        <a:t>Spring, </a:t>
                      </a:r>
                      <a:r>
                        <a:rPr lang="de-DE" sz="1600" dirty="0" err="1"/>
                        <a:t>hope</a:t>
                      </a:r>
                      <a:r>
                        <a:rPr lang="de-DE" sz="1600" dirty="0"/>
                        <a:t>, </a:t>
                      </a:r>
                      <a:r>
                        <a:rPr lang="de-DE" sz="1600" dirty="0" err="1"/>
                        <a:t>paradise</a:t>
                      </a:r>
                      <a:r>
                        <a:rPr lang="de-DE" sz="1600" dirty="0"/>
                        <a:t>, </a:t>
                      </a:r>
                      <a:r>
                        <a:rPr lang="de-DE" sz="1600" dirty="0" err="1"/>
                        <a:t>ecology</a:t>
                      </a:r>
                      <a:r>
                        <a:rPr lang="de-DE" sz="1600" dirty="0"/>
                        <a:t> (</a:t>
                      </a:r>
                      <a:r>
                        <a:rPr lang="de-DE" sz="1600" dirty="0" err="1"/>
                        <a:t>lately</a:t>
                      </a:r>
                      <a:r>
                        <a:rPr lang="de-DE" sz="1600" dirty="0"/>
                        <a:t>)</a:t>
                      </a:r>
                    </a:p>
                  </a:txBody>
                  <a:tcPr/>
                </a:tc>
                <a:extLst>
                  <a:ext uri="{0D108BD9-81ED-4DB2-BD59-A6C34878D82A}">
                    <a16:rowId xmlns:a16="http://schemas.microsoft.com/office/drawing/2014/main" val="82783777"/>
                  </a:ext>
                </a:extLst>
              </a:tr>
              <a:tr h="592794">
                <a:tc>
                  <a:txBody>
                    <a:bodyPr/>
                    <a:lstStyle/>
                    <a:p>
                      <a:endParaRPr lang="de-DE" sz="1600" dirty="0"/>
                    </a:p>
                  </a:txBody>
                  <a:tcPr>
                    <a:solidFill>
                      <a:srgbClr val="300DC3"/>
                    </a:solidFill>
                  </a:tcPr>
                </a:tc>
                <a:tc>
                  <a:txBody>
                    <a:bodyPr/>
                    <a:lstStyle/>
                    <a:p>
                      <a:r>
                        <a:rPr lang="de-DE" sz="1600" dirty="0"/>
                        <a:t>Very </a:t>
                      </a:r>
                      <a:r>
                        <a:rPr lang="de-DE" sz="1600" dirty="0" err="1"/>
                        <a:t>little</a:t>
                      </a:r>
                      <a:r>
                        <a:rPr lang="de-DE" sz="1600" dirty="0"/>
                        <a:t> salient</a:t>
                      </a:r>
                    </a:p>
                  </a:txBody>
                  <a:tcPr/>
                </a:tc>
                <a:tc>
                  <a:txBody>
                    <a:bodyPr/>
                    <a:lstStyle/>
                    <a:p>
                      <a:r>
                        <a:rPr lang="de-DE" sz="1600" dirty="0"/>
                        <a:t>Obj. </a:t>
                      </a:r>
                      <a:r>
                        <a:rPr lang="de-DE" sz="1600" dirty="0" err="1"/>
                        <a:t>appear</a:t>
                      </a:r>
                      <a:r>
                        <a:rPr lang="de-DE" sz="1600" dirty="0"/>
                        <a:t> </a:t>
                      </a:r>
                      <a:r>
                        <a:rPr lang="de-DE" sz="1600" dirty="0" err="1"/>
                        <a:t>far</a:t>
                      </a:r>
                      <a:r>
                        <a:rPr lang="de-DE" sz="1600" dirty="0"/>
                        <a:t> </a:t>
                      </a:r>
                      <a:r>
                        <a:rPr lang="de-DE" sz="1600" dirty="0" err="1"/>
                        <a:t>away</a:t>
                      </a:r>
                      <a:endParaRPr lang="de-DE" sz="1600" dirty="0"/>
                    </a:p>
                  </a:txBody>
                  <a:tcPr/>
                </a:tc>
                <a:tc>
                  <a:txBody>
                    <a:bodyPr/>
                    <a:lstStyle/>
                    <a:p>
                      <a:r>
                        <a:rPr lang="de-DE" sz="1600" dirty="0"/>
                        <a:t>Cool, </a:t>
                      </a:r>
                      <a:r>
                        <a:rPr lang="de-DE" sz="1600" dirty="0" err="1"/>
                        <a:t>depressing</a:t>
                      </a:r>
                      <a:endParaRPr lang="de-DE"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Truth, </a:t>
                      </a:r>
                      <a:r>
                        <a:rPr lang="de-DE" sz="1600" dirty="0" err="1"/>
                        <a:t>air</a:t>
                      </a:r>
                      <a:r>
                        <a:rPr lang="de-DE" sz="1600" dirty="0"/>
                        <a:t>, </a:t>
                      </a:r>
                      <a:r>
                        <a:rPr lang="de-DE" sz="1600" dirty="0" err="1"/>
                        <a:t>water</a:t>
                      </a:r>
                      <a:r>
                        <a:rPr lang="de-DE" sz="1600" dirty="0"/>
                        <a:t>, </a:t>
                      </a:r>
                      <a:r>
                        <a:rPr lang="de-DE" sz="1600" dirty="0" err="1"/>
                        <a:t>loyality</a:t>
                      </a:r>
                      <a:r>
                        <a:rPr lang="de-DE" sz="1600" dirty="0"/>
                        <a:t>, </a:t>
                      </a:r>
                      <a:r>
                        <a:rPr lang="de-DE" sz="1600" dirty="0" err="1"/>
                        <a:t>poverty</a:t>
                      </a:r>
                      <a:r>
                        <a:rPr lang="de-DE" sz="1600" dirty="0"/>
                        <a:t> (Renaissance)</a:t>
                      </a:r>
                    </a:p>
                  </a:txBody>
                  <a:tcPr/>
                </a:tc>
                <a:extLst>
                  <a:ext uri="{0D108BD9-81ED-4DB2-BD59-A6C34878D82A}">
                    <a16:rowId xmlns:a16="http://schemas.microsoft.com/office/drawing/2014/main" val="431155143"/>
                  </a:ext>
                </a:extLst>
              </a:tr>
              <a:tr h="343196">
                <a:tc>
                  <a:txBody>
                    <a:bodyPr/>
                    <a:lstStyle/>
                    <a:p>
                      <a:endParaRPr lang="de-DE" sz="1600" dirty="0"/>
                    </a:p>
                  </a:txBody>
                  <a:tcPr>
                    <a:solidFill>
                      <a:srgbClr val="7030A0"/>
                    </a:solidFill>
                  </a:tcPr>
                </a:tc>
                <a:tc>
                  <a:txBody>
                    <a:bodyPr/>
                    <a:lstStyle/>
                    <a:p>
                      <a:r>
                        <a:rPr lang="de-DE" sz="1600" dirty="0"/>
                        <a:t>Little salient</a:t>
                      </a:r>
                    </a:p>
                  </a:txBody>
                  <a:tcPr/>
                </a:tc>
                <a:tc>
                  <a:txBody>
                    <a:bodyPr/>
                    <a:lstStyle/>
                    <a:p>
                      <a:r>
                        <a:rPr lang="de-DE" sz="1600" dirty="0"/>
                        <a:t>Obj. </a:t>
                      </a:r>
                      <a:r>
                        <a:rPr lang="de-DE" sz="1600" dirty="0" err="1"/>
                        <a:t>smaller</a:t>
                      </a:r>
                      <a:endParaRPr lang="de-DE" sz="1600" dirty="0"/>
                    </a:p>
                  </a:txBody>
                  <a:tcPr/>
                </a:tc>
                <a:tc>
                  <a:txBody>
                    <a:bodyPr/>
                    <a:lstStyle/>
                    <a:p>
                      <a:r>
                        <a:rPr lang="de-DE" sz="1600" dirty="0" err="1"/>
                        <a:t>Ceremonial</a:t>
                      </a:r>
                      <a:r>
                        <a:rPr lang="de-DE" sz="1600" dirty="0"/>
                        <a:t> </a:t>
                      </a:r>
                    </a:p>
                  </a:txBody>
                  <a:tcPr/>
                </a:tc>
                <a:tc>
                  <a:txBody>
                    <a:bodyPr/>
                    <a:lstStyle/>
                    <a:p>
                      <a:r>
                        <a:rPr lang="de-DE" sz="1600" dirty="0"/>
                        <a:t>Magic, </a:t>
                      </a:r>
                      <a:r>
                        <a:rPr lang="de-DE" sz="1600" dirty="0" err="1"/>
                        <a:t>wealth</a:t>
                      </a:r>
                      <a:r>
                        <a:rPr lang="de-DE" sz="1600" dirty="0"/>
                        <a:t> (</a:t>
                      </a:r>
                      <a:r>
                        <a:rPr lang="de-DE" sz="1600" dirty="0" err="1"/>
                        <a:t>antiquity</a:t>
                      </a:r>
                      <a:r>
                        <a:rPr lang="de-DE" sz="1600" dirty="0"/>
                        <a:t>)</a:t>
                      </a:r>
                    </a:p>
                  </a:txBody>
                  <a:tcPr/>
                </a:tc>
                <a:extLst>
                  <a:ext uri="{0D108BD9-81ED-4DB2-BD59-A6C34878D82A}">
                    <a16:rowId xmlns:a16="http://schemas.microsoft.com/office/drawing/2014/main" val="1241476144"/>
                  </a:ext>
                </a:extLst>
              </a:tr>
              <a:tr h="343196">
                <a:tc>
                  <a:txBody>
                    <a:bodyPr/>
                    <a:lstStyle/>
                    <a:p>
                      <a:endParaRPr lang="de-DE" sz="1600" dirty="0"/>
                    </a:p>
                  </a:txBody>
                  <a:tcPr>
                    <a:solidFill>
                      <a:schemeClr val="accent4">
                        <a:lumMod val="50000"/>
                      </a:schemeClr>
                    </a:solidFill>
                  </a:tcPr>
                </a:tc>
                <a:tc>
                  <a:txBody>
                    <a:bodyPr/>
                    <a:lstStyle/>
                    <a:p>
                      <a:r>
                        <a:rPr lang="de-DE" sz="1600" dirty="0"/>
                        <a:t>Not salient</a:t>
                      </a:r>
                    </a:p>
                  </a:txBody>
                  <a:tcPr/>
                </a:tc>
                <a:tc>
                  <a:txBody>
                    <a:bodyPr/>
                    <a:lstStyle/>
                    <a:p>
                      <a:endParaRPr lang="de-DE" sz="1600" dirty="0"/>
                    </a:p>
                  </a:txBody>
                  <a:tcPr/>
                </a:tc>
                <a:tc>
                  <a:txBody>
                    <a:bodyPr/>
                    <a:lstStyle/>
                    <a:p>
                      <a:endParaRPr lang="de-DE" sz="1600" dirty="0"/>
                    </a:p>
                  </a:txBody>
                  <a:tcPr/>
                </a:tc>
                <a:tc>
                  <a:txBody>
                    <a:bodyPr/>
                    <a:lstStyle/>
                    <a:p>
                      <a:r>
                        <a:rPr lang="de-DE" sz="1600" dirty="0"/>
                        <a:t>Earth, </a:t>
                      </a:r>
                      <a:r>
                        <a:rPr lang="de-DE" sz="1600" dirty="0" err="1"/>
                        <a:t>autumn</a:t>
                      </a:r>
                      <a:r>
                        <a:rPr lang="de-DE" sz="1600" dirty="0"/>
                        <a:t>, </a:t>
                      </a:r>
                      <a:r>
                        <a:rPr lang="de-DE" sz="1600" dirty="0" err="1"/>
                        <a:t>humbleness</a:t>
                      </a:r>
                      <a:r>
                        <a:rPr lang="de-DE" sz="1600" dirty="0"/>
                        <a:t> (</a:t>
                      </a:r>
                      <a:r>
                        <a:rPr lang="de-DE" sz="1600" dirty="0" err="1"/>
                        <a:t>Cath</a:t>
                      </a:r>
                      <a:r>
                        <a:rPr lang="de-DE" sz="1600" dirty="0"/>
                        <a:t>.)</a:t>
                      </a:r>
                    </a:p>
                  </a:txBody>
                  <a:tcPr/>
                </a:tc>
                <a:extLst>
                  <a:ext uri="{0D108BD9-81ED-4DB2-BD59-A6C34878D82A}">
                    <a16:rowId xmlns:a16="http://schemas.microsoft.com/office/drawing/2014/main" val="4183100829"/>
                  </a:ext>
                </a:extLst>
              </a:tr>
              <a:tr h="842391">
                <a:tc>
                  <a:txBody>
                    <a:bodyPr/>
                    <a:lstStyle/>
                    <a:p>
                      <a:endParaRPr lang="de-DE" sz="1600" dirty="0"/>
                    </a:p>
                  </a:txBody>
                  <a:tcP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Salient in </a:t>
                      </a:r>
                      <a:r>
                        <a:rPr lang="de-DE" sz="1600" dirty="0" err="1"/>
                        <a:t>contrast</a:t>
                      </a:r>
                      <a:r>
                        <a:rPr lang="de-DE" sz="1600" dirty="0"/>
                        <a:t> </a:t>
                      </a:r>
                      <a:r>
                        <a:rPr lang="de-DE" sz="1600" dirty="0" err="1"/>
                        <a:t>to</a:t>
                      </a:r>
                      <a:r>
                        <a:rPr lang="de-DE" sz="1600" dirty="0"/>
                        <a:t> light </a:t>
                      </a:r>
                      <a:r>
                        <a:rPr lang="de-DE" sz="1600" dirty="0" err="1"/>
                        <a:t>colors</a:t>
                      </a:r>
                      <a:endParaRPr lang="de-DE"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Objects </a:t>
                      </a:r>
                      <a:r>
                        <a:rPr lang="de-DE" sz="1600" dirty="0" err="1"/>
                        <a:t>appear</a:t>
                      </a:r>
                      <a:r>
                        <a:rPr lang="de-DE" sz="1600" dirty="0"/>
                        <a:t> </a:t>
                      </a:r>
                      <a:r>
                        <a:rPr lang="de-DE" sz="1600" dirty="0" err="1"/>
                        <a:t>smaller</a:t>
                      </a:r>
                      <a:r>
                        <a:rPr lang="de-DE" sz="1600" dirty="0"/>
                        <a:t> &amp; </a:t>
                      </a:r>
                      <a:r>
                        <a:rPr lang="de-DE" sz="1600" dirty="0" err="1"/>
                        <a:t>heavier</a:t>
                      </a:r>
                      <a:endParaRPr lang="de-DE" sz="1600" dirty="0"/>
                    </a:p>
                  </a:txBody>
                  <a:tcPr/>
                </a:tc>
                <a:tc>
                  <a:txBody>
                    <a:bodyPr/>
                    <a:lstStyle/>
                    <a:p>
                      <a:r>
                        <a:rPr lang="de-DE" sz="1600" dirty="0" err="1"/>
                        <a:t>Scaring</a:t>
                      </a:r>
                      <a:endParaRPr lang="de-DE"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err="1"/>
                        <a:t>Mourning</a:t>
                      </a:r>
                      <a:r>
                        <a:rPr lang="de-DE" sz="1600" dirty="0"/>
                        <a:t> (West. W.), </a:t>
                      </a:r>
                      <a:r>
                        <a:rPr lang="de-DE" sz="1600" dirty="0" err="1"/>
                        <a:t>night</a:t>
                      </a:r>
                      <a:r>
                        <a:rPr lang="de-DE" sz="1600" dirty="0"/>
                        <a:t>, </a:t>
                      </a:r>
                      <a:r>
                        <a:rPr lang="de-DE" sz="1600" dirty="0" err="1"/>
                        <a:t>death</a:t>
                      </a:r>
                      <a:r>
                        <a:rPr lang="de-DE" sz="1600" dirty="0"/>
                        <a:t>, </a:t>
                      </a:r>
                      <a:r>
                        <a:rPr lang="de-DE" sz="1600" dirty="0" err="1"/>
                        <a:t>damnation</a:t>
                      </a:r>
                      <a:r>
                        <a:rPr lang="de-DE" sz="1600" dirty="0"/>
                        <a:t>, </a:t>
                      </a:r>
                      <a:r>
                        <a:rPr lang="de-DE" sz="1600" dirty="0" err="1"/>
                        <a:t>comtempt</a:t>
                      </a:r>
                      <a:r>
                        <a:rPr lang="de-DE" sz="1600" dirty="0"/>
                        <a:t> </a:t>
                      </a:r>
                      <a:r>
                        <a:rPr lang="de-DE" sz="1600" dirty="0" err="1"/>
                        <a:t>for</a:t>
                      </a:r>
                      <a:r>
                        <a:rPr lang="de-DE" sz="1600" dirty="0"/>
                        <a:t> </a:t>
                      </a:r>
                      <a:r>
                        <a:rPr lang="de-DE" sz="1600" dirty="0" err="1"/>
                        <a:t>the</a:t>
                      </a:r>
                      <a:r>
                        <a:rPr lang="de-DE" sz="1600" dirty="0"/>
                        <a:t> </a:t>
                      </a:r>
                      <a:r>
                        <a:rPr lang="de-DE" sz="1600" dirty="0" err="1"/>
                        <a:t>world</a:t>
                      </a:r>
                      <a:endParaRPr lang="de-DE" sz="1600" dirty="0"/>
                    </a:p>
                  </a:txBody>
                  <a:tcPr/>
                </a:tc>
                <a:extLst>
                  <a:ext uri="{0D108BD9-81ED-4DB2-BD59-A6C34878D82A}">
                    <a16:rowId xmlns:a16="http://schemas.microsoft.com/office/drawing/2014/main" val="2234908786"/>
                  </a:ext>
                </a:extLst>
              </a:tr>
            </a:tbl>
          </a:graphicData>
        </a:graphic>
      </p:graphicFrame>
    </p:spTree>
    <p:extLst>
      <p:ext uri="{BB962C8B-B14F-4D97-AF65-F5344CB8AC3E}">
        <p14:creationId xmlns:p14="http://schemas.microsoft.com/office/powerpoint/2010/main" val="1083525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634DB-AE4F-3CFF-791F-1B025D288DEB}"/>
              </a:ext>
            </a:extLst>
          </p:cNvPr>
          <p:cNvSpPr>
            <a:spLocks noGrp="1"/>
          </p:cNvSpPr>
          <p:nvPr>
            <p:ph type="title"/>
          </p:nvPr>
        </p:nvSpPr>
        <p:spPr/>
        <p:txBody>
          <a:bodyPr/>
          <a:lstStyle/>
          <a:p>
            <a:r>
              <a:rPr lang="de-DE" dirty="0"/>
              <a:t>Color </a:t>
            </a:r>
            <a:r>
              <a:rPr lang="de-DE" dirty="0" err="1"/>
              <a:t>Composition</a:t>
            </a:r>
            <a:endParaRPr lang="de-DE" dirty="0"/>
          </a:p>
        </p:txBody>
      </p:sp>
      <p:sp>
        <p:nvSpPr>
          <p:cNvPr id="3" name="Fußzeilenplatzhalter 2">
            <a:extLst>
              <a:ext uri="{FF2B5EF4-FFF2-40B4-BE49-F238E27FC236}">
                <a16:creationId xmlns:a16="http://schemas.microsoft.com/office/drawing/2014/main" id="{05B405C2-F46A-8AA1-FD75-C45614DDCB9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F152C86-F4E0-11CA-1700-33E2F4CB5264}"/>
              </a:ext>
            </a:extLst>
          </p:cNvPr>
          <p:cNvSpPr>
            <a:spLocks noGrp="1"/>
          </p:cNvSpPr>
          <p:nvPr>
            <p:ph type="sldNum" sz="quarter" idx="28"/>
          </p:nvPr>
        </p:nvSpPr>
        <p:spPr/>
        <p:txBody>
          <a:bodyPr/>
          <a:lstStyle/>
          <a:p>
            <a:fld id="{BA24374A-C3A8-471A-8837-3FC31668ABE5}" type="slidenum">
              <a:rPr lang="de-DE" smtClean="0"/>
              <a:pPr/>
              <a:t>101</a:t>
            </a:fld>
            <a:endParaRPr lang="de-DE" dirty="0"/>
          </a:p>
        </p:txBody>
      </p:sp>
      <p:sp>
        <p:nvSpPr>
          <p:cNvPr id="5" name="Textplatzhalter 4">
            <a:extLst>
              <a:ext uri="{FF2B5EF4-FFF2-40B4-BE49-F238E27FC236}">
                <a16:creationId xmlns:a16="http://schemas.microsoft.com/office/drawing/2014/main" id="{EA7C603D-98CC-C149-18F6-3DF0C1D19B29}"/>
              </a:ext>
            </a:extLst>
          </p:cNvPr>
          <p:cNvSpPr>
            <a:spLocks noGrp="1"/>
          </p:cNvSpPr>
          <p:nvPr>
            <p:ph type="body" sz="quarter" idx="21"/>
          </p:nvPr>
        </p:nvSpPr>
        <p:spPr/>
        <p:txBody>
          <a:bodyPr/>
          <a:lstStyle/>
          <a:p>
            <a:r>
              <a:rPr lang="de-DE" dirty="0"/>
              <a:t>Colors</a:t>
            </a:r>
          </a:p>
        </p:txBody>
      </p:sp>
      <p:pic>
        <p:nvPicPr>
          <p:cNvPr id="11" name="Grafik 10">
            <a:extLst>
              <a:ext uri="{FF2B5EF4-FFF2-40B4-BE49-F238E27FC236}">
                <a16:creationId xmlns:a16="http://schemas.microsoft.com/office/drawing/2014/main" id="{BD345BF5-52FA-180B-FA95-3F60E994E452}"/>
              </a:ext>
            </a:extLst>
          </p:cNvPr>
          <p:cNvPicPr>
            <a:picLocks noChangeAspect="1"/>
          </p:cNvPicPr>
          <p:nvPr/>
        </p:nvPicPr>
        <p:blipFill>
          <a:blip r:embed="rId2"/>
          <a:stretch>
            <a:fillRect/>
          </a:stretch>
        </p:blipFill>
        <p:spPr>
          <a:xfrm>
            <a:off x="695326" y="1607138"/>
            <a:ext cx="3475604" cy="2143919"/>
          </a:xfrm>
          <a:prstGeom prst="rect">
            <a:avLst/>
          </a:prstGeom>
        </p:spPr>
      </p:pic>
      <p:pic>
        <p:nvPicPr>
          <p:cNvPr id="13" name="Grafik 12">
            <a:extLst>
              <a:ext uri="{FF2B5EF4-FFF2-40B4-BE49-F238E27FC236}">
                <a16:creationId xmlns:a16="http://schemas.microsoft.com/office/drawing/2014/main" id="{926C4F23-D053-2057-64EE-A53F16B2311C}"/>
              </a:ext>
            </a:extLst>
          </p:cNvPr>
          <p:cNvPicPr>
            <a:picLocks noChangeAspect="1"/>
          </p:cNvPicPr>
          <p:nvPr/>
        </p:nvPicPr>
        <p:blipFill>
          <a:blip r:embed="rId3"/>
          <a:stretch>
            <a:fillRect/>
          </a:stretch>
        </p:blipFill>
        <p:spPr>
          <a:xfrm>
            <a:off x="4459597" y="1435436"/>
            <a:ext cx="3693846" cy="2315621"/>
          </a:xfrm>
          <a:prstGeom prst="rect">
            <a:avLst/>
          </a:prstGeom>
        </p:spPr>
      </p:pic>
      <p:pic>
        <p:nvPicPr>
          <p:cNvPr id="15" name="Grafik 14">
            <a:extLst>
              <a:ext uri="{FF2B5EF4-FFF2-40B4-BE49-F238E27FC236}">
                <a16:creationId xmlns:a16="http://schemas.microsoft.com/office/drawing/2014/main" id="{E470E6F0-AAA7-6AD8-9F17-6D4E95981F2C}"/>
              </a:ext>
            </a:extLst>
          </p:cNvPr>
          <p:cNvPicPr>
            <a:picLocks noChangeAspect="1"/>
          </p:cNvPicPr>
          <p:nvPr/>
        </p:nvPicPr>
        <p:blipFill>
          <a:blip r:embed="rId4"/>
          <a:stretch>
            <a:fillRect/>
          </a:stretch>
        </p:blipFill>
        <p:spPr>
          <a:xfrm>
            <a:off x="8373951" y="1536495"/>
            <a:ext cx="3524041" cy="2214562"/>
          </a:xfrm>
          <a:prstGeom prst="rect">
            <a:avLst/>
          </a:prstGeom>
        </p:spPr>
      </p:pic>
      <p:pic>
        <p:nvPicPr>
          <p:cNvPr id="17" name="Grafik 16">
            <a:extLst>
              <a:ext uri="{FF2B5EF4-FFF2-40B4-BE49-F238E27FC236}">
                <a16:creationId xmlns:a16="http://schemas.microsoft.com/office/drawing/2014/main" id="{4F09F522-E106-45F8-4BB6-D57525D3ED8E}"/>
              </a:ext>
            </a:extLst>
          </p:cNvPr>
          <p:cNvPicPr>
            <a:picLocks noChangeAspect="1"/>
          </p:cNvPicPr>
          <p:nvPr/>
        </p:nvPicPr>
        <p:blipFill>
          <a:blip r:embed="rId5"/>
          <a:stretch>
            <a:fillRect/>
          </a:stretch>
        </p:blipFill>
        <p:spPr>
          <a:xfrm>
            <a:off x="695325" y="3906876"/>
            <a:ext cx="3475604" cy="2228559"/>
          </a:xfrm>
          <a:prstGeom prst="rect">
            <a:avLst/>
          </a:prstGeom>
        </p:spPr>
      </p:pic>
      <p:pic>
        <p:nvPicPr>
          <p:cNvPr id="19" name="Grafik 18">
            <a:extLst>
              <a:ext uri="{FF2B5EF4-FFF2-40B4-BE49-F238E27FC236}">
                <a16:creationId xmlns:a16="http://schemas.microsoft.com/office/drawing/2014/main" id="{D6D99C88-CCBE-0AF4-22C9-4079B180A2CA}"/>
              </a:ext>
            </a:extLst>
          </p:cNvPr>
          <p:cNvPicPr>
            <a:picLocks noChangeAspect="1"/>
          </p:cNvPicPr>
          <p:nvPr/>
        </p:nvPicPr>
        <p:blipFill>
          <a:blip r:embed="rId6"/>
          <a:stretch>
            <a:fillRect/>
          </a:stretch>
        </p:blipFill>
        <p:spPr>
          <a:xfrm>
            <a:off x="4459596" y="3813348"/>
            <a:ext cx="3674125" cy="2322087"/>
          </a:xfrm>
          <a:prstGeom prst="rect">
            <a:avLst/>
          </a:prstGeom>
        </p:spPr>
      </p:pic>
      <p:pic>
        <p:nvPicPr>
          <p:cNvPr id="21" name="Grafik 20">
            <a:extLst>
              <a:ext uri="{FF2B5EF4-FFF2-40B4-BE49-F238E27FC236}">
                <a16:creationId xmlns:a16="http://schemas.microsoft.com/office/drawing/2014/main" id="{3F61D8DE-807D-98C5-2510-1500009A9F6F}"/>
              </a:ext>
            </a:extLst>
          </p:cNvPr>
          <p:cNvPicPr>
            <a:picLocks noChangeAspect="1"/>
          </p:cNvPicPr>
          <p:nvPr/>
        </p:nvPicPr>
        <p:blipFill>
          <a:blip r:embed="rId7"/>
          <a:stretch>
            <a:fillRect/>
          </a:stretch>
        </p:blipFill>
        <p:spPr>
          <a:xfrm>
            <a:off x="8370737" y="4004685"/>
            <a:ext cx="3527255" cy="2130750"/>
          </a:xfrm>
          <a:prstGeom prst="rect">
            <a:avLst/>
          </a:prstGeom>
        </p:spPr>
      </p:pic>
      <p:sp>
        <p:nvSpPr>
          <p:cNvPr id="23" name="Textfeld 22">
            <a:extLst>
              <a:ext uri="{FF2B5EF4-FFF2-40B4-BE49-F238E27FC236}">
                <a16:creationId xmlns:a16="http://schemas.microsoft.com/office/drawing/2014/main" id="{B9A3F50B-E3B3-2C22-F17F-C5CF4FFCFA9E}"/>
              </a:ext>
            </a:extLst>
          </p:cNvPr>
          <p:cNvSpPr txBox="1"/>
          <p:nvPr/>
        </p:nvSpPr>
        <p:spPr>
          <a:xfrm>
            <a:off x="695325" y="1449388"/>
            <a:ext cx="1869281" cy="338554"/>
          </a:xfrm>
          <a:prstGeom prst="rect">
            <a:avLst/>
          </a:prstGeom>
          <a:noFill/>
        </p:spPr>
        <p:txBody>
          <a:bodyPr wrap="square">
            <a:spAutoFit/>
          </a:bodyPr>
          <a:lstStyle/>
          <a:p>
            <a:r>
              <a:rPr lang="de-DE" sz="1600" dirty="0" err="1"/>
              <a:t>Similar</a:t>
            </a:r>
            <a:endParaRPr lang="de-DE" sz="1600" dirty="0"/>
          </a:p>
        </p:txBody>
      </p:sp>
      <p:sp>
        <p:nvSpPr>
          <p:cNvPr id="24" name="Textfeld 23">
            <a:extLst>
              <a:ext uri="{FF2B5EF4-FFF2-40B4-BE49-F238E27FC236}">
                <a16:creationId xmlns:a16="http://schemas.microsoft.com/office/drawing/2014/main" id="{283C6216-3CCB-4A99-3D39-57375DC80D50}"/>
              </a:ext>
            </a:extLst>
          </p:cNvPr>
          <p:cNvSpPr txBox="1"/>
          <p:nvPr/>
        </p:nvSpPr>
        <p:spPr>
          <a:xfrm>
            <a:off x="4391438" y="1449388"/>
            <a:ext cx="2945244" cy="338554"/>
          </a:xfrm>
          <a:prstGeom prst="rect">
            <a:avLst/>
          </a:prstGeom>
          <a:noFill/>
        </p:spPr>
        <p:txBody>
          <a:bodyPr wrap="square">
            <a:spAutoFit/>
          </a:bodyPr>
          <a:lstStyle/>
          <a:p>
            <a:r>
              <a:rPr lang="de-DE" sz="1600" dirty="0" err="1"/>
              <a:t>Monochromatic</a:t>
            </a:r>
            <a:endParaRPr lang="de-DE" sz="1600" dirty="0"/>
          </a:p>
        </p:txBody>
      </p:sp>
      <p:sp>
        <p:nvSpPr>
          <p:cNvPr id="25" name="Textfeld 24">
            <a:extLst>
              <a:ext uri="{FF2B5EF4-FFF2-40B4-BE49-F238E27FC236}">
                <a16:creationId xmlns:a16="http://schemas.microsoft.com/office/drawing/2014/main" id="{F512A926-539B-123E-4A9E-8B20E70CB313}"/>
              </a:ext>
            </a:extLst>
          </p:cNvPr>
          <p:cNvSpPr txBox="1"/>
          <p:nvPr/>
        </p:nvSpPr>
        <p:spPr>
          <a:xfrm>
            <a:off x="8370738" y="1449387"/>
            <a:ext cx="2945244" cy="338554"/>
          </a:xfrm>
          <a:prstGeom prst="rect">
            <a:avLst/>
          </a:prstGeom>
          <a:noFill/>
        </p:spPr>
        <p:txBody>
          <a:bodyPr wrap="square">
            <a:spAutoFit/>
          </a:bodyPr>
          <a:lstStyle/>
          <a:p>
            <a:r>
              <a:rPr lang="de-DE" sz="1600" dirty="0" err="1"/>
              <a:t>Triad</a:t>
            </a:r>
            <a:endParaRPr lang="de-DE" sz="1600" dirty="0"/>
          </a:p>
        </p:txBody>
      </p:sp>
      <p:sp>
        <p:nvSpPr>
          <p:cNvPr id="26" name="Textfeld 25">
            <a:extLst>
              <a:ext uri="{FF2B5EF4-FFF2-40B4-BE49-F238E27FC236}">
                <a16:creationId xmlns:a16="http://schemas.microsoft.com/office/drawing/2014/main" id="{5FCB6647-2852-B5C7-DEDD-9BAC5DE23A67}"/>
              </a:ext>
            </a:extLst>
          </p:cNvPr>
          <p:cNvSpPr txBox="1"/>
          <p:nvPr/>
        </p:nvSpPr>
        <p:spPr>
          <a:xfrm>
            <a:off x="695324" y="3859974"/>
            <a:ext cx="1869281" cy="338554"/>
          </a:xfrm>
          <a:prstGeom prst="rect">
            <a:avLst/>
          </a:prstGeom>
          <a:noFill/>
        </p:spPr>
        <p:txBody>
          <a:bodyPr wrap="square">
            <a:spAutoFit/>
          </a:bodyPr>
          <a:lstStyle/>
          <a:p>
            <a:r>
              <a:rPr lang="de-DE" sz="1600" dirty="0" err="1"/>
              <a:t>Complementary</a:t>
            </a:r>
            <a:endParaRPr lang="de-DE" sz="1600" dirty="0"/>
          </a:p>
        </p:txBody>
      </p:sp>
      <p:sp>
        <p:nvSpPr>
          <p:cNvPr id="27" name="Textfeld 26">
            <a:extLst>
              <a:ext uri="{FF2B5EF4-FFF2-40B4-BE49-F238E27FC236}">
                <a16:creationId xmlns:a16="http://schemas.microsoft.com/office/drawing/2014/main" id="{4C6294D3-9A6C-DDB7-4492-11EB5F965E75}"/>
              </a:ext>
            </a:extLst>
          </p:cNvPr>
          <p:cNvSpPr txBox="1"/>
          <p:nvPr/>
        </p:nvSpPr>
        <p:spPr>
          <a:xfrm>
            <a:off x="4391437" y="3859974"/>
            <a:ext cx="2945244" cy="338554"/>
          </a:xfrm>
          <a:prstGeom prst="rect">
            <a:avLst/>
          </a:prstGeom>
          <a:noFill/>
        </p:spPr>
        <p:txBody>
          <a:bodyPr wrap="square">
            <a:spAutoFit/>
          </a:bodyPr>
          <a:lstStyle/>
          <a:p>
            <a:r>
              <a:rPr lang="de-DE" sz="1600" dirty="0"/>
              <a:t>Square</a:t>
            </a:r>
          </a:p>
        </p:txBody>
      </p:sp>
      <p:sp>
        <p:nvSpPr>
          <p:cNvPr id="28" name="Textfeld 27">
            <a:extLst>
              <a:ext uri="{FF2B5EF4-FFF2-40B4-BE49-F238E27FC236}">
                <a16:creationId xmlns:a16="http://schemas.microsoft.com/office/drawing/2014/main" id="{60323437-FA8F-E9E7-4833-1ADE3614ADD4}"/>
              </a:ext>
            </a:extLst>
          </p:cNvPr>
          <p:cNvSpPr txBox="1"/>
          <p:nvPr/>
        </p:nvSpPr>
        <p:spPr>
          <a:xfrm>
            <a:off x="8370737" y="3859973"/>
            <a:ext cx="2945244" cy="338554"/>
          </a:xfrm>
          <a:prstGeom prst="rect">
            <a:avLst/>
          </a:prstGeom>
          <a:noFill/>
        </p:spPr>
        <p:txBody>
          <a:bodyPr wrap="square">
            <a:spAutoFit/>
          </a:bodyPr>
          <a:lstStyle/>
          <a:p>
            <a:r>
              <a:rPr lang="de-DE" sz="1600" dirty="0"/>
              <a:t>Shades</a:t>
            </a:r>
          </a:p>
        </p:txBody>
      </p:sp>
    </p:spTree>
    <p:extLst>
      <p:ext uri="{BB962C8B-B14F-4D97-AF65-F5344CB8AC3E}">
        <p14:creationId xmlns:p14="http://schemas.microsoft.com/office/powerpoint/2010/main" val="4054359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5AF21D-99EB-EB3A-82FA-B95BB182A929}"/>
              </a:ext>
            </a:extLst>
          </p:cNvPr>
          <p:cNvSpPr>
            <a:spLocks noGrp="1"/>
          </p:cNvSpPr>
          <p:nvPr>
            <p:ph type="title"/>
          </p:nvPr>
        </p:nvSpPr>
        <p:spPr/>
        <p:txBody>
          <a:bodyPr/>
          <a:lstStyle/>
          <a:p>
            <a:r>
              <a:rPr lang="de-DE" dirty="0"/>
              <a:t>WIMP Interface Design</a:t>
            </a:r>
          </a:p>
        </p:txBody>
      </p:sp>
      <p:sp>
        <p:nvSpPr>
          <p:cNvPr id="3" name="Fußzeilenplatzhalter 2">
            <a:extLst>
              <a:ext uri="{FF2B5EF4-FFF2-40B4-BE49-F238E27FC236}">
                <a16:creationId xmlns:a16="http://schemas.microsoft.com/office/drawing/2014/main" id="{3621020B-80FE-7660-186A-CBF1B9E80BE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E312F30-8AE9-05D5-68D7-FDA213CB2BA9}"/>
              </a:ext>
            </a:extLst>
          </p:cNvPr>
          <p:cNvSpPr>
            <a:spLocks noGrp="1"/>
          </p:cNvSpPr>
          <p:nvPr>
            <p:ph type="sldNum" sz="quarter" idx="33"/>
          </p:nvPr>
        </p:nvSpPr>
        <p:spPr/>
        <p:txBody>
          <a:bodyPr/>
          <a:lstStyle/>
          <a:p>
            <a:fld id="{BA24374A-C3A8-471A-8837-3FC31668ABE5}" type="slidenum">
              <a:rPr lang="de-DE" smtClean="0"/>
              <a:pPr/>
              <a:t>11</a:t>
            </a:fld>
            <a:endParaRPr lang="de-DE" dirty="0"/>
          </a:p>
        </p:txBody>
      </p:sp>
      <p:sp>
        <p:nvSpPr>
          <p:cNvPr id="8" name="Textplatzhalter 7">
            <a:extLst>
              <a:ext uri="{FF2B5EF4-FFF2-40B4-BE49-F238E27FC236}">
                <a16:creationId xmlns:a16="http://schemas.microsoft.com/office/drawing/2014/main" id="{5CD9458D-34CF-376A-7BB7-09300ABDB546}"/>
              </a:ext>
            </a:extLst>
          </p:cNvPr>
          <p:cNvSpPr>
            <a:spLocks noGrp="1"/>
          </p:cNvSpPr>
          <p:nvPr>
            <p:ph type="body" sz="quarter" idx="21"/>
          </p:nvPr>
        </p:nvSpPr>
        <p:spPr/>
        <p:txBody>
          <a:bodyPr/>
          <a:lstStyle/>
          <a:p>
            <a:r>
              <a:rPr lang="de-DE"/>
              <a:t>Design</a:t>
            </a:r>
            <a:endParaRPr lang="de-DE" dirty="0"/>
          </a:p>
        </p:txBody>
      </p:sp>
      <p:sp>
        <p:nvSpPr>
          <p:cNvPr id="6" name="Textplatzhalter 5">
            <a:extLst>
              <a:ext uri="{FF2B5EF4-FFF2-40B4-BE49-F238E27FC236}">
                <a16:creationId xmlns:a16="http://schemas.microsoft.com/office/drawing/2014/main" id="{705D5D5F-195E-BB7E-83B7-F7C81F4DE688}"/>
              </a:ext>
            </a:extLst>
          </p:cNvPr>
          <p:cNvSpPr>
            <a:spLocks noGrp="1"/>
          </p:cNvSpPr>
          <p:nvPr>
            <p:ph type="body" sz="quarter" idx="34"/>
          </p:nvPr>
        </p:nvSpPr>
        <p:spPr>
          <a:xfrm>
            <a:off x="695325" y="1449388"/>
            <a:ext cx="10801349" cy="4248885"/>
          </a:xfrm>
        </p:spPr>
        <p:txBody>
          <a:bodyPr>
            <a:normAutofit fontScale="77500" lnSpcReduction="20000"/>
          </a:bodyPr>
          <a:lstStyle/>
          <a:p>
            <a:r>
              <a:rPr lang="de-DE" b="1" u="sng" dirty="0" err="1">
                <a:solidFill>
                  <a:schemeClr val="accent1"/>
                </a:solidFill>
              </a:rPr>
              <a:t>W</a:t>
            </a:r>
            <a:r>
              <a:rPr lang="de-DE" b="1" dirty="0" err="1">
                <a:solidFill>
                  <a:schemeClr val="accent1"/>
                </a:solidFill>
              </a:rPr>
              <a:t>indow</a:t>
            </a:r>
            <a:endParaRPr lang="de-DE" b="1" dirty="0">
              <a:solidFill>
                <a:schemeClr val="accent1"/>
              </a:solidFill>
            </a:endParaRPr>
          </a:p>
          <a:p>
            <a:pPr lvl="1"/>
            <a:r>
              <a:rPr lang="de-DE" dirty="0"/>
              <a:t>Single </a:t>
            </a:r>
            <a:r>
              <a:rPr lang="de-DE" dirty="0" err="1"/>
              <a:t>Document</a:t>
            </a:r>
            <a:r>
              <a:rPr lang="de-DE" dirty="0"/>
              <a:t> Interface (SDI): e.g., </a:t>
            </a:r>
            <a:r>
              <a:rPr lang="de-DE" dirty="0" err="1"/>
              <a:t>one</a:t>
            </a:r>
            <a:r>
              <a:rPr lang="de-DE" dirty="0"/>
              <a:t> </a:t>
            </a:r>
            <a:r>
              <a:rPr lang="de-DE" dirty="0" err="1"/>
              <a:t>document</a:t>
            </a:r>
            <a:r>
              <a:rPr lang="de-DE" dirty="0"/>
              <a:t> open at a time (Word)</a:t>
            </a:r>
          </a:p>
          <a:p>
            <a:pPr lvl="1"/>
            <a:r>
              <a:rPr lang="de-DE" dirty="0"/>
              <a:t>Multiple </a:t>
            </a:r>
            <a:r>
              <a:rPr lang="de-DE" dirty="0" err="1"/>
              <a:t>Document</a:t>
            </a:r>
            <a:r>
              <a:rPr lang="de-DE" dirty="0"/>
              <a:t> Interface (MDI): e.g., multiple </a:t>
            </a:r>
            <a:r>
              <a:rPr lang="de-DE" dirty="0" err="1"/>
              <a:t>documents</a:t>
            </a:r>
            <a:r>
              <a:rPr lang="de-DE" dirty="0"/>
              <a:t> open at a time (Excel)</a:t>
            </a:r>
          </a:p>
          <a:p>
            <a:pPr lvl="1"/>
            <a:r>
              <a:rPr lang="de-DE" dirty="0"/>
              <a:t>Tabbed </a:t>
            </a:r>
            <a:r>
              <a:rPr lang="de-DE" dirty="0" err="1"/>
              <a:t>Document</a:t>
            </a:r>
            <a:r>
              <a:rPr lang="de-DE" dirty="0"/>
              <a:t> Interface (TDI): e.g., multiple </a:t>
            </a:r>
            <a:r>
              <a:rPr lang="de-DE" dirty="0" err="1"/>
              <a:t>tabs</a:t>
            </a:r>
            <a:r>
              <a:rPr lang="de-DE" dirty="0"/>
              <a:t> open at a time (Browser)</a:t>
            </a:r>
          </a:p>
          <a:p>
            <a:r>
              <a:rPr lang="de-DE" b="1" u="sng" dirty="0">
                <a:solidFill>
                  <a:schemeClr val="accent1"/>
                </a:solidFill>
              </a:rPr>
              <a:t>I</a:t>
            </a:r>
            <a:r>
              <a:rPr lang="de-DE" b="1" dirty="0">
                <a:solidFill>
                  <a:schemeClr val="accent1"/>
                </a:solidFill>
              </a:rPr>
              <a:t>cons</a:t>
            </a:r>
          </a:p>
          <a:p>
            <a:pPr lvl="1"/>
            <a:r>
              <a:rPr lang="de-DE" dirty="0" err="1"/>
              <a:t>Graphical</a:t>
            </a:r>
            <a:r>
              <a:rPr lang="de-DE" dirty="0"/>
              <a:t> </a:t>
            </a:r>
            <a:r>
              <a:rPr lang="de-DE" dirty="0" err="1"/>
              <a:t>Representation</a:t>
            </a:r>
            <a:r>
              <a:rPr lang="de-DE" dirty="0"/>
              <a:t>: </a:t>
            </a:r>
            <a:r>
              <a:rPr lang="de-DE" dirty="0" err="1"/>
              <a:t>Warnings</a:t>
            </a:r>
            <a:r>
              <a:rPr lang="de-DE" dirty="0"/>
              <a:t>, Errors, Status, Volume, WiFi, Speaker,…</a:t>
            </a:r>
          </a:p>
          <a:p>
            <a:r>
              <a:rPr lang="de-DE" b="1" u="sng" dirty="0">
                <a:solidFill>
                  <a:schemeClr val="accent1"/>
                </a:solidFill>
              </a:rPr>
              <a:t>M</a:t>
            </a:r>
            <a:r>
              <a:rPr lang="de-DE" b="1" dirty="0">
                <a:solidFill>
                  <a:schemeClr val="accent1"/>
                </a:solidFill>
              </a:rPr>
              <a:t>enu</a:t>
            </a:r>
          </a:p>
          <a:p>
            <a:pPr lvl="1"/>
            <a:r>
              <a:rPr lang="de-DE" dirty="0"/>
              <a:t>Single: </a:t>
            </a:r>
            <a:r>
              <a:rPr lang="de-DE" dirty="0" err="1"/>
              <a:t>Confirmation</a:t>
            </a:r>
            <a:r>
              <a:rPr lang="de-DE" dirty="0"/>
              <a:t> </a:t>
            </a:r>
            <a:r>
              <a:rPr lang="de-DE" dirty="0" err="1"/>
              <a:t>Dialogue</a:t>
            </a:r>
            <a:endParaRPr lang="de-DE" dirty="0"/>
          </a:p>
          <a:p>
            <a:pPr lvl="1"/>
            <a:r>
              <a:rPr lang="de-DE" dirty="0" err="1"/>
              <a:t>Sequential</a:t>
            </a:r>
            <a:r>
              <a:rPr lang="de-DE" dirty="0"/>
              <a:t>/Linear Menu: Dropdown Menu</a:t>
            </a:r>
          </a:p>
          <a:p>
            <a:pPr lvl="1"/>
            <a:r>
              <a:rPr lang="de-DE" dirty="0" err="1"/>
              <a:t>Simultaneous</a:t>
            </a:r>
            <a:r>
              <a:rPr lang="de-DE" dirty="0"/>
              <a:t> Menu: Multiple Radio Buttons</a:t>
            </a:r>
          </a:p>
          <a:p>
            <a:pPr lvl="1"/>
            <a:r>
              <a:rPr lang="de-DE" dirty="0" err="1"/>
              <a:t>Function</a:t>
            </a:r>
            <a:r>
              <a:rPr lang="de-DE" dirty="0"/>
              <a:t>/</a:t>
            </a:r>
            <a:r>
              <a:rPr lang="de-DE" dirty="0" err="1"/>
              <a:t>Hierarchical</a:t>
            </a:r>
            <a:r>
              <a:rPr lang="de-DE" dirty="0"/>
              <a:t> Menu: </a:t>
            </a:r>
            <a:r>
              <a:rPr lang="de-DE" dirty="0" err="1"/>
              <a:t>Context</a:t>
            </a:r>
            <a:r>
              <a:rPr lang="de-DE" dirty="0"/>
              <a:t> </a:t>
            </a:r>
            <a:r>
              <a:rPr lang="de-DE" dirty="0" err="1"/>
              <a:t>menu</a:t>
            </a:r>
            <a:r>
              <a:rPr lang="de-DE" dirty="0"/>
              <a:t> (</a:t>
            </a:r>
            <a:r>
              <a:rPr lang="de-DE" dirty="0" err="1"/>
              <a:t>right</a:t>
            </a:r>
            <a:r>
              <a:rPr lang="de-DE" dirty="0"/>
              <a:t> </a:t>
            </a:r>
            <a:r>
              <a:rPr lang="de-DE" dirty="0" err="1"/>
              <a:t>click</a:t>
            </a:r>
            <a:r>
              <a:rPr lang="de-DE" dirty="0"/>
              <a:t> in Windows)</a:t>
            </a:r>
          </a:p>
          <a:p>
            <a:r>
              <a:rPr lang="de-DE" b="1" u="sng" dirty="0">
                <a:solidFill>
                  <a:schemeClr val="accent1"/>
                </a:solidFill>
              </a:rPr>
              <a:t>P</a:t>
            </a:r>
            <a:r>
              <a:rPr lang="de-DE" b="1" dirty="0">
                <a:solidFill>
                  <a:schemeClr val="accent1"/>
                </a:solidFill>
              </a:rPr>
              <a:t>ointer</a:t>
            </a:r>
          </a:p>
          <a:p>
            <a:pPr lvl="1"/>
            <a:r>
              <a:rPr lang="de-DE" dirty="0"/>
              <a:t>The </a:t>
            </a:r>
            <a:r>
              <a:rPr lang="de-DE" dirty="0" err="1"/>
              <a:t>cursor</a:t>
            </a:r>
            <a:endParaRPr lang="de-DE" dirty="0"/>
          </a:p>
        </p:txBody>
      </p:sp>
      <p:sp>
        <p:nvSpPr>
          <p:cNvPr id="9" name="Inhaltsplatzhalter 8">
            <a:extLst>
              <a:ext uri="{FF2B5EF4-FFF2-40B4-BE49-F238E27FC236}">
                <a16:creationId xmlns:a16="http://schemas.microsoft.com/office/drawing/2014/main" id="{A1B56ED3-926B-B01F-0FC5-3542D6952A84}"/>
              </a:ext>
            </a:extLst>
          </p:cNvPr>
          <p:cNvSpPr>
            <a:spLocks noGrp="1"/>
          </p:cNvSpPr>
          <p:nvPr>
            <p:ph sz="quarter" idx="35"/>
          </p:nvPr>
        </p:nvSpPr>
        <p:spPr/>
        <p:txBody>
          <a:bodyPr/>
          <a:lstStyle/>
          <a:p>
            <a:r>
              <a:rPr lang="de-DE" dirty="0"/>
              <a:t>Della Silva, C. (2015). </a:t>
            </a:r>
            <a:r>
              <a:rPr lang="de-DE" dirty="0" err="1"/>
              <a:t>TactiForm</a:t>
            </a:r>
            <a:r>
              <a:rPr lang="de-DE" dirty="0"/>
              <a:t> : a </a:t>
            </a:r>
            <a:r>
              <a:rPr lang="de-DE" dirty="0" err="1"/>
              <a:t>touch</a:t>
            </a:r>
            <a:r>
              <a:rPr lang="de-DE" dirty="0"/>
              <a:t> sensitive </a:t>
            </a:r>
            <a:r>
              <a:rPr lang="de-DE" dirty="0" err="1"/>
              <a:t>actuated</a:t>
            </a:r>
            <a:r>
              <a:rPr lang="de-DE" dirty="0"/>
              <a:t> </a:t>
            </a:r>
            <a:r>
              <a:rPr lang="de-DE" dirty="0" err="1"/>
              <a:t>shape</a:t>
            </a:r>
            <a:r>
              <a:rPr lang="de-DE" dirty="0"/>
              <a:t> </a:t>
            </a:r>
            <a:r>
              <a:rPr lang="de-DE" dirty="0" err="1"/>
              <a:t>display</a:t>
            </a:r>
            <a:r>
              <a:rPr lang="de-DE" dirty="0"/>
              <a:t> </a:t>
            </a:r>
            <a:r>
              <a:rPr lang="de-DE" dirty="0" err="1"/>
              <a:t>as</a:t>
            </a:r>
            <a:r>
              <a:rPr lang="de-DE" dirty="0"/>
              <a:t> a </a:t>
            </a:r>
            <a:r>
              <a:rPr lang="de-DE" dirty="0" err="1"/>
              <a:t>dynamic</a:t>
            </a:r>
            <a:r>
              <a:rPr lang="de-DE" dirty="0"/>
              <a:t> </a:t>
            </a:r>
            <a:r>
              <a:rPr lang="de-DE" dirty="0" err="1"/>
              <a:t>interactive</a:t>
            </a:r>
            <a:r>
              <a:rPr lang="de-DE" dirty="0"/>
              <a:t> </a:t>
            </a:r>
            <a:r>
              <a:rPr lang="de-DE" dirty="0" err="1"/>
              <a:t>user</a:t>
            </a:r>
            <a:r>
              <a:rPr lang="de-DE" dirty="0"/>
              <a:t> interface </a:t>
            </a:r>
            <a:r>
              <a:rPr lang="de-DE" dirty="0" err="1"/>
              <a:t>for</a:t>
            </a:r>
            <a:r>
              <a:rPr lang="de-DE" dirty="0"/>
              <a:t> </a:t>
            </a:r>
            <a:r>
              <a:rPr lang="de-DE" dirty="0" err="1"/>
              <a:t>geospatial</a:t>
            </a:r>
            <a:r>
              <a:rPr lang="de-DE" dirty="0"/>
              <a:t> </a:t>
            </a:r>
            <a:r>
              <a:rPr lang="de-DE" dirty="0" err="1"/>
              <a:t>visual</a:t>
            </a:r>
            <a:r>
              <a:rPr lang="de-DE" dirty="0"/>
              <a:t> </a:t>
            </a:r>
            <a:r>
              <a:rPr lang="de-DE" dirty="0" err="1"/>
              <a:t>analytic</a:t>
            </a:r>
            <a:r>
              <a:rPr lang="de-DE" dirty="0"/>
              <a:t> </a:t>
            </a:r>
            <a:r>
              <a:rPr lang="de-DE" dirty="0" err="1"/>
              <a:t>systems</a:t>
            </a:r>
            <a:r>
              <a:rPr lang="de-DE" dirty="0"/>
              <a:t>. </a:t>
            </a:r>
            <a:r>
              <a:rPr lang="de-DE" dirty="0" err="1"/>
              <a:t>ResearchGate</a:t>
            </a:r>
            <a:r>
              <a:rPr lang="de-DE" dirty="0"/>
              <a:t>. </a:t>
            </a:r>
            <a:r>
              <a:rPr lang="de-DE" dirty="0" err="1"/>
              <a:t>Retrieved</a:t>
            </a:r>
            <a:r>
              <a:rPr lang="de-DE" dirty="0"/>
              <a:t> </a:t>
            </a:r>
            <a:r>
              <a:rPr lang="de-DE" dirty="0" err="1"/>
              <a:t>from</a:t>
            </a:r>
            <a:r>
              <a:rPr lang="de-DE" dirty="0"/>
              <a:t> https://www.researchgate.net/publication/290180604_TactiForm_a_touch_sensitive_actuated_shape_display_as_a_dynamic_interactive_user_interface_for_geospatial_visual_analytic_systems/figures?lo=1&amp;utm_source=google&amp;utm_medium=organic</a:t>
            </a:r>
          </a:p>
        </p:txBody>
      </p:sp>
      <p:pic>
        <p:nvPicPr>
          <p:cNvPr id="1028" name="Picture 4" descr="Example of a typical WIMP interface. | Download Scientific Diagram">
            <a:extLst>
              <a:ext uri="{FF2B5EF4-FFF2-40B4-BE49-F238E27FC236}">
                <a16:creationId xmlns:a16="http://schemas.microsoft.com/office/drawing/2014/main" id="{02D46A9F-5790-046C-1518-F5C34D528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875" y="2864917"/>
            <a:ext cx="3384551" cy="254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476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390CFF-F0A5-481E-42EA-8BDE591E503F}"/>
              </a:ext>
            </a:extLst>
          </p:cNvPr>
          <p:cNvSpPr>
            <a:spLocks noGrp="1"/>
          </p:cNvSpPr>
          <p:nvPr>
            <p:ph type="title"/>
          </p:nvPr>
        </p:nvSpPr>
        <p:spPr/>
        <p:txBody>
          <a:bodyPr/>
          <a:lstStyle/>
          <a:p>
            <a:r>
              <a:rPr lang="de-DE" dirty="0"/>
              <a:t>Design Systems</a:t>
            </a:r>
          </a:p>
        </p:txBody>
      </p:sp>
      <p:sp>
        <p:nvSpPr>
          <p:cNvPr id="3" name="Fußzeilenplatzhalter 2">
            <a:extLst>
              <a:ext uri="{FF2B5EF4-FFF2-40B4-BE49-F238E27FC236}">
                <a16:creationId xmlns:a16="http://schemas.microsoft.com/office/drawing/2014/main" id="{2DABFB37-7EB8-51A5-9295-B709ABFF330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88E47E6-1FC7-146F-5632-C78B5B9F1769}"/>
              </a:ext>
            </a:extLst>
          </p:cNvPr>
          <p:cNvSpPr>
            <a:spLocks noGrp="1"/>
          </p:cNvSpPr>
          <p:nvPr>
            <p:ph type="sldNum" sz="quarter" idx="28"/>
          </p:nvPr>
        </p:nvSpPr>
        <p:spPr/>
        <p:txBody>
          <a:bodyPr/>
          <a:lstStyle/>
          <a:p>
            <a:fld id="{BA24374A-C3A8-471A-8837-3FC31668ABE5}" type="slidenum">
              <a:rPr lang="de-DE" smtClean="0"/>
              <a:pPr/>
              <a:t>12</a:t>
            </a:fld>
            <a:endParaRPr lang="de-DE" dirty="0"/>
          </a:p>
        </p:txBody>
      </p:sp>
      <p:sp>
        <p:nvSpPr>
          <p:cNvPr id="5" name="Textplatzhalter 4">
            <a:extLst>
              <a:ext uri="{FF2B5EF4-FFF2-40B4-BE49-F238E27FC236}">
                <a16:creationId xmlns:a16="http://schemas.microsoft.com/office/drawing/2014/main" id="{CD231A38-D8B2-A20A-AEC6-6FD0EEDFF512}"/>
              </a:ext>
            </a:extLst>
          </p:cNvPr>
          <p:cNvSpPr>
            <a:spLocks noGrp="1"/>
          </p:cNvSpPr>
          <p:nvPr>
            <p:ph type="body" sz="quarter" idx="21"/>
          </p:nvPr>
        </p:nvSpPr>
        <p:spPr/>
        <p:txBody>
          <a:bodyPr/>
          <a:lstStyle/>
          <a:p>
            <a:r>
              <a:rPr lang="de-DE"/>
              <a:t>Design</a:t>
            </a:r>
            <a:endParaRPr lang="de-DE" dirty="0"/>
          </a:p>
        </p:txBody>
      </p:sp>
      <p:sp>
        <p:nvSpPr>
          <p:cNvPr id="6" name="Textplatzhalter 5">
            <a:extLst>
              <a:ext uri="{FF2B5EF4-FFF2-40B4-BE49-F238E27FC236}">
                <a16:creationId xmlns:a16="http://schemas.microsoft.com/office/drawing/2014/main" id="{2874D82B-FAA8-82B0-AB63-4716DFC065E5}"/>
              </a:ext>
            </a:extLst>
          </p:cNvPr>
          <p:cNvSpPr>
            <a:spLocks noGrp="1"/>
          </p:cNvSpPr>
          <p:nvPr>
            <p:ph type="body" sz="quarter" idx="29"/>
          </p:nvPr>
        </p:nvSpPr>
        <p:spPr/>
        <p:txBody>
          <a:bodyPr/>
          <a:lstStyle/>
          <a:p>
            <a:endParaRPr lang="de-DE"/>
          </a:p>
        </p:txBody>
      </p:sp>
      <p:pic>
        <p:nvPicPr>
          <p:cNvPr id="7" name="Grafik 6">
            <a:extLst>
              <a:ext uri="{FF2B5EF4-FFF2-40B4-BE49-F238E27FC236}">
                <a16:creationId xmlns:a16="http://schemas.microsoft.com/office/drawing/2014/main" id="{8594B190-87A1-1D34-D315-91C17BDE09C3}"/>
              </a:ext>
            </a:extLst>
          </p:cNvPr>
          <p:cNvPicPr>
            <a:picLocks noChangeAspect="1"/>
          </p:cNvPicPr>
          <p:nvPr/>
        </p:nvPicPr>
        <p:blipFill rotWithShape="1">
          <a:blip r:embed="rId2"/>
          <a:srcRect t="16663"/>
          <a:stretch/>
        </p:blipFill>
        <p:spPr>
          <a:xfrm>
            <a:off x="1809750" y="1449387"/>
            <a:ext cx="8572500" cy="4516631"/>
          </a:xfrm>
          <a:prstGeom prst="rect">
            <a:avLst/>
          </a:prstGeom>
        </p:spPr>
      </p:pic>
    </p:spTree>
    <p:extLst>
      <p:ext uri="{BB962C8B-B14F-4D97-AF65-F5344CB8AC3E}">
        <p14:creationId xmlns:p14="http://schemas.microsoft.com/office/powerpoint/2010/main" val="2450210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9F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4E7092-03AD-F462-1BC0-7417DBF804E9}"/>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A32F561C-F8DF-FF84-B78F-56D5B8747B4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C17C390-E284-EE15-A246-3EFF9ED14BF7}"/>
              </a:ext>
            </a:extLst>
          </p:cNvPr>
          <p:cNvSpPr>
            <a:spLocks noGrp="1"/>
          </p:cNvSpPr>
          <p:nvPr>
            <p:ph type="sldNum" sz="quarter" idx="33"/>
          </p:nvPr>
        </p:nvSpPr>
        <p:spPr/>
        <p:txBody>
          <a:bodyPr/>
          <a:lstStyle/>
          <a:p>
            <a:fld id="{BA24374A-C3A8-471A-8837-3FC31668ABE5}" type="slidenum">
              <a:rPr lang="de-DE" smtClean="0"/>
              <a:pPr/>
              <a:t>13</a:t>
            </a:fld>
            <a:endParaRPr lang="de-DE" dirty="0"/>
          </a:p>
        </p:txBody>
      </p:sp>
      <p:sp>
        <p:nvSpPr>
          <p:cNvPr id="5" name="Textplatzhalter 4">
            <a:extLst>
              <a:ext uri="{FF2B5EF4-FFF2-40B4-BE49-F238E27FC236}">
                <a16:creationId xmlns:a16="http://schemas.microsoft.com/office/drawing/2014/main" id="{CA7E3C21-6ECB-8E16-46C3-DA95506B4A7E}"/>
              </a:ext>
            </a:extLst>
          </p:cNvPr>
          <p:cNvSpPr>
            <a:spLocks noGrp="1"/>
          </p:cNvSpPr>
          <p:nvPr>
            <p:ph type="body" sz="quarter" idx="21"/>
          </p:nvPr>
        </p:nvSpPr>
        <p:spPr/>
        <p:txBody>
          <a:bodyPr/>
          <a:lstStyle/>
          <a:p>
            <a:r>
              <a:rPr lang="de-DE"/>
              <a:t>Design</a:t>
            </a:r>
            <a:endParaRPr lang="de-DE" dirty="0"/>
          </a:p>
        </p:txBody>
      </p:sp>
      <p:sp>
        <p:nvSpPr>
          <p:cNvPr id="6" name="Textplatzhalter 5">
            <a:extLst>
              <a:ext uri="{FF2B5EF4-FFF2-40B4-BE49-F238E27FC236}">
                <a16:creationId xmlns:a16="http://schemas.microsoft.com/office/drawing/2014/main" id="{EA2A091B-48D3-7E2B-A5B5-1A0C9C55A6C4}"/>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2293A85C-80FD-3B9B-39FE-FC5EEC0F5607}"/>
              </a:ext>
            </a:extLst>
          </p:cNvPr>
          <p:cNvSpPr>
            <a:spLocks noGrp="1"/>
          </p:cNvSpPr>
          <p:nvPr>
            <p:ph sz="quarter" idx="35"/>
          </p:nvPr>
        </p:nvSpPr>
        <p:spPr/>
        <p:txBody>
          <a:bodyPr/>
          <a:lstStyle/>
          <a:p>
            <a:r>
              <a:rPr lang="de-DE" dirty="0">
                <a:hlinkClick r:id="rId2"/>
              </a:rPr>
              <a:t>https://best10.club/category.php/ui+library+for+react/?v=bc_v2_4</a:t>
            </a:r>
            <a:r>
              <a:rPr lang="de-DE" dirty="0"/>
              <a:t> </a:t>
            </a:r>
          </a:p>
        </p:txBody>
      </p:sp>
      <p:pic>
        <p:nvPicPr>
          <p:cNvPr id="4102" name="Picture 6" descr="Ui library for react, UPP TILL 70% AV sälja stort - psanaram.com">
            <a:extLst>
              <a:ext uri="{FF2B5EF4-FFF2-40B4-BE49-F238E27FC236}">
                <a16:creationId xmlns:a16="http://schemas.microsoft.com/office/drawing/2014/main" id="{571BE43E-864C-D146-C21E-FF296271C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688" y="550466"/>
            <a:ext cx="7173912" cy="538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811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13E89A-56B1-A43E-8E2A-3C94DD8A3464}"/>
              </a:ext>
            </a:extLst>
          </p:cNvPr>
          <p:cNvSpPr>
            <a:spLocks noGrp="1"/>
          </p:cNvSpPr>
          <p:nvPr>
            <p:ph type="title"/>
          </p:nvPr>
        </p:nvSpPr>
        <p:spPr/>
        <p:txBody>
          <a:bodyPr/>
          <a:lstStyle/>
          <a:p>
            <a:r>
              <a:rPr lang="de-DE" dirty="0"/>
              <a:t>Front-End: Bootstrap</a:t>
            </a:r>
          </a:p>
        </p:txBody>
      </p:sp>
      <p:sp>
        <p:nvSpPr>
          <p:cNvPr id="3" name="Fußzeilenplatzhalter 2">
            <a:extLst>
              <a:ext uri="{FF2B5EF4-FFF2-40B4-BE49-F238E27FC236}">
                <a16:creationId xmlns:a16="http://schemas.microsoft.com/office/drawing/2014/main" id="{E7DAD9E1-7AA9-F4A9-9769-52FD6EF7DE8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FF9BC82-F851-9528-427D-AA27B58ADB63}"/>
              </a:ext>
            </a:extLst>
          </p:cNvPr>
          <p:cNvSpPr>
            <a:spLocks noGrp="1"/>
          </p:cNvSpPr>
          <p:nvPr>
            <p:ph type="sldNum" sz="quarter" idx="33"/>
          </p:nvPr>
        </p:nvSpPr>
        <p:spPr/>
        <p:txBody>
          <a:bodyPr/>
          <a:lstStyle/>
          <a:p>
            <a:fld id="{BA24374A-C3A8-471A-8837-3FC31668ABE5}" type="slidenum">
              <a:rPr lang="de-DE" smtClean="0"/>
              <a:pPr/>
              <a:t>14</a:t>
            </a:fld>
            <a:endParaRPr lang="de-DE" dirty="0"/>
          </a:p>
        </p:txBody>
      </p:sp>
      <p:sp>
        <p:nvSpPr>
          <p:cNvPr id="5" name="Textplatzhalter 4">
            <a:extLst>
              <a:ext uri="{FF2B5EF4-FFF2-40B4-BE49-F238E27FC236}">
                <a16:creationId xmlns:a16="http://schemas.microsoft.com/office/drawing/2014/main" id="{FB100770-6F48-1E12-CF3A-D1AF2938CF16}"/>
              </a:ext>
            </a:extLst>
          </p:cNvPr>
          <p:cNvSpPr>
            <a:spLocks noGrp="1"/>
          </p:cNvSpPr>
          <p:nvPr>
            <p:ph type="body" sz="quarter" idx="21"/>
          </p:nvPr>
        </p:nvSpPr>
        <p:spPr/>
        <p:txBody>
          <a:bodyPr/>
          <a:lstStyle/>
          <a:p>
            <a:r>
              <a:rPr lang="de-DE" dirty="0"/>
              <a:t>Design</a:t>
            </a:r>
          </a:p>
        </p:txBody>
      </p:sp>
      <p:sp>
        <p:nvSpPr>
          <p:cNvPr id="6" name="Textplatzhalter 5">
            <a:extLst>
              <a:ext uri="{FF2B5EF4-FFF2-40B4-BE49-F238E27FC236}">
                <a16:creationId xmlns:a16="http://schemas.microsoft.com/office/drawing/2014/main" id="{23F5E4F8-9AB2-AD0F-896D-850E9A05A483}"/>
              </a:ext>
            </a:extLst>
          </p:cNvPr>
          <p:cNvSpPr>
            <a:spLocks noGrp="1"/>
          </p:cNvSpPr>
          <p:nvPr>
            <p:ph type="body" sz="quarter" idx="34"/>
          </p:nvPr>
        </p:nvSpPr>
        <p:spPr>
          <a:xfrm>
            <a:off x="695326" y="1449388"/>
            <a:ext cx="4551324" cy="4056061"/>
          </a:xfrm>
        </p:spPr>
        <p:txBody>
          <a:bodyPr/>
          <a:lstStyle/>
          <a:p>
            <a:r>
              <a:rPr lang="en-US" dirty="0"/>
              <a:t>Powerful, extensible, and feature-packed frontend toolkit for web (JavaScript/HTML/CSS)</a:t>
            </a:r>
          </a:p>
          <a:p>
            <a:r>
              <a:rPr lang="en-US" dirty="0"/>
              <a:t>Design templates for typography, forms, buttons, navigation, and other interface components</a:t>
            </a:r>
          </a:p>
          <a:p>
            <a:r>
              <a:rPr lang="en-US" dirty="0"/>
              <a:t>Mobile-friendly/”Mobile-first”</a:t>
            </a:r>
            <a:endParaRPr lang="de-DE" dirty="0"/>
          </a:p>
        </p:txBody>
      </p:sp>
      <p:sp>
        <p:nvSpPr>
          <p:cNvPr id="7" name="Inhaltsplatzhalter 6">
            <a:extLst>
              <a:ext uri="{FF2B5EF4-FFF2-40B4-BE49-F238E27FC236}">
                <a16:creationId xmlns:a16="http://schemas.microsoft.com/office/drawing/2014/main" id="{58909DE3-FD82-FBB8-2382-7ECF7F600A16}"/>
              </a:ext>
            </a:extLst>
          </p:cNvPr>
          <p:cNvSpPr>
            <a:spLocks noGrp="1"/>
          </p:cNvSpPr>
          <p:nvPr>
            <p:ph sz="quarter" idx="35"/>
          </p:nvPr>
        </p:nvSpPr>
        <p:spPr/>
        <p:txBody>
          <a:bodyPr/>
          <a:lstStyle/>
          <a:p>
            <a:r>
              <a:rPr lang="de-DE" dirty="0">
                <a:hlinkClick r:id="rId2"/>
              </a:rPr>
              <a:t>https://getbootstrap.com/</a:t>
            </a:r>
            <a:r>
              <a:rPr lang="de-DE" dirty="0"/>
              <a:t> and </a:t>
            </a:r>
            <a:r>
              <a:rPr lang="de-DE" dirty="0">
                <a:hlinkClick r:id="rId3"/>
              </a:rPr>
              <a:t>https://www.uplabs.com/posts/bootstrap-4-all-components</a:t>
            </a:r>
            <a:r>
              <a:rPr lang="de-DE" dirty="0"/>
              <a:t>  </a:t>
            </a:r>
          </a:p>
        </p:txBody>
      </p:sp>
      <p:pic>
        <p:nvPicPr>
          <p:cNvPr id="2050" name="Picture 2" descr="Bootstrap 4 All Components">
            <a:extLst>
              <a:ext uri="{FF2B5EF4-FFF2-40B4-BE49-F238E27FC236}">
                <a16:creationId xmlns:a16="http://schemas.microsoft.com/office/drawing/2014/main" id="{4A4E5530-5C4E-D524-A89F-D3FA376372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6814" y="518241"/>
            <a:ext cx="6649611" cy="4987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63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F2F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C5409C-B93D-48A2-E271-4D7A72938641}"/>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4AB80E35-F403-8017-607B-5AD46B328C5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200B85F-2822-498E-4D59-86EA7B24AE26}"/>
              </a:ext>
            </a:extLst>
          </p:cNvPr>
          <p:cNvSpPr>
            <a:spLocks noGrp="1"/>
          </p:cNvSpPr>
          <p:nvPr>
            <p:ph type="sldNum" sz="quarter" idx="33"/>
          </p:nvPr>
        </p:nvSpPr>
        <p:spPr/>
        <p:txBody>
          <a:bodyPr/>
          <a:lstStyle/>
          <a:p>
            <a:fld id="{BA24374A-C3A8-471A-8837-3FC31668ABE5}" type="slidenum">
              <a:rPr lang="de-DE" smtClean="0"/>
              <a:pPr/>
              <a:t>15</a:t>
            </a:fld>
            <a:endParaRPr lang="de-DE" dirty="0"/>
          </a:p>
        </p:txBody>
      </p:sp>
      <p:sp>
        <p:nvSpPr>
          <p:cNvPr id="5" name="Textplatzhalter 4">
            <a:extLst>
              <a:ext uri="{FF2B5EF4-FFF2-40B4-BE49-F238E27FC236}">
                <a16:creationId xmlns:a16="http://schemas.microsoft.com/office/drawing/2014/main" id="{CD5CB8E8-F6C4-188D-1857-0B3322F919A4}"/>
              </a:ext>
            </a:extLst>
          </p:cNvPr>
          <p:cNvSpPr>
            <a:spLocks noGrp="1"/>
          </p:cNvSpPr>
          <p:nvPr>
            <p:ph type="body" sz="quarter" idx="21"/>
          </p:nvPr>
        </p:nvSpPr>
        <p:spPr/>
        <p:txBody>
          <a:bodyPr/>
          <a:lstStyle/>
          <a:p>
            <a:r>
              <a:rPr lang="de-DE" dirty="0"/>
              <a:t>Design</a:t>
            </a:r>
          </a:p>
        </p:txBody>
      </p:sp>
      <p:sp>
        <p:nvSpPr>
          <p:cNvPr id="6" name="Textplatzhalter 5">
            <a:extLst>
              <a:ext uri="{FF2B5EF4-FFF2-40B4-BE49-F238E27FC236}">
                <a16:creationId xmlns:a16="http://schemas.microsoft.com/office/drawing/2014/main" id="{A24643CF-38B0-1B10-04B0-6D687973C3A2}"/>
              </a:ext>
            </a:extLst>
          </p:cNvPr>
          <p:cNvSpPr>
            <a:spLocks noGrp="1"/>
          </p:cNvSpPr>
          <p:nvPr>
            <p:ph type="body" sz="quarter" idx="34"/>
          </p:nvPr>
        </p:nvSpPr>
        <p:spPr/>
        <p:txBody>
          <a:bodyPr/>
          <a:lstStyle/>
          <a:p>
            <a:endParaRPr lang="de-DE" dirty="0"/>
          </a:p>
        </p:txBody>
      </p:sp>
      <p:pic>
        <p:nvPicPr>
          <p:cNvPr id="9" name="Grafik 8">
            <a:extLst>
              <a:ext uri="{FF2B5EF4-FFF2-40B4-BE49-F238E27FC236}">
                <a16:creationId xmlns:a16="http://schemas.microsoft.com/office/drawing/2014/main" id="{A0595587-7DC4-D56D-809C-CBEB0B409094}"/>
              </a:ext>
            </a:extLst>
          </p:cNvPr>
          <p:cNvPicPr>
            <a:picLocks noChangeAspect="1"/>
          </p:cNvPicPr>
          <p:nvPr/>
        </p:nvPicPr>
        <p:blipFill rotWithShape="1">
          <a:blip r:embed="rId2"/>
          <a:srcRect r="2610"/>
          <a:stretch/>
        </p:blipFill>
        <p:spPr>
          <a:xfrm>
            <a:off x="993241" y="32883"/>
            <a:ext cx="9500133" cy="5848350"/>
          </a:xfrm>
          <a:prstGeom prst="rect">
            <a:avLst/>
          </a:prstGeom>
        </p:spPr>
      </p:pic>
      <p:sp>
        <p:nvSpPr>
          <p:cNvPr id="13" name="Inhaltsplatzhalter 6">
            <a:extLst>
              <a:ext uri="{FF2B5EF4-FFF2-40B4-BE49-F238E27FC236}">
                <a16:creationId xmlns:a16="http://schemas.microsoft.com/office/drawing/2014/main" id="{776B09B8-6729-DBC7-9296-25AF6B6231E5}"/>
              </a:ext>
            </a:extLst>
          </p:cNvPr>
          <p:cNvSpPr>
            <a:spLocks noGrp="1"/>
          </p:cNvSpPr>
          <p:nvPr>
            <p:ph sz="quarter" idx="35"/>
          </p:nvPr>
        </p:nvSpPr>
        <p:spPr>
          <a:xfrm>
            <a:off x="695325" y="5505450"/>
            <a:ext cx="10801350" cy="623888"/>
          </a:xfrm>
        </p:spPr>
        <p:txBody>
          <a:bodyPr/>
          <a:lstStyle/>
          <a:p>
            <a:r>
              <a:rPr lang="de-DE" dirty="0"/>
              <a:t>Image </a:t>
            </a:r>
            <a:r>
              <a:rPr lang="de-DE" dirty="0" err="1"/>
              <a:t>from</a:t>
            </a:r>
            <a:r>
              <a:rPr lang="de-DE" dirty="0"/>
              <a:t>: </a:t>
            </a:r>
            <a:r>
              <a:rPr lang="de-DE" dirty="0">
                <a:hlinkClick r:id="rId3"/>
              </a:rPr>
              <a:t>https://getbootstrap.com/</a:t>
            </a:r>
            <a:r>
              <a:rPr lang="de-DE" dirty="0"/>
              <a:t> </a:t>
            </a:r>
          </a:p>
        </p:txBody>
      </p:sp>
      <p:pic>
        <p:nvPicPr>
          <p:cNvPr id="11" name="Grafik 10">
            <a:extLst>
              <a:ext uri="{FF2B5EF4-FFF2-40B4-BE49-F238E27FC236}">
                <a16:creationId xmlns:a16="http://schemas.microsoft.com/office/drawing/2014/main" id="{D7DD9DCE-E5A2-926E-9643-EE6110B737CC}"/>
              </a:ext>
            </a:extLst>
          </p:cNvPr>
          <p:cNvPicPr>
            <a:picLocks noChangeAspect="1"/>
          </p:cNvPicPr>
          <p:nvPr/>
        </p:nvPicPr>
        <p:blipFill>
          <a:blip r:embed="rId4"/>
          <a:stretch>
            <a:fillRect/>
          </a:stretch>
        </p:blipFill>
        <p:spPr>
          <a:xfrm>
            <a:off x="8486721" y="0"/>
            <a:ext cx="1898002" cy="5914115"/>
          </a:xfrm>
          <a:prstGeom prst="rect">
            <a:avLst/>
          </a:prstGeom>
        </p:spPr>
      </p:pic>
    </p:spTree>
    <p:extLst>
      <p:ext uri="{BB962C8B-B14F-4D97-AF65-F5344CB8AC3E}">
        <p14:creationId xmlns:p14="http://schemas.microsoft.com/office/powerpoint/2010/main" val="1873667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49300F-4AC1-6F55-0AF7-2B891DEED095}"/>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6294F677-D853-F1D2-E900-DA2A79218588}"/>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3FA1A85-479B-5A88-62B8-017E06F2A8EE}"/>
              </a:ext>
            </a:extLst>
          </p:cNvPr>
          <p:cNvSpPr>
            <a:spLocks noGrp="1"/>
          </p:cNvSpPr>
          <p:nvPr>
            <p:ph type="sldNum" sz="quarter" idx="33"/>
          </p:nvPr>
        </p:nvSpPr>
        <p:spPr/>
        <p:txBody>
          <a:bodyPr/>
          <a:lstStyle/>
          <a:p>
            <a:fld id="{BA24374A-C3A8-471A-8837-3FC31668ABE5}" type="slidenum">
              <a:rPr lang="de-DE" smtClean="0"/>
              <a:pPr/>
              <a:t>16</a:t>
            </a:fld>
            <a:endParaRPr lang="de-DE" dirty="0"/>
          </a:p>
        </p:txBody>
      </p:sp>
      <p:sp>
        <p:nvSpPr>
          <p:cNvPr id="5" name="Textplatzhalter 4">
            <a:extLst>
              <a:ext uri="{FF2B5EF4-FFF2-40B4-BE49-F238E27FC236}">
                <a16:creationId xmlns:a16="http://schemas.microsoft.com/office/drawing/2014/main" id="{D9A8DD71-3A73-1EED-64AE-05EB2E40C133}"/>
              </a:ext>
            </a:extLst>
          </p:cNvPr>
          <p:cNvSpPr>
            <a:spLocks noGrp="1"/>
          </p:cNvSpPr>
          <p:nvPr>
            <p:ph type="body" sz="quarter" idx="21"/>
          </p:nvPr>
        </p:nvSpPr>
        <p:spPr/>
        <p:txBody>
          <a:bodyPr/>
          <a:lstStyle/>
          <a:p>
            <a:r>
              <a:rPr lang="de-DE"/>
              <a:t>Design</a:t>
            </a:r>
          </a:p>
        </p:txBody>
      </p:sp>
      <p:sp>
        <p:nvSpPr>
          <p:cNvPr id="6" name="Textplatzhalter 5">
            <a:extLst>
              <a:ext uri="{FF2B5EF4-FFF2-40B4-BE49-F238E27FC236}">
                <a16:creationId xmlns:a16="http://schemas.microsoft.com/office/drawing/2014/main" id="{59DD619F-AC72-E55E-109E-252A1C944808}"/>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79D47ADD-4113-5232-6E70-BE27BBBA6531}"/>
              </a:ext>
            </a:extLst>
          </p:cNvPr>
          <p:cNvSpPr>
            <a:spLocks noGrp="1"/>
          </p:cNvSpPr>
          <p:nvPr>
            <p:ph sz="quarter" idx="35"/>
          </p:nvPr>
        </p:nvSpPr>
        <p:spPr/>
        <p:txBody>
          <a:bodyPr/>
          <a:lstStyle/>
          <a:p>
            <a:r>
              <a:rPr lang="de-DE" dirty="0"/>
              <a:t>Animation </a:t>
            </a:r>
            <a:r>
              <a:rPr lang="de-DE" dirty="0" err="1"/>
              <a:t>from</a:t>
            </a:r>
            <a:r>
              <a:rPr lang="de-DE" dirty="0"/>
              <a:t>: </a:t>
            </a:r>
            <a:r>
              <a:rPr lang="de-DE" dirty="0">
                <a:hlinkClick r:id="rId2"/>
              </a:rPr>
              <a:t>https://retool.com/</a:t>
            </a:r>
            <a:endParaRPr lang="de-DE" dirty="0"/>
          </a:p>
        </p:txBody>
      </p:sp>
      <p:pic>
        <p:nvPicPr>
          <p:cNvPr id="3074" name="Picture 2" descr="Why Retool rebuilt our UI component library from scratch">
            <a:extLst>
              <a:ext uri="{FF2B5EF4-FFF2-40B4-BE49-F238E27FC236}">
                <a16:creationId xmlns:a16="http://schemas.microsoft.com/office/drawing/2014/main" id="{02BABA52-764C-F4E9-FF1C-B1A67A932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12192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953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dirty="0"/>
              <a:t>Usability and </a:t>
            </a:r>
            <a:r>
              <a:rPr lang="de-DE" dirty="0" err="1"/>
              <a:t>the</a:t>
            </a:r>
            <a:r>
              <a:rPr lang="de-DE" dirty="0"/>
              <a:t> Signs of Beauty</a:t>
            </a:r>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de-DE" dirty="0" err="1"/>
              <a:t>Aesthetics</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17</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Slides adapted from hci-lecture.org (A. Schmidt, N. Henze, K. Wolf, V. Schwind), Image from: </a:t>
            </a:r>
            <a:r>
              <a:rPr lang="de-DE" sz="1200" b="0" i="0" dirty="0">
                <a:solidFill>
                  <a:sysClr val="windowText" lastClr="000000"/>
                </a:solidFill>
                <a:effectLst/>
                <a:latin typeface="arial" panose="020B0604020202020204" pitchFamily="34" charset="0"/>
                <a:hlinkClick r:id="rId7"/>
              </a:rPr>
              <a:t>https://pxhere.com/de/photo/956874</a:t>
            </a:r>
            <a:r>
              <a:rPr lang="de-DE" sz="1200" b="0" i="0" dirty="0">
                <a:solidFill>
                  <a:sysClr val="windowText" lastClr="000000"/>
                </a:solidFill>
                <a:effectLst/>
                <a:latin typeface="arial" panose="020B0604020202020204" pitchFamily="34" charset="0"/>
              </a:rPr>
              <a:t> </a:t>
            </a:r>
            <a:endParaRPr lang="en-US" sz="1200" dirty="0">
              <a:solidFill>
                <a:sysClr val="windowText" lastClr="000000"/>
              </a:solidFill>
            </a:endParaRPr>
          </a:p>
        </p:txBody>
      </p:sp>
      <p:pic>
        <p:nvPicPr>
          <p:cNvPr id="7" name="Bildplatzhalter 6">
            <a:extLst>
              <a:ext uri="{FF2B5EF4-FFF2-40B4-BE49-F238E27FC236}">
                <a16:creationId xmlns:a16="http://schemas.microsoft.com/office/drawing/2014/main" id="{8274E2F2-F0F8-1FE7-0C65-FBD7ED9908D5}"/>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31859" b="31859"/>
          <a:stretch/>
        </p:blipFill>
        <p:spPr>
          <a:xfrm>
            <a:off x="0" y="1089025"/>
            <a:ext cx="12192000" cy="2879725"/>
          </a:xfrm>
        </p:spPr>
      </p:pic>
    </p:spTree>
    <p:extLst>
      <p:ext uri="{BB962C8B-B14F-4D97-AF65-F5344CB8AC3E}">
        <p14:creationId xmlns:p14="http://schemas.microsoft.com/office/powerpoint/2010/main" val="2004143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3723D9-D6FA-D8BD-2315-DDFA9F202881}"/>
              </a:ext>
            </a:extLst>
          </p:cNvPr>
          <p:cNvSpPr>
            <a:spLocks noGrp="1"/>
          </p:cNvSpPr>
          <p:nvPr>
            <p:ph type="title"/>
          </p:nvPr>
        </p:nvSpPr>
        <p:spPr>
          <a:xfrm>
            <a:off x="695325" y="115889"/>
            <a:ext cx="10801350" cy="973136"/>
          </a:xfrm>
        </p:spPr>
        <p:txBody>
          <a:bodyPr/>
          <a:lstStyle/>
          <a:p>
            <a:r>
              <a:rPr lang="de-DE" dirty="0" err="1"/>
              <a:t>Aesthetics</a:t>
            </a:r>
            <a:endParaRPr lang="de-DE" dirty="0"/>
          </a:p>
        </p:txBody>
      </p:sp>
      <p:sp>
        <p:nvSpPr>
          <p:cNvPr id="3" name="Fußzeilenplatzhalter 2">
            <a:extLst>
              <a:ext uri="{FF2B5EF4-FFF2-40B4-BE49-F238E27FC236}">
                <a16:creationId xmlns:a16="http://schemas.microsoft.com/office/drawing/2014/main" id="{BB9CC5DD-3EA5-136F-AB6B-8C21D00D1FAC}"/>
              </a:ext>
            </a:extLst>
          </p:cNvPr>
          <p:cNvSpPr>
            <a:spLocks noGrp="1"/>
          </p:cNvSpPr>
          <p:nvPr>
            <p:ph type="ftr" sz="quarter" idx="27"/>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4B4E054-77DB-7483-BC50-0ECC80B9876A}"/>
              </a:ext>
            </a:extLst>
          </p:cNvPr>
          <p:cNvSpPr>
            <a:spLocks noGrp="1"/>
          </p:cNvSpPr>
          <p:nvPr>
            <p:ph type="sldNum" sz="quarter" idx="28"/>
          </p:nvPr>
        </p:nvSpPr>
        <p:spPr>
          <a:xfrm>
            <a:off x="11496674" y="6318000"/>
            <a:ext cx="695325" cy="540000"/>
          </a:xfrm>
        </p:spPr>
        <p:txBody>
          <a:bodyPr/>
          <a:lstStyle/>
          <a:p>
            <a:fld id="{BA24374A-C3A8-471A-8837-3FC31668ABE5}" type="slidenum">
              <a:rPr lang="de-DE" smtClean="0"/>
              <a:pPr/>
              <a:t>18</a:t>
            </a:fld>
            <a:endParaRPr lang="de-DE" dirty="0"/>
          </a:p>
        </p:txBody>
      </p:sp>
      <p:sp>
        <p:nvSpPr>
          <p:cNvPr id="5" name="Textplatzhalter 4">
            <a:extLst>
              <a:ext uri="{FF2B5EF4-FFF2-40B4-BE49-F238E27FC236}">
                <a16:creationId xmlns:a16="http://schemas.microsoft.com/office/drawing/2014/main" id="{A0830ABC-5FEE-5AE0-1D28-F3AFF2D2570D}"/>
              </a:ext>
            </a:extLst>
          </p:cNvPr>
          <p:cNvSpPr>
            <a:spLocks noGrp="1"/>
          </p:cNvSpPr>
          <p:nvPr>
            <p:ph type="body" sz="quarter" idx="21"/>
          </p:nvPr>
        </p:nvSpPr>
        <p:spPr>
          <a:xfrm>
            <a:off x="695325" y="6317998"/>
            <a:ext cx="7956549" cy="540001"/>
          </a:xfrm>
        </p:spPr>
        <p:txBody>
          <a:bodyPr/>
          <a:lstStyle/>
          <a:p>
            <a:r>
              <a:rPr lang="de-DE"/>
              <a:t>Aesthetics</a:t>
            </a:r>
            <a:endParaRPr lang="de-DE" dirty="0"/>
          </a:p>
        </p:txBody>
      </p:sp>
      <p:sp>
        <p:nvSpPr>
          <p:cNvPr id="6" name="Textplatzhalter 5">
            <a:extLst>
              <a:ext uri="{FF2B5EF4-FFF2-40B4-BE49-F238E27FC236}">
                <a16:creationId xmlns:a16="http://schemas.microsoft.com/office/drawing/2014/main" id="{A0D60542-F36A-77AE-5F04-257EB41F24A7}"/>
              </a:ext>
            </a:extLst>
          </p:cNvPr>
          <p:cNvSpPr>
            <a:spLocks noGrp="1"/>
          </p:cNvSpPr>
          <p:nvPr>
            <p:ph type="body" sz="quarter" idx="29"/>
          </p:nvPr>
        </p:nvSpPr>
        <p:spPr>
          <a:xfrm>
            <a:off x="695325" y="1449388"/>
            <a:ext cx="7796329" cy="4679950"/>
          </a:xfrm>
        </p:spPr>
        <p:txBody>
          <a:bodyPr>
            <a:normAutofit fontScale="92500" lnSpcReduction="10000"/>
          </a:bodyPr>
          <a:lstStyle/>
          <a:p>
            <a:r>
              <a:rPr lang="en-US" b="1" dirty="0">
                <a:solidFill>
                  <a:schemeClr val="accent1"/>
                </a:solidFill>
              </a:rPr>
              <a:t>Aesthetics are strongly tied to emotions </a:t>
            </a:r>
          </a:p>
          <a:p>
            <a:pPr lvl="1"/>
            <a:r>
              <a:rPr lang="en-US" dirty="0"/>
              <a:t>e.g., the emotion of disgust has been evolved in order to avoid several harmful actions such as infectious diseases due to contact with spoiled foods, feces, and decaying bodies.</a:t>
            </a:r>
          </a:p>
          <a:p>
            <a:r>
              <a:rPr lang="en-US" dirty="0"/>
              <a:t>Human societies have some </a:t>
            </a:r>
            <a:r>
              <a:rPr lang="en-US" b="1" dirty="0">
                <a:solidFill>
                  <a:schemeClr val="accent1"/>
                </a:solidFill>
              </a:rPr>
              <a:t>form of art  </a:t>
            </a:r>
          </a:p>
          <a:p>
            <a:pPr lvl="1"/>
            <a:r>
              <a:rPr lang="en-US" dirty="0"/>
              <a:t>The universality of strong emotions associated with art suggests that art is related to evolutionary adaptations</a:t>
            </a:r>
          </a:p>
          <a:p>
            <a:r>
              <a:rPr lang="en-US" dirty="0"/>
              <a:t>Emotion from behavior such as pleasure from sex, eating sweets, fatty foods, the fear of spiders, snakes, or the dark are all related to </a:t>
            </a:r>
            <a:r>
              <a:rPr lang="de-DE" b="1" dirty="0" err="1">
                <a:solidFill>
                  <a:schemeClr val="accent1"/>
                </a:solidFill>
              </a:rPr>
              <a:t>evolutionary</a:t>
            </a:r>
            <a:r>
              <a:rPr lang="de-DE" b="1" dirty="0">
                <a:solidFill>
                  <a:schemeClr val="accent1"/>
                </a:solidFill>
              </a:rPr>
              <a:t> </a:t>
            </a:r>
            <a:r>
              <a:rPr lang="de-DE" b="1" dirty="0" err="1">
                <a:solidFill>
                  <a:schemeClr val="accent1"/>
                </a:solidFill>
              </a:rPr>
              <a:t>aesthetics</a:t>
            </a:r>
            <a:endParaRPr lang="de-DE" b="1" dirty="0">
              <a:solidFill>
                <a:schemeClr val="accent1"/>
              </a:solidFill>
            </a:endParaRPr>
          </a:p>
          <a:p>
            <a:r>
              <a:rPr lang="en-US" dirty="0"/>
              <a:t>There are assumptions that certain </a:t>
            </a:r>
            <a:r>
              <a:rPr lang="en-US" b="1" dirty="0">
                <a:solidFill>
                  <a:schemeClr val="accent1"/>
                </a:solidFill>
              </a:rPr>
              <a:t>aesthetic properties from nature are perceived as (visually) appealing </a:t>
            </a:r>
            <a:r>
              <a:rPr lang="en-US" dirty="0"/>
              <a:t>across all species (e.g., high energy food, the color blue, …)</a:t>
            </a:r>
            <a:r>
              <a:rPr lang="de-DE" dirty="0"/>
              <a:t> </a:t>
            </a:r>
          </a:p>
        </p:txBody>
      </p:sp>
      <p:pic>
        <p:nvPicPr>
          <p:cNvPr id="7" name="Picture 4" descr="Natur, Vogel, Flügel, Tier, Farbe, Biologie, Material, Pfau, Symmetrie, Wirbeltier, Pfau, hell gefärbt">
            <a:extLst>
              <a:ext uri="{FF2B5EF4-FFF2-40B4-BE49-F238E27FC236}">
                <a16:creationId xmlns:a16="http://schemas.microsoft.com/office/drawing/2014/main" id="{A85A187A-5B64-B811-70F8-D0AF45515E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797" t="9051" r="31482"/>
          <a:stretch/>
        </p:blipFill>
        <p:spPr bwMode="auto">
          <a:xfrm>
            <a:off x="8648700" y="-1"/>
            <a:ext cx="3543299" cy="631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403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99C865-1CEC-090B-99A0-E4AB6E3813DB}"/>
              </a:ext>
            </a:extLst>
          </p:cNvPr>
          <p:cNvSpPr>
            <a:spLocks noGrp="1"/>
          </p:cNvSpPr>
          <p:nvPr>
            <p:ph type="title"/>
          </p:nvPr>
        </p:nvSpPr>
        <p:spPr/>
        <p:txBody>
          <a:bodyPr/>
          <a:lstStyle/>
          <a:p>
            <a:r>
              <a:rPr lang="de-DE" dirty="0" err="1"/>
              <a:t>What</a:t>
            </a:r>
            <a:r>
              <a:rPr lang="de-DE" dirty="0"/>
              <a:t> </a:t>
            </a:r>
            <a:r>
              <a:rPr lang="de-DE" dirty="0" err="1"/>
              <a:t>is</a:t>
            </a:r>
            <a:r>
              <a:rPr lang="de-DE" dirty="0"/>
              <a:t> </a:t>
            </a:r>
            <a:r>
              <a:rPr lang="de-DE" dirty="0" err="1"/>
              <a:t>Aesthetics</a:t>
            </a:r>
            <a:r>
              <a:rPr lang="de-DE" dirty="0"/>
              <a:t>?</a:t>
            </a:r>
          </a:p>
        </p:txBody>
      </p:sp>
      <p:sp>
        <p:nvSpPr>
          <p:cNvPr id="3" name="Fußzeilenplatzhalter 2">
            <a:extLst>
              <a:ext uri="{FF2B5EF4-FFF2-40B4-BE49-F238E27FC236}">
                <a16:creationId xmlns:a16="http://schemas.microsoft.com/office/drawing/2014/main" id="{A99B25BE-490A-D96E-7045-ED6B03B0A58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7C34EFA-B3EE-2B0E-2A4D-2623EADF0EAE}"/>
              </a:ext>
            </a:extLst>
          </p:cNvPr>
          <p:cNvSpPr>
            <a:spLocks noGrp="1"/>
          </p:cNvSpPr>
          <p:nvPr>
            <p:ph type="sldNum" sz="quarter" idx="28"/>
          </p:nvPr>
        </p:nvSpPr>
        <p:spPr/>
        <p:txBody>
          <a:bodyPr/>
          <a:lstStyle/>
          <a:p>
            <a:fld id="{BA24374A-C3A8-471A-8837-3FC31668ABE5}" type="slidenum">
              <a:rPr lang="de-DE" smtClean="0"/>
              <a:pPr/>
              <a:t>19</a:t>
            </a:fld>
            <a:endParaRPr lang="de-DE" dirty="0"/>
          </a:p>
        </p:txBody>
      </p:sp>
      <p:sp>
        <p:nvSpPr>
          <p:cNvPr id="5" name="Textplatzhalter 4">
            <a:extLst>
              <a:ext uri="{FF2B5EF4-FFF2-40B4-BE49-F238E27FC236}">
                <a16:creationId xmlns:a16="http://schemas.microsoft.com/office/drawing/2014/main" id="{8990DF2B-6552-A57D-4C99-E5D66D397701}"/>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8359229C-411F-5FC4-7ABB-F58C9EDDD76F}"/>
              </a:ext>
            </a:extLst>
          </p:cNvPr>
          <p:cNvSpPr>
            <a:spLocks noGrp="1"/>
          </p:cNvSpPr>
          <p:nvPr>
            <p:ph type="body" sz="quarter" idx="29"/>
          </p:nvPr>
        </p:nvSpPr>
        <p:spPr/>
        <p:txBody>
          <a:bodyPr/>
          <a:lstStyle/>
          <a:p>
            <a:endParaRPr lang="de-DE" dirty="0"/>
          </a:p>
        </p:txBody>
      </p:sp>
      <p:sp>
        <p:nvSpPr>
          <p:cNvPr id="7" name="Textfeld 6">
            <a:extLst>
              <a:ext uri="{FF2B5EF4-FFF2-40B4-BE49-F238E27FC236}">
                <a16:creationId xmlns:a16="http://schemas.microsoft.com/office/drawing/2014/main" id="{972E27A7-FCE6-8B91-5767-631E98AB613E}"/>
              </a:ext>
            </a:extLst>
          </p:cNvPr>
          <p:cNvSpPr txBox="1"/>
          <p:nvPr/>
        </p:nvSpPr>
        <p:spPr>
          <a:xfrm>
            <a:off x="2872934" y="5483007"/>
            <a:ext cx="2403222" cy="646331"/>
          </a:xfrm>
          <a:prstGeom prst="rect">
            <a:avLst/>
          </a:prstGeom>
          <a:noFill/>
        </p:spPr>
        <p:txBody>
          <a:bodyPr wrap="none" rtlCol="0">
            <a:spAutoFit/>
          </a:bodyPr>
          <a:lstStyle/>
          <a:p>
            <a:r>
              <a:rPr lang="de-DE" dirty="0"/>
              <a:t>Human </a:t>
            </a:r>
            <a:r>
              <a:rPr lang="de-DE" dirty="0" err="1"/>
              <a:t>Factors</a:t>
            </a:r>
            <a:r>
              <a:rPr lang="de-DE" dirty="0"/>
              <a:t> /</a:t>
            </a:r>
            <a:br>
              <a:rPr lang="de-DE" dirty="0"/>
            </a:br>
            <a:r>
              <a:rPr lang="de-DE" dirty="0"/>
              <a:t>Personal </a:t>
            </a:r>
            <a:r>
              <a:rPr lang="de-DE" dirty="0" err="1"/>
              <a:t>Preferences</a:t>
            </a:r>
            <a:endParaRPr lang="de-DE" dirty="0"/>
          </a:p>
        </p:txBody>
      </p:sp>
      <p:sp>
        <p:nvSpPr>
          <p:cNvPr id="8" name="Textfeld 7">
            <a:extLst>
              <a:ext uri="{FF2B5EF4-FFF2-40B4-BE49-F238E27FC236}">
                <a16:creationId xmlns:a16="http://schemas.microsoft.com/office/drawing/2014/main" id="{288B6BEC-6696-D3E1-40C4-6FB082D8DAC3}"/>
              </a:ext>
            </a:extLst>
          </p:cNvPr>
          <p:cNvSpPr txBox="1"/>
          <p:nvPr/>
        </p:nvSpPr>
        <p:spPr>
          <a:xfrm>
            <a:off x="7669417" y="5483007"/>
            <a:ext cx="1146468" cy="369332"/>
          </a:xfrm>
          <a:prstGeom prst="rect">
            <a:avLst/>
          </a:prstGeom>
          <a:noFill/>
        </p:spPr>
        <p:txBody>
          <a:bodyPr wrap="none" rtlCol="0">
            <a:spAutoFit/>
          </a:bodyPr>
          <a:lstStyle/>
          <a:p>
            <a:r>
              <a:rPr lang="de-DE" dirty="0" err="1"/>
              <a:t>Emotions</a:t>
            </a:r>
            <a:endParaRPr lang="de-DE" dirty="0"/>
          </a:p>
        </p:txBody>
      </p:sp>
      <p:sp>
        <p:nvSpPr>
          <p:cNvPr id="9" name="Textfeld 8">
            <a:extLst>
              <a:ext uri="{FF2B5EF4-FFF2-40B4-BE49-F238E27FC236}">
                <a16:creationId xmlns:a16="http://schemas.microsoft.com/office/drawing/2014/main" id="{4408ACA3-0505-D065-46C3-0445F07CFD96}"/>
              </a:ext>
            </a:extLst>
          </p:cNvPr>
          <p:cNvSpPr txBox="1"/>
          <p:nvPr/>
        </p:nvSpPr>
        <p:spPr>
          <a:xfrm>
            <a:off x="5249458" y="2253932"/>
            <a:ext cx="1479892" cy="369332"/>
          </a:xfrm>
          <a:prstGeom prst="rect">
            <a:avLst/>
          </a:prstGeom>
          <a:noFill/>
        </p:spPr>
        <p:txBody>
          <a:bodyPr wrap="none" rtlCol="0">
            <a:spAutoFit/>
          </a:bodyPr>
          <a:lstStyle/>
          <a:p>
            <a:r>
              <a:rPr lang="de-DE" dirty="0" err="1"/>
              <a:t>Functionality</a:t>
            </a:r>
            <a:endParaRPr lang="de-DE" dirty="0"/>
          </a:p>
        </p:txBody>
      </p:sp>
      <p:cxnSp>
        <p:nvCxnSpPr>
          <p:cNvPr id="10" name="Gerade Verbindung mit Pfeil 9">
            <a:extLst>
              <a:ext uri="{FF2B5EF4-FFF2-40B4-BE49-F238E27FC236}">
                <a16:creationId xmlns:a16="http://schemas.microsoft.com/office/drawing/2014/main" id="{3D31A826-063D-4340-8DD7-5DAB92E1A28A}"/>
              </a:ext>
            </a:extLst>
          </p:cNvPr>
          <p:cNvCxnSpPr>
            <a:stCxn id="14" idx="2"/>
          </p:cNvCxnSpPr>
          <p:nvPr/>
        </p:nvCxnSpPr>
        <p:spPr>
          <a:xfrm flipV="1">
            <a:off x="4412305" y="4487861"/>
            <a:ext cx="1496537" cy="94423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967CF45E-FAC2-343B-CEE9-DE8CAFA3A57C}"/>
              </a:ext>
            </a:extLst>
          </p:cNvPr>
          <p:cNvCxnSpPr>
            <a:cxnSpLocks/>
            <a:stCxn id="14" idx="4"/>
          </p:cNvCxnSpPr>
          <p:nvPr/>
        </p:nvCxnSpPr>
        <p:spPr>
          <a:xfrm flipH="1" flipV="1">
            <a:off x="6174326" y="4487861"/>
            <a:ext cx="1392178" cy="94423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AD2F5AB9-9FAF-4374-CF69-9EF0FE6A0423}"/>
              </a:ext>
            </a:extLst>
          </p:cNvPr>
          <p:cNvCxnSpPr>
            <a:cxnSpLocks/>
            <a:stCxn id="14" idx="0"/>
          </p:cNvCxnSpPr>
          <p:nvPr/>
        </p:nvCxnSpPr>
        <p:spPr>
          <a:xfrm>
            <a:off x="5989405" y="2712957"/>
            <a:ext cx="55898" cy="154346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D8569423-97A1-48E5-CBF3-52FA3782487B}"/>
              </a:ext>
            </a:extLst>
          </p:cNvPr>
          <p:cNvSpPr/>
          <p:nvPr/>
        </p:nvSpPr>
        <p:spPr>
          <a:xfrm>
            <a:off x="5917652" y="4271161"/>
            <a:ext cx="256674" cy="2566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Gleichschenkliges Dreieck 13">
            <a:extLst>
              <a:ext uri="{FF2B5EF4-FFF2-40B4-BE49-F238E27FC236}">
                <a16:creationId xmlns:a16="http://schemas.microsoft.com/office/drawing/2014/main" id="{77C33A24-8E52-C0B2-E7EF-B0FC7E75941A}"/>
              </a:ext>
            </a:extLst>
          </p:cNvPr>
          <p:cNvSpPr/>
          <p:nvPr/>
        </p:nvSpPr>
        <p:spPr>
          <a:xfrm>
            <a:off x="4412305" y="2712957"/>
            <a:ext cx="3154199" cy="2719137"/>
          </a:xfrm>
          <a:prstGeom prst="triangl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 Verbindung mit Pfeil 14">
            <a:extLst>
              <a:ext uri="{FF2B5EF4-FFF2-40B4-BE49-F238E27FC236}">
                <a16:creationId xmlns:a16="http://schemas.microsoft.com/office/drawing/2014/main" id="{A6A4F752-0ECC-DE69-AD47-FBCF6CF03A7E}"/>
              </a:ext>
            </a:extLst>
          </p:cNvPr>
          <p:cNvCxnSpPr>
            <a:cxnSpLocks/>
          </p:cNvCxnSpPr>
          <p:nvPr/>
        </p:nvCxnSpPr>
        <p:spPr>
          <a:xfrm flipH="1">
            <a:off x="6269342" y="3733293"/>
            <a:ext cx="916353" cy="5699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0F77BB32-0E55-6F7D-6487-634B562C6284}"/>
              </a:ext>
            </a:extLst>
          </p:cNvPr>
          <p:cNvSpPr txBox="1"/>
          <p:nvPr/>
        </p:nvSpPr>
        <p:spPr>
          <a:xfrm>
            <a:off x="7236670" y="3183855"/>
            <a:ext cx="1975062" cy="923330"/>
          </a:xfrm>
          <a:prstGeom prst="rect">
            <a:avLst/>
          </a:prstGeom>
          <a:noFill/>
        </p:spPr>
        <p:txBody>
          <a:bodyPr wrap="square" rtlCol="0">
            <a:spAutoFit/>
          </a:bodyPr>
          <a:lstStyle/>
          <a:p>
            <a:r>
              <a:rPr lang="de-DE" dirty="0" err="1"/>
              <a:t>Aesthetics</a:t>
            </a:r>
            <a:r>
              <a:rPr lang="de-DE" dirty="0"/>
              <a:t> </a:t>
            </a:r>
            <a:r>
              <a:rPr lang="de-DE" dirty="0" err="1"/>
              <a:t>can</a:t>
            </a:r>
            <a:r>
              <a:rPr lang="de-DE" dirty="0"/>
              <a:t> </a:t>
            </a:r>
            <a:r>
              <a:rPr lang="de-DE" dirty="0" err="1"/>
              <a:t>be</a:t>
            </a:r>
            <a:r>
              <a:rPr lang="de-DE" dirty="0"/>
              <a:t> </a:t>
            </a:r>
            <a:r>
              <a:rPr lang="de-DE" dirty="0" err="1"/>
              <a:t>found</a:t>
            </a:r>
            <a:r>
              <a:rPr lang="de-DE" dirty="0"/>
              <a:t> </a:t>
            </a:r>
            <a:r>
              <a:rPr lang="de-DE" dirty="0" err="1"/>
              <a:t>somewhere</a:t>
            </a:r>
            <a:r>
              <a:rPr lang="de-DE" dirty="0"/>
              <a:t> </a:t>
            </a:r>
            <a:r>
              <a:rPr lang="de-DE" dirty="0" err="1"/>
              <a:t>here</a:t>
            </a:r>
            <a:endParaRPr lang="de-DE" dirty="0"/>
          </a:p>
        </p:txBody>
      </p:sp>
      <p:pic>
        <p:nvPicPr>
          <p:cNvPr id="17" name="Grafik 16" descr="Ein Bild, das Gebäude, draußen, Boden, Person enthält.&#10;&#10;Automatisch generierte Beschreibung">
            <a:extLst>
              <a:ext uri="{FF2B5EF4-FFF2-40B4-BE49-F238E27FC236}">
                <a16:creationId xmlns:a16="http://schemas.microsoft.com/office/drawing/2014/main" id="{39EBDD7D-B873-46FF-B7F6-80CAD7A60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500" y="2401729"/>
            <a:ext cx="2284944" cy="3426242"/>
          </a:xfrm>
          <a:prstGeom prst="rect">
            <a:avLst/>
          </a:prstGeom>
        </p:spPr>
      </p:pic>
      <p:sp>
        <p:nvSpPr>
          <p:cNvPr id="18" name="Textfeld 17">
            <a:extLst>
              <a:ext uri="{FF2B5EF4-FFF2-40B4-BE49-F238E27FC236}">
                <a16:creationId xmlns:a16="http://schemas.microsoft.com/office/drawing/2014/main" id="{772C6E27-5C1F-5B73-3493-A8C10840F00A}"/>
              </a:ext>
            </a:extLst>
          </p:cNvPr>
          <p:cNvSpPr txBox="1"/>
          <p:nvPr/>
        </p:nvSpPr>
        <p:spPr>
          <a:xfrm>
            <a:off x="9400652" y="5827971"/>
            <a:ext cx="6096000" cy="246221"/>
          </a:xfrm>
          <a:prstGeom prst="rect">
            <a:avLst/>
          </a:prstGeom>
          <a:noFill/>
        </p:spPr>
        <p:txBody>
          <a:bodyPr wrap="square">
            <a:spAutoFit/>
          </a:bodyPr>
          <a:lstStyle/>
          <a:p>
            <a:r>
              <a:rPr lang="de-DE" sz="1000" dirty="0"/>
              <a:t>https://pxhere.com/de/photo/1013318</a:t>
            </a:r>
          </a:p>
        </p:txBody>
      </p:sp>
      <p:pic>
        <p:nvPicPr>
          <p:cNvPr id="19" name="Picture 2" descr="The Thinker - Wikipedia">
            <a:extLst>
              <a:ext uri="{FF2B5EF4-FFF2-40B4-BE49-F238E27FC236}">
                <a16:creationId xmlns:a16="http://schemas.microsoft.com/office/drawing/2014/main" id="{4A5285AF-650C-A926-3EF1-276FD2778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234" y="2993152"/>
            <a:ext cx="1743075" cy="26193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50925F03-C7BD-ED53-DB3E-5F6162AED2E6}"/>
              </a:ext>
            </a:extLst>
          </p:cNvPr>
          <p:cNvSpPr txBox="1"/>
          <p:nvPr/>
        </p:nvSpPr>
        <p:spPr>
          <a:xfrm>
            <a:off x="695325" y="5612527"/>
            <a:ext cx="2403222" cy="461665"/>
          </a:xfrm>
          <a:prstGeom prst="rect">
            <a:avLst/>
          </a:prstGeom>
          <a:noFill/>
        </p:spPr>
        <p:txBody>
          <a:bodyPr wrap="square">
            <a:spAutoFit/>
          </a:bodyPr>
          <a:lstStyle/>
          <a:p>
            <a:r>
              <a:rPr lang="de-DE" sz="800" dirty="0" err="1"/>
              <a:t>CrisNYCa</a:t>
            </a:r>
            <a:r>
              <a:rPr lang="de-DE" sz="800" dirty="0"/>
              <a:t>, CC BY-SA 4.0 &lt;https://creativecommons.org/licenses/by-sa/4.0&gt;, via Wikimedia Commons</a:t>
            </a:r>
          </a:p>
        </p:txBody>
      </p:sp>
      <p:sp>
        <p:nvSpPr>
          <p:cNvPr id="21" name="Textfeld 20">
            <a:extLst>
              <a:ext uri="{FF2B5EF4-FFF2-40B4-BE49-F238E27FC236}">
                <a16:creationId xmlns:a16="http://schemas.microsoft.com/office/drawing/2014/main" id="{54472BA7-2934-2A6C-9316-8E1F6A4B44AB}"/>
              </a:ext>
            </a:extLst>
          </p:cNvPr>
          <p:cNvSpPr txBox="1"/>
          <p:nvPr/>
        </p:nvSpPr>
        <p:spPr>
          <a:xfrm>
            <a:off x="4776395" y="1975457"/>
            <a:ext cx="1951123" cy="215444"/>
          </a:xfrm>
          <a:prstGeom prst="rect">
            <a:avLst/>
          </a:prstGeom>
          <a:noFill/>
        </p:spPr>
        <p:txBody>
          <a:bodyPr wrap="square">
            <a:spAutoFit/>
          </a:bodyPr>
          <a:lstStyle/>
          <a:p>
            <a:r>
              <a:rPr lang="de-DE" sz="800" dirty="0"/>
              <a:t>https://pxhere.com/de/photo/1086546</a:t>
            </a:r>
          </a:p>
        </p:txBody>
      </p:sp>
      <p:pic>
        <p:nvPicPr>
          <p:cNvPr id="22" name="Picture 6" descr="Hand,Metall,Datei,Werkzeuge,Klinge,Öffner">
            <a:extLst>
              <a:ext uri="{FF2B5EF4-FFF2-40B4-BE49-F238E27FC236}">
                <a16:creationId xmlns:a16="http://schemas.microsoft.com/office/drawing/2014/main" id="{63F4001E-1E85-1C41-8BB4-E6EB51850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544" y="385887"/>
            <a:ext cx="2114216" cy="158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496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E6F74-8704-E224-9F69-3DBAD8811E46}"/>
              </a:ext>
            </a:extLst>
          </p:cNvPr>
          <p:cNvSpPr>
            <a:spLocks noGrp="1"/>
          </p:cNvSpPr>
          <p:nvPr>
            <p:ph type="title"/>
          </p:nvPr>
        </p:nvSpPr>
        <p:spPr>
          <a:xfrm>
            <a:off x="695325" y="115889"/>
            <a:ext cx="10801350" cy="973136"/>
          </a:xfrm>
        </p:spPr>
        <p:txBody>
          <a:bodyPr/>
          <a:lstStyle/>
          <a:p>
            <a:r>
              <a:rPr lang="de-DE" dirty="0"/>
              <a:t>Learning Goals</a:t>
            </a:r>
          </a:p>
        </p:txBody>
      </p:sp>
      <p:sp>
        <p:nvSpPr>
          <p:cNvPr id="3" name="Fußzeilenplatzhalter 2">
            <a:extLst>
              <a:ext uri="{FF2B5EF4-FFF2-40B4-BE49-F238E27FC236}">
                <a16:creationId xmlns:a16="http://schemas.microsoft.com/office/drawing/2014/main" id="{664809B3-C567-5A55-6357-DCFB1C6B6DB8}"/>
              </a:ext>
            </a:extLst>
          </p:cNvPr>
          <p:cNvSpPr>
            <a:spLocks noGrp="1"/>
          </p:cNvSpPr>
          <p:nvPr>
            <p:ph type="ftr" sz="quarter" idx="27"/>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0B3775C-48CF-5EB1-6810-86414ED2DBD7}"/>
              </a:ext>
            </a:extLst>
          </p:cNvPr>
          <p:cNvSpPr>
            <a:spLocks noGrp="1"/>
          </p:cNvSpPr>
          <p:nvPr>
            <p:ph type="sldNum" sz="quarter" idx="28"/>
          </p:nvPr>
        </p:nvSpPr>
        <p:spPr>
          <a:xfrm>
            <a:off x="11496674" y="6318000"/>
            <a:ext cx="695325" cy="540000"/>
          </a:xfrm>
        </p:spPr>
        <p:txBody>
          <a:bodyPr/>
          <a:lstStyle/>
          <a:p>
            <a:fld id="{BA24374A-C3A8-471A-8837-3FC31668ABE5}" type="slidenum">
              <a:rPr lang="de-DE" smtClean="0"/>
              <a:pPr/>
              <a:t>2</a:t>
            </a:fld>
            <a:endParaRPr lang="de-DE" dirty="0"/>
          </a:p>
        </p:txBody>
      </p:sp>
      <p:sp>
        <p:nvSpPr>
          <p:cNvPr id="5" name="Textplatzhalter 4">
            <a:extLst>
              <a:ext uri="{FF2B5EF4-FFF2-40B4-BE49-F238E27FC236}">
                <a16:creationId xmlns:a16="http://schemas.microsoft.com/office/drawing/2014/main" id="{0FC0062F-0DA1-BAB7-FF9E-6BE99E362DB3}"/>
              </a:ext>
            </a:extLst>
          </p:cNvPr>
          <p:cNvSpPr>
            <a:spLocks noGrp="1"/>
          </p:cNvSpPr>
          <p:nvPr>
            <p:ph type="body" sz="quarter" idx="21"/>
          </p:nvPr>
        </p:nvSpPr>
        <p:spPr>
          <a:xfrm>
            <a:off x="695325" y="6317998"/>
            <a:ext cx="7956549" cy="540001"/>
          </a:xfrm>
        </p:spPr>
        <p:txBody>
          <a:bodyPr/>
          <a:lstStyle/>
          <a:p>
            <a:r>
              <a:rPr lang="de-DE" dirty="0"/>
              <a:t>Design</a:t>
            </a:r>
          </a:p>
        </p:txBody>
      </p:sp>
      <p:sp>
        <p:nvSpPr>
          <p:cNvPr id="6" name="Textplatzhalter 5">
            <a:extLst>
              <a:ext uri="{FF2B5EF4-FFF2-40B4-BE49-F238E27FC236}">
                <a16:creationId xmlns:a16="http://schemas.microsoft.com/office/drawing/2014/main" id="{3F2D6668-1421-C145-B248-A51C9D97DB3E}"/>
              </a:ext>
            </a:extLst>
          </p:cNvPr>
          <p:cNvSpPr>
            <a:spLocks noGrp="1"/>
          </p:cNvSpPr>
          <p:nvPr>
            <p:ph type="body" sz="quarter" idx="29"/>
          </p:nvPr>
        </p:nvSpPr>
        <p:spPr>
          <a:xfrm>
            <a:off x="695325" y="1449388"/>
            <a:ext cx="10801350" cy="4679950"/>
          </a:xfrm>
        </p:spPr>
        <p:txBody>
          <a:bodyPr/>
          <a:lstStyle/>
          <a:p>
            <a:r>
              <a:rPr lang="en-US" dirty="0"/>
              <a:t>Understand …</a:t>
            </a:r>
          </a:p>
          <a:p>
            <a:pPr lvl="1"/>
            <a:r>
              <a:rPr lang="en-US" dirty="0"/>
              <a:t>what design is about</a:t>
            </a:r>
          </a:p>
          <a:p>
            <a:pPr lvl="1"/>
            <a:r>
              <a:rPr lang="en-US" dirty="0"/>
              <a:t>principles of aesthetics</a:t>
            </a:r>
          </a:p>
          <a:p>
            <a:pPr lvl="1"/>
            <a:r>
              <a:rPr lang="en-US" dirty="0"/>
              <a:t>the complexity of design</a:t>
            </a:r>
          </a:p>
          <a:p>
            <a:pPr lvl="1"/>
            <a:r>
              <a:rPr lang="en-US" dirty="0"/>
              <a:t>design methods</a:t>
            </a:r>
          </a:p>
          <a:p>
            <a:pPr lvl="1"/>
            <a:r>
              <a:rPr lang="en-US" dirty="0"/>
              <a:t>basics of composition, color, and shapes</a:t>
            </a:r>
          </a:p>
          <a:p>
            <a:r>
              <a:rPr lang="en-US" dirty="0"/>
              <a:t>Be able to explain …</a:t>
            </a:r>
          </a:p>
          <a:p>
            <a:pPr lvl="1"/>
            <a:r>
              <a:rPr lang="en-US" dirty="0"/>
              <a:t>how to apply design methods</a:t>
            </a:r>
          </a:p>
          <a:p>
            <a:pPr lvl="1"/>
            <a:r>
              <a:rPr lang="en-US" dirty="0"/>
              <a:t>how to derive interface and interaction designs</a:t>
            </a:r>
          </a:p>
          <a:p>
            <a:endParaRPr lang="de-DE" dirty="0"/>
          </a:p>
        </p:txBody>
      </p:sp>
    </p:spTree>
    <p:extLst>
      <p:ext uri="{BB962C8B-B14F-4D97-AF65-F5344CB8AC3E}">
        <p14:creationId xmlns:p14="http://schemas.microsoft.com/office/powerpoint/2010/main" val="4118482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8AAA5-D171-25C5-CC8B-AEE8BF0611AA}"/>
              </a:ext>
            </a:extLst>
          </p:cNvPr>
          <p:cNvSpPr>
            <a:spLocks noGrp="1"/>
          </p:cNvSpPr>
          <p:nvPr>
            <p:ph type="title"/>
          </p:nvPr>
        </p:nvSpPr>
        <p:spPr/>
        <p:txBody>
          <a:bodyPr/>
          <a:lstStyle/>
          <a:p>
            <a:r>
              <a:rPr lang="en-US" dirty="0"/>
              <a:t>Interplay between Usability and Aesthetics</a:t>
            </a:r>
            <a:endParaRPr lang="de-DE" dirty="0"/>
          </a:p>
        </p:txBody>
      </p:sp>
      <p:sp>
        <p:nvSpPr>
          <p:cNvPr id="3" name="Fußzeilenplatzhalter 2">
            <a:extLst>
              <a:ext uri="{FF2B5EF4-FFF2-40B4-BE49-F238E27FC236}">
                <a16:creationId xmlns:a16="http://schemas.microsoft.com/office/drawing/2014/main" id="{D7676BF7-B7EB-D2EB-F66E-410F4FE1EBD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9D6A430-4723-155A-65AF-251AE6C3DEAD}"/>
              </a:ext>
            </a:extLst>
          </p:cNvPr>
          <p:cNvSpPr>
            <a:spLocks noGrp="1"/>
          </p:cNvSpPr>
          <p:nvPr>
            <p:ph type="sldNum" sz="quarter" idx="33"/>
          </p:nvPr>
        </p:nvSpPr>
        <p:spPr/>
        <p:txBody>
          <a:bodyPr/>
          <a:lstStyle/>
          <a:p>
            <a:fld id="{BA24374A-C3A8-471A-8837-3FC31668ABE5}" type="slidenum">
              <a:rPr lang="de-DE" smtClean="0"/>
              <a:pPr/>
              <a:t>20</a:t>
            </a:fld>
            <a:endParaRPr lang="de-DE" dirty="0"/>
          </a:p>
        </p:txBody>
      </p:sp>
      <p:sp>
        <p:nvSpPr>
          <p:cNvPr id="5" name="Textplatzhalter 4">
            <a:extLst>
              <a:ext uri="{FF2B5EF4-FFF2-40B4-BE49-F238E27FC236}">
                <a16:creationId xmlns:a16="http://schemas.microsoft.com/office/drawing/2014/main" id="{DF970577-14E7-B08F-D6EC-68D37C031828}"/>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7AC52483-0B03-BF95-580E-D1DD27063B0A}"/>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C76AFEEC-B536-AF89-5F76-501C0EB54F9A}"/>
              </a:ext>
            </a:extLst>
          </p:cNvPr>
          <p:cNvSpPr>
            <a:spLocks noGrp="1"/>
          </p:cNvSpPr>
          <p:nvPr>
            <p:ph sz="quarter" idx="35"/>
          </p:nvPr>
        </p:nvSpPr>
        <p:spPr/>
        <p:txBody>
          <a:bodyPr/>
          <a:lstStyle/>
          <a:p>
            <a:r>
              <a:rPr lang="en-US" sz="1000" b="0" i="0" dirty="0" err="1">
                <a:solidFill>
                  <a:srgbClr val="222222"/>
                </a:solidFill>
                <a:effectLst/>
                <a:latin typeface="Arial" panose="020B0604020202020204" pitchFamily="34" charset="0"/>
              </a:rPr>
              <a:t>Hamborg</a:t>
            </a:r>
            <a:r>
              <a:rPr lang="en-US" sz="1000" b="0" i="0" dirty="0">
                <a:solidFill>
                  <a:srgbClr val="222222"/>
                </a:solidFill>
                <a:effectLst/>
                <a:latin typeface="Arial" panose="020B0604020202020204" pitchFamily="34" charset="0"/>
              </a:rPr>
              <a:t>, K. C., </a:t>
            </a:r>
            <a:r>
              <a:rPr lang="en-US" sz="1000" b="0" i="0" dirty="0" err="1">
                <a:solidFill>
                  <a:srgbClr val="222222"/>
                </a:solidFill>
                <a:effectLst/>
                <a:latin typeface="Arial" panose="020B0604020202020204" pitchFamily="34" charset="0"/>
              </a:rPr>
              <a:t>Hülsmann</a:t>
            </a:r>
            <a:r>
              <a:rPr lang="en-US" sz="1000" b="0" i="0" dirty="0">
                <a:solidFill>
                  <a:srgbClr val="222222"/>
                </a:solidFill>
                <a:effectLst/>
                <a:latin typeface="Arial" panose="020B0604020202020204" pitchFamily="34" charset="0"/>
              </a:rPr>
              <a:t>, J., &amp; </a:t>
            </a:r>
            <a:r>
              <a:rPr lang="en-US" sz="1000" b="0" i="0" dirty="0" err="1">
                <a:solidFill>
                  <a:srgbClr val="222222"/>
                </a:solidFill>
                <a:effectLst/>
                <a:latin typeface="Arial" panose="020B0604020202020204" pitchFamily="34" charset="0"/>
              </a:rPr>
              <a:t>Kaspar</a:t>
            </a:r>
            <a:r>
              <a:rPr lang="en-US" sz="1000" b="0" i="0" dirty="0">
                <a:solidFill>
                  <a:srgbClr val="222222"/>
                </a:solidFill>
                <a:effectLst/>
                <a:latin typeface="Arial" panose="020B0604020202020204" pitchFamily="34" charset="0"/>
              </a:rPr>
              <a:t>, K. (2014). The interplay between usability and aesthetics: More evidence for the. </a:t>
            </a:r>
            <a:r>
              <a:rPr lang="en-US" sz="1000" b="0" i="1" dirty="0">
                <a:solidFill>
                  <a:srgbClr val="222222"/>
                </a:solidFill>
                <a:effectLst/>
                <a:latin typeface="Arial" panose="020B0604020202020204" pitchFamily="34" charset="0"/>
              </a:rPr>
              <a:t>What Is Usable Is </a:t>
            </a:r>
            <a:r>
              <a:rPr lang="en-US" sz="1000" b="0" i="1" dirty="0" err="1">
                <a:solidFill>
                  <a:srgbClr val="222222"/>
                </a:solidFill>
                <a:effectLst/>
                <a:latin typeface="Arial" panose="020B0604020202020204" pitchFamily="34" charset="0"/>
              </a:rPr>
              <a:t>Beautiful”’Notion</a:t>
            </a:r>
            <a:r>
              <a:rPr lang="en-US" sz="1000" b="0" i="0" dirty="0">
                <a:solidFill>
                  <a:srgbClr val="222222"/>
                </a:solidFill>
                <a:effectLst/>
                <a:latin typeface="Arial" panose="020B0604020202020204" pitchFamily="34" charset="0"/>
              </a:rPr>
              <a:t>, </a:t>
            </a:r>
            <a:r>
              <a:rPr lang="en-US" sz="1000" b="0" i="1" dirty="0">
                <a:solidFill>
                  <a:srgbClr val="222222"/>
                </a:solidFill>
                <a:effectLst/>
                <a:latin typeface="Arial" panose="020B0604020202020204" pitchFamily="34" charset="0"/>
              </a:rPr>
              <a:t>2014</a:t>
            </a:r>
            <a:r>
              <a:rPr lang="en-US" sz="1000" b="0" i="0" dirty="0">
                <a:solidFill>
                  <a:srgbClr val="222222"/>
                </a:solidFill>
                <a:effectLst/>
                <a:latin typeface="Arial" panose="020B0604020202020204" pitchFamily="34" charset="0"/>
              </a:rPr>
              <a:t>.</a:t>
            </a:r>
            <a:endParaRPr lang="de-DE" sz="1000" dirty="0"/>
          </a:p>
          <a:p>
            <a:endParaRPr lang="de-DE" dirty="0"/>
          </a:p>
        </p:txBody>
      </p:sp>
      <p:pic>
        <p:nvPicPr>
          <p:cNvPr id="8" name="Picture 2">
            <a:extLst>
              <a:ext uri="{FF2B5EF4-FFF2-40B4-BE49-F238E27FC236}">
                <a16:creationId xmlns:a16="http://schemas.microsoft.com/office/drawing/2014/main" id="{7A986488-B155-822E-D0F7-C2BE77009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931" y="1313425"/>
            <a:ext cx="3619515" cy="42529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
            <a:extLst>
              <a:ext uri="{FF2B5EF4-FFF2-40B4-BE49-F238E27FC236}">
                <a16:creationId xmlns:a16="http://schemas.microsoft.com/office/drawing/2014/main" id="{DF1BC736-41E9-D913-B99F-B39ED9F07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299" y="1268412"/>
            <a:ext cx="3531038" cy="434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236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48A5D08-BE0D-4673-4602-2379BDBAC428}"/>
              </a:ext>
            </a:extLst>
          </p:cNvPr>
          <p:cNvSpPr>
            <a:spLocks noGrp="1"/>
          </p:cNvSpPr>
          <p:nvPr>
            <p:ph type="title"/>
          </p:nvPr>
        </p:nvSpPr>
        <p:spPr/>
        <p:txBody>
          <a:bodyPr/>
          <a:lstStyle/>
          <a:p>
            <a:r>
              <a:rPr lang="en-US" dirty="0"/>
              <a:t>Aesthetics</a:t>
            </a:r>
            <a:endParaRPr lang="de-DE" dirty="0"/>
          </a:p>
        </p:txBody>
      </p:sp>
      <p:sp>
        <p:nvSpPr>
          <p:cNvPr id="4" name="Fußzeilenplatzhalter 3">
            <a:extLst>
              <a:ext uri="{FF2B5EF4-FFF2-40B4-BE49-F238E27FC236}">
                <a16:creationId xmlns:a16="http://schemas.microsoft.com/office/drawing/2014/main" id="{B28AEBCF-DAF0-AB04-63C2-AF82EFC095A4}"/>
              </a:ext>
            </a:extLst>
          </p:cNvPr>
          <p:cNvSpPr>
            <a:spLocks noGrp="1"/>
          </p:cNvSpPr>
          <p:nvPr>
            <p:ph type="ftr" sz="quarter" idx="27"/>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BC796B6A-6731-9B42-A86D-A7F96B70E68E}"/>
              </a:ext>
            </a:extLst>
          </p:cNvPr>
          <p:cNvSpPr>
            <a:spLocks noGrp="1"/>
          </p:cNvSpPr>
          <p:nvPr>
            <p:ph type="sldNum" sz="quarter" idx="28"/>
          </p:nvPr>
        </p:nvSpPr>
        <p:spPr/>
        <p:txBody>
          <a:bodyPr/>
          <a:lstStyle/>
          <a:p>
            <a:fld id="{BA24374A-C3A8-471A-8837-3FC31668ABE5}" type="slidenum">
              <a:rPr lang="de-DE" smtClean="0"/>
              <a:pPr/>
              <a:t>21</a:t>
            </a:fld>
            <a:endParaRPr lang="de-DE" dirty="0"/>
          </a:p>
        </p:txBody>
      </p:sp>
      <p:sp>
        <p:nvSpPr>
          <p:cNvPr id="8" name="Textplatzhalter 7">
            <a:extLst>
              <a:ext uri="{FF2B5EF4-FFF2-40B4-BE49-F238E27FC236}">
                <a16:creationId xmlns:a16="http://schemas.microsoft.com/office/drawing/2014/main" id="{5BF6F848-BF10-12D1-570D-0BFCA3D877A3}"/>
              </a:ext>
            </a:extLst>
          </p:cNvPr>
          <p:cNvSpPr>
            <a:spLocks noGrp="1"/>
          </p:cNvSpPr>
          <p:nvPr>
            <p:ph type="body" sz="quarter" idx="21"/>
          </p:nvPr>
        </p:nvSpPr>
        <p:spPr/>
        <p:txBody>
          <a:bodyPr/>
          <a:lstStyle/>
          <a:p>
            <a:r>
              <a:rPr lang="de-DE"/>
              <a:t>Aesthetics</a:t>
            </a:r>
          </a:p>
        </p:txBody>
      </p:sp>
      <p:sp>
        <p:nvSpPr>
          <p:cNvPr id="9" name="Textplatzhalter 8">
            <a:extLst>
              <a:ext uri="{FF2B5EF4-FFF2-40B4-BE49-F238E27FC236}">
                <a16:creationId xmlns:a16="http://schemas.microsoft.com/office/drawing/2014/main" id="{BFCAF40B-6B91-9276-1637-EC82401E9AEF}"/>
              </a:ext>
            </a:extLst>
          </p:cNvPr>
          <p:cNvSpPr>
            <a:spLocks noGrp="1"/>
          </p:cNvSpPr>
          <p:nvPr>
            <p:ph type="body" sz="quarter" idx="29"/>
          </p:nvPr>
        </p:nvSpPr>
        <p:spPr/>
        <p:txBody>
          <a:bodyPr>
            <a:normAutofit/>
          </a:bodyPr>
          <a:lstStyle/>
          <a:p>
            <a:r>
              <a:rPr lang="en-US" b="1" dirty="0">
                <a:solidFill>
                  <a:schemeClr val="accent1"/>
                </a:solidFill>
              </a:rPr>
              <a:t>Aesthetic design can improve usability </a:t>
            </a:r>
            <a:r>
              <a:rPr lang="en-US" dirty="0"/>
              <a:t>by creating a positive first impression, reducing perceived complexity, and increasing user satisfaction (“aesthetic–usability effect”). </a:t>
            </a:r>
          </a:p>
          <a:p>
            <a:r>
              <a:rPr lang="en-US" b="1" dirty="0">
                <a:solidFill>
                  <a:schemeClr val="accent1"/>
                </a:solidFill>
              </a:rPr>
              <a:t>Aesthetics can evoke emotions</a:t>
            </a:r>
            <a:r>
              <a:rPr lang="en-US" dirty="0"/>
              <a:t> that contribute to a positive (or negative) experience and user satisfaction.</a:t>
            </a:r>
          </a:p>
          <a:p>
            <a:r>
              <a:rPr lang="en-US" b="1" dirty="0">
                <a:solidFill>
                  <a:schemeClr val="accent1"/>
                </a:solidFill>
              </a:rPr>
              <a:t>Visually pleasing designs can make users more tolerant </a:t>
            </a:r>
            <a:r>
              <a:rPr lang="en-US" dirty="0"/>
              <a:t>of minor usability issues.</a:t>
            </a:r>
          </a:p>
          <a:p>
            <a:r>
              <a:rPr lang="en-US" dirty="0"/>
              <a:t>Users often perceive aesthetically pleasing designs as </a:t>
            </a:r>
            <a:r>
              <a:rPr lang="en-US" b="1" dirty="0">
                <a:solidFill>
                  <a:schemeClr val="accent1"/>
                </a:solidFill>
              </a:rPr>
              <a:t>more usable</a:t>
            </a:r>
            <a:r>
              <a:rPr lang="en-US" dirty="0"/>
              <a:t>.</a:t>
            </a:r>
          </a:p>
          <a:p>
            <a:r>
              <a:rPr lang="en-US" dirty="0"/>
              <a:t>Aesthetic interfaces can be </a:t>
            </a:r>
            <a:r>
              <a:rPr lang="en-US" b="1" dirty="0">
                <a:solidFill>
                  <a:schemeClr val="accent1"/>
                </a:solidFill>
              </a:rPr>
              <a:t>more engaging </a:t>
            </a:r>
            <a:r>
              <a:rPr lang="en-US" dirty="0"/>
              <a:t>and can encourage </a:t>
            </a:r>
            <a:r>
              <a:rPr lang="en-US" b="1" dirty="0">
                <a:solidFill>
                  <a:schemeClr val="accent1"/>
                </a:solidFill>
              </a:rPr>
              <a:t>longer interaction times</a:t>
            </a:r>
          </a:p>
          <a:p>
            <a:r>
              <a:rPr lang="en-US" dirty="0"/>
              <a:t>Aesthetic interfaces</a:t>
            </a:r>
            <a:r>
              <a:rPr lang="en-US" b="1" dirty="0">
                <a:solidFill>
                  <a:schemeClr val="accent1"/>
                </a:solidFill>
              </a:rPr>
              <a:t> are perceived as more attractive</a:t>
            </a:r>
            <a:r>
              <a:rPr lang="en-US" dirty="0"/>
              <a:t>.</a:t>
            </a:r>
            <a:endParaRPr lang="de-DE" dirty="0"/>
          </a:p>
        </p:txBody>
      </p:sp>
    </p:spTree>
    <p:extLst>
      <p:ext uri="{BB962C8B-B14F-4D97-AF65-F5344CB8AC3E}">
        <p14:creationId xmlns:p14="http://schemas.microsoft.com/office/powerpoint/2010/main" val="3403645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FC4C5933-0A37-755C-29CF-011B82F808FB}"/>
              </a:ext>
            </a:extLst>
          </p:cNvPr>
          <p:cNvSpPr>
            <a:spLocks noGrp="1"/>
          </p:cNvSpPr>
          <p:nvPr>
            <p:ph type="body" sz="quarter" idx="29"/>
          </p:nvPr>
        </p:nvSpPr>
        <p:spPr/>
        <p:txBody>
          <a:bodyPr/>
          <a:lstStyle/>
          <a:p>
            <a:endParaRPr lang="de-DE"/>
          </a:p>
        </p:txBody>
      </p:sp>
      <p:sp>
        <p:nvSpPr>
          <p:cNvPr id="3" name="Fußzeilenplatzhalter 2">
            <a:extLst>
              <a:ext uri="{FF2B5EF4-FFF2-40B4-BE49-F238E27FC236}">
                <a16:creationId xmlns:a16="http://schemas.microsoft.com/office/drawing/2014/main" id="{87A65D00-F9E9-CD77-E247-E0C604C04236}"/>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8A8AAA0-30DB-FE41-984A-E1D6108AAF11}"/>
              </a:ext>
            </a:extLst>
          </p:cNvPr>
          <p:cNvSpPr>
            <a:spLocks noGrp="1"/>
          </p:cNvSpPr>
          <p:nvPr>
            <p:ph type="sldNum" sz="quarter" idx="32"/>
          </p:nvPr>
        </p:nvSpPr>
        <p:spPr/>
        <p:txBody>
          <a:bodyPr/>
          <a:lstStyle/>
          <a:p>
            <a:fld id="{BA24374A-C3A8-471A-8837-3FC31668ABE5}" type="slidenum">
              <a:rPr lang="de-DE" smtClean="0"/>
              <a:pPr/>
              <a:t>22</a:t>
            </a:fld>
            <a:endParaRPr lang="de-DE" dirty="0"/>
          </a:p>
        </p:txBody>
      </p:sp>
      <p:sp>
        <p:nvSpPr>
          <p:cNvPr id="7" name="Textplatzhalter 6">
            <a:extLst>
              <a:ext uri="{FF2B5EF4-FFF2-40B4-BE49-F238E27FC236}">
                <a16:creationId xmlns:a16="http://schemas.microsoft.com/office/drawing/2014/main" id="{3DF04BAE-81A9-643D-76A0-45ADD280849D}"/>
              </a:ext>
            </a:extLst>
          </p:cNvPr>
          <p:cNvSpPr>
            <a:spLocks noGrp="1"/>
          </p:cNvSpPr>
          <p:nvPr>
            <p:ph type="body" sz="quarter" idx="21"/>
          </p:nvPr>
        </p:nvSpPr>
        <p:spPr/>
        <p:txBody>
          <a:bodyPr/>
          <a:lstStyle/>
          <a:p>
            <a:r>
              <a:rPr lang="de-DE" dirty="0"/>
              <a:t>Colors</a:t>
            </a:r>
          </a:p>
        </p:txBody>
      </p:sp>
      <p:pic>
        <p:nvPicPr>
          <p:cNvPr id="10" name="Bildplatzhalter 9">
            <a:extLst>
              <a:ext uri="{FF2B5EF4-FFF2-40B4-BE49-F238E27FC236}">
                <a16:creationId xmlns:a16="http://schemas.microsoft.com/office/drawing/2014/main" id="{A5AF09D0-AD97-AF57-2915-ACC0CB73065F}"/>
              </a:ext>
            </a:extLst>
          </p:cNvPr>
          <p:cNvPicPr>
            <a:picLocks noGrp="1" noChangeAspect="1"/>
          </p:cNvPicPr>
          <p:nvPr>
            <p:ph type="pic" sz="quarter" idx="22"/>
          </p:nvPr>
        </p:nvPicPr>
        <p:blipFill rotWithShape="1">
          <a:blip r:embed="rId2">
            <a:extLst>
              <a:ext uri="{28A0092B-C50C-407E-A947-70E740481C1C}">
                <a14:useLocalDpi xmlns:a14="http://schemas.microsoft.com/office/drawing/2010/main" val="0"/>
              </a:ext>
            </a:extLst>
          </a:blip>
          <a:srcRect t="574" b="574"/>
          <a:stretch/>
        </p:blipFill>
        <p:spPr>
          <a:xfrm>
            <a:off x="0" y="0"/>
            <a:ext cx="12192000" cy="6317997"/>
          </a:xfrm>
          <a:prstGeom prst="rect">
            <a:avLst/>
          </a:prstGeom>
        </p:spPr>
      </p:pic>
      <p:sp>
        <p:nvSpPr>
          <p:cNvPr id="14" name="Textfeld 13">
            <a:extLst>
              <a:ext uri="{FF2B5EF4-FFF2-40B4-BE49-F238E27FC236}">
                <a16:creationId xmlns:a16="http://schemas.microsoft.com/office/drawing/2014/main" id="{B6BF903F-2E4E-AD8F-5B9B-EAB04935A119}"/>
              </a:ext>
            </a:extLst>
          </p:cNvPr>
          <p:cNvSpPr txBox="1"/>
          <p:nvPr/>
        </p:nvSpPr>
        <p:spPr>
          <a:xfrm>
            <a:off x="695325" y="1576048"/>
            <a:ext cx="6096000" cy="461665"/>
          </a:xfrm>
          <a:prstGeom prst="rect">
            <a:avLst/>
          </a:prstGeom>
          <a:noFill/>
        </p:spPr>
        <p:txBody>
          <a:bodyPr wrap="square">
            <a:spAutoFit/>
          </a:bodyPr>
          <a:lstStyle/>
          <a:p>
            <a:pPr marL="0" indent="0">
              <a:buNone/>
            </a:pPr>
            <a:r>
              <a:rPr lang="en-US" sz="2400" dirty="0"/>
              <a:t>Attractive things work better.</a:t>
            </a:r>
          </a:p>
        </p:txBody>
      </p:sp>
    </p:spTree>
    <p:extLst>
      <p:ext uri="{BB962C8B-B14F-4D97-AF65-F5344CB8AC3E}">
        <p14:creationId xmlns:p14="http://schemas.microsoft.com/office/powerpoint/2010/main" val="1247086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C3E2D83-B1DA-F17C-4C8F-53AB6D375398}"/>
              </a:ext>
            </a:extLst>
          </p:cNvPr>
          <p:cNvSpPr>
            <a:spLocks noGrp="1"/>
          </p:cNvSpPr>
          <p:nvPr>
            <p:ph type="title"/>
          </p:nvPr>
        </p:nvSpPr>
        <p:spPr/>
        <p:txBody>
          <a:bodyPr/>
          <a:lstStyle/>
          <a:p>
            <a:r>
              <a:rPr lang="en-US" dirty="0"/>
              <a:t>Attractiveness</a:t>
            </a:r>
            <a:r>
              <a:rPr lang="de-DE" dirty="0"/>
              <a:t> and Usability</a:t>
            </a:r>
          </a:p>
        </p:txBody>
      </p:sp>
      <p:sp>
        <p:nvSpPr>
          <p:cNvPr id="3" name="Fußzeilenplatzhalter 2">
            <a:extLst>
              <a:ext uri="{FF2B5EF4-FFF2-40B4-BE49-F238E27FC236}">
                <a16:creationId xmlns:a16="http://schemas.microsoft.com/office/drawing/2014/main" id="{9932A1EB-A2B3-9A43-FAF6-4EF291AA1F2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31B4D0F-5797-764B-DB10-DB2D9A4A2D4C}"/>
              </a:ext>
            </a:extLst>
          </p:cNvPr>
          <p:cNvSpPr>
            <a:spLocks noGrp="1"/>
          </p:cNvSpPr>
          <p:nvPr>
            <p:ph type="sldNum" sz="quarter" idx="33"/>
          </p:nvPr>
        </p:nvSpPr>
        <p:spPr/>
        <p:txBody>
          <a:bodyPr/>
          <a:lstStyle/>
          <a:p>
            <a:fld id="{BA24374A-C3A8-471A-8837-3FC31668ABE5}" type="slidenum">
              <a:rPr lang="de-DE" smtClean="0"/>
              <a:pPr/>
              <a:t>23</a:t>
            </a:fld>
            <a:endParaRPr lang="de-DE" dirty="0"/>
          </a:p>
        </p:txBody>
      </p:sp>
      <p:sp>
        <p:nvSpPr>
          <p:cNvPr id="8" name="Textplatzhalter 7">
            <a:extLst>
              <a:ext uri="{FF2B5EF4-FFF2-40B4-BE49-F238E27FC236}">
                <a16:creationId xmlns:a16="http://schemas.microsoft.com/office/drawing/2014/main" id="{7F75A828-597F-3A95-8A98-AC070A80BEC7}"/>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4AF703B0-0462-FFDD-BCA7-FBF7F0CF7D4A}"/>
              </a:ext>
            </a:extLst>
          </p:cNvPr>
          <p:cNvSpPr>
            <a:spLocks noGrp="1"/>
          </p:cNvSpPr>
          <p:nvPr>
            <p:ph type="body" sz="quarter" idx="34"/>
          </p:nvPr>
        </p:nvSpPr>
        <p:spPr>
          <a:xfrm>
            <a:off x="695326" y="1449388"/>
            <a:ext cx="7956550" cy="4056061"/>
          </a:xfrm>
        </p:spPr>
        <p:txBody>
          <a:bodyPr>
            <a:normAutofit lnSpcReduction="10000"/>
          </a:bodyPr>
          <a:lstStyle/>
          <a:p>
            <a:r>
              <a:rPr lang="en-US" dirty="0"/>
              <a:t>The </a:t>
            </a:r>
            <a:r>
              <a:rPr lang="en-US" b="1" dirty="0">
                <a:solidFill>
                  <a:schemeClr val="accent1"/>
                </a:solidFill>
              </a:rPr>
              <a:t>design elements</a:t>
            </a:r>
            <a:r>
              <a:rPr lang="en-US" dirty="0"/>
              <a:t> such as color, layout, typography, imagery, </a:t>
            </a:r>
            <a:r>
              <a:rPr lang="en-US" b="1" dirty="0">
                <a:solidFill>
                  <a:schemeClr val="accent1"/>
                </a:solidFill>
              </a:rPr>
              <a:t>and overall composition</a:t>
            </a:r>
            <a:r>
              <a:rPr lang="en-US" dirty="0">
                <a:solidFill>
                  <a:schemeClr val="accent1"/>
                </a:solidFill>
              </a:rPr>
              <a:t> </a:t>
            </a:r>
            <a:r>
              <a:rPr lang="en-US" dirty="0"/>
              <a:t>contribute to the </a:t>
            </a:r>
            <a:r>
              <a:rPr lang="en-US" b="1" dirty="0">
                <a:solidFill>
                  <a:schemeClr val="accent1"/>
                </a:solidFill>
              </a:rPr>
              <a:t>attractiveness</a:t>
            </a:r>
            <a:r>
              <a:rPr lang="en-US" dirty="0"/>
              <a:t> of an interface</a:t>
            </a:r>
          </a:p>
          <a:p>
            <a:r>
              <a:rPr lang="en-US" b="1" dirty="0">
                <a:solidFill>
                  <a:schemeClr val="accent1"/>
                </a:solidFill>
              </a:rPr>
              <a:t>Attractiveness and usability are the two most important </a:t>
            </a:r>
            <a:br>
              <a:rPr lang="en-US" b="1" dirty="0">
                <a:solidFill>
                  <a:schemeClr val="accent1"/>
                </a:solidFill>
              </a:rPr>
            </a:br>
            <a:r>
              <a:rPr lang="en-US" b="1" dirty="0">
                <a:solidFill>
                  <a:schemeClr val="accent1"/>
                </a:solidFill>
              </a:rPr>
              <a:t>factors </a:t>
            </a:r>
            <a:r>
              <a:rPr lang="en-US" dirty="0"/>
              <a:t>in assessing the </a:t>
            </a:r>
            <a:r>
              <a:rPr lang="en-US" b="1" dirty="0">
                <a:solidFill>
                  <a:schemeClr val="accent1"/>
                </a:solidFill>
              </a:rPr>
              <a:t>overall user experience</a:t>
            </a:r>
            <a:endParaRPr lang="en-US" dirty="0"/>
          </a:p>
          <a:p>
            <a:r>
              <a:rPr lang="en-US" dirty="0"/>
              <a:t>Attractiveness </a:t>
            </a:r>
            <a:r>
              <a:rPr lang="en-US" b="1" dirty="0">
                <a:solidFill>
                  <a:schemeClr val="accent1"/>
                </a:solidFill>
              </a:rPr>
              <a:t>is inherently subjective </a:t>
            </a:r>
            <a:r>
              <a:rPr lang="en-US" dirty="0"/>
              <a:t>and can </a:t>
            </a:r>
            <a:r>
              <a:rPr lang="en-US" b="1" dirty="0">
                <a:solidFill>
                  <a:schemeClr val="accent1"/>
                </a:solidFill>
              </a:rPr>
              <a:t>vary from person to person</a:t>
            </a:r>
            <a:endParaRPr lang="en-US" dirty="0"/>
          </a:p>
          <a:p>
            <a:r>
              <a:rPr lang="en-US" dirty="0"/>
              <a:t>Personal preferences, experiences, and expectations can all influence an individual's perception of attractiveness.</a:t>
            </a:r>
          </a:p>
          <a:p>
            <a:pPr lvl="1"/>
            <a:r>
              <a:rPr lang="en-US" dirty="0"/>
              <a:t>However, it highly depends on </a:t>
            </a:r>
            <a:r>
              <a:rPr lang="en-US" b="1" dirty="0">
                <a:solidFill>
                  <a:schemeClr val="accent1"/>
                </a:solidFill>
              </a:rPr>
              <a:t>the cognitive style</a:t>
            </a:r>
            <a:r>
              <a:rPr lang="en-US" dirty="0"/>
              <a:t> of a person</a:t>
            </a:r>
            <a:r>
              <a:rPr lang="de-DE" dirty="0"/>
              <a:t> </a:t>
            </a:r>
          </a:p>
          <a:p>
            <a:endParaRPr lang="de-DE" dirty="0"/>
          </a:p>
        </p:txBody>
      </p:sp>
      <p:sp>
        <p:nvSpPr>
          <p:cNvPr id="9" name="Inhaltsplatzhalter 8">
            <a:extLst>
              <a:ext uri="{FF2B5EF4-FFF2-40B4-BE49-F238E27FC236}">
                <a16:creationId xmlns:a16="http://schemas.microsoft.com/office/drawing/2014/main" id="{7236A85E-F42C-EF1B-3B1F-67E0FB1792C3}"/>
              </a:ext>
            </a:extLst>
          </p:cNvPr>
          <p:cNvSpPr>
            <a:spLocks noGrp="1"/>
          </p:cNvSpPr>
          <p:nvPr>
            <p:ph sz="quarter" idx="35"/>
          </p:nvPr>
        </p:nvSpPr>
        <p:spPr>
          <a:xfrm>
            <a:off x="695325" y="5505450"/>
            <a:ext cx="7524750" cy="623888"/>
          </a:xfrm>
        </p:spPr>
        <p:txBody>
          <a:bodyPr/>
          <a:lstStyle/>
          <a:p>
            <a:r>
              <a:rPr lang="de-DE" sz="1000" b="0" i="0" dirty="0" err="1">
                <a:solidFill>
                  <a:srgbClr val="202122"/>
                </a:solidFill>
                <a:effectLst/>
                <a:latin typeface="Arial" panose="020B0604020202020204" pitchFamily="34" charset="0"/>
              </a:rPr>
              <a:t>Kurosu</a:t>
            </a:r>
            <a:r>
              <a:rPr lang="de-DE" sz="1000" b="0" i="0" dirty="0">
                <a:solidFill>
                  <a:srgbClr val="202122"/>
                </a:solidFill>
                <a:effectLst/>
                <a:latin typeface="Arial" panose="020B0604020202020204" pitchFamily="34" charset="0"/>
              </a:rPr>
              <a:t>, Masaaki; </a:t>
            </a:r>
            <a:r>
              <a:rPr lang="de-DE" sz="1000" b="0" i="0" dirty="0" err="1">
                <a:solidFill>
                  <a:srgbClr val="202122"/>
                </a:solidFill>
                <a:effectLst/>
                <a:latin typeface="Arial" panose="020B0604020202020204" pitchFamily="34" charset="0"/>
              </a:rPr>
              <a:t>Kashimura</a:t>
            </a:r>
            <a:r>
              <a:rPr lang="de-DE" sz="1000" b="0" i="0" dirty="0">
                <a:solidFill>
                  <a:srgbClr val="202122"/>
                </a:solidFill>
                <a:effectLst/>
                <a:latin typeface="Arial" panose="020B0604020202020204" pitchFamily="34" charset="0"/>
              </a:rPr>
              <a:t>, </a:t>
            </a:r>
            <a:r>
              <a:rPr lang="de-DE" sz="1000" b="0" i="0" dirty="0" err="1">
                <a:solidFill>
                  <a:srgbClr val="202122"/>
                </a:solidFill>
                <a:effectLst/>
                <a:latin typeface="Arial" panose="020B0604020202020204" pitchFamily="34" charset="0"/>
              </a:rPr>
              <a:t>Kaori</a:t>
            </a:r>
            <a:r>
              <a:rPr lang="de-DE" sz="1000" b="0" i="0" dirty="0">
                <a:solidFill>
                  <a:srgbClr val="202122"/>
                </a:solidFill>
                <a:effectLst/>
                <a:latin typeface="Arial" panose="020B0604020202020204" pitchFamily="34" charset="0"/>
              </a:rPr>
              <a:t> (1995). "Apparent Usability vs. </a:t>
            </a:r>
            <a:r>
              <a:rPr lang="de-DE" sz="1000" b="0" i="0" dirty="0" err="1">
                <a:solidFill>
                  <a:srgbClr val="202122"/>
                </a:solidFill>
                <a:effectLst/>
                <a:latin typeface="Arial" panose="020B0604020202020204" pitchFamily="34" charset="0"/>
              </a:rPr>
              <a:t>Inherent</a:t>
            </a:r>
            <a:r>
              <a:rPr lang="de-DE" sz="1000" b="0" i="0" dirty="0">
                <a:solidFill>
                  <a:srgbClr val="202122"/>
                </a:solidFill>
                <a:effectLst/>
                <a:latin typeface="Arial" panose="020B0604020202020204" pitchFamily="34" charset="0"/>
              </a:rPr>
              <a:t> Usability: Experimental Analysis on </a:t>
            </a:r>
            <a:r>
              <a:rPr lang="de-DE" sz="1000" b="0" i="0" dirty="0" err="1">
                <a:solidFill>
                  <a:srgbClr val="202122"/>
                </a:solidFill>
                <a:effectLst/>
                <a:latin typeface="Arial" panose="020B0604020202020204" pitchFamily="34" charset="0"/>
              </a:rPr>
              <a:t>the</a:t>
            </a:r>
            <a:r>
              <a:rPr lang="de-DE" sz="1000" b="0" i="0" dirty="0">
                <a:solidFill>
                  <a:srgbClr val="202122"/>
                </a:solidFill>
                <a:effectLst/>
                <a:latin typeface="Arial" panose="020B0604020202020204" pitchFamily="34" charset="0"/>
              </a:rPr>
              <a:t> </a:t>
            </a:r>
            <a:r>
              <a:rPr lang="de-DE" sz="1000" b="0" i="0" dirty="0" err="1">
                <a:solidFill>
                  <a:srgbClr val="202122"/>
                </a:solidFill>
                <a:effectLst/>
                <a:latin typeface="Arial" panose="020B0604020202020204" pitchFamily="34" charset="0"/>
              </a:rPr>
              <a:t>Determinants</a:t>
            </a:r>
            <a:r>
              <a:rPr lang="de-DE" sz="1000" b="0" i="0" dirty="0">
                <a:solidFill>
                  <a:srgbClr val="202122"/>
                </a:solidFill>
                <a:effectLst/>
                <a:latin typeface="Arial" panose="020B0604020202020204" pitchFamily="34" charset="0"/>
              </a:rPr>
              <a:t> of </a:t>
            </a:r>
            <a:r>
              <a:rPr lang="de-DE" sz="1000" b="0" i="0" dirty="0" err="1">
                <a:solidFill>
                  <a:srgbClr val="202122"/>
                </a:solidFill>
                <a:effectLst/>
                <a:latin typeface="Arial" panose="020B0604020202020204" pitchFamily="34" charset="0"/>
              </a:rPr>
              <a:t>the</a:t>
            </a:r>
            <a:r>
              <a:rPr lang="de-DE" sz="1000" b="0" i="0" dirty="0">
                <a:solidFill>
                  <a:srgbClr val="202122"/>
                </a:solidFill>
                <a:effectLst/>
                <a:latin typeface="Arial" panose="020B0604020202020204" pitchFamily="34" charset="0"/>
              </a:rPr>
              <a:t> Apparent Usability". </a:t>
            </a:r>
            <a:r>
              <a:rPr lang="de-DE" sz="1000" b="0" i="1" dirty="0">
                <a:solidFill>
                  <a:srgbClr val="202122"/>
                </a:solidFill>
                <a:effectLst/>
                <a:latin typeface="Arial" panose="020B0604020202020204" pitchFamily="34" charset="0"/>
              </a:rPr>
              <a:t>Conference Companion on Human </a:t>
            </a:r>
            <a:r>
              <a:rPr lang="de-DE" sz="1000" b="0" i="1" dirty="0" err="1">
                <a:solidFill>
                  <a:srgbClr val="202122"/>
                </a:solidFill>
                <a:effectLst/>
                <a:latin typeface="Arial" panose="020B0604020202020204" pitchFamily="34" charset="0"/>
              </a:rPr>
              <a:t>Factors</a:t>
            </a:r>
            <a:r>
              <a:rPr lang="de-DE" sz="1000" b="0" i="1" dirty="0">
                <a:solidFill>
                  <a:srgbClr val="202122"/>
                </a:solidFill>
                <a:effectLst/>
                <a:latin typeface="Arial" panose="020B0604020202020204" pitchFamily="34" charset="0"/>
              </a:rPr>
              <a:t> in Computing Systems</a:t>
            </a:r>
            <a:r>
              <a:rPr lang="de-DE" sz="1000" b="0" i="0" dirty="0">
                <a:solidFill>
                  <a:srgbClr val="202122"/>
                </a:solidFill>
                <a:effectLst/>
                <a:latin typeface="Arial" panose="020B0604020202020204" pitchFamily="34" charset="0"/>
              </a:rPr>
              <a:t>. CHI '95. New York, NY, USA: ACM: 292–293. </a:t>
            </a:r>
            <a:r>
              <a:rPr lang="de-DE" sz="1000" b="0" i="0" u="none" strike="noStrike" dirty="0">
                <a:solidFill>
                  <a:srgbClr val="0645AD"/>
                </a:solidFill>
                <a:effectLst/>
                <a:latin typeface="Arial" panose="020B0604020202020204" pitchFamily="34" charset="0"/>
                <a:hlinkClick r:id="rId2" tooltip="Doi (identifier)"/>
              </a:rPr>
              <a:t>doi</a:t>
            </a:r>
            <a:r>
              <a:rPr lang="de-DE" sz="1000" b="0" i="0" dirty="0">
                <a:solidFill>
                  <a:srgbClr val="202122"/>
                </a:solidFill>
                <a:effectLst/>
                <a:latin typeface="Arial" panose="020B0604020202020204" pitchFamily="34" charset="0"/>
              </a:rPr>
              <a:t>:</a:t>
            </a:r>
            <a:r>
              <a:rPr lang="de-DE" sz="1000" b="0" i="0" u="none" strike="noStrike" dirty="0">
                <a:solidFill>
                  <a:srgbClr val="3366BB"/>
                </a:solidFill>
                <a:effectLst/>
                <a:latin typeface="Arial" panose="020B0604020202020204" pitchFamily="34" charset="0"/>
                <a:hlinkClick r:id="rId3"/>
              </a:rPr>
              <a:t>10.1145/223355.223680</a:t>
            </a:r>
            <a:r>
              <a:rPr lang="de-DE" sz="1000" b="0" i="0" dirty="0">
                <a:solidFill>
                  <a:srgbClr val="202122"/>
                </a:solidFill>
                <a:effectLst/>
                <a:latin typeface="Arial" panose="020B0604020202020204" pitchFamily="34" charset="0"/>
              </a:rPr>
              <a:t>. </a:t>
            </a:r>
            <a:r>
              <a:rPr lang="de-DE" sz="1000" b="0" i="0" u="none" strike="noStrike" dirty="0">
                <a:solidFill>
                  <a:srgbClr val="0645AD"/>
                </a:solidFill>
                <a:effectLst/>
                <a:latin typeface="Arial" panose="020B0604020202020204" pitchFamily="34" charset="0"/>
                <a:hlinkClick r:id="rId4" tooltip="ISBN (identifier)"/>
              </a:rPr>
              <a:t>ISBN</a:t>
            </a:r>
            <a:r>
              <a:rPr lang="de-DE" sz="1000" b="0" i="0" dirty="0">
                <a:solidFill>
                  <a:srgbClr val="202122"/>
                </a:solidFill>
                <a:effectLst/>
                <a:latin typeface="Arial" panose="020B0604020202020204" pitchFamily="34" charset="0"/>
              </a:rPr>
              <a:t> </a:t>
            </a:r>
            <a:r>
              <a:rPr lang="de-DE" sz="1000" b="0" i="0" u="none" strike="noStrike" dirty="0">
                <a:solidFill>
                  <a:srgbClr val="0645AD"/>
                </a:solidFill>
                <a:effectLst/>
                <a:latin typeface="Arial" panose="020B0604020202020204" pitchFamily="34" charset="0"/>
                <a:hlinkClick r:id="rId5" tooltip="Special:BookSources/978-0-89791-755-1"/>
              </a:rPr>
              <a:t>978-0-89791-755-1</a:t>
            </a:r>
            <a:r>
              <a:rPr lang="de-DE" sz="1000" b="0" i="0" dirty="0">
                <a:solidFill>
                  <a:srgbClr val="202122"/>
                </a:solidFill>
                <a:effectLst/>
                <a:latin typeface="Arial" panose="020B0604020202020204" pitchFamily="34" charset="0"/>
              </a:rPr>
              <a:t>.</a:t>
            </a:r>
            <a:endParaRPr lang="de-DE" sz="1000" dirty="0"/>
          </a:p>
        </p:txBody>
      </p:sp>
      <p:pic>
        <p:nvPicPr>
          <p:cNvPr id="10" name="Picture 2" descr="KITCHEN DESIGN: HOW TO COMBINE AESTHETICS WITH FUNCTIONALITY - Mimouca  Design">
            <a:extLst>
              <a:ext uri="{FF2B5EF4-FFF2-40B4-BE49-F238E27FC236}">
                <a16:creationId xmlns:a16="http://schemas.microsoft.com/office/drawing/2014/main" id="{B96C17EA-1BAA-FEBE-AA26-B0B32F75DC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9813" y="408985"/>
            <a:ext cx="3429835" cy="21436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0B8D8F54-513E-51C3-1B2E-CA94308A0932}"/>
              </a:ext>
            </a:extLst>
          </p:cNvPr>
          <p:cNvSpPr txBox="1"/>
          <p:nvPr/>
        </p:nvSpPr>
        <p:spPr>
          <a:xfrm>
            <a:off x="8469813" y="5210870"/>
            <a:ext cx="3429834" cy="861774"/>
          </a:xfrm>
          <a:prstGeom prst="rect">
            <a:avLst/>
          </a:prstGeom>
          <a:noFill/>
        </p:spPr>
        <p:txBody>
          <a:bodyPr wrap="square">
            <a:spAutoFit/>
          </a:bodyPr>
          <a:lstStyle/>
          <a:p>
            <a:r>
              <a:rPr lang="de-DE" sz="1000" dirty="0"/>
              <a:t>Images </a:t>
            </a:r>
            <a:r>
              <a:rPr lang="de-DE" sz="1000" dirty="0" err="1"/>
              <a:t>from</a:t>
            </a:r>
            <a:r>
              <a:rPr lang="de-DE" sz="1000" dirty="0"/>
              <a:t>: </a:t>
            </a:r>
            <a:r>
              <a:rPr lang="de-DE" sz="1000" dirty="0">
                <a:hlinkClick r:id="rId7"/>
              </a:rPr>
              <a:t>https://mimoucadesign.com/kitchen-design/</a:t>
            </a:r>
            <a:r>
              <a:rPr lang="de-DE" sz="1000" dirty="0"/>
              <a:t> </a:t>
            </a:r>
            <a:r>
              <a:rPr lang="de-DE" sz="1000" dirty="0">
                <a:hlinkClick r:id="rId8"/>
              </a:rPr>
              <a:t>https://www.tripadvisor.es/LocationPhotoDirectLink-g187309-d19446819-i439562817-Ha_Vietnamese_Cuisine-Munich_Upper_Bavaria_Bavaria.html</a:t>
            </a:r>
            <a:r>
              <a:rPr lang="de-DE" sz="1000" dirty="0"/>
              <a:t> </a:t>
            </a:r>
          </a:p>
        </p:txBody>
      </p:sp>
      <p:pic>
        <p:nvPicPr>
          <p:cNvPr id="12" name="Picture 4" descr="FOOD AESTHETIC✨ Wir legen nicht nur großen Wert auf die Qualität und den  Geschmack unserer Gerichte, sondern auch auf die Präsentation! Denn das  Auge isst ja bekanntlich mit 👀🍽. Worauf liegt euer">
            <a:extLst>
              <a:ext uri="{FF2B5EF4-FFF2-40B4-BE49-F238E27FC236}">
                <a16:creationId xmlns:a16="http://schemas.microsoft.com/office/drawing/2014/main" id="{3816F07C-A20B-16D3-EFCF-2BC09A9480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85123" y="2572433"/>
            <a:ext cx="1914525" cy="2390775"/>
          </a:xfrm>
          <a:prstGeom prst="rect">
            <a:avLst/>
          </a:prstGeom>
          <a:noFill/>
          <a:extLst>
            <a:ext uri="{909E8E84-426E-40DD-AFC4-6F175D3DCCD1}">
              <a14:hiddenFill xmlns:a14="http://schemas.microsoft.com/office/drawing/2010/main">
                <a:solidFill>
                  <a:srgbClr val="FFFFFF"/>
                </a:solidFill>
              </a14:hiddenFill>
            </a:ext>
          </a:extLst>
        </p:spPr>
      </p:pic>
      <p:sp>
        <p:nvSpPr>
          <p:cNvPr id="13" name="Pfeil: nach oben gebogen 12">
            <a:extLst>
              <a:ext uri="{FF2B5EF4-FFF2-40B4-BE49-F238E27FC236}">
                <a16:creationId xmlns:a16="http://schemas.microsoft.com/office/drawing/2014/main" id="{60B06D7A-260E-2924-EC74-7F277C00D5E5}"/>
              </a:ext>
            </a:extLst>
          </p:cNvPr>
          <p:cNvSpPr/>
          <p:nvPr/>
        </p:nvSpPr>
        <p:spPr>
          <a:xfrm rot="5400000">
            <a:off x="8797476" y="2961839"/>
            <a:ext cx="1369590" cy="590782"/>
          </a:xfrm>
          <a:prstGeom prst="bentUpArrow">
            <a:avLst>
              <a:gd name="adj1" fmla="val 11698"/>
              <a:gd name="adj2" fmla="val 28116"/>
              <a:gd name="adj3" fmla="val 2813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29171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53D0B8-B801-CC2A-3E10-D90D243ED8B8}"/>
              </a:ext>
            </a:extLst>
          </p:cNvPr>
          <p:cNvSpPr>
            <a:spLocks noGrp="1"/>
          </p:cNvSpPr>
          <p:nvPr>
            <p:ph type="title"/>
          </p:nvPr>
        </p:nvSpPr>
        <p:spPr/>
        <p:txBody>
          <a:bodyPr/>
          <a:lstStyle/>
          <a:p>
            <a:r>
              <a:rPr lang="en-US" dirty="0"/>
              <a:t>Cognitive Style</a:t>
            </a:r>
            <a:endParaRPr lang="de-DE" dirty="0"/>
          </a:p>
        </p:txBody>
      </p:sp>
      <p:sp>
        <p:nvSpPr>
          <p:cNvPr id="3" name="Fußzeilenplatzhalter 2">
            <a:extLst>
              <a:ext uri="{FF2B5EF4-FFF2-40B4-BE49-F238E27FC236}">
                <a16:creationId xmlns:a16="http://schemas.microsoft.com/office/drawing/2014/main" id="{CB9C7BA6-0DDC-BD55-BD78-C7E5D9A8F196}"/>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8A76B97-7FEF-FC57-EEE9-788C71BFAE0E}"/>
              </a:ext>
            </a:extLst>
          </p:cNvPr>
          <p:cNvSpPr>
            <a:spLocks noGrp="1"/>
          </p:cNvSpPr>
          <p:nvPr>
            <p:ph type="sldNum" sz="quarter" idx="33"/>
          </p:nvPr>
        </p:nvSpPr>
        <p:spPr/>
        <p:txBody>
          <a:bodyPr/>
          <a:lstStyle/>
          <a:p>
            <a:fld id="{BA24374A-C3A8-471A-8837-3FC31668ABE5}" type="slidenum">
              <a:rPr lang="de-DE" smtClean="0"/>
              <a:pPr/>
              <a:t>24</a:t>
            </a:fld>
            <a:endParaRPr lang="de-DE" dirty="0"/>
          </a:p>
        </p:txBody>
      </p:sp>
      <p:sp>
        <p:nvSpPr>
          <p:cNvPr id="5" name="Textplatzhalter 4">
            <a:extLst>
              <a:ext uri="{FF2B5EF4-FFF2-40B4-BE49-F238E27FC236}">
                <a16:creationId xmlns:a16="http://schemas.microsoft.com/office/drawing/2014/main" id="{8506C848-C905-DBF5-C115-E4B00B0D52D7}"/>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00E78518-00D3-F9B0-3C86-6656AD772DB2}"/>
              </a:ext>
            </a:extLst>
          </p:cNvPr>
          <p:cNvSpPr>
            <a:spLocks noGrp="1"/>
          </p:cNvSpPr>
          <p:nvPr>
            <p:ph type="body" sz="quarter" idx="34"/>
          </p:nvPr>
        </p:nvSpPr>
        <p:spPr/>
        <p:txBody>
          <a:bodyPr>
            <a:normAutofit fontScale="92500" lnSpcReduction="10000"/>
          </a:bodyPr>
          <a:lstStyle/>
          <a:p>
            <a:r>
              <a:rPr lang="en-US" b="1" dirty="0">
                <a:solidFill>
                  <a:schemeClr val="accent1"/>
                </a:solidFill>
              </a:rPr>
              <a:t>Cognitive style </a:t>
            </a:r>
            <a:r>
              <a:rPr lang="en-US" dirty="0"/>
              <a:t>or </a:t>
            </a:r>
            <a:r>
              <a:rPr lang="en-US" b="1" dirty="0">
                <a:solidFill>
                  <a:schemeClr val="accent1"/>
                </a:solidFill>
              </a:rPr>
              <a:t>thinking style </a:t>
            </a:r>
            <a:r>
              <a:rPr lang="en-US" dirty="0"/>
              <a:t>is a concept used in cognitive psychology to describe the way how individuals think, perceive, and remember information</a:t>
            </a:r>
          </a:p>
          <a:p>
            <a:r>
              <a:rPr lang="en-US" dirty="0"/>
              <a:t>Cognitive styles analysis (CSA) by Richard J. Riding can measure of cognitive styles and proposes a two-dimensional model:</a:t>
            </a:r>
          </a:p>
          <a:p>
            <a:pPr lvl="1"/>
            <a:r>
              <a:rPr lang="en-US" dirty="0"/>
              <a:t>The</a:t>
            </a:r>
            <a:r>
              <a:rPr lang="en-US" b="1" dirty="0"/>
              <a:t> </a:t>
            </a:r>
            <a:r>
              <a:rPr lang="en-US" b="1" dirty="0">
                <a:solidFill>
                  <a:schemeClr val="accent1"/>
                </a:solidFill>
              </a:rPr>
              <a:t>Wholistic-Analytical Dimension (W-A) </a:t>
            </a:r>
            <a:r>
              <a:rPr lang="en-US" dirty="0"/>
              <a:t>is how an individual will organize and structure incoming information. The wholistic style approaches new information with an overall view, seeing information as a complete picture in contrast to the analytical style which takes apart </a:t>
            </a:r>
            <a:r>
              <a:rPr lang="en-US" dirty="0" err="1"/>
              <a:t>informaton</a:t>
            </a:r>
            <a:r>
              <a:rPr lang="en-US" dirty="0"/>
              <a:t> in order to process it</a:t>
            </a:r>
          </a:p>
          <a:p>
            <a:pPr lvl="1"/>
            <a:r>
              <a:rPr lang="en-US" dirty="0"/>
              <a:t>The</a:t>
            </a:r>
            <a:r>
              <a:rPr lang="en-US" b="1" dirty="0"/>
              <a:t> </a:t>
            </a:r>
            <a:r>
              <a:rPr lang="en-US" b="1" dirty="0">
                <a:solidFill>
                  <a:schemeClr val="accent1"/>
                </a:solidFill>
              </a:rPr>
              <a:t>Verbal-Imagery Dimension (V-I) </a:t>
            </a:r>
            <a:r>
              <a:rPr lang="en-US" dirty="0"/>
              <a:t>focuses on how an individual thinks about information, their mental processes and their memory. The </a:t>
            </a:r>
            <a:r>
              <a:rPr lang="en-US" dirty="0" err="1"/>
              <a:t>verbaliser</a:t>
            </a:r>
            <a:r>
              <a:rPr lang="en-US" dirty="0"/>
              <a:t> sees information and thinks about it in terms of words while an imager thinks of information visually, with an image or picture in mind.</a:t>
            </a:r>
            <a:endParaRPr lang="de-DE" dirty="0"/>
          </a:p>
          <a:p>
            <a:endParaRPr lang="de-DE" dirty="0"/>
          </a:p>
        </p:txBody>
      </p:sp>
      <p:sp>
        <p:nvSpPr>
          <p:cNvPr id="7" name="Inhaltsplatzhalter 6">
            <a:extLst>
              <a:ext uri="{FF2B5EF4-FFF2-40B4-BE49-F238E27FC236}">
                <a16:creationId xmlns:a16="http://schemas.microsoft.com/office/drawing/2014/main" id="{945EFF75-32BA-8CEC-9EA8-C2BD06BD6FBC}"/>
              </a:ext>
            </a:extLst>
          </p:cNvPr>
          <p:cNvSpPr>
            <a:spLocks noGrp="1"/>
          </p:cNvSpPr>
          <p:nvPr>
            <p:ph sz="quarter" idx="35"/>
          </p:nvPr>
        </p:nvSpPr>
        <p:spPr/>
        <p:txBody>
          <a:bodyPr/>
          <a:lstStyle/>
          <a:p>
            <a:pPr algn="l"/>
            <a:r>
              <a:rPr lang="de-DE" sz="1000" b="0" i="0" dirty="0" err="1">
                <a:solidFill>
                  <a:srgbClr val="202122"/>
                </a:solidFill>
                <a:effectLst/>
                <a:latin typeface="Arial" panose="020B0604020202020204" pitchFamily="34" charset="0"/>
              </a:rPr>
              <a:t>Riding</a:t>
            </a:r>
            <a:r>
              <a:rPr lang="de-DE" sz="1000" b="0" i="0" dirty="0">
                <a:solidFill>
                  <a:srgbClr val="202122"/>
                </a:solidFill>
                <a:effectLst/>
                <a:latin typeface="Arial" panose="020B0604020202020204" pitchFamily="34" charset="0"/>
              </a:rPr>
              <a:t>, R.J., and </a:t>
            </a:r>
            <a:r>
              <a:rPr lang="de-DE" sz="1000" b="0" i="0" dirty="0" err="1">
                <a:solidFill>
                  <a:srgbClr val="202122"/>
                </a:solidFill>
                <a:effectLst/>
                <a:latin typeface="Arial" panose="020B0604020202020204" pitchFamily="34" charset="0"/>
              </a:rPr>
              <a:t>Cheema</a:t>
            </a:r>
            <a:r>
              <a:rPr lang="de-DE" sz="1000" b="0" i="0" dirty="0">
                <a:solidFill>
                  <a:srgbClr val="202122"/>
                </a:solidFill>
                <a:effectLst/>
                <a:latin typeface="Arial" panose="020B0604020202020204" pitchFamily="34" charset="0"/>
              </a:rPr>
              <a:t>, I. "</a:t>
            </a:r>
            <a:r>
              <a:rPr lang="de-DE" sz="1000" b="0" i="0" dirty="0" err="1">
                <a:solidFill>
                  <a:srgbClr val="202122"/>
                </a:solidFill>
                <a:effectLst/>
                <a:latin typeface="Arial" panose="020B0604020202020204" pitchFamily="34" charset="0"/>
              </a:rPr>
              <a:t>Cognitive</a:t>
            </a:r>
            <a:r>
              <a:rPr lang="de-DE" sz="1000" b="0" i="0" dirty="0">
                <a:solidFill>
                  <a:srgbClr val="202122"/>
                </a:solidFill>
                <a:effectLst/>
                <a:latin typeface="Arial" panose="020B0604020202020204" pitchFamily="34" charset="0"/>
              </a:rPr>
              <a:t> </a:t>
            </a:r>
            <a:r>
              <a:rPr lang="de-DE" sz="1000" b="0" i="0" dirty="0" err="1">
                <a:solidFill>
                  <a:srgbClr val="202122"/>
                </a:solidFill>
                <a:effectLst/>
                <a:latin typeface="Arial" panose="020B0604020202020204" pitchFamily="34" charset="0"/>
              </a:rPr>
              <a:t>styles</a:t>
            </a:r>
            <a:r>
              <a:rPr lang="de-DE" sz="1000" b="0" i="0" dirty="0">
                <a:solidFill>
                  <a:srgbClr val="202122"/>
                </a:solidFill>
                <a:effectLst/>
                <a:latin typeface="Arial" panose="020B0604020202020204" pitchFamily="34" charset="0"/>
              </a:rPr>
              <a:t> - An </a:t>
            </a:r>
            <a:r>
              <a:rPr lang="de-DE" sz="1000" b="0" i="0" dirty="0" err="1">
                <a:solidFill>
                  <a:srgbClr val="202122"/>
                </a:solidFill>
                <a:effectLst/>
                <a:latin typeface="Arial" panose="020B0604020202020204" pitchFamily="34" charset="0"/>
              </a:rPr>
              <a:t>overview</a:t>
            </a:r>
            <a:r>
              <a:rPr lang="de-DE" sz="1000" b="0" i="0" dirty="0">
                <a:solidFill>
                  <a:srgbClr val="202122"/>
                </a:solidFill>
                <a:effectLst/>
                <a:latin typeface="Arial" panose="020B0604020202020204" pitchFamily="34" charset="0"/>
              </a:rPr>
              <a:t> and </a:t>
            </a:r>
            <a:r>
              <a:rPr lang="de-DE" sz="1000" b="0" i="0" dirty="0" err="1">
                <a:solidFill>
                  <a:srgbClr val="202122"/>
                </a:solidFill>
                <a:effectLst/>
                <a:latin typeface="Arial" panose="020B0604020202020204" pitchFamily="34" charset="0"/>
              </a:rPr>
              <a:t>integration</a:t>
            </a:r>
            <a:r>
              <a:rPr lang="de-DE" sz="1000" b="0" i="0" dirty="0">
                <a:solidFill>
                  <a:srgbClr val="202122"/>
                </a:solidFill>
                <a:effectLst/>
                <a:latin typeface="Arial" panose="020B0604020202020204" pitchFamily="34" charset="0"/>
              </a:rPr>
              <a:t>", Educational </a:t>
            </a:r>
            <a:r>
              <a:rPr lang="de-DE" sz="1000" b="0" i="0" dirty="0" err="1">
                <a:solidFill>
                  <a:srgbClr val="202122"/>
                </a:solidFill>
                <a:effectLst/>
                <a:latin typeface="Arial" panose="020B0604020202020204" pitchFamily="34" charset="0"/>
              </a:rPr>
              <a:t>Psychology</a:t>
            </a:r>
            <a:r>
              <a:rPr lang="de-DE" sz="1000" b="0" i="0" dirty="0">
                <a:solidFill>
                  <a:srgbClr val="202122"/>
                </a:solidFill>
                <a:effectLst/>
                <a:latin typeface="Arial" panose="020B0604020202020204" pitchFamily="34" charset="0"/>
              </a:rPr>
              <a:t> (11:3/4) 1991, pp 193–215.</a:t>
            </a:r>
          </a:p>
          <a:p>
            <a:pPr algn="l"/>
            <a:r>
              <a:rPr lang="de-DE" sz="1000" b="0" i="0" dirty="0" err="1">
                <a:solidFill>
                  <a:srgbClr val="202122"/>
                </a:solidFill>
                <a:effectLst/>
                <a:latin typeface="Arial" panose="020B0604020202020204" pitchFamily="34" charset="0"/>
              </a:rPr>
              <a:t>Riding</a:t>
            </a:r>
            <a:r>
              <a:rPr lang="de-DE" sz="1000" b="0" i="0" dirty="0">
                <a:solidFill>
                  <a:srgbClr val="202122"/>
                </a:solidFill>
                <a:effectLst/>
                <a:latin typeface="Arial" panose="020B0604020202020204" pitchFamily="34" charset="0"/>
              </a:rPr>
              <a:t>, R.J., and Sadler-Smith, E. "Type of </a:t>
            </a:r>
            <a:r>
              <a:rPr lang="de-DE" sz="1000" b="0" i="0" dirty="0" err="1">
                <a:solidFill>
                  <a:srgbClr val="202122"/>
                </a:solidFill>
                <a:effectLst/>
                <a:latin typeface="Arial" panose="020B0604020202020204" pitchFamily="34" charset="0"/>
              </a:rPr>
              <a:t>instructional</a:t>
            </a:r>
            <a:r>
              <a:rPr lang="de-DE" sz="1000" b="0" i="0" dirty="0">
                <a:solidFill>
                  <a:srgbClr val="202122"/>
                </a:solidFill>
                <a:effectLst/>
                <a:latin typeface="Arial" panose="020B0604020202020204" pitchFamily="34" charset="0"/>
              </a:rPr>
              <a:t> material, </a:t>
            </a:r>
            <a:r>
              <a:rPr lang="de-DE" sz="1000" b="0" i="0" dirty="0" err="1">
                <a:solidFill>
                  <a:srgbClr val="202122"/>
                </a:solidFill>
                <a:effectLst/>
                <a:latin typeface="Arial" panose="020B0604020202020204" pitchFamily="34" charset="0"/>
              </a:rPr>
              <a:t>cognitive</a:t>
            </a:r>
            <a:r>
              <a:rPr lang="de-DE" sz="1000" b="0" i="0" dirty="0">
                <a:solidFill>
                  <a:srgbClr val="202122"/>
                </a:solidFill>
                <a:effectLst/>
                <a:latin typeface="Arial" panose="020B0604020202020204" pitchFamily="34" charset="0"/>
              </a:rPr>
              <a:t> style and </a:t>
            </a:r>
            <a:r>
              <a:rPr lang="de-DE" sz="1000" b="0" i="0" dirty="0" err="1">
                <a:solidFill>
                  <a:srgbClr val="202122"/>
                </a:solidFill>
                <a:effectLst/>
                <a:latin typeface="Arial" panose="020B0604020202020204" pitchFamily="34" charset="0"/>
              </a:rPr>
              <a:t>learning</a:t>
            </a:r>
            <a:r>
              <a:rPr lang="de-DE" sz="1000" b="0" i="0" dirty="0">
                <a:solidFill>
                  <a:srgbClr val="202122"/>
                </a:solidFill>
                <a:effectLst/>
                <a:latin typeface="Arial" panose="020B0604020202020204" pitchFamily="34" charset="0"/>
              </a:rPr>
              <a:t> </a:t>
            </a:r>
            <a:r>
              <a:rPr lang="de-DE" sz="1000" b="0" i="0" dirty="0" err="1">
                <a:solidFill>
                  <a:srgbClr val="202122"/>
                </a:solidFill>
                <a:effectLst/>
                <a:latin typeface="Arial" panose="020B0604020202020204" pitchFamily="34" charset="0"/>
              </a:rPr>
              <a:t>performance</a:t>
            </a:r>
            <a:r>
              <a:rPr lang="de-DE" sz="1000" b="0" i="0" dirty="0">
                <a:solidFill>
                  <a:srgbClr val="202122"/>
                </a:solidFill>
                <a:effectLst/>
                <a:latin typeface="Arial" panose="020B0604020202020204" pitchFamily="34" charset="0"/>
              </a:rPr>
              <a:t>", Educational Studies (18:3) 1992, pp 323–340.</a:t>
            </a:r>
          </a:p>
          <a:p>
            <a:endParaRPr lang="de-DE" dirty="0"/>
          </a:p>
        </p:txBody>
      </p:sp>
    </p:spTree>
    <p:extLst>
      <p:ext uri="{BB962C8B-B14F-4D97-AF65-F5344CB8AC3E}">
        <p14:creationId xmlns:p14="http://schemas.microsoft.com/office/powerpoint/2010/main" val="271471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82D07-1528-4B44-E966-123EFD0BECFB}"/>
              </a:ext>
            </a:extLst>
          </p:cNvPr>
          <p:cNvSpPr>
            <a:spLocks noGrp="1"/>
          </p:cNvSpPr>
          <p:nvPr>
            <p:ph type="title"/>
          </p:nvPr>
        </p:nvSpPr>
        <p:spPr/>
        <p:txBody>
          <a:bodyPr/>
          <a:lstStyle/>
          <a:p>
            <a:r>
              <a:rPr lang="de-DE" dirty="0"/>
              <a:t>The CSA Test</a:t>
            </a:r>
          </a:p>
        </p:txBody>
      </p:sp>
      <p:sp>
        <p:nvSpPr>
          <p:cNvPr id="3" name="Fußzeilenplatzhalter 2">
            <a:extLst>
              <a:ext uri="{FF2B5EF4-FFF2-40B4-BE49-F238E27FC236}">
                <a16:creationId xmlns:a16="http://schemas.microsoft.com/office/drawing/2014/main" id="{6351FE76-1071-05E9-FA0B-5A7AE3B4CDA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1B6E1CB-3A7A-57FB-1189-614A7C77F4FD}"/>
              </a:ext>
            </a:extLst>
          </p:cNvPr>
          <p:cNvSpPr>
            <a:spLocks noGrp="1"/>
          </p:cNvSpPr>
          <p:nvPr>
            <p:ph type="sldNum" sz="quarter" idx="28"/>
          </p:nvPr>
        </p:nvSpPr>
        <p:spPr/>
        <p:txBody>
          <a:bodyPr/>
          <a:lstStyle/>
          <a:p>
            <a:fld id="{BA24374A-C3A8-471A-8837-3FC31668ABE5}" type="slidenum">
              <a:rPr lang="de-DE" smtClean="0"/>
              <a:pPr/>
              <a:t>25</a:t>
            </a:fld>
            <a:endParaRPr lang="de-DE" dirty="0"/>
          </a:p>
        </p:txBody>
      </p:sp>
      <p:sp>
        <p:nvSpPr>
          <p:cNvPr id="18" name="Textplatzhalter 17">
            <a:extLst>
              <a:ext uri="{FF2B5EF4-FFF2-40B4-BE49-F238E27FC236}">
                <a16:creationId xmlns:a16="http://schemas.microsoft.com/office/drawing/2014/main" id="{D8C8E057-90DB-DCD4-3872-9C6D8F670E8E}"/>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CA1B38EA-3F58-5EA1-6C20-AEF257D618B6}"/>
              </a:ext>
            </a:extLst>
          </p:cNvPr>
          <p:cNvSpPr>
            <a:spLocks noGrp="1"/>
          </p:cNvSpPr>
          <p:nvPr>
            <p:ph type="body" sz="quarter" idx="29"/>
          </p:nvPr>
        </p:nvSpPr>
        <p:spPr>
          <a:xfrm>
            <a:off x="695325" y="1449388"/>
            <a:ext cx="7329691" cy="4679950"/>
          </a:xfrm>
        </p:spPr>
        <p:txBody>
          <a:bodyPr>
            <a:normAutofit fontScale="92500" lnSpcReduction="20000"/>
          </a:bodyPr>
          <a:lstStyle/>
          <a:p>
            <a:r>
              <a:rPr lang="en-US" dirty="0"/>
              <a:t>A computer records the latency of responses </a:t>
            </a:r>
          </a:p>
          <a:p>
            <a:r>
              <a:rPr lang="en-US" dirty="0"/>
              <a:t>The </a:t>
            </a:r>
            <a:r>
              <a:rPr lang="en-US" b="1" dirty="0">
                <a:solidFill>
                  <a:schemeClr val="accent1"/>
                </a:solidFill>
              </a:rPr>
              <a:t>first sub-test </a:t>
            </a:r>
            <a:r>
              <a:rPr lang="en-US" dirty="0"/>
              <a:t>(about 12 min) assesses the Verbal-Imagery ratio by presenting 48 statements, one at a time, to be judged true or false</a:t>
            </a:r>
          </a:p>
          <a:p>
            <a:pPr lvl="1"/>
            <a:r>
              <a:rPr lang="en-US" dirty="0"/>
              <a:t>A low ratio indicates a Verbalizer and a high ratio, an Imager person.</a:t>
            </a:r>
          </a:p>
          <a:p>
            <a:r>
              <a:rPr lang="en-US" dirty="0"/>
              <a:t>The </a:t>
            </a:r>
            <a:r>
              <a:rPr lang="en-US" b="1" dirty="0">
                <a:solidFill>
                  <a:schemeClr val="accent1"/>
                </a:solidFill>
              </a:rPr>
              <a:t>second sub-test</a:t>
            </a:r>
            <a:r>
              <a:rPr lang="en-US" b="1" dirty="0"/>
              <a:t> </a:t>
            </a:r>
            <a:r>
              <a:rPr lang="en-US" dirty="0"/>
              <a:t>(3 mins) presents twenty items containing pairs of complex geometric figures that the individual is required to judge as either the same or different</a:t>
            </a:r>
          </a:p>
          <a:p>
            <a:r>
              <a:rPr lang="en-US" dirty="0"/>
              <a:t>The </a:t>
            </a:r>
            <a:r>
              <a:rPr lang="en-US" b="1" dirty="0">
                <a:solidFill>
                  <a:schemeClr val="accent1"/>
                </a:solidFill>
              </a:rPr>
              <a:t>third sub-test </a:t>
            </a:r>
            <a:r>
              <a:rPr lang="en-US" dirty="0"/>
              <a:t>(3 mins) presents twenty items, each comprising a simple geometrical shape (e.g., a square or triangle) and a complex geometrical figure</a:t>
            </a:r>
          </a:p>
          <a:p>
            <a:pPr lvl="1"/>
            <a:r>
              <a:rPr lang="en-US" dirty="0"/>
              <a:t>A low ratio in the  2</a:t>
            </a:r>
            <a:r>
              <a:rPr lang="en-US" baseline="30000" dirty="0"/>
              <a:t>nd</a:t>
            </a:r>
            <a:r>
              <a:rPr lang="en-US" dirty="0"/>
              <a:t> and 3</a:t>
            </a:r>
            <a:r>
              <a:rPr lang="en-US" baseline="30000" dirty="0"/>
              <a:t>rd</a:t>
            </a:r>
            <a:r>
              <a:rPr lang="en-US" dirty="0"/>
              <a:t> sub-test corresponds to a </a:t>
            </a:r>
            <a:r>
              <a:rPr lang="en-US" dirty="0" err="1"/>
              <a:t>Wholist</a:t>
            </a:r>
            <a:r>
              <a:rPr lang="en-US" dirty="0"/>
              <a:t> and a high ratio to an Analytic person.</a:t>
            </a:r>
            <a:endParaRPr lang="de-DE" dirty="0"/>
          </a:p>
          <a:p>
            <a:endParaRPr lang="de-DE" dirty="0"/>
          </a:p>
        </p:txBody>
      </p:sp>
      <p:pic>
        <p:nvPicPr>
          <p:cNvPr id="8" name="Grafik 7">
            <a:extLst>
              <a:ext uri="{FF2B5EF4-FFF2-40B4-BE49-F238E27FC236}">
                <a16:creationId xmlns:a16="http://schemas.microsoft.com/office/drawing/2014/main" id="{7965DB6C-3839-28CD-E335-D582D1457978}"/>
              </a:ext>
            </a:extLst>
          </p:cNvPr>
          <p:cNvPicPr>
            <a:picLocks noChangeAspect="1"/>
          </p:cNvPicPr>
          <p:nvPr/>
        </p:nvPicPr>
        <p:blipFill>
          <a:blip r:embed="rId2"/>
          <a:stretch>
            <a:fillRect/>
          </a:stretch>
        </p:blipFill>
        <p:spPr>
          <a:xfrm>
            <a:off x="7980947" y="526431"/>
            <a:ext cx="3916777" cy="1641762"/>
          </a:xfrm>
          <a:prstGeom prst="rect">
            <a:avLst/>
          </a:prstGeom>
        </p:spPr>
      </p:pic>
      <p:pic>
        <p:nvPicPr>
          <p:cNvPr id="9" name="Grafik 8">
            <a:extLst>
              <a:ext uri="{FF2B5EF4-FFF2-40B4-BE49-F238E27FC236}">
                <a16:creationId xmlns:a16="http://schemas.microsoft.com/office/drawing/2014/main" id="{D2C4FA86-C674-2495-BD07-532DF1A34BD6}"/>
              </a:ext>
            </a:extLst>
          </p:cNvPr>
          <p:cNvPicPr>
            <a:picLocks noChangeAspect="1"/>
          </p:cNvPicPr>
          <p:nvPr/>
        </p:nvPicPr>
        <p:blipFill>
          <a:blip r:embed="rId3"/>
          <a:stretch>
            <a:fillRect/>
          </a:stretch>
        </p:blipFill>
        <p:spPr>
          <a:xfrm>
            <a:off x="8005519" y="2493685"/>
            <a:ext cx="3892205" cy="1542856"/>
          </a:xfrm>
          <a:prstGeom prst="rect">
            <a:avLst/>
          </a:prstGeom>
        </p:spPr>
      </p:pic>
      <p:pic>
        <p:nvPicPr>
          <p:cNvPr id="10" name="Grafik 9">
            <a:extLst>
              <a:ext uri="{FF2B5EF4-FFF2-40B4-BE49-F238E27FC236}">
                <a16:creationId xmlns:a16="http://schemas.microsoft.com/office/drawing/2014/main" id="{E4F04AC5-4650-D702-E651-0C7341A3EA91}"/>
              </a:ext>
            </a:extLst>
          </p:cNvPr>
          <p:cNvPicPr>
            <a:picLocks noChangeAspect="1"/>
          </p:cNvPicPr>
          <p:nvPr/>
        </p:nvPicPr>
        <p:blipFill>
          <a:blip r:embed="rId4"/>
          <a:stretch>
            <a:fillRect/>
          </a:stretch>
        </p:blipFill>
        <p:spPr>
          <a:xfrm>
            <a:off x="8025016" y="4416493"/>
            <a:ext cx="3872707" cy="1544403"/>
          </a:xfrm>
          <a:prstGeom prst="rect">
            <a:avLst/>
          </a:prstGeom>
        </p:spPr>
      </p:pic>
    </p:spTree>
    <p:extLst>
      <p:ext uri="{BB962C8B-B14F-4D97-AF65-F5344CB8AC3E}">
        <p14:creationId xmlns:p14="http://schemas.microsoft.com/office/powerpoint/2010/main" val="31931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3CE24-3281-6C20-F568-A74F909FCFC0}"/>
              </a:ext>
            </a:extLst>
          </p:cNvPr>
          <p:cNvSpPr>
            <a:spLocks noGrp="1"/>
          </p:cNvSpPr>
          <p:nvPr>
            <p:ph type="title"/>
          </p:nvPr>
        </p:nvSpPr>
        <p:spPr/>
        <p:txBody>
          <a:bodyPr/>
          <a:lstStyle/>
          <a:p>
            <a:r>
              <a:rPr lang="en-US" dirty="0"/>
              <a:t>Cognitive Styles Analysis</a:t>
            </a:r>
            <a:endParaRPr lang="de-DE" dirty="0"/>
          </a:p>
        </p:txBody>
      </p:sp>
      <p:sp>
        <p:nvSpPr>
          <p:cNvPr id="3" name="Fußzeilenplatzhalter 2">
            <a:extLst>
              <a:ext uri="{FF2B5EF4-FFF2-40B4-BE49-F238E27FC236}">
                <a16:creationId xmlns:a16="http://schemas.microsoft.com/office/drawing/2014/main" id="{4817B9AE-95E5-6D8D-29C7-60A39E88D96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898EDF4-DC28-6139-E2AE-F7DCAD8CA9CC}"/>
              </a:ext>
            </a:extLst>
          </p:cNvPr>
          <p:cNvSpPr>
            <a:spLocks noGrp="1"/>
          </p:cNvSpPr>
          <p:nvPr>
            <p:ph type="sldNum" sz="quarter" idx="33"/>
          </p:nvPr>
        </p:nvSpPr>
        <p:spPr/>
        <p:txBody>
          <a:bodyPr/>
          <a:lstStyle/>
          <a:p>
            <a:fld id="{BA24374A-C3A8-471A-8837-3FC31668ABE5}" type="slidenum">
              <a:rPr lang="de-DE" smtClean="0"/>
              <a:pPr/>
              <a:t>26</a:t>
            </a:fld>
            <a:endParaRPr lang="de-DE" dirty="0"/>
          </a:p>
        </p:txBody>
      </p:sp>
      <p:sp>
        <p:nvSpPr>
          <p:cNvPr id="9" name="Textplatzhalter 8">
            <a:extLst>
              <a:ext uri="{FF2B5EF4-FFF2-40B4-BE49-F238E27FC236}">
                <a16:creationId xmlns:a16="http://schemas.microsoft.com/office/drawing/2014/main" id="{01881BD8-5BA5-D093-1B23-8B03A2EA59C6}"/>
              </a:ext>
            </a:extLst>
          </p:cNvPr>
          <p:cNvSpPr>
            <a:spLocks noGrp="1"/>
          </p:cNvSpPr>
          <p:nvPr>
            <p:ph type="body" sz="quarter" idx="21"/>
          </p:nvPr>
        </p:nvSpPr>
        <p:spPr/>
        <p:txBody>
          <a:bodyPr/>
          <a:lstStyle/>
          <a:p>
            <a:r>
              <a:rPr lang="de-DE" dirty="0" err="1"/>
              <a:t>Aesthetics</a:t>
            </a:r>
            <a:endParaRPr lang="de-DE" dirty="0"/>
          </a:p>
        </p:txBody>
      </p:sp>
      <p:sp>
        <p:nvSpPr>
          <p:cNvPr id="10" name="Textplatzhalter 9">
            <a:extLst>
              <a:ext uri="{FF2B5EF4-FFF2-40B4-BE49-F238E27FC236}">
                <a16:creationId xmlns:a16="http://schemas.microsoft.com/office/drawing/2014/main" id="{506A65B7-4825-62B3-13EA-E663B0747B31}"/>
              </a:ext>
            </a:extLst>
          </p:cNvPr>
          <p:cNvSpPr>
            <a:spLocks noGrp="1"/>
          </p:cNvSpPr>
          <p:nvPr>
            <p:ph type="body" sz="quarter" idx="34"/>
          </p:nvPr>
        </p:nvSpPr>
        <p:spPr/>
        <p:txBody>
          <a:bodyPr/>
          <a:lstStyle/>
          <a:p>
            <a:endParaRPr lang="de-DE"/>
          </a:p>
        </p:txBody>
      </p:sp>
      <p:sp>
        <p:nvSpPr>
          <p:cNvPr id="11" name="Inhaltsplatzhalter 10">
            <a:extLst>
              <a:ext uri="{FF2B5EF4-FFF2-40B4-BE49-F238E27FC236}">
                <a16:creationId xmlns:a16="http://schemas.microsoft.com/office/drawing/2014/main" id="{3F726459-97AE-5374-E998-C3F510362748}"/>
              </a:ext>
            </a:extLst>
          </p:cNvPr>
          <p:cNvSpPr>
            <a:spLocks noGrp="1"/>
          </p:cNvSpPr>
          <p:nvPr>
            <p:ph sz="quarter" idx="35"/>
          </p:nvPr>
        </p:nvSpPr>
        <p:spPr/>
        <p:txBody>
          <a:bodyPr/>
          <a:lstStyle/>
          <a:p>
            <a:r>
              <a:rPr lang="de-DE" sz="1000" dirty="0"/>
              <a:t>https://www.researchgate.net/publication/260147015_Towards_Modelling_Web_Search_Behaviour_Integrating_Users%27_Cognitive_Styles/figures?lo=1</a:t>
            </a:r>
          </a:p>
        </p:txBody>
      </p:sp>
      <p:pic>
        <p:nvPicPr>
          <p:cNvPr id="7" name="Picture 2">
            <a:extLst>
              <a:ext uri="{FF2B5EF4-FFF2-40B4-BE49-F238E27FC236}">
                <a16:creationId xmlns:a16="http://schemas.microsoft.com/office/drawing/2014/main" id="{FDB476F3-6E70-7514-5D17-D515C1C72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1361494"/>
            <a:ext cx="5559680" cy="4135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510E6FE4-B24D-EB21-C09B-14D027946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0462" y="1277685"/>
            <a:ext cx="4814517" cy="4378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468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2B291F8-CD12-0E45-C02B-737C1BA91AD9}"/>
              </a:ext>
            </a:extLst>
          </p:cNvPr>
          <p:cNvSpPr>
            <a:spLocks noGrp="1"/>
          </p:cNvSpPr>
          <p:nvPr>
            <p:ph type="title"/>
          </p:nvPr>
        </p:nvSpPr>
        <p:spPr/>
        <p:txBody>
          <a:bodyPr/>
          <a:lstStyle/>
          <a:p>
            <a:r>
              <a:rPr lang="de-DE" dirty="0"/>
              <a:t>The Six Universal </a:t>
            </a:r>
            <a:r>
              <a:rPr lang="de-DE" dirty="0" err="1"/>
              <a:t>Aesthetics</a:t>
            </a:r>
            <a:endParaRPr lang="de-DE" dirty="0"/>
          </a:p>
        </p:txBody>
      </p:sp>
      <p:sp>
        <p:nvSpPr>
          <p:cNvPr id="3" name="Fußzeilenplatzhalter 2">
            <a:extLst>
              <a:ext uri="{FF2B5EF4-FFF2-40B4-BE49-F238E27FC236}">
                <a16:creationId xmlns:a16="http://schemas.microsoft.com/office/drawing/2014/main" id="{040A4041-8E85-6232-F62E-81A5190BEEB4}"/>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A6A4257-ACAA-A342-41B6-0D3056C5C204}"/>
              </a:ext>
            </a:extLst>
          </p:cNvPr>
          <p:cNvSpPr>
            <a:spLocks noGrp="1"/>
          </p:cNvSpPr>
          <p:nvPr>
            <p:ph type="sldNum" sz="quarter" idx="33"/>
          </p:nvPr>
        </p:nvSpPr>
        <p:spPr/>
        <p:txBody>
          <a:bodyPr/>
          <a:lstStyle/>
          <a:p>
            <a:fld id="{BA24374A-C3A8-471A-8837-3FC31668ABE5}" type="slidenum">
              <a:rPr lang="de-DE" smtClean="0"/>
              <a:pPr/>
              <a:t>27</a:t>
            </a:fld>
            <a:endParaRPr lang="de-DE" dirty="0"/>
          </a:p>
        </p:txBody>
      </p:sp>
      <p:sp>
        <p:nvSpPr>
          <p:cNvPr id="15" name="Textplatzhalter 14">
            <a:extLst>
              <a:ext uri="{FF2B5EF4-FFF2-40B4-BE49-F238E27FC236}">
                <a16:creationId xmlns:a16="http://schemas.microsoft.com/office/drawing/2014/main" id="{17A84117-991C-8C16-6B04-EEE7F80AA04F}"/>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6C0F00EE-A8FC-1E70-BB8D-5BAB231D81E2}"/>
              </a:ext>
            </a:extLst>
          </p:cNvPr>
          <p:cNvSpPr>
            <a:spLocks noGrp="1"/>
          </p:cNvSpPr>
          <p:nvPr>
            <p:ph type="body" sz="quarter" idx="34"/>
          </p:nvPr>
        </p:nvSpPr>
        <p:spPr/>
        <p:txBody>
          <a:bodyPr>
            <a:normAutofit lnSpcReduction="10000"/>
          </a:bodyPr>
          <a:lstStyle/>
          <a:p>
            <a:pPr marL="490950" indent="-457200">
              <a:buFont typeface="+mj-lt"/>
              <a:buAutoNum type="arabicPeriod"/>
            </a:pPr>
            <a:r>
              <a:rPr lang="en-US" b="1" dirty="0">
                <a:solidFill>
                  <a:schemeClr val="accent1"/>
                </a:solidFill>
              </a:rPr>
              <a:t>Expertise</a:t>
            </a:r>
            <a:r>
              <a:rPr lang="en-US" dirty="0"/>
              <a:t>: Humans cultivate, recognize, and admire technical artistic skills</a:t>
            </a:r>
          </a:p>
          <a:p>
            <a:pPr marL="490950" indent="-457200">
              <a:buFont typeface="+mj-lt"/>
              <a:buAutoNum type="arabicPeriod"/>
            </a:pPr>
            <a:r>
              <a:rPr lang="en-US" b="1" dirty="0">
                <a:solidFill>
                  <a:schemeClr val="accent1"/>
                </a:solidFill>
              </a:rPr>
              <a:t>Nonutilitarian pleasure</a:t>
            </a:r>
            <a:r>
              <a:rPr lang="en-US" dirty="0"/>
              <a:t>: People enjoy art for art's sake, and do not demand that it keep them warm or put food on the table</a:t>
            </a:r>
          </a:p>
          <a:p>
            <a:pPr marL="490950" indent="-457200">
              <a:buFont typeface="+mj-lt"/>
              <a:buAutoNum type="arabicPeriod"/>
            </a:pPr>
            <a:r>
              <a:rPr lang="en-US" b="1" dirty="0">
                <a:solidFill>
                  <a:schemeClr val="accent1"/>
                </a:solidFill>
              </a:rPr>
              <a:t>Style</a:t>
            </a:r>
            <a:r>
              <a:rPr lang="en-US" dirty="0"/>
              <a:t>: Artistic objects and performances satisfy rules of composition that place them in a recognizable style</a:t>
            </a:r>
          </a:p>
          <a:p>
            <a:pPr marL="490950" indent="-457200">
              <a:buFont typeface="+mj-lt"/>
              <a:buAutoNum type="arabicPeriod"/>
            </a:pPr>
            <a:r>
              <a:rPr lang="en-US" b="1" dirty="0">
                <a:solidFill>
                  <a:schemeClr val="accent1"/>
                </a:solidFill>
              </a:rPr>
              <a:t>Criticism</a:t>
            </a:r>
            <a:r>
              <a:rPr lang="en-US" dirty="0"/>
              <a:t>: People judge, appreciate, and interpret works of art</a:t>
            </a:r>
          </a:p>
          <a:p>
            <a:pPr marL="490950" indent="-457200">
              <a:buFont typeface="+mj-lt"/>
              <a:buAutoNum type="arabicPeriod"/>
            </a:pPr>
            <a:r>
              <a:rPr lang="en-US" b="1" dirty="0">
                <a:solidFill>
                  <a:schemeClr val="accent1"/>
                </a:solidFill>
              </a:rPr>
              <a:t>Imitation</a:t>
            </a:r>
            <a:r>
              <a:rPr lang="en-US" dirty="0"/>
              <a:t>: With a few important exceptions like abstract painting, works of art simulate experiences of the world</a:t>
            </a:r>
          </a:p>
          <a:p>
            <a:pPr marL="490950" indent="-457200">
              <a:buFont typeface="+mj-lt"/>
              <a:buAutoNum type="arabicPeriod"/>
            </a:pPr>
            <a:r>
              <a:rPr lang="en-US" b="1" dirty="0">
                <a:solidFill>
                  <a:schemeClr val="accent1"/>
                </a:solidFill>
              </a:rPr>
              <a:t>Special focus</a:t>
            </a:r>
            <a:r>
              <a:rPr lang="en-US" dirty="0"/>
              <a:t>: Art is set aside from ordinary life and made a dramatic focus of experience</a:t>
            </a:r>
          </a:p>
          <a:p>
            <a:endParaRPr lang="de-DE" dirty="0"/>
          </a:p>
        </p:txBody>
      </p:sp>
      <p:sp>
        <p:nvSpPr>
          <p:cNvPr id="16" name="Inhaltsplatzhalter 15">
            <a:extLst>
              <a:ext uri="{FF2B5EF4-FFF2-40B4-BE49-F238E27FC236}">
                <a16:creationId xmlns:a16="http://schemas.microsoft.com/office/drawing/2014/main" id="{8F41A078-20D4-5464-603A-09F70233AD68}"/>
              </a:ext>
            </a:extLst>
          </p:cNvPr>
          <p:cNvSpPr>
            <a:spLocks noGrp="1"/>
          </p:cNvSpPr>
          <p:nvPr>
            <p:ph sz="quarter" idx="35"/>
          </p:nvPr>
        </p:nvSpPr>
        <p:spPr/>
        <p:txBody>
          <a:bodyPr/>
          <a:lstStyle/>
          <a:p>
            <a:r>
              <a:rPr lang="en-US" dirty="0"/>
              <a:t>Denis Dutton, 'Aesthetic Universals', in The Routledge Companion to Aesthetics, edited by </a:t>
            </a:r>
            <a:r>
              <a:rPr lang="en-US" dirty="0" err="1"/>
              <a:t>Berys</a:t>
            </a:r>
            <a:r>
              <a:rPr lang="en-US" dirty="0"/>
              <a:t> </a:t>
            </a:r>
            <a:r>
              <a:rPr lang="en-US" dirty="0" err="1"/>
              <a:t>Gaut</a:t>
            </a:r>
            <a:r>
              <a:rPr lang="en-US" dirty="0"/>
              <a:t> and Dominic McIver Lopes, (2001), London and New York: Routledge, pp.</a:t>
            </a:r>
            <a:endParaRPr lang="de-DE" dirty="0"/>
          </a:p>
        </p:txBody>
      </p:sp>
    </p:spTree>
    <p:extLst>
      <p:ext uri="{BB962C8B-B14F-4D97-AF65-F5344CB8AC3E}">
        <p14:creationId xmlns:p14="http://schemas.microsoft.com/office/powerpoint/2010/main" val="2082644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698547-0C8B-72D3-A0EF-3B144A7AA4D7}"/>
              </a:ext>
            </a:extLst>
          </p:cNvPr>
          <p:cNvSpPr>
            <a:spLocks noGrp="1"/>
          </p:cNvSpPr>
          <p:nvPr>
            <p:ph type="title"/>
          </p:nvPr>
        </p:nvSpPr>
        <p:spPr/>
        <p:txBody>
          <a:bodyPr/>
          <a:lstStyle/>
          <a:p>
            <a:r>
              <a:rPr lang="de-DE" dirty="0" err="1"/>
              <a:t>Evolutionary</a:t>
            </a:r>
            <a:r>
              <a:rPr lang="de-DE" dirty="0"/>
              <a:t> </a:t>
            </a:r>
            <a:r>
              <a:rPr lang="de-DE" dirty="0" err="1"/>
              <a:t>Aesthetics</a:t>
            </a:r>
            <a:endParaRPr lang="de-DE" dirty="0"/>
          </a:p>
        </p:txBody>
      </p:sp>
      <p:sp>
        <p:nvSpPr>
          <p:cNvPr id="3" name="Fußzeilenplatzhalter 2">
            <a:extLst>
              <a:ext uri="{FF2B5EF4-FFF2-40B4-BE49-F238E27FC236}">
                <a16:creationId xmlns:a16="http://schemas.microsoft.com/office/drawing/2014/main" id="{13601BC8-D1CE-0FCF-4CDF-2FB08F98DB5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E09AF3B-CD4E-81C1-53A8-65AE76B53609}"/>
              </a:ext>
            </a:extLst>
          </p:cNvPr>
          <p:cNvSpPr>
            <a:spLocks noGrp="1"/>
          </p:cNvSpPr>
          <p:nvPr>
            <p:ph type="sldNum" sz="quarter" idx="28"/>
          </p:nvPr>
        </p:nvSpPr>
        <p:spPr/>
        <p:txBody>
          <a:bodyPr/>
          <a:lstStyle/>
          <a:p>
            <a:fld id="{BA24374A-C3A8-471A-8837-3FC31668ABE5}" type="slidenum">
              <a:rPr lang="de-DE" smtClean="0"/>
              <a:pPr/>
              <a:t>28</a:t>
            </a:fld>
            <a:endParaRPr lang="de-DE" dirty="0"/>
          </a:p>
        </p:txBody>
      </p:sp>
      <p:sp>
        <p:nvSpPr>
          <p:cNvPr id="5" name="Textplatzhalter 4">
            <a:extLst>
              <a:ext uri="{FF2B5EF4-FFF2-40B4-BE49-F238E27FC236}">
                <a16:creationId xmlns:a16="http://schemas.microsoft.com/office/drawing/2014/main" id="{49C34FF0-4452-96B5-2565-BF97372FB94A}"/>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2B191AA0-2F80-F7B9-09CC-AF00527C19F2}"/>
              </a:ext>
            </a:extLst>
          </p:cNvPr>
          <p:cNvSpPr>
            <a:spLocks noGrp="1"/>
          </p:cNvSpPr>
          <p:nvPr>
            <p:ph type="body" sz="quarter" idx="29"/>
          </p:nvPr>
        </p:nvSpPr>
        <p:spPr/>
        <p:txBody>
          <a:bodyPr>
            <a:normAutofit/>
          </a:bodyPr>
          <a:lstStyle/>
          <a:p>
            <a:r>
              <a:rPr lang="en-US" b="1" dirty="0">
                <a:solidFill>
                  <a:schemeClr val="accent1"/>
                </a:solidFill>
              </a:rPr>
              <a:t>Aesthetic preferences evolved </a:t>
            </a:r>
            <a:r>
              <a:rPr lang="en-US" dirty="0"/>
              <a:t>to enhance survival and reproductive success</a:t>
            </a:r>
          </a:p>
          <a:p>
            <a:r>
              <a:rPr lang="en-US" b="1" dirty="0">
                <a:solidFill>
                  <a:schemeClr val="accent1"/>
                </a:solidFill>
              </a:rPr>
              <a:t>Color</a:t>
            </a:r>
            <a:r>
              <a:rPr lang="en-US" dirty="0"/>
              <a:t> preference, </a:t>
            </a:r>
            <a:r>
              <a:rPr lang="en-US" b="1" dirty="0">
                <a:solidFill>
                  <a:schemeClr val="accent1"/>
                </a:solidFill>
              </a:rPr>
              <a:t>shapes</a:t>
            </a:r>
            <a:r>
              <a:rPr lang="en-US" dirty="0"/>
              <a:t>, </a:t>
            </a:r>
            <a:r>
              <a:rPr lang="en-US" b="1" dirty="0">
                <a:solidFill>
                  <a:schemeClr val="accent1"/>
                </a:solidFill>
              </a:rPr>
              <a:t>emotional</a:t>
            </a:r>
            <a:r>
              <a:rPr lang="en-US" dirty="0"/>
              <a:t> ties with objects and animals, preferred mate body </a:t>
            </a:r>
            <a:r>
              <a:rPr lang="en-US" b="1" dirty="0">
                <a:solidFill>
                  <a:schemeClr val="accent1"/>
                </a:solidFill>
              </a:rPr>
              <a:t>ratios</a:t>
            </a:r>
            <a:r>
              <a:rPr lang="en-US" dirty="0"/>
              <a:t> and many other aesthetic aspects </a:t>
            </a:r>
            <a:r>
              <a:rPr lang="en-US" b="1" dirty="0">
                <a:solidFill>
                  <a:schemeClr val="accent1"/>
                </a:solidFill>
              </a:rPr>
              <a:t>but not all </a:t>
            </a:r>
            <a:r>
              <a:rPr lang="en-US" dirty="0"/>
              <a:t>can be explained with </a:t>
            </a:r>
            <a:r>
              <a:rPr lang="en-US" b="1" dirty="0">
                <a:solidFill>
                  <a:schemeClr val="accent1"/>
                </a:solidFill>
              </a:rPr>
              <a:t>reference to human evolution</a:t>
            </a:r>
          </a:p>
          <a:p>
            <a:r>
              <a:rPr lang="en-US" dirty="0"/>
              <a:t>Such </a:t>
            </a:r>
            <a:r>
              <a:rPr lang="en-US" b="1" dirty="0">
                <a:solidFill>
                  <a:schemeClr val="accent1"/>
                </a:solidFill>
              </a:rPr>
              <a:t>evolutionary based preferences are not necessarily static </a:t>
            </a:r>
            <a:r>
              <a:rPr lang="en-US" dirty="0"/>
              <a:t>but may vary </a:t>
            </a:r>
            <a:r>
              <a:rPr lang="en-US" b="1" dirty="0">
                <a:solidFill>
                  <a:schemeClr val="accent1"/>
                </a:solidFill>
              </a:rPr>
              <a:t>depending on environmental cues </a:t>
            </a:r>
            <a:r>
              <a:rPr lang="en-US" dirty="0"/>
              <a:t>and </a:t>
            </a:r>
            <a:r>
              <a:rPr lang="en-US" b="1" dirty="0">
                <a:solidFill>
                  <a:schemeClr val="accent1"/>
                </a:solidFill>
              </a:rPr>
              <a:t>food resources</a:t>
            </a:r>
            <a:r>
              <a:rPr lang="en-US" dirty="0"/>
              <a:t>. Some examples:</a:t>
            </a:r>
          </a:p>
          <a:p>
            <a:pPr lvl="1"/>
            <a:r>
              <a:rPr lang="en-US" b="1" dirty="0">
                <a:solidFill>
                  <a:schemeClr val="accent1"/>
                </a:solidFill>
              </a:rPr>
              <a:t>Availability of food </a:t>
            </a:r>
            <a:r>
              <a:rPr lang="en-US" dirty="0"/>
              <a:t>influences…</a:t>
            </a:r>
          </a:p>
          <a:p>
            <a:pPr lvl="2"/>
            <a:r>
              <a:rPr lang="en-US" dirty="0"/>
              <a:t>which </a:t>
            </a:r>
            <a:r>
              <a:rPr lang="en-US" b="1" dirty="0">
                <a:solidFill>
                  <a:schemeClr val="accent1"/>
                </a:solidFill>
              </a:rPr>
              <a:t>body size </a:t>
            </a:r>
            <a:r>
              <a:rPr lang="en-US" dirty="0"/>
              <a:t>is attractive which may </a:t>
            </a:r>
            <a:r>
              <a:rPr lang="en-US" b="1" dirty="0">
                <a:solidFill>
                  <a:schemeClr val="accent1"/>
                </a:solidFill>
              </a:rPr>
              <a:t>have evolutionary reasons </a:t>
            </a:r>
            <a:r>
              <a:rPr lang="en-US" dirty="0"/>
              <a:t>	</a:t>
            </a:r>
          </a:p>
          <a:p>
            <a:pPr lvl="3"/>
            <a:r>
              <a:rPr lang="en-US" dirty="0"/>
              <a:t>high food availability </a:t>
            </a:r>
            <a:r>
              <a:rPr lang="en-US" dirty="0">
                <a:sym typeface="Wingdings" panose="05000000000000000000" pitchFamily="2" charset="2"/>
              </a:rPr>
              <a:t> low BMI preferences</a:t>
            </a:r>
          </a:p>
          <a:p>
            <a:pPr lvl="3"/>
            <a:r>
              <a:rPr lang="en-US" dirty="0">
                <a:sym typeface="Wingdings" panose="05000000000000000000" pitchFamily="2" charset="2"/>
              </a:rPr>
              <a:t>low food availability  high BMI preferences</a:t>
            </a:r>
            <a:endParaRPr lang="en-US" dirty="0"/>
          </a:p>
          <a:p>
            <a:pPr lvl="2"/>
            <a:r>
              <a:rPr lang="en-US" dirty="0"/>
              <a:t>which environment we instinctively prefer</a:t>
            </a:r>
            <a:endParaRPr lang="de-DE" dirty="0"/>
          </a:p>
        </p:txBody>
      </p:sp>
    </p:spTree>
    <p:extLst>
      <p:ext uri="{BB962C8B-B14F-4D97-AF65-F5344CB8AC3E}">
        <p14:creationId xmlns:p14="http://schemas.microsoft.com/office/powerpoint/2010/main" val="3795162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6D0EF8E4-29E6-B3AE-17F0-3D1EFD225472}"/>
              </a:ext>
            </a:extLst>
          </p:cNvPr>
          <p:cNvSpPr>
            <a:spLocks noGrp="1"/>
          </p:cNvSpPr>
          <p:nvPr>
            <p:ph type="body" sz="quarter" idx="29"/>
          </p:nvPr>
        </p:nvSpPr>
        <p:spPr/>
        <p:txBody>
          <a:bodyPr/>
          <a:lstStyle/>
          <a:p>
            <a:endParaRPr lang="de-DE"/>
          </a:p>
        </p:txBody>
      </p:sp>
      <p:sp>
        <p:nvSpPr>
          <p:cNvPr id="3" name="Fußzeilenplatzhalter 2">
            <a:extLst>
              <a:ext uri="{FF2B5EF4-FFF2-40B4-BE49-F238E27FC236}">
                <a16:creationId xmlns:a16="http://schemas.microsoft.com/office/drawing/2014/main" id="{305495D7-CA8E-A4AD-EADA-6FC994DD1CA0}"/>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6A0F6F9-FCEB-CD4D-9CCF-96C37F44CAA8}"/>
              </a:ext>
            </a:extLst>
          </p:cNvPr>
          <p:cNvSpPr>
            <a:spLocks noGrp="1"/>
          </p:cNvSpPr>
          <p:nvPr>
            <p:ph type="sldNum" sz="quarter" idx="32"/>
          </p:nvPr>
        </p:nvSpPr>
        <p:spPr/>
        <p:txBody>
          <a:bodyPr/>
          <a:lstStyle/>
          <a:p>
            <a:fld id="{BA24374A-C3A8-471A-8837-3FC31668ABE5}" type="slidenum">
              <a:rPr lang="de-DE" smtClean="0"/>
              <a:pPr/>
              <a:t>29</a:t>
            </a:fld>
            <a:endParaRPr lang="de-DE" dirty="0"/>
          </a:p>
        </p:txBody>
      </p:sp>
      <p:sp>
        <p:nvSpPr>
          <p:cNvPr id="7" name="Textplatzhalter 6">
            <a:extLst>
              <a:ext uri="{FF2B5EF4-FFF2-40B4-BE49-F238E27FC236}">
                <a16:creationId xmlns:a16="http://schemas.microsoft.com/office/drawing/2014/main" id="{D6F64A2B-286C-EA1A-B165-F3793BF3CA56}"/>
              </a:ext>
            </a:extLst>
          </p:cNvPr>
          <p:cNvSpPr>
            <a:spLocks noGrp="1"/>
          </p:cNvSpPr>
          <p:nvPr>
            <p:ph type="body" sz="quarter" idx="21"/>
          </p:nvPr>
        </p:nvSpPr>
        <p:spPr/>
        <p:txBody>
          <a:bodyPr/>
          <a:lstStyle/>
          <a:p>
            <a:endParaRPr lang="de-DE"/>
          </a:p>
        </p:txBody>
      </p:sp>
      <p:pic>
        <p:nvPicPr>
          <p:cNvPr id="2052" name="Picture 4">
            <a:extLst>
              <a:ext uri="{FF2B5EF4-FFF2-40B4-BE49-F238E27FC236}">
                <a16:creationId xmlns:a16="http://schemas.microsoft.com/office/drawing/2014/main" id="{5BCD9EA9-497A-BFB4-70DD-861C00A6EBD7}"/>
              </a:ext>
            </a:extLst>
          </p:cNvPr>
          <p:cNvPicPr>
            <a:picLocks noGrp="1" noChangeAspect="1" noChangeArrowheads="1"/>
          </p:cNvPicPr>
          <p:nvPr>
            <p:ph type="pic" sz="quarter" idx="22"/>
          </p:nvPr>
        </p:nvPicPr>
        <p:blipFill>
          <a:blip r:embed="rId2">
            <a:extLst>
              <a:ext uri="{28A0092B-C50C-407E-A947-70E740481C1C}">
                <a14:useLocalDpi xmlns:a14="http://schemas.microsoft.com/office/drawing/2010/main" val="0"/>
              </a:ext>
            </a:extLst>
          </a:blip>
          <a:srcRect t="3836" b="383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023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6E8277-8ABC-6AB8-C10E-6C7A4C5833FB}"/>
              </a:ext>
            </a:extLst>
          </p:cNvPr>
          <p:cNvSpPr>
            <a:spLocks noGrp="1"/>
          </p:cNvSpPr>
          <p:nvPr>
            <p:ph type="title"/>
          </p:nvPr>
        </p:nvSpPr>
        <p:spPr/>
        <p:txBody>
          <a:bodyPr/>
          <a:lstStyle/>
          <a:p>
            <a:r>
              <a:rPr lang="de-DE" dirty="0" err="1"/>
              <a:t>Defining</a:t>
            </a:r>
            <a:r>
              <a:rPr lang="de-DE" dirty="0"/>
              <a:t> Design</a:t>
            </a:r>
          </a:p>
        </p:txBody>
      </p:sp>
      <p:sp>
        <p:nvSpPr>
          <p:cNvPr id="3" name="Fußzeilenplatzhalter 2">
            <a:extLst>
              <a:ext uri="{FF2B5EF4-FFF2-40B4-BE49-F238E27FC236}">
                <a16:creationId xmlns:a16="http://schemas.microsoft.com/office/drawing/2014/main" id="{2CD60057-B1EE-7FE2-F9FC-FDB022DE3CD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03B0F12-E7BF-F5B8-9C8B-3FE2D8D29E92}"/>
              </a:ext>
            </a:extLst>
          </p:cNvPr>
          <p:cNvSpPr>
            <a:spLocks noGrp="1"/>
          </p:cNvSpPr>
          <p:nvPr>
            <p:ph type="sldNum" sz="quarter" idx="28"/>
          </p:nvPr>
        </p:nvSpPr>
        <p:spPr/>
        <p:txBody>
          <a:bodyPr/>
          <a:lstStyle/>
          <a:p>
            <a:fld id="{BA24374A-C3A8-471A-8837-3FC31668ABE5}" type="slidenum">
              <a:rPr lang="de-DE" smtClean="0"/>
              <a:pPr/>
              <a:t>3</a:t>
            </a:fld>
            <a:endParaRPr lang="de-DE" dirty="0"/>
          </a:p>
        </p:txBody>
      </p:sp>
      <p:sp>
        <p:nvSpPr>
          <p:cNvPr id="11" name="Textplatzhalter 10">
            <a:extLst>
              <a:ext uri="{FF2B5EF4-FFF2-40B4-BE49-F238E27FC236}">
                <a16:creationId xmlns:a16="http://schemas.microsoft.com/office/drawing/2014/main" id="{461AC256-94A4-A532-6929-9F3D1A3F8DB6}"/>
              </a:ext>
            </a:extLst>
          </p:cNvPr>
          <p:cNvSpPr>
            <a:spLocks noGrp="1"/>
          </p:cNvSpPr>
          <p:nvPr>
            <p:ph type="body" sz="quarter" idx="21"/>
          </p:nvPr>
        </p:nvSpPr>
        <p:spPr/>
        <p:txBody>
          <a:bodyPr/>
          <a:lstStyle/>
          <a:p>
            <a:r>
              <a:rPr lang="de-DE" sz="1400" dirty="0"/>
              <a:t>Design</a:t>
            </a:r>
            <a:endParaRPr lang="de-DE" dirty="0"/>
          </a:p>
        </p:txBody>
      </p:sp>
      <p:sp>
        <p:nvSpPr>
          <p:cNvPr id="6" name="Textplatzhalter 5">
            <a:extLst>
              <a:ext uri="{FF2B5EF4-FFF2-40B4-BE49-F238E27FC236}">
                <a16:creationId xmlns:a16="http://schemas.microsoft.com/office/drawing/2014/main" id="{08184EC3-0B23-99D4-8A78-22AC41A7FA42}"/>
              </a:ext>
            </a:extLst>
          </p:cNvPr>
          <p:cNvSpPr>
            <a:spLocks noGrp="1"/>
          </p:cNvSpPr>
          <p:nvPr>
            <p:ph type="body" sz="quarter" idx="29"/>
          </p:nvPr>
        </p:nvSpPr>
        <p:spPr/>
        <p:txBody>
          <a:bodyPr/>
          <a:lstStyle/>
          <a:p>
            <a:r>
              <a:rPr lang="en-US" b="1" dirty="0">
                <a:solidFill>
                  <a:schemeClr val="accent1"/>
                </a:solidFill>
              </a:rPr>
              <a:t>Design is </a:t>
            </a:r>
          </a:p>
          <a:p>
            <a:pPr lvl="1"/>
            <a:r>
              <a:rPr lang="en-US" b="1" dirty="0">
                <a:solidFill>
                  <a:schemeClr val="accent1"/>
                </a:solidFill>
              </a:rPr>
              <a:t>a plan of the construction </a:t>
            </a:r>
            <a:r>
              <a:rPr lang="en-US" dirty="0"/>
              <a:t>of an artifact and the implementation of a design process and the activity of designing (“</a:t>
            </a:r>
            <a:r>
              <a:rPr lang="en-US" dirty="0" err="1"/>
              <a:t>Gestaltung</a:t>
            </a:r>
            <a:r>
              <a:rPr lang="en-US" dirty="0"/>
              <a:t>”)</a:t>
            </a:r>
          </a:p>
          <a:p>
            <a:pPr lvl="2"/>
            <a:r>
              <a:rPr lang="en-US" dirty="0"/>
              <a:t>The research around planning is referring to the </a:t>
            </a:r>
            <a:r>
              <a:rPr lang="en-US" b="1" dirty="0">
                <a:solidFill>
                  <a:schemeClr val="accent1"/>
                </a:solidFill>
              </a:rPr>
              <a:t>exploration of design spaces </a:t>
            </a:r>
          </a:p>
          <a:p>
            <a:pPr lvl="1"/>
            <a:r>
              <a:rPr lang="en-US" b="1" dirty="0">
                <a:solidFill>
                  <a:schemeClr val="accent1"/>
                </a:solidFill>
              </a:rPr>
              <a:t>or the result of that plan </a:t>
            </a:r>
            <a:r>
              <a:rPr lang="en-US" dirty="0"/>
              <a:t>with a form of an object or system  (“Gestalt”) e.g., a product, implementation, or prototype</a:t>
            </a:r>
          </a:p>
          <a:p>
            <a:pPr lvl="2"/>
            <a:r>
              <a:rPr lang="en-US" dirty="0"/>
              <a:t>The research around the results is referring to the </a:t>
            </a:r>
            <a:r>
              <a:rPr lang="en-US" b="1" dirty="0">
                <a:solidFill>
                  <a:schemeClr val="accent1"/>
                </a:solidFill>
              </a:rPr>
              <a:t>exploration of design prototypes</a:t>
            </a:r>
          </a:p>
          <a:p>
            <a:r>
              <a:rPr lang="en-US" dirty="0"/>
              <a:t>There are two dominant but </a:t>
            </a:r>
            <a:r>
              <a:rPr lang="en-US" b="1" dirty="0">
                <a:solidFill>
                  <a:schemeClr val="accent1"/>
                </a:solidFill>
              </a:rPr>
              <a:t>different views </a:t>
            </a:r>
            <a:r>
              <a:rPr lang="en-US" dirty="0"/>
              <a:t>of the design process</a:t>
            </a:r>
          </a:p>
          <a:p>
            <a:pPr lvl="1"/>
            <a:r>
              <a:rPr lang="en-US" b="1" dirty="0">
                <a:solidFill>
                  <a:schemeClr val="accent1"/>
                </a:solidFill>
              </a:rPr>
              <a:t>Rational model</a:t>
            </a:r>
            <a:r>
              <a:rPr lang="en-US" dirty="0"/>
              <a:t>: the problem-solving view (e.g., in industry and research)</a:t>
            </a:r>
          </a:p>
          <a:p>
            <a:pPr lvl="1"/>
            <a:r>
              <a:rPr lang="en-US" b="1" dirty="0">
                <a:solidFill>
                  <a:schemeClr val="accent1"/>
                </a:solidFill>
              </a:rPr>
              <a:t>Action-centric model</a:t>
            </a:r>
            <a:r>
              <a:rPr lang="en-US" dirty="0"/>
              <a:t>: the design process is improvised, and the designer only uses creativity and emotions (e.g., in art and play)</a:t>
            </a:r>
          </a:p>
          <a:p>
            <a:pPr lvl="2"/>
            <a:endParaRPr lang="en-US" b="1" dirty="0">
              <a:solidFill>
                <a:schemeClr val="accent1"/>
              </a:solidFill>
            </a:endParaRPr>
          </a:p>
        </p:txBody>
      </p:sp>
    </p:spTree>
    <p:extLst>
      <p:ext uri="{BB962C8B-B14F-4D97-AF65-F5344CB8AC3E}">
        <p14:creationId xmlns:p14="http://schemas.microsoft.com/office/powerpoint/2010/main" val="1991927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descr="Ein Bild, das Gras, Himmel, Feld, draußen enthält.&#10;&#10;Automatisch generierte Beschreibung">
            <a:extLst>
              <a:ext uri="{FF2B5EF4-FFF2-40B4-BE49-F238E27FC236}">
                <a16:creationId xmlns:a16="http://schemas.microsoft.com/office/drawing/2014/main" id="{558CBF88-D881-8646-B4A6-C5B8F840E763}"/>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4005" b="4005"/>
          <a:stretch>
            <a:fillRect/>
          </a:stretch>
        </p:blipFill>
        <p:spPr/>
      </p:pic>
      <p:sp>
        <p:nvSpPr>
          <p:cNvPr id="9" name="Textplatzhalter 8">
            <a:extLst>
              <a:ext uri="{FF2B5EF4-FFF2-40B4-BE49-F238E27FC236}">
                <a16:creationId xmlns:a16="http://schemas.microsoft.com/office/drawing/2014/main" id="{457F5517-6468-8B20-323C-2ECA7C947980}"/>
              </a:ext>
            </a:extLst>
          </p:cNvPr>
          <p:cNvSpPr>
            <a:spLocks noGrp="1"/>
          </p:cNvSpPr>
          <p:nvPr>
            <p:ph type="body" sz="quarter" idx="29"/>
          </p:nvPr>
        </p:nvSpPr>
        <p:spPr/>
        <p:txBody>
          <a:bodyPr/>
          <a:lstStyle/>
          <a:p>
            <a:r>
              <a:rPr lang="de-DE" dirty="0"/>
              <a:t>Image from Microsoft: </a:t>
            </a:r>
            <a:r>
              <a:rPr lang="en-US" dirty="0"/>
              <a:t>Windows XP official bliss wallpaper.</a:t>
            </a:r>
            <a:endParaRPr lang="de-DE" dirty="0"/>
          </a:p>
        </p:txBody>
      </p:sp>
      <p:sp>
        <p:nvSpPr>
          <p:cNvPr id="3" name="Fußzeilenplatzhalter 2">
            <a:extLst>
              <a:ext uri="{FF2B5EF4-FFF2-40B4-BE49-F238E27FC236}">
                <a16:creationId xmlns:a16="http://schemas.microsoft.com/office/drawing/2014/main" id="{5498EADD-7E02-8BA4-D35E-AF305745E818}"/>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C240ABA-E921-B2E5-62CB-31A623E5738E}"/>
              </a:ext>
            </a:extLst>
          </p:cNvPr>
          <p:cNvSpPr>
            <a:spLocks noGrp="1"/>
          </p:cNvSpPr>
          <p:nvPr>
            <p:ph type="sldNum" sz="quarter" idx="32"/>
          </p:nvPr>
        </p:nvSpPr>
        <p:spPr/>
        <p:txBody>
          <a:bodyPr/>
          <a:lstStyle/>
          <a:p>
            <a:fld id="{BA24374A-C3A8-471A-8837-3FC31668ABE5}" type="slidenum">
              <a:rPr lang="de-DE" smtClean="0"/>
              <a:pPr/>
              <a:t>30</a:t>
            </a:fld>
            <a:endParaRPr lang="de-DE" dirty="0"/>
          </a:p>
        </p:txBody>
      </p:sp>
      <p:sp>
        <p:nvSpPr>
          <p:cNvPr id="7" name="Textplatzhalter 6">
            <a:extLst>
              <a:ext uri="{FF2B5EF4-FFF2-40B4-BE49-F238E27FC236}">
                <a16:creationId xmlns:a16="http://schemas.microsoft.com/office/drawing/2014/main" id="{6DCC1DEE-E445-DFE0-ABFB-77F968D6513E}"/>
              </a:ext>
            </a:extLst>
          </p:cNvPr>
          <p:cNvSpPr>
            <a:spLocks noGrp="1"/>
          </p:cNvSpPr>
          <p:nvPr>
            <p:ph type="body" sz="quarter" idx="21"/>
          </p:nvPr>
        </p:nvSpPr>
        <p:spPr/>
        <p:txBody>
          <a:bodyPr/>
          <a:lstStyle/>
          <a:p>
            <a:r>
              <a:rPr lang="de-DE" dirty="0" err="1"/>
              <a:t>Aesthetics</a:t>
            </a:r>
            <a:endParaRPr lang="de-DE" dirty="0"/>
          </a:p>
        </p:txBody>
      </p:sp>
    </p:spTree>
    <p:extLst>
      <p:ext uri="{BB962C8B-B14F-4D97-AF65-F5344CB8AC3E}">
        <p14:creationId xmlns:p14="http://schemas.microsoft.com/office/powerpoint/2010/main" val="1046689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76D22C-E7E0-EBAA-0CC6-4B78C39F5D3F}"/>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7264511A-D99F-C764-2CCC-F22DFAD9A47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23D739B-3138-C3A0-443A-973C68CA27D1}"/>
              </a:ext>
            </a:extLst>
          </p:cNvPr>
          <p:cNvSpPr>
            <a:spLocks noGrp="1"/>
          </p:cNvSpPr>
          <p:nvPr>
            <p:ph type="sldNum" sz="quarter" idx="33"/>
          </p:nvPr>
        </p:nvSpPr>
        <p:spPr/>
        <p:txBody>
          <a:bodyPr/>
          <a:lstStyle/>
          <a:p>
            <a:fld id="{BA24374A-C3A8-471A-8837-3FC31668ABE5}" type="slidenum">
              <a:rPr lang="de-DE" smtClean="0"/>
              <a:pPr/>
              <a:t>31</a:t>
            </a:fld>
            <a:endParaRPr lang="de-DE" dirty="0"/>
          </a:p>
        </p:txBody>
      </p:sp>
      <p:sp>
        <p:nvSpPr>
          <p:cNvPr id="5" name="Textplatzhalter 4">
            <a:extLst>
              <a:ext uri="{FF2B5EF4-FFF2-40B4-BE49-F238E27FC236}">
                <a16:creationId xmlns:a16="http://schemas.microsoft.com/office/drawing/2014/main" id="{FBAF6F86-BFEB-E9D2-E26F-5826A1A78C91}"/>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C45405EB-E6E8-6045-6D3F-077A6C1D0D6E}"/>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27526C57-EF90-E447-824C-74113CE33A35}"/>
              </a:ext>
            </a:extLst>
          </p:cNvPr>
          <p:cNvSpPr>
            <a:spLocks noGrp="1"/>
          </p:cNvSpPr>
          <p:nvPr>
            <p:ph sz="quarter" idx="35"/>
          </p:nvPr>
        </p:nvSpPr>
        <p:spPr/>
        <p:txBody>
          <a:bodyPr/>
          <a:lstStyle/>
          <a:p>
            <a:endParaRPr lang="de-DE"/>
          </a:p>
        </p:txBody>
      </p:sp>
      <p:pic>
        <p:nvPicPr>
          <p:cNvPr id="8" name="Picture 2" descr="chaos core aesthetic | Chaos + core + aesthetic, + core + aesthetic,  Aesthetic">
            <a:extLst>
              <a:ext uri="{FF2B5EF4-FFF2-40B4-BE49-F238E27FC236}">
                <a16:creationId xmlns:a16="http://schemas.microsoft.com/office/drawing/2014/main" id="{75E56556-C0AD-337A-E7E6-239C85C0A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99"/>
          <a:stretch/>
        </p:blipFill>
        <p:spPr bwMode="auto">
          <a:xfrm>
            <a:off x="-15874" y="-59945"/>
            <a:ext cx="6464300" cy="6908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2FA28E9A-382B-0619-B117-3DC8032FEADE}"/>
              </a:ext>
            </a:extLst>
          </p:cNvPr>
          <p:cNvSpPr txBox="1"/>
          <p:nvPr/>
        </p:nvSpPr>
        <p:spPr>
          <a:xfrm>
            <a:off x="85725" y="6527800"/>
            <a:ext cx="5146675" cy="276999"/>
          </a:xfrm>
          <a:prstGeom prst="rect">
            <a:avLst/>
          </a:prstGeom>
          <a:noFill/>
        </p:spPr>
        <p:txBody>
          <a:bodyPr wrap="square">
            <a:spAutoFit/>
          </a:bodyPr>
          <a:lstStyle/>
          <a:p>
            <a:r>
              <a:rPr lang="de-DE" sz="1200" dirty="0">
                <a:solidFill>
                  <a:schemeClr val="bg1"/>
                </a:solidFill>
              </a:rPr>
              <a:t>https://www.pinterest.de/pin/830491987531944864/</a:t>
            </a:r>
          </a:p>
        </p:txBody>
      </p:sp>
      <p:pic>
        <p:nvPicPr>
          <p:cNvPr id="10" name="Picture 4" descr="where is waldo. can YOU find WALDO?.. I circled him in red for you">
            <a:extLst>
              <a:ext uri="{FF2B5EF4-FFF2-40B4-BE49-F238E27FC236}">
                <a16:creationId xmlns:a16="http://schemas.microsoft.com/office/drawing/2014/main" id="{F84B6CA4-27AF-97FA-6BC3-6984186DAA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64"/>
          <a:stretch/>
        </p:blipFill>
        <p:spPr bwMode="auto">
          <a:xfrm>
            <a:off x="6464300" y="-50800"/>
            <a:ext cx="6705600" cy="6908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1452196B-1DB2-9910-A92B-34BDEF5AF016}"/>
              </a:ext>
            </a:extLst>
          </p:cNvPr>
          <p:cNvSpPr txBox="1"/>
          <p:nvPr/>
        </p:nvSpPr>
        <p:spPr>
          <a:xfrm>
            <a:off x="6537325" y="6508987"/>
            <a:ext cx="6096000" cy="276999"/>
          </a:xfrm>
          <a:prstGeom prst="rect">
            <a:avLst/>
          </a:prstGeom>
          <a:noFill/>
        </p:spPr>
        <p:txBody>
          <a:bodyPr wrap="square">
            <a:spAutoFit/>
          </a:bodyPr>
          <a:lstStyle/>
          <a:p>
            <a:r>
              <a:rPr lang="de-DE" sz="1200" dirty="0">
                <a:solidFill>
                  <a:schemeClr val="bg1"/>
                </a:solidFill>
              </a:rPr>
              <a:t>https://funnyjunk.com/Where+is+waldo/skuhMfx/</a:t>
            </a:r>
          </a:p>
        </p:txBody>
      </p:sp>
    </p:spTree>
    <p:extLst>
      <p:ext uri="{BB962C8B-B14F-4D97-AF65-F5344CB8AC3E}">
        <p14:creationId xmlns:p14="http://schemas.microsoft.com/office/powerpoint/2010/main" val="2186090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52BCC9-D06E-0335-F6B7-C950EB002415}"/>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94E16203-C837-046B-DD71-7B7BA187C9F7}"/>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D640492-8668-6CFD-5672-3E3C758F053D}"/>
              </a:ext>
            </a:extLst>
          </p:cNvPr>
          <p:cNvSpPr>
            <a:spLocks noGrp="1"/>
          </p:cNvSpPr>
          <p:nvPr>
            <p:ph type="sldNum" sz="quarter" idx="33"/>
          </p:nvPr>
        </p:nvSpPr>
        <p:spPr/>
        <p:txBody>
          <a:bodyPr/>
          <a:lstStyle/>
          <a:p>
            <a:fld id="{BA24374A-C3A8-471A-8837-3FC31668ABE5}" type="slidenum">
              <a:rPr lang="de-DE" smtClean="0"/>
              <a:pPr/>
              <a:t>32</a:t>
            </a:fld>
            <a:endParaRPr lang="de-DE" dirty="0"/>
          </a:p>
        </p:txBody>
      </p:sp>
      <p:sp>
        <p:nvSpPr>
          <p:cNvPr id="5" name="Textplatzhalter 4">
            <a:extLst>
              <a:ext uri="{FF2B5EF4-FFF2-40B4-BE49-F238E27FC236}">
                <a16:creationId xmlns:a16="http://schemas.microsoft.com/office/drawing/2014/main" id="{E5DC597A-FFD0-3509-2660-8779459167C6}"/>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A498C621-732F-D283-8570-07DFEBC5DEC9}"/>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DCD0FF49-E87F-7076-5028-B0DB67137A46}"/>
              </a:ext>
            </a:extLst>
          </p:cNvPr>
          <p:cNvSpPr>
            <a:spLocks noGrp="1"/>
          </p:cNvSpPr>
          <p:nvPr>
            <p:ph sz="quarter" idx="35"/>
          </p:nvPr>
        </p:nvSpPr>
        <p:spPr/>
        <p:txBody>
          <a:bodyPr/>
          <a:lstStyle/>
          <a:p>
            <a:endParaRPr lang="de-DE"/>
          </a:p>
        </p:txBody>
      </p:sp>
      <p:pic>
        <p:nvPicPr>
          <p:cNvPr id="8" name="Grafik 7" descr="Ein Bild, das draußen, Fluss enthält.&#10;&#10;Automatisch generierte Beschreibung">
            <a:extLst>
              <a:ext uri="{FF2B5EF4-FFF2-40B4-BE49-F238E27FC236}">
                <a16:creationId xmlns:a16="http://schemas.microsoft.com/office/drawing/2014/main" id="{A96A55F1-42A1-1293-3781-81C681B954C9}"/>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9" name="Textfeld 8">
            <a:extLst>
              <a:ext uri="{FF2B5EF4-FFF2-40B4-BE49-F238E27FC236}">
                <a16:creationId xmlns:a16="http://schemas.microsoft.com/office/drawing/2014/main" id="{AA0D4BED-FF7D-EB5F-82AA-8B88360FDC5D}"/>
              </a:ext>
            </a:extLst>
          </p:cNvPr>
          <p:cNvSpPr txBox="1"/>
          <p:nvPr/>
        </p:nvSpPr>
        <p:spPr>
          <a:xfrm>
            <a:off x="52387" y="6567815"/>
            <a:ext cx="6096000" cy="261610"/>
          </a:xfrm>
          <a:prstGeom prst="rect">
            <a:avLst/>
          </a:prstGeom>
          <a:noFill/>
        </p:spPr>
        <p:txBody>
          <a:bodyPr wrap="square">
            <a:spAutoFit/>
          </a:bodyPr>
          <a:lstStyle/>
          <a:p>
            <a:r>
              <a:rPr lang="de-DE" sz="1050" dirty="0">
                <a:solidFill>
                  <a:schemeClr val="bg1"/>
                </a:solidFill>
              </a:rPr>
              <a:t>Image </a:t>
            </a:r>
            <a:r>
              <a:rPr lang="de-DE" sz="1050" dirty="0" err="1">
                <a:solidFill>
                  <a:schemeClr val="bg1"/>
                </a:solidFill>
              </a:rPr>
              <a:t>from</a:t>
            </a:r>
            <a:r>
              <a:rPr lang="de-DE" sz="1050" dirty="0">
                <a:solidFill>
                  <a:schemeClr val="bg1"/>
                </a:solidFill>
              </a:rPr>
              <a:t>: https://pxhere.com/en/photo/875404</a:t>
            </a:r>
          </a:p>
        </p:txBody>
      </p:sp>
    </p:spTree>
    <p:extLst>
      <p:ext uri="{BB962C8B-B14F-4D97-AF65-F5344CB8AC3E}">
        <p14:creationId xmlns:p14="http://schemas.microsoft.com/office/powerpoint/2010/main" val="3105167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A10792-03B4-635E-5BC1-603685D9E9C4}"/>
              </a:ext>
            </a:extLst>
          </p:cNvPr>
          <p:cNvSpPr>
            <a:spLocks noGrp="1"/>
          </p:cNvSpPr>
          <p:nvPr>
            <p:ph type="title"/>
          </p:nvPr>
        </p:nvSpPr>
        <p:spPr/>
        <p:txBody>
          <a:bodyPr/>
          <a:lstStyle/>
          <a:p>
            <a:r>
              <a:rPr lang="de-DE" dirty="0" err="1"/>
              <a:t>Symmetry</a:t>
            </a:r>
            <a:r>
              <a:rPr lang="de-DE" dirty="0"/>
              <a:t>, </a:t>
            </a:r>
            <a:r>
              <a:rPr lang="de-DE" dirty="0" err="1"/>
              <a:t>Simplicity</a:t>
            </a:r>
            <a:r>
              <a:rPr lang="de-DE" dirty="0"/>
              <a:t>, and Self-</a:t>
            </a:r>
            <a:r>
              <a:rPr lang="de-DE" dirty="0" err="1"/>
              <a:t>Similarity</a:t>
            </a:r>
            <a:endParaRPr lang="de-DE" dirty="0"/>
          </a:p>
        </p:txBody>
      </p:sp>
      <p:sp>
        <p:nvSpPr>
          <p:cNvPr id="3" name="Fußzeilenplatzhalter 2">
            <a:extLst>
              <a:ext uri="{FF2B5EF4-FFF2-40B4-BE49-F238E27FC236}">
                <a16:creationId xmlns:a16="http://schemas.microsoft.com/office/drawing/2014/main" id="{BD0F5C9C-4BA6-F98F-20E6-2EF23FFBC7D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0ED9C14-C57B-527F-F914-13EBD2EF8FE9}"/>
              </a:ext>
            </a:extLst>
          </p:cNvPr>
          <p:cNvSpPr>
            <a:spLocks noGrp="1"/>
          </p:cNvSpPr>
          <p:nvPr>
            <p:ph type="sldNum" sz="quarter" idx="28"/>
          </p:nvPr>
        </p:nvSpPr>
        <p:spPr/>
        <p:txBody>
          <a:bodyPr/>
          <a:lstStyle/>
          <a:p>
            <a:fld id="{BA24374A-C3A8-471A-8837-3FC31668ABE5}" type="slidenum">
              <a:rPr lang="de-DE" smtClean="0"/>
              <a:pPr/>
              <a:t>33</a:t>
            </a:fld>
            <a:endParaRPr lang="de-DE" dirty="0"/>
          </a:p>
        </p:txBody>
      </p:sp>
      <p:sp>
        <p:nvSpPr>
          <p:cNvPr id="8" name="Textplatzhalter 7">
            <a:extLst>
              <a:ext uri="{FF2B5EF4-FFF2-40B4-BE49-F238E27FC236}">
                <a16:creationId xmlns:a16="http://schemas.microsoft.com/office/drawing/2014/main" id="{8270F466-FFCE-4BD6-22D9-A52E475E213F}"/>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E255484D-DA05-802D-5C84-A93226DA24CB}"/>
              </a:ext>
            </a:extLst>
          </p:cNvPr>
          <p:cNvSpPr>
            <a:spLocks noGrp="1"/>
          </p:cNvSpPr>
          <p:nvPr>
            <p:ph type="body" sz="quarter" idx="29"/>
          </p:nvPr>
        </p:nvSpPr>
        <p:spPr>
          <a:xfrm>
            <a:off x="695325" y="1449388"/>
            <a:ext cx="7891114" cy="4679950"/>
          </a:xfrm>
        </p:spPr>
        <p:txBody>
          <a:bodyPr>
            <a:normAutofit/>
          </a:bodyPr>
          <a:lstStyle/>
          <a:p>
            <a:r>
              <a:rPr lang="en-US" b="1" dirty="0">
                <a:solidFill>
                  <a:schemeClr val="accent1"/>
                </a:solidFill>
              </a:rPr>
              <a:t>Symmetry</a:t>
            </a:r>
            <a:r>
              <a:rPr lang="en-US" dirty="0"/>
              <a:t>: Symmetrical objects and designs are often perceived as beautiful. </a:t>
            </a:r>
          </a:p>
          <a:p>
            <a:pPr lvl="1"/>
            <a:r>
              <a:rPr lang="en-US" dirty="0"/>
              <a:t>Symmetry can convey balance, harmony, and order</a:t>
            </a:r>
          </a:p>
          <a:p>
            <a:r>
              <a:rPr lang="en-US" b="1" dirty="0">
                <a:solidFill>
                  <a:schemeClr val="accent1"/>
                </a:solidFill>
              </a:rPr>
              <a:t>Simplicity</a:t>
            </a:r>
            <a:r>
              <a:rPr lang="en-US" dirty="0"/>
              <a:t>: Simple designs that are not mentally demanding are frequently seen as more aesthetically pleasing</a:t>
            </a:r>
          </a:p>
          <a:p>
            <a:pPr lvl="1"/>
            <a:r>
              <a:rPr lang="en-US" dirty="0"/>
              <a:t>Aligned with the minimalist design principle that “less is more”</a:t>
            </a:r>
          </a:p>
          <a:p>
            <a:r>
              <a:rPr lang="de-DE" b="1" dirty="0">
                <a:solidFill>
                  <a:schemeClr val="accent1"/>
                </a:solidFill>
              </a:rPr>
              <a:t>Self-</a:t>
            </a:r>
            <a:r>
              <a:rPr lang="de-DE" b="1" dirty="0" err="1">
                <a:solidFill>
                  <a:schemeClr val="accent1"/>
                </a:solidFill>
              </a:rPr>
              <a:t>Similarity</a:t>
            </a:r>
            <a:r>
              <a:rPr lang="en-US" dirty="0"/>
              <a:t>: Signs of self-organization (created by lowest-energy configurations or non-</a:t>
            </a:r>
            <a:r>
              <a:rPr lang="en-US" dirty="0" err="1"/>
              <a:t>entropical</a:t>
            </a:r>
            <a:r>
              <a:rPr lang="en-US" dirty="0"/>
              <a:t> systems), are perceived as pleasant</a:t>
            </a:r>
          </a:p>
          <a:p>
            <a:pPr lvl="1"/>
            <a:r>
              <a:rPr lang="en-US" dirty="0"/>
              <a:t>Typically found in nature, fractals, or natural proportions</a:t>
            </a:r>
          </a:p>
        </p:txBody>
      </p:sp>
      <p:pic>
        <p:nvPicPr>
          <p:cNvPr id="1026" name="Picture 2">
            <a:extLst>
              <a:ext uri="{FF2B5EF4-FFF2-40B4-BE49-F238E27FC236}">
                <a16:creationId xmlns:a16="http://schemas.microsoft.com/office/drawing/2014/main" id="{A9F5A5BF-8084-C0F0-9A17-B96E89A7F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875" y="926650"/>
            <a:ext cx="2862713" cy="2862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DEB5306B-938F-295B-0FD9-0E9377D03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75" y="3876913"/>
            <a:ext cx="2862713" cy="19158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BE390E39-066C-DA29-C61C-4B77BA9F2F8A}"/>
              </a:ext>
            </a:extLst>
          </p:cNvPr>
          <p:cNvSpPr txBox="1"/>
          <p:nvPr/>
        </p:nvSpPr>
        <p:spPr>
          <a:xfrm>
            <a:off x="8651874" y="5792781"/>
            <a:ext cx="3313012" cy="430887"/>
          </a:xfrm>
          <a:prstGeom prst="rect">
            <a:avLst/>
          </a:prstGeom>
          <a:noFill/>
        </p:spPr>
        <p:txBody>
          <a:bodyPr wrap="square">
            <a:spAutoFit/>
          </a:bodyPr>
          <a:lstStyle/>
          <a:p>
            <a:r>
              <a:rPr lang="en-US" sz="1100" dirty="0"/>
              <a:t>Image from:  </a:t>
            </a:r>
            <a:r>
              <a:rPr lang="en-US" sz="1100" dirty="0" err="1"/>
              <a:t>cyclonebill</a:t>
            </a:r>
            <a:r>
              <a:rPr lang="en-US" sz="1100" dirty="0"/>
              <a:t>, CC BY-SA 2.0  via Wikimedia Commons</a:t>
            </a:r>
            <a:endParaRPr lang="de-DE" sz="1100" dirty="0"/>
          </a:p>
        </p:txBody>
      </p:sp>
    </p:spTree>
    <p:extLst>
      <p:ext uri="{BB962C8B-B14F-4D97-AF65-F5344CB8AC3E}">
        <p14:creationId xmlns:p14="http://schemas.microsoft.com/office/powerpoint/2010/main" val="898444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216B0F-2DB4-24A6-3DB3-C8E96B2D6610}"/>
              </a:ext>
            </a:extLst>
          </p:cNvPr>
          <p:cNvSpPr>
            <a:spLocks noGrp="1"/>
          </p:cNvSpPr>
          <p:nvPr>
            <p:ph type="title"/>
          </p:nvPr>
        </p:nvSpPr>
        <p:spPr/>
        <p:txBody>
          <a:bodyPr/>
          <a:lstStyle/>
          <a:p>
            <a:r>
              <a:rPr lang="de-DE" dirty="0"/>
              <a:t>Golden Ratio</a:t>
            </a:r>
          </a:p>
        </p:txBody>
      </p:sp>
      <p:sp>
        <p:nvSpPr>
          <p:cNvPr id="3" name="Fußzeilenplatzhalter 2">
            <a:extLst>
              <a:ext uri="{FF2B5EF4-FFF2-40B4-BE49-F238E27FC236}">
                <a16:creationId xmlns:a16="http://schemas.microsoft.com/office/drawing/2014/main" id="{878506C0-F115-0DB7-46E0-C2DF02167BD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A1DC004-0186-B168-F5AA-8A08E413E93D}"/>
              </a:ext>
            </a:extLst>
          </p:cNvPr>
          <p:cNvSpPr>
            <a:spLocks noGrp="1"/>
          </p:cNvSpPr>
          <p:nvPr>
            <p:ph type="sldNum" sz="quarter" idx="28"/>
          </p:nvPr>
        </p:nvSpPr>
        <p:spPr/>
        <p:txBody>
          <a:bodyPr/>
          <a:lstStyle/>
          <a:p>
            <a:fld id="{BA24374A-C3A8-471A-8837-3FC31668ABE5}" type="slidenum">
              <a:rPr lang="de-DE" smtClean="0"/>
              <a:pPr/>
              <a:t>34</a:t>
            </a:fld>
            <a:endParaRPr lang="de-DE" dirty="0"/>
          </a:p>
        </p:txBody>
      </p:sp>
      <p:sp>
        <p:nvSpPr>
          <p:cNvPr id="5" name="Textplatzhalter 4">
            <a:extLst>
              <a:ext uri="{FF2B5EF4-FFF2-40B4-BE49-F238E27FC236}">
                <a16:creationId xmlns:a16="http://schemas.microsoft.com/office/drawing/2014/main" id="{29AE0313-EDC8-FBC5-AB9F-EF94140ADE4E}"/>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4CC4B5BD-1FE8-F696-8B49-6EFC8471B459}"/>
              </a:ext>
            </a:extLst>
          </p:cNvPr>
          <p:cNvSpPr>
            <a:spLocks noGrp="1"/>
          </p:cNvSpPr>
          <p:nvPr>
            <p:ph type="body" sz="quarter" idx="29"/>
          </p:nvPr>
        </p:nvSpPr>
        <p:spPr>
          <a:xfrm>
            <a:off x="695325" y="1449388"/>
            <a:ext cx="7956549" cy="4679950"/>
          </a:xfrm>
        </p:spPr>
        <p:txBody>
          <a:bodyPr>
            <a:normAutofit lnSpcReduction="10000"/>
          </a:bodyPr>
          <a:lstStyle/>
          <a:p>
            <a:r>
              <a:rPr lang="en-US" dirty="0"/>
              <a:t>Also called </a:t>
            </a:r>
            <a:r>
              <a:rPr lang="en-US" sz="2000" b="1" dirty="0">
                <a:solidFill>
                  <a:schemeClr val="accent1"/>
                </a:solidFill>
              </a:rPr>
              <a:t>φ</a:t>
            </a:r>
            <a:r>
              <a:rPr lang="en-US" sz="2000" dirty="0"/>
              <a:t>, </a:t>
            </a:r>
            <a:r>
              <a:rPr lang="en-US" dirty="0"/>
              <a:t>the </a:t>
            </a:r>
            <a:r>
              <a:rPr lang="en-US" b="1" dirty="0">
                <a:solidFill>
                  <a:schemeClr val="accent1"/>
                </a:solidFill>
              </a:rPr>
              <a:t>golden mean</a:t>
            </a:r>
            <a:r>
              <a:rPr lang="en-US" b="1" dirty="0"/>
              <a:t> </a:t>
            </a:r>
            <a:r>
              <a:rPr lang="en-US" dirty="0"/>
              <a:t>or </a:t>
            </a:r>
            <a:r>
              <a:rPr lang="en-US" b="1" dirty="0">
                <a:solidFill>
                  <a:schemeClr val="accent1"/>
                </a:solidFill>
              </a:rPr>
              <a:t>golden section</a:t>
            </a:r>
            <a:r>
              <a:rPr lang="en-US" dirty="0"/>
              <a:t>.</a:t>
            </a:r>
          </a:p>
          <a:p>
            <a:r>
              <a:rPr lang="en-US" dirty="0"/>
              <a:t>In mathematics, two quantities are in </a:t>
            </a:r>
            <a:r>
              <a:rPr lang="en-US" b="1" dirty="0">
                <a:solidFill>
                  <a:schemeClr val="accent1"/>
                </a:solidFill>
              </a:rPr>
              <a:t>the golden ratio </a:t>
            </a:r>
            <a:r>
              <a:rPr lang="en-US" dirty="0"/>
              <a:t>if their ratio is the same as the ratio of their sum to the larger of the two quantities. </a:t>
            </a:r>
          </a:p>
          <a:p>
            <a:r>
              <a:rPr lang="en-US" dirty="0"/>
              <a:t>Some argue that the golden ratio is a </a:t>
            </a:r>
            <a:r>
              <a:rPr lang="en-US" b="1" dirty="0">
                <a:solidFill>
                  <a:schemeClr val="accent1"/>
                </a:solidFill>
              </a:rPr>
              <a:t>universal law of structure </a:t>
            </a:r>
            <a:r>
              <a:rPr lang="en-US" dirty="0"/>
              <a:t>and </a:t>
            </a:r>
            <a:r>
              <a:rPr lang="en-US" b="1" dirty="0">
                <a:solidFill>
                  <a:schemeClr val="accent1"/>
                </a:solidFill>
              </a:rPr>
              <a:t>visual harmony</a:t>
            </a:r>
          </a:p>
          <a:p>
            <a:r>
              <a:rPr lang="en-US" dirty="0"/>
              <a:t>Studies by </a:t>
            </a:r>
            <a:r>
              <a:rPr lang="en-US" b="1" dirty="0">
                <a:solidFill>
                  <a:schemeClr val="accent1"/>
                </a:solidFill>
              </a:rPr>
              <a:t>psychologists found a preference</a:t>
            </a:r>
            <a:r>
              <a:rPr lang="en-US" dirty="0"/>
              <a:t> </a:t>
            </a:r>
            <a:r>
              <a:rPr lang="en-US" b="1" dirty="0">
                <a:solidFill>
                  <a:schemeClr val="accent1"/>
                </a:solidFill>
              </a:rPr>
              <a:t>for</a:t>
            </a:r>
            <a:r>
              <a:rPr lang="en-US" dirty="0"/>
              <a:t> rectangle ratios centered on </a:t>
            </a:r>
            <a:r>
              <a:rPr lang="en-US" b="1" dirty="0">
                <a:solidFill>
                  <a:schemeClr val="accent1"/>
                </a:solidFill>
              </a:rPr>
              <a:t>the golden ratio</a:t>
            </a:r>
          </a:p>
          <a:p>
            <a:r>
              <a:rPr lang="en-US" dirty="0"/>
              <a:t>Later attempts to test such related hypotheses remain inconclusive</a:t>
            </a:r>
          </a:p>
          <a:p>
            <a:r>
              <a:rPr lang="en-US" b="1" dirty="0">
                <a:solidFill>
                  <a:schemeClr val="accent1"/>
                </a:solidFill>
              </a:rPr>
              <a:t>Artists and designers consider </a:t>
            </a:r>
            <a:r>
              <a:rPr lang="en-US" dirty="0"/>
              <a:t>the ratio to be aesthetically pleasing and as a </a:t>
            </a:r>
            <a:r>
              <a:rPr lang="en-US" b="1" dirty="0">
                <a:solidFill>
                  <a:schemeClr val="accent1"/>
                </a:solidFill>
              </a:rPr>
              <a:t>sign of beauty</a:t>
            </a:r>
          </a:p>
        </p:txBody>
      </p:sp>
      <p:pic>
        <p:nvPicPr>
          <p:cNvPr id="7" name="Picture 16" descr="http://web-profile.net/wp-content/uploads/golden-ratio.png">
            <a:extLst>
              <a:ext uri="{FF2B5EF4-FFF2-40B4-BE49-F238E27FC236}">
                <a16:creationId xmlns:a16="http://schemas.microsoft.com/office/drawing/2014/main" id="{43EA14F5-6688-B498-D2E0-5AC647C1B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9666" y="338142"/>
            <a:ext cx="3051783" cy="21284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AA68EF01-82EF-99E4-88C4-93009D78A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3568" y="2733020"/>
            <a:ext cx="2600325" cy="2352176"/>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9E5C8EE3-3B01-A4CF-246B-377BF8E5B4FC}"/>
              </a:ext>
            </a:extLst>
          </p:cNvPr>
          <p:cNvSpPr txBox="1"/>
          <p:nvPr/>
        </p:nvSpPr>
        <p:spPr>
          <a:xfrm>
            <a:off x="8573543" y="5254414"/>
            <a:ext cx="3332706" cy="784830"/>
          </a:xfrm>
          <a:prstGeom prst="rect">
            <a:avLst/>
          </a:prstGeom>
          <a:noFill/>
        </p:spPr>
        <p:txBody>
          <a:bodyPr wrap="square">
            <a:spAutoFit/>
          </a:bodyPr>
          <a:lstStyle/>
          <a:p>
            <a:r>
              <a:rPr lang="de-DE" sz="900" dirty="0"/>
              <a:t>Von Der ursprünglich hochladende Benutzer war </a:t>
            </a:r>
            <a:r>
              <a:rPr lang="de-DE" sz="900" dirty="0" err="1"/>
              <a:t>Galilea</a:t>
            </a:r>
            <a:r>
              <a:rPr lang="de-DE" sz="900" dirty="0"/>
              <a:t> in der Wikipedia auf Deutsch - Übertragen aus </a:t>
            </a:r>
            <a:r>
              <a:rPr lang="de-DE" sz="900" dirty="0" err="1"/>
              <a:t>de.wikipedia</a:t>
            </a:r>
            <a:r>
              <a:rPr lang="de-DE" sz="900" dirty="0"/>
              <a:t> nach Commons durch </a:t>
            </a:r>
            <a:r>
              <a:rPr lang="de-DE" sz="900" dirty="0" err="1"/>
              <a:t>Esculapio</a:t>
            </a:r>
            <a:r>
              <a:rPr lang="de-DE" sz="900" dirty="0"/>
              <a:t> mithilfe des </a:t>
            </a:r>
            <a:r>
              <a:rPr lang="de-DE" sz="900" dirty="0" err="1"/>
              <a:t>CommonsHelper</a:t>
            </a:r>
            <a:r>
              <a:rPr lang="de-DE" sz="900" dirty="0"/>
              <a:t>., CC BY-SA 3.0, https://commons.wikimedia.org/w/index.php?curid=6937601</a:t>
            </a:r>
          </a:p>
        </p:txBody>
      </p:sp>
    </p:spTree>
    <p:extLst>
      <p:ext uri="{BB962C8B-B14F-4D97-AF65-F5344CB8AC3E}">
        <p14:creationId xmlns:p14="http://schemas.microsoft.com/office/powerpoint/2010/main" val="1260680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6F3EF3F9-CA33-9F5A-E92A-06EA40FE2FE3}"/>
              </a:ext>
            </a:extLst>
          </p:cNvPr>
          <p:cNvSpPr>
            <a:spLocks noGrp="1"/>
          </p:cNvSpPr>
          <p:nvPr>
            <p:ph type="title"/>
          </p:nvPr>
        </p:nvSpPr>
        <p:spPr/>
        <p:txBody>
          <a:bodyPr/>
          <a:lstStyle/>
          <a:p>
            <a:r>
              <a:rPr lang="de-DE" dirty="0"/>
              <a:t>Golden Ratio</a:t>
            </a:r>
          </a:p>
        </p:txBody>
      </p:sp>
      <p:sp>
        <p:nvSpPr>
          <p:cNvPr id="3" name="Fußzeilenplatzhalter 2">
            <a:extLst>
              <a:ext uri="{FF2B5EF4-FFF2-40B4-BE49-F238E27FC236}">
                <a16:creationId xmlns:a16="http://schemas.microsoft.com/office/drawing/2014/main" id="{9936D39A-A3ED-8D11-3662-A494852D9124}"/>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FA962C3-B0E5-1103-B59C-A7D68888F8F1}"/>
              </a:ext>
            </a:extLst>
          </p:cNvPr>
          <p:cNvSpPr>
            <a:spLocks noGrp="1"/>
          </p:cNvSpPr>
          <p:nvPr>
            <p:ph type="sldNum" sz="quarter" idx="33"/>
          </p:nvPr>
        </p:nvSpPr>
        <p:spPr/>
        <p:txBody>
          <a:bodyPr/>
          <a:lstStyle/>
          <a:p>
            <a:fld id="{BA24374A-C3A8-471A-8837-3FC31668ABE5}" type="slidenum">
              <a:rPr lang="de-DE" smtClean="0"/>
              <a:pPr/>
              <a:t>35</a:t>
            </a:fld>
            <a:endParaRPr lang="de-DE" dirty="0"/>
          </a:p>
        </p:txBody>
      </p:sp>
      <p:sp>
        <p:nvSpPr>
          <p:cNvPr id="9" name="Textplatzhalter 8">
            <a:extLst>
              <a:ext uri="{FF2B5EF4-FFF2-40B4-BE49-F238E27FC236}">
                <a16:creationId xmlns:a16="http://schemas.microsoft.com/office/drawing/2014/main" id="{370B5F1E-3B0F-7F43-93A1-F1D087EDE09C}"/>
              </a:ext>
            </a:extLst>
          </p:cNvPr>
          <p:cNvSpPr>
            <a:spLocks noGrp="1"/>
          </p:cNvSpPr>
          <p:nvPr>
            <p:ph type="body" sz="quarter" idx="21"/>
          </p:nvPr>
        </p:nvSpPr>
        <p:spPr/>
        <p:txBody>
          <a:bodyPr/>
          <a:lstStyle/>
          <a:p>
            <a:r>
              <a:rPr lang="de-DE" dirty="0" err="1"/>
              <a:t>Aesthetics</a:t>
            </a:r>
            <a:endParaRPr lang="de-DE" dirty="0"/>
          </a:p>
        </p:txBody>
      </p:sp>
      <p:sp>
        <p:nvSpPr>
          <p:cNvPr id="10" name="Textplatzhalter 9">
            <a:extLst>
              <a:ext uri="{FF2B5EF4-FFF2-40B4-BE49-F238E27FC236}">
                <a16:creationId xmlns:a16="http://schemas.microsoft.com/office/drawing/2014/main" id="{D7295289-7976-FC49-6A2C-D718CF2046CF}"/>
              </a:ext>
            </a:extLst>
          </p:cNvPr>
          <p:cNvSpPr>
            <a:spLocks noGrp="1"/>
          </p:cNvSpPr>
          <p:nvPr>
            <p:ph type="body" sz="quarter" idx="34"/>
          </p:nvPr>
        </p:nvSpPr>
        <p:spPr/>
        <p:txBody>
          <a:bodyPr/>
          <a:lstStyle/>
          <a:p>
            <a:endParaRPr lang="de-DE"/>
          </a:p>
        </p:txBody>
      </p:sp>
      <p:sp>
        <p:nvSpPr>
          <p:cNvPr id="11" name="Inhaltsplatzhalter 10">
            <a:extLst>
              <a:ext uri="{FF2B5EF4-FFF2-40B4-BE49-F238E27FC236}">
                <a16:creationId xmlns:a16="http://schemas.microsoft.com/office/drawing/2014/main" id="{DB0A0298-C227-CB8E-46C1-D4EF737A86D7}"/>
              </a:ext>
            </a:extLst>
          </p:cNvPr>
          <p:cNvSpPr>
            <a:spLocks noGrp="1"/>
          </p:cNvSpPr>
          <p:nvPr>
            <p:ph sz="quarter" idx="35"/>
          </p:nvPr>
        </p:nvSpPr>
        <p:spPr/>
        <p:txBody>
          <a:bodyPr/>
          <a:lstStyle/>
          <a:p>
            <a:r>
              <a:rPr lang="de-DE" dirty="0"/>
              <a:t>Image from: CarThrottle.com </a:t>
            </a:r>
            <a:r>
              <a:rPr lang="en-US" dirty="0">
                <a:hlinkClick r:id="rId2"/>
              </a:rPr>
              <a:t>https://static.carthrottle.com/workspace/uploads/memes/aston-martin-db9-golden-ratio--54e8a82f86165.jpg</a:t>
            </a:r>
            <a:r>
              <a:rPr lang="en-US" dirty="0"/>
              <a:t> </a:t>
            </a:r>
            <a:endParaRPr lang="de-DE" dirty="0"/>
          </a:p>
        </p:txBody>
      </p:sp>
      <p:pic>
        <p:nvPicPr>
          <p:cNvPr id="9218" name="Picture 2" descr="uncaptioned">
            <a:extLst>
              <a:ext uri="{FF2B5EF4-FFF2-40B4-BE49-F238E27FC236}">
                <a16:creationId xmlns:a16="http://schemas.microsoft.com/office/drawing/2014/main" id="{616624B5-F86A-B90A-97C2-35EF9DCCD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25" y="2262188"/>
            <a:ext cx="5238750" cy="23336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2CBE969A-F57C-C822-4B54-6EF866655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613" y="1166813"/>
            <a:ext cx="9248775"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927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BED21B1A-165D-EB54-FBDB-A3EE6B351BBF}"/>
              </a:ext>
            </a:extLst>
          </p:cNvPr>
          <p:cNvSpPr>
            <a:spLocks noGrp="1"/>
          </p:cNvSpPr>
          <p:nvPr>
            <p:ph type="title"/>
          </p:nvPr>
        </p:nvSpPr>
        <p:spPr/>
        <p:txBody>
          <a:bodyPr/>
          <a:lstStyle/>
          <a:p>
            <a:r>
              <a:rPr lang="de-DE" dirty="0" err="1"/>
              <a:t>Composition</a:t>
            </a:r>
            <a:r>
              <a:rPr lang="de-DE" dirty="0"/>
              <a:t> and Shapes</a:t>
            </a:r>
          </a:p>
        </p:txBody>
      </p:sp>
      <p:sp>
        <p:nvSpPr>
          <p:cNvPr id="3" name="Fußzeilenplatzhalter 2">
            <a:extLst>
              <a:ext uri="{FF2B5EF4-FFF2-40B4-BE49-F238E27FC236}">
                <a16:creationId xmlns:a16="http://schemas.microsoft.com/office/drawing/2014/main" id="{16F88FDF-06E7-7CDF-9DFF-F5EA40BC39A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25C5A33-4C1C-DCA9-A0B3-F00A8127BAB0}"/>
              </a:ext>
            </a:extLst>
          </p:cNvPr>
          <p:cNvSpPr>
            <a:spLocks noGrp="1"/>
          </p:cNvSpPr>
          <p:nvPr>
            <p:ph type="sldNum" sz="quarter" idx="33"/>
          </p:nvPr>
        </p:nvSpPr>
        <p:spPr/>
        <p:txBody>
          <a:bodyPr/>
          <a:lstStyle/>
          <a:p>
            <a:fld id="{BA24374A-C3A8-471A-8837-3FC31668ABE5}" type="slidenum">
              <a:rPr lang="de-DE" smtClean="0"/>
              <a:pPr/>
              <a:t>36</a:t>
            </a:fld>
            <a:endParaRPr lang="de-DE" dirty="0"/>
          </a:p>
        </p:txBody>
      </p:sp>
      <p:sp>
        <p:nvSpPr>
          <p:cNvPr id="13" name="Textplatzhalter 12">
            <a:extLst>
              <a:ext uri="{FF2B5EF4-FFF2-40B4-BE49-F238E27FC236}">
                <a16:creationId xmlns:a16="http://schemas.microsoft.com/office/drawing/2014/main" id="{CE0EC004-1AB5-6E46-305F-CF7BF88F35B1}"/>
              </a:ext>
            </a:extLst>
          </p:cNvPr>
          <p:cNvSpPr>
            <a:spLocks noGrp="1"/>
          </p:cNvSpPr>
          <p:nvPr>
            <p:ph type="body" sz="quarter" idx="21"/>
          </p:nvPr>
        </p:nvSpPr>
        <p:spPr/>
        <p:txBody>
          <a:bodyPr/>
          <a:lstStyle/>
          <a:p>
            <a:r>
              <a:rPr lang="de-DE" dirty="0" err="1"/>
              <a:t>Aesthetics</a:t>
            </a:r>
            <a:endParaRPr lang="de-DE" dirty="0"/>
          </a:p>
        </p:txBody>
      </p:sp>
      <p:sp>
        <p:nvSpPr>
          <p:cNvPr id="14" name="Textplatzhalter 13">
            <a:extLst>
              <a:ext uri="{FF2B5EF4-FFF2-40B4-BE49-F238E27FC236}">
                <a16:creationId xmlns:a16="http://schemas.microsoft.com/office/drawing/2014/main" id="{91520835-8B02-6593-87FA-17C36CB6E174}"/>
              </a:ext>
            </a:extLst>
          </p:cNvPr>
          <p:cNvSpPr>
            <a:spLocks noGrp="1"/>
          </p:cNvSpPr>
          <p:nvPr>
            <p:ph type="body" sz="quarter" idx="34"/>
          </p:nvPr>
        </p:nvSpPr>
        <p:spPr/>
        <p:txBody>
          <a:bodyPr/>
          <a:lstStyle/>
          <a:p>
            <a:endParaRPr lang="de-DE" dirty="0"/>
          </a:p>
        </p:txBody>
      </p:sp>
      <p:sp>
        <p:nvSpPr>
          <p:cNvPr id="15" name="Inhaltsplatzhalter 14">
            <a:extLst>
              <a:ext uri="{FF2B5EF4-FFF2-40B4-BE49-F238E27FC236}">
                <a16:creationId xmlns:a16="http://schemas.microsoft.com/office/drawing/2014/main" id="{8D570143-95BC-747C-050F-A6ED0AE7BB4F}"/>
              </a:ext>
            </a:extLst>
          </p:cNvPr>
          <p:cNvSpPr>
            <a:spLocks noGrp="1"/>
          </p:cNvSpPr>
          <p:nvPr>
            <p:ph sz="quarter" idx="35"/>
          </p:nvPr>
        </p:nvSpPr>
        <p:spPr/>
        <p:txBody>
          <a:bodyPr/>
          <a:lstStyle/>
          <a:p>
            <a:r>
              <a:rPr lang="en-US" sz="1000" dirty="0">
                <a:solidFill>
                  <a:schemeClr val="bg1">
                    <a:lumMod val="65000"/>
                  </a:schemeClr>
                </a:solidFill>
              </a:rPr>
              <a:t>Image Source https://www.needpix.com/photo/710589/fibonacci-spiral-science-golden-ratio-nature-math-mathematics-sequence</a:t>
            </a:r>
          </a:p>
        </p:txBody>
      </p:sp>
      <p:pic>
        <p:nvPicPr>
          <p:cNvPr id="7" name="Grafik 6">
            <a:extLst>
              <a:ext uri="{FF2B5EF4-FFF2-40B4-BE49-F238E27FC236}">
                <a16:creationId xmlns:a16="http://schemas.microsoft.com/office/drawing/2014/main" id="{0846FFDF-5211-C1E9-8210-4A677FD0F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5648" y="1422578"/>
            <a:ext cx="5845177" cy="3644103"/>
          </a:xfrm>
          <a:prstGeom prst="rect">
            <a:avLst/>
          </a:prstGeom>
        </p:spPr>
      </p:pic>
      <p:sp>
        <p:nvSpPr>
          <p:cNvPr id="8" name="Geschweifte Klammer rechts 7">
            <a:extLst>
              <a:ext uri="{FF2B5EF4-FFF2-40B4-BE49-F238E27FC236}">
                <a16:creationId xmlns:a16="http://schemas.microsoft.com/office/drawing/2014/main" id="{E588CB4B-D129-C71E-8565-E42237DAA952}"/>
              </a:ext>
            </a:extLst>
          </p:cNvPr>
          <p:cNvSpPr/>
          <p:nvPr/>
        </p:nvSpPr>
        <p:spPr>
          <a:xfrm rot="5400000">
            <a:off x="4256425" y="4157198"/>
            <a:ext cx="285071" cy="2206626"/>
          </a:xfrm>
          <a:prstGeom prst="rightBrace">
            <a:avLst>
              <a:gd name="adj1" fmla="val 160965"/>
              <a:gd name="adj2" fmla="val 49346"/>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Geschweifte Klammer rechts 8">
            <a:extLst>
              <a:ext uri="{FF2B5EF4-FFF2-40B4-BE49-F238E27FC236}">
                <a16:creationId xmlns:a16="http://schemas.microsoft.com/office/drawing/2014/main" id="{9C1C6A3E-4DCF-2C5A-6B4C-E4DDA3926B9F}"/>
              </a:ext>
            </a:extLst>
          </p:cNvPr>
          <p:cNvSpPr/>
          <p:nvPr/>
        </p:nvSpPr>
        <p:spPr>
          <a:xfrm rot="5400000">
            <a:off x="7206000" y="3470613"/>
            <a:ext cx="285071" cy="3584577"/>
          </a:xfrm>
          <a:prstGeom prst="rightBrace">
            <a:avLst>
              <a:gd name="adj1" fmla="val 160965"/>
              <a:gd name="adj2" fmla="val 49346"/>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 name="Textfeld 10">
            <a:extLst>
              <a:ext uri="{FF2B5EF4-FFF2-40B4-BE49-F238E27FC236}">
                <a16:creationId xmlns:a16="http://schemas.microsoft.com/office/drawing/2014/main" id="{DC1335A9-15E2-1510-75C0-B8E401B3F8BD}"/>
              </a:ext>
            </a:extLst>
          </p:cNvPr>
          <p:cNvSpPr txBox="1"/>
          <p:nvPr/>
        </p:nvSpPr>
        <p:spPr>
          <a:xfrm>
            <a:off x="3011488" y="5408612"/>
            <a:ext cx="6096000" cy="369332"/>
          </a:xfrm>
          <a:prstGeom prst="rect">
            <a:avLst/>
          </a:prstGeom>
          <a:noFill/>
        </p:spPr>
        <p:txBody>
          <a:bodyPr wrap="square">
            <a:spAutoFit/>
          </a:bodyPr>
          <a:lstStyle/>
          <a:p>
            <a:pPr marL="0" indent="0">
              <a:buNone/>
            </a:pPr>
            <a:r>
              <a:rPr lang="de-DE" dirty="0"/>
              <a:t>	ca. 38.2%	                 ca. 61.8%</a:t>
            </a:r>
          </a:p>
        </p:txBody>
      </p:sp>
    </p:spTree>
    <p:extLst>
      <p:ext uri="{BB962C8B-B14F-4D97-AF65-F5344CB8AC3E}">
        <p14:creationId xmlns:p14="http://schemas.microsoft.com/office/powerpoint/2010/main" val="721578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13CD2BB2-2950-7F2C-844E-7A257B81B495}"/>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11211" b="11211"/>
          <a:stretch/>
        </p:blipFill>
        <p:spPr>
          <a:xfrm>
            <a:off x="0" y="0"/>
            <a:ext cx="12192000" cy="6308725"/>
          </a:xfrm>
        </p:spPr>
      </p:pic>
      <p:sp>
        <p:nvSpPr>
          <p:cNvPr id="11" name="Textplatzhalter 10">
            <a:extLst>
              <a:ext uri="{FF2B5EF4-FFF2-40B4-BE49-F238E27FC236}">
                <a16:creationId xmlns:a16="http://schemas.microsoft.com/office/drawing/2014/main" id="{7A98CDBB-FD70-734F-0436-E871B0121E5B}"/>
              </a:ext>
            </a:extLst>
          </p:cNvPr>
          <p:cNvSpPr>
            <a:spLocks noGrp="1"/>
          </p:cNvSpPr>
          <p:nvPr>
            <p:ph type="body" sz="quarter" idx="29"/>
          </p:nvPr>
        </p:nvSpPr>
        <p:spPr>
          <a:xfrm>
            <a:off x="695325" y="5505450"/>
            <a:ext cx="10801350" cy="623887"/>
          </a:xfrm>
        </p:spPr>
        <p:txBody>
          <a:bodyPr/>
          <a:lstStyle/>
          <a:p>
            <a:r>
              <a:rPr lang="en-US" dirty="0">
                <a:hlinkClick r:id="rId3"/>
              </a:rPr>
              <a:t>https://obamawhitehouse.archives.gov/photos-and-video/2013-photos</a:t>
            </a:r>
            <a:r>
              <a:rPr lang="de-DE" dirty="0"/>
              <a:t> </a:t>
            </a:r>
            <a:endParaRPr lang="en-US" dirty="0"/>
          </a:p>
        </p:txBody>
      </p:sp>
      <p:sp>
        <p:nvSpPr>
          <p:cNvPr id="3" name="Fußzeilenplatzhalter 2">
            <a:extLst>
              <a:ext uri="{FF2B5EF4-FFF2-40B4-BE49-F238E27FC236}">
                <a16:creationId xmlns:a16="http://schemas.microsoft.com/office/drawing/2014/main" id="{0B70072A-74D6-21B2-C755-2CD1AEE64485}"/>
              </a:ext>
            </a:extLst>
          </p:cNvPr>
          <p:cNvSpPr>
            <a:spLocks noGrp="1"/>
          </p:cNvSpPr>
          <p:nvPr>
            <p:ph type="ftr" sz="quarter" idx="31"/>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88B6DEB-8959-BF5A-6899-0C1F645963B4}"/>
              </a:ext>
            </a:extLst>
          </p:cNvPr>
          <p:cNvSpPr>
            <a:spLocks noGrp="1"/>
          </p:cNvSpPr>
          <p:nvPr>
            <p:ph type="sldNum" sz="quarter" idx="32"/>
          </p:nvPr>
        </p:nvSpPr>
        <p:spPr>
          <a:xfrm>
            <a:off x="11496674" y="6318000"/>
            <a:ext cx="695325" cy="540000"/>
          </a:xfrm>
        </p:spPr>
        <p:txBody>
          <a:bodyPr/>
          <a:lstStyle/>
          <a:p>
            <a:fld id="{BA24374A-C3A8-471A-8837-3FC31668ABE5}" type="slidenum">
              <a:rPr lang="de-DE" smtClean="0"/>
              <a:pPr/>
              <a:t>37</a:t>
            </a:fld>
            <a:endParaRPr lang="de-DE" dirty="0"/>
          </a:p>
        </p:txBody>
      </p:sp>
      <p:sp>
        <p:nvSpPr>
          <p:cNvPr id="7" name="Inhaltsplatzhalter 6">
            <a:extLst>
              <a:ext uri="{FF2B5EF4-FFF2-40B4-BE49-F238E27FC236}">
                <a16:creationId xmlns:a16="http://schemas.microsoft.com/office/drawing/2014/main" id="{C46586BD-0435-75C5-11B5-50649DE34DAA}"/>
              </a:ext>
            </a:extLst>
          </p:cNvPr>
          <p:cNvSpPr>
            <a:spLocks noGrp="1"/>
          </p:cNvSpPr>
          <p:nvPr>
            <p:ph type="body" sz="quarter" idx="21"/>
          </p:nvPr>
        </p:nvSpPr>
        <p:spPr>
          <a:xfrm>
            <a:off x="695325" y="6317998"/>
            <a:ext cx="7956549" cy="540001"/>
          </a:xfrm>
        </p:spPr>
        <p:txBody>
          <a:bodyPr/>
          <a:lstStyle/>
          <a:p>
            <a:r>
              <a:rPr lang="de-DE"/>
              <a:t>Aesthetics</a:t>
            </a:r>
            <a:endParaRPr lang="en-US" dirty="0"/>
          </a:p>
        </p:txBody>
      </p:sp>
      <p:pic>
        <p:nvPicPr>
          <p:cNvPr id="13" name="Grafik 12">
            <a:extLst>
              <a:ext uri="{FF2B5EF4-FFF2-40B4-BE49-F238E27FC236}">
                <a16:creationId xmlns:a16="http://schemas.microsoft.com/office/drawing/2014/main" id="{C827882B-0DA9-D5F6-FB37-AA84F4BD7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13" y="-1676910"/>
            <a:ext cx="12192412" cy="7995160"/>
          </a:xfrm>
          <a:prstGeom prst="rect">
            <a:avLst/>
          </a:prstGeom>
        </p:spPr>
      </p:pic>
    </p:spTree>
    <p:extLst>
      <p:ext uri="{BB962C8B-B14F-4D97-AF65-F5344CB8AC3E}">
        <p14:creationId xmlns:p14="http://schemas.microsoft.com/office/powerpoint/2010/main" val="2717003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84316A07-8EB8-AF04-0DCB-8C8DF118C962}"/>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11252" b="11252"/>
          <a:stretch/>
        </p:blipFill>
        <p:spPr>
          <a:xfrm>
            <a:off x="0" y="0"/>
            <a:ext cx="12192000" cy="6308725"/>
          </a:xfrm>
        </p:spPr>
      </p:pic>
      <p:sp>
        <p:nvSpPr>
          <p:cNvPr id="11" name="Textplatzhalter 10">
            <a:extLst>
              <a:ext uri="{FF2B5EF4-FFF2-40B4-BE49-F238E27FC236}">
                <a16:creationId xmlns:a16="http://schemas.microsoft.com/office/drawing/2014/main" id="{7A98CDBB-FD70-734F-0436-E871B0121E5B}"/>
              </a:ext>
            </a:extLst>
          </p:cNvPr>
          <p:cNvSpPr>
            <a:spLocks noGrp="1"/>
          </p:cNvSpPr>
          <p:nvPr>
            <p:ph type="body" sz="quarter" idx="29"/>
          </p:nvPr>
        </p:nvSpPr>
        <p:spPr>
          <a:xfrm>
            <a:off x="695325" y="5505450"/>
            <a:ext cx="10801350" cy="623887"/>
          </a:xfrm>
        </p:spPr>
        <p:txBody>
          <a:bodyPr/>
          <a:lstStyle/>
          <a:p>
            <a:r>
              <a:rPr lang="en-US" dirty="0">
                <a:hlinkClick r:id="rId3"/>
              </a:rPr>
              <a:t>https://obamawhitehouse.archives.gov/photos-and-video/2013-photos</a:t>
            </a:r>
            <a:r>
              <a:rPr lang="de-DE" dirty="0"/>
              <a:t> </a:t>
            </a:r>
            <a:endParaRPr lang="en-US" dirty="0"/>
          </a:p>
        </p:txBody>
      </p:sp>
      <p:sp>
        <p:nvSpPr>
          <p:cNvPr id="3" name="Fußzeilenplatzhalter 2">
            <a:extLst>
              <a:ext uri="{FF2B5EF4-FFF2-40B4-BE49-F238E27FC236}">
                <a16:creationId xmlns:a16="http://schemas.microsoft.com/office/drawing/2014/main" id="{0B70072A-74D6-21B2-C755-2CD1AEE64485}"/>
              </a:ext>
            </a:extLst>
          </p:cNvPr>
          <p:cNvSpPr>
            <a:spLocks noGrp="1"/>
          </p:cNvSpPr>
          <p:nvPr>
            <p:ph type="ftr" sz="quarter" idx="31"/>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88B6DEB-8959-BF5A-6899-0C1F645963B4}"/>
              </a:ext>
            </a:extLst>
          </p:cNvPr>
          <p:cNvSpPr>
            <a:spLocks noGrp="1"/>
          </p:cNvSpPr>
          <p:nvPr>
            <p:ph type="sldNum" sz="quarter" idx="32"/>
          </p:nvPr>
        </p:nvSpPr>
        <p:spPr>
          <a:xfrm>
            <a:off x="11496674" y="6318000"/>
            <a:ext cx="695325" cy="540000"/>
          </a:xfrm>
        </p:spPr>
        <p:txBody>
          <a:bodyPr/>
          <a:lstStyle/>
          <a:p>
            <a:fld id="{BA24374A-C3A8-471A-8837-3FC31668ABE5}" type="slidenum">
              <a:rPr lang="de-DE" smtClean="0"/>
              <a:pPr/>
              <a:t>38</a:t>
            </a:fld>
            <a:endParaRPr lang="de-DE" dirty="0"/>
          </a:p>
        </p:txBody>
      </p:sp>
      <p:sp>
        <p:nvSpPr>
          <p:cNvPr id="7" name="Inhaltsplatzhalter 6">
            <a:extLst>
              <a:ext uri="{FF2B5EF4-FFF2-40B4-BE49-F238E27FC236}">
                <a16:creationId xmlns:a16="http://schemas.microsoft.com/office/drawing/2014/main" id="{C46586BD-0435-75C5-11B5-50649DE34DAA}"/>
              </a:ext>
            </a:extLst>
          </p:cNvPr>
          <p:cNvSpPr>
            <a:spLocks noGrp="1"/>
          </p:cNvSpPr>
          <p:nvPr>
            <p:ph type="body" sz="quarter" idx="21"/>
          </p:nvPr>
        </p:nvSpPr>
        <p:spPr>
          <a:xfrm>
            <a:off x="695325" y="6317998"/>
            <a:ext cx="7956549" cy="540001"/>
          </a:xfrm>
        </p:spPr>
        <p:txBody>
          <a:bodyPr/>
          <a:lstStyle/>
          <a:p>
            <a:r>
              <a:rPr lang="de-DE" dirty="0" err="1"/>
              <a:t>Aesthetics</a:t>
            </a:r>
            <a:r>
              <a:rPr lang="de-DE" dirty="0"/>
              <a:t> </a:t>
            </a:r>
            <a:r>
              <a:rPr lang="en-US" dirty="0">
                <a:hlinkClick r:id="rId3"/>
              </a:rPr>
              <a:t>photos-and-video/2013-photos</a:t>
            </a:r>
            <a:r>
              <a:rPr lang="de-DE" dirty="0"/>
              <a:t> </a:t>
            </a:r>
            <a:endParaRPr lang="en-US" dirty="0"/>
          </a:p>
        </p:txBody>
      </p:sp>
      <p:pic>
        <p:nvPicPr>
          <p:cNvPr id="13" name="Grafik 12">
            <a:extLst>
              <a:ext uri="{FF2B5EF4-FFF2-40B4-BE49-F238E27FC236}">
                <a16:creationId xmlns:a16="http://schemas.microsoft.com/office/drawing/2014/main" id="{C827882B-0DA9-D5F6-FB37-AA84F4BD7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 y="-1780247"/>
            <a:ext cx="12192413" cy="8098497"/>
          </a:xfrm>
          <a:prstGeom prst="rect">
            <a:avLst/>
          </a:prstGeom>
        </p:spPr>
      </p:pic>
    </p:spTree>
    <p:extLst>
      <p:ext uri="{BB962C8B-B14F-4D97-AF65-F5344CB8AC3E}">
        <p14:creationId xmlns:p14="http://schemas.microsoft.com/office/powerpoint/2010/main" val="394932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32037A-C0F1-BC53-8AA5-ACEC85546E5A}"/>
              </a:ext>
            </a:extLst>
          </p:cNvPr>
          <p:cNvSpPr>
            <a:spLocks noGrp="1"/>
          </p:cNvSpPr>
          <p:nvPr>
            <p:ph type="title"/>
          </p:nvPr>
        </p:nvSpPr>
        <p:spPr/>
        <p:txBody>
          <a:bodyPr/>
          <a:lstStyle/>
          <a:p>
            <a:r>
              <a:rPr lang="de-DE" dirty="0"/>
              <a:t>Golden Ratio in Products</a:t>
            </a:r>
          </a:p>
        </p:txBody>
      </p:sp>
      <p:sp>
        <p:nvSpPr>
          <p:cNvPr id="3" name="Fußzeilenplatzhalter 2">
            <a:extLst>
              <a:ext uri="{FF2B5EF4-FFF2-40B4-BE49-F238E27FC236}">
                <a16:creationId xmlns:a16="http://schemas.microsoft.com/office/drawing/2014/main" id="{4DCB9536-B61C-6499-07E9-35B75F6C03C6}"/>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C716827-1013-861B-886B-BC87ECEAC1E8}"/>
              </a:ext>
            </a:extLst>
          </p:cNvPr>
          <p:cNvSpPr>
            <a:spLocks noGrp="1"/>
          </p:cNvSpPr>
          <p:nvPr>
            <p:ph type="sldNum" sz="quarter" idx="33"/>
          </p:nvPr>
        </p:nvSpPr>
        <p:spPr/>
        <p:txBody>
          <a:bodyPr/>
          <a:lstStyle/>
          <a:p>
            <a:fld id="{BA24374A-C3A8-471A-8837-3FC31668ABE5}" type="slidenum">
              <a:rPr lang="de-DE" smtClean="0"/>
              <a:pPr/>
              <a:t>39</a:t>
            </a:fld>
            <a:endParaRPr lang="de-DE" dirty="0"/>
          </a:p>
        </p:txBody>
      </p:sp>
      <p:sp>
        <p:nvSpPr>
          <p:cNvPr id="5" name="Textplatzhalter 4">
            <a:extLst>
              <a:ext uri="{FF2B5EF4-FFF2-40B4-BE49-F238E27FC236}">
                <a16:creationId xmlns:a16="http://schemas.microsoft.com/office/drawing/2014/main" id="{3BFC0C83-3825-9326-0B9A-7FE2C6433786}"/>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1C610699-8BE1-2AE4-F2A8-328F410CFE69}"/>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D30BB521-6955-9E03-28BA-EE2818DCB51D}"/>
              </a:ext>
            </a:extLst>
          </p:cNvPr>
          <p:cNvSpPr>
            <a:spLocks noGrp="1"/>
          </p:cNvSpPr>
          <p:nvPr>
            <p:ph sz="quarter" idx="35"/>
          </p:nvPr>
        </p:nvSpPr>
        <p:spPr/>
        <p:txBody>
          <a:bodyPr/>
          <a:lstStyle/>
          <a:p>
            <a:r>
              <a:rPr lang="de-DE" dirty="0"/>
              <a:t>Images from tinder.com, apple.com, harley-davidson.com  </a:t>
            </a:r>
          </a:p>
        </p:txBody>
      </p:sp>
      <p:pic>
        <p:nvPicPr>
          <p:cNvPr id="8194" name="Picture 2">
            <a:extLst>
              <a:ext uri="{FF2B5EF4-FFF2-40B4-BE49-F238E27FC236}">
                <a16:creationId xmlns:a16="http://schemas.microsoft.com/office/drawing/2014/main" id="{E2EA2518-D0BF-B661-F51B-12DC58CE80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666" t="14911" r="50572" b="10133"/>
          <a:stretch/>
        </p:blipFill>
        <p:spPr bwMode="auto">
          <a:xfrm>
            <a:off x="600075" y="1371600"/>
            <a:ext cx="2076450" cy="413385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0ADF80A9-4E05-6FF7-30D1-21C9BC3D6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314324" y="2528380"/>
            <a:ext cx="2647950" cy="1677414"/>
          </a:xfrm>
          <a:prstGeom prst="rect">
            <a:avLst/>
          </a:prstGeom>
        </p:spPr>
      </p:pic>
      <p:pic>
        <p:nvPicPr>
          <p:cNvPr id="8200" name="Picture 8" descr="Vorderansicht von AirPods (3. Generation) über einem geöffneten Ladecase, vollständig geladen.&#10; ">
            <a:extLst>
              <a:ext uri="{FF2B5EF4-FFF2-40B4-BE49-F238E27FC236}">
                <a16:creationId xmlns:a16="http://schemas.microsoft.com/office/drawing/2014/main" id="{F05E1DE7-B073-298A-1DC7-B5239522F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294" y="1829720"/>
            <a:ext cx="35814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79A10958-F22D-2972-DFB6-210F6A24E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2685042" y="2324140"/>
            <a:ext cx="3488246" cy="2209720"/>
          </a:xfrm>
          <a:prstGeom prst="rect">
            <a:avLst/>
          </a:prstGeom>
        </p:spPr>
      </p:pic>
      <p:pic>
        <p:nvPicPr>
          <p:cNvPr id="8206" name="Picture 14" descr="Bild 1 von 1">
            <a:extLst>
              <a:ext uri="{FF2B5EF4-FFF2-40B4-BE49-F238E27FC236}">
                <a16:creationId xmlns:a16="http://schemas.microsoft.com/office/drawing/2014/main" id="{D0D27992-ABF4-9988-C58A-8E3B53249A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1374" y="1943100"/>
            <a:ext cx="54610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DD0D4C50-78AD-5B01-D6B4-29EDDA019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59650" y="1671639"/>
            <a:ext cx="5481827" cy="3472606"/>
          </a:xfrm>
          <a:prstGeom prst="rect">
            <a:avLst/>
          </a:prstGeom>
        </p:spPr>
      </p:pic>
    </p:spTree>
    <p:extLst>
      <p:ext uri="{BB962C8B-B14F-4D97-AF65-F5344CB8AC3E}">
        <p14:creationId xmlns:p14="http://schemas.microsoft.com/office/powerpoint/2010/main" val="428076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32FCA2-E0F0-61CF-AE57-A9C8268095BA}"/>
              </a:ext>
            </a:extLst>
          </p:cNvPr>
          <p:cNvSpPr>
            <a:spLocks noGrp="1"/>
          </p:cNvSpPr>
          <p:nvPr>
            <p:ph type="title"/>
          </p:nvPr>
        </p:nvSpPr>
        <p:spPr/>
        <p:txBody>
          <a:bodyPr/>
          <a:lstStyle/>
          <a:p>
            <a:r>
              <a:rPr lang="de-DE" dirty="0"/>
              <a:t>Rational Model</a:t>
            </a:r>
          </a:p>
        </p:txBody>
      </p:sp>
      <p:sp>
        <p:nvSpPr>
          <p:cNvPr id="3" name="Fußzeilenplatzhalter 2">
            <a:extLst>
              <a:ext uri="{FF2B5EF4-FFF2-40B4-BE49-F238E27FC236}">
                <a16:creationId xmlns:a16="http://schemas.microsoft.com/office/drawing/2014/main" id="{C6E636C8-AE73-5FF1-1447-BDBAED19AE8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C76DE5D-D36A-6CBB-1FE2-2A3979A9ECA4}"/>
              </a:ext>
            </a:extLst>
          </p:cNvPr>
          <p:cNvSpPr>
            <a:spLocks noGrp="1"/>
          </p:cNvSpPr>
          <p:nvPr>
            <p:ph type="sldNum" sz="quarter" idx="33"/>
          </p:nvPr>
        </p:nvSpPr>
        <p:spPr/>
        <p:txBody>
          <a:bodyPr/>
          <a:lstStyle/>
          <a:p>
            <a:fld id="{BA24374A-C3A8-471A-8837-3FC31668ABE5}" type="slidenum">
              <a:rPr lang="de-DE" smtClean="0"/>
              <a:pPr/>
              <a:t>4</a:t>
            </a:fld>
            <a:endParaRPr lang="de-DE" dirty="0"/>
          </a:p>
        </p:txBody>
      </p:sp>
      <p:sp>
        <p:nvSpPr>
          <p:cNvPr id="9" name="Textplatzhalter 8">
            <a:extLst>
              <a:ext uri="{FF2B5EF4-FFF2-40B4-BE49-F238E27FC236}">
                <a16:creationId xmlns:a16="http://schemas.microsoft.com/office/drawing/2014/main" id="{9431F66A-B57A-C6D2-54FE-49D1B21198D7}"/>
              </a:ext>
            </a:extLst>
          </p:cNvPr>
          <p:cNvSpPr>
            <a:spLocks noGrp="1"/>
          </p:cNvSpPr>
          <p:nvPr>
            <p:ph type="body" sz="quarter" idx="21"/>
          </p:nvPr>
        </p:nvSpPr>
        <p:spPr/>
        <p:txBody>
          <a:bodyPr/>
          <a:lstStyle/>
          <a:p>
            <a:r>
              <a:rPr lang="de-DE" sz="1400" dirty="0"/>
              <a:t>Design</a:t>
            </a:r>
            <a:endParaRPr lang="de-DE" dirty="0"/>
          </a:p>
        </p:txBody>
      </p:sp>
      <p:sp>
        <p:nvSpPr>
          <p:cNvPr id="10" name="Textplatzhalter 9">
            <a:extLst>
              <a:ext uri="{FF2B5EF4-FFF2-40B4-BE49-F238E27FC236}">
                <a16:creationId xmlns:a16="http://schemas.microsoft.com/office/drawing/2014/main" id="{398C28FC-2109-58B1-0C0D-B7B81211BC83}"/>
              </a:ext>
            </a:extLst>
          </p:cNvPr>
          <p:cNvSpPr>
            <a:spLocks noGrp="1"/>
          </p:cNvSpPr>
          <p:nvPr>
            <p:ph type="body" sz="quarter" idx="34"/>
          </p:nvPr>
        </p:nvSpPr>
        <p:spPr/>
        <p:txBody>
          <a:bodyPr/>
          <a:lstStyle/>
          <a:p>
            <a:endParaRPr lang="de-DE"/>
          </a:p>
        </p:txBody>
      </p:sp>
      <p:sp>
        <p:nvSpPr>
          <p:cNvPr id="11" name="Inhaltsplatzhalter 10">
            <a:extLst>
              <a:ext uri="{FF2B5EF4-FFF2-40B4-BE49-F238E27FC236}">
                <a16:creationId xmlns:a16="http://schemas.microsoft.com/office/drawing/2014/main" id="{A996E2AD-51EE-2C9F-1C62-E9EE5DCBDE77}"/>
              </a:ext>
            </a:extLst>
          </p:cNvPr>
          <p:cNvSpPr>
            <a:spLocks noGrp="1"/>
          </p:cNvSpPr>
          <p:nvPr>
            <p:ph sz="quarter" idx="35"/>
          </p:nvPr>
        </p:nvSpPr>
        <p:spPr/>
        <p:txBody>
          <a:bodyPr/>
          <a:lstStyle/>
          <a:p>
            <a:r>
              <a:rPr lang="de-DE" sz="1000" dirty="0">
                <a:solidFill>
                  <a:schemeClr val="bg1">
                    <a:lumMod val="65000"/>
                  </a:schemeClr>
                </a:solidFill>
              </a:rPr>
              <a:t>Image Source Image Source https://www.flickr.com/photos/kotomi-jewelry/12274531886 </a:t>
            </a:r>
            <a:r>
              <a:rPr lang="de-DE" sz="1000" dirty="0" err="1">
                <a:solidFill>
                  <a:schemeClr val="bg1">
                    <a:lumMod val="65000"/>
                  </a:schemeClr>
                </a:solidFill>
              </a:rPr>
              <a:t>by</a:t>
            </a:r>
            <a:r>
              <a:rPr lang="de-DE" sz="1000" dirty="0">
                <a:solidFill>
                  <a:schemeClr val="bg1">
                    <a:lumMod val="65000"/>
                  </a:schemeClr>
                </a:solidFill>
              </a:rPr>
              <a:t> </a:t>
            </a:r>
            <a:r>
              <a:rPr lang="de-DE" sz="1000" dirty="0" err="1">
                <a:solidFill>
                  <a:schemeClr val="bg1">
                    <a:lumMod val="65000"/>
                  </a:schemeClr>
                </a:solidFill>
              </a:rPr>
              <a:t>Kotomi</a:t>
            </a:r>
            <a:r>
              <a:rPr lang="de-DE" sz="1000" dirty="0">
                <a:solidFill>
                  <a:schemeClr val="bg1">
                    <a:lumMod val="65000"/>
                  </a:schemeClr>
                </a:solidFill>
              </a:rPr>
              <a:t>_</a:t>
            </a:r>
          </a:p>
          <a:p>
            <a:r>
              <a:rPr lang="de-DE" sz="1000" dirty="0">
                <a:solidFill>
                  <a:schemeClr val="bg1">
                    <a:lumMod val="65000"/>
                  </a:schemeClr>
                </a:solidFill>
              </a:rPr>
              <a:t>https://www.pexels.com/de-de/foto/menschen-arbeiten-fenster-glucklich-3182804/ </a:t>
            </a:r>
            <a:r>
              <a:rPr lang="de-DE" sz="1000" dirty="0" err="1">
                <a:solidFill>
                  <a:schemeClr val="bg1">
                    <a:lumMod val="65000"/>
                  </a:schemeClr>
                </a:solidFill>
              </a:rPr>
              <a:t>by</a:t>
            </a:r>
            <a:r>
              <a:rPr lang="de-DE" sz="1000" dirty="0">
                <a:solidFill>
                  <a:schemeClr val="bg1">
                    <a:lumMod val="65000"/>
                  </a:schemeClr>
                </a:solidFill>
              </a:rPr>
              <a:t> </a:t>
            </a:r>
            <a:r>
              <a:rPr lang="de-DE" sz="1000" dirty="0" err="1">
                <a:solidFill>
                  <a:schemeClr val="bg1">
                    <a:lumMod val="65000"/>
                  </a:schemeClr>
                </a:solidFill>
              </a:rPr>
              <a:t>fauxels</a:t>
            </a:r>
            <a:endParaRPr lang="de-DE" sz="1000" dirty="0">
              <a:solidFill>
                <a:schemeClr val="bg1">
                  <a:lumMod val="65000"/>
                </a:schemeClr>
              </a:solidFill>
            </a:endParaRPr>
          </a:p>
        </p:txBody>
      </p:sp>
      <p:pic>
        <p:nvPicPr>
          <p:cNvPr id="7" name="Grafik 6">
            <a:extLst>
              <a:ext uri="{FF2B5EF4-FFF2-40B4-BE49-F238E27FC236}">
                <a16:creationId xmlns:a16="http://schemas.microsoft.com/office/drawing/2014/main" id="{BF0D1F94-3157-458D-13FF-C618F764ADCF}"/>
              </a:ext>
            </a:extLst>
          </p:cNvPr>
          <p:cNvPicPr>
            <a:picLocks noChangeAspect="1"/>
          </p:cNvPicPr>
          <p:nvPr/>
        </p:nvPicPr>
        <p:blipFill rotWithShape="1">
          <a:blip r:embed="rId2">
            <a:extLst>
              <a:ext uri="{28A0092B-C50C-407E-A947-70E740481C1C}">
                <a14:useLocalDpi xmlns:a14="http://schemas.microsoft.com/office/drawing/2010/main" val="0"/>
              </a:ext>
            </a:extLst>
          </a:blip>
          <a:srcRect r="10891"/>
          <a:stretch/>
        </p:blipFill>
        <p:spPr>
          <a:xfrm>
            <a:off x="695325" y="1444632"/>
            <a:ext cx="5332095" cy="4189809"/>
          </a:xfrm>
          <a:prstGeom prst="rect">
            <a:avLst/>
          </a:prstGeom>
        </p:spPr>
      </p:pic>
      <p:pic>
        <p:nvPicPr>
          <p:cNvPr id="8" name="Grafik 7">
            <a:extLst>
              <a:ext uri="{FF2B5EF4-FFF2-40B4-BE49-F238E27FC236}">
                <a16:creationId xmlns:a16="http://schemas.microsoft.com/office/drawing/2014/main" id="{2722F9B7-1EF9-F486-36A4-A230B04613ED}"/>
              </a:ext>
            </a:extLst>
          </p:cNvPr>
          <p:cNvPicPr>
            <a:picLocks noChangeAspect="1"/>
          </p:cNvPicPr>
          <p:nvPr/>
        </p:nvPicPr>
        <p:blipFill rotWithShape="1">
          <a:blip r:embed="rId3">
            <a:extLst>
              <a:ext uri="{28A0092B-C50C-407E-A947-70E740481C1C}">
                <a14:useLocalDpi xmlns:a14="http://schemas.microsoft.com/office/drawing/2010/main" val="0"/>
              </a:ext>
            </a:extLst>
          </a:blip>
          <a:srcRect l="14280"/>
          <a:stretch/>
        </p:blipFill>
        <p:spPr>
          <a:xfrm>
            <a:off x="6095999" y="1449388"/>
            <a:ext cx="5400675" cy="4200235"/>
          </a:xfrm>
          <a:prstGeom prst="rect">
            <a:avLst/>
          </a:prstGeom>
        </p:spPr>
      </p:pic>
    </p:spTree>
    <p:extLst>
      <p:ext uri="{BB962C8B-B14F-4D97-AF65-F5344CB8AC3E}">
        <p14:creationId xmlns:p14="http://schemas.microsoft.com/office/powerpoint/2010/main" val="2401800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Echo Dot + Fire TV">
            <a:extLst>
              <a:ext uri="{FF2B5EF4-FFF2-40B4-BE49-F238E27FC236}">
                <a16:creationId xmlns:a16="http://schemas.microsoft.com/office/drawing/2014/main" id="{49194943-2F14-F291-8213-848F14BC023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509443" y="1575721"/>
            <a:ext cx="7812622" cy="4296942"/>
          </a:xfrm>
          <a:prstGeom prst="rect">
            <a:avLst/>
          </a:prstGeom>
          <a:noFill/>
          <a:extLst>
            <a:ext uri="{909E8E84-426E-40DD-AFC4-6F175D3DCCD1}">
              <a14:hiddenFill xmlns:a14="http://schemas.microsoft.com/office/drawing/2010/main">
                <a:solidFill>
                  <a:srgbClr val="FFFFFF"/>
                </a:solidFill>
              </a14:hiddenFill>
            </a:ext>
          </a:extLst>
        </p:spPr>
      </p:pic>
      <p:pic>
        <p:nvPicPr>
          <p:cNvPr id="24" name="Grafik 23">
            <a:extLst>
              <a:ext uri="{FF2B5EF4-FFF2-40B4-BE49-F238E27FC236}">
                <a16:creationId xmlns:a16="http://schemas.microsoft.com/office/drawing/2014/main" id="{487E7F34-6697-271C-5AD3-BBD809E1F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909351" y="1917197"/>
            <a:ext cx="5012806" cy="2970715"/>
          </a:xfrm>
          <a:prstGeom prst="rect">
            <a:avLst/>
          </a:prstGeom>
        </p:spPr>
      </p:pic>
      <p:sp>
        <p:nvSpPr>
          <p:cNvPr id="9" name="Titel 8">
            <a:extLst>
              <a:ext uri="{FF2B5EF4-FFF2-40B4-BE49-F238E27FC236}">
                <a16:creationId xmlns:a16="http://schemas.microsoft.com/office/drawing/2014/main" id="{EF496597-6335-94CB-B2AC-B1A3FC3B0BDA}"/>
              </a:ext>
            </a:extLst>
          </p:cNvPr>
          <p:cNvSpPr>
            <a:spLocks noGrp="1"/>
          </p:cNvSpPr>
          <p:nvPr>
            <p:ph type="title"/>
          </p:nvPr>
        </p:nvSpPr>
        <p:spPr/>
        <p:txBody>
          <a:bodyPr/>
          <a:lstStyle/>
          <a:p>
            <a:r>
              <a:rPr lang="de-DE" dirty="0" err="1"/>
              <a:t>Influence</a:t>
            </a:r>
            <a:r>
              <a:rPr lang="de-DE" dirty="0"/>
              <a:t> of </a:t>
            </a:r>
            <a:r>
              <a:rPr lang="de-DE" dirty="0" err="1"/>
              <a:t>Composition</a:t>
            </a:r>
            <a:endParaRPr lang="de-DE" dirty="0"/>
          </a:p>
        </p:txBody>
      </p:sp>
      <p:sp>
        <p:nvSpPr>
          <p:cNvPr id="4" name="Fußzeilenplatzhalter 3">
            <a:extLst>
              <a:ext uri="{FF2B5EF4-FFF2-40B4-BE49-F238E27FC236}">
                <a16:creationId xmlns:a16="http://schemas.microsoft.com/office/drawing/2014/main" id="{07E1F8B3-E0C8-B2C2-08CE-27E7F4582053}"/>
              </a:ext>
            </a:extLst>
          </p:cNvPr>
          <p:cNvSpPr>
            <a:spLocks noGrp="1"/>
          </p:cNvSpPr>
          <p:nvPr>
            <p:ph type="ftr" sz="quarter" idx="32"/>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23EB5517-C7B0-4CAF-E7F0-15DAAC6752B3}"/>
              </a:ext>
            </a:extLst>
          </p:cNvPr>
          <p:cNvSpPr>
            <a:spLocks noGrp="1"/>
          </p:cNvSpPr>
          <p:nvPr>
            <p:ph type="sldNum" sz="quarter" idx="33"/>
          </p:nvPr>
        </p:nvSpPr>
        <p:spPr/>
        <p:txBody>
          <a:bodyPr/>
          <a:lstStyle/>
          <a:p>
            <a:fld id="{BA24374A-C3A8-471A-8837-3FC31668ABE5}" type="slidenum">
              <a:rPr lang="de-DE" smtClean="0"/>
              <a:pPr/>
              <a:t>40</a:t>
            </a:fld>
            <a:endParaRPr lang="de-DE" dirty="0"/>
          </a:p>
        </p:txBody>
      </p:sp>
      <p:sp>
        <p:nvSpPr>
          <p:cNvPr id="16" name="Textplatzhalter 15">
            <a:extLst>
              <a:ext uri="{FF2B5EF4-FFF2-40B4-BE49-F238E27FC236}">
                <a16:creationId xmlns:a16="http://schemas.microsoft.com/office/drawing/2014/main" id="{BFEF8BB6-F016-5E3C-FBC8-17A36D966A69}"/>
              </a:ext>
            </a:extLst>
          </p:cNvPr>
          <p:cNvSpPr>
            <a:spLocks noGrp="1"/>
          </p:cNvSpPr>
          <p:nvPr>
            <p:ph type="body" sz="quarter" idx="21"/>
          </p:nvPr>
        </p:nvSpPr>
        <p:spPr/>
        <p:txBody>
          <a:bodyPr/>
          <a:lstStyle/>
          <a:p>
            <a:r>
              <a:rPr lang="de-DE" dirty="0" err="1"/>
              <a:t>Aesthetics</a:t>
            </a:r>
            <a:endParaRPr lang="de-DE" dirty="0"/>
          </a:p>
        </p:txBody>
      </p:sp>
      <p:sp>
        <p:nvSpPr>
          <p:cNvPr id="11" name="Inhaltsplatzhalter 10">
            <a:extLst>
              <a:ext uri="{FF2B5EF4-FFF2-40B4-BE49-F238E27FC236}">
                <a16:creationId xmlns:a16="http://schemas.microsoft.com/office/drawing/2014/main" id="{961D24A7-27DE-3D60-B75A-3CA662D52592}"/>
              </a:ext>
            </a:extLst>
          </p:cNvPr>
          <p:cNvSpPr>
            <a:spLocks noGrp="1"/>
          </p:cNvSpPr>
          <p:nvPr>
            <p:ph sz="quarter" idx="35"/>
          </p:nvPr>
        </p:nvSpPr>
        <p:spPr/>
        <p:txBody>
          <a:bodyPr/>
          <a:lstStyle/>
          <a:p>
            <a:r>
              <a:rPr lang="en-US" dirty="0"/>
              <a:t>Image from: Sony</a:t>
            </a:r>
          </a:p>
        </p:txBody>
      </p:sp>
      <p:pic>
        <p:nvPicPr>
          <p:cNvPr id="7172" name="Picture 4">
            <a:extLst>
              <a:ext uri="{FF2B5EF4-FFF2-40B4-BE49-F238E27FC236}">
                <a16:creationId xmlns:a16="http://schemas.microsoft.com/office/drawing/2014/main" id="{71C69207-88C6-185A-6B9C-8823391586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1277685"/>
            <a:ext cx="4406900" cy="4406900"/>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19">
            <a:extLst>
              <a:ext uri="{FF2B5EF4-FFF2-40B4-BE49-F238E27FC236}">
                <a16:creationId xmlns:a16="http://schemas.microsoft.com/office/drawing/2014/main" id="{C31FBA1C-E6FD-CEB7-8DA1-E65505110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553939" y="2069833"/>
            <a:ext cx="4322509" cy="2738209"/>
          </a:xfrm>
          <a:prstGeom prst="rect">
            <a:avLst/>
          </a:prstGeom>
        </p:spPr>
      </p:pic>
      <p:pic>
        <p:nvPicPr>
          <p:cNvPr id="21" name="Grafik 20">
            <a:extLst>
              <a:ext uri="{FF2B5EF4-FFF2-40B4-BE49-F238E27FC236}">
                <a16:creationId xmlns:a16="http://schemas.microsoft.com/office/drawing/2014/main" id="{1721AA62-4644-F834-F301-96E878C0F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2652919" y="4467230"/>
            <a:ext cx="1849056" cy="1171334"/>
          </a:xfrm>
          <a:prstGeom prst="rect">
            <a:avLst/>
          </a:prstGeom>
        </p:spPr>
      </p:pic>
      <p:pic>
        <p:nvPicPr>
          <p:cNvPr id="23" name="Grafik 22">
            <a:extLst>
              <a:ext uri="{FF2B5EF4-FFF2-40B4-BE49-F238E27FC236}">
                <a16:creationId xmlns:a16="http://schemas.microsoft.com/office/drawing/2014/main" id="{524C77B0-EA2F-7EA2-D422-EA30239CB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2652739" y="4467276"/>
            <a:ext cx="1848094" cy="1170725"/>
          </a:xfrm>
          <a:prstGeom prst="rect">
            <a:avLst/>
          </a:prstGeom>
        </p:spPr>
      </p:pic>
    </p:spTree>
    <p:extLst>
      <p:ext uri="{BB962C8B-B14F-4D97-AF65-F5344CB8AC3E}">
        <p14:creationId xmlns:p14="http://schemas.microsoft.com/office/powerpoint/2010/main" val="16646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A9811-B350-9A11-278F-8E7953E6588B}"/>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30BA2929-D84F-72E7-4474-6CFA506478F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6447F9A-F16E-B43B-3D54-2EB7EF27C3C5}"/>
              </a:ext>
            </a:extLst>
          </p:cNvPr>
          <p:cNvSpPr>
            <a:spLocks noGrp="1"/>
          </p:cNvSpPr>
          <p:nvPr>
            <p:ph type="sldNum" sz="quarter" idx="28"/>
          </p:nvPr>
        </p:nvSpPr>
        <p:spPr/>
        <p:txBody>
          <a:bodyPr/>
          <a:lstStyle/>
          <a:p>
            <a:fld id="{BA24374A-C3A8-471A-8837-3FC31668ABE5}" type="slidenum">
              <a:rPr lang="de-DE" smtClean="0"/>
              <a:pPr/>
              <a:t>41</a:t>
            </a:fld>
            <a:endParaRPr lang="de-DE" dirty="0"/>
          </a:p>
        </p:txBody>
      </p:sp>
      <p:sp>
        <p:nvSpPr>
          <p:cNvPr id="5" name="Textplatzhalter 4">
            <a:extLst>
              <a:ext uri="{FF2B5EF4-FFF2-40B4-BE49-F238E27FC236}">
                <a16:creationId xmlns:a16="http://schemas.microsoft.com/office/drawing/2014/main" id="{C5C874D9-74C8-70D7-9457-36C75F41F298}"/>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4B32EA90-54BC-79EB-AC60-722FE382D2D2}"/>
              </a:ext>
            </a:extLst>
          </p:cNvPr>
          <p:cNvSpPr>
            <a:spLocks noGrp="1"/>
          </p:cNvSpPr>
          <p:nvPr>
            <p:ph type="body" sz="quarter" idx="29"/>
          </p:nvPr>
        </p:nvSpPr>
        <p:spPr/>
        <p:txBody>
          <a:bodyPr/>
          <a:lstStyle/>
          <a:p>
            <a:endParaRPr lang="de-DE"/>
          </a:p>
        </p:txBody>
      </p:sp>
      <p:pic>
        <p:nvPicPr>
          <p:cNvPr id="7" name="Picture 6" descr="27c5a67f86c2a108e82f7d1bab47b71c">
            <a:extLst>
              <a:ext uri="{FF2B5EF4-FFF2-40B4-BE49-F238E27FC236}">
                <a16:creationId xmlns:a16="http://schemas.microsoft.com/office/drawing/2014/main" id="{561856D1-C185-3DA7-C21C-B64A9E807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0" y="94602"/>
            <a:ext cx="8318500" cy="623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15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85AC9FE-4228-CFF0-EBEB-49EDBF4E8B46}"/>
              </a:ext>
            </a:extLst>
          </p:cNvPr>
          <p:cNvSpPr>
            <a:spLocks noGrp="1"/>
          </p:cNvSpPr>
          <p:nvPr>
            <p:ph type="title"/>
          </p:nvPr>
        </p:nvSpPr>
        <p:spPr/>
        <p:txBody>
          <a:bodyPr/>
          <a:lstStyle/>
          <a:p>
            <a:r>
              <a:rPr lang="de-DE" dirty="0"/>
              <a:t>Golden Ratio and </a:t>
            </a:r>
            <a:r>
              <a:rPr lang="de-DE" dirty="0" err="1"/>
              <a:t>the</a:t>
            </a:r>
            <a:r>
              <a:rPr lang="de-DE" dirty="0"/>
              <a:t> Human Face</a:t>
            </a:r>
          </a:p>
        </p:txBody>
      </p:sp>
      <p:sp>
        <p:nvSpPr>
          <p:cNvPr id="3" name="Fußzeilenplatzhalter 2">
            <a:extLst>
              <a:ext uri="{FF2B5EF4-FFF2-40B4-BE49-F238E27FC236}">
                <a16:creationId xmlns:a16="http://schemas.microsoft.com/office/drawing/2014/main" id="{7404AE72-99B0-4700-2215-6B43982A4897}"/>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4D86E9F-E8FE-F45B-0080-0D84F07A93BA}"/>
              </a:ext>
            </a:extLst>
          </p:cNvPr>
          <p:cNvSpPr>
            <a:spLocks noGrp="1"/>
          </p:cNvSpPr>
          <p:nvPr>
            <p:ph type="sldNum" sz="quarter" idx="33"/>
          </p:nvPr>
        </p:nvSpPr>
        <p:spPr/>
        <p:txBody>
          <a:bodyPr/>
          <a:lstStyle/>
          <a:p>
            <a:fld id="{BA24374A-C3A8-471A-8837-3FC31668ABE5}" type="slidenum">
              <a:rPr lang="de-DE" smtClean="0"/>
              <a:pPr/>
              <a:t>42</a:t>
            </a:fld>
            <a:endParaRPr lang="de-DE" dirty="0"/>
          </a:p>
        </p:txBody>
      </p:sp>
      <p:sp>
        <p:nvSpPr>
          <p:cNvPr id="8" name="Textplatzhalter 7">
            <a:extLst>
              <a:ext uri="{FF2B5EF4-FFF2-40B4-BE49-F238E27FC236}">
                <a16:creationId xmlns:a16="http://schemas.microsoft.com/office/drawing/2014/main" id="{00EC1EB5-644E-6E7D-ED2D-67AC0AA62D4F}"/>
              </a:ext>
            </a:extLst>
          </p:cNvPr>
          <p:cNvSpPr>
            <a:spLocks noGrp="1"/>
          </p:cNvSpPr>
          <p:nvPr>
            <p:ph type="body" sz="quarter" idx="21"/>
          </p:nvPr>
        </p:nvSpPr>
        <p:spPr/>
        <p:txBody>
          <a:bodyPr/>
          <a:lstStyle/>
          <a:p>
            <a:r>
              <a:rPr lang="de-DE"/>
              <a:t>Aesthetics</a:t>
            </a:r>
          </a:p>
        </p:txBody>
      </p:sp>
      <p:sp>
        <p:nvSpPr>
          <p:cNvPr id="9" name="Textplatzhalter 8">
            <a:extLst>
              <a:ext uri="{FF2B5EF4-FFF2-40B4-BE49-F238E27FC236}">
                <a16:creationId xmlns:a16="http://schemas.microsoft.com/office/drawing/2014/main" id="{427D0734-E743-262F-B6BE-67F81ECBAB4F}"/>
              </a:ext>
            </a:extLst>
          </p:cNvPr>
          <p:cNvSpPr>
            <a:spLocks noGrp="1"/>
          </p:cNvSpPr>
          <p:nvPr>
            <p:ph type="body" sz="quarter" idx="34"/>
          </p:nvPr>
        </p:nvSpPr>
        <p:spPr/>
        <p:txBody>
          <a:bodyPr/>
          <a:lstStyle/>
          <a:p>
            <a:endParaRPr lang="de-DE"/>
          </a:p>
        </p:txBody>
      </p:sp>
      <p:sp>
        <p:nvSpPr>
          <p:cNvPr id="10" name="Inhaltsplatzhalter 9">
            <a:extLst>
              <a:ext uri="{FF2B5EF4-FFF2-40B4-BE49-F238E27FC236}">
                <a16:creationId xmlns:a16="http://schemas.microsoft.com/office/drawing/2014/main" id="{3FC117E3-3777-7B1F-38BE-CFC3312EEC81}"/>
              </a:ext>
            </a:extLst>
          </p:cNvPr>
          <p:cNvSpPr>
            <a:spLocks noGrp="1"/>
          </p:cNvSpPr>
          <p:nvPr>
            <p:ph sz="quarter" idx="35"/>
          </p:nvPr>
        </p:nvSpPr>
        <p:spPr/>
        <p:txBody>
          <a:bodyPr/>
          <a:lstStyle/>
          <a:p>
            <a:r>
              <a:rPr lang="de-DE" b="0" i="0" dirty="0">
                <a:solidFill>
                  <a:srgbClr val="555555"/>
                </a:solidFill>
                <a:effectLst/>
                <a:latin typeface="Roboto" panose="02000000000000000000" pitchFamily="2" charset="0"/>
              </a:rPr>
              <a:t>Images from </a:t>
            </a:r>
            <a:r>
              <a:rPr lang="de-DE" b="0" i="0" dirty="0">
                <a:solidFill>
                  <a:srgbClr val="555555"/>
                </a:solidFill>
                <a:effectLst/>
                <a:latin typeface="Roboto" panose="02000000000000000000" pitchFamily="2" charset="0"/>
                <a:hlinkClick r:id="rId2"/>
              </a:rPr>
              <a:t>http://www.beautyanalysis.com/index2_mba.htm</a:t>
            </a:r>
            <a:r>
              <a:rPr lang="de-DE" b="0" i="0" dirty="0">
                <a:solidFill>
                  <a:srgbClr val="555555"/>
                </a:solidFill>
                <a:effectLst/>
                <a:latin typeface="Roboto" panose="02000000000000000000" pitchFamily="2" charset="0"/>
              </a:rPr>
              <a:t> </a:t>
            </a:r>
            <a:endParaRPr lang="de-DE" dirty="0"/>
          </a:p>
        </p:txBody>
      </p:sp>
      <p:pic>
        <p:nvPicPr>
          <p:cNvPr id="11266" name="Picture 2">
            <a:extLst>
              <a:ext uri="{FF2B5EF4-FFF2-40B4-BE49-F238E27FC236}">
                <a16:creationId xmlns:a16="http://schemas.microsoft.com/office/drawing/2014/main" id="{1A00F6DA-4245-BA34-C991-6C15BCBFC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006" y="1247775"/>
            <a:ext cx="3476976" cy="42989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E3805E36-F9DF-A0F7-5154-6E4641A2A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1862137"/>
            <a:ext cx="2416943" cy="2557463"/>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1C94849C-1722-33C8-FBBE-12D2C510D6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4725" y="1862137"/>
            <a:ext cx="2416943" cy="255746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D07D017D-0DE7-55BC-1970-4821217D4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2175" y="1862137"/>
            <a:ext cx="2416943" cy="255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884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1BA4F-25DF-22B5-5D98-D627DC8C0E8F}"/>
              </a:ext>
            </a:extLst>
          </p:cNvPr>
          <p:cNvSpPr>
            <a:spLocks noGrp="1"/>
          </p:cNvSpPr>
          <p:nvPr>
            <p:ph type="title"/>
          </p:nvPr>
        </p:nvSpPr>
        <p:spPr/>
        <p:txBody>
          <a:bodyPr/>
          <a:lstStyle/>
          <a:p>
            <a:r>
              <a:rPr lang="de-DE" dirty="0" err="1"/>
              <a:t>Marquardt‘s</a:t>
            </a:r>
            <a:r>
              <a:rPr lang="de-DE" dirty="0"/>
              <a:t> Golden Phi </a:t>
            </a:r>
            <a:r>
              <a:rPr lang="de-DE" dirty="0" err="1"/>
              <a:t>Mask</a:t>
            </a:r>
            <a:endParaRPr lang="de-DE" dirty="0"/>
          </a:p>
        </p:txBody>
      </p:sp>
      <p:sp>
        <p:nvSpPr>
          <p:cNvPr id="3" name="Fußzeilenplatzhalter 2">
            <a:extLst>
              <a:ext uri="{FF2B5EF4-FFF2-40B4-BE49-F238E27FC236}">
                <a16:creationId xmlns:a16="http://schemas.microsoft.com/office/drawing/2014/main" id="{11BC4E52-2D1F-0C1F-79CE-DEBFD6E6D8C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E2C48C2-A5F7-ECBB-6F4C-764C0F09D4FA}"/>
              </a:ext>
            </a:extLst>
          </p:cNvPr>
          <p:cNvSpPr>
            <a:spLocks noGrp="1"/>
          </p:cNvSpPr>
          <p:nvPr>
            <p:ph type="sldNum" sz="quarter" idx="28"/>
          </p:nvPr>
        </p:nvSpPr>
        <p:spPr/>
        <p:txBody>
          <a:bodyPr/>
          <a:lstStyle/>
          <a:p>
            <a:fld id="{BA24374A-C3A8-471A-8837-3FC31668ABE5}" type="slidenum">
              <a:rPr lang="de-DE" smtClean="0"/>
              <a:pPr/>
              <a:t>43</a:t>
            </a:fld>
            <a:endParaRPr lang="de-DE" dirty="0"/>
          </a:p>
        </p:txBody>
      </p:sp>
      <p:sp>
        <p:nvSpPr>
          <p:cNvPr id="5" name="Textplatzhalter 4">
            <a:extLst>
              <a:ext uri="{FF2B5EF4-FFF2-40B4-BE49-F238E27FC236}">
                <a16:creationId xmlns:a16="http://schemas.microsoft.com/office/drawing/2014/main" id="{922BF544-CA5B-BEDC-E719-031E64FD34F6}"/>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490C2740-6270-C80D-75B5-166F2935498D}"/>
              </a:ext>
            </a:extLst>
          </p:cNvPr>
          <p:cNvSpPr>
            <a:spLocks noGrp="1"/>
          </p:cNvSpPr>
          <p:nvPr>
            <p:ph type="body" sz="quarter" idx="29"/>
          </p:nvPr>
        </p:nvSpPr>
        <p:spPr/>
        <p:txBody>
          <a:bodyPr/>
          <a:lstStyle/>
          <a:p>
            <a:r>
              <a:rPr lang="en-US" dirty="0"/>
              <a:t>The basic framework of the human face is a golden decagon matrix </a:t>
            </a:r>
          </a:p>
          <a:p>
            <a:r>
              <a:rPr lang="en-US" dirty="0"/>
              <a:t>42 “secondary” Golden Decagons, are mathematically and geometrically uniquely positioned</a:t>
            </a:r>
          </a:p>
          <a:p>
            <a:r>
              <a:rPr lang="en-US" dirty="0"/>
              <a:t>Regardless of the race or gender, the masks fit attractively perceived faces</a:t>
            </a:r>
            <a:endParaRPr lang="de-DE" dirty="0"/>
          </a:p>
        </p:txBody>
      </p:sp>
      <p:pic>
        <p:nvPicPr>
          <p:cNvPr id="7" name="Picture 2" descr="The Golden Ratio in 3D human face modeling – valentin schwind">
            <a:extLst>
              <a:ext uri="{FF2B5EF4-FFF2-40B4-BE49-F238E27FC236}">
                <a16:creationId xmlns:a16="http://schemas.microsoft.com/office/drawing/2014/main" id="{ACF2AF65-ADDD-E2E8-7141-9B29B9FE2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8704" y="3312633"/>
            <a:ext cx="4657721" cy="2619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he Golden Ratio in 3D human face modeling – valentin schwind">
            <a:extLst>
              <a:ext uri="{FF2B5EF4-FFF2-40B4-BE49-F238E27FC236}">
                <a16:creationId xmlns:a16="http://schemas.microsoft.com/office/drawing/2014/main" id="{C44158F0-7147-7F54-D95B-1AAC7D89A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3448682"/>
            <a:ext cx="3996265" cy="224789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047C9759-F4F0-B52B-5B96-800F8A03A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226" y="3448682"/>
            <a:ext cx="1753926" cy="2347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134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744ACB-9411-4421-C570-B9E9AAC217D9}"/>
              </a:ext>
            </a:extLst>
          </p:cNvPr>
          <p:cNvSpPr>
            <a:spLocks noGrp="1"/>
          </p:cNvSpPr>
          <p:nvPr>
            <p:ph type="title"/>
          </p:nvPr>
        </p:nvSpPr>
        <p:spPr/>
        <p:txBody>
          <a:bodyPr/>
          <a:lstStyle/>
          <a:p>
            <a:r>
              <a:rPr lang="de-DE" dirty="0"/>
              <a:t>Golden Angle and Spiral</a:t>
            </a:r>
          </a:p>
        </p:txBody>
      </p:sp>
      <p:sp>
        <p:nvSpPr>
          <p:cNvPr id="3" name="Fußzeilenplatzhalter 2">
            <a:extLst>
              <a:ext uri="{FF2B5EF4-FFF2-40B4-BE49-F238E27FC236}">
                <a16:creationId xmlns:a16="http://schemas.microsoft.com/office/drawing/2014/main" id="{1F167EB9-DFC9-DA5D-5418-7A7987F91B4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90BCD40-3E34-4692-1A35-84A6F666AC80}"/>
              </a:ext>
            </a:extLst>
          </p:cNvPr>
          <p:cNvSpPr>
            <a:spLocks noGrp="1"/>
          </p:cNvSpPr>
          <p:nvPr>
            <p:ph type="sldNum" sz="quarter" idx="28"/>
          </p:nvPr>
        </p:nvSpPr>
        <p:spPr/>
        <p:txBody>
          <a:bodyPr/>
          <a:lstStyle/>
          <a:p>
            <a:fld id="{BA24374A-C3A8-471A-8837-3FC31668ABE5}" type="slidenum">
              <a:rPr lang="de-DE" smtClean="0"/>
              <a:pPr/>
              <a:t>44</a:t>
            </a:fld>
            <a:endParaRPr lang="de-DE" dirty="0"/>
          </a:p>
        </p:txBody>
      </p:sp>
      <p:sp>
        <p:nvSpPr>
          <p:cNvPr id="5" name="Textplatzhalter 4">
            <a:extLst>
              <a:ext uri="{FF2B5EF4-FFF2-40B4-BE49-F238E27FC236}">
                <a16:creationId xmlns:a16="http://schemas.microsoft.com/office/drawing/2014/main" id="{53ACC1C0-FDE1-9B0F-F0FE-4DC73C85FD5E}"/>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3DEEB393-D449-CB40-A835-698100ED4E2F}"/>
              </a:ext>
            </a:extLst>
          </p:cNvPr>
          <p:cNvSpPr>
            <a:spLocks noGrp="1"/>
          </p:cNvSpPr>
          <p:nvPr>
            <p:ph type="body" sz="quarter" idx="29"/>
          </p:nvPr>
        </p:nvSpPr>
        <p:spPr>
          <a:xfrm>
            <a:off x="695325" y="1449388"/>
            <a:ext cx="7956549" cy="4679950"/>
          </a:xfrm>
        </p:spPr>
        <p:txBody>
          <a:bodyPr/>
          <a:lstStyle/>
          <a:p>
            <a:r>
              <a:rPr lang="en-US" dirty="0"/>
              <a:t>In geometry, the golden angle is the smaller of the two angles created by </a:t>
            </a:r>
            <a:r>
              <a:rPr lang="en-US" b="1" dirty="0">
                <a:solidFill>
                  <a:schemeClr val="accent1"/>
                </a:solidFill>
              </a:rPr>
              <a:t>sectioning the circumference of a circle according to the golden ratio</a:t>
            </a:r>
          </a:p>
          <a:p>
            <a:pPr lvl="1"/>
            <a:r>
              <a:rPr lang="en-US" dirty="0"/>
              <a:t>Algebraically, let </a:t>
            </a:r>
            <a:r>
              <a:rPr lang="en-US" dirty="0" err="1"/>
              <a:t>a+b</a:t>
            </a:r>
            <a:r>
              <a:rPr lang="en-US" dirty="0"/>
              <a:t> be the circumference of a circle, divided into a longer arc of length a and a smaller arc of length b </a:t>
            </a:r>
          </a:p>
          <a:p>
            <a:r>
              <a:rPr lang="en-US" b="1" dirty="0">
                <a:solidFill>
                  <a:schemeClr val="accent1"/>
                </a:solidFill>
              </a:rPr>
              <a:t>The Golden Spiral</a:t>
            </a:r>
            <a:r>
              <a:rPr lang="en-US" dirty="0"/>
              <a:t> is a special type of </a:t>
            </a:r>
            <a:r>
              <a:rPr lang="en-US" b="1" dirty="0">
                <a:solidFill>
                  <a:schemeClr val="accent1"/>
                </a:solidFill>
              </a:rPr>
              <a:t>a logarithmic spiral </a:t>
            </a:r>
            <a:r>
              <a:rPr lang="en-US" dirty="0"/>
              <a:t>whose</a:t>
            </a:r>
            <a:r>
              <a:rPr lang="en-US" b="1" dirty="0">
                <a:solidFill>
                  <a:schemeClr val="accent1"/>
                </a:solidFill>
              </a:rPr>
              <a:t> </a:t>
            </a:r>
            <a:r>
              <a:rPr lang="en-US" dirty="0"/>
              <a:t>growth factor is φ, the golden ratio</a:t>
            </a:r>
            <a:endParaRPr lang="en-US" b="1" dirty="0">
              <a:solidFill>
                <a:schemeClr val="accent1"/>
              </a:solidFill>
            </a:endParaRPr>
          </a:p>
          <a:p>
            <a:pPr lvl="1"/>
            <a:r>
              <a:rPr lang="en-US" dirty="0"/>
              <a:t>The length of the side of one square divided by that of the next smaller square is the golden ratio.</a:t>
            </a:r>
            <a:endParaRPr lang="de-DE" dirty="0"/>
          </a:p>
          <a:p>
            <a:endParaRPr lang="de-DE" dirty="0"/>
          </a:p>
        </p:txBody>
      </p:sp>
      <p:pic>
        <p:nvPicPr>
          <p:cNvPr id="9" name="Picture 2" descr="Bildergebnis für golden angle">
            <a:extLst>
              <a:ext uri="{FF2B5EF4-FFF2-40B4-BE49-F238E27FC236}">
                <a16:creationId xmlns:a16="http://schemas.microsoft.com/office/drawing/2014/main" id="{A05CEABB-D29C-20ED-11ED-D67F3AE5E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7760" y="484763"/>
            <a:ext cx="2308914" cy="23399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542E8E06-66A8-B6C1-B764-B84EDFA74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7760" y="3046485"/>
            <a:ext cx="2158421" cy="21584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0A7BE2BE-8024-4D06-5EA8-171B6EFE974A}"/>
              </a:ext>
            </a:extLst>
          </p:cNvPr>
          <p:cNvSpPr txBox="1"/>
          <p:nvPr/>
        </p:nvSpPr>
        <p:spPr>
          <a:xfrm>
            <a:off x="8701695" y="5265736"/>
            <a:ext cx="3130550" cy="707886"/>
          </a:xfrm>
          <a:prstGeom prst="rect">
            <a:avLst/>
          </a:prstGeom>
          <a:noFill/>
        </p:spPr>
        <p:txBody>
          <a:bodyPr wrap="square">
            <a:spAutoFit/>
          </a:bodyPr>
          <a:lstStyle/>
          <a:p>
            <a:r>
              <a:rPr lang="en-US" sz="1000" b="0" i="0" dirty="0">
                <a:solidFill>
                  <a:srgbClr val="202122"/>
                </a:solidFill>
                <a:effectLst/>
                <a:latin typeface="Arial" panose="020B0604020202020204" pitchFamily="34" charset="0"/>
              </a:rPr>
              <a:t>End-on view of a plant stem in which consecutive leaves are separated by the golden angle. </a:t>
            </a:r>
            <a:r>
              <a:rPr lang="de-DE" sz="1000" dirty="0"/>
              <a:t>The original </a:t>
            </a:r>
            <a:r>
              <a:rPr lang="de-DE" sz="1000" dirty="0" err="1"/>
              <a:t>uploader</a:t>
            </a:r>
            <a:r>
              <a:rPr lang="de-DE" sz="1000" dirty="0"/>
              <a:t> was </a:t>
            </a:r>
            <a:r>
              <a:rPr lang="de-DE" sz="1000" dirty="0" err="1"/>
              <a:t>Wolfgangbeyer</a:t>
            </a:r>
            <a:r>
              <a:rPr lang="de-DE" sz="1000" dirty="0"/>
              <a:t> at German Wikipedia.</a:t>
            </a:r>
          </a:p>
        </p:txBody>
      </p:sp>
    </p:spTree>
    <p:extLst>
      <p:ext uri="{BB962C8B-B14F-4D97-AF65-F5344CB8AC3E}">
        <p14:creationId xmlns:p14="http://schemas.microsoft.com/office/powerpoint/2010/main" val="3227239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E5DA6D-3D7C-A748-C037-5085C4B35615}"/>
              </a:ext>
            </a:extLst>
          </p:cNvPr>
          <p:cNvSpPr>
            <a:spLocks noGrp="1"/>
          </p:cNvSpPr>
          <p:nvPr>
            <p:ph type="title"/>
          </p:nvPr>
        </p:nvSpPr>
        <p:spPr/>
        <p:txBody>
          <a:bodyPr/>
          <a:lstStyle/>
          <a:p>
            <a:r>
              <a:rPr lang="de-DE" dirty="0" err="1"/>
              <a:t>Silver</a:t>
            </a:r>
            <a:r>
              <a:rPr lang="de-DE" dirty="0"/>
              <a:t> Ratio</a:t>
            </a:r>
          </a:p>
        </p:txBody>
      </p:sp>
      <p:sp>
        <p:nvSpPr>
          <p:cNvPr id="3" name="Fußzeilenplatzhalter 2">
            <a:extLst>
              <a:ext uri="{FF2B5EF4-FFF2-40B4-BE49-F238E27FC236}">
                <a16:creationId xmlns:a16="http://schemas.microsoft.com/office/drawing/2014/main" id="{1343293B-FE11-CD19-FC3E-1E74CED0CD2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BE105C2-7B64-3B75-0C09-C443B4F3D824}"/>
              </a:ext>
            </a:extLst>
          </p:cNvPr>
          <p:cNvSpPr>
            <a:spLocks noGrp="1"/>
          </p:cNvSpPr>
          <p:nvPr>
            <p:ph type="sldNum" sz="quarter" idx="28"/>
          </p:nvPr>
        </p:nvSpPr>
        <p:spPr/>
        <p:txBody>
          <a:bodyPr/>
          <a:lstStyle/>
          <a:p>
            <a:fld id="{BA24374A-C3A8-471A-8837-3FC31668ABE5}" type="slidenum">
              <a:rPr lang="de-DE" smtClean="0"/>
              <a:pPr/>
              <a:t>45</a:t>
            </a:fld>
            <a:endParaRPr lang="de-DE" dirty="0"/>
          </a:p>
        </p:txBody>
      </p:sp>
      <p:sp>
        <p:nvSpPr>
          <p:cNvPr id="5" name="Textplatzhalter 4">
            <a:extLst>
              <a:ext uri="{FF2B5EF4-FFF2-40B4-BE49-F238E27FC236}">
                <a16:creationId xmlns:a16="http://schemas.microsoft.com/office/drawing/2014/main" id="{7FE8701B-1B9F-1706-1DA2-612941DB5110}"/>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05C89E94-3B6E-1F7A-0A44-97B7EA599121}"/>
              </a:ext>
            </a:extLst>
          </p:cNvPr>
          <p:cNvSpPr>
            <a:spLocks noGrp="1"/>
          </p:cNvSpPr>
          <p:nvPr>
            <p:ph type="body" sz="quarter" idx="29"/>
          </p:nvPr>
        </p:nvSpPr>
        <p:spPr>
          <a:xfrm>
            <a:off x="695325" y="1449388"/>
            <a:ext cx="7382919" cy="4679950"/>
          </a:xfrm>
        </p:spPr>
        <p:txBody>
          <a:bodyPr/>
          <a:lstStyle/>
          <a:p>
            <a:r>
              <a:rPr lang="en-US" dirty="0"/>
              <a:t>When the smaller of two quantities has the same the ratio of the larger quantity as the sum of the smaller quantity and twice the larger quantity.</a:t>
            </a:r>
          </a:p>
          <a:p>
            <a:r>
              <a:rPr lang="en-US" dirty="0"/>
              <a:t>A rectangle whose aspect ratio is the silver ratio is sometimes called a silver rectangle. </a:t>
            </a:r>
          </a:p>
          <a:p>
            <a:r>
              <a:rPr lang="en-US" dirty="0"/>
              <a:t>The paper sizes under ISO 216 are such rectangles. They have the property that by cutting the rectangle in half across its long side produces two smaller rectangles of the same aspect ratio.</a:t>
            </a:r>
            <a:endParaRPr lang="de-DE" dirty="0"/>
          </a:p>
          <a:p>
            <a:endParaRPr lang="de-DE" dirty="0"/>
          </a:p>
        </p:txBody>
      </p:sp>
      <p:pic>
        <p:nvPicPr>
          <p:cNvPr id="7" name="Picture 4">
            <a:extLst>
              <a:ext uri="{FF2B5EF4-FFF2-40B4-BE49-F238E27FC236}">
                <a16:creationId xmlns:a16="http://schemas.microsoft.com/office/drawing/2014/main" id="{755BB1F4-5E61-DA27-E1E0-B41C30B67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8244" y="287339"/>
            <a:ext cx="3856664" cy="526573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05FDC6B0-DD84-C810-27C0-7289894B037D}"/>
              </a:ext>
            </a:extLst>
          </p:cNvPr>
          <p:cNvSpPr txBox="1"/>
          <p:nvPr/>
        </p:nvSpPr>
        <p:spPr>
          <a:xfrm>
            <a:off x="8078244" y="5479912"/>
            <a:ext cx="4267199" cy="553998"/>
          </a:xfrm>
          <a:prstGeom prst="rect">
            <a:avLst/>
          </a:prstGeom>
          <a:noFill/>
        </p:spPr>
        <p:txBody>
          <a:bodyPr wrap="square">
            <a:spAutoFit/>
          </a:bodyPr>
          <a:lstStyle/>
          <a:p>
            <a:r>
              <a:rPr lang="de-DE" sz="1000" dirty="0"/>
              <a:t>By </a:t>
            </a:r>
            <a:r>
              <a:rPr lang="de-DE" sz="1000" dirty="0" err="1"/>
              <a:t>User:Bromskloss</a:t>
            </a:r>
            <a:r>
              <a:rPr lang="de-DE" sz="1000" dirty="0"/>
              <a:t> - This </a:t>
            </a:r>
            <a:r>
              <a:rPr lang="de-DE" sz="1000" dirty="0" err="1"/>
              <a:t>is</a:t>
            </a:r>
            <a:r>
              <a:rPr lang="de-DE" sz="1000" dirty="0"/>
              <a:t> an </a:t>
            </a:r>
            <a:r>
              <a:rPr lang="de-DE" sz="1000" dirty="0" err="1"/>
              <a:t>improved</a:t>
            </a:r>
            <a:r>
              <a:rPr lang="de-DE" sz="1000" dirty="0"/>
              <a:t> </a:t>
            </a:r>
            <a:r>
              <a:rPr lang="de-DE" sz="1000" dirty="0" err="1"/>
              <a:t>version</a:t>
            </a:r>
            <a:r>
              <a:rPr lang="de-DE" sz="1000" dirty="0"/>
              <a:t> of A </a:t>
            </a:r>
            <a:r>
              <a:rPr lang="de-DE" sz="1000" dirty="0" err="1"/>
              <a:t>size</a:t>
            </a:r>
            <a:r>
              <a:rPr lang="de-DE" sz="1000" dirty="0"/>
              <a:t> </a:t>
            </a:r>
            <a:r>
              <a:rPr lang="de-DE" sz="1000" dirty="0" err="1"/>
              <a:t>illustration.svg</a:t>
            </a:r>
            <a:r>
              <a:rPr lang="de-DE" sz="1000" dirty="0"/>
              <a:t>., CC BY-SA 3.0, https://commons.wikimedia.org/w/index.php?curid=1369452</a:t>
            </a:r>
          </a:p>
        </p:txBody>
      </p:sp>
      <mc:AlternateContent xmlns:mc="http://schemas.openxmlformats.org/markup-compatibility/2006" xmlns:a14="http://schemas.microsoft.com/office/drawing/2010/main">
        <mc:Choice Requires="a14">
          <p:sp>
            <p:nvSpPr>
              <p:cNvPr id="11" name="Textfeld 10">
                <a:extLst>
                  <a:ext uri="{FF2B5EF4-FFF2-40B4-BE49-F238E27FC236}">
                    <a16:creationId xmlns:a16="http://schemas.microsoft.com/office/drawing/2014/main" id="{53BA3C49-50CA-7AF7-24E2-0BAF72A49FDC}"/>
                  </a:ext>
                </a:extLst>
              </p:cNvPr>
              <p:cNvSpPr txBox="1"/>
              <p:nvPr/>
            </p:nvSpPr>
            <p:spPr>
              <a:xfrm>
                <a:off x="695325" y="5160868"/>
                <a:ext cx="3960813" cy="6767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DE" sz="2000" b="0" i="1" smtClean="0">
                          <a:solidFill>
                            <a:srgbClr val="000000"/>
                          </a:solidFill>
                          <a:effectLst/>
                          <a:latin typeface="Cambria Math" panose="02040503050406030204" pitchFamily="18" charset="0"/>
                        </a:rPr>
                        <m:t>𝐴</m:t>
                      </m:r>
                      <m:r>
                        <a:rPr lang="de-DE" sz="2000" b="0" i="1" smtClean="0">
                          <a:solidFill>
                            <a:srgbClr val="000000"/>
                          </a:solidFill>
                          <a:effectLst/>
                          <a:latin typeface="Cambria Math" panose="02040503050406030204" pitchFamily="18" charset="0"/>
                        </a:rPr>
                        <m:t>=1+</m:t>
                      </m:r>
                      <m:rad>
                        <m:radPr>
                          <m:degHide m:val="on"/>
                          <m:ctrlPr>
                            <a:rPr lang="de-DE" sz="2000" b="0" i="1" smtClean="0">
                              <a:solidFill>
                                <a:srgbClr val="000000"/>
                              </a:solidFill>
                              <a:effectLst/>
                              <a:latin typeface="Cambria Math" panose="02040503050406030204" pitchFamily="18" charset="0"/>
                            </a:rPr>
                          </m:ctrlPr>
                        </m:radPr>
                        <m:deg/>
                        <m:e>
                          <m:r>
                            <a:rPr lang="de-DE" sz="2000" b="0" i="1" smtClean="0">
                              <a:solidFill>
                                <a:srgbClr val="000000"/>
                              </a:solidFill>
                              <a:effectLst/>
                              <a:latin typeface="Cambria Math" panose="02040503050406030204" pitchFamily="18" charset="0"/>
                            </a:rPr>
                            <m:t>2</m:t>
                          </m:r>
                        </m:e>
                      </m:rad>
                      <m:r>
                        <a:rPr lang="de-DE" sz="2000" b="0" i="1" smtClean="0">
                          <a:solidFill>
                            <a:srgbClr val="000000"/>
                          </a:solidFill>
                          <a:effectLst/>
                          <a:latin typeface="Cambria Math" panose="02040503050406030204" pitchFamily="18" charset="0"/>
                        </a:rPr>
                        <m:t>     </m:t>
                      </m:r>
                      <m:r>
                        <a:rPr lang="de-DE" sz="2000" b="0" i="1" smtClean="0">
                          <a:solidFill>
                            <a:srgbClr val="000000"/>
                          </a:solidFill>
                          <a:effectLst/>
                          <a:latin typeface="Cambria Math" panose="02040503050406030204" pitchFamily="18" charset="0"/>
                        </a:rPr>
                        <m:t>𝐴</m:t>
                      </m:r>
                      <m:r>
                        <a:rPr lang="de-DE" sz="2000" b="0" i="1" smtClean="0">
                          <a:solidFill>
                            <a:srgbClr val="000000"/>
                          </a:solidFill>
                          <a:effectLst/>
                          <a:latin typeface="Cambria Math" panose="02040503050406030204" pitchFamily="18" charset="0"/>
                        </a:rPr>
                        <m:t>=</m:t>
                      </m:r>
                      <m:f>
                        <m:fPr>
                          <m:ctrlPr>
                            <a:rPr lang="de-DE" sz="2000" b="0" i="1" smtClean="0">
                              <a:solidFill>
                                <a:srgbClr val="000000"/>
                              </a:solidFill>
                              <a:effectLst/>
                              <a:latin typeface="Cambria Math" panose="02040503050406030204" pitchFamily="18" charset="0"/>
                            </a:rPr>
                          </m:ctrlPr>
                        </m:fPr>
                        <m:num>
                          <m:r>
                            <a:rPr lang="de-DE" sz="2000" b="0" i="1" smtClean="0">
                              <a:solidFill>
                                <a:srgbClr val="000000"/>
                              </a:solidFill>
                              <a:effectLst/>
                              <a:latin typeface="Cambria Math" panose="02040503050406030204" pitchFamily="18" charset="0"/>
                            </a:rPr>
                            <m:t>2</m:t>
                          </m:r>
                          <m:r>
                            <a:rPr lang="de-DE" sz="2000" b="0" i="1" smtClean="0">
                              <a:solidFill>
                                <a:srgbClr val="000000"/>
                              </a:solidFill>
                              <a:effectLst/>
                              <a:latin typeface="Cambria Math" panose="02040503050406030204" pitchFamily="18" charset="0"/>
                            </a:rPr>
                            <m:t>𝑎</m:t>
                          </m:r>
                          <m:r>
                            <a:rPr lang="de-DE" sz="2000" b="0" i="1" smtClean="0">
                              <a:solidFill>
                                <a:srgbClr val="000000"/>
                              </a:solidFill>
                              <a:effectLst/>
                              <a:latin typeface="Cambria Math" panose="02040503050406030204" pitchFamily="18" charset="0"/>
                            </a:rPr>
                            <m:t>+</m:t>
                          </m:r>
                          <m:r>
                            <a:rPr lang="de-DE" sz="2000" b="0" i="1" smtClean="0">
                              <a:solidFill>
                                <a:srgbClr val="000000"/>
                              </a:solidFill>
                              <a:effectLst/>
                              <a:latin typeface="Cambria Math" panose="02040503050406030204" pitchFamily="18" charset="0"/>
                            </a:rPr>
                            <m:t>𝑏</m:t>
                          </m:r>
                        </m:num>
                        <m:den>
                          <m:r>
                            <a:rPr lang="de-DE" sz="2000" b="0" i="1" smtClean="0">
                              <a:solidFill>
                                <a:srgbClr val="000000"/>
                              </a:solidFill>
                              <a:effectLst/>
                              <a:latin typeface="Cambria Math" panose="02040503050406030204" pitchFamily="18" charset="0"/>
                            </a:rPr>
                            <m:t>𝑎</m:t>
                          </m:r>
                        </m:den>
                      </m:f>
                      <m:r>
                        <a:rPr lang="de-DE" sz="2000" b="0" i="1" smtClean="0">
                          <a:solidFill>
                            <a:srgbClr val="000000"/>
                          </a:solidFill>
                          <a:effectLst/>
                          <a:latin typeface="Cambria Math" panose="02040503050406030204" pitchFamily="18" charset="0"/>
                        </a:rPr>
                        <m:t>=</m:t>
                      </m:r>
                      <m:f>
                        <m:fPr>
                          <m:ctrlPr>
                            <a:rPr lang="de-DE" sz="2000" b="0" i="1" smtClean="0">
                              <a:solidFill>
                                <a:srgbClr val="000000"/>
                              </a:solidFill>
                              <a:effectLst/>
                              <a:latin typeface="Cambria Math" panose="02040503050406030204" pitchFamily="18" charset="0"/>
                            </a:rPr>
                          </m:ctrlPr>
                        </m:fPr>
                        <m:num>
                          <m:r>
                            <a:rPr lang="de-DE" sz="2000" b="0" i="1" smtClean="0">
                              <a:solidFill>
                                <a:srgbClr val="000000"/>
                              </a:solidFill>
                              <a:effectLst/>
                              <a:latin typeface="Cambria Math" panose="02040503050406030204" pitchFamily="18" charset="0"/>
                            </a:rPr>
                            <m:t>𝑎</m:t>
                          </m:r>
                        </m:num>
                        <m:den>
                          <m:r>
                            <a:rPr lang="de-DE" sz="2000" b="0" i="1" smtClean="0">
                              <a:solidFill>
                                <a:srgbClr val="000000"/>
                              </a:solidFill>
                              <a:effectLst/>
                              <a:latin typeface="Cambria Math" panose="02040503050406030204" pitchFamily="18" charset="0"/>
                            </a:rPr>
                            <m:t>𝑏</m:t>
                          </m:r>
                        </m:den>
                      </m:f>
                    </m:oMath>
                  </m:oMathPara>
                </a14:m>
                <a:endParaRPr lang="de-DE" sz="2000" dirty="0"/>
              </a:p>
            </p:txBody>
          </p:sp>
        </mc:Choice>
        <mc:Fallback xmlns="">
          <p:sp>
            <p:nvSpPr>
              <p:cNvPr id="11" name="Textfeld 10">
                <a:extLst>
                  <a:ext uri="{FF2B5EF4-FFF2-40B4-BE49-F238E27FC236}">
                    <a16:creationId xmlns:a16="http://schemas.microsoft.com/office/drawing/2014/main" id="{53BA3C49-50CA-7AF7-24E2-0BAF72A49FDC}"/>
                  </a:ext>
                </a:extLst>
              </p:cNvPr>
              <p:cNvSpPr txBox="1">
                <a:spLocks noRot="1" noChangeAspect="1" noMove="1" noResize="1" noEditPoints="1" noAdjustHandles="1" noChangeArrowheads="1" noChangeShapeType="1" noTextEdit="1"/>
              </p:cNvSpPr>
              <p:nvPr/>
            </p:nvSpPr>
            <p:spPr>
              <a:xfrm>
                <a:off x="695325" y="5160868"/>
                <a:ext cx="3960813" cy="676724"/>
              </a:xfrm>
              <a:prstGeom prst="rect">
                <a:avLst/>
              </a:prstGeom>
              <a:blipFill>
                <a:blip r:embed="rId4"/>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615492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F8431-02FF-442F-9EF5-08F9A813D8B5}"/>
              </a:ext>
            </a:extLst>
          </p:cNvPr>
          <p:cNvSpPr>
            <a:spLocks noGrp="1"/>
          </p:cNvSpPr>
          <p:nvPr>
            <p:ph type="title"/>
          </p:nvPr>
        </p:nvSpPr>
        <p:spPr/>
        <p:txBody>
          <a:bodyPr/>
          <a:lstStyle/>
          <a:p>
            <a:r>
              <a:rPr lang="en-US" dirty="0"/>
              <a:t>The Metallic Means</a:t>
            </a:r>
            <a:endParaRPr lang="de-DE" dirty="0"/>
          </a:p>
        </p:txBody>
      </p:sp>
      <p:sp>
        <p:nvSpPr>
          <p:cNvPr id="3" name="Fußzeilenplatzhalter 2">
            <a:extLst>
              <a:ext uri="{FF2B5EF4-FFF2-40B4-BE49-F238E27FC236}">
                <a16:creationId xmlns:a16="http://schemas.microsoft.com/office/drawing/2014/main" id="{12B61727-3230-343B-5BD0-9AA47A35B36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A621B7E-8A79-6324-5076-E0BD04EC5BCE}"/>
              </a:ext>
            </a:extLst>
          </p:cNvPr>
          <p:cNvSpPr>
            <a:spLocks noGrp="1"/>
          </p:cNvSpPr>
          <p:nvPr>
            <p:ph type="sldNum" sz="quarter" idx="28"/>
          </p:nvPr>
        </p:nvSpPr>
        <p:spPr/>
        <p:txBody>
          <a:bodyPr/>
          <a:lstStyle/>
          <a:p>
            <a:fld id="{BA24374A-C3A8-471A-8837-3FC31668ABE5}" type="slidenum">
              <a:rPr lang="de-DE" smtClean="0"/>
              <a:pPr/>
              <a:t>46</a:t>
            </a:fld>
            <a:endParaRPr lang="de-DE" dirty="0"/>
          </a:p>
        </p:txBody>
      </p:sp>
      <p:sp>
        <p:nvSpPr>
          <p:cNvPr id="5" name="Textplatzhalter 4">
            <a:extLst>
              <a:ext uri="{FF2B5EF4-FFF2-40B4-BE49-F238E27FC236}">
                <a16:creationId xmlns:a16="http://schemas.microsoft.com/office/drawing/2014/main" id="{6ABFDA68-7862-DC9D-2F29-B60C045CAE11}"/>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531EB437-9273-2E9E-EC7C-44EB67D6FFA4}"/>
              </a:ext>
            </a:extLst>
          </p:cNvPr>
          <p:cNvSpPr>
            <a:spLocks noGrp="1"/>
          </p:cNvSpPr>
          <p:nvPr>
            <p:ph type="body" sz="quarter" idx="29"/>
          </p:nvPr>
        </p:nvSpPr>
        <p:spPr>
          <a:xfrm>
            <a:off x="695325" y="1449388"/>
            <a:ext cx="7572912" cy="4679950"/>
          </a:xfrm>
        </p:spPr>
        <p:txBody>
          <a:bodyPr/>
          <a:lstStyle/>
          <a:p>
            <a:r>
              <a:rPr lang="en-US" dirty="0"/>
              <a:t>The metallic means (also ratios or constants) of the successive natural numbers are the continued fractions:</a:t>
            </a:r>
            <a:endParaRPr lang="de-DE" dirty="0"/>
          </a:p>
          <a:p>
            <a:endParaRPr lang="de-DE" dirty="0"/>
          </a:p>
        </p:txBody>
      </p:sp>
      <p:graphicFrame>
        <p:nvGraphicFramePr>
          <p:cNvPr id="7" name="Tabelle 6">
            <a:extLst>
              <a:ext uri="{FF2B5EF4-FFF2-40B4-BE49-F238E27FC236}">
                <a16:creationId xmlns:a16="http://schemas.microsoft.com/office/drawing/2014/main" id="{729CE3D8-C650-2654-2585-5AA7074E6982}"/>
              </a:ext>
            </a:extLst>
          </p:cNvPr>
          <p:cNvGraphicFramePr>
            <a:graphicFrameLocks noGrp="1"/>
          </p:cNvGraphicFramePr>
          <p:nvPr/>
        </p:nvGraphicFramePr>
        <p:xfrm>
          <a:off x="695324" y="2687955"/>
          <a:ext cx="7305672" cy="3291840"/>
        </p:xfrm>
        <a:graphic>
          <a:graphicData uri="http://schemas.openxmlformats.org/drawingml/2006/table">
            <a:tbl>
              <a:tblPr/>
              <a:tblGrid>
                <a:gridCol w="1826418">
                  <a:extLst>
                    <a:ext uri="{9D8B030D-6E8A-4147-A177-3AD203B41FA5}">
                      <a16:colId xmlns:a16="http://schemas.microsoft.com/office/drawing/2014/main" val="3600086419"/>
                    </a:ext>
                  </a:extLst>
                </a:gridCol>
                <a:gridCol w="1826418">
                  <a:extLst>
                    <a:ext uri="{9D8B030D-6E8A-4147-A177-3AD203B41FA5}">
                      <a16:colId xmlns:a16="http://schemas.microsoft.com/office/drawing/2014/main" val="2244845059"/>
                    </a:ext>
                  </a:extLst>
                </a:gridCol>
                <a:gridCol w="1826418">
                  <a:extLst>
                    <a:ext uri="{9D8B030D-6E8A-4147-A177-3AD203B41FA5}">
                      <a16:colId xmlns:a16="http://schemas.microsoft.com/office/drawing/2014/main" val="4095357742"/>
                    </a:ext>
                  </a:extLst>
                </a:gridCol>
                <a:gridCol w="1826418">
                  <a:extLst>
                    <a:ext uri="{9D8B030D-6E8A-4147-A177-3AD203B41FA5}">
                      <a16:colId xmlns:a16="http://schemas.microsoft.com/office/drawing/2014/main" val="1643429204"/>
                    </a:ext>
                  </a:extLst>
                </a:gridCol>
              </a:tblGrid>
              <a:tr h="365760">
                <a:tc gridSpan="3">
                  <a:txBody>
                    <a:bodyPr/>
                    <a:lstStyle/>
                    <a:p>
                      <a:pPr algn="l" fontAlgn="t"/>
                      <a:r>
                        <a:rPr lang="de-DE" b="1" dirty="0">
                          <a:solidFill>
                            <a:schemeClr val="bg1"/>
                          </a:solidFill>
                        </a:rPr>
                        <a:t>Metallic </a:t>
                      </a:r>
                      <a:r>
                        <a:rPr lang="de-DE" b="1" dirty="0" err="1">
                          <a:solidFill>
                            <a:schemeClr val="bg1"/>
                          </a:solidFill>
                        </a:rPr>
                        <a:t>Means</a:t>
                      </a:r>
                      <a:endParaRPr lang="de-DE"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de-DE"/>
                    </a:p>
                  </a:txBody>
                  <a:tcPr/>
                </a:tc>
                <a:tc hMerge="1">
                  <a:txBody>
                    <a:bodyPr/>
                    <a:lstStyle/>
                    <a:p>
                      <a:endParaRPr lang="de-DE"/>
                    </a:p>
                  </a:txBody>
                  <a:tcPr/>
                </a:tc>
                <a:tc>
                  <a:txBody>
                    <a:bodyPr/>
                    <a:lstStyle/>
                    <a:p>
                      <a:pPr algn="l" fontAlgn="t"/>
                      <a:r>
                        <a:rPr lang="de-DE" b="1" dirty="0">
                          <a:solidFill>
                            <a:schemeClr val="bg1"/>
                          </a:solidFill>
                        </a:rPr>
                        <a:t>Class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855965633"/>
                  </a:ext>
                </a:extLst>
              </a:tr>
              <a:tr h="365760">
                <a:tc>
                  <a:txBody>
                    <a:bodyPr/>
                    <a:lstStyle/>
                    <a:p>
                      <a:pPr algn="l" fontAlgn="t"/>
                      <a:r>
                        <a:rPr lang="de-DE" sz="1600" b="1" dirty="0"/>
                        <a:t>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b="1" dirty="0"/>
                        <a:t>Ratio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b="1" dirty="0"/>
                        <a:t>Value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b="1" dirty="0"/>
                        <a:t>(Type)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01548115"/>
                  </a:ext>
                </a:extLst>
              </a:tr>
              <a:tr h="365760">
                <a:tc>
                  <a:txBody>
                    <a:bodyPr/>
                    <a:lstStyle/>
                    <a:p>
                      <a:pPr algn="l" fontAlgn="t"/>
                      <a:r>
                        <a:rPr lang="de-DE" sz="1600" dirty="0"/>
                        <a:t>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0 + √4/2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a:t>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endParaRPr lang="de-DE"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18285536"/>
                  </a:ext>
                </a:extLst>
              </a:tr>
              <a:tr h="365760">
                <a:tc>
                  <a:txBody>
                    <a:bodyPr/>
                    <a:lstStyle/>
                    <a:p>
                      <a:pPr algn="l" fontAlgn="t"/>
                      <a:r>
                        <a:rPr lang="de-DE" sz="1600" dirty="0"/>
                        <a:t>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1 + √5/2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1.618033989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Golden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1968684"/>
                  </a:ext>
                </a:extLst>
              </a:tr>
              <a:tr h="365760">
                <a:tc>
                  <a:txBody>
                    <a:bodyPr/>
                    <a:lstStyle/>
                    <a:p>
                      <a:pPr algn="l" fontAlgn="t"/>
                      <a:r>
                        <a:rPr lang="de-DE" sz="1600"/>
                        <a:t>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2 + √8/2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2.414213562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err="1"/>
                        <a:t>Silver</a:t>
                      </a:r>
                      <a:endParaRPr lang="de-DE"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575489615"/>
                  </a:ext>
                </a:extLst>
              </a:tr>
              <a:tr h="365760">
                <a:tc>
                  <a:txBody>
                    <a:bodyPr/>
                    <a:lstStyle/>
                    <a:p>
                      <a:pPr algn="l" fontAlgn="t"/>
                      <a:r>
                        <a:rPr lang="de-DE" sz="1600"/>
                        <a:t>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3 + √13/2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3.302775638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Bronze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975028417"/>
                  </a:ext>
                </a:extLst>
              </a:tr>
              <a:tr h="365760">
                <a:tc>
                  <a:txBody>
                    <a:bodyPr/>
                    <a:lstStyle/>
                    <a:p>
                      <a:pPr algn="l" fontAlgn="t"/>
                      <a:r>
                        <a:rPr lang="de-DE" sz="1600"/>
                        <a:t>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4 + √20/2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4.236067978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Copper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92161578"/>
                  </a:ext>
                </a:extLst>
              </a:tr>
              <a:tr h="365760">
                <a:tc>
                  <a:txBody>
                    <a:bodyPr/>
                    <a:lstStyle/>
                    <a:p>
                      <a:pPr algn="l" fontAlgn="t"/>
                      <a:r>
                        <a:rPr lang="de-DE" sz="1600" dirty="0"/>
                        <a:t>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5 + √29/2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5.192582404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Nickel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91222365"/>
                  </a:ext>
                </a:extLst>
              </a:tr>
              <a:tr h="365760">
                <a:tc>
                  <a:txBody>
                    <a:bodyPr/>
                    <a:lstStyle/>
                    <a:p>
                      <a:pPr algn="l" fontAlgn="t"/>
                      <a:r>
                        <a:rPr lang="de-DE" sz="1600" dirty="0"/>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de-DE" sz="1600" dirty="0"/>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endParaRPr lang="de-DE"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66177851"/>
                  </a:ext>
                </a:extLst>
              </a:tr>
            </a:tbl>
          </a:graphicData>
        </a:graphic>
      </p:graphicFrame>
      <p:pic>
        <p:nvPicPr>
          <p:cNvPr id="8" name="Picture 2">
            <a:extLst>
              <a:ext uri="{FF2B5EF4-FFF2-40B4-BE49-F238E27FC236}">
                <a16:creationId xmlns:a16="http://schemas.microsoft.com/office/drawing/2014/main" id="{16D47FDD-D960-539B-9ABA-775D66B6F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469813" y="890799"/>
            <a:ext cx="3313112" cy="4700376"/>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FD4D4595-546E-3554-A006-DD2047C487FA}"/>
              </a:ext>
            </a:extLst>
          </p:cNvPr>
          <p:cNvSpPr txBox="1"/>
          <p:nvPr/>
        </p:nvSpPr>
        <p:spPr>
          <a:xfrm>
            <a:off x="8525960" y="5614035"/>
            <a:ext cx="3313113" cy="553998"/>
          </a:xfrm>
          <a:prstGeom prst="rect">
            <a:avLst/>
          </a:prstGeom>
          <a:noFill/>
        </p:spPr>
        <p:txBody>
          <a:bodyPr wrap="square">
            <a:spAutoFit/>
          </a:bodyPr>
          <a:lstStyle/>
          <a:p>
            <a:r>
              <a:rPr lang="de-DE" sz="1000" dirty="0"/>
              <a:t>Von </a:t>
            </a:r>
            <a:r>
              <a:rPr lang="de-DE" sz="1000" dirty="0" err="1"/>
              <a:t>Hyacinth</a:t>
            </a:r>
            <a:r>
              <a:rPr lang="de-DE" sz="1000" dirty="0"/>
              <a:t> - Eigenes Werk, Gemeinfrei, https://commons.wikimedia.org/w/index.php?curid=36691576</a:t>
            </a:r>
          </a:p>
        </p:txBody>
      </p:sp>
    </p:spTree>
    <p:extLst>
      <p:ext uri="{BB962C8B-B14F-4D97-AF65-F5344CB8AC3E}">
        <p14:creationId xmlns:p14="http://schemas.microsoft.com/office/powerpoint/2010/main" val="255387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697451-0E99-16E0-1961-4235CB4BFDD2}"/>
              </a:ext>
            </a:extLst>
          </p:cNvPr>
          <p:cNvSpPr>
            <a:spLocks noGrp="1"/>
          </p:cNvSpPr>
          <p:nvPr>
            <p:ph type="title"/>
          </p:nvPr>
        </p:nvSpPr>
        <p:spPr>
          <a:xfrm>
            <a:off x="695325" y="115889"/>
            <a:ext cx="10801350" cy="973136"/>
          </a:xfrm>
        </p:spPr>
        <p:txBody>
          <a:bodyPr/>
          <a:lstStyle/>
          <a:p>
            <a:r>
              <a:rPr lang="de-DE" dirty="0"/>
              <a:t>Signs of Beauty in </a:t>
            </a:r>
            <a:r>
              <a:rPr lang="de-DE" dirty="0" err="1"/>
              <a:t>Humans</a:t>
            </a:r>
            <a:endParaRPr lang="de-DE" dirty="0"/>
          </a:p>
        </p:txBody>
      </p:sp>
      <p:sp>
        <p:nvSpPr>
          <p:cNvPr id="3" name="Fußzeilenplatzhalter 2">
            <a:extLst>
              <a:ext uri="{FF2B5EF4-FFF2-40B4-BE49-F238E27FC236}">
                <a16:creationId xmlns:a16="http://schemas.microsoft.com/office/drawing/2014/main" id="{D30B7F91-038F-B6D6-CF8D-3252B3DF6EA1}"/>
              </a:ext>
            </a:extLst>
          </p:cNvPr>
          <p:cNvSpPr>
            <a:spLocks noGrp="1"/>
          </p:cNvSpPr>
          <p:nvPr>
            <p:ph type="ftr" sz="quarter" idx="27"/>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E644749-5304-EF43-2800-1BD8C19CE0D2}"/>
              </a:ext>
            </a:extLst>
          </p:cNvPr>
          <p:cNvSpPr>
            <a:spLocks noGrp="1"/>
          </p:cNvSpPr>
          <p:nvPr>
            <p:ph type="sldNum" sz="quarter" idx="28"/>
          </p:nvPr>
        </p:nvSpPr>
        <p:spPr>
          <a:xfrm>
            <a:off x="11496674" y="6318000"/>
            <a:ext cx="695325" cy="540000"/>
          </a:xfrm>
        </p:spPr>
        <p:txBody>
          <a:bodyPr/>
          <a:lstStyle/>
          <a:p>
            <a:fld id="{BA24374A-C3A8-471A-8837-3FC31668ABE5}" type="slidenum">
              <a:rPr lang="de-DE" smtClean="0"/>
              <a:pPr/>
              <a:t>47</a:t>
            </a:fld>
            <a:endParaRPr lang="de-DE" dirty="0"/>
          </a:p>
        </p:txBody>
      </p:sp>
      <p:sp>
        <p:nvSpPr>
          <p:cNvPr id="5" name="Textplatzhalter 4">
            <a:extLst>
              <a:ext uri="{FF2B5EF4-FFF2-40B4-BE49-F238E27FC236}">
                <a16:creationId xmlns:a16="http://schemas.microsoft.com/office/drawing/2014/main" id="{6AEF8E59-839F-1C61-3F7B-67E3C71D72AD}"/>
              </a:ext>
            </a:extLst>
          </p:cNvPr>
          <p:cNvSpPr>
            <a:spLocks noGrp="1"/>
          </p:cNvSpPr>
          <p:nvPr>
            <p:ph type="body" sz="quarter" idx="21"/>
          </p:nvPr>
        </p:nvSpPr>
        <p:spPr>
          <a:xfrm>
            <a:off x="695325" y="6317998"/>
            <a:ext cx="7956549" cy="540001"/>
          </a:xfrm>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F335313E-61BF-5DD5-1DBD-3E6DBF51FF86}"/>
              </a:ext>
            </a:extLst>
          </p:cNvPr>
          <p:cNvSpPr>
            <a:spLocks noGrp="1"/>
          </p:cNvSpPr>
          <p:nvPr>
            <p:ph type="body" sz="quarter" idx="29"/>
          </p:nvPr>
        </p:nvSpPr>
        <p:spPr>
          <a:xfrm>
            <a:off x="695325" y="1449388"/>
            <a:ext cx="8660548" cy="4679950"/>
          </a:xfrm>
        </p:spPr>
        <p:txBody>
          <a:bodyPr>
            <a:normAutofit lnSpcReduction="10000"/>
          </a:bodyPr>
          <a:lstStyle/>
          <a:p>
            <a:r>
              <a:rPr lang="en-US" b="1" dirty="0">
                <a:solidFill>
                  <a:schemeClr val="accent1"/>
                </a:solidFill>
              </a:rPr>
              <a:t>Symmetry</a:t>
            </a:r>
            <a:r>
              <a:rPr lang="en-US" dirty="0"/>
              <a:t>: Facial and body symmetry are often considered attractive because they are seen as indicators of health and genetic fitness.</a:t>
            </a:r>
          </a:p>
          <a:p>
            <a:r>
              <a:rPr lang="en-US" b="1" dirty="0">
                <a:solidFill>
                  <a:schemeClr val="accent1"/>
                </a:solidFill>
              </a:rPr>
              <a:t>Averageness</a:t>
            </a:r>
            <a:r>
              <a:rPr lang="en-US" dirty="0"/>
              <a:t>: Faces that are mathematically average, meaning they are a composite of many faces and thus represent the mean traits of a population, tend to be rated as more attractive. </a:t>
            </a:r>
          </a:p>
          <a:p>
            <a:r>
              <a:rPr lang="en-US" b="1" dirty="0">
                <a:solidFill>
                  <a:schemeClr val="accent1"/>
                </a:solidFill>
              </a:rPr>
              <a:t>Youthfulness</a:t>
            </a:r>
            <a:r>
              <a:rPr lang="en-US" dirty="0"/>
              <a:t>: Features that are associated with youth, such as smooth skin, full lips, and a certain body composition, are often considered beautiful because they can be indicators of fertility and health.</a:t>
            </a:r>
          </a:p>
          <a:p>
            <a:r>
              <a:rPr lang="en-US" b="1" dirty="0">
                <a:solidFill>
                  <a:schemeClr val="accent1"/>
                </a:solidFill>
              </a:rPr>
              <a:t>Clear Skin</a:t>
            </a:r>
            <a:r>
              <a:rPr lang="en-US" dirty="0"/>
              <a:t>: Smooth and clear skin is often a sign of health and is commonly perceived as attractive across various cultures.</a:t>
            </a:r>
          </a:p>
        </p:txBody>
      </p:sp>
      <p:pic>
        <p:nvPicPr>
          <p:cNvPr id="14" name="Grafik 13" descr="Ein Bild, das Person, Mann, lächelnd, darstellend enthält.&#10;&#10;Automatisch generierte Beschreibung">
            <a:extLst>
              <a:ext uri="{FF2B5EF4-FFF2-40B4-BE49-F238E27FC236}">
                <a16:creationId xmlns:a16="http://schemas.microsoft.com/office/drawing/2014/main" id="{0B16F8F2-F9EE-A7B2-5E4E-D70581389DCE}"/>
              </a:ext>
            </a:extLst>
          </p:cNvPr>
          <p:cNvPicPr>
            <a:picLocks noChangeAspect="1"/>
          </p:cNvPicPr>
          <p:nvPr/>
        </p:nvPicPr>
        <p:blipFill rotWithShape="1">
          <a:blip r:embed="rId3">
            <a:extLst>
              <a:ext uri="{28A0092B-C50C-407E-A947-70E740481C1C}">
                <a14:useLocalDpi xmlns:a14="http://schemas.microsoft.com/office/drawing/2010/main" val="0"/>
              </a:ext>
            </a:extLst>
          </a:blip>
          <a:srcRect t="12274" b="18317"/>
          <a:stretch/>
        </p:blipFill>
        <p:spPr>
          <a:xfrm>
            <a:off x="9630340" y="1449388"/>
            <a:ext cx="1866334" cy="1943100"/>
          </a:xfrm>
          <a:prstGeom prst="rect">
            <a:avLst/>
          </a:prstGeom>
        </p:spPr>
      </p:pic>
      <p:pic>
        <p:nvPicPr>
          <p:cNvPr id="15" name="Grafik 14">
            <a:extLst>
              <a:ext uri="{FF2B5EF4-FFF2-40B4-BE49-F238E27FC236}">
                <a16:creationId xmlns:a16="http://schemas.microsoft.com/office/drawing/2014/main" id="{35F37023-9328-B0AC-4E79-99AE87B557AD}"/>
              </a:ext>
            </a:extLst>
          </p:cNvPr>
          <p:cNvPicPr>
            <a:picLocks noChangeAspect="1"/>
          </p:cNvPicPr>
          <p:nvPr/>
        </p:nvPicPr>
        <p:blipFill rotWithShape="1">
          <a:blip r:embed="rId4">
            <a:extLst>
              <a:ext uri="{28A0092B-C50C-407E-A947-70E740481C1C}">
                <a14:useLocalDpi xmlns:a14="http://schemas.microsoft.com/office/drawing/2010/main" val="0"/>
              </a:ext>
            </a:extLst>
          </a:blip>
          <a:srcRect t="-818" b="31830"/>
          <a:stretch/>
        </p:blipFill>
        <p:spPr>
          <a:xfrm>
            <a:off x="9630341" y="3465513"/>
            <a:ext cx="1866334" cy="1943099"/>
          </a:xfrm>
          <a:prstGeom prst="rect">
            <a:avLst/>
          </a:prstGeom>
        </p:spPr>
      </p:pic>
      <p:sp>
        <p:nvSpPr>
          <p:cNvPr id="16" name="Inhaltsplatzhalter 27">
            <a:extLst>
              <a:ext uri="{FF2B5EF4-FFF2-40B4-BE49-F238E27FC236}">
                <a16:creationId xmlns:a16="http://schemas.microsoft.com/office/drawing/2014/main" id="{EDE81088-F213-50A1-2059-D421EDF11511}"/>
              </a:ext>
            </a:extLst>
          </p:cNvPr>
          <p:cNvSpPr txBox="1">
            <a:spLocks/>
          </p:cNvSpPr>
          <p:nvPr/>
        </p:nvSpPr>
        <p:spPr>
          <a:xfrm>
            <a:off x="9560543" y="5436594"/>
            <a:ext cx="1936131" cy="284558"/>
          </a:xfrm>
          <a:prstGeom prst="rect">
            <a:avLst/>
          </a:prstGeom>
        </p:spPr>
        <p:txBody>
          <a:bodyPr/>
          <a:lst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5">
                  <a:extLst>
                    <a:ext uri="{96DAC541-7B7A-43D3-8B79-37D633B846F1}">
                      <asvg:svgBlip xmlns:asvg="http://schemas.microsoft.com/office/drawing/2016/SVG/main" r:embed="rId6"/>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5">
                  <a:extLst>
                    <a:ext uri="{96DAC541-7B7A-43D3-8B79-37D633B846F1}">
                      <asvg:svgBlip xmlns:asvg="http://schemas.microsoft.com/office/drawing/2016/SVG/main" r:embed="rId6"/>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5">
                  <a:extLst>
                    <a:ext uri="{96DAC541-7B7A-43D3-8B79-37D633B846F1}">
                      <asvg:svgBlip xmlns:asvg="http://schemas.microsoft.com/office/drawing/2016/SVG/main" r:embed="rId6"/>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5">
                  <a:extLst>
                    <a:ext uri="{96DAC541-7B7A-43D3-8B79-37D633B846F1}">
                      <asvg:svgBlip xmlns:asvg="http://schemas.microsoft.com/office/drawing/2016/SVG/main" r:embed="rId6"/>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750" indent="0">
              <a:buNone/>
            </a:pPr>
            <a:r>
              <a:rPr lang="en-US" sz="700" dirty="0"/>
              <a:t>Images from https://pxhere.com/de/photo/683599 https://pxhere.com/de/photo/661723</a:t>
            </a:r>
          </a:p>
        </p:txBody>
      </p:sp>
    </p:spTree>
    <p:extLst>
      <p:ext uri="{BB962C8B-B14F-4D97-AF65-F5344CB8AC3E}">
        <p14:creationId xmlns:p14="http://schemas.microsoft.com/office/powerpoint/2010/main" val="3505270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E61FD-61AB-1A6C-F303-4CB3DBF0D8BF}"/>
              </a:ext>
            </a:extLst>
          </p:cNvPr>
          <p:cNvSpPr>
            <a:spLocks noGrp="1"/>
          </p:cNvSpPr>
          <p:nvPr>
            <p:ph type="title"/>
          </p:nvPr>
        </p:nvSpPr>
        <p:spPr/>
        <p:txBody>
          <a:bodyPr/>
          <a:lstStyle/>
          <a:p>
            <a:r>
              <a:rPr lang="de-DE" dirty="0" err="1"/>
              <a:t>Ecological</a:t>
            </a:r>
            <a:r>
              <a:rPr lang="de-DE" dirty="0"/>
              <a:t> </a:t>
            </a:r>
            <a:r>
              <a:rPr lang="de-DE" dirty="0" err="1"/>
              <a:t>Aesthetics</a:t>
            </a:r>
            <a:endParaRPr lang="de-DE" dirty="0"/>
          </a:p>
        </p:txBody>
      </p:sp>
      <p:sp>
        <p:nvSpPr>
          <p:cNvPr id="3" name="Fußzeilenplatzhalter 2">
            <a:extLst>
              <a:ext uri="{FF2B5EF4-FFF2-40B4-BE49-F238E27FC236}">
                <a16:creationId xmlns:a16="http://schemas.microsoft.com/office/drawing/2014/main" id="{C229CD53-4747-95CA-4E6D-01A00E2BA60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97BEAC6-7823-E0C3-0D06-00F3DB886AC4}"/>
              </a:ext>
            </a:extLst>
          </p:cNvPr>
          <p:cNvSpPr>
            <a:spLocks noGrp="1"/>
          </p:cNvSpPr>
          <p:nvPr>
            <p:ph type="sldNum" sz="quarter" idx="33"/>
          </p:nvPr>
        </p:nvSpPr>
        <p:spPr/>
        <p:txBody>
          <a:bodyPr/>
          <a:lstStyle/>
          <a:p>
            <a:fld id="{BA24374A-C3A8-471A-8837-3FC31668ABE5}" type="slidenum">
              <a:rPr lang="de-DE" smtClean="0"/>
              <a:pPr/>
              <a:t>48</a:t>
            </a:fld>
            <a:endParaRPr lang="de-DE" dirty="0"/>
          </a:p>
        </p:txBody>
      </p:sp>
      <p:sp>
        <p:nvSpPr>
          <p:cNvPr id="5" name="Textplatzhalter 4">
            <a:extLst>
              <a:ext uri="{FF2B5EF4-FFF2-40B4-BE49-F238E27FC236}">
                <a16:creationId xmlns:a16="http://schemas.microsoft.com/office/drawing/2014/main" id="{76A2FA75-070E-A3C9-D996-FF36817548D3}"/>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CE4A3DF4-7572-D91B-775E-CD99932EC28F}"/>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D07FC4B3-8491-2C56-9DFC-662B042AC372}"/>
              </a:ext>
            </a:extLst>
          </p:cNvPr>
          <p:cNvSpPr>
            <a:spLocks noGrp="1"/>
          </p:cNvSpPr>
          <p:nvPr>
            <p:ph sz="quarter" idx="35"/>
          </p:nvPr>
        </p:nvSpPr>
        <p:spPr/>
        <p:txBody>
          <a:bodyPr/>
          <a:lstStyle/>
          <a:p>
            <a:r>
              <a:rPr lang="de-DE" sz="1000" dirty="0"/>
              <a:t>Image from: </a:t>
            </a:r>
            <a:r>
              <a:rPr lang="de-DE" dirty="0"/>
              <a:t>Lee Lee-</a:t>
            </a:r>
            <a:r>
              <a:rPr lang="de-DE" dirty="0" err="1"/>
              <a:t>Hsueh</a:t>
            </a:r>
            <a:r>
              <a:rPr lang="de-DE" dirty="0"/>
              <a:t>, </a:t>
            </a:r>
            <a:r>
              <a:rPr lang="en-US" dirty="0"/>
              <a:t>Ecological Aesthetics: Design Thinking to Landscape Beauty with Healthy Ecology, DOI: 10.5772/intechopen.73615 </a:t>
            </a:r>
            <a:r>
              <a:rPr lang="de-DE" sz="1000" dirty="0">
                <a:hlinkClick r:id="rId2"/>
              </a:rPr>
              <a:t>https://www.intechopen.com/chapters/59218</a:t>
            </a:r>
            <a:r>
              <a:rPr lang="de-DE" sz="1000" dirty="0"/>
              <a:t> </a:t>
            </a:r>
          </a:p>
        </p:txBody>
      </p:sp>
      <p:pic>
        <p:nvPicPr>
          <p:cNvPr id="8" name="Picture 2">
            <a:extLst>
              <a:ext uri="{FF2B5EF4-FFF2-40B4-BE49-F238E27FC236}">
                <a16:creationId xmlns:a16="http://schemas.microsoft.com/office/drawing/2014/main" id="{061C0750-B062-DCB2-6043-1B971E94E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292" y="1089618"/>
            <a:ext cx="9365206" cy="4535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499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C05E1-08A8-4193-2129-A610D29157A9}"/>
              </a:ext>
            </a:extLst>
          </p:cNvPr>
          <p:cNvSpPr>
            <a:spLocks noGrp="1"/>
          </p:cNvSpPr>
          <p:nvPr>
            <p:ph type="title"/>
          </p:nvPr>
        </p:nvSpPr>
        <p:spPr/>
        <p:txBody>
          <a:bodyPr/>
          <a:lstStyle/>
          <a:p>
            <a:r>
              <a:rPr lang="de-DE" sz="3200" dirty="0" err="1">
                <a:effectLst/>
              </a:rPr>
              <a:t>Ecological</a:t>
            </a:r>
            <a:r>
              <a:rPr lang="de-DE" sz="3200" dirty="0">
                <a:effectLst/>
              </a:rPr>
              <a:t> </a:t>
            </a:r>
            <a:r>
              <a:rPr lang="de-DE" sz="3200" dirty="0" err="1">
                <a:effectLst/>
              </a:rPr>
              <a:t>Aesthetics</a:t>
            </a:r>
            <a:endParaRPr lang="de-DE" dirty="0"/>
          </a:p>
        </p:txBody>
      </p:sp>
      <p:sp>
        <p:nvSpPr>
          <p:cNvPr id="3" name="Fußzeilenplatzhalter 2">
            <a:extLst>
              <a:ext uri="{FF2B5EF4-FFF2-40B4-BE49-F238E27FC236}">
                <a16:creationId xmlns:a16="http://schemas.microsoft.com/office/drawing/2014/main" id="{C350E581-8F5C-7E72-54DF-130A1C580AB6}"/>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FE61EF7-5E0F-16B0-BFA5-EE7C925A01CC}"/>
              </a:ext>
            </a:extLst>
          </p:cNvPr>
          <p:cNvSpPr>
            <a:spLocks noGrp="1"/>
          </p:cNvSpPr>
          <p:nvPr>
            <p:ph type="sldNum" sz="quarter" idx="33"/>
          </p:nvPr>
        </p:nvSpPr>
        <p:spPr/>
        <p:txBody>
          <a:bodyPr/>
          <a:lstStyle/>
          <a:p>
            <a:fld id="{BA24374A-C3A8-471A-8837-3FC31668ABE5}" type="slidenum">
              <a:rPr lang="de-DE" smtClean="0"/>
              <a:pPr/>
              <a:t>49</a:t>
            </a:fld>
            <a:endParaRPr lang="de-DE" dirty="0"/>
          </a:p>
        </p:txBody>
      </p:sp>
      <p:sp>
        <p:nvSpPr>
          <p:cNvPr id="5" name="Textplatzhalter 4">
            <a:extLst>
              <a:ext uri="{FF2B5EF4-FFF2-40B4-BE49-F238E27FC236}">
                <a16:creationId xmlns:a16="http://schemas.microsoft.com/office/drawing/2014/main" id="{86560F97-3F97-5790-CB48-2388DFEDA830}"/>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294D8DE3-3BCE-4867-1BCA-A3E4F37A1348}"/>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05E70125-59D6-066A-6BAF-87023B5D2C6F}"/>
              </a:ext>
            </a:extLst>
          </p:cNvPr>
          <p:cNvSpPr>
            <a:spLocks noGrp="1"/>
          </p:cNvSpPr>
          <p:nvPr>
            <p:ph sz="quarter" idx="35"/>
          </p:nvPr>
        </p:nvSpPr>
        <p:spPr/>
        <p:txBody>
          <a:bodyPr/>
          <a:lstStyle/>
          <a:p>
            <a:pPr algn="l"/>
            <a:r>
              <a:rPr lang="en-US" b="1" i="0" dirty="0">
                <a:solidFill>
                  <a:srgbClr val="000000"/>
                </a:solidFill>
                <a:effectLst/>
                <a:latin typeface="FSBrabo"/>
              </a:rPr>
              <a:t>Ecological Aesthetics: Design Thinking to Landscape Beauty with Healthy Ecology</a:t>
            </a:r>
          </a:p>
          <a:p>
            <a:pPr algn="l"/>
            <a:r>
              <a:rPr lang="en-US" b="0" i="0" cap="all" dirty="0">
                <a:solidFill>
                  <a:srgbClr val="000000"/>
                </a:solidFill>
                <a:effectLst/>
                <a:latin typeface="Relative Bold"/>
              </a:rPr>
              <a:t>WRITTEN BY</a:t>
            </a:r>
          </a:p>
          <a:p>
            <a:pPr algn="l"/>
            <a:r>
              <a:rPr lang="en-US" b="0" i="0" dirty="0">
                <a:solidFill>
                  <a:srgbClr val="000000"/>
                </a:solidFill>
                <a:effectLst/>
                <a:latin typeface="Relative Bold"/>
              </a:rPr>
              <a:t>Lee Lee-Hsueh</a:t>
            </a:r>
          </a:p>
          <a:p>
            <a:r>
              <a:rPr lang="de-DE" dirty="0"/>
              <a:t>Lee Lee-</a:t>
            </a:r>
            <a:r>
              <a:rPr lang="de-DE" dirty="0" err="1"/>
              <a:t>Hsueh</a:t>
            </a:r>
            <a:r>
              <a:rPr lang="de-DE" dirty="0"/>
              <a:t>, </a:t>
            </a:r>
            <a:r>
              <a:rPr lang="en-US" dirty="0"/>
              <a:t>Ecological Aesthetics: Design Thinking to Landscape Beauty with Healthy Ecology, DOI: 10.5772/intechopen.73615 </a:t>
            </a:r>
            <a:endParaRPr lang="de-DE" dirty="0"/>
          </a:p>
        </p:txBody>
      </p:sp>
      <p:graphicFrame>
        <p:nvGraphicFramePr>
          <p:cNvPr id="8" name="Tabelle 7">
            <a:extLst>
              <a:ext uri="{FF2B5EF4-FFF2-40B4-BE49-F238E27FC236}">
                <a16:creationId xmlns:a16="http://schemas.microsoft.com/office/drawing/2014/main" id="{741ABF2E-B530-F1FA-DA39-8088274A4068}"/>
              </a:ext>
            </a:extLst>
          </p:cNvPr>
          <p:cNvGraphicFramePr>
            <a:graphicFrameLocks noGrp="1"/>
          </p:cNvGraphicFramePr>
          <p:nvPr>
            <p:extLst>
              <p:ext uri="{D42A27DB-BD31-4B8C-83A1-F6EECF244321}">
                <p14:modId xmlns:p14="http://schemas.microsoft.com/office/powerpoint/2010/main" val="2567391882"/>
              </p:ext>
            </p:extLst>
          </p:nvPr>
        </p:nvGraphicFramePr>
        <p:xfrm>
          <a:off x="695323" y="1358108"/>
          <a:ext cx="10906128" cy="4514792"/>
        </p:xfrm>
        <a:graphic>
          <a:graphicData uri="http://schemas.openxmlformats.org/drawingml/2006/table">
            <a:tbl>
              <a:tblPr/>
              <a:tblGrid>
                <a:gridCol w="3635376">
                  <a:extLst>
                    <a:ext uri="{9D8B030D-6E8A-4147-A177-3AD203B41FA5}">
                      <a16:colId xmlns:a16="http://schemas.microsoft.com/office/drawing/2014/main" val="190960278"/>
                    </a:ext>
                  </a:extLst>
                </a:gridCol>
                <a:gridCol w="3635376">
                  <a:extLst>
                    <a:ext uri="{9D8B030D-6E8A-4147-A177-3AD203B41FA5}">
                      <a16:colId xmlns:a16="http://schemas.microsoft.com/office/drawing/2014/main" val="1608194064"/>
                    </a:ext>
                  </a:extLst>
                </a:gridCol>
                <a:gridCol w="3635376">
                  <a:extLst>
                    <a:ext uri="{9D8B030D-6E8A-4147-A177-3AD203B41FA5}">
                      <a16:colId xmlns:a16="http://schemas.microsoft.com/office/drawing/2014/main" val="760087765"/>
                    </a:ext>
                  </a:extLst>
                </a:gridCol>
              </a:tblGrid>
              <a:tr h="407446">
                <a:tc gridSpan="2">
                  <a:txBody>
                    <a:bodyPr/>
                    <a:lstStyle/>
                    <a:p>
                      <a:pPr fontAlgn="ctr"/>
                      <a:r>
                        <a:rPr lang="en-US" sz="1800" b="0" dirty="0">
                          <a:solidFill>
                            <a:schemeClr val="bg1"/>
                          </a:solidFill>
                          <a:effectLst/>
                        </a:rPr>
                        <a:t>The construction of landscape and ecological characteristics</a:t>
                      </a: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de-DE"/>
                    </a:p>
                  </a:txBody>
                  <a:tcPr/>
                </a:tc>
                <a:tc rowSpan="2">
                  <a:txBody>
                    <a:bodyPr/>
                    <a:lstStyle/>
                    <a:p>
                      <a:pPr fontAlgn="ctr"/>
                      <a:r>
                        <a:rPr lang="de-DE" sz="1800" b="0" dirty="0" err="1">
                          <a:solidFill>
                            <a:schemeClr val="bg1"/>
                          </a:solidFill>
                          <a:effectLst/>
                        </a:rPr>
                        <a:t>Aesthetic</a:t>
                      </a:r>
                      <a:r>
                        <a:rPr lang="de-DE" sz="1800" b="0" dirty="0">
                          <a:solidFill>
                            <a:schemeClr val="bg1"/>
                          </a:solidFill>
                          <a:effectLst/>
                        </a:rPr>
                        <a:t> </a:t>
                      </a:r>
                      <a:r>
                        <a:rPr lang="de-DE" sz="1800" b="0" dirty="0" err="1">
                          <a:solidFill>
                            <a:schemeClr val="bg1"/>
                          </a:solidFill>
                          <a:effectLst/>
                        </a:rPr>
                        <a:t>appreciation</a:t>
                      </a:r>
                      <a:r>
                        <a:rPr lang="de-DE" sz="1800" b="0" dirty="0">
                          <a:solidFill>
                            <a:schemeClr val="bg1"/>
                          </a:solidFill>
                          <a:effectLst/>
                        </a:rPr>
                        <a:t> </a:t>
                      </a:r>
                      <a:r>
                        <a:rPr lang="de-DE" sz="1800" b="0" dirty="0" err="1">
                          <a:solidFill>
                            <a:schemeClr val="bg1"/>
                          </a:solidFill>
                          <a:effectLst/>
                        </a:rPr>
                        <a:t>transaction</a:t>
                      </a:r>
                      <a:r>
                        <a:rPr lang="de-DE" sz="1800" b="0" dirty="0">
                          <a:solidFill>
                            <a:schemeClr val="bg1"/>
                          </a:solidFill>
                          <a:effectLst/>
                        </a:rPr>
                        <a:t> </a:t>
                      </a:r>
                      <a:r>
                        <a:rPr lang="de-DE" sz="1800" b="0" dirty="0" err="1">
                          <a:solidFill>
                            <a:schemeClr val="bg1"/>
                          </a:solidFill>
                          <a:effectLst/>
                        </a:rPr>
                        <a:t>characteristics</a:t>
                      </a:r>
                      <a:endParaRPr lang="de-DE" sz="1800" b="0" dirty="0">
                        <a:solidFill>
                          <a:schemeClr val="bg1"/>
                        </a:solidFill>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258932731"/>
                  </a:ext>
                </a:extLst>
              </a:tr>
              <a:tr h="407446">
                <a:tc>
                  <a:txBody>
                    <a:bodyPr/>
                    <a:lstStyle/>
                    <a:p>
                      <a:pPr fontAlgn="ctr"/>
                      <a:r>
                        <a:rPr lang="de-DE" sz="1800" b="0" dirty="0" err="1">
                          <a:solidFill>
                            <a:schemeClr val="bg1"/>
                          </a:solidFill>
                          <a:effectLst/>
                        </a:rPr>
                        <a:t>Physical</a:t>
                      </a:r>
                      <a:r>
                        <a:rPr lang="de-DE" sz="1800" b="0" dirty="0">
                          <a:solidFill>
                            <a:schemeClr val="bg1"/>
                          </a:solidFill>
                          <a:effectLst/>
                        </a:rPr>
                        <a:t> </a:t>
                      </a:r>
                      <a:r>
                        <a:rPr lang="de-DE" sz="1800" b="0" dirty="0" err="1">
                          <a:solidFill>
                            <a:schemeClr val="bg1"/>
                          </a:solidFill>
                          <a:effectLst/>
                        </a:rPr>
                        <a:t>elements</a:t>
                      </a:r>
                      <a:endParaRPr lang="de-DE" sz="1800" b="0" dirty="0">
                        <a:solidFill>
                          <a:schemeClr val="bg1"/>
                        </a:solidFill>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fontAlgn="ctr"/>
                      <a:r>
                        <a:rPr lang="de-DE" sz="1800" b="0" dirty="0" err="1">
                          <a:solidFill>
                            <a:schemeClr val="bg1"/>
                          </a:solidFill>
                          <a:effectLst/>
                        </a:rPr>
                        <a:t>Spatial</a:t>
                      </a:r>
                      <a:r>
                        <a:rPr lang="de-DE" sz="1800" b="0" dirty="0">
                          <a:solidFill>
                            <a:schemeClr val="bg1"/>
                          </a:solidFill>
                          <a:effectLst/>
                        </a:rPr>
                        <a:t> </a:t>
                      </a:r>
                      <a:r>
                        <a:rPr lang="de-DE" sz="1800" b="0" dirty="0" err="1">
                          <a:solidFill>
                            <a:schemeClr val="bg1"/>
                          </a:solidFill>
                          <a:effectLst/>
                        </a:rPr>
                        <a:t>layout</a:t>
                      </a:r>
                      <a:endParaRPr lang="de-DE" sz="1800" b="0" dirty="0">
                        <a:solidFill>
                          <a:schemeClr val="bg1"/>
                        </a:solidFill>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vMerge="1">
                  <a:txBody>
                    <a:bodyPr/>
                    <a:lstStyle/>
                    <a:p>
                      <a:endParaRPr lang="de-DE"/>
                    </a:p>
                  </a:txBody>
                  <a:tcPr/>
                </a:tc>
                <a:extLst>
                  <a:ext uri="{0D108BD9-81ED-4DB2-BD59-A6C34878D82A}">
                    <a16:rowId xmlns:a16="http://schemas.microsoft.com/office/drawing/2014/main" val="216420591"/>
                  </a:ext>
                </a:extLst>
              </a:tr>
              <a:tr h="376794">
                <a:tc>
                  <a:txBody>
                    <a:bodyPr/>
                    <a:lstStyle/>
                    <a:p>
                      <a:pPr fontAlgn="ctr"/>
                      <a:r>
                        <a:rPr lang="de-DE" sz="1800" dirty="0">
                          <a:effectLst/>
                        </a:rPr>
                        <a:t>Vegetation</a:t>
                      </a: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fontAlgn="ctr"/>
                      <a:r>
                        <a:rPr lang="de-DE" sz="1800">
                          <a:effectLst/>
                        </a:rPr>
                        <a:t>Landscape room</a:t>
                      </a: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fontAlgn="ctr"/>
                      <a:r>
                        <a:rPr lang="de-DE" sz="1800" dirty="0" err="1">
                          <a:effectLst/>
                        </a:rPr>
                        <a:t>Coherence</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71831904"/>
                  </a:ext>
                </a:extLst>
              </a:tr>
              <a:tr h="659390">
                <a:tc>
                  <a:txBody>
                    <a:bodyPr/>
                    <a:lstStyle/>
                    <a:p>
                      <a:pPr fontAlgn="ctr"/>
                      <a:r>
                        <a:rPr lang="de-DE" sz="1800" dirty="0" err="1">
                          <a:effectLst/>
                        </a:rPr>
                        <a:t>Vegetable</a:t>
                      </a:r>
                      <a:r>
                        <a:rPr lang="de-DE" sz="1800" dirty="0">
                          <a:effectLst/>
                        </a:rPr>
                        <a:t> </a:t>
                      </a:r>
                      <a:r>
                        <a:rPr lang="de-DE" sz="1800" dirty="0" err="1">
                          <a:effectLst/>
                        </a:rPr>
                        <a:t>structure</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fontAlgn="ctr"/>
                      <a:r>
                        <a:rPr lang="de-DE" sz="1800" dirty="0" err="1">
                          <a:effectLst/>
                        </a:rPr>
                        <a:t>Foreground</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fontAlgn="ctr"/>
                      <a:r>
                        <a:rPr lang="de-DE" sz="1800" dirty="0" err="1">
                          <a:effectLst/>
                        </a:rPr>
                        <a:t>Openness</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16832527"/>
                  </a:ext>
                </a:extLst>
              </a:tr>
              <a:tr h="376794">
                <a:tc>
                  <a:txBody>
                    <a:bodyPr/>
                    <a:lstStyle/>
                    <a:p>
                      <a:pPr fontAlgn="ctr"/>
                      <a:r>
                        <a:rPr lang="de-DE" sz="1800" dirty="0">
                          <a:effectLst/>
                        </a:rPr>
                        <a:t>Vertical </a:t>
                      </a:r>
                      <a:r>
                        <a:rPr lang="de-DE" sz="1800" dirty="0" err="1">
                          <a:effectLst/>
                        </a:rPr>
                        <a:t>element</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fontAlgn="ctr"/>
                      <a:r>
                        <a:rPr lang="de-DE" sz="1800" dirty="0">
                          <a:effectLst/>
                        </a:rPr>
                        <a:t>Middle </a:t>
                      </a:r>
                      <a:r>
                        <a:rPr lang="de-DE" sz="1800" dirty="0" err="1">
                          <a:effectLst/>
                        </a:rPr>
                        <a:t>ground</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fontAlgn="ctr"/>
                      <a:r>
                        <a:rPr lang="de-DE" sz="1800">
                          <a:effectLst/>
                        </a:rPr>
                        <a:t>Complexity</a:t>
                      </a: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40551390"/>
                  </a:ext>
                </a:extLst>
              </a:tr>
              <a:tr h="376794">
                <a:tc>
                  <a:txBody>
                    <a:bodyPr/>
                    <a:lstStyle/>
                    <a:p>
                      <a:pPr fontAlgn="ctr"/>
                      <a:r>
                        <a:rPr lang="de-DE" sz="1800" dirty="0">
                          <a:effectLst/>
                        </a:rPr>
                        <a:t>Pattern/</a:t>
                      </a:r>
                      <a:r>
                        <a:rPr lang="de-DE" sz="1800" dirty="0" err="1">
                          <a:effectLst/>
                        </a:rPr>
                        <a:t>land</a:t>
                      </a:r>
                      <a:r>
                        <a:rPr lang="de-DE" sz="1800" dirty="0">
                          <a:effectLst/>
                        </a:rPr>
                        <a:t> </a:t>
                      </a:r>
                      <a:r>
                        <a:rPr lang="de-DE" sz="1800" dirty="0" err="1">
                          <a:effectLst/>
                        </a:rPr>
                        <a:t>cover</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fontAlgn="ctr"/>
                      <a:r>
                        <a:rPr lang="de-DE" sz="1800" dirty="0">
                          <a:effectLst/>
                        </a:rPr>
                        <a:t>Back </a:t>
                      </a:r>
                      <a:r>
                        <a:rPr lang="de-DE" sz="1800" dirty="0" err="1">
                          <a:effectLst/>
                        </a:rPr>
                        <a:t>ground</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fontAlgn="ctr"/>
                      <a:r>
                        <a:rPr lang="de-DE" sz="1800">
                          <a:effectLst/>
                        </a:rPr>
                        <a:t>Naturalness</a:t>
                      </a: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08120901"/>
                  </a:ext>
                </a:extLst>
              </a:tr>
              <a:tr h="376794">
                <a:tc>
                  <a:txBody>
                    <a:bodyPr/>
                    <a:lstStyle/>
                    <a:p>
                      <a:pPr fontAlgn="ctr"/>
                      <a:r>
                        <a:rPr lang="de-DE" sz="1800" dirty="0">
                          <a:effectLst/>
                        </a:rPr>
                        <a:t>Edge</a:t>
                      </a: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fontAlgn="ctr"/>
                      <a:r>
                        <a:rPr lang="de-DE" sz="1800" dirty="0">
                          <a:effectLst/>
                        </a:rPr>
                        <a:t>Overall </a:t>
                      </a:r>
                      <a:r>
                        <a:rPr lang="de-DE" sz="1800" dirty="0" err="1">
                          <a:effectLst/>
                        </a:rPr>
                        <a:t>landscape</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fontAlgn="ctr"/>
                      <a:r>
                        <a:rPr lang="de-DE" sz="1800" dirty="0" err="1">
                          <a:effectLst/>
                        </a:rPr>
                        <a:t>Diversity</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18545014"/>
                  </a:ext>
                </a:extLst>
              </a:tr>
              <a:tr h="422934">
                <a:tc rowSpan="2">
                  <a:txBody>
                    <a:bodyPr/>
                    <a:lstStyle/>
                    <a:p>
                      <a:pPr fontAlgn="ctr"/>
                      <a:r>
                        <a:rPr lang="de-DE" sz="1800" dirty="0">
                          <a:effectLst/>
                        </a:rPr>
                        <a:t>Man-made feature/human </a:t>
                      </a:r>
                      <a:r>
                        <a:rPr lang="de-DE" sz="1800" dirty="0" err="1">
                          <a:effectLst/>
                        </a:rPr>
                        <a:t>activities</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rowSpan="2">
                  <a:txBody>
                    <a:bodyPr/>
                    <a:lstStyle/>
                    <a:p>
                      <a:pPr fontAlgn="ctr"/>
                      <a:r>
                        <a:rPr lang="de-DE" sz="1800" dirty="0" err="1">
                          <a:effectLst/>
                        </a:rPr>
                        <a:t>Surrounding</a:t>
                      </a:r>
                      <a:r>
                        <a:rPr lang="de-DE" sz="1800" dirty="0">
                          <a:effectLst/>
                        </a:rPr>
                        <a:t> </a:t>
                      </a:r>
                      <a:r>
                        <a:rPr lang="de-DE" sz="1800" dirty="0" err="1">
                          <a:effectLst/>
                        </a:rPr>
                        <a:t>environment</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fontAlgn="ctr"/>
                      <a:r>
                        <a:rPr lang="de-DE" sz="1800" dirty="0" err="1">
                          <a:effectLst/>
                        </a:rPr>
                        <a:t>Richness</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78661066"/>
                  </a:ext>
                </a:extLst>
              </a:tr>
              <a:tr h="0">
                <a:tc vMerge="1">
                  <a:txBody>
                    <a:bodyPr/>
                    <a:lstStyle/>
                    <a:p>
                      <a:endParaRPr lang="de-DE"/>
                    </a:p>
                  </a:txBody>
                  <a:tcPr/>
                </a:tc>
                <a:tc vMerge="1">
                  <a:txBody>
                    <a:bodyPr/>
                    <a:lstStyle/>
                    <a:p>
                      <a:pPr fontAlgn="ct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fontAlgn="ctr"/>
                      <a:r>
                        <a:rPr lang="de-DE" sz="1800" dirty="0" err="1">
                          <a:effectLst/>
                        </a:rPr>
                        <a:t>Evenness</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22596193"/>
                  </a:ext>
                </a:extLst>
              </a:tr>
              <a:tr h="376794">
                <a:tc>
                  <a:txBody>
                    <a:bodyPr/>
                    <a:lstStyle/>
                    <a:p>
                      <a:pPr fontAlgn="ctr"/>
                      <a:r>
                        <a:rPr lang="de-DE" sz="1800" dirty="0" err="1">
                          <a:effectLst/>
                        </a:rPr>
                        <a:t>Water</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fontAlgn="ct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fontAlgn="ctr"/>
                      <a:r>
                        <a:rPr lang="de-DE" sz="1800" dirty="0">
                          <a:effectLst/>
                        </a:rPr>
                        <a:t>Stewardship</a:t>
                      </a: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89487515"/>
                  </a:ext>
                </a:extLst>
              </a:tr>
              <a:tr h="376794">
                <a:tc>
                  <a:txBody>
                    <a:bodyPr/>
                    <a:lstStyle/>
                    <a:p>
                      <a:pPr fontAlgn="ctr"/>
                      <a:r>
                        <a:rPr lang="de-DE" sz="1800" dirty="0">
                          <a:effectLst/>
                        </a:rPr>
                        <a:t>Land </a:t>
                      </a:r>
                      <a:r>
                        <a:rPr lang="de-DE" sz="1800" dirty="0" err="1">
                          <a:effectLst/>
                        </a:rPr>
                        <a:t>use</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fontAlgn="ctr"/>
                      <a:endParaRPr lang="de-DE" sz="180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fontAlgn="ctr"/>
                      <a:r>
                        <a:rPr lang="de-DE" sz="1800" dirty="0" err="1">
                          <a:effectLst/>
                        </a:rPr>
                        <a:t>Disturbance</a:t>
                      </a:r>
                      <a:endParaRPr lang="de-DE" sz="1800" dirty="0">
                        <a:effectLst/>
                      </a:endParaRPr>
                    </a:p>
                  </a:txBody>
                  <a:tcPr marL="82492" marR="82492" marT="41246" marB="4124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15793440"/>
                  </a:ext>
                </a:extLst>
              </a:tr>
            </a:tbl>
          </a:graphicData>
        </a:graphic>
      </p:graphicFrame>
    </p:spTree>
    <p:extLst>
      <p:ext uri="{BB962C8B-B14F-4D97-AF65-F5344CB8AC3E}">
        <p14:creationId xmlns:p14="http://schemas.microsoft.com/office/powerpoint/2010/main" val="3000551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A0D3F-D32B-0E79-9EF9-AD1117DF45A8}"/>
              </a:ext>
            </a:extLst>
          </p:cNvPr>
          <p:cNvSpPr>
            <a:spLocks noGrp="1"/>
          </p:cNvSpPr>
          <p:nvPr>
            <p:ph type="title"/>
          </p:nvPr>
        </p:nvSpPr>
        <p:spPr/>
        <p:txBody>
          <a:bodyPr/>
          <a:lstStyle/>
          <a:p>
            <a:r>
              <a:rPr lang="de-DE" dirty="0"/>
              <a:t>Action-</a:t>
            </a:r>
            <a:r>
              <a:rPr lang="de-DE" dirty="0" err="1"/>
              <a:t>Centric</a:t>
            </a:r>
            <a:r>
              <a:rPr lang="de-DE" dirty="0"/>
              <a:t> Model</a:t>
            </a:r>
          </a:p>
        </p:txBody>
      </p:sp>
      <p:sp>
        <p:nvSpPr>
          <p:cNvPr id="3" name="Fußzeilenplatzhalter 2">
            <a:extLst>
              <a:ext uri="{FF2B5EF4-FFF2-40B4-BE49-F238E27FC236}">
                <a16:creationId xmlns:a16="http://schemas.microsoft.com/office/drawing/2014/main" id="{3EA18D3E-C6C3-DAAD-CAAE-6B66793934B4}"/>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EFE3CA0-6F43-831B-88CC-EB5E303F4167}"/>
              </a:ext>
            </a:extLst>
          </p:cNvPr>
          <p:cNvSpPr>
            <a:spLocks noGrp="1"/>
          </p:cNvSpPr>
          <p:nvPr>
            <p:ph type="sldNum" sz="quarter" idx="33"/>
          </p:nvPr>
        </p:nvSpPr>
        <p:spPr/>
        <p:txBody>
          <a:bodyPr/>
          <a:lstStyle/>
          <a:p>
            <a:fld id="{BA24374A-C3A8-471A-8837-3FC31668ABE5}" type="slidenum">
              <a:rPr lang="de-DE" smtClean="0"/>
              <a:pPr/>
              <a:t>5</a:t>
            </a:fld>
            <a:endParaRPr lang="de-DE" dirty="0"/>
          </a:p>
        </p:txBody>
      </p:sp>
      <p:sp>
        <p:nvSpPr>
          <p:cNvPr id="5" name="Textplatzhalter 4">
            <a:extLst>
              <a:ext uri="{FF2B5EF4-FFF2-40B4-BE49-F238E27FC236}">
                <a16:creationId xmlns:a16="http://schemas.microsoft.com/office/drawing/2014/main" id="{DF941275-FB81-E820-6AC6-58ACCA663260}"/>
              </a:ext>
            </a:extLst>
          </p:cNvPr>
          <p:cNvSpPr>
            <a:spLocks noGrp="1"/>
          </p:cNvSpPr>
          <p:nvPr>
            <p:ph type="body" sz="quarter" idx="21"/>
          </p:nvPr>
        </p:nvSpPr>
        <p:spPr/>
        <p:txBody>
          <a:bodyPr/>
          <a:lstStyle/>
          <a:p>
            <a:r>
              <a:rPr lang="de-DE" sz="1400" dirty="0"/>
              <a:t>Design</a:t>
            </a:r>
            <a:endParaRPr lang="de-DE" dirty="0"/>
          </a:p>
        </p:txBody>
      </p:sp>
      <p:sp>
        <p:nvSpPr>
          <p:cNvPr id="6" name="Textplatzhalter 5">
            <a:extLst>
              <a:ext uri="{FF2B5EF4-FFF2-40B4-BE49-F238E27FC236}">
                <a16:creationId xmlns:a16="http://schemas.microsoft.com/office/drawing/2014/main" id="{01B6782F-006F-5E64-BF21-F60E971BFC42}"/>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08AFF4BA-7FC3-7440-BFA6-D6D549BF2081}"/>
              </a:ext>
            </a:extLst>
          </p:cNvPr>
          <p:cNvSpPr>
            <a:spLocks noGrp="1"/>
          </p:cNvSpPr>
          <p:nvPr>
            <p:ph sz="quarter" idx="35"/>
          </p:nvPr>
        </p:nvSpPr>
        <p:spPr/>
        <p:txBody>
          <a:bodyPr/>
          <a:lstStyle/>
          <a:p>
            <a:r>
              <a:rPr lang="de-DE" dirty="0"/>
              <a:t>Images from </a:t>
            </a:r>
            <a:r>
              <a:rPr lang="de-DE" dirty="0">
                <a:hlinkClick r:id="rId2"/>
              </a:rPr>
              <a:t>https://pxhere.com/de/photo/975666</a:t>
            </a:r>
            <a:r>
              <a:rPr lang="de-DE" dirty="0"/>
              <a:t>, </a:t>
            </a:r>
            <a:r>
              <a:rPr lang="de-DE" dirty="0">
                <a:hlinkClick r:id="rId3"/>
              </a:rPr>
              <a:t>https://pxhere.com/de/photo/1291811</a:t>
            </a:r>
            <a:r>
              <a:rPr lang="de-DE" dirty="0"/>
              <a:t> </a:t>
            </a:r>
          </a:p>
        </p:txBody>
      </p:sp>
      <p:pic>
        <p:nvPicPr>
          <p:cNvPr id="10" name="Grafik 9">
            <a:extLst>
              <a:ext uri="{FF2B5EF4-FFF2-40B4-BE49-F238E27FC236}">
                <a16:creationId xmlns:a16="http://schemas.microsoft.com/office/drawing/2014/main" id="{F2EC9CA5-9C6E-16A7-12F9-941D274BD1F4}"/>
              </a:ext>
            </a:extLst>
          </p:cNvPr>
          <p:cNvPicPr>
            <a:picLocks noChangeAspect="1"/>
          </p:cNvPicPr>
          <p:nvPr/>
        </p:nvPicPr>
        <p:blipFill>
          <a:blip r:embed="rId4">
            <a:extLst>
              <a:ext uri="{28A0092B-C50C-407E-A947-70E740481C1C}">
                <a14:useLocalDpi xmlns:a14="http://schemas.microsoft.com/office/drawing/2010/main" val="0"/>
              </a:ext>
            </a:extLst>
          </a:blip>
          <a:srcRect l="7749" r="7749"/>
          <a:stretch/>
        </p:blipFill>
        <p:spPr>
          <a:xfrm>
            <a:off x="695325" y="1444632"/>
            <a:ext cx="5332095" cy="4189809"/>
          </a:xfrm>
          <a:prstGeom prst="rect">
            <a:avLst/>
          </a:prstGeom>
        </p:spPr>
      </p:pic>
      <p:pic>
        <p:nvPicPr>
          <p:cNvPr id="11" name="Grafik 10">
            <a:extLst>
              <a:ext uri="{FF2B5EF4-FFF2-40B4-BE49-F238E27FC236}">
                <a16:creationId xmlns:a16="http://schemas.microsoft.com/office/drawing/2014/main" id="{F9FB840C-D067-06CE-E469-44708CC32655}"/>
              </a:ext>
            </a:extLst>
          </p:cNvPr>
          <p:cNvPicPr>
            <a:picLocks noChangeAspect="1"/>
          </p:cNvPicPr>
          <p:nvPr/>
        </p:nvPicPr>
        <p:blipFill>
          <a:blip r:embed="rId5">
            <a:extLst>
              <a:ext uri="{28A0092B-C50C-407E-A947-70E740481C1C}">
                <a14:useLocalDpi xmlns:a14="http://schemas.microsoft.com/office/drawing/2010/main" val="0"/>
              </a:ext>
            </a:extLst>
          </a:blip>
          <a:srcRect l="7418" r="7418"/>
          <a:stretch/>
        </p:blipFill>
        <p:spPr>
          <a:xfrm>
            <a:off x="6095999" y="1449388"/>
            <a:ext cx="5400675" cy="4185053"/>
          </a:xfrm>
          <a:prstGeom prst="rect">
            <a:avLst/>
          </a:prstGeom>
        </p:spPr>
      </p:pic>
    </p:spTree>
    <p:extLst>
      <p:ext uri="{BB962C8B-B14F-4D97-AF65-F5344CB8AC3E}">
        <p14:creationId xmlns:p14="http://schemas.microsoft.com/office/powerpoint/2010/main" val="1343949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Universal </a:t>
            </a:r>
            <a:r>
              <a:rPr lang="de-DE" sz="1800" dirty="0" err="1"/>
              <a:t>Principles</a:t>
            </a:r>
            <a:r>
              <a:rPr lang="de-DE" sz="1800" dirty="0"/>
              <a:t> </a:t>
            </a:r>
            <a:r>
              <a:rPr lang="de-DE" sz="1800" dirty="0" err="1"/>
              <a:t>of</a:t>
            </a:r>
            <a:r>
              <a:rPr lang="de-DE" sz="1800" dirty="0"/>
              <a:t> Design</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de-DE" dirty="0"/>
              <a:t>Gestalt Laws</a:t>
            </a:r>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50</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Slides adapted from hci-lecture.org (A. Schmidt, N. Henze, K. Wolf, V. Schwind), Image from: </a:t>
            </a:r>
            <a:r>
              <a:rPr lang="de-DE" sz="1200" b="0" i="0" dirty="0">
                <a:solidFill>
                  <a:sysClr val="windowText" lastClr="000000"/>
                </a:solidFill>
                <a:effectLst/>
                <a:latin typeface="arial" panose="020B0604020202020204" pitchFamily="34" charset="0"/>
                <a:hlinkClick r:id="rId7"/>
              </a:rPr>
              <a:t>https://pxhere.com/de/photo/956874</a:t>
            </a:r>
            <a:r>
              <a:rPr lang="de-DE" sz="1200" b="0" i="0" dirty="0">
                <a:solidFill>
                  <a:sysClr val="windowText" lastClr="000000"/>
                </a:solidFill>
                <a:effectLst/>
                <a:latin typeface="arial" panose="020B0604020202020204" pitchFamily="34" charset="0"/>
              </a:rPr>
              <a:t> </a:t>
            </a:r>
            <a:endParaRPr lang="en-US" sz="1200" dirty="0">
              <a:solidFill>
                <a:sysClr val="windowText" lastClr="000000"/>
              </a:solidFill>
            </a:endParaRPr>
          </a:p>
        </p:txBody>
      </p:sp>
      <p:pic>
        <p:nvPicPr>
          <p:cNvPr id="7" name="Bildplatzhalter 6">
            <a:extLst>
              <a:ext uri="{FF2B5EF4-FFF2-40B4-BE49-F238E27FC236}">
                <a16:creationId xmlns:a16="http://schemas.microsoft.com/office/drawing/2014/main" id="{8274E2F2-F0F8-1FE7-0C65-FBD7ED9908D5}"/>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30643" b="30643"/>
          <a:stretch/>
        </p:blipFill>
        <p:spPr>
          <a:xfrm>
            <a:off x="0" y="1089025"/>
            <a:ext cx="12192000" cy="2879725"/>
          </a:xfrm>
        </p:spPr>
      </p:pic>
    </p:spTree>
    <p:extLst>
      <p:ext uri="{BB962C8B-B14F-4D97-AF65-F5344CB8AC3E}">
        <p14:creationId xmlns:p14="http://schemas.microsoft.com/office/powerpoint/2010/main" val="713310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technology, website, server, web design, web developement, electronic device, musical keyboard, personal computer hardware, electronic instrument">
            <a:extLst>
              <a:ext uri="{FF2B5EF4-FFF2-40B4-BE49-F238E27FC236}">
                <a16:creationId xmlns:a16="http://schemas.microsoft.com/office/drawing/2014/main" id="{637FBF3C-2E5D-2DAE-7897-53F3E2FC83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375"/>
          <a:stretch/>
        </p:blipFill>
        <p:spPr bwMode="auto">
          <a:xfrm>
            <a:off x="0"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4173ACD-0FEF-C343-98AA-9B20A9D6A188}"/>
              </a:ext>
            </a:extLst>
          </p:cNvPr>
          <p:cNvSpPr>
            <a:spLocks noGrp="1"/>
          </p:cNvSpPr>
          <p:nvPr>
            <p:ph type="title"/>
          </p:nvPr>
        </p:nvSpPr>
        <p:spPr/>
        <p:txBody>
          <a:bodyPr/>
          <a:lstStyle/>
          <a:p>
            <a:r>
              <a:rPr lang="en-US" dirty="0">
                <a:solidFill>
                  <a:schemeClr val="bg1"/>
                </a:solidFill>
              </a:rPr>
              <a:t>Gestalt Laws</a:t>
            </a:r>
            <a:endParaRPr lang="de-DE" dirty="0"/>
          </a:p>
        </p:txBody>
      </p:sp>
      <p:sp>
        <p:nvSpPr>
          <p:cNvPr id="3" name="Fußzeilenplatzhalter 2">
            <a:extLst>
              <a:ext uri="{FF2B5EF4-FFF2-40B4-BE49-F238E27FC236}">
                <a16:creationId xmlns:a16="http://schemas.microsoft.com/office/drawing/2014/main" id="{1CCC69BE-B4BF-A452-5E9A-D0DA536D42F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EE02D0B-420F-0035-2B40-FF0E9D43BA23}"/>
              </a:ext>
            </a:extLst>
          </p:cNvPr>
          <p:cNvSpPr>
            <a:spLocks noGrp="1"/>
          </p:cNvSpPr>
          <p:nvPr>
            <p:ph type="sldNum" sz="quarter" idx="28"/>
          </p:nvPr>
        </p:nvSpPr>
        <p:spPr/>
        <p:txBody>
          <a:bodyPr/>
          <a:lstStyle/>
          <a:p>
            <a:fld id="{BA24374A-C3A8-471A-8837-3FC31668ABE5}" type="slidenum">
              <a:rPr lang="de-DE" smtClean="0"/>
              <a:pPr/>
              <a:t>51</a:t>
            </a:fld>
            <a:endParaRPr lang="de-DE" dirty="0"/>
          </a:p>
        </p:txBody>
      </p:sp>
      <p:sp>
        <p:nvSpPr>
          <p:cNvPr id="5" name="Textplatzhalter 4">
            <a:extLst>
              <a:ext uri="{FF2B5EF4-FFF2-40B4-BE49-F238E27FC236}">
                <a16:creationId xmlns:a16="http://schemas.microsoft.com/office/drawing/2014/main" id="{F255E8B2-DB55-D13A-259B-00172C177AC7}"/>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7EBE6093-D99F-F645-F498-59F4ADD6A4FE}"/>
              </a:ext>
            </a:extLst>
          </p:cNvPr>
          <p:cNvSpPr>
            <a:spLocks noGrp="1"/>
          </p:cNvSpPr>
          <p:nvPr>
            <p:ph type="body" sz="quarter" idx="29"/>
          </p:nvPr>
        </p:nvSpPr>
        <p:spPr/>
        <p:txBody>
          <a:bodyPr/>
          <a:lstStyle/>
          <a:p>
            <a:endParaRPr lang="de-DE"/>
          </a:p>
        </p:txBody>
      </p:sp>
    </p:spTree>
    <p:extLst>
      <p:ext uri="{BB962C8B-B14F-4D97-AF65-F5344CB8AC3E}">
        <p14:creationId xmlns:p14="http://schemas.microsoft.com/office/powerpoint/2010/main" val="6178230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FD0288-E94C-9391-BFA3-A25778321ACC}"/>
              </a:ext>
            </a:extLst>
          </p:cNvPr>
          <p:cNvSpPr>
            <a:spLocks noGrp="1"/>
          </p:cNvSpPr>
          <p:nvPr>
            <p:ph type="title"/>
          </p:nvPr>
        </p:nvSpPr>
        <p:spPr/>
        <p:txBody>
          <a:bodyPr/>
          <a:lstStyle/>
          <a:p>
            <a:r>
              <a:rPr lang="de-DE" dirty="0"/>
              <a:t>Gestalt Laws</a:t>
            </a:r>
          </a:p>
        </p:txBody>
      </p:sp>
      <p:sp>
        <p:nvSpPr>
          <p:cNvPr id="3" name="Fußzeilenplatzhalter 2">
            <a:extLst>
              <a:ext uri="{FF2B5EF4-FFF2-40B4-BE49-F238E27FC236}">
                <a16:creationId xmlns:a16="http://schemas.microsoft.com/office/drawing/2014/main" id="{F8A040B5-47F7-6E72-A0CB-E22A31BFD50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BA680E1-F3D5-8B4B-6D0C-E76773B71EB9}"/>
              </a:ext>
            </a:extLst>
          </p:cNvPr>
          <p:cNvSpPr>
            <a:spLocks noGrp="1"/>
          </p:cNvSpPr>
          <p:nvPr>
            <p:ph type="sldNum" sz="quarter" idx="28"/>
          </p:nvPr>
        </p:nvSpPr>
        <p:spPr/>
        <p:txBody>
          <a:bodyPr/>
          <a:lstStyle/>
          <a:p>
            <a:fld id="{BA24374A-C3A8-471A-8837-3FC31668ABE5}" type="slidenum">
              <a:rPr lang="de-DE" smtClean="0"/>
              <a:pPr/>
              <a:t>52</a:t>
            </a:fld>
            <a:endParaRPr lang="de-DE" dirty="0"/>
          </a:p>
        </p:txBody>
      </p:sp>
      <p:sp>
        <p:nvSpPr>
          <p:cNvPr id="5" name="Textplatzhalter 4">
            <a:extLst>
              <a:ext uri="{FF2B5EF4-FFF2-40B4-BE49-F238E27FC236}">
                <a16:creationId xmlns:a16="http://schemas.microsoft.com/office/drawing/2014/main" id="{E5C91DEC-E92D-968E-8C10-AAD382C27D88}"/>
              </a:ext>
            </a:extLst>
          </p:cNvPr>
          <p:cNvSpPr>
            <a:spLocks noGrp="1"/>
          </p:cNvSpPr>
          <p:nvPr>
            <p:ph type="body" sz="quarter" idx="21"/>
          </p:nvPr>
        </p:nvSpPr>
        <p:spPr/>
        <p:txBody>
          <a:bodyPr/>
          <a:lstStyle/>
          <a:p>
            <a:r>
              <a:rPr lang="de-DE" dirty="0"/>
              <a:t>Gestalt Laws</a:t>
            </a:r>
          </a:p>
        </p:txBody>
      </p:sp>
      <p:sp>
        <p:nvSpPr>
          <p:cNvPr id="6" name="Textplatzhalter 5">
            <a:extLst>
              <a:ext uri="{FF2B5EF4-FFF2-40B4-BE49-F238E27FC236}">
                <a16:creationId xmlns:a16="http://schemas.microsoft.com/office/drawing/2014/main" id="{9D782C6D-C438-67BA-A35F-4D970D8A840D}"/>
              </a:ext>
            </a:extLst>
          </p:cNvPr>
          <p:cNvSpPr>
            <a:spLocks noGrp="1"/>
          </p:cNvSpPr>
          <p:nvPr>
            <p:ph type="body" sz="quarter" idx="29"/>
          </p:nvPr>
        </p:nvSpPr>
        <p:spPr/>
        <p:txBody>
          <a:bodyPr>
            <a:normAutofit/>
          </a:bodyPr>
          <a:lstStyle/>
          <a:p>
            <a:r>
              <a:rPr lang="de-DE" sz="2400" dirty="0"/>
              <a:t>The German </a:t>
            </a:r>
            <a:r>
              <a:rPr lang="de-DE" sz="2400" dirty="0" err="1"/>
              <a:t>psychologists</a:t>
            </a:r>
            <a:r>
              <a:rPr lang="de-DE" sz="2400" dirty="0"/>
              <a:t> Max Wertheimer, Wolfgang Köhler, and Kurt </a:t>
            </a:r>
            <a:r>
              <a:rPr lang="de-DE" sz="2400" dirty="0" err="1"/>
              <a:t>Koffka</a:t>
            </a:r>
            <a:r>
              <a:rPr lang="de-DE" sz="2400" dirty="0"/>
              <a:t> </a:t>
            </a:r>
            <a:r>
              <a:rPr lang="de-DE" sz="2400" dirty="0" err="1"/>
              <a:t>found</a:t>
            </a:r>
            <a:r>
              <a:rPr lang="de-DE" sz="2400" dirty="0"/>
              <a:t> </a:t>
            </a:r>
            <a:r>
              <a:rPr lang="en-US" sz="2400" dirty="0"/>
              <a:t>that </a:t>
            </a:r>
            <a:r>
              <a:rPr lang="en-US" sz="2400" b="1" dirty="0">
                <a:solidFill>
                  <a:schemeClr val="accent1"/>
                </a:solidFill>
              </a:rPr>
              <a:t>humans mentally configure patterns using multiple principles</a:t>
            </a:r>
            <a:r>
              <a:rPr lang="en-US" sz="2400" dirty="0"/>
              <a:t> (later known as the “Gestalt Principles” or “Gestalt Laws”)</a:t>
            </a:r>
          </a:p>
          <a:p>
            <a:r>
              <a:rPr lang="en-US" sz="2400" dirty="0"/>
              <a:t>They proposed that intelligent organisms perceive patterns or configurations more easily than merely individual components</a:t>
            </a:r>
          </a:p>
          <a:p>
            <a:r>
              <a:rPr lang="en-US" sz="2400" dirty="0"/>
              <a:t>Gestalt psychologists extended the list and found that they occur in all sensual experiences (e.g., music):</a:t>
            </a:r>
          </a:p>
          <a:p>
            <a:pPr marL="800100" lvl="1" indent="-342900">
              <a:buClr>
                <a:schemeClr val="accent1"/>
              </a:buClr>
              <a:buFont typeface="Wingdings" panose="05000000000000000000" pitchFamily="2" charset="2"/>
              <a:buChar char="§"/>
            </a:pPr>
            <a:r>
              <a:rPr lang="en-US" sz="2000" dirty="0"/>
              <a:t>Proximity, Similarity, Simplicity (Good Form/</a:t>
            </a:r>
            <a:r>
              <a:rPr lang="en-US" sz="2000" dirty="0" err="1"/>
              <a:t>Prägnanz</a:t>
            </a:r>
            <a:r>
              <a:rPr lang="en-US" sz="2000" dirty="0"/>
              <a:t>), Continuation, Closure, Common fate, Common region, Concurrency / Simultaneousness, Connectivity, Past Experience</a:t>
            </a:r>
          </a:p>
          <a:p>
            <a:pPr lvl="1"/>
            <a:endParaRPr lang="de-DE" dirty="0"/>
          </a:p>
          <a:p>
            <a:endParaRPr lang="de-DE" dirty="0"/>
          </a:p>
        </p:txBody>
      </p:sp>
    </p:spTree>
    <p:extLst>
      <p:ext uri="{BB962C8B-B14F-4D97-AF65-F5344CB8AC3E}">
        <p14:creationId xmlns:p14="http://schemas.microsoft.com/office/powerpoint/2010/main" val="3119221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883E3-4B7D-CF73-42ED-7445DA7E6829}"/>
              </a:ext>
            </a:extLst>
          </p:cNvPr>
          <p:cNvSpPr>
            <a:spLocks noGrp="1"/>
          </p:cNvSpPr>
          <p:nvPr>
            <p:ph type="title"/>
          </p:nvPr>
        </p:nvSpPr>
        <p:spPr/>
        <p:txBody>
          <a:bodyPr/>
          <a:lstStyle/>
          <a:p>
            <a:r>
              <a:rPr lang="de-DE" dirty="0" err="1"/>
              <a:t>Proximity</a:t>
            </a:r>
            <a:endParaRPr lang="de-DE" dirty="0"/>
          </a:p>
        </p:txBody>
      </p:sp>
      <p:sp>
        <p:nvSpPr>
          <p:cNvPr id="3" name="Fußzeilenplatzhalter 2">
            <a:extLst>
              <a:ext uri="{FF2B5EF4-FFF2-40B4-BE49-F238E27FC236}">
                <a16:creationId xmlns:a16="http://schemas.microsoft.com/office/drawing/2014/main" id="{592D5299-603C-3ADD-6C00-C248075936D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26A128F-A7A6-0D67-F7F0-A52672471765}"/>
              </a:ext>
            </a:extLst>
          </p:cNvPr>
          <p:cNvSpPr>
            <a:spLocks noGrp="1"/>
          </p:cNvSpPr>
          <p:nvPr>
            <p:ph type="sldNum" sz="quarter" idx="28"/>
          </p:nvPr>
        </p:nvSpPr>
        <p:spPr/>
        <p:txBody>
          <a:bodyPr/>
          <a:lstStyle/>
          <a:p>
            <a:fld id="{BA24374A-C3A8-471A-8837-3FC31668ABE5}" type="slidenum">
              <a:rPr lang="de-DE" smtClean="0"/>
              <a:pPr/>
              <a:t>53</a:t>
            </a:fld>
            <a:endParaRPr lang="de-DE" dirty="0"/>
          </a:p>
        </p:txBody>
      </p:sp>
      <p:sp>
        <p:nvSpPr>
          <p:cNvPr id="5" name="Textplatzhalter 4">
            <a:extLst>
              <a:ext uri="{FF2B5EF4-FFF2-40B4-BE49-F238E27FC236}">
                <a16:creationId xmlns:a16="http://schemas.microsoft.com/office/drawing/2014/main" id="{7EFF994C-09B4-DBF9-5670-4CDAD6CB2C2D}"/>
              </a:ext>
            </a:extLst>
          </p:cNvPr>
          <p:cNvSpPr>
            <a:spLocks noGrp="1"/>
          </p:cNvSpPr>
          <p:nvPr>
            <p:ph type="body" sz="quarter" idx="21"/>
          </p:nvPr>
        </p:nvSpPr>
        <p:spPr/>
        <p:txBody>
          <a:bodyPr/>
          <a:lstStyle/>
          <a:p>
            <a:r>
              <a:rPr lang="de-DE" dirty="0"/>
              <a:t>Gestalt Laws</a:t>
            </a:r>
          </a:p>
        </p:txBody>
      </p:sp>
      <p:sp>
        <p:nvSpPr>
          <p:cNvPr id="6" name="Textplatzhalter 5">
            <a:extLst>
              <a:ext uri="{FF2B5EF4-FFF2-40B4-BE49-F238E27FC236}">
                <a16:creationId xmlns:a16="http://schemas.microsoft.com/office/drawing/2014/main" id="{D61467B0-AFF8-2024-AD2E-B6988CD8FB63}"/>
              </a:ext>
            </a:extLst>
          </p:cNvPr>
          <p:cNvSpPr>
            <a:spLocks noGrp="1"/>
          </p:cNvSpPr>
          <p:nvPr>
            <p:ph type="body" sz="quarter" idx="29"/>
          </p:nvPr>
        </p:nvSpPr>
        <p:spPr/>
        <p:txBody>
          <a:bodyPr/>
          <a:lstStyle/>
          <a:p>
            <a:endParaRPr lang="de-DE" dirty="0"/>
          </a:p>
        </p:txBody>
      </p:sp>
      <p:grpSp>
        <p:nvGrpSpPr>
          <p:cNvPr id="7" name="Gruppieren 6">
            <a:extLst>
              <a:ext uri="{FF2B5EF4-FFF2-40B4-BE49-F238E27FC236}">
                <a16:creationId xmlns:a16="http://schemas.microsoft.com/office/drawing/2014/main" id="{98733B30-638E-6B4D-02B6-C7054767EDB9}"/>
              </a:ext>
            </a:extLst>
          </p:cNvPr>
          <p:cNvGrpSpPr/>
          <p:nvPr/>
        </p:nvGrpSpPr>
        <p:grpSpPr>
          <a:xfrm>
            <a:off x="4133877" y="1749581"/>
            <a:ext cx="1044522" cy="3740794"/>
            <a:chOff x="847839" y="1559081"/>
            <a:chExt cx="1044522" cy="3740794"/>
          </a:xfrm>
        </p:grpSpPr>
        <p:sp>
          <p:nvSpPr>
            <p:cNvPr id="8" name="Ellipse 7">
              <a:extLst>
                <a:ext uri="{FF2B5EF4-FFF2-40B4-BE49-F238E27FC236}">
                  <a16:creationId xmlns:a16="http://schemas.microsoft.com/office/drawing/2014/main" id="{86E81B3B-54E3-7C6B-3B7F-4A5F74DBBAC2}"/>
                </a:ext>
              </a:extLst>
            </p:cNvPr>
            <p:cNvSpPr/>
            <p:nvPr/>
          </p:nvSpPr>
          <p:spPr>
            <a:xfrm>
              <a:off x="850483" y="1561487"/>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38C876BB-D652-B800-722F-516BC9701CF4}"/>
                </a:ext>
              </a:extLst>
            </p:cNvPr>
            <p:cNvSpPr/>
            <p:nvPr/>
          </p:nvSpPr>
          <p:spPr>
            <a:xfrm>
              <a:off x="849161" y="2239325"/>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883730AA-D95E-1CCF-89A2-98B053DD034A}"/>
                </a:ext>
              </a:extLst>
            </p:cNvPr>
            <p:cNvSpPr/>
            <p:nvPr/>
          </p:nvSpPr>
          <p:spPr>
            <a:xfrm>
              <a:off x="850483" y="2917163"/>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A877FD9B-9A49-AD70-5817-86627FE0027F}"/>
                </a:ext>
              </a:extLst>
            </p:cNvPr>
            <p:cNvSpPr/>
            <p:nvPr/>
          </p:nvSpPr>
          <p:spPr>
            <a:xfrm>
              <a:off x="849161" y="3595001"/>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9C4A2434-BFBC-ACE5-1196-62BDC46B1011}"/>
                </a:ext>
              </a:extLst>
            </p:cNvPr>
            <p:cNvSpPr/>
            <p:nvPr/>
          </p:nvSpPr>
          <p:spPr>
            <a:xfrm>
              <a:off x="849161" y="4272839"/>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948B206E-C37F-FC9A-9D17-CBFFFDBE6D34}"/>
                </a:ext>
              </a:extLst>
            </p:cNvPr>
            <p:cNvSpPr/>
            <p:nvPr/>
          </p:nvSpPr>
          <p:spPr>
            <a:xfrm>
              <a:off x="847839" y="4950677"/>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39E239C1-C831-C58F-D57F-231EF919FA77}"/>
                </a:ext>
              </a:extLst>
            </p:cNvPr>
            <p:cNvSpPr/>
            <p:nvPr/>
          </p:nvSpPr>
          <p:spPr>
            <a:xfrm>
              <a:off x="1543163" y="1559081"/>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CEF75DD4-1382-F1DD-DCAB-292E42AA7A8C}"/>
                </a:ext>
              </a:extLst>
            </p:cNvPr>
            <p:cNvSpPr/>
            <p:nvPr/>
          </p:nvSpPr>
          <p:spPr>
            <a:xfrm>
              <a:off x="1541841" y="2236919"/>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477F4532-0BEA-1085-3BBD-98ED0260E568}"/>
                </a:ext>
              </a:extLst>
            </p:cNvPr>
            <p:cNvSpPr/>
            <p:nvPr/>
          </p:nvSpPr>
          <p:spPr>
            <a:xfrm>
              <a:off x="1543163" y="2914757"/>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9147A708-94C2-A4D1-EB68-4AA23290CECC}"/>
                </a:ext>
              </a:extLst>
            </p:cNvPr>
            <p:cNvSpPr/>
            <p:nvPr/>
          </p:nvSpPr>
          <p:spPr>
            <a:xfrm>
              <a:off x="1541841" y="3592595"/>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0A01CCBE-0EA7-3266-A39D-67F3C7424B51}"/>
                </a:ext>
              </a:extLst>
            </p:cNvPr>
            <p:cNvSpPr/>
            <p:nvPr/>
          </p:nvSpPr>
          <p:spPr>
            <a:xfrm>
              <a:off x="1541841" y="4270433"/>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EFF5B6CA-125C-DE68-6FD2-B6AD2451FAB2}"/>
                </a:ext>
              </a:extLst>
            </p:cNvPr>
            <p:cNvSpPr/>
            <p:nvPr/>
          </p:nvSpPr>
          <p:spPr>
            <a:xfrm>
              <a:off x="1540519" y="4948271"/>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0" name="Gruppieren 19">
            <a:extLst>
              <a:ext uri="{FF2B5EF4-FFF2-40B4-BE49-F238E27FC236}">
                <a16:creationId xmlns:a16="http://schemas.microsoft.com/office/drawing/2014/main" id="{F3D6842D-5A3D-C313-9559-2670FECC08D5}"/>
              </a:ext>
            </a:extLst>
          </p:cNvPr>
          <p:cNvGrpSpPr/>
          <p:nvPr/>
        </p:nvGrpSpPr>
        <p:grpSpPr>
          <a:xfrm>
            <a:off x="5549245" y="1749581"/>
            <a:ext cx="1044522" cy="3740794"/>
            <a:chOff x="847839" y="1559081"/>
            <a:chExt cx="1044522" cy="3740794"/>
          </a:xfrm>
        </p:grpSpPr>
        <p:sp>
          <p:nvSpPr>
            <p:cNvPr id="21" name="Ellipse 20">
              <a:extLst>
                <a:ext uri="{FF2B5EF4-FFF2-40B4-BE49-F238E27FC236}">
                  <a16:creationId xmlns:a16="http://schemas.microsoft.com/office/drawing/2014/main" id="{DD66007F-89F3-E206-B2E5-259D452DFC89}"/>
                </a:ext>
              </a:extLst>
            </p:cNvPr>
            <p:cNvSpPr/>
            <p:nvPr/>
          </p:nvSpPr>
          <p:spPr>
            <a:xfrm>
              <a:off x="850483" y="1561487"/>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412ABCD6-CD3C-C9A3-D903-8905C288D6DE}"/>
                </a:ext>
              </a:extLst>
            </p:cNvPr>
            <p:cNvSpPr/>
            <p:nvPr/>
          </p:nvSpPr>
          <p:spPr>
            <a:xfrm>
              <a:off x="849161" y="2239325"/>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82F88C28-5827-FE91-06A7-5BA910E4CC76}"/>
                </a:ext>
              </a:extLst>
            </p:cNvPr>
            <p:cNvSpPr/>
            <p:nvPr/>
          </p:nvSpPr>
          <p:spPr>
            <a:xfrm>
              <a:off x="850483" y="2917163"/>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2C70576A-4963-4102-B9E1-DC8CEE492CB8}"/>
                </a:ext>
              </a:extLst>
            </p:cNvPr>
            <p:cNvSpPr/>
            <p:nvPr/>
          </p:nvSpPr>
          <p:spPr>
            <a:xfrm>
              <a:off x="849161" y="3595001"/>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5470B2E8-A891-C8F8-EA52-8888EABB8DD2}"/>
                </a:ext>
              </a:extLst>
            </p:cNvPr>
            <p:cNvSpPr/>
            <p:nvPr/>
          </p:nvSpPr>
          <p:spPr>
            <a:xfrm>
              <a:off x="849161" y="4272839"/>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B82C90E8-C50A-9FD4-FBD1-7B65FD444CB9}"/>
                </a:ext>
              </a:extLst>
            </p:cNvPr>
            <p:cNvSpPr/>
            <p:nvPr/>
          </p:nvSpPr>
          <p:spPr>
            <a:xfrm>
              <a:off x="847839" y="4950677"/>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a:extLst>
                <a:ext uri="{FF2B5EF4-FFF2-40B4-BE49-F238E27FC236}">
                  <a16:creationId xmlns:a16="http://schemas.microsoft.com/office/drawing/2014/main" id="{C327E5D3-AF4C-A562-FB6E-410DBD256685}"/>
                </a:ext>
              </a:extLst>
            </p:cNvPr>
            <p:cNvSpPr/>
            <p:nvPr/>
          </p:nvSpPr>
          <p:spPr>
            <a:xfrm>
              <a:off x="1543163" y="1559081"/>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a:extLst>
                <a:ext uri="{FF2B5EF4-FFF2-40B4-BE49-F238E27FC236}">
                  <a16:creationId xmlns:a16="http://schemas.microsoft.com/office/drawing/2014/main" id="{A4F7F765-B4E3-4B4E-694E-AAA4165F0BD3}"/>
                </a:ext>
              </a:extLst>
            </p:cNvPr>
            <p:cNvSpPr/>
            <p:nvPr/>
          </p:nvSpPr>
          <p:spPr>
            <a:xfrm>
              <a:off x="1541841" y="2236919"/>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6822E0BA-6CE8-EA5E-2414-1FCC8F566933}"/>
                </a:ext>
              </a:extLst>
            </p:cNvPr>
            <p:cNvSpPr/>
            <p:nvPr/>
          </p:nvSpPr>
          <p:spPr>
            <a:xfrm>
              <a:off x="1543163" y="2914757"/>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a:extLst>
                <a:ext uri="{FF2B5EF4-FFF2-40B4-BE49-F238E27FC236}">
                  <a16:creationId xmlns:a16="http://schemas.microsoft.com/office/drawing/2014/main" id="{04400A0A-D41B-CD09-7B02-BE132A0F0273}"/>
                </a:ext>
              </a:extLst>
            </p:cNvPr>
            <p:cNvSpPr/>
            <p:nvPr/>
          </p:nvSpPr>
          <p:spPr>
            <a:xfrm>
              <a:off x="1541841" y="3592595"/>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a:extLst>
                <a:ext uri="{FF2B5EF4-FFF2-40B4-BE49-F238E27FC236}">
                  <a16:creationId xmlns:a16="http://schemas.microsoft.com/office/drawing/2014/main" id="{CEE5B8F7-E08B-6D08-0120-FC3F8141A164}"/>
                </a:ext>
              </a:extLst>
            </p:cNvPr>
            <p:cNvSpPr/>
            <p:nvPr/>
          </p:nvSpPr>
          <p:spPr>
            <a:xfrm>
              <a:off x="1541841" y="4270433"/>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3B33CE51-DC15-84FE-66E4-D3F1B3AB70A5}"/>
                </a:ext>
              </a:extLst>
            </p:cNvPr>
            <p:cNvSpPr/>
            <p:nvPr/>
          </p:nvSpPr>
          <p:spPr>
            <a:xfrm>
              <a:off x="1540519" y="4948271"/>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3" name="Gruppieren 32">
            <a:extLst>
              <a:ext uri="{FF2B5EF4-FFF2-40B4-BE49-F238E27FC236}">
                <a16:creationId xmlns:a16="http://schemas.microsoft.com/office/drawing/2014/main" id="{8D0562A1-500A-5C07-E1B5-FFE20A39BD92}"/>
              </a:ext>
            </a:extLst>
          </p:cNvPr>
          <p:cNvGrpSpPr/>
          <p:nvPr/>
        </p:nvGrpSpPr>
        <p:grpSpPr>
          <a:xfrm>
            <a:off x="6934605" y="1749581"/>
            <a:ext cx="1044522" cy="3740794"/>
            <a:chOff x="847839" y="1559081"/>
            <a:chExt cx="1044522" cy="3740794"/>
          </a:xfrm>
        </p:grpSpPr>
        <p:sp>
          <p:nvSpPr>
            <p:cNvPr id="34" name="Ellipse 33">
              <a:extLst>
                <a:ext uri="{FF2B5EF4-FFF2-40B4-BE49-F238E27FC236}">
                  <a16:creationId xmlns:a16="http://schemas.microsoft.com/office/drawing/2014/main" id="{FDFBABA9-7D74-5B7B-53BC-07BFF43E3400}"/>
                </a:ext>
              </a:extLst>
            </p:cNvPr>
            <p:cNvSpPr/>
            <p:nvPr/>
          </p:nvSpPr>
          <p:spPr>
            <a:xfrm>
              <a:off x="850483" y="1561487"/>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a:extLst>
                <a:ext uri="{FF2B5EF4-FFF2-40B4-BE49-F238E27FC236}">
                  <a16:creationId xmlns:a16="http://schemas.microsoft.com/office/drawing/2014/main" id="{A543D494-FEC8-3648-BB8E-5A01196AC624}"/>
                </a:ext>
              </a:extLst>
            </p:cNvPr>
            <p:cNvSpPr/>
            <p:nvPr/>
          </p:nvSpPr>
          <p:spPr>
            <a:xfrm>
              <a:off x="849161" y="2239325"/>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a:extLst>
                <a:ext uri="{FF2B5EF4-FFF2-40B4-BE49-F238E27FC236}">
                  <a16:creationId xmlns:a16="http://schemas.microsoft.com/office/drawing/2014/main" id="{BF8E1A95-43C5-F007-E01E-A3C222EC1E54}"/>
                </a:ext>
              </a:extLst>
            </p:cNvPr>
            <p:cNvSpPr/>
            <p:nvPr/>
          </p:nvSpPr>
          <p:spPr>
            <a:xfrm>
              <a:off x="850483" y="2917163"/>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F1367E15-229E-D766-8094-7BF608968158}"/>
                </a:ext>
              </a:extLst>
            </p:cNvPr>
            <p:cNvSpPr/>
            <p:nvPr/>
          </p:nvSpPr>
          <p:spPr>
            <a:xfrm>
              <a:off x="849161" y="3595001"/>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9CE43DD3-A8A8-5CB6-8DDA-C056DE604598}"/>
                </a:ext>
              </a:extLst>
            </p:cNvPr>
            <p:cNvSpPr/>
            <p:nvPr/>
          </p:nvSpPr>
          <p:spPr>
            <a:xfrm>
              <a:off x="849161" y="4272839"/>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Ellipse 38">
              <a:extLst>
                <a:ext uri="{FF2B5EF4-FFF2-40B4-BE49-F238E27FC236}">
                  <a16:creationId xmlns:a16="http://schemas.microsoft.com/office/drawing/2014/main" id="{5A16FB83-82B9-572E-E31C-E7A9213C3335}"/>
                </a:ext>
              </a:extLst>
            </p:cNvPr>
            <p:cNvSpPr/>
            <p:nvPr/>
          </p:nvSpPr>
          <p:spPr>
            <a:xfrm>
              <a:off x="847839" y="4950677"/>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a:extLst>
                <a:ext uri="{FF2B5EF4-FFF2-40B4-BE49-F238E27FC236}">
                  <a16:creationId xmlns:a16="http://schemas.microsoft.com/office/drawing/2014/main" id="{8FAD35C5-991B-A5F7-8982-5EE10F3532F4}"/>
                </a:ext>
              </a:extLst>
            </p:cNvPr>
            <p:cNvSpPr/>
            <p:nvPr/>
          </p:nvSpPr>
          <p:spPr>
            <a:xfrm>
              <a:off x="1543163" y="1559081"/>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a:extLst>
                <a:ext uri="{FF2B5EF4-FFF2-40B4-BE49-F238E27FC236}">
                  <a16:creationId xmlns:a16="http://schemas.microsoft.com/office/drawing/2014/main" id="{CECC1C8A-7A5F-60B8-2DAC-873E074AA981}"/>
                </a:ext>
              </a:extLst>
            </p:cNvPr>
            <p:cNvSpPr/>
            <p:nvPr/>
          </p:nvSpPr>
          <p:spPr>
            <a:xfrm>
              <a:off x="1541841" y="2236919"/>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B4FE742C-5A9F-BDFA-71C9-D76E8C819C09}"/>
                </a:ext>
              </a:extLst>
            </p:cNvPr>
            <p:cNvSpPr/>
            <p:nvPr/>
          </p:nvSpPr>
          <p:spPr>
            <a:xfrm>
              <a:off x="1543163" y="2914757"/>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a:extLst>
                <a:ext uri="{FF2B5EF4-FFF2-40B4-BE49-F238E27FC236}">
                  <a16:creationId xmlns:a16="http://schemas.microsoft.com/office/drawing/2014/main" id="{0819017A-6D2E-2CA2-2786-4F1647613413}"/>
                </a:ext>
              </a:extLst>
            </p:cNvPr>
            <p:cNvSpPr/>
            <p:nvPr/>
          </p:nvSpPr>
          <p:spPr>
            <a:xfrm>
              <a:off x="1541841" y="3592595"/>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Ellipse 43">
              <a:extLst>
                <a:ext uri="{FF2B5EF4-FFF2-40B4-BE49-F238E27FC236}">
                  <a16:creationId xmlns:a16="http://schemas.microsoft.com/office/drawing/2014/main" id="{CBD4B6A4-8050-3941-E7B5-73DA2C86B061}"/>
                </a:ext>
              </a:extLst>
            </p:cNvPr>
            <p:cNvSpPr/>
            <p:nvPr/>
          </p:nvSpPr>
          <p:spPr>
            <a:xfrm>
              <a:off x="1541841" y="4270433"/>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a:extLst>
                <a:ext uri="{FF2B5EF4-FFF2-40B4-BE49-F238E27FC236}">
                  <a16:creationId xmlns:a16="http://schemas.microsoft.com/office/drawing/2014/main" id="{093D24F4-3B00-BF61-64D6-DAB8B89325A5}"/>
                </a:ext>
              </a:extLst>
            </p:cNvPr>
            <p:cNvSpPr/>
            <p:nvPr/>
          </p:nvSpPr>
          <p:spPr>
            <a:xfrm>
              <a:off x="1540519" y="4948271"/>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35981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2.22222E-6 L 0.05755 -0.0007 " pathEditMode="relative" rAng="0" ptsTypes="AA">
                                      <p:cBhvr>
                                        <p:cTn id="6" dur="2000" fill="hold"/>
                                        <p:tgtEl>
                                          <p:spTgt spid="33"/>
                                        </p:tgtEl>
                                        <p:attrNameLst>
                                          <p:attrName>ppt_x</p:attrName>
                                          <p:attrName>ppt_y</p:attrName>
                                        </p:attrNameLst>
                                      </p:cBhvr>
                                      <p:rCtr x="2878" y="-4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04167E-6 2.22222E-6 L -0.05612 0.00023 " pathEditMode="relative" rAng="0" ptsTypes="AA">
                                      <p:cBhvr>
                                        <p:cTn id="10" dur="2000" fill="hold"/>
                                        <p:tgtEl>
                                          <p:spTgt spid="7"/>
                                        </p:tgtEl>
                                        <p:attrNameLst>
                                          <p:attrName>ppt_x</p:attrName>
                                          <p:attrName>ppt_y</p:attrName>
                                        </p:attrNameLst>
                                      </p:cBhvr>
                                      <p:rCtr x="-281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FD3D91-AB46-3DAD-8BD0-77CB8BD6D134}"/>
              </a:ext>
            </a:extLst>
          </p:cNvPr>
          <p:cNvSpPr>
            <a:spLocks noGrp="1"/>
          </p:cNvSpPr>
          <p:nvPr>
            <p:ph type="title"/>
          </p:nvPr>
        </p:nvSpPr>
        <p:spPr/>
        <p:txBody>
          <a:bodyPr/>
          <a:lstStyle/>
          <a:p>
            <a:r>
              <a:rPr lang="de-DE" dirty="0" err="1"/>
              <a:t>Proximity</a:t>
            </a:r>
            <a:endParaRPr lang="de-DE" dirty="0"/>
          </a:p>
        </p:txBody>
      </p:sp>
      <p:sp>
        <p:nvSpPr>
          <p:cNvPr id="3" name="Fußzeilenplatzhalter 2">
            <a:extLst>
              <a:ext uri="{FF2B5EF4-FFF2-40B4-BE49-F238E27FC236}">
                <a16:creationId xmlns:a16="http://schemas.microsoft.com/office/drawing/2014/main" id="{052DBE54-135B-F6BF-360C-9F87A5FDF89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C80E257-2E7D-B0D7-F5EB-7BCE3E774ECA}"/>
              </a:ext>
            </a:extLst>
          </p:cNvPr>
          <p:cNvSpPr>
            <a:spLocks noGrp="1"/>
          </p:cNvSpPr>
          <p:nvPr>
            <p:ph type="sldNum" sz="quarter" idx="28"/>
          </p:nvPr>
        </p:nvSpPr>
        <p:spPr/>
        <p:txBody>
          <a:bodyPr/>
          <a:lstStyle/>
          <a:p>
            <a:fld id="{BA24374A-C3A8-471A-8837-3FC31668ABE5}" type="slidenum">
              <a:rPr lang="de-DE" smtClean="0"/>
              <a:pPr/>
              <a:t>54</a:t>
            </a:fld>
            <a:endParaRPr lang="de-DE" dirty="0"/>
          </a:p>
        </p:txBody>
      </p:sp>
      <p:sp>
        <p:nvSpPr>
          <p:cNvPr id="5" name="Textplatzhalter 4">
            <a:extLst>
              <a:ext uri="{FF2B5EF4-FFF2-40B4-BE49-F238E27FC236}">
                <a16:creationId xmlns:a16="http://schemas.microsoft.com/office/drawing/2014/main" id="{170DF11E-E851-2907-AC30-18CC6248DFFA}"/>
              </a:ext>
            </a:extLst>
          </p:cNvPr>
          <p:cNvSpPr>
            <a:spLocks noGrp="1"/>
          </p:cNvSpPr>
          <p:nvPr>
            <p:ph type="body" sz="quarter" idx="21"/>
          </p:nvPr>
        </p:nvSpPr>
        <p:spPr/>
        <p:txBody>
          <a:bodyPr/>
          <a:lstStyle/>
          <a:p>
            <a:r>
              <a:rPr lang="de-DE" dirty="0"/>
              <a:t>Gestalt Laws</a:t>
            </a:r>
          </a:p>
        </p:txBody>
      </p:sp>
      <p:sp>
        <p:nvSpPr>
          <p:cNvPr id="6" name="Textplatzhalter 5">
            <a:extLst>
              <a:ext uri="{FF2B5EF4-FFF2-40B4-BE49-F238E27FC236}">
                <a16:creationId xmlns:a16="http://schemas.microsoft.com/office/drawing/2014/main" id="{BD99C99C-641D-28E0-5BBA-E1B354D049EA}"/>
              </a:ext>
            </a:extLst>
          </p:cNvPr>
          <p:cNvSpPr>
            <a:spLocks noGrp="1"/>
          </p:cNvSpPr>
          <p:nvPr>
            <p:ph type="body" sz="quarter" idx="29"/>
          </p:nvPr>
        </p:nvSpPr>
        <p:spPr/>
        <p:txBody>
          <a:bodyPr/>
          <a:lstStyle/>
          <a:p>
            <a:endParaRPr lang="de-DE" dirty="0"/>
          </a:p>
        </p:txBody>
      </p:sp>
      <p:sp>
        <p:nvSpPr>
          <p:cNvPr id="63" name="Ellipse 62">
            <a:extLst>
              <a:ext uri="{FF2B5EF4-FFF2-40B4-BE49-F238E27FC236}">
                <a16:creationId xmlns:a16="http://schemas.microsoft.com/office/drawing/2014/main" id="{E9F3FB5E-17FC-1240-6C21-B44CD00BF1EB}"/>
              </a:ext>
            </a:extLst>
          </p:cNvPr>
          <p:cNvSpPr/>
          <p:nvPr/>
        </p:nvSpPr>
        <p:spPr>
          <a:xfrm>
            <a:off x="4136521" y="1751987"/>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Ellipse 63">
            <a:extLst>
              <a:ext uri="{FF2B5EF4-FFF2-40B4-BE49-F238E27FC236}">
                <a16:creationId xmlns:a16="http://schemas.microsoft.com/office/drawing/2014/main" id="{0ADAF95F-DB04-C1C0-2F27-B6678B3796F4}"/>
              </a:ext>
            </a:extLst>
          </p:cNvPr>
          <p:cNvSpPr/>
          <p:nvPr/>
        </p:nvSpPr>
        <p:spPr>
          <a:xfrm>
            <a:off x="4135199" y="2429825"/>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Ellipse 64">
            <a:extLst>
              <a:ext uri="{FF2B5EF4-FFF2-40B4-BE49-F238E27FC236}">
                <a16:creationId xmlns:a16="http://schemas.microsoft.com/office/drawing/2014/main" id="{F6BA97CC-803A-AEB0-72A1-409FAE88A043}"/>
              </a:ext>
            </a:extLst>
          </p:cNvPr>
          <p:cNvSpPr/>
          <p:nvPr/>
        </p:nvSpPr>
        <p:spPr>
          <a:xfrm>
            <a:off x="4136521" y="3107663"/>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6BCE35E5-9DD3-D701-0755-A2F90C0A07F1}"/>
              </a:ext>
            </a:extLst>
          </p:cNvPr>
          <p:cNvSpPr/>
          <p:nvPr/>
        </p:nvSpPr>
        <p:spPr>
          <a:xfrm>
            <a:off x="4135199" y="3785501"/>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Ellipse 66">
            <a:extLst>
              <a:ext uri="{FF2B5EF4-FFF2-40B4-BE49-F238E27FC236}">
                <a16:creationId xmlns:a16="http://schemas.microsoft.com/office/drawing/2014/main" id="{C6231F83-8CDE-5C83-0167-CF7C313734C6}"/>
              </a:ext>
            </a:extLst>
          </p:cNvPr>
          <p:cNvSpPr/>
          <p:nvPr/>
        </p:nvSpPr>
        <p:spPr>
          <a:xfrm>
            <a:off x="4135199" y="4463339"/>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Ellipse 67">
            <a:extLst>
              <a:ext uri="{FF2B5EF4-FFF2-40B4-BE49-F238E27FC236}">
                <a16:creationId xmlns:a16="http://schemas.microsoft.com/office/drawing/2014/main" id="{9EDA3BD0-004C-176F-3D16-D3D10F42AEE2}"/>
              </a:ext>
            </a:extLst>
          </p:cNvPr>
          <p:cNvSpPr/>
          <p:nvPr/>
        </p:nvSpPr>
        <p:spPr>
          <a:xfrm>
            <a:off x="4133877" y="5141177"/>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Ellipse 68">
            <a:extLst>
              <a:ext uri="{FF2B5EF4-FFF2-40B4-BE49-F238E27FC236}">
                <a16:creationId xmlns:a16="http://schemas.microsoft.com/office/drawing/2014/main" id="{C227E7D3-EA4F-D002-9B14-E98CAE845559}"/>
              </a:ext>
            </a:extLst>
          </p:cNvPr>
          <p:cNvSpPr/>
          <p:nvPr/>
        </p:nvSpPr>
        <p:spPr>
          <a:xfrm>
            <a:off x="4829201" y="1749581"/>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Ellipse 69">
            <a:extLst>
              <a:ext uri="{FF2B5EF4-FFF2-40B4-BE49-F238E27FC236}">
                <a16:creationId xmlns:a16="http://schemas.microsoft.com/office/drawing/2014/main" id="{C280F74B-3967-71E9-33EA-75AD4D039A2D}"/>
              </a:ext>
            </a:extLst>
          </p:cNvPr>
          <p:cNvSpPr/>
          <p:nvPr/>
        </p:nvSpPr>
        <p:spPr>
          <a:xfrm>
            <a:off x="4827879" y="2427419"/>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Ellipse 70">
            <a:extLst>
              <a:ext uri="{FF2B5EF4-FFF2-40B4-BE49-F238E27FC236}">
                <a16:creationId xmlns:a16="http://schemas.microsoft.com/office/drawing/2014/main" id="{0D65F9F0-4BD1-D8B0-B83B-DF2D318558B6}"/>
              </a:ext>
            </a:extLst>
          </p:cNvPr>
          <p:cNvSpPr/>
          <p:nvPr/>
        </p:nvSpPr>
        <p:spPr>
          <a:xfrm>
            <a:off x="4829201" y="3105257"/>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Ellipse 71">
            <a:extLst>
              <a:ext uri="{FF2B5EF4-FFF2-40B4-BE49-F238E27FC236}">
                <a16:creationId xmlns:a16="http://schemas.microsoft.com/office/drawing/2014/main" id="{99ECFA21-1304-7906-78B5-AFD289F4BFB4}"/>
              </a:ext>
            </a:extLst>
          </p:cNvPr>
          <p:cNvSpPr/>
          <p:nvPr/>
        </p:nvSpPr>
        <p:spPr>
          <a:xfrm>
            <a:off x="4827879" y="3783095"/>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Ellipse 72">
            <a:extLst>
              <a:ext uri="{FF2B5EF4-FFF2-40B4-BE49-F238E27FC236}">
                <a16:creationId xmlns:a16="http://schemas.microsoft.com/office/drawing/2014/main" id="{94E7224A-30B7-82EE-EC67-36A735E77A78}"/>
              </a:ext>
            </a:extLst>
          </p:cNvPr>
          <p:cNvSpPr/>
          <p:nvPr/>
        </p:nvSpPr>
        <p:spPr>
          <a:xfrm>
            <a:off x="4827879" y="4460933"/>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Ellipse 73">
            <a:extLst>
              <a:ext uri="{FF2B5EF4-FFF2-40B4-BE49-F238E27FC236}">
                <a16:creationId xmlns:a16="http://schemas.microsoft.com/office/drawing/2014/main" id="{FDE28DA1-5EB2-6D37-BCAF-E98CFA0CDB2E}"/>
              </a:ext>
            </a:extLst>
          </p:cNvPr>
          <p:cNvSpPr/>
          <p:nvPr/>
        </p:nvSpPr>
        <p:spPr>
          <a:xfrm>
            <a:off x="4826557" y="5138771"/>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Ellipse 75">
            <a:extLst>
              <a:ext uri="{FF2B5EF4-FFF2-40B4-BE49-F238E27FC236}">
                <a16:creationId xmlns:a16="http://schemas.microsoft.com/office/drawing/2014/main" id="{5E7F32AE-612F-B29B-C7A3-BC29DA26D2B7}"/>
              </a:ext>
            </a:extLst>
          </p:cNvPr>
          <p:cNvSpPr/>
          <p:nvPr/>
        </p:nvSpPr>
        <p:spPr>
          <a:xfrm>
            <a:off x="5551889" y="1751987"/>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Ellipse 76">
            <a:extLst>
              <a:ext uri="{FF2B5EF4-FFF2-40B4-BE49-F238E27FC236}">
                <a16:creationId xmlns:a16="http://schemas.microsoft.com/office/drawing/2014/main" id="{4C782D5F-EB57-26E7-D0EB-7D2DB832AD5F}"/>
              </a:ext>
            </a:extLst>
          </p:cNvPr>
          <p:cNvSpPr/>
          <p:nvPr/>
        </p:nvSpPr>
        <p:spPr>
          <a:xfrm>
            <a:off x="5550567" y="2429825"/>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Ellipse 77">
            <a:extLst>
              <a:ext uri="{FF2B5EF4-FFF2-40B4-BE49-F238E27FC236}">
                <a16:creationId xmlns:a16="http://schemas.microsoft.com/office/drawing/2014/main" id="{D5A8C0EC-8E94-EAD9-0E35-BEB4F697CCF0}"/>
              </a:ext>
            </a:extLst>
          </p:cNvPr>
          <p:cNvSpPr/>
          <p:nvPr/>
        </p:nvSpPr>
        <p:spPr>
          <a:xfrm>
            <a:off x="5551889" y="3107663"/>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Ellipse 78">
            <a:extLst>
              <a:ext uri="{FF2B5EF4-FFF2-40B4-BE49-F238E27FC236}">
                <a16:creationId xmlns:a16="http://schemas.microsoft.com/office/drawing/2014/main" id="{9977B53F-D08C-5D68-3DB6-CD6C213F3A4B}"/>
              </a:ext>
            </a:extLst>
          </p:cNvPr>
          <p:cNvSpPr/>
          <p:nvPr/>
        </p:nvSpPr>
        <p:spPr>
          <a:xfrm>
            <a:off x="5550567" y="3785501"/>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Ellipse 79">
            <a:extLst>
              <a:ext uri="{FF2B5EF4-FFF2-40B4-BE49-F238E27FC236}">
                <a16:creationId xmlns:a16="http://schemas.microsoft.com/office/drawing/2014/main" id="{5E0A7523-C4DE-E809-8145-AE9FD7448A64}"/>
              </a:ext>
            </a:extLst>
          </p:cNvPr>
          <p:cNvSpPr/>
          <p:nvPr/>
        </p:nvSpPr>
        <p:spPr>
          <a:xfrm>
            <a:off x="5550567" y="4463339"/>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Ellipse 80">
            <a:extLst>
              <a:ext uri="{FF2B5EF4-FFF2-40B4-BE49-F238E27FC236}">
                <a16:creationId xmlns:a16="http://schemas.microsoft.com/office/drawing/2014/main" id="{A043083F-C6A3-3306-6C7B-B3EFF97079E8}"/>
              </a:ext>
            </a:extLst>
          </p:cNvPr>
          <p:cNvSpPr/>
          <p:nvPr/>
        </p:nvSpPr>
        <p:spPr>
          <a:xfrm>
            <a:off x="5549245" y="5141177"/>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Ellipse 81">
            <a:extLst>
              <a:ext uri="{FF2B5EF4-FFF2-40B4-BE49-F238E27FC236}">
                <a16:creationId xmlns:a16="http://schemas.microsoft.com/office/drawing/2014/main" id="{C5D0F511-6EE8-335B-266E-3EDC0DD04DA3}"/>
              </a:ext>
            </a:extLst>
          </p:cNvPr>
          <p:cNvSpPr/>
          <p:nvPr/>
        </p:nvSpPr>
        <p:spPr>
          <a:xfrm>
            <a:off x="6244569" y="1749581"/>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Ellipse 82">
            <a:extLst>
              <a:ext uri="{FF2B5EF4-FFF2-40B4-BE49-F238E27FC236}">
                <a16:creationId xmlns:a16="http://schemas.microsoft.com/office/drawing/2014/main" id="{84681848-E54E-52B8-63F8-49B1907FD630}"/>
              </a:ext>
            </a:extLst>
          </p:cNvPr>
          <p:cNvSpPr/>
          <p:nvPr/>
        </p:nvSpPr>
        <p:spPr>
          <a:xfrm>
            <a:off x="6243247" y="2427419"/>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Ellipse 83">
            <a:extLst>
              <a:ext uri="{FF2B5EF4-FFF2-40B4-BE49-F238E27FC236}">
                <a16:creationId xmlns:a16="http://schemas.microsoft.com/office/drawing/2014/main" id="{6B788369-23B7-41A6-409F-943A0FFC3EA1}"/>
              </a:ext>
            </a:extLst>
          </p:cNvPr>
          <p:cNvSpPr/>
          <p:nvPr/>
        </p:nvSpPr>
        <p:spPr>
          <a:xfrm>
            <a:off x="6244569" y="3105257"/>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Ellipse 84">
            <a:extLst>
              <a:ext uri="{FF2B5EF4-FFF2-40B4-BE49-F238E27FC236}">
                <a16:creationId xmlns:a16="http://schemas.microsoft.com/office/drawing/2014/main" id="{59D7A943-DD38-2A53-84BA-CED4390D6A9B}"/>
              </a:ext>
            </a:extLst>
          </p:cNvPr>
          <p:cNvSpPr/>
          <p:nvPr/>
        </p:nvSpPr>
        <p:spPr>
          <a:xfrm>
            <a:off x="6243247" y="3783095"/>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Ellipse 85">
            <a:extLst>
              <a:ext uri="{FF2B5EF4-FFF2-40B4-BE49-F238E27FC236}">
                <a16:creationId xmlns:a16="http://schemas.microsoft.com/office/drawing/2014/main" id="{26F2FEB8-494F-E549-3363-255E49AEE2B6}"/>
              </a:ext>
            </a:extLst>
          </p:cNvPr>
          <p:cNvSpPr/>
          <p:nvPr/>
        </p:nvSpPr>
        <p:spPr>
          <a:xfrm>
            <a:off x="6243247" y="4460933"/>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Ellipse 86">
            <a:extLst>
              <a:ext uri="{FF2B5EF4-FFF2-40B4-BE49-F238E27FC236}">
                <a16:creationId xmlns:a16="http://schemas.microsoft.com/office/drawing/2014/main" id="{E96ECBDF-9E55-90AF-1D11-7925D4833DAE}"/>
              </a:ext>
            </a:extLst>
          </p:cNvPr>
          <p:cNvSpPr/>
          <p:nvPr/>
        </p:nvSpPr>
        <p:spPr>
          <a:xfrm>
            <a:off x="6241925" y="5138771"/>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Ellipse 88">
            <a:extLst>
              <a:ext uri="{FF2B5EF4-FFF2-40B4-BE49-F238E27FC236}">
                <a16:creationId xmlns:a16="http://schemas.microsoft.com/office/drawing/2014/main" id="{0466EA32-29FD-5348-2378-14BF8E0C8A65}"/>
              </a:ext>
            </a:extLst>
          </p:cNvPr>
          <p:cNvSpPr/>
          <p:nvPr/>
        </p:nvSpPr>
        <p:spPr>
          <a:xfrm>
            <a:off x="6937249" y="1751987"/>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Ellipse 89">
            <a:extLst>
              <a:ext uri="{FF2B5EF4-FFF2-40B4-BE49-F238E27FC236}">
                <a16:creationId xmlns:a16="http://schemas.microsoft.com/office/drawing/2014/main" id="{7996D45D-E675-E37E-7AE8-0483B2E45C88}"/>
              </a:ext>
            </a:extLst>
          </p:cNvPr>
          <p:cNvSpPr/>
          <p:nvPr/>
        </p:nvSpPr>
        <p:spPr>
          <a:xfrm>
            <a:off x="6935927" y="2429825"/>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Ellipse 90">
            <a:extLst>
              <a:ext uri="{FF2B5EF4-FFF2-40B4-BE49-F238E27FC236}">
                <a16:creationId xmlns:a16="http://schemas.microsoft.com/office/drawing/2014/main" id="{6DB3DAF6-BD97-3608-8158-6025586CEFAC}"/>
              </a:ext>
            </a:extLst>
          </p:cNvPr>
          <p:cNvSpPr/>
          <p:nvPr/>
        </p:nvSpPr>
        <p:spPr>
          <a:xfrm>
            <a:off x="6937249" y="3107663"/>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Ellipse 91">
            <a:extLst>
              <a:ext uri="{FF2B5EF4-FFF2-40B4-BE49-F238E27FC236}">
                <a16:creationId xmlns:a16="http://schemas.microsoft.com/office/drawing/2014/main" id="{4D71FDF3-D926-4D0A-ED6F-57960691DB3A}"/>
              </a:ext>
            </a:extLst>
          </p:cNvPr>
          <p:cNvSpPr/>
          <p:nvPr/>
        </p:nvSpPr>
        <p:spPr>
          <a:xfrm>
            <a:off x="6935927" y="3785501"/>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Ellipse 92">
            <a:extLst>
              <a:ext uri="{FF2B5EF4-FFF2-40B4-BE49-F238E27FC236}">
                <a16:creationId xmlns:a16="http://schemas.microsoft.com/office/drawing/2014/main" id="{659DF4F7-EA20-F87B-B31D-39BE618000DF}"/>
              </a:ext>
            </a:extLst>
          </p:cNvPr>
          <p:cNvSpPr/>
          <p:nvPr/>
        </p:nvSpPr>
        <p:spPr>
          <a:xfrm>
            <a:off x="6935927" y="4463339"/>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Ellipse 93">
            <a:extLst>
              <a:ext uri="{FF2B5EF4-FFF2-40B4-BE49-F238E27FC236}">
                <a16:creationId xmlns:a16="http://schemas.microsoft.com/office/drawing/2014/main" id="{0FE13FB6-E1ED-EBAF-1227-CB59FE2DAD7C}"/>
              </a:ext>
            </a:extLst>
          </p:cNvPr>
          <p:cNvSpPr/>
          <p:nvPr/>
        </p:nvSpPr>
        <p:spPr>
          <a:xfrm>
            <a:off x="6934605" y="5141177"/>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Ellipse 94">
            <a:extLst>
              <a:ext uri="{FF2B5EF4-FFF2-40B4-BE49-F238E27FC236}">
                <a16:creationId xmlns:a16="http://schemas.microsoft.com/office/drawing/2014/main" id="{A1E37AF6-0EEC-091E-BC9B-D2D4E32193EA}"/>
              </a:ext>
            </a:extLst>
          </p:cNvPr>
          <p:cNvSpPr/>
          <p:nvPr/>
        </p:nvSpPr>
        <p:spPr>
          <a:xfrm>
            <a:off x="7629929" y="1749581"/>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Ellipse 95">
            <a:extLst>
              <a:ext uri="{FF2B5EF4-FFF2-40B4-BE49-F238E27FC236}">
                <a16:creationId xmlns:a16="http://schemas.microsoft.com/office/drawing/2014/main" id="{111CA22B-7A66-64F7-1020-F1D82C0F3F98}"/>
              </a:ext>
            </a:extLst>
          </p:cNvPr>
          <p:cNvSpPr/>
          <p:nvPr/>
        </p:nvSpPr>
        <p:spPr>
          <a:xfrm>
            <a:off x="7628607" y="2427419"/>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Ellipse 96">
            <a:extLst>
              <a:ext uri="{FF2B5EF4-FFF2-40B4-BE49-F238E27FC236}">
                <a16:creationId xmlns:a16="http://schemas.microsoft.com/office/drawing/2014/main" id="{9E78FECE-8F09-7E49-EAA2-F9796E663500}"/>
              </a:ext>
            </a:extLst>
          </p:cNvPr>
          <p:cNvSpPr/>
          <p:nvPr/>
        </p:nvSpPr>
        <p:spPr>
          <a:xfrm>
            <a:off x="7629929" y="3105257"/>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Ellipse 97">
            <a:extLst>
              <a:ext uri="{FF2B5EF4-FFF2-40B4-BE49-F238E27FC236}">
                <a16:creationId xmlns:a16="http://schemas.microsoft.com/office/drawing/2014/main" id="{46F5EF9C-1D79-AD15-6C6F-C0836E3626B1}"/>
              </a:ext>
            </a:extLst>
          </p:cNvPr>
          <p:cNvSpPr/>
          <p:nvPr/>
        </p:nvSpPr>
        <p:spPr>
          <a:xfrm>
            <a:off x="7628607" y="3783095"/>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9" name="Ellipse 98">
            <a:extLst>
              <a:ext uri="{FF2B5EF4-FFF2-40B4-BE49-F238E27FC236}">
                <a16:creationId xmlns:a16="http://schemas.microsoft.com/office/drawing/2014/main" id="{9023F295-D94F-9FF6-69A8-4050D52E193C}"/>
              </a:ext>
            </a:extLst>
          </p:cNvPr>
          <p:cNvSpPr/>
          <p:nvPr/>
        </p:nvSpPr>
        <p:spPr>
          <a:xfrm>
            <a:off x="7628607" y="4460933"/>
            <a:ext cx="349198" cy="349198"/>
          </a:xfrm>
          <a:prstGeom prst="ellipse">
            <a:avLst/>
          </a:prstGeom>
          <a:solidFill>
            <a:schemeClr val="bg1">
              <a:lumMod val="85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Ellipse 99">
            <a:extLst>
              <a:ext uri="{FF2B5EF4-FFF2-40B4-BE49-F238E27FC236}">
                <a16:creationId xmlns:a16="http://schemas.microsoft.com/office/drawing/2014/main" id="{F44E438F-0362-61A6-E219-477D60ED4D2B}"/>
              </a:ext>
            </a:extLst>
          </p:cNvPr>
          <p:cNvSpPr/>
          <p:nvPr/>
        </p:nvSpPr>
        <p:spPr>
          <a:xfrm>
            <a:off x="7627285" y="5138771"/>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255694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AB82D-CB5F-CC85-6B0C-62C5E6E7765F}"/>
              </a:ext>
            </a:extLst>
          </p:cNvPr>
          <p:cNvSpPr>
            <a:spLocks noGrp="1"/>
          </p:cNvSpPr>
          <p:nvPr>
            <p:ph type="title"/>
          </p:nvPr>
        </p:nvSpPr>
        <p:spPr/>
        <p:txBody>
          <a:bodyPr/>
          <a:lstStyle/>
          <a:p>
            <a:r>
              <a:rPr lang="de-DE" dirty="0"/>
              <a:t>Gestalt Law </a:t>
            </a:r>
            <a:r>
              <a:rPr lang="de-DE" dirty="0" err="1"/>
              <a:t>Application</a:t>
            </a:r>
            <a:endParaRPr lang="de-DE" dirty="0"/>
          </a:p>
        </p:txBody>
      </p:sp>
      <p:sp>
        <p:nvSpPr>
          <p:cNvPr id="3" name="Fußzeilenplatzhalter 2">
            <a:extLst>
              <a:ext uri="{FF2B5EF4-FFF2-40B4-BE49-F238E27FC236}">
                <a16:creationId xmlns:a16="http://schemas.microsoft.com/office/drawing/2014/main" id="{2B900FD2-7A15-8D3E-6AF9-999B633ED49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3ADE384-6C4A-46CF-E173-93AAE271C24F}"/>
              </a:ext>
            </a:extLst>
          </p:cNvPr>
          <p:cNvSpPr>
            <a:spLocks noGrp="1"/>
          </p:cNvSpPr>
          <p:nvPr>
            <p:ph type="sldNum" sz="quarter" idx="28"/>
          </p:nvPr>
        </p:nvSpPr>
        <p:spPr/>
        <p:txBody>
          <a:bodyPr/>
          <a:lstStyle/>
          <a:p>
            <a:fld id="{BA24374A-C3A8-471A-8837-3FC31668ABE5}" type="slidenum">
              <a:rPr lang="de-DE" smtClean="0"/>
              <a:pPr/>
              <a:t>55</a:t>
            </a:fld>
            <a:endParaRPr lang="de-DE" dirty="0"/>
          </a:p>
        </p:txBody>
      </p:sp>
      <p:sp>
        <p:nvSpPr>
          <p:cNvPr id="5" name="Textplatzhalter 4">
            <a:extLst>
              <a:ext uri="{FF2B5EF4-FFF2-40B4-BE49-F238E27FC236}">
                <a16:creationId xmlns:a16="http://schemas.microsoft.com/office/drawing/2014/main" id="{23BD3812-3ABC-3C8F-6E9B-F5C856D715F5}"/>
              </a:ext>
            </a:extLst>
          </p:cNvPr>
          <p:cNvSpPr>
            <a:spLocks noGrp="1"/>
          </p:cNvSpPr>
          <p:nvPr>
            <p:ph type="body" sz="quarter" idx="21"/>
          </p:nvPr>
        </p:nvSpPr>
        <p:spPr/>
        <p:txBody>
          <a:bodyPr/>
          <a:lstStyle/>
          <a:p>
            <a:r>
              <a:rPr lang="de-DE" dirty="0"/>
              <a:t>Gestalt Laws</a:t>
            </a:r>
          </a:p>
        </p:txBody>
      </p:sp>
      <p:sp>
        <p:nvSpPr>
          <p:cNvPr id="6" name="Textplatzhalter 5">
            <a:extLst>
              <a:ext uri="{FF2B5EF4-FFF2-40B4-BE49-F238E27FC236}">
                <a16:creationId xmlns:a16="http://schemas.microsoft.com/office/drawing/2014/main" id="{B154E58E-CFB0-80CA-E848-F6156E0CF4EF}"/>
              </a:ext>
            </a:extLst>
          </p:cNvPr>
          <p:cNvSpPr>
            <a:spLocks noGrp="1"/>
          </p:cNvSpPr>
          <p:nvPr>
            <p:ph type="body" sz="quarter" idx="29"/>
          </p:nvPr>
        </p:nvSpPr>
        <p:spPr/>
        <p:txBody>
          <a:bodyPr/>
          <a:lstStyle/>
          <a:p>
            <a:endParaRPr lang="de-DE"/>
          </a:p>
        </p:txBody>
      </p:sp>
      <p:pic>
        <p:nvPicPr>
          <p:cNvPr id="7" name="Grafik 6">
            <a:extLst>
              <a:ext uri="{FF2B5EF4-FFF2-40B4-BE49-F238E27FC236}">
                <a16:creationId xmlns:a16="http://schemas.microsoft.com/office/drawing/2014/main" id="{D15CEE5C-E697-517F-AD7F-EB5D2C1041B8}"/>
              </a:ext>
            </a:extLst>
          </p:cNvPr>
          <p:cNvPicPr>
            <a:picLocks noChangeAspect="1"/>
          </p:cNvPicPr>
          <p:nvPr/>
        </p:nvPicPr>
        <p:blipFill rotWithShape="1">
          <a:blip r:embed="rId2">
            <a:extLst>
              <a:ext uri="{28A0092B-C50C-407E-A947-70E740481C1C}">
                <a14:useLocalDpi xmlns:a14="http://schemas.microsoft.com/office/drawing/2010/main" val="0"/>
              </a:ext>
            </a:extLst>
          </a:blip>
          <a:srcRect t="17523" b="35867"/>
          <a:stretch/>
        </p:blipFill>
        <p:spPr>
          <a:xfrm>
            <a:off x="1684406" y="2336070"/>
            <a:ext cx="8823188" cy="2906586"/>
          </a:xfrm>
          <a:prstGeom prst="rect">
            <a:avLst/>
          </a:prstGeom>
        </p:spPr>
      </p:pic>
    </p:spTree>
    <p:extLst>
      <p:ext uri="{BB962C8B-B14F-4D97-AF65-F5344CB8AC3E}">
        <p14:creationId xmlns:p14="http://schemas.microsoft.com/office/powerpoint/2010/main" val="4175145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1574E9-58B3-B7BC-876F-FF9FDD5CB4E0}"/>
              </a:ext>
            </a:extLst>
          </p:cNvPr>
          <p:cNvSpPr>
            <a:spLocks noGrp="1"/>
          </p:cNvSpPr>
          <p:nvPr>
            <p:ph type="title"/>
          </p:nvPr>
        </p:nvSpPr>
        <p:spPr/>
        <p:txBody>
          <a:bodyPr/>
          <a:lstStyle/>
          <a:p>
            <a:r>
              <a:rPr lang="en-US" sz="3200" dirty="0"/>
              <a:t>Simplicity</a:t>
            </a:r>
            <a:endParaRPr lang="de-DE" dirty="0"/>
          </a:p>
        </p:txBody>
      </p:sp>
      <p:sp>
        <p:nvSpPr>
          <p:cNvPr id="3" name="Fußzeilenplatzhalter 2">
            <a:extLst>
              <a:ext uri="{FF2B5EF4-FFF2-40B4-BE49-F238E27FC236}">
                <a16:creationId xmlns:a16="http://schemas.microsoft.com/office/drawing/2014/main" id="{1F7F04F2-6B1D-ABC0-9490-4CB33A75E2C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171C7E4-8CEF-4295-61A6-AE4D3CA8914C}"/>
              </a:ext>
            </a:extLst>
          </p:cNvPr>
          <p:cNvSpPr>
            <a:spLocks noGrp="1"/>
          </p:cNvSpPr>
          <p:nvPr>
            <p:ph type="sldNum" sz="quarter" idx="28"/>
          </p:nvPr>
        </p:nvSpPr>
        <p:spPr/>
        <p:txBody>
          <a:bodyPr/>
          <a:lstStyle/>
          <a:p>
            <a:fld id="{BA24374A-C3A8-471A-8837-3FC31668ABE5}" type="slidenum">
              <a:rPr lang="de-DE" smtClean="0"/>
              <a:pPr/>
              <a:t>56</a:t>
            </a:fld>
            <a:endParaRPr lang="de-DE" dirty="0"/>
          </a:p>
        </p:txBody>
      </p:sp>
      <p:sp>
        <p:nvSpPr>
          <p:cNvPr id="5" name="Textplatzhalter 4">
            <a:extLst>
              <a:ext uri="{FF2B5EF4-FFF2-40B4-BE49-F238E27FC236}">
                <a16:creationId xmlns:a16="http://schemas.microsoft.com/office/drawing/2014/main" id="{FDDDD953-5A8B-BC07-955E-589AC2359BB9}"/>
              </a:ext>
            </a:extLst>
          </p:cNvPr>
          <p:cNvSpPr>
            <a:spLocks noGrp="1"/>
          </p:cNvSpPr>
          <p:nvPr>
            <p:ph type="body" sz="quarter" idx="21"/>
          </p:nvPr>
        </p:nvSpPr>
        <p:spPr/>
        <p:txBody>
          <a:bodyPr/>
          <a:lstStyle/>
          <a:p>
            <a:r>
              <a:rPr lang="de-DE" dirty="0"/>
              <a:t>Gestalt Laws</a:t>
            </a:r>
          </a:p>
        </p:txBody>
      </p:sp>
      <p:sp>
        <p:nvSpPr>
          <p:cNvPr id="6" name="Textplatzhalter 5">
            <a:extLst>
              <a:ext uri="{FF2B5EF4-FFF2-40B4-BE49-F238E27FC236}">
                <a16:creationId xmlns:a16="http://schemas.microsoft.com/office/drawing/2014/main" id="{CD8ACF59-46EA-AA6D-FBA0-C78C7D9ABCA8}"/>
              </a:ext>
            </a:extLst>
          </p:cNvPr>
          <p:cNvSpPr>
            <a:spLocks noGrp="1"/>
          </p:cNvSpPr>
          <p:nvPr>
            <p:ph type="body" sz="quarter" idx="29"/>
          </p:nvPr>
        </p:nvSpPr>
        <p:spPr/>
        <p:txBody>
          <a:bodyPr/>
          <a:lstStyle/>
          <a:p>
            <a:endParaRPr lang="de-DE" dirty="0"/>
          </a:p>
        </p:txBody>
      </p:sp>
      <p:grpSp>
        <p:nvGrpSpPr>
          <p:cNvPr id="7" name="Gruppieren 6">
            <a:extLst>
              <a:ext uri="{FF2B5EF4-FFF2-40B4-BE49-F238E27FC236}">
                <a16:creationId xmlns:a16="http://schemas.microsoft.com/office/drawing/2014/main" id="{2B4C73C4-9433-CB40-AE2D-0C8215A9FEF1}"/>
              </a:ext>
            </a:extLst>
          </p:cNvPr>
          <p:cNvGrpSpPr/>
          <p:nvPr/>
        </p:nvGrpSpPr>
        <p:grpSpPr>
          <a:xfrm>
            <a:off x="422957" y="1406941"/>
            <a:ext cx="6998278" cy="4466897"/>
            <a:chOff x="-1521902" y="1231320"/>
            <a:chExt cx="6998278" cy="4466897"/>
          </a:xfrm>
        </p:grpSpPr>
        <p:grpSp>
          <p:nvGrpSpPr>
            <p:cNvPr id="8" name="Gruppieren 7">
              <a:extLst>
                <a:ext uri="{FF2B5EF4-FFF2-40B4-BE49-F238E27FC236}">
                  <a16:creationId xmlns:a16="http://schemas.microsoft.com/office/drawing/2014/main" id="{ECAE3DE9-D273-6A1C-AE8D-89B2C22D84A1}"/>
                </a:ext>
              </a:extLst>
            </p:cNvPr>
            <p:cNvGrpSpPr/>
            <p:nvPr/>
          </p:nvGrpSpPr>
          <p:grpSpPr>
            <a:xfrm rot="19778417">
              <a:off x="-1521902" y="3251090"/>
              <a:ext cx="2802111" cy="2447127"/>
              <a:chOff x="11660151" y="5368578"/>
              <a:chExt cx="2802111" cy="2447127"/>
            </a:xfrm>
          </p:grpSpPr>
          <p:sp>
            <p:nvSpPr>
              <p:cNvPr id="15" name="Ellipse 14">
                <a:extLst>
                  <a:ext uri="{FF2B5EF4-FFF2-40B4-BE49-F238E27FC236}">
                    <a16:creationId xmlns:a16="http://schemas.microsoft.com/office/drawing/2014/main" id="{B87FBC0B-DCEE-55DB-362B-1E2DA6480D6F}"/>
                  </a:ext>
                </a:extLst>
              </p:cNvPr>
              <p:cNvSpPr/>
              <p:nvPr/>
            </p:nvSpPr>
            <p:spPr>
              <a:xfrm>
                <a:off x="13464161" y="6817604"/>
                <a:ext cx="998101" cy="9981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Gleichschenkliges Dreieck 15">
                <a:extLst>
                  <a:ext uri="{FF2B5EF4-FFF2-40B4-BE49-F238E27FC236}">
                    <a16:creationId xmlns:a16="http://schemas.microsoft.com/office/drawing/2014/main" id="{A19C7CEB-B0CD-40A5-A89C-8537709A5B09}"/>
                  </a:ext>
                </a:extLst>
              </p:cNvPr>
              <p:cNvSpPr/>
              <p:nvPr/>
            </p:nvSpPr>
            <p:spPr>
              <a:xfrm>
                <a:off x="11660151" y="5368578"/>
                <a:ext cx="2282925" cy="196803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 name="Gruppieren 8">
              <a:extLst>
                <a:ext uri="{FF2B5EF4-FFF2-40B4-BE49-F238E27FC236}">
                  <a16:creationId xmlns:a16="http://schemas.microsoft.com/office/drawing/2014/main" id="{A5C15862-012A-72CF-AEDF-45B9BFCC3097}"/>
                </a:ext>
              </a:extLst>
            </p:cNvPr>
            <p:cNvGrpSpPr/>
            <p:nvPr/>
          </p:nvGrpSpPr>
          <p:grpSpPr>
            <a:xfrm>
              <a:off x="2714363" y="2680340"/>
              <a:ext cx="2762013" cy="2459783"/>
              <a:chOff x="11181063" y="5375885"/>
              <a:chExt cx="2762013" cy="2459783"/>
            </a:xfrm>
          </p:grpSpPr>
          <p:sp>
            <p:nvSpPr>
              <p:cNvPr id="13" name="Ellipse 12">
                <a:extLst>
                  <a:ext uri="{FF2B5EF4-FFF2-40B4-BE49-F238E27FC236}">
                    <a16:creationId xmlns:a16="http://schemas.microsoft.com/office/drawing/2014/main" id="{15886CA4-B711-AC16-5962-980098356895}"/>
                  </a:ext>
                </a:extLst>
              </p:cNvPr>
              <p:cNvSpPr/>
              <p:nvPr/>
            </p:nvSpPr>
            <p:spPr>
              <a:xfrm>
                <a:off x="11181063" y="6837567"/>
                <a:ext cx="998101" cy="9981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Gleichschenkliges Dreieck 13">
                <a:extLst>
                  <a:ext uri="{FF2B5EF4-FFF2-40B4-BE49-F238E27FC236}">
                    <a16:creationId xmlns:a16="http://schemas.microsoft.com/office/drawing/2014/main" id="{31261C29-ABC0-F81D-86F1-E4953BF4F95E}"/>
                  </a:ext>
                </a:extLst>
              </p:cNvPr>
              <p:cNvSpPr/>
              <p:nvPr/>
            </p:nvSpPr>
            <p:spPr>
              <a:xfrm>
                <a:off x="11660151" y="5375885"/>
                <a:ext cx="2282925" cy="196803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 name="Gruppieren 9">
              <a:extLst>
                <a:ext uri="{FF2B5EF4-FFF2-40B4-BE49-F238E27FC236}">
                  <a16:creationId xmlns:a16="http://schemas.microsoft.com/office/drawing/2014/main" id="{575E2859-A3CD-9C2B-A56E-1318BBA8A0F1}"/>
                </a:ext>
              </a:extLst>
            </p:cNvPr>
            <p:cNvGrpSpPr/>
            <p:nvPr/>
          </p:nvGrpSpPr>
          <p:grpSpPr>
            <a:xfrm rot="7680540">
              <a:off x="401842" y="1152365"/>
              <a:ext cx="2282925" cy="2440836"/>
              <a:chOff x="11659007" y="4969344"/>
              <a:chExt cx="2282925" cy="2440836"/>
            </a:xfrm>
          </p:grpSpPr>
          <p:sp>
            <p:nvSpPr>
              <p:cNvPr id="11" name="Ellipse 10">
                <a:extLst>
                  <a:ext uri="{FF2B5EF4-FFF2-40B4-BE49-F238E27FC236}">
                    <a16:creationId xmlns:a16="http://schemas.microsoft.com/office/drawing/2014/main" id="{4367F344-3596-511C-BD8C-C1A06C6D55A8}"/>
                  </a:ext>
                </a:extLst>
              </p:cNvPr>
              <p:cNvSpPr/>
              <p:nvPr/>
            </p:nvSpPr>
            <p:spPr>
              <a:xfrm>
                <a:off x="12292280" y="4969344"/>
                <a:ext cx="998101" cy="9981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Gleichschenkliges Dreieck 11">
                <a:extLst>
                  <a:ext uri="{FF2B5EF4-FFF2-40B4-BE49-F238E27FC236}">
                    <a16:creationId xmlns:a16="http://schemas.microsoft.com/office/drawing/2014/main" id="{137FDABE-B7F1-DC9C-C382-EA89DB95F596}"/>
                  </a:ext>
                </a:extLst>
              </p:cNvPr>
              <p:cNvSpPr/>
              <p:nvPr/>
            </p:nvSpPr>
            <p:spPr>
              <a:xfrm>
                <a:off x="11659007" y="5442141"/>
                <a:ext cx="2282925" cy="196803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grpSp>
        <p:nvGrpSpPr>
          <p:cNvPr id="27" name="Gruppieren 26">
            <a:extLst>
              <a:ext uri="{FF2B5EF4-FFF2-40B4-BE49-F238E27FC236}">
                <a16:creationId xmlns:a16="http://schemas.microsoft.com/office/drawing/2014/main" id="{77FE29F6-8D35-8DCA-C522-7A0A0198F94B}"/>
              </a:ext>
            </a:extLst>
          </p:cNvPr>
          <p:cNvGrpSpPr/>
          <p:nvPr/>
        </p:nvGrpSpPr>
        <p:grpSpPr>
          <a:xfrm>
            <a:off x="7009230" y="2430541"/>
            <a:ext cx="3218715" cy="2866324"/>
            <a:chOff x="531849" y="2293762"/>
            <a:chExt cx="3218715" cy="2866324"/>
          </a:xfrm>
        </p:grpSpPr>
        <p:sp>
          <p:nvSpPr>
            <p:cNvPr id="28" name="Ellipse 27">
              <a:extLst>
                <a:ext uri="{FF2B5EF4-FFF2-40B4-BE49-F238E27FC236}">
                  <a16:creationId xmlns:a16="http://schemas.microsoft.com/office/drawing/2014/main" id="{1840CF0C-2E95-E2E0-D81F-B049C0021288}"/>
                </a:ext>
              </a:extLst>
            </p:cNvPr>
            <p:cNvSpPr/>
            <p:nvPr/>
          </p:nvSpPr>
          <p:spPr>
            <a:xfrm>
              <a:off x="1643066" y="2293762"/>
              <a:ext cx="998101" cy="9981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E619FE9F-1302-A398-FB39-946408B796FC}"/>
                </a:ext>
              </a:extLst>
            </p:cNvPr>
            <p:cNvSpPr/>
            <p:nvPr/>
          </p:nvSpPr>
          <p:spPr>
            <a:xfrm>
              <a:off x="531849" y="4161985"/>
              <a:ext cx="998101" cy="9981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a:extLst>
                <a:ext uri="{FF2B5EF4-FFF2-40B4-BE49-F238E27FC236}">
                  <a16:creationId xmlns:a16="http://schemas.microsoft.com/office/drawing/2014/main" id="{E3C48361-F45C-F9F5-DA68-E7C7257B73D8}"/>
                </a:ext>
              </a:extLst>
            </p:cNvPr>
            <p:cNvSpPr/>
            <p:nvPr/>
          </p:nvSpPr>
          <p:spPr>
            <a:xfrm>
              <a:off x="2752463" y="4142022"/>
              <a:ext cx="998101" cy="9981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Gleichschenkliges Dreieck 30">
              <a:extLst>
                <a:ext uri="{FF2B5EF4-FFF2-40B4-BE49-F238E27FC236}">
                  <a16:creationId xmlns:a16="http://schemas.microsoft.com/office/drawing/2014/main" id="{BB5F1DC7-CC97-A6C7-300C-4BE9798E16F7}"/>
                </a:ext>
              </a:extLst>
            </p:cNvPr>
            <p:cNvSpPr/>
            <p:nvPr/>
          </p:nvSpPr>
          <p:spPr>
            <a:xfrm>
              <a:off x="1010937" y="2692996"/>
              <a:ext cx="2282925" cy="196803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86337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9317C-3BBB-3A26-00C4-A91E783B2173}"/>
              </a:ext>
            </a:extLst>
          </p:cNvPr>
          <p:cNvSpPr>
            <a:spLocks noGrp="1"/>
          </p:cNvSpPr>
          <p:nvPr>
            <p:ph type="title"/>
          </p:nvPr>
        </p:nvSpPr>
        <p:spPr/>
        <p:txBody>
          <a:bodyPr/>
          <a:lstStyle/>
          <a:p>
            <a:r>
              <a:rPr lang="en-US" dirty="0" err="1"/>
              <a:t>Prägnanz</a:t>
            </a:r>
            <a:r>
              <a:rPr lang="en-US" dirty="0"/>
              <a:t> (Good Shape)</a:t>
            </a:r>
            <a:endParaRPr lang="de-DE" dirty="0"/>
          </a:p>
        </p:txBody>
      </p:sp>
      <p:sp>
        <p:nvSpPr>
          <p:cNvPr id="3" name="Fußzeilenplatzhalter 2">
            <a:extLst>
              <a:ext uri="{FF2B5EF4-FFF2-40B4-BE49-F238E27FC236}">
                <a16:creationId xmlns:a16="http://schemas.microsoft.com/office/drawing/2014/main" id="{99D561EA-CA28-23F7-FFB0-7574494F27D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88D5BA0-D83A-0CA8-6530-8C763FE71CA9}"/>
              </a:ext>
            </a:extLst>
          </p:cNvPr>
          <p:cNvSpPr>
            <a:spLocks noGrp="1"/>
          </p:cNvSpPr>
          <p:nvPr>
            <p:ph type="sldNum" sz="quarter" idx="28"/>
          </p:nvPr>
        </p:nvSpPr>
        <p:spPr/>
        <p:txBody>
          <a:bodyPr/>
          <a:lstStyle/>
          <a:p>
            <a:fld id="{BA24374A-C3A8-471A-8837-3FC31668ABE5}" type="slidenum">
              <a:rPr lang="de-DE" smtClean="0"/>
              <a:pPr/>
              <a:t>57</a:t>
            </a:fld>
            <a:endParaRPr lang="de-DE" dirty="0"/>
          </a:p>
        </p:txBody>
      </p:sp>
      <p:sp>
        <p:nvSpPr>
          <p:cNvPr id="5" name="Textplatzhalter 4">
            <a:extLst>
              <a:ext uri="{FF2B5EF4-FFF2-40B4-BE49-F238E27FC236}">
                <a16:creationId xmlns:a16="http://schemas.microsoft.com/office/drawing/2014/main" id="{28085AC1-8345-1465-8E25-AB793A24A33B}"/>
              </a:ext>
            </a:extLst>
          </p:cNvPr>
          <p:cNvSpPr>
            <a:spLocks noGrp="1"/>
          </p:cNvSpPr>
          <p:nvPr>
            <p:ph type="body" sz="quarter" idx="21"/>
          </p:nvPr>
        </p:nvSpPr>
        <p:spPr/>
        <p:txBody>
          <a:bodyPr/>
          <a:lstStyle/>
          <a:p>
            <a:r>
              <a:rPr lang="de-DE" dirty="0"/>
              <a:t>Gestalt Laws</a:t>
            </a:r>
          </a:p>
        </p:txBody>
      </p:sp>
      <p:sp>
        <p:nvSpPr>
          <p:cNvPr id="6" name="Textplatzhalter 5">
            <a:extLst>
              <a:ext uri="{FF2B5EF4-FFF2-40B4-BE49-F238E27FC236}">
                <a16:creationId xmlns:a16="http://schemas.microsoft.com/office/drawing/2014/main" id="{92753C49-4C12-AC9A-67A5-A005678B4A20}"/>
              </a:ext>
            </a:extLst>
          </p:cNvPr>
          <p:cNvSpPr>
            <a:spLocks noGrp="1"/>
          </p:cNvSpPr>
          <p:nvPr>
            <p:ph type="body" sz="quarter" idx="29"/>
          </p:nvPr>
        </p:nvSpPr>
        <p:spPr/>
        <p:txBody>
          <a:bodyPr/>
          <a:lstStyle/>
          <a:p>
            <a:endParaRPr lang="de-DE" dirty="0"/>
          </a:p>
        </p:txBody>
      </p:sp>
      <p:pic>
        <p:nvPicPr>
          <p:cNvPr id="7" name="Picture 4">
            <a:extLst>
              <a:ext uri="{FF2B5EF4-FFF2-40B4-BE49-F238E27FC236}">
                <a16:creationId xmlns:a16="http://schemas.microsoft.com/office/drawing/2014/main" id="{7E76D2AE-3004-549F-0ABC-98988BE6B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156" y="1808061"/>
            <a:ext cx="8167688" cy="396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8237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9605F-0E77-C679-BB7E-259AA7AFFDDE}"/>
              </a:ext>
            </a:extLst>
          </p:cNvPr>
          <p:cNvSpPr>
            <a:spLocks noGrp="1"/>
          </p:cNvSpPr>
          <p:nvPr>
            <p:ph type="title"/>
          </p:nvPr>
        </p:nvSpPr>
        <p:spPr/>
        <p:txBody>
          <a:bodyPr/>
          <a:lstStyle/>
          <a:p>
            <a:r>
              <a:rPr lang="de-DE" dirty="0" err="1"/>
              <a:t>Continuation</a:t>
            </a:r>
            <a:endParaRPr lang="de-DE" dirty="0"/>
          </a:p>
        </p:txBody>
      </p:sp>
      <p:sp>
        <p:nvSpPr>
          <p:cNvPr id="3" name="Fußzeilenplatzhalter 2">
            <a:extLst>
              <a:ext uri="{FF2B5EF4-FFF2-40B4-BE49-F238E27FC236}">
                <a16:creationId xmlns:a16="http://schemas.microsoft.com/office/drawing/2014/main" id="{CC918417-0CFB-5AFF-8465-043D8ECC1AA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A00F7A4-C017-0B35-FC5A-7DE89136D89B}"/>
              </a:ext>
            </a:extLst>
          </p:cNvPr>
          <p:cNvSpPr>
            <a:spLocks noGrp="1"/>
          </p:cNvSpPr>
          <p:nvPr>
            <p:ph type="sldNum" sz="quarter" idx="28"/>
          </p:nvPr>
        </p:nvSpPr>
        <p:spPr/>
        <p:txBody>
          <a:bodyPr/>
          <a:lstStyle/>
          <a:p>
            <a:fld id="{BA24374A-C3A8-471A-8837-3FC31668ABE5}" type="slidenum">
              <a:rPr lang="de-DE" smtClean="0"/>
              <a:pPr/>
              <a:t>58</a:t>
            </a:fld>
            <a:endParaRPr lang="de-DE" dirty="0"/>
          </a:p>
        </p:txBody>
      </p:sp>
      <p:sp>
        <p:nvSpPr>
          <p:cNvPr id="5" name="Textplatzhalter 4">
            <a:extLst>
              <a:ext uri="{FF2B5EF4-FFF2-40B4-BE49-F238E27FC236}">
                <a16:creationId xmlns:a16="http://schemas.microsoft.com/office/drawing/2014/main" id="{A314A3CD-B0D6-DA76-4C80-8C841329AA7B}"/>
              </a:ext>
            </a:extLst>
          </p:cNvPr>
          <p:cNvSpPr>
            <a:spLocks noGrp="1"/>
          </p:cNvSpPr>
          <p:nvPr>
            <p:ph type="body" sz="quarter" idx="21"/>
          </p:nvPr>
        </p:nvSpPr>
        <p:spPr/>
        <p:txBody>
          <a:bodyPr/>
          <a:lstStyle/>
          <a:p>
            <a:r>
              <a:rPr lang="de-DE"/>
              <a:t>Gestalt Laws</a:t>
            </a:r>
          </a:p>
        </p:txBody>
      </p:sp>
      <p:sp>
        <p:nvSpPr>
          <p:cNvPr id="6" name="Textplatzhalter 5">
            <a:extLst>
              <a:ext uri="{FF2B5EF4-FFF2-40B4-BE49-F238E27FC236}">
                <a16:creationId xmlns:a16="http://schemas.microsoft.com/office/drawing/2014/main" id="{46043725-93F0-45C9-E3F6-7A618044CCF6}"/>
              </a:ext>
            </a:extLst>
          </p:cNvPr>
          <p:cNvSpPr>
            <a:spLocks noGrp="1"/>
          </p:cNvSpPr>
          <p:nvPr>
            <p:ph type="body" sz="quarter" idx="29"/>
          </p:nvPr>
        </p:nvSpPr>
        <p:spPr/>
        <p:txBody>
          <a:bodyPr/>
          <a:lstStyle/>
          <a:p>
            <a:endParaRPr lang="de-DE" dirty="0"/>
          </a:p>
        </p:txBody>
      </p:sp>
      <p:pic>
        <p:nvPicPr>
          <p:cNvPr id="7" name="Grafik 6">
            <a:extLst>
              <a:ext uri="{FF2B5EF4-FFF2-40B4-BE49-F238E27FC236}">
                <a16:creationId xmlns:a16="http://schemas.microsoft.com/office/drawing/2014/main" id="{953DFB65-8606-30B3-91C9-3F3CC9DCB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636" y="1316037"/>
            <a:ext cx="4523827" cy="4215384"/>
          </a:xfrm>
          <a:prstGeom prst="rect">
            <a:avLst/>
          </a:prstGeom>
        </p:spPr>
      </p:pic>
    </p:spTree>
    <p:extLst>
      <p:ext uri="{BB962C8B-B14F-4D97-AF65-F5344CB8AC3E}">
        <p14:creationId xmlns:p14="http://schemas.microsoft.com/office/powerpoint/2010/main" val="530314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4C8CDF-FA00-D8C3-57B1-41304135B038}"/>
              </a:ext>
            </a:extLst>
          </p:cNvPr>
          <p:cNvSpPr>
            <a:spLocks noGrp="1"/>
          </p:cNvSpPr>
          <p:nvPr>
            <p:ph type="title"/>
          </p:nvPr>
        </p:nvSpPr>
        <p:spPr>
          <a:xfrm>
            <a:off x="695325" y="111919"/>
            <a:ext cx="10801350" cy="973136"/>
          </a:xfrm>
        </p:spPr>
        <p:txBody>
          <a:bodyPr/>
          <a:lstStyle/>
          <a:p>
            <a:r>
              <a:rPr lang="de-DE"/>
              <a:t>Continuation</a:t>
            </a:r>
          </a:p>
        </p:txBody>
      </p:sp>
      <p:sp>
        <p:nvSpPr>
          <p:cNvPr id="3" name="Fußzeilenplatzhalter 2">
            <a:extLst>
              <a:ext uri="{FF2B5EF4-FFF2-40B4-BE49-F238E27FC236}">
                <a16:creationId xmlns:a16="http://schemas.microsoft.com/office/drawing/2014/main" id="{578E915C-0D02-4A4D-5CD6-637D4A61DC2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F373DD3-5CD3-A56C-5A72-3E194B2F2055}"/>
              </a:ext>
            </a:extLst>
          </p:cNvPr>
          <p:cNvSpPr>
            <a:spLocks noGrp="1"/>
          </p:cNvSpPr>
          <p:nvPr>
            <p:ph type="sldNum" sz="quarter" idx="28"/>
          </p:nvPr>
        </p:nvSpPr>
        <p:spPr/>
        <p:txBody>
          <a:bodyPr/>
          <a:lstStyle/>
          <a:p>
            <a:fld id="{BA24374A-C3A8-471A-8837-3FC31668ABE5}" type="slidenum">
              <a:rPr lang="de-DE" smtClean="0"/>
              <a:pPr/>
              <a:t>59</a:t>
            </a:fld>
            <a:endParaRPr lang="de-DE" dirty="0"/>
          </a:p>
        </p:txBody>
      </p:sp>
      <p:sp>
        <p:nvSpPr>
          <p:cNvPr id="5" name="Textplatzhalter 4">
            <a:extLst>
              <a:ext uri="{FF2B5EF4-FFF2-40B4-BE49-F238E27FC236}">
                <a16:creationId xmlns:a16="http://schemas.microsoft.com/office/drawing/2014/main" id="{18DB4B45-B136-0CA7-665E-D1C0140E2BBB}"/>
              </a:ext>
            </a:extLst>
          </p:cNvPr>
          <p:cNvSpPr>
            <a:spLocks noGrp="1"/>
          </p:cNvSpPr>
          <p:nvPr>
            <p:ph type="body" sz="quarter" idx="21"/>
          </p:nvPr>
        </p:nvSpPr>
        <p:spPr/>
        <p:txBody>
          <a:bodyPr/>
          <a:lstStyle/>
          <a:p>
            <a:r>
              <a:rPr lang="de-DE" dirty="0"/>
              <a:t>Gestalt Laws</a:t>
            </a:r>
          </a:p>
        </p:txBody>
      </p:sp>
      <p:sp>
        <p:nvSpPr>
          <p:cNvPr id="7" name="Ellipse 6">
            <a:extLst>
              <a:ext uri="{FF2B5EF4-FFF2-40B4-BE49-F238E27FC236}">
                <a16:creationId xmlns:a16="http://schemas.microsoft.com/office/drawing/2014/main" id="{F90624FA-B987-EF5F-8EF4-5113D4FB6C94}"/>
              </a:ext>
            </a:extLst>
          </p:cNvPr>
          <p:cNvSpPr/>
          <p:nvPr/>
        </p:nvSpPr>
        <p:spPr>
          <a:xfrm>
            <a:off x="1077674" y="3494244"/>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A7527641-AC9C-4EFB-5002-9B5213423747}"/>
              </a:ext>
            </a:extLst>
          </p:cNvPr>
          <p:cNvSpPr/>
          <p:nvPr/>
        </p:nvSpPr>
        <p:spPr>
          <a:xfrm>
            <a:off x="1770354" y="3008365"/>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0ED7A1E5-A69E-C4AA-DF1B-1C36CBF673A5}"/>
              </a:ext>
            </a:extLst>
          </p:cNvPr>
          <p:cNvSpPr/>
          <p:nvPr/>
        </p:nvSpPr>
        <p:spPr>
          <a:xfrm>
            <a:off x="2493042" y="2659167"/>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51C99DE1-1FDC-AA5C-59CB-261A89D2FA6F}"/>
              </a:ext>
            </a:extLst>
          </p:cNvPr>
          <p:cNvSpPr/>
          <p:nvPr/>
        </p:nvSpPr>
        <p:spPr>
          <a:xfrm>
            <a:off x="3185722" y="2484568"/>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B64BBE76-C2B2-836F-01D5-5AD3E6F685B0}"/>
              </a:ext>
            </a:extLst>
          </p:cNvPr>
          <p:cNvSpPr/>
          <p:nvPr/>
        </p:nvSpPr>
        <p:spPr>
          <a:xfrm>
            <a:off x="3878402" y="2548015"/>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57FCD484-CE65-84F1-9016-24210CDDA965}"/>
              </a:ext>
            </a:extLst>
          </p:cNvPr>
          <p:cNvSpPr/>
          <p:nvPr/>
        </p:nvSpPr>
        <p:spPr>
          <a:xfrm>
            <a:off x="4571082" y="2722614"/>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84AB2796-04AB-640F-D9CB-7667CE4256F0}"/>
              </a:ext>
            </a:extLst>
          </p:cNvPr>
          <p:cNvSpPr/>
          <p:nvPr/>
        </p:nvSpPr>
        <p:spPr>
          <a:xfrm>
            <a:off x="5239246" y="2960660"/>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874FAB36-C4D6-010F-0CA8-4F394CEDB8BE}"/>
              </a:ext>
            </a:extLst>
          </p:cNvPr>
          <p:cNvSpPr/>
          <p:nvPr/>
        </p:nvSpPr>
        <p:spPr>
          <a:xfrm>
            <a:off x="5931926" y="3254401"/>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2CE0A88C-E2AB-A5A4-2225-72A0DB9DFFFA}"/>
              </a:ext>
            </a:extLst>
          </p:cNvPr>
          <p:cNvSpPr/>
          <p:nvPr/>
        </p:nvSpPr>
        <p:spPr>
          <a:xfrm>
            <a:off x="6654614" y="3494244"/>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D5B0080D-E7F7-39E6-BDC5-B599260EFAA0}"/>
              </a:ext>
            </a:extLst>
          </p:cNvPr>
          <p:cNvSpPr/>
          <p:nvPr/>
        </p:nvSpPr>
        <p:spPr>
          <a:xfrm>
            <a:off x="7347294" y="3707152"/>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0BD97DD1-B790-EAF0-6567-823F2B9728DB}"/>
              </a:ext>
            </a:extLst>
          </p:cNvPr>
          <p:cNvSpPr/>
          <p:nvPr/>
        </p:nvSpPr>
        <p:spPr>
          <a:xfrm>
            <a:off x="8039974" y="3951287"/>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C1726C4F-5CDA-2298-0EE1-D143401E60F9}"/>
              </a:ext>
            </a:extLst>
          </p:cNvPr>
          <p:cNvSpPr/>
          <p:nvPr/>
        </p:nvSpPr>
        <p:spPr>
          <a:xfrm>
            <a:off x="8732654" y="3843442"/>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388BDCC6-C055-EA8D-1489-BFB523BFDDA4}"/>
              </a:ext>
            </a:extLst>
          </p:cNvPr>
          <p:cNvSpPr/>
          <p:nvPr/>
        </p:nvSpPr>
        <p:spPr>
          <a:xfrm>
            <a:off x="9430781" y="3532553"/>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84F37703-B7CA-9DA0-0BF3-1BE709EA982E}"/>
              </a:ext>
            </a:extLst>
          </p:cNvPr>
          <p:cNvSpPr/>
          <p:nvPr/>
        </p:nvSpPr>
        <p:spPr>
          <a:xfrm>
            <a:off x="10123461" y="3123160"/>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0EA8DA35-434E-FD11-61DD-C35A513C4EC6}"/>
              </a:ext>
            </a:extLst>
          </p:cNvPr>
          <p:cNvSpPr/>
          <p:nvPr/>
        </p:nvSpPr>
        <p:spPr>
          <a:xfrm>
            <a:off x="10816141" y="2659167"/>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64804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D12D8-798D-6C4C-3E7B-D526D5B10BBC}"/>
              </a:ext>
            </a:extLst>
          </p:cNvPr>
          <p:cNvSpPr>
            <a:spLocks noGrp="1"/>
          </p:cNvSpPr>
          <p:nvPr>
            <p:ph type="title"/>
          </p:nvPr>
        </p:nvSpPr>
        <p:spPr/>
        <p:txBody>
          <a:bodyPr/>
          <a:lstStyle/>
          <a:p>
            <a:r>
              <a:rPr lang="en-US" dirty="0"/>
              <a:t>Boredom &amp; Despair</a:t>
            </a:r>
            <a:endParaRPr lang="de-DE" dirty="0"/>
          </a:p>
        </p:txBody>
      </p:sp>
      <p:sp>
        <p:nvSpPr>
          <p:cNvPr id="3" name="Fußzeilenplatzhalter 2">
            <a:extLst>
              <a:ext uri="{FF2B5EF4-FFF2-40B4-BE49-F238E27FC236}">
                <a16:creationId xmlns:a16="http://schemas.microsoft.com/office/drawing/2014/main" id="{699DA4F4-FF9C-6B68-8E6D-49B3E5684AC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EFEECFA-FBDB-DA7A-B4F9-80E0ACC8714B}"/>
              </a:ext>
            </a:extLst>
          </p:cNvPr>
          <p:cNvSpPr>
            <a:spLocks noGrp="1"/>
          </p:cNvSpPr>
          <p:nvPr>
            <p:ph type="sldNum" sz="quarter" idx="33"/>
          </p:nvPr>
        </p:nvSpPr>
        <p:spPr/>
        <p:txBody>
          <a:bodyPr/>
          <a:lstStyle/>
          <a:p>
            <a:fld id="{BA24374A-C3A8-471A-8837-3FC31668ABE5}" type="slidenum">
              <a:rPr lang="de-DE" smtClean="0"/>
              <a:pPr/>
              <a:t>6</a:t>
            </a:fld>
            <a:endParaRPr lang="de-DE" dirty="0"/>
          </a:p>
        </p:txBody>
      </p:sp>
      <p:sp>
        <p:nvSpPr>
          <p:cNvPr id="5" name="Textplatzhalter 4">
            <a:extLst>
              <a:ext uri="{FF2B5EF4-FFF2-40B4-BE49-F238E27FC236}">
                <a16:creationId xmlns:a16="http://schemas.microsoft.com/office/drawing/2014/main" id="{4F3924EC-2244-E813-D0FA-8F696AFD55F1}"/>
              </a:ext>
            </a:extLst>
          </p:cNvPr>
          <p:cNvSpPr>
            <a:spLocks noGrp="1"/>
          </p:cNvSpPr>
          <p:nvPr>
            <p:ph type="body" sz="quarter" idx="21"/>
          </p:nvPr>
        </p:nvSpPr>
        <p:spPr/>
        <p:txBody>
          <a:bodyPr/>
          <a:lstStyle/>
          <a:p>
            <a:r>
              <a:rPr lang="de-DE" sz="1400" dirty="0"/>
              <a:t>Design</a:t>
            </a:r>
            <a:endParaRPr lang="de-DE" dirty="0"/>
          </a:p>
        </p:txBody>
      </p:sp>
      <p:sp>
        <p:nvSpPr>
          <p:cNvPr id="6" name="Textplatzhalter 5">
            <a:extLst>
              <a:ext uri="{FF2B5EF4-FFF2-40B4-BE49-F238E27FC236}">
                <a16:creationId xmlns:a16="http://schemas.microsoft.com/office/drawing/2014/main" id="{FABEE12D-7990-7427-0DEF-144FD46D8E85}"/>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3F18F26C-97A6-7EDA-11D9-9DF215249180}"/>
              </a:ext>
            </a:extLst>
          </p:cNvPr>
          <p:cNvSpPr>
            <a:spLocks noGrp="1"/>
          </p:cNvSpPr>
          <p:nvPr>
            <p:ph sz="quarter" idx="35"/>
          </p:nvPr>
        </p:nvSpPr>
        <p:spPr/>
        <p:txBody>
          <a:bodyPr/>
          <a:lstStyle/>
          <a:p>
            <a:r>
              <a:rPr lang="de-DE" dirty="0"/>
              <a:t>Images from: </a:t>
            </a:r>
            <a:r>
              <a:rPr lang="de-DE" dirty="0">
                <a:hlinkClick r:id="rId2"/>
              </a:rPr>
              <a:t>https://pxhere.com/de/photo/1153737</a:t>
            </a:r>
            <a:r>
              <a:rPr lang="de-DE" dirty="0"/>
              <a:t>, </a:t>
            </a:r>
            <a:r>
              <a:rPr lang="de-DE" dirty="0">
                <a:hlinkClick r:id="rId3"/>
              </a:rPr>
              <a:t>https://pxhere.com/de/photo/1263739</a:t>
            </a:r>
            <a:r>
              <a:rPr lang="de-DE" dirty="0"/>
              <a:t> </a:t>
            </a:r>
          </a:p>
        </p:txBody>
      </p:sp>
      <p:pic>
        <p:nvPicPr>
          <p:cNvPr id="8" name="Grafik 7">
            <a:extLst>
              <a:ext uri="{FF2B5EF4-FFF2-40B4-BE49-F238E27FC236}">
                <a16:creationId xmlns:a16="http://schemas.microsoft.com/office/drawing/2014/main" id="{66B91F2F-AEF1-9DAC-61F3-1C121C7E5C62}"/>
              </a:ext>
            </a:extLst>
          </p:cNvPr>
          <p:cNvPicPr>
            <a:picLocks noChangeAspect="1"/>
          </p:cNvPicPr>
          <p:nvPr/>
        </p:nvPicPr>
        <p:blipFill>
          <a:blip r:embed="rId4">
            <a:grayscl/>
            <a:extLst>
              <a:ext uri="{28A0092B-C50C-407E-A947-70E740481C1C}">
                <a14:useLocalDpi xmlns:a14="http://schemas.microsoft.com/office/drawing/2010/main" val="0"/>
              </a:ext>
            </a:extLst>
          </a:blip>
          <a:srcRect l="16102" r="16102"/>
          <a:stretch/>
        </p:blipFill>
        <p:spPr>
          <a:xfrm>
            <a:off x="695325" y="1444632"/>
            <a:ext cx="5332095" cy="4189809"/>
          </a:xfrm>
          <a:prstGeom prst="rect">
            <a:avLst/>
          </a:prstGeom>
        </p:spPr>
      </p:pic>
      <p:pic>
        <p:nvPicPr>
          <p:cNvPr id="9" name="Grafik 8">
            <a:extLst>
              <a:ext uri="{FF2B5EF4-FFF2-40B4-BE49-F238E27FC236}">
                <a16:creationId xmlns:a16="http://schemas.microsoft.com/office/drawing/2014/main" id="{E7AB421F-4B97-EB88-1D50-EE49807C5B96}"/>
              </a:ext>
            </a:extLst>
          </p:cNvPr>
          <p:cNvPicPr>
            <a:picLocks noChangeAspect="1"/>
          </p:cNvPicPr>
          <p:nvPr/>
        </p:nvPicPr>
        <p:blipFill>
          <a:blip r:embed="rId5">
            <a:grayscl/>
            <a:extLst>
              <a:ext uri="{28A0092B-C50C-407E-A947-70E740481C1C}">
                <a14:useLocalDpi xmlns:a14="http://schemas.microsoft.com/office/drawing/2010/main" val="0"/>
              </a:ext>
            </a:extLst>
          </a:blip>
          <a:srcRect l="13837" r="13837"/>
          <a:stretch/>
        </p:blipFill>
        <p:spPr>
          <a:xfrm>
            <a:off x="6095999" y="1449388"/>
            <a:ext cx="5400675" cy="4185053"/>
          </a:xfrm>
          <a:prstGeom prst="rect">
            <a:avLst/>
          </a:prstGeom>
        </p:spPr>
      </p:pic>
    </p:spTree>
    <p:extLst>
      <p:ext uri="{BB962C8B-B14F-4D97-AF65-F5344CB8AC3E}">
        <p14:creationId xmlns:p14="http://schemas.microsoft.com/office/powerpoint/2010/main" val="11894242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4C8CDF-FA00-D8C3-57B1-41304135B038}"/>
              </a:ext>
            </a:extLst>
          </p:cNvPr>
          <p:cNvSpPr>
            <a:spLocks noGrp="1"/>
          </p:cNvSpPr>
          <p:nvPr>
            <p:ph type="title"/>
          </p:nvPr>
        </p:nvSpPr>
        <p:spPr>
          <a:xfrm>
            <a:off x="695325" y="111919"/>
            <a:ext cx="10801350" cy="973136"/>
          </a:xfrm>
        </p:spPr>
        <p:txBody>
          <a:bodyPr/>
          <a:lstStyle/>
          <a:p>
            <a:r>
              <a:rPr lang="de-DE"/>
              <a:t>Continuation</a:t>
            </a:r>
          </a:p>
        </p:txBody>
      </p:sp>
      <p:sp>
        <p:nvSpPr>
          <p:cNvPr id="3" name="Fußzeilenplatzhalter 2">
            <a:extLst>
              <a:ext uri="{FF2B5EF4-FFF2-40B4-BE49-F238E27FC236}">
                <a16:creationId xmlns:a16="http://schemas.microsoft.com/office/drawing/2014/main" id="{578E915C-0D02-4A4D-5CD6-637D4A61DC2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F373DD3-5CD3-A56C-5A72-3E194B2F2055}"/>
              </a:ext>
            </a:extLst>
          </p:cNvPr>
          <p:cNvSpPr>
            <a:spLocks noGrp="1"/>
          </p:cNvSpPr>
          <p:nvPr>
            <p:ph type="sldNum" sz="quarter" idx="28"/>
          </p:nvPr>
        </p:nvSpPr>
        <p:spPr/>
        <p:txBody>
          <a:bodyPr/>
          <a:lstStyle/>
          <a:p>
            <a:fld id="{BA24374A-C3A8-471A-8837-3FC31668ABE5}" type="slidenum">
              <a:rPr lang="de-DE" smtClean="0"/>
              <a:pPr/>
              <a:t>60</a:t>
            </a:fld>
            <a:endParaRPr lang="de-DE" dirty="0"/>
          </a:p>
        </p:txBody>
      </p:sp>
      <p:sp>
        <p:nvSpPr>
          <p:cNvPr id="5" name="Textplatzhalter 4">
            <a:extLst>
              <a:ext uri="{FF2B5EF4-FFF2-40B4-BE49-F238E27FC236}">
                <a16:creationId xmlns:a16="http://schemas.microsoft.com/office/drawing/2014/main" id="{18DB4B45-B136-0CA7-665E-D1C0140E2BBB}"/>
              </a:ext>
            </a:extLst>
          </p:cNvPr>
          <p:cNvSpPr>
            <a:spLocks noGrp="1"/>
          </p:cNvSpPr>
          <p:nvPr>
            <p:ph type="body" sz="quarter" idx="21"/>
          </p:nvPr>
        </p:nvSpPr>
        <p:spPr/>
        <p:txBody>
          <a:bodyPr/>
          <a:lstStyle/>
          <a:p>
            <a:r>
              <a:rPr lang="de-DE" dirty="0"/>
              <a:t>Gestalt Laws</a:t>
            </a:r>
          </a:p>
        </p:txBody>
      </p:sp>
      <p:sp>
        <p:nvSpPr>
          <p:cNvPr id="7" name="Ellipse 6">
            <a:extLst>
              <a:ext uri="{FF2B5EF4-FFF2-40B4-BE49-F238E27FC236}">
                <a16:creationId xmlns:a16="http://schemas.microsoft.com/office/drawing/2014/main" id="{F90624FA-B987-EF5F-8EF4-5113D4FB6C94}"/>
              </a:ext>
            </a:extLst>
          </p:cNvPr>
          <p:cNvSpPr/>
          <p:nvPr/>
        </p:nvSpPr>
        <p:spPr>
          <a:xfrm>
            <a:off x="4481539" y="1916154"/>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A7527641-AC9C-4EFB-5002-9B5213423747}"/>
              </a:ext>
            </a:extLst>
          </p:cNvPr>
          <p:cNvSpPr/>
          <p:nvPr/>
        </p:nvSpPr>
        <p:spPr>
          <a:xfrm>
            <a:off x="1891374" y="3964735"/>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0ED7A1E5-A69E-C4AA-DF1B-1C36CBF673A5}"/>
              </a:ext>
            </a:extLst>
          </p:cNvPr>
          <p:cNvSpPr/>
          <p:nvPr/>
        </p:nvSpPr>
        <p:spPr>
          <a:xfrm>
            <a:off x="2462070" y="4494106"/>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51C99DE1-1FDC-AA5C-59CB-261A89D2FA6F}"/>
              </a:ext>
            </a:extLst>
          </p:cNvPr>
          <p:cNvSpPr/>
          <p:nvPr/>
        </p:nvSpPr>
        <p:spPr>
          <a:xfrm>
            <a:off x="3043847" y="4890248"/>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B64BBE76-C2B2-836F-01D5-5AD3E6F685B0}"/>
              </a:ext>
            </a:extLst>
          </p:cNvPr>
          <p:cNvSpPr/>
          <p:nvPr/>
        </p:nvSpPr>
        <p:spPr>
          <a:xfrm>
            <a:off x="3734934" y="5199998"/>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57FCD484-CE65-84F1-9016-24210CDDA965}"/>
              </a:ext>
            </a:extLst>
          </p:cNvPr>
          <p:cNvSpPr/>
          <p:nvPr/>
        </p:nvSpPr>
        <p:spPr>
          <a:xfrm>
            <a:off x="4481539" y="5379565"/>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84AB2796-04AB-640F-D9CB-7667CE4256F0}"/>
              </a:ext>
            </a:extLst>
          </p:cNvPr>
          <p:cNvSpPr/>
          <p:nvPr/>
        </p:nvSpPr>
        <p:spPr>
          <a:xfrm>
            <a:off x="5228144" y="5457972"/>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874FAB36-C4D6-010F-0CA8-4F394CEDB8BE}"/>
              </a:ext>
            </a:extLst>
          </p:cNvPr>
          <p:cNvSpPr/>
          <p:nvPr/>
        </p:nvSpPr>
        <p:spPr>
          <a:xfrm>
            <a:off x="5974749" y="5503669"/>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2CE0A88C-E2AB-A5A4-2225-72A0DB9DFFFA}"/>
              </a:ext>
            </a:extLst>
          </p:cNvPr>
          <p:cNvSpPr/>
          <p:nvPr/>
        </p:nvSpPr>
        <p:spPr>
          <a:xfrm>
            <a:off x="6823285" y="5475204"/>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D5B0080D-E7F7-39E6-BDC5-B599260EFAA0}"/>
              </a:ext>
            </a:extLst>
          </p:cNvPr>
          <p:cNvSpPr/>
          <p:nvPr/>
        </p:nvSpPr>
        <p:spPr>
          <a:xfrm>
            <a:off x="7671821" y="5309346"/>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0BD97DD1-B790-EAF0-6567-823F2B9728DB}"/>
              </a:ext>
            </a:extLst>
          </p:cNvPr>
          <p:cNvSpPr/>
          <p:nvPr/>
        </p:nvSpPr>
        <p:spPr>
          <a:xfrm>
            <a:off x="8345758" y="4992837"/>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C1726C4F-5CDA-2298-0EE1-D143401E60F9}"/>
              </a:ext>
            </a:extLst>
          </p:cNvPr>
          <p:cNvSpPr/>
          <p:nvPr/>
        </p:nvSpPr>
        <p:spPr>
          <a:xfrm>
            <a:off x="9031534" y="4643639"/>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388BDCC6-C055-EA8D-1489-BFB523BFDDA4}"/>
              </a:ext>
            </a:extLst>
          </p:cNvPr>
          <p:cNvSpPr/>
          <p:nvPr/>
        </p:nvSpPr>
        <p:spPr>
          <a:xfrm>
            <a:off x="9633912" y="4253149"/>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84F37703-B7CA-9DA0-0BF3-1BE709EA982E}"/>
              </a:ext>
            </a:extLst>
          </p:cNvPr>
          <p:cNvSpPr/>
          <p:nvPr/>
        </p:nvSpPr>
        <p:spPr>
          <a:xfrm>
            <a:off x="10074274" y="3835564"/>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0EA8DA35-434E-FD11-61DD-C35A513C4EC6}"/>
              </a:ext>
            </a:extLst>
          </p:cNvPr>
          <p:cNvSpPr/>
          <p:nvPr/>
        </p:nvSpPr>
        <p:spPr>
          <a:xfrm>
            <a:off x="7172483" y="1916154"/>
            <a:ext cx="349198" cy="349198"/>
          </a:xfrm>
          <a:prstGeom prst="ellipse">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63088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97B847-FB14-F4C1-5810-C054FE1AC349}"/>
              </a:ext>
            </a:extLst>
          </p:cNvPr>
          <p:cNvSpPr>
            <a:spLocks noGrp="1"/>
          </p:cNvSpPr>
          <p:nvPr>
            <p:ph type="title"/>
          </p:nvPr>
        </p:nvSpPr>
        <p:spPr/>
        <p:txBody>
          <a:bodyPr/>
          <a:lstStyle/>
          <a:p>
            <a:r>
              <a:rPr lang="de-DE" dirty="0" err="1"/>
              <a:t>Closure</a:t>
            </a:r>
            <a:endParaRPr lang="de-DE" dirty="0"/>
          </a:p>
        </p:txBody>
      </p:sp>
      <p:sp>
        <p:nvSpPr>
          <p:cNvPr id="3" name="Fußzeilenplatzhalter 2">
            <a:extLst>
              <a:ext uri="{FF2B5EF4-FFF2-40B4-BE49-F238E27FC236}">
                <a16:creationId xmlns:a16="http://schemas.microsoft.com/office/drawing/2014/main" id="{76BD7E2E-7C5C-B3B6-1A66-28A79A68B40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69FC649-51A3-E155-871A-BDBC7DBF6950}"/>
              </a:ext>
            </a:extLst>
          </p:cNvPr>
          <p:cNvSpPr>
            <a:spLocks noGrp="1"/>
          </p:cNvSpPr>
          <p:nvPr>
            <p:ph type="sldNum" sz="quarter" idx="28"/>
          </p:nvPr>
        </p:nvSpPr>
        <p:spPr/>
        <p:txBody>
          <a:bodyPr/>
          <a:lstStyle/>
          <a:p>
            <a:fld id="{BA24374A-C3A8-471A-8837-3FC31668ABE5}" type="slidenum">
              <a:rPr lang="de-DE" smtClean="0"/>
              <a:pPr/>
              <a:t>61</a:t>
            </a:fld>
            <a:endParaRPr lang="de-DE" dirty="0"/>
          </a:p>
        </p:txBody>
      </p:sp>
      <p:sp>
        <p:nvSpPr>
          <p:cNvPr id="5" name="Textplatzhalter 4">
            <a:extLst>
              <a:ext uri="{FF2B5EF4-FFF2-40B4-BE49-F238E27FC236}">
                <a16:creationId xmlns:a16="http://schemas.microsoft.com/office/drawing/2014/main" id="{052673D9-946A-7DB0-DD4B-BEAF73266B76}"/>
              </a:ext>
            </a:extLst>
          </p:cNvPr>
          <p:cNvSpPr>
            <a:spLocks noGrp="1"/>
          </p:cNvSpPr>
          <p:nvPr>
            <p:ph type="body" sz="quarter" idx="21"/>
          </p:nvPr>
        </p:nvSpPr>
        <p:spPr/>
        <p:txBody>
          <a:bodyPr/>
          <a:lstStyle/>
          <a:p>
            <a:r>
              <a:rPr lang="de-DE" dirty="0"/>
              <a:t>Gestalt Laws</a:t>
            </a:r>
          </a:p>
        </p:txBody>
      </p:sp>
      <p:sp>
        <p:nvSpPr>
          <p:cNvPr id="6" name="Textplatzhalter 5">
            <a:extLst>
              <a:ext uri="{FF2B5EF4-FFF2-40B4-BE49-F238E27FC236}">
                <a16:creationId xmlns:a16="http://schemas.microsoft.com/office/drawing/2014/main" id="{F1FCA30A-9FEF-51D9-FCC7-AD06A07E4A8E}"/>
              </a:ext>
            </a:extLst>
          </p:cNvPr>
          <p:cNvSpPr>
            <a:spLocks noGrp="1"/>
          </p:cNvSpPr>
          <p:nvPr>
            <p:ph type="body" sz="quarter" idx="29"/>
          </p:nvPr>
        </p:nvSpPr>
        <p:spPr/>
        <p:txBody>
          <a:bodyPr/>
          <a:lstStyle/>
          <a:p>
            <a:endParaRPr lang="de-DE" dirty="0"/>
          </a:p>
        </p:txBody>
      </p:sp>
      <p:pic>
        <p:nvPicPr>
          <p:cNvPr id="7" name="Grafik 6">
            <a:extLst>
              <a:ext uri="{FF2B5EF4-FFF2-40B4-BE49-F238E27FC236}">
                <a16:creationId xmlns:a16="http://schemas.microsoft.com/office/drawing/2014/main" id="{093FB704-E735-E28B-36E5-89A9F3FB3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450" y="1275024"/>
            <a:ext cx="8989100" cy="4887823"/>
          </a:xfrm>
          <a:prstGeom prst="rect">
            <a:avLst/>
          </a:prstGeom>
          <a:ln>
            <a:noFill/>
          </a:ln>
        </p:spPr>
      </p:pic>
    </p:spTree>
    <p:extLst>
      <p:ext uri="{BB962C8B-B14F-4D97-AF65-F5344CB8AC3E}">
        <p14:creationId xmlns:p14="http://schemas.microsoft.com/office/powerpoint/2010/main" val="496227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5F5A114-F4DA-1DB1-3603-26E3695A0785}"/>
              </a:ext>
            </a:extLst>
          </p:cNvPr>
          <p:cNvSpPr/>
          <p:nvPr/>
        </p:nvSpPr>
        <p:spPr>
          <a:xfrm>
            <a:off x="3608833" y="2414238"/>
            <a:ext cx="4335018" cy="2075688"/>
          </a:xfrm>
          <a:prstGeom prst="rect">
            <a:avLst/>
          </a:prstGeom>
          <a:solidFill>
            <a:schemeClr val="accent3">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DC76AE1-29A6-AEE4-9A63-E59A238BDD96}"/>
              </a:ext>
            </a:extLst>
          </p:cNvPr>
          <p:cNvSpPr>
            <a:spLocks noGrp="1"/>
          </p:cNvSpPr>
          <p:nvPr>
            <p:ph type="title"/>
          </p:nvPr>
        </p:nvSpPr>
        <p:spPr/>
        <p:txBody>
          <a:bodyPr/>
          <a:lstStyle/>
          <a:p>
            <a:r>
              <a:rPr lang="de-DE" dirty="0"/>
              <a:t>Common Region</a:t>
            </a:r>
          </a:p>
        </p:txBody>
      </p:sp>
      <p:sp>
        <p:nvSpPr>
          <p:cNvPr id="3" name="Fußzeilenplatzhalter 2">
            <a:extLst>
              <a:ext uri="{FF2B5EF4-FFF2-40B4-BE49-F238E27FC236}">
                <a16:creationId xmlns:a16="http://schemas.microsoft.com/office/drawing/2014/main" id="{758CFB3A-AB00-99B9-F2DB-CB93DC0FF2D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B458245-7ADA-8885-12D7-2D901EDB46F8}"/>
              </a:ext>
            </a:extLst>
          </p:cNvPr>
          <p:cNvSpPr>
            <a:spLocks noGrp="1"/>
          </p:cNvSpPr>
          <p:nvPr>
            <p:ph type="sldNum" sz="quarter" idx="28"/>
          </p:nvPr>
        </p:nvSpPr>
        <p:spPr/>
        <p:txBody>
          <a:bodyPr/>
          <a:lstStyle/>
          <a:p>
            <a:fld id="{BA24374A-C3A8-471A-8837-3FC31668ABE5}" type="slidenum">
              <a:rPr lang="de-DE" smtClean="0"/>
              <a:pPr/>
              <a:t>62</a:t>
            </a:fld>
            <a:endParaRPr lang="de-DE" dirty="0"/>
          </a:p>
        </p:txBody>
      </p:sp>
      <p:sp>
        <p:nvSpPr>
          <p:cNvPr id="5" name="Textplatzhalter 4">
            <a:extLst>
              <a:ext uri="{FF2B5EF4-FFF2-40B4-BE49-F238E27FC236}">
                <a16:creationId xmlns:a16="http://schemas.microsoft.com/office/drawing/2014/main" id="{61D4F7A4-A584-A234-C255-8DC76C08746E}"/>
              </a:ext>
            </a:extLst>
          </p:cNvPr>
          <p:cNvSpPr>
            <a:spLocks noGrp="1"/>
          </p:cNvSpPr>
          <p:nvPr>
            <p:ph type="body" sz="quarter" idx="21"/>
          </p:nvPr>
        </p:nvSpPr>
        <p:spPr/>
        <p:txBody>
          <a:bodyPr/>
          <a:lstStyle/>
          <a:p>
            <a:r>
              <a:rPr lang="de-DE" dirty="0"/>
              <a:t>Gestalt Laws</a:t>
            </a:r>
          </a:p>
        </p:txBody>
      </p:sp>
      <p:sp>
        <p:nvSpPr>
          <p:cNvPr id="6" name="Textplatzhalter 5">
            <a:extLst>
              <a:ext uri="{FF2B5EF4-FFF2-40B4-BE49-F238E27FC236}">
                <a16:creationId xmlns:a16="http://schemas.microsoft.com/office/drawing/2014/main" id="{79E54FBB-AD19-2589-B882-CE2F70722007}"/>
              </a:ext>
            </a:extLst>
          </p:cNvPr>
          <p:cNvSpPr>
            <a:spLocks noGrp="1"/>
          </p:cNvSpPr>
          <p:nvPr>
            <p:ph type="body" sz="quarter" idx="29"/>
          </p:nvPr>
        </p:nvSpPr>
        <p:spPr/>
        <p:txBody>
          <a:bodyPr/>
          <a:lstStyle/>
          <a:p>
            <a:endParaRPr lang="de-DE"/>
          </a:p>
        </p:txBody>
      </p:sp>
      <p:pic>
        <p:nvPicPr>
          <p:cNvPr id="7" name="Grafik 6">
            <a:extLst>
              <a:ext uri="{FF2B5EF4-FFF2-40B4-BE49-F238E27FC236}">
                <a16:creationId xmlns:a16="http://schemas.microsoft.com/office/drawing/2014/main" id="{BBBCEC3B-E44B-6DEB-0539-D7480050E2A2}"/>
              </a:ext>
            </a:extLst>
          </p:cNvPr>
          <p:cNvPicPr>
            <a:picLocks noChangeAspect="1"/>
          </p:cNvPicPr>
          <p:nvPr/>
        </p:nvPicPr>
        <p:blipFill rotWithShape="1">
          <a:blip r:embed="rId2">
            <a:extLst>
              <a:ext uri="{28A0092B-C50C-407E-A947-70E740481C1C}">
                <a14:useLocalDpi xmlns:a14="http://schemas.microsoft.com/office/drawing/2010/main" val="0"/>
              </a:ext>
            </a:extLst>
          </a:blip>
          <a:srcRect l="-1" r="3401"/>
          <a:stretch/>
        </p:blipFill>
        <p:spPr>
          <a:xfrm>
            <a:off x="207264" y="1208087"/>
            <a:ext cx="11777472" cy="5100638"/>
          </a:xfrm>
          <a:prstGeom prst="rect">
            <a:avLst/>
          </a:prstGeom>
        </p:spPr>
      </p:pic>
    </p:spTree>
    <p:extLst>
      <p:ext uri="{BB962C8B-B14F-4D97-AF65-F5344CB8AC3E}">
        <p14:creationId xmlns:p14="http://schemas.microsoft.com/office/powerpoint/2010/main" val="229978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C6331B-D841-81C8-5074-984CE7B5F711}"/>
              </a:ext>
            </a:extLst>
          </p:cNvPr>
          <p:cNvSpPr>
            <a:spLocks noGrp="1"/>
          </p:cNvSpPr>
          <p:nvPr>
            <p:ph type="title"/>
          </p:nvPr>
        </p:nvSpPr>
        <p:spPr/>
        <p:txBody>
          <a:bodyPr/>
          <a:lstStyle/>
          <a:p>
            <a:r>
              <a:rPr lang="de-DE" dirty="0"/>
              <a:t>Common </a:t>
            </a:r>
            <a:r>
              <a:rPr lang="de-DE" dirty="0" err="1"/>
              <a:t>Fate</a:t>
            </a:r>
            <a:endParaRPr lang="de-DE" dirty="0"/>
          </a:p>
        </p:txBody>
      </p:sp>
      <p:sp>
        <p:nvSpPr>
          <p:cNvPr id="3" name="Fußzeilenplatzhalter 2">
            <a:extLst>
              <a:ext uri="{FF2B5EF4-FFF2-40B4-BE49-F238E27FC236}">
                <a16:creationId xmlns:a16="http://schemas.microsoft.com/office/drawing/2014/main" id="{DE1FCCA2-C1B0-939D-EFF6-DAC5CDAE51A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C22B07F-E8E3-A85E-2E68-F8C28B878D59}"/>
              </a:ext>
            </a:extLst>
          </p:cNvPr>
          <p:cNvSpPr>
            <a:spLocks noGrp="1"/>
          </p:cNvSpPr>
          <p:nvPr>
            <p:ph type="sldNum" sz="quarter" idx="28"/>
          </p:nvPr>
        </p:nvSpPr>
        <p:spPr/>
        <p:txBody>
          <a:bodyPr/>
          <a:lstStyle/>
          <a:p>
            <a:fld id="{BA24374A-C3A8-471A-8837-3FC31668ABE5}" type="slidenum">
              <a:rPr lang="de-DE" smtClean="0"/>
              <a:pPr/>
              <a:t>63</a:t>
            </a:fld>
            <a:endParaRPr lang="de-DE" dirty="0"/>
          </a:p>
        </p:txBody>
      </p:sp>
      <p:sp>
        <p:nvSpPr>
          <p:cNvPr id="5" name="Textplatzhalter 4">
            <a:extLst>
              <a:ext uri="{FF2B5EF4-FFF2-40B4-BE49-F238E27FC236}">
                <a16:creationId xmlns:a16="http://schemas.microsoft.com/office/drawing/2014/main" id="{AB32D129-0911-0984-3AE9-A9FBCB84E7D3}"/>
              </a:ext>
            </a:extLst>
          </p:cNvPr>
          <p:cNvSpPr>
            <a:spLocks noGrp="1"/>
          </p:cNvSpPr>
          <p:nvPr>
            <p:ph type="body" sz="quarter" idx="21"/>
          </p:nvPr>
        </p:nvSpPr>
        <p:spPr/>
        <p:txBody>
          <a:bodyPr/>
          <a:lstStyle/>
          <a:p>
            <a:r>
              <a:rPr lang="de-DE"/>
              <a:t>Gestalt Laws</a:t>
            </a:r>
          </a:p>
        </p:txBody>
      </p:sp>
      <p:sp>
        <p:nvSpPr>
          <p:cNvPr id="6" name="Textplatzhalter 5">
            <a:extLst>
              <a:ext uri="{FF2B5EF4-FFF2-40B4-BE49-F238E27FC236}">
                <a16:creationId xmlns:a16="http://schemas.microsoft.com/office/drawing/2014/main" id="{D19A37CF-33AB-5499-AFA7-AC3509FA4CC6}"/>
              </a:ext>
            </a:extLst>
          </p:cNvPr>
          <p:cNvSpPr>
            <a:spLocks noGrp="1"/>
          </p:cNvSpPr>
          <p:nvPr>
            <p:ph type="body" sz="quarter" idx="29"/>
          </p:nvPr>
        </p:nvSpPr>
        <p:spPr/>
        <p:txBody>
          <a:bodyPr/>
          <a:lstStyle/>
          <a:p>
            <a:endParaRPr lang="de-DE"/>
          </a:p>
        </p:txBody>
      </p:sp>
      <p:pic>
        <p:nvPicPr>
          <p:cNvPr id="7" name="Grafik 6">
            <a:extLst>
              <a:ext uri="{FF2B5EF4-FFF2-40B4-BE49-F238E27FC236}">
                <a16:creationId xmlns:a16="http://schemas.microsoft.com/office/drawing/2014/main" id="{E6B10E5A-5F45-09EE-275D-5868594260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276" y="1563689"/>
            <a:ext cx="7956548" cy="3893736"/>
          </a:xfrm>
          <a:prstGeom prst="rect">
            <a:avLst/>
          </a:prstGeom>
        </p:spPr>
      </p:pic>
    </p:spTree>
    <p:extLst>
      <p:ext uri="{BB962C8B-B14F-4D97-AF65-F5344CB8AC3E}">
        <p14:creationId xmlns:p14="http://schemas.microsoft.com/office/powerpoint/2010/main" val="21986983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DF714-D68D-CCA5-2188-7AC1ACBB69F6}"/>
              </a:ext>
            </a:extLst>
          </p:cNvPr>
          <p:cNvSpPr>
            <a:spLocks noGrp="1"/>
          </p:cNvSpPr>
          <p:nvPr>
            <p:ph type="title"/>
          </p:nvPr>
        </p:nvSpPr>
        <p:spPr/>
        <p:txBody>
          <a:bodyPr/>
          <a:lstStyle/>
          <a:p>
            <a:r>
              <a:rPr lang="de-DE" dirty="0" err="1"/>
              <a:t>Concurrency</a:t>
            </a:r>
            <a:endParaRPr lang="de-DE" dirty="0"/>
          </a:p>
        </p:txBody>
      </p:sp>
      <p:sp>
        <p:nvSpPr>
          <p:cNvPr id="3" name="Fußzeilenplatzhalter 2">
            <a:extLst>
              <a:ext uri="{FF2B5EF4-FFF2-40B4-BE49-F238E27FC236}">
                <a16:creationId xmlns:a16="http://schemas.microsoft.com/office/drawing/2014/main" id="{D4F2C918-FFC0-3E2C-6A2E-D02D4E3C04F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4C45C01-B3CF-21E1-88F6-A8A02E395D72}"/>
              </a:ext>
            </a:extLst>
          </p:cNvPr>
          <p:cNvSpPr>
            <a:spLocks noGrp="1"/>
          </p:cNvSpPr>
          <p:nvPr>
            <p:ph type="sldNum" sz="quarter" idx="28"/>
          </p:nvPr>
        </p:nvSpPr>
        <p:spPr/>
        <p:txBody>
          <a:bodyPr/>
          <a:lstStyle/>
          <a:p>
            <a:fld id="{BA24374A-C3A8-471A-8837-3FC31668ABE5}" type="slidenum">
              <a:rPr lang="de-DE" smtClean="0"/>
              <a:pPr/>
              <a:t>64</a:t>
            </a:fld>
            <a:endParaRPr lang="de-DE" dirty="0"/>
          </a:p>
        </p:txBody>
      </p:sp>
      <p:sp>
        <p:nvSpPr>
          <p:cNvPr id="5" name="Textplatzhalter 4">
            <a:extLst>
              <a:ext uri="{FF2B5EF4-FFF2-40B4-BE49-F238E27FC236}">
                <a16:creationId xmlns:a16="http://schemas.microsoft.com/office/drawing/2014/main" id="{1F00226A-5A0D-43C0-A920-5DE1549FF936}"/>
              </a:ext>
            </a:extLst>
          </p:cNvPr>
          <p:cNvSpPr>
            <a:spLocks noGrp="1"/>
          </p:cNvSpPr>
          <p:nvPr>
            <p:ph type="body" sz="quarter" idx="21"/>
          </p:nvPr>
        </p:nvSpPr>
        <p:spPr/>
        <p:txBody>
          <a:bodyPr/>
          <a:lstStyle/>
          <a:p>
            <a:r>
              <a:rPr lang="de-DE" dirty="0"/>
              <a:t>Gestalt Laws</a:t>
            </a:r>
          </a:p>
        </p:txBody>
      </p:sp>
      <p:sp>
        <p:nvSpPr>
          <p:cNvPr id="6" name="Textplatzhalter 5">
            <a:extLst>
              <a:ext uri="{FF2B5EF4-FFF2-40B4-BE49-F238E27FC236}">
                <a16:creationId xmlns:a16="http://schemas.microsoft.com/office/drawing/2014/main" id="{8723342F-029D-965C-67EB-09EB1E2E734B}"/>
              </a:ext>
            </a:extLst>
          </p:cNvPr>
          <p:cNvSpPr>
            <a:spLocks noGrp="1"/>
          </p:cNvSpPr>
          <p:nvPr>
            <p:ph type="body" sz="quarter" idx="29"/>
          </p:nvPr>
        </p:nvSpPr>
        <p:spPr/>
        <p:txBody>
          <a:bodyPr/>
          <a:lstStyle/>
          <a:p>
            <a:endParaRPr lang="de-DE"/>
          </a:p>
        </p:txBody>
      </p:sp>
      <p:sp>
        <p:nvSpPr>
          <p:cNvPr id="7" name="Rechteck 6">
            <a:extLst>
              <a:ext uri="{FF2B5EF4-FFF2-40B4-BE49-F238E27FC236}">
                <a16:creationId xmlns:a16="http://schemas.microsoft.com/office/drawing/2014/main" id="{5EB03B5E-A227-9A22-090F-7BB5EA088C45}"/>
              </a:ext>
            </a:extLst>
          </p:cNvPr>
          <p:cNvSpPr/>
          <p:nvPr/>
        </p:nvSpPr>
        <p:spPr>
          <a:xfrm>
            <a:off x="832104" y="3939697"/>
            <a:ext cx="2980944" cy="905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rapezoid 7">
            <a:extLst>
              <a:ext uri="{FF2B5EF4-FFF2-40B4-BE49-F238E27FC236}">
                <a16:creationId xmlns:a16="http://schemas.microsoft.com/office/drawing/2014/main" id="{9DDBC1B5-6FF8-A9E0-1D57-888B76289AD4}"/>
              </a:ext>
            </a:extLst>
          </p:cNvPr>
          <p:cNvSpPr/>
          <p:nvPr/>
        </p:nvSpPr>
        <p:spPr>
          <a:xfrm>
            <a:off x="832104" y="3034441"/>
            <a:ext cx="2276856" cy="905256"/>
          </a:xfrm>
          <a:prstGeom prst="trapezoid">
            <a:avLst>
              <a:gd name="adj" fmla="val 462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9A296989-0830-74D3-EB2E-AF8D44678E1F}"/>
              </a:ext>
            </a:extLst>
          </p:cNvPr>
          <p:cNvSpPr/>
          <p:nvPr/>
        </p:nvSpPr>
        <p:spPr>
          <a:xfrm>
            <a:off x="896112" y="4392325"/>
            <a:ext cx="841567" cy="84156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E3BB924B-34A8-8AE1-1A0D-1461687C84C7}"/>
              </a:ext>
            </a:extLst>
          </p:cNvPr>
          <p:cNvSpPr/>
          <p:nvPr/>
        </p:nvSpPr>
        <p:spPr>
          <a:xfrm>
            <a:off x="2788699" y="4424169"/>
            <a:ext cx="841567" cy="84156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Gleichschenkliges Dreieck 10">
            <a:extLst>
              <a:ext uri="{FF2B5EF4-FFF2-40B4-BE49-F238E27FC236}">
                <a16:creationId xmlns:a16="http://schemas.microsoft.com/office/drawing/2014/main" id="{7AF3ED18-1CCE-5B31-232F-E9486B2EA056}"/>
              </a:ext>
            </a:extLst>
          </p:cNvPr>
          <p:cNvSpPr/>
          <p:nvPr/>
        </p:nvSpPr>
        <p:spPr>
          <a:xfrm>
            <a:off x="2578607" y="3130294"/>
            <a:ext cx="329185" cy="77724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99FADE88-A61A-C3A9-3661-0A682797F005}"/>
              </a:ext>
            </a:extLst>
          </p:cNvPr>
          <p:cNvSpPr/>
          <p:nvPr/>
        </p:nvSpPr>
        <p:spPr>
          <a:xfrm>
            <a:off x="1472184" y="3153313"/>
            <a:ext cx="841567" cy="77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Gleichschenkliges Dreieck 12">
            <a:extLst>
              <a:ext uri="{FF2B5EF4-FFF2-40B4-BE49-F238E27FC236}">
                <a16:creationId xmlns:a16="http://schemas.microsoft.com/office/drawing/2014/main" id="{7266C107-71B6-720D-235E-E2110F21224C}"/>
              </a:ext>
            </a:extLst>
          </p:cNvPr>
          <p:cNvSpPr/>
          <p:nvPr/>
        </p:nvSpPr>
        <p:spPr>
          <a:xfrm>
            <a:off x="1014985" y="3324509"/>
            <a:ext cx="219456" cy="59216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1690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276 -1.48148E-6 L 0.01276 -1.48148E-6 C 0.01875 0.00417 0.02461 0.0088 0.03073 0.01204 C 0.03412 0.01412 0.03789 0.01389 0.04115 0.01621 C 0.04323 0.01736 0.0444 0.02153 0.04649 0.02269 C 0.0543 0.02732 0.0625 0.0294 0.07044 0.03333 C 0.07279 0.03472 0.07487 0.03727 0.07721 0.03889 C 0.0836 0.04259 0.09011 0.0463 0.09675 0.04954 C 0.10261 0.05208 0.1086 0.0544 0.11471 0.05602 C 0.12396 0.0588 0.13333 0.0588 0.14245 0.06273 C 0.15443 0.06806 0.14649 0.06458 0.16641 0.07222 C 0.17474 0.07037 0.18307 0.06945 0.19115 0.06667 C 0.19505 0.06551 0.1987 0.0625 0.20248 0.06019 C 0.20521 0.05833 0.21068 0.05486 0.21068 0.05486 C 0.21198 0.05301 0.21341 0.05162 0.21445 0.04954 C 0.22761 0.02222 0.22643 0.02408 0.23477 -1.48148E-6 C 0.2362 -0.01018 0.23867 -0.02014 0.23919 -0.03055 C 0.23998 -0.04653 0.23985 -0.06273 0.23841 -0.07847 C 0.23802 -0.08356 0.23594 -0.08819 0.23399 -0.0919 C 0.22852 -0.10208 0.2224 -0.11157 0.21745 -0.12245 C 0.21445 -0.12917 0.21172 -0.13611 0.20846 -0.14259 C 0.20065 -0.15787 0.20547 -0.14352 0.20026 -0.15717 C 0.19531 -0.16944 0.19076 -0.18217 0.18594 -0.19444 C 0.18399 -0.19954 0.18216 -0.20463 0.17995 -0.20926 C 0.17513 -0.21921 0.17136 -0.22662 0.16719 -0.23842 C 0.16563 -0.24305 0.16498 -0.24861 0.16341 -0.25324 C 0.16224 -0.25671 0.16029 -0.25926 0.15899 -0.2625 C 0.15573 -0.27083 0.15287 -0.2794 0.15 -0.28796 C 0.14935 -0.28958 0.14922 -0.2919 0.14844 -0.29329 C 0.14623 -0.29722 0.14323 -0.3 0.14089 -0.30393 C 0.13477 -0.31412 0.13307 -0.3206 0.12891 -0.33449 C 0.12839 -0.33657 0.128 -0.33889 0.12748 -0.3412 C 0.13203 -0.37153 0.13099 -0.40717 0.14544 -0.42778 C 0.14675 -0.42963 0.14844 -0.42963 0.15 -0.43055 C 0.153 -0.43588 0.1569 -0.44398 0.1612 -0.44653 C 0.17435 -0.4544 0.19115 -0.45648 0.20469 -0.45995 C 0.20977 -0.46111 0.21471 -0.4625 0.21966 -0.46389 C 0.22643 -0.46296 0.2332 -0.46273 0.23998 -0.46111 C 0.24128 -0.46088 0.24271 -0.45995 0.24375 -0.45856 C 0.24753 -0.45278 0.25052 -0.4456 0.25417 -0.43981 C 0.25625 -0.4368 0.25846 -0.43403 0.26016 -0.43055 C 0.2625 -0.42592 0.26406 -0.4206 0.26615 -0.41574 C 0.26758 -0.41273 0.26953 -0.40995 0.2707 -0.40648 C 0.27201 -0.40278 0.27227 -0.39792 0.2737 -0.39444 C 0.27917 -0.38171 0.28073 -0.38102 0.28724 -0.37454 C 0.29909 -0.34282 0.26706 -0.42893 0.30664 -0.28796 C 0.30807 -0.28333 0.31133 -0.28125 0.31419 -0.27986 C 0.32279 -0.27569 0.33164 -0.2743 0.3405 -0.27176 C 0.34714 -0.26991 0.35404 -0.26898 0.36068 -0.26643 C 0.36979 -0.26319 0.37852 -0.25694 0.38776 -0.25463 C 0.40586 -0.24954 0.42943 -0.24884 0.44844 -0.24792 L 0.4987 -0.25856 C 0.5 -0.25879 0.50143 -0.25972 0.50248 -0.26111 C 0.50833 -0.27037 0.51341 -0.28079 0.51901 -0.29051 C 0.52123 -0.30023 0.52435 -0.30949 0.52565 -0.31991 C 0.52878 -0.34236 0.53021 -0.36898 0.52643 -0.3919 C 0.51628 -0.45417 0.5211 -0.41574 0.50925 -0.45324 C 0.50703 -0.45995 0.50599 -0.46759 0.50391 -0.47454 C 0.50065 -0.48588 0.49727 -0.49699 0.49349 -0.50787 C 0.49258 -0.51042 0.49076 -0.51204 0.48971 -0.51458 C 0.4875 -0.51967 0.48607 -0.52569 0.48373 -0.53055 C 0.48294 -0.53194 0.48164 -0.53194 0.48073 -0.5331 C 0.47956 -0.53472 0.47878 -0.5368 0.47774 -0.53842 C 0.47682 -0.54004 0.47578 -0.5412 0.47474 -0.54259 C 0.47396 -0.54352 0.4724 -0.54514 0.4724 -0.54514 L 0.45599 -0.55972 " pathEditMode="relative" ptsTypes="AAAAAAAAAAAAAAAAAAAAAAAAAAAAAAAAAAAAAAAAAAAAAAAAAAAAAAAAAAAAAAAAAA">
                                      <p:cBhvr>
                                        <p:cTn id="6" dur="2000" fill="hold"/>
                                        <p:tgtEl>
                                          <p:spTgt spid="10"/>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521 0.00741 L 0.00521 0.00741 C -0.00078 0.01505 -0.00651 0.02338 -0.01276 0.03009 C -0.01406 0.03148 -0.01536 0.03241 -0.01653 0.03403 C -0.01953 0.0382 -0.02005 0.04121 -0.02252 0.04607 C -0.02422 0.04931 -0.02617 0.05209 -0.02786 0.05533 C -0.0289 0.05787 -0.02955 0.06111 -0.03086 0.06343 C -0.03281 0.06713 -0.0358 0.06875 -0.0375 0.07269 C -0.03854 0.075 -0.03945 0.07732 -0.04049 0.0794 C -0.04258 0.08334 -0.04414 0.08519 -0.04661 0.08866 C -0.047 0.09051 -0.04726 0.09259 -0.04804 0.09421 C -0.04856 0.09514 -0.04961 0.09491 -0.05026 0.09537 C -0.05729 0.1 -0.05065 0.0963 -0.05924 0.1007 C -0.06093 0.1007 -0.07343 0.10093 -0.07734 0.09676 C -0.07916 0.09491 -0.08034 0.09144 -0.08177 0.08866 C -0.08867 0.0757 -0.08698 0.07894 -0.09231 0.06482 C -0.0931 0.05625 -0.09375 0.04792 -0.09453 0.03935 C -0.09479 0.03773 -0.09505 0.03588 -0.09531 0.03403 C -0.09583 0.02963 -0.09635 0.02523 -0.09674 0.02084 C -0.09609 -0.00717 -0.09544 -0.03518 -0.09453 -0.06319 C -0.0944 -0.0669 -0.09297 -0.07222 -0.09231 -0.07523 C -0.09153 -0.07916 -0.09088 -0.08333 -0.0901 -0.08727 C -0.08958 -0.08958 -0.08906 -0.09166 -0.08854 -0.09398 C -0.08789 -0.09745 -0.08698 -0.10393 -0.08554 -0.10741 C -0.0832 -0.11296 -0.08021 -0.11759 -0.07799 -0.12338 C -0.07552 -0.12986 -0.07239 -0.13588 -0.07057 -0.14329 C -0.06992 -0.14583 -0.06836 -0.1537 -0.06679 -0.15671 C -0.06562 -0.15856 -0.06432 -0.16018 -0.06302 -0.16204 C -0.06106 -0.16898 -0.0612 -0.16991 -0.05859 -0.17523 C -0.05781 -0.17685 -0.0569 -0.17778 -0.05625 -0.1794 C -0.05521 -0.18194 -0.05455 -0.18495 -0.05325 -0.18727 C -0.05247 -0.18889 -0.05117 -0.18981 -0.05026 -0.19143 C -0.04492 -0.20092 -0.04817 -0.20023 -0.03984 -0.20741 C -0.03541 -0.21111 -0.03086 -0.21366 -0.0263 -0.21666 C -0.02461 -0.21782 -0.02265 -0.21805 -0.02109 -0.21944 C -0.01875 -0.22106 -0.01666 -0.22407 -0.01432 -0.22592 C -0.01419 -0.22616 -0.00429 -0.2331 -0.00078 -0.23403 C 0.00144 -0.23472 0.00365 -0.23495 0.00599 -0.23541 C 0.00769 -0.23657 0.00938 -0.23842 0.0112 -0.23935 C 0.01927 -0.24305 0.03242 -0.23773 0.03815 -0.23657 C 0.04193 -0.23333 0.04766 -0.22847 0.05026 -0.22477 C 0.0517 -0.22245 0.05326 -0.22037 0.05469 -0.21805 C 0.05547 -0.21666 0.05612 -0.21528 0.0569 -0.21389 C 0.0586 -0.21157 0.06068 -0.20995 0.06224 -0.20741 C 0.06341 -0.20532 0.06394 -0.20231 0.06524 -0.20069 C 0.08203 -0.17778 0.08164 -0.17847 0.09818 -0.16597 C 0.09896 -0.16551 0.09974 -0.16504 0.10052 -0.16458 C 0.10378 -0.16065 0.10664 -0.15579 0.11016 -0.15254 C 0.12852 -0.13634 0.15469 -0.14676 0.17175 -0.14722 L 0.19792 -0.15254 C 0.19896 -0.15278 0.2 -0.15324 0.20091 -0.15393 C 0.20677 -0.15833 0.21407 -0.16597 0.22045 -0.16875 C 0.23203 -0.17361 0.23516 -0.17361 0.24519 -0.17523 C 0.24597 -0.17616 0.24688 -0.17685 0.24753 -0.17801 C 0.24818 -0.17916 0.24831 -0.18102 0.24896 -0.18194 C 0.25013 -0.18356 0.25144 -0.18472 0.25274 -0.18588 C 0.25326 -0.18727 0.25391 -0.18842 0.25417 -0.19004 C 0.25508 -0.19398 0.25651 -0.20208 0.25651 -0.20208 C 0.25599 -0.21088 0.25625 -0.21991 0.25495 -0.2287 C 0.25443 -0.23241 0.25235 -0.23472 0.25117 -0.23796 C 0.25039 -0.24051 0.24987 -0.24352 0.24896 -0.24606 C 0.24388 -0.25949 0.23841 -0.27268 0.23321 -0.28611 C 0.22956 -0.29537 0.23203 -0.29305 0.228 -0.29537 L 0.21966 -0.30995 C 0.21628 -0.3162 0.21328 -0.32176 0.20925 -0.32731 C 0.20339 -0.33541 0.20078 -0.33657 0.19427 -0.34329 C 0.19089 -0.34676 0.18776 -0.35069 0.18451 -0.35393 C 0.18177 -0.35694 0.17891 -0.35903 0.17617 -0.36204 C 0.17487 -0.36366 0.17396 -0.36643 0.17253 -0.36736 C 0.16732 -0.3706 0.16198 -0.37222 0.15677 -0.37407 C 0.1517 -0.37569 0.14675 -0.37708 0.14167 -0.37801 C 0.13347 -0.37963 0.11693 -0.38194 0.11693 -0.38194 L 0.08841 -0.37801 C 0.08737 -0.37778 0.08646 -0.37708 0.08542 -0.37662 C 0.08242 -0.37569 0.07943 -0.375 0.07644 -0.37407 C 0.07448 -0.37268 0.0724 -0.37176 0.07045 -0.37014 C 0.06081 -0.36204 0.07435 -0.36991 0.0599 -0.36065 C 0.05873 -0.35995 0.05742 -0.35995 0.05625 -0.35949 C 0.05547 -0.35903 0.05469 -0.35856 0.05391 -0.3581 C 0.05144 -0.35625 0.04896 -0.3544 0.04649 -0.35278 C 0.04571 -0.35139 0.04492 -0.35023 0.04427 -0.34861 C 0.04362 -0.34745 0.04336 -0.34583 0.04271 -0.34467 C 0.0418 -0.34352 0.04076 -0.34282 0.03972 -0.34213 C 0.03841 -0.33796 0.0375 -0.33379 0.03594 -0.33009 C 0.03516 -0.32824 0.03373 -0.32778 0.03295 -0.32592 C 0.03216 -0.32407 0.03216 -0.32153 0.03151 -0.31944 C 0.03008 -0.31528 0.02813 -0.31157 0.02696 -0.30741 C 0.02175 -0.28889 0.02748 -0.30046 0.0224 -0.29143 C 0.01979 -0.27222 0.0211 -0.28055 0.01875 -0.26597 C 0.01901 -0.25532 0.01888 -0.24467 0.0194 -0.23403 C 0.02005 -0.22384 0.0211 -0.22824 0.02318 -0.2206 C 0.02422 -0.21736 0.02461 -0.21342 0.02539 -0.20995 C 0.02591 -0.2081 0.02657 -0.20648 0.02696 -0.20463 C 0.03034 -0.19028 0.02826 -0.19838 0.02995 -0.19004 C 0.03073 -0.18634 0.03151 -0.18287 0.03216 -0.1794 C 0.03242 -0.17801 0.03255 -0.17662 0.03295 -0.17523 C 0.03334 -0.17384 0.03399 -0.17268 0.03451 -0.17129 C 0.03529 -0.16921 0.03568 -0.16666 0.03672 -0.16458 C 0.03972 -0.15856 0.04245 -0.15139 0.04649 -0.14722 C 0.04818 -0.1456 0.05013 -0.14444 0.0517 -0.1419 C 0.0543 -0.13796 0.05586 -0.13241 0.05847 -0.1287 C 0.06042 -0.12592 0.06302 -0.12546 0.06524 -0.12338 C 0.06628 -0.12222 0.06719 -0.1206 0.06823 -0.11921 C 0.07539 -0.11041 0.07279 -0.11273 0.07865 -0.10856 C 0.08203 -0.10254 0.0862 -0.09491 0.08998 -0.09004 C 0.09154 -0.08773 0.09349 -0.08634 0.09519 -0.08472 C 0.0987 -0.07523 0.09675 -0.0794 0.10651 -0.06852 C 0.11485 -0.05926 0.11394 -0.06111 0.12292 -0.05671 C 0.12474 -0.05486 0.12644 -0.05278 0.12826 -0.05139 C 0.12917 -0.05046 0.13034 -0.05092 0.13125 -0.05 C 0.13334 -0.04768 0.13503 -0.04421 0.13724 -0.0419 C 0.14102 -0.03796 0.14519 -0.03472 0.14922 -0.03125 C 0.15026 -0.03032 0.15117 -0.0294 0.15222 -0.0287 C 0.15521 -0.02639 0.1586 -0.02546 0.1612 -0.02199 C 0.16914 -0.01134 0.16745 -0.01319 0.17774 -0.00185 C 0.17943 -1.85185E-6 0.18151 0.00093 0.18295 0.00347 C 0.18373 0.00463 0.18438 0.00625 0.18529 0.00741 C 0.18789 0.01088 0.19076 0.01343 0.19349 0.01667 C 0.19427 0.01759 0.19505 0.01829 0.19571 0.01945 C 0.19909 0.02454 0.19805 0.02477 0.2017 0.02871 C 0.20899 0.03658 0.20339 0.0294 0.21068 0.03542 C 0.21211 0.03658 0.21315 0.03866 0.21446 0.03935 C 0.21615 0.04051 0.21797 0.04028 0.21966 0.04074 C 0.22071 0.04097 0.22175 0.0419 0.22279 0.04213 C 0.23282 0.04421 0.24063 0.04491 0.25052 0.04607 C 0.25755 0.04815 0.25821 0.04861 0.26771 0.05 C 0.27422 0.05116 0.28073 0.05185 0.28724 0.05278 C 0.29492 0.05232 0.30274 0.05209 0.31055 0.05139 C 0.31654 0.05093 0.31524 0.05 0.32097 0.04607 C 0.32487 0.04329 0.32696 0.04329 0.33073 0.03935 C 0.35117 0.01898 0.32982 0.0382 0.3405 0.02871 C 0.34193 0.02477 0.34336 0.0206 0.34505 0.01667 C 0.34636 0.01343 0.34818 0.01088 0.34948 0.00741 C 0.35742 -0.01296 0.34701 0.01042 0.35326 -0.00717 C 0.35378 -0.00879 0.35482 -0.00972 0.35547 -0.01134 C 0.35703 -0.01504 0.35716 -0.01759 0.35769 -0.02199 C 0.35352 -0.06204 0.35847 -0.02662 0.35104 -0.05787 C 0.34401 -0.08704 0.34545 -0.09097 0.33672 -0.11805 C 0.33464 -0.12454 0.33151 -0.13009 0.3293 -0.13657 C 0.32032 -0.16273 0.33255 -0.13565 0.32175 -0.15787 C 0.32097 -0.16157 0.32032 -0.16504 0.31953 -0.16875 C 0.31888 -0.17129 0.31784 -0.17384 0.31719 -0.17662 C 0.3168 -0.1787 0.31706 -0.18125 0.31654 -0.18333 C 0.31485 -0.18889 0.3125 -0.19398 0.31055 -0.1993 C 0.31003 -0.20069 0.30977 -0.20254 0.30899 -0.20324 C 0.30703 -0.20555 0.30495 -0.20764 0.303 -0.20995 C 0.30039 -0.21342 0.29818 -0.21759 0.29545 -0.2206 C 0.2944 -0.22199 0.29284 -0.22199 0.2918 -0.22338 C 0.28907 -0.22639 0.28698 -0.23102 0.28425 -0.23403 C 0.28334 -0.23495 0.28216 -0.23472 0.28125 -0.23541 C 0.28021 -0.23611 0.2793 -0.23727 0.27826 -0.23796 C 0.26758 -0.24653 0.27813 -0.2375 0.26849 -0.24606 C 0.26797 -0.24768 0.26784 -0.25 0.26693 -0.25139 C 0.26602 -0.25301 0.26446 -0.25301 0.26328 -0.25393 C 0.26237 -0.25463 0.26185 -0.25602 0.26094 -0.25671 C 0.26003 -0.25741 0.25899 -0.25741 0.25795 -0.2581 C 0.2569 -0.25879 0.25599 -0.25995 0.25495 -0.26065 C 0.25326 -0.2618 0.25144 -0.2625 0.24974 -0.26342 C 0.25274 -0.2669 0.2556 -0.27083 0.25873 -0.27407 C 0.26042 -0.27569 0.26224 -0.27685 0.26394 -0.27801 C 0.27123 -0.28264 0.27852 -0.28657 0.28568 -0.29143 C 0.2905 -0.29467 0.29532 -0.29838 0.3 -0.30208 C 0.30157 -0.30324 0.30287 -0.30532 0.30443 -0.30602 C 0.30664 -0.30717 0.30899 -0.30694 0.3112 -0.30741 C 0.31654 -0.30602 0.32175 -0.30509 0.32696 -0.30347 C 0.32826 -0.30301 0.32956 -0.30162 0.33073 -0.30069 C 0.33295 -0.29907 0.33529 -0.29745 0.3375 -0.29537 C 0.33854 -0.29421 0.33946 -0.29282 0.3405 -0.29143 C 0.34206 -0.28912 0.34349 -0.28704 0.34505 -0.28472 C 0.34805 -0.27986 0.35378 -0.2669 0.35469 -0.26458 C 0.36667 -0.23449 0.36276 -0.24791 0.36823 -0.22592 C 0.36901 -0.21782 0.36914 -0.21412 0.37123 -0.20602 C 0.37175 -0.20393 0.37279 -0.20254 0.37344 -0.20069 C 0.37396 -0.19699 0.37435 -0.19352 0.375 -0.19004 C 0.37539 -0.18773 0.37604 -0.18565 0.37644 -0.18333 C 0.37826 -0.17291 0.37591 -0.18009 0.37878 -0.17268 C 0.37904 -0.17083 0.3793 -0.16921 0.37956 -0.16736 C 0.37982 -0.16504 0.37982 -0.16273 0.38021 -0.16065 C 0.38073 -0.15833 0.38177 -0.15625 0.38255 -0.15393 C 0.38295 -0.14861 0.38334 -0.14329 0.38399 -0.13796 C 0.38438 -0.13518 0.38555 -0.12986 0.38555 -0.12986 C 0.38568 -0.12616 0.38646 -0.11065 0.38698 -0.10602 C 0.38711 -0.10463 0.38724 -0.10301 0.38776 -0.10185 C 0.38854 -0.1 0.38972 -0.09838 0.39076 -0.09653 C 0.39284 -0.08194 0.38946 -0.10509 0.39453 -0.07801 C 0.39505 -0.07523 0.39571 -0.07083 0.39675 -0.06852 C 0.39727 -0.06736 0.39831 -0.0669 0.39896 -0.06597 C 0.40482 -0.05046 0.39974 -0.06296 0.41927 -0.03796 L 0.41927 -0.03796 C 0.42149 -0.03356 0.42331 -0.02824 0.42604 -0.02454 C 0.44388 0.0007 0.43177 -0.02129 0.44623 -0.00324 C 0.4487 -0.00023 0.45065 0.00417 0.453 0.00741 C 0.45834 0.01505 0.45573 0.01134 0.46055 0.01412 C 0.46901 0.01921 0.46003 0.01482 0.46732 0.01806 C 0.47045 0.02153 0.47357 0.02593 0.47696 0.02871 C 0.47865 0.03009 0.4806 0.0294 0.48229 0.03009 C 0.4836 0.03056 0.48464 0.03241 0.48607 0.03264 C 0.50248 0.03843 0.50742 0.03704 0.52578 0.0382 C 0.5362 0.03634 0.54714 0.03796 0.55729 0.03264 C 0.56667 0.02801 0.57448 0.01574 0.58347 0.0088 C 0.59844 -0.00278 0.59922 -0.00139 0.61198 -0.00324 C 0.61732 -0.00185 0.62266 -0.00162 0.62774 0.0007 C 0.62878 0.00116 0.6293 0.00324 0.63008 0.00463 C 0.63255 0.00996 0.63321 0.0132 0.63529 0.01945 C 0.63698 0.03148 0.63698 0.02847 0.63373 0.04884 C 0.63321 0.05232 0.63229 0.05579 0.63073 0.0581 C 0.62839 0.06181 0.62539 0.06389 0.62253 0.06621 C 0.61537 0.07176 0.60834 0.07871 0.60078 0.08218 C 0.59779 0.08334 0.59466 0.08426 0.5918 0.08611 C 0.57318 0.09769 0.60755 0.09028 0.56328 0.10209 C 0.5543 0.1044 0.54532 0.10394 0.5362 0.10486 C 0.52826 0.10695 0.52032 0.11019 0.51224 0.11134 C 0.49701 0.11389 0.48177 0.11412 0.46654 0.11551 C 0.4625 0.11574 0.45847 0.11644 0.45456 0.1169 C 0.43776 0.11551 0.42097 0.11551 0.4043 0.11273 C 0.40104 0.11227 0.39831 0.10903 0.39519 0.10741 C 0.39375 0.10671 0.39219 0.10648 0.39076 0.10602 C 0.38138 0.09908 0.36354 0.08658 0.35625 0.07685 C 0.34623 0.06343 0.33477 0.05093 0.32852 0.03148 C 0.32565 0.02269 0.31914 0.00093 0.31498 -0.00602 C 0.30508 -0.02222 0.29388 -0.03588 0.28347 -0.05139 C 0.27917 -0.05764 0.27383 -0.06273 0.27071 -0.07129 C 0.26849 -0.07754 0.26602 -0.08356 0.26394 -0.09004 C 0.26328 -0.09236 0.26016 -0.10671 0.25951 -0.11134 C 0.25742 -0.12569 0.25326 -0.16204 0.24974 -0.17407 C 0.24727 -0.18241 0.24505 -0.1912 0.24219 -0.1993 C 0.2362 -0.21736 0.24076 -0.19653 0.23321 -0.21666 C 0.22774 -0.23148 0.22735 -0.23472 0.225 -0.24745 C 0.22474 -0.25139 0.22474 -0.25532 0.22422 -0.25926 C 0.22357 -0.26412 0.21953 -0.27176 0.21823 -0.27407 C 0.21276 -0.28333 0.20964 -0.28704 0.20326 -0.29259 C 0.19076 -0.30347 0.17826 -0.31412 0.16576 -0.32477 C 0.16003 -0.32963 0.15404 -0.33379 0.14844 -0.33935 C 0.14232 -0.3456 0.12474 -0.36366 0.11927 -0.36597 C 0.10716 -0.37106 0.09466 -0.37129 0.08242 -0.37407 L 0.04349 -0.37268 L 0.04349 -0.37268 " pathEditMode="relative" ptsTypes="AAAAAAAAAAAAAAAAAAAAAAAAAAAAAAAAAAAAAAAAAAAAAAAAAAAAAAAAAAAAAAAAAAAAAAAAAAAAAAAAAAAAAAAAAAAAAAAAAAAAAAAAAAAAAAAAAAAAAAAAAAAAAAAAAAAAAAAAAAAAAAAAAAAAAAAAAAAAAAAAAAAAAAAAAAAAAAAAAAAAAAAAAAAAAAAAAAAAAAAAAAAAAAAAAAAAAAAAAAAAAAAAAAAAAAAAAAAAA">
                                      <p:cBhvr>
                                        <p:cTn id="8" dur="2000" fill="hold"/>
                                        <p:tgtEl>
                                          <p:spTgt spid="9"/>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0121 -0.00463 L -0.0121 -0.00463 C -0.0108 0.00069 -0.00989 0.00648 -0.00833 0.01157 C -0.00781 0.01319 -0.00677 0.01412 -0.00611 0.01551 C -0.00403 0.01968 -0.00143 0.02731 -0.00013 0.03148 C 0.00326 0.04167 -0.00078 0.03287 0.00521 0.04745 C 0.00573 0.04907 0.00665 0.05023 0.00743 0.05139 C 0.01081 0.06458 0.01107 0.06944 0.01563 0.07824 C 0.01862 0.08356 0.02084 0.09074 0.02461 0.09421 C 0.02813 0.09722 0.03178 0.1 0.03516 0.10347 C 0.03698 0.10532 0.03855 0.1081 0.04037 0.11018 C 0.04115 0.11088 0.04193 0.11134 0.04271 0.11157 C 0.0474 0.11296 0.05222 0.11412 0.05691 0.11551 C 0.07266 0.11412 0.08855 0.11412 0.10417 0.11157 C 0.10743 0.11088 0.12006 0.10231 0.12292 0.09954 C 0.13034 0.09236 0.1375 0.08449 0.14467 0.07685 C 0.14779 0.07338 0.15105 0.07037 0.15365 0.0662 C 0.1573 0.06065 0.16003 0.05347 0.16342 0.04745 C 0.16407 0.0463 0.16511 0.04583 0.16576 0.04491 C 0.16654 0.04329 0.16719 0.0412 0.16797 0.03958 C 0.17045 0.03449 0.17227 0.03287 0.17396 0.02755 C 0.18464 -0.00579 0.175 0.02407 0.17852 0.01018 C 0.17917 0.00741 0.17995 0.00486 0.18073 0.00208 C 0.18386 -0.02593 0.1823 -0.0081 0.17618 -0.0713 C 0.17566 -0.07755 0.17448 -0.0838 0.17318 -0.08982 C 0.17175 -0.09676 0.16941 -0.10301 0.16797 -0.10995 C 0.16511 -0.12315 0.16472 -0.13935 0.16277 -0.15255 C 0.16159 -0.15949 0.15977 -0.16597 0.15821 -0.17245 C 0.15704 -0.18472 0.15365 -0.22199 0.15144 -0.2338 C 0.15053 -0.23912 0.14844 -0.24375 0.14701 -0.24861 C 0.14649 -0.25301 0.14584 -0.25741 0.14545 -0.26181 C 0.14389 -0.28264 0.1448 -0.29468 0.14766 -0.31782 C 0.14792 -0.31945 0.14935 -0.31945 0.15 -0.3206 C 0.16172 -0.33982 0.15521 -0.33472 0.17396 -0.35255 C 0.18152 -0.35972 0.18855 -0.36806 0.19649 -0.37384 C 0.19974 -0.37616 0.20352 -0.37523 0.20704 -0.37662 C 0.21602 -0.38009 0.225 -0.38449 0.23399 -0.38843 C 0.23777 -0.38681 0.24232 -0.38773 0.24519 -0.3831 C 0.25079 -0.37454 0.25378 -0.36181 0.25795 -0.35116 C 0.26029 -0.34537 0.2625 -0.33958 0.26472 -0.3338 C 0.26628 -0.32986 0.26758 -0.3257 0.26928 -0.32176 L 0.28724 -0.28195 C 0.28829 -0.27662 0.28894 -0.27083 0.29024 -0.26597 C 0.29167 -0.26065 0.29415 -0.25648 0.29545 -0.25116 C 0.2974 -0.24352 0.29844 -0.23519 0.3 -0.22732 C 0.30027 -0.22546 0.3004 -0.22361 0.30079 -0.22176 C 0.30118 -0.21991 0.3017 -0.21829 0.30222 -0.21644 C 0.30248 -0.2081 0.303 -0.19977 0.303 -0.1912 C 0.303 -0.17593 0.3017 -0.17199 0.3 -0.15648 C 0.29623 -0.12107 0.29896 -0.13611 0.29623 -0.12176 C 0.29675 -0.10995 0.29675 -0.10347 0.29779 -0.09259 C 0.29844 -0.08449 0.29935 -0.07662 0.3 -0.06852 C 0.30053 -0.06181 0.30066 -0.05509 0.30144 -0.04861 C 0.3017 -0.04653 0.30261 -0.04514 0.303 -0.04329 C 0.30391 -0.03889 0.30456 -0.03426 0.30521 -0.02986 C 0.30547 -0.02454 0.30573 -0.01921 0.30599 -0.01389 C 0.30612 -0.01065 0.30612 -0.00741 0.30678 -0.00463 C 0.30717 -0.00278 0.30821 -0.00185 0.30899 -0.00046 C 0.30938 0.00116 0.31146 0.01157 0.3112 0.01412 C 0.30964 0.03403 0.30053 0.04167 0.28946 0.05023 C 0.27748 0.05949 0.2642 0.06204 0.25196 0.07014 C 0.25 0.07153 0.24805 0.07292 0.24597 0.07407 C 0.24297 0.07593 0.23985 0.07731 0.23698 0.0794 C 0.23516 0.08079 0.2336 0.08356 0.23178 0.08472 C 0.22982 0.08611 0.22761 0.08588 0.22579 0.0875 C 0.22006 0.09259 0.22292 0.09097 0.21745 0.09282 C 0.21368 0.09583 0.21003 0.09907 0.20625 0.10208 C 0.20573 0.10255 0.19779 0.10764 0.19571 0.11018 C 0.18243 0.12593 0.19792 0.11018 0.18152 0.12755 C 0.17696 0.13218 0.17136 0.1375 0.16641 0.14074 C 0.16355 0.14282 0.16055 0.14514 0.15743 0.14606 L 0.15 0.14884 C 0.13633 0.14768 0.13269 0.15093 0.12149 0.13958 C 0.11784 0.13588 0.11498 0.13032 0.11172 0.12616 C 0.10873 0.12245 0.10547 0.11944 0.10274 0.11551 C 0.09141 0.09977 0.09844 0.10463 0.09219 0.10093 C 0.09089 0.09768 0.08998 0.09421 0.08842 0.09143 C 0.08099 0.07824 0.09063 0.10347 0.08165 0.08356 C 0.07865 0.07685 0.07605 0.06944 0.07344 0.06204 C 0.07032 0.05301 0.06928 0.04606 0.06667 0.0368 C 0.0655 0.03264 0.0642 0.0287 0.0629 0.02477 C 0.05795 -0.00764 0.06329 0.02546 0.05847 -0.00046 C 0.05756 -0.00486 0.0573 -0.00972 0.05612 -0.01389 C 0.05508 -0.01829 0.05313 -0.02176 0.0517 -0.02593 C 0.05144 -0.0294 0.05131 -0.0331 0.05092 -0.03657 C 0.05027 -0.04236 0.04922 -0.04792 0.0487 -0.05394 C 0.0474 -0.06759 0.04662 -0.08148 0.04571 -0.09514 C 0.04623 -0.1125 0.04545 -0.13009 0.04714 -0.14722 C 0.04896 -0.16458 0.0517 -0.18195 0.05612 -0.19792 C 0.05691 -0.20046 0.05769 -0.20324 0.05847 -0.20579 C 0.05899 -0.2081 0.05912 -0.21065 0.0599 -0.2125 C 0.06146 -0.21597 0.06355 -0.21852 0.06524 -0.22176 C 0.06602 -0.22361 0.06641 -0.22593 0.06745 -0.22732 C 0.07956 -0.24398 0.08243 -0.2456 0.09597 -0.25648 C 0.09662 -0.25718 0.0974 -0.25741 0.09818 -0.25787 C 0.10222 -0.25972 0.10625 -0.26134 0.11016 -0.2632 C 0.11094 -0.26412 0.11185 -0.26458 0.1125 -0.26597 C 0.11446 -0.27014 0.11433 -0.27546 0.11472 -0.28056 C 0.11368 -0.28403 0.1129 -0.28773 0.11172 -0.2912 C 0.10665 -0.30579 0.09506 -0.31273 0.08764 -0.31921 C 0.08607 -0.3206 0.08412 -0.31968 0.08243 -0.3206 C 0.0237 -0.34769 0.05118 -0.34329 0.0142 -0.34583 C 0.00573 -0.34722 -0.00286 -0.34815 -0.01132 -0.34977 C -0.01861 -0.35139 -0.02578 -0.35486 -0.03307 -0.35509 C -0.05585 -0.35625 -0.07864 -0.3544 -0.1013 -0.35394 C -0.10312 -0.3537 -0.11731 -0.35532 -0.12239 -0.34977 C -0.12486 -0.34722 -0.12682 -0.34375 -0.12916 -0.34051 C -0.13033 -0.33611 -0.13177 -0.33171 -0.13281 -0.32732 C -0.1358 -0.31482 -0.13541 -0.29491 -0.1358 -0.28449 C -0.13567 -0.27917 -0.13476 -0.24838 -0.13281 -0.23796 C -0.1319 -0.23264 -0.1302 -0.22824 -0.12916 -0.22315 C -0.12851 -0.22014 -0.12812 -0.2169 -0.1276 -0.21389 C -0.12734 -0.21042 -0.12747 -0.20671 -0.12682 -0.20324 C -0.12604 -0.19838 -0.12421 -0.19445 -0.12317 -0.18982 C -0.12239 -0.18681 -0.12161 -0.18357 -0.12083 -0.18056 C -0.12044 -0.1787 -0.11979 -0.17708 -0.1194 -0.17523 C -0.11901 -0.17384 -0.11888 -0.17245 -0.11861 -0.1713 C -0.11614 -0.16181 -0.1164 -0.16273 -0.11406 -0.15648 C -0.11302 -0.13773 -0.1125 -0.14259 -0.1164 -0.11921 C -0.11679 -0.11644 -0.11783 -0.11389 -0.11861 -0.11111 C -0.12057 -0.10486 -0.12291 -0.09907 -0.1246 -0.09259 C -0.12734 -0.08218 -0.12825 -0.07593 -0.12981 -0.06597 C -0.13059 -0.04236 -0.13164 -0.0257 -0.12981 -0.00046 C -0.12903 0.01134 -0.12721 0.02268 -0.12539 0.03426 C -0.12382 0.04375 -0.11901 0.06018 -0.11562 0.06759 C -0.11328 0.07268 -0.11002 0.07616 -0.10742 0.08079 C -0.10325 0.08773 -0.09947 0.09514 -0.09531 0.10208 C -0.08671 0.11667 -0.08138 0.12893 -0.07057 0.13542 C -0.06653 0.13796 -0.0621 0.13912 -0.05781 0.14074 C -0.04882 0.13773 -0.03945 0.13704 -0.03085 0.13148 C -0.02539 0.12801 -0.02161 0.11921 -0.01653 0.11412 C 0.00339 0.09398 0.00157 0.09606 0.01719 0.0875 C 0.01941 0.08472 0.02162 0.08171 0.02396 0.0794 C 0.02605 0.07731 0.02852 0.07639 0.03073 0.07407 C 0.03165 0.07315 0.03217 0.0713 0.03295 0.07014 C 0.03516 0.06667 0.03816 0.06227 0.04115 0.06088 C 0.04441 0.05926 0.04766 0.05903 0.05092 0.0581 C 0.05469 0.05903 0.0586 0.05833 0.06224 0.06088 C 0.06472 0.0625 0.06615 0.06713 0.06823 0.07014 C 0.07162 0.07523 0.07722 0.08148 0.08021 0.0875 C 0.08152 0.09028 0.08217 0.09375 0.08321 0.09676 C 0.08464 0.10093 0.0862 0.10486 0.08764 0.1088 C 0.08816 0.11204 0.08855 0.11505 0.0892 0.11805 C 0.0918 0.12963 0.09193 0.12708 0.09519 0.1368 C 0.09571 0.13843 0.0961 0.14051 0.09675 0.14213 C 0.10196 0.15602 0.0974 0.14143 0.10339 0.15555 C 0.10417 0.15694 0.1043 0.15903 0.10495 0.16088 C 0.1056 0.16273 0.10665 0.16412 0.10717 0.1662 C 0.10782 0.16829 0.10795 0.17083 0.10873 0.17292 C 0.10925 0.17407 0.11029 0.17454 0.11094 0.17546 C 0.11407 0.18009 0.11185 0.1794 0.11472 0.1794 L 0.11472 0.1794 " pathEditMode="relative" ptsTypes="AAAAAAAAAAAAAAAAAAAAAAAAAAAAAAAAAAAAAAAAAAAAAAAAAAAAAAAAAAAAAAAAAAAAAAAAAAAAAAAAAAAAAAAAAAAAAAAAAAAAAAAAAAAAAAAAAAAAAAAAAAAAAAAAAAAAAAAAAAAAAAAAAAAAAAAA">
                                      <p:cBhvr>
                                        <p:cTn id="10" dur="2000" fill="hold"/>
                                        <p:tgtEl>
                                          <p:spTgt spid="7"/>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02735 -0.05648 L -0.02735 -0.05648 L -0.00117 -0.0699 C -0.00039 -0.07014 0.00039 -0.0706 0.00104 -0.07106 C 0.00534 -0.075 0.00976 -0.0787 0.0138 -0.0831 C 0.01771 -0.08727 0.02109 -0.09305 0.02513 -0.09652 C 0.04101 -0.11041 0.07122 -0.12384 0.08281 -0.14444 C 0.08529 -0.14907 0.0875 -0.15416 0.09036 -0.15787 C 0.15013 -0.23333 0.12487 -0.19004 0.1668 -0.25926 C 0.17148 -0.26689 0.17643 -0.2743 0.18034 -0.2831 C 0.18437 -0.29236 0.18737 -0.30277 0.19088 -0.3125 C 0.19193 -0.31551 0.1931 -0.31852 0.19388 -0.32199 C 0.19635 -0.33194 0.19831 -0.34236 0.20065 -0.35254 C 0.20039 -0.36944 0.19987 -0.38634 0.19987 -0.40324 C 0.19987 -0.41435 0.19831 -0.42615 0.20065 -0.43657 C 0.20156 -0.44097 0.2056 -0.43935 0.20807 -0.44051 C 0.21159 -0.44213 0.2151 -0.44328 0.21862 -0.44444 C 0.2319 -0.43518 0.24531 -0.42662 0.25833 -0.41666 C 0.27005 -0.4074 0.28633 -0.38634 0.29362 -0.37129 C 0.30234 -0.35301 0.31185 -0.33402 0.31614 -0.31111 C 0.32318 -0.27361 0.31914 -0.29236 0.32812 -0.25509 C 0.32982 -0.23958 0.33242 -0.2243 0.33333 -0.20856 C 0.34088 -0.07361 0.33034 -0.18588 0.33711 -0.09514 C 0.33763 -0.08842 0.33867 -0.08194 0.33932 -0.07523 C 0.33971 -0.07176 0.33932 -0.06782 0.3401 -0.06458 C 0.34531 -0.04444 0.35117 -0.025 0.35742 -0.00578 C 0.35989 0.00209 0.3625 0.01065 0.3664 0.0169 C 0.37292 0.02755 0.38047 0.03658 0.38815 0.04491 C 0.39036 0.04723 0.39323 0.04699 0.39557 0.04885 C 0.40117 0.05278 0.40664 0.05764 0.41211 0.06227 C 0.42318 0.09074 0.41888 0.07523 0.42487 0.1088 C 0.42461 0.12223 0.42526 0.13565 0.42409 0.14885 C 0.42383 0.15255 0.42213 0.15625 0.42031 0.15811 C 0.41081 0.16875 0.40026 0.17662 0.39036 0.18611 C 0.38958 0.18704 0.38893 0.18843 0.38815 0.18889 C 0.37812 0.1926 0.35807 0.19815 0.35807 0.19815 C 0.34206 0.19676 0.32604 0.19607 0.31015 0.19422 C 0.3043 0.19352 0.29818 0.19445 0.29284 0.19028 C 0.27734 0.17732 0.26302 0.16019 0.24857 0.14352 C 0.23698 0.12986 0.22734 0.11065 0.21484 0.09954 C 0.2138 0.09861 0.21276 0.09815 0.21185 0.09676 C 0.20911 0.09283 0.20677 0.0882 0.2043 0.08357 C 0.20247 0.0801 0.20039 0.07686 0.19909 0.07292 C 0.19336 0.05556 0.18854 0.03727 0.18333 0.01945 C 0.18177 -0.05069 0.18047 -0.03564 0.18489 -0.10324 C 0.18502 -0.10671 0.18568 -0.11041 0.18633 -0.11389 C 0.19062 -0.13402 0.1944 -0.15463 0.19987 -0.17384 C 0.20273 -0.18379 0.20638 -0.19305 0.21107 -0.20046 C 0.22279 -0.21921 0.23646 -0.23356 0.24857 -0.25115 C 0.27031 -0.2824 0.25846 -0.26805 0.28463 -0.29398 C 0.29583 -0.29305 0.30729 -0.2949 0.31836 -0.2912 C 0.33502 -0.28564 0.33242 -0.27847 0.3431 -0.26852 C 0.35117 -0.26088 0.35976 -0.25486 0.36784 -0.24722 C 0.36927 -0.24583 0.38463 -0.23264 0.38958 -0.22176 C 0.39023 -0.2206 0.39075 -0.21921 0.39114 -0.21782 C 0.39193 -0.21481 0.39258 -0.21157 0.39336 -0.20856 C 0.39284 -0.20185 0.39219 -0.19514 0.3918 -0.18842 C 0.39049 -0.16412 0.39492 -0.13657 0.38815 -0.11527 C 0.38476 -0.10486 0.37461 -0.11435 0.36784 -0.11389 C 0.35182 -0.10208 0.32851 -0.08472 0.3138 -0.07777 C 0.30065 -0.07152 0.28698 -0.06782 0.27409 -0.05926 C 0.2668 -0.05439 0.25976 -0.04884 0.25234 -0.04444 C 0.2388 -0.03657 0.22461 -0.03148 0.21185 -0.0206 C 0.19297 -0.00416 0.18268 0.00209 0.1668 0.02361 C 0.16302 0.02871 0.1595 0.03449 0.15638 0.04074 C 0.15417 0.04514 0.15299 0.0507 0.15104 0.05556 C 0.14974 0.0588 0.14805 0.06181 0.14661 0.06482 C 0.14401 0.08172 0.14271 0.08426 0.14505 0.10486 C 0.14544 0.10764 0.147 0.10949 0.14805 0.11158 C 0.15026 0.11574 0.15208 0.12084 0.15482 0.12361 C 0.19414 0.1632 0.17435 0.14144 0.20885 0.15811 C 0.21979 0.16343 0.23021 0.1713 0.24114 0.17686 C 0.24466 0.17871 0.24805 0.18102 0.25156 0.18218 C 0.25599 0.18357 0.26055 0.18403 0.2651 0.18496 C 0.28333 0.18125 0.30182 0.18033 0.31992 0.17408 C 0.32279 0.17315 0.32409 0.16644 0.32656 0.16343 C 0.34544 0.14074 0.34219 0.14352 0.35364 0.13542 C 0.35417 0.1338 0.35456 0.13195 0.35508 0.1301 C 0.35976 0.11551 0.36523 0.10139 0.3694 0.08611 C 0.37096 0.08033 0.38021 0.04098 0.38216 0.02361 C 0.38333 0.01204 0.38411 0.00047 0.38515 -0.01111 C 0.38437 -0.02708 0.38398 -0.04328 0.38281 -0.05926 C 0.38268 -0.06157 0.38164 -0.06342 0.38138 -0.06574 C 0.37943 -0.07986 0.37877 -0.09051 0.3776 -0.10463 C 0.37864 -0.12361 0.37864 -0.14305 0.3806 -0.1618 C 0.38138 -0.16898 0.38437 -0.175 0.38581 -0.18194 C 0.38932 -0.19814 0.39206 -0.21504 0.39557 -0.23125 C 0.3987 -0.24514 0.40299 -0.25856 0.40612 -0.27245 C 0.40924 -0.28703 0.41107 -0.30231 0.41432 -0.31643 C 0.41536 -0.32106 0.41745 -0.32453 0.41888 -0.32847 C 0.42904 -0.35856 0.42773 -0.35463 0.43385 -0.37662 C 0.43411 -0.3787 0.43476 -0.38102 0.43463 -0.38333 C 0.43411 -0.38912 0.43411 -0.39652 0.43164 -0.40046 C 0.42292 -0.41435 0.41588 -0.41551 0.40612 -0.41666 L 0.36406 -0.4206 L 0.3138 -0.40856 C 0.30755 -0.40717 0.3013 -0.40671 0.29505 -0.40463 C 0.26771 -0.39467 0.23984 -0.38819 0.21341 -0.37245 C 0.21263 -0.37199 0.21185 -0.37152 0.21107 -0.37129 C 0.20364 -0.36921 0.19609 -0.36713 0.18854 -0.36597 C 0.18242 -0.36481 0.17604 -0.36504 0.16979 -0.36458 C 0.16406 -0.36365 0.15833 -0.36203 0.1526 -0.3618 C 0.1414 -0.36157 0.11797 -0.36134 0.10234 -0.36458 C 0.09271 -0.36666 0.1026 -0.3662 0.08659 -0.37245 L 0.07305 -0.37777 C 0.06888 -0.37662 0.06458 -0.37546 0.06029 -0.37384 C 0.0595 -0.37361 0.05885 -0.37291 0.05807 -0.37245 C 0.05612 -0.37129 0.05417 -0.3699 0.05208 -0.36852 C 0.0513 -0.36805 0.05052 -0.36782 0.04987 -0.36713 C 0.0431 -0.36203 0.03633 -0.35648 0.02956 -0.35115 C 0.0289 -0.34977 0.02825 -0.34814 0.02734 -0.34722 C 0.01276 -0.33426 0.03008 -0.35393 0.01836 -0.34051 C 0.01601 -0.33796 0.01367 -0.33564 0.01159 -0.33264 C 0.00404 -0.32083 0.00742 -0.32662 0.00104 -0.31527 C -0.00117 -0.2949 -0.00261 -0.28819 0.00104 -0.2618 C 0.0026 -0.25115 0.00677 -0.24236 0.00937 -0.23264 C 0.01002 -0.23009 0.01015 -0.22708 0.01081 -0.22453 C 0.01523 -0.20995 0.01445 -0.21227 0.01979 -0.20463 C 0.0289 -0.17477 0.01966 -0.20185 0.0289 -0.18194 C 0.02982 -0.17986 0.03008 -0.17708 0.03112 -0.17523 C 0.03346 -0.17037 0.03568 -0.16527 0.03854 -0.1618 C 0.03932 -0.16088 0.03997 -0.15949 0.04088 -0.15926 C 0.04453 -0.1581 0.04831 -0.15833 0.05208 -0.15787 C 0.06159 -0.15879 0.07122 -0.15764 0.0806 -0.16041 C 0.0845 -0.1618 0.08737 -0.16782 0.09114 -0.1699 C 0.09674 -0.17314 0.1026 -0.1743 0.10833 -0.17662 C 0.13385 -0.20139 0.16185 -0.21944 0.18489 -0.25115 C 0.19805 -0.26944 0.19987 -0.27291 0.22161 -0.2912 C 0.23073 -0.29884 0.24049 -0.30393 0.25013 -0.30995 C 0.25859 -0.31504 0.26693 -0.32106 0.27565 -0.32453 C 0.30521 -0.33657 0.30924 -0.33495 0.33555 -0.33657 C 0.39023 -0.31504 0.31328 -0.34421 0.38581 -0.32199 C 0.43971 -0.30532 0.39323 -0.31088 0.44818 -0.30856 C 0.45729 -0.30694 0.47265 -0.30486 0.48255 -0.30046 C 0.48346 -0.30023 0.48398 -0.29838 0.48489 -0.29791 C 0.49023 -0.29444 0.49596 -0.29213 0.5013 -0.28842 C 0.51432 -0.27963 0.50794 -0.28564 0.51862 -0.27245 C 0.5194 -0.27152 0.52005 -0.27083 0.52083 -0.2699 C 0.52161 -0.26898 0.52252 -0.26852 0.52318 -0.26713 C 0.52409 -0.26504 0.52539 -0.26296 0.52617 -0.26064 C 0.5276 -0.25532 0.52877 -0.25 0.52982 -0.24444 C 0.53021 -0.24282 0.53021 -0.24097 0.5306 -0.23912 C 0.53763 -0.20949 0.52904 -0.25625 0.53737 -0.20578 C 0.53763 -0.19421 0.53763 -0.18264 0.53815 -0.17129 C 0.53841 -0.16319 0.53958 -0.15532 0.53958 -0.14722 C 0.53958 -0.11828 0.53997 -0.08912 0.53815 -0.06041 C 0.5375 -0.05069 0.53411 -0.04189 0.53216 -0.0324 C 0.53151 -0.02477 0.53151 -0.02361 0.5306 -0.01643 C 0.53034 -0.01481 0.53047 -0.01273 0.52982 -0.01111 C 0.52565 -0.00139 0.52031 0.00672 0.5164 0.0169 C 0.5069 0.04167 0.50742 0.04861 0.50286 0.07547 C 0.50117 0.08542 0.49935 0.09514 0.49765 0.10486 C 0.4957 0.13959 0.4957 0.12709 0.49687 0.16621 C 0.49726 0.17871 0.49739 0.18241 0.49987 0.19422 C 0.50039 0.19699 0.50104 0.19977 0.50208 0.20209 C 0.50573 0.21042 0.50677 0.21111 0.51042 0.21551 C 0.51081 0.2169 0.51198 0.21806 0.51185 0.21945 C 0.51172 0.2213 0.51055 0.22246 0.50963 0.22361 C 0.50768 0.2257 0.50547 0.22662 0.50364 0.22894 C 0.49518 0.2382 0.48763 0.25023 0.4789 0.25811 C 0.46966 0.26667 0.46015 0.27431 0.45117 0.28357 C 0.44922 0.28542 0.44831 0.28936 0.44661 0.29144 C 0.44362 0.29514 0.4401 0.29769 0.43685 0.30093 C 0.43476 0.30301 0.43294 0.30579 0.43086 0.30764 C 0.42669 0.31111 0.42226 0.31343 0.4181 0.3169 C 0.41432 0.31991 0.41094 0.325 0.4069 0.32616 C 0.39844 0.32871 0.4039 0.32732 0.39036 0.33033 L 0.3694 0.32894 C 0.3668 0.32871 0.36432 0.32848 0.36185 0.32755 C 0.36002 0.32686 0.35846 0.32454 0.35664 0.32361 C 0.35495 0.32246 0.34883 0.32107 0.34765 0.32084 C 0.34661 0.31875 0.34544 0.31667 0.34466 0.31412 C 0.33502 0.28658 0.34193 0.2676 0.34232 0.22616 C 0.3418 0.20255 0.34232 0.17894 0.34088 0.15556 C 0.34062 0.15093 0.33763 0.14792 0.33711 0.14352 C 0.33607 0.13357 0.33659 0.12315 0.33633 0.11273 C 0.33763 0.09028 0.33867 0.06736 0.3401 0.04491 C 0.34088 0.03241 0.34258 0.02014 0.3431 0.00741 C 0.34388 -0.01203 0.34323 -0.03171 0.34388 -0.05115 C 0.34401 -0.05694 0.34479 -0.06273 0.34531 -0.06852 C 0.34544 -0.0699 0.3457 -0.07129 0.34609 -0.07245 C 0.34779 -0.07801 0.34896 -0.08426 0.3513 -0.08842 C 0.35508 -0.09514 0.36406 -0.10463 0.36406 -0.10463 C 0.37734 -0.10185 0.36471 -0.10625 0.38138 -0.08981 C 0.38385 -0.08727 0.38698 -0.0868 0.38958 -0.08449 C 0.39375 -0.08102 0.39752 -0.07639 0.40156 -0.07245 C 0.40286 -0.07129 0.40417 -0.07106 0.40534 -0.0699 C 0.4095 -0.06574 0.41341 -0.06088 0.41732 -0.05648 C 0.41862 -0.05509 0.42109 -0.05254 0.42109 -0.05254 C 0.42279 -0.04352 0.42044 -0.05416 0.42487 -0.04328 C 0.42526 -0.04213 0.42513 -0.04027 0.42565 -0.03912 C 0.42617 -0.0375 0.42708 -0.03657 0.42786 -0.03518 C 0.42812 -0.03379 0.42851 -0.03264 0.42864 -0.03125 C 0.4289 -0.02801 0.4293 -0.025 0.42943 -0.02176 C 0.42982 0.00116 0.42969 0.02431 0.43008 0.04746 C 0.43008 0.04885 0.43073 0.05023 0.43086 0.05162 C 0.43086 0.05186 0.43086 0.05232 0.43086 0.05278 L 0.43086 0.05278 " pathEditMode="relative" ptsTypes="AAAAAAAAAAAAAAAAAAAAAAAAAAAAAAAAAAAAAAAAAAAAAAAAAAAAAAAAAAAAAAAAAAAAAAAAAAAAAAAAAAAAAAAAAAAAAAAAAAAAAAAAAAAAAAAAAAAAAAAAAAAAAAAAAAAAAAAAAAAAAAAAAAAAAAAAAAAAAAAAAAAAAAAAAAAAAAAAAAAAAAAAAAAAAAAAAAAAAA">
                                      <p:cBhvr>
                                        <p:cTn id="12"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24C643-58B0-3142-8CF3-0F07C27EA2C9}"/>
              </a:ext>
            </a:extLst>
          </p:cNvPr>
          <p:cNvSpPr>
            <a:spLocks noGrp="1"/>
          </p:cNvSpPr>
          <p:nvPr>
            <p:ph type="title"/>
          </p:nvPr>
        </p:nvSpPr>
        <p:spPr/>
        <p:txBody>
          <a:bodyPr/>
          <a:lstStyle/>
          <a:p>
            <a:r>
              <a:rPr lang="de-DE" dirty="0" err="1"/>
              <a:t>Concurrency</a:t>
            </a:r>
            <a:endParaRPr lang="de-DE" dirty="0"/>
          </a:p>
        </p:txBody>
      </p:sp>
      <p:sp>
        <p:nvSpPr>
          <p:cNvPr id="3" name="Fußzeilenplatzhalter 2">
            <a:extLst>
              <a:ext uri="{FF2B5EF4-FFF2-40B4-BE49-F238E27FC236}">
                <a16:creationId xmlns:a16="http://schemas.microsoft.com/office/drawing/2014/main" id="{D279309A-669E-A223-120B-B42A0FBF790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AF40F07-1D18-35E3-68B6-52679D8A68FC}"/>
              </a:ext>
            </a:extLst>
          </p:cNvPr>
          <p:cNvSpPr>
            <a:spLocks noGrp="1"/>
          </p:cNvSpPr>
          <p:nvPr>
            <p:ph type="sldNum" sz="quarter" idx="28"/>
          </p:nvPr>
        </p:nvSpPr>
        <p:spPr/>
        <p:txBody>
          <a:bodyPr/>
          <a:lstStyle/>
          <a:p>
            <a:fld id="{BA24374A-C3A8-471A-8837-3FC31668ABE5}" type="slidenum">
              <a:rPr lang="de-DE" smtClean="0"/>
              <a:pPr/>
              <a:t>65</a:t>
            </a:fld>
            <a:endParaRPr lang="de-DE" dirty="0"/>
          </a:p>
        </p:txBody>
      </p:sp>
      <p:sp>
        <p:nvSpPr>
          <p:cNvPr id="5" name="Textplatzhalter 4">
            <a:extLst>
              <a:ext uri="{FF2B5EF4-FFF2-40B4-BE49-F238E27FC236}">
                <a16:creationId xmlns:a16="http://schemas.microsoft.com/office/drawing/2014/main" id="{98567488-DA50-FF93-7B27-53EAD4EEB467}"/>
              </a:ext>
            </a:extLst>
          </p:cNvPr>
          <p:cNvSpPr>
            <a:spLocks noGrp="1"/>
          </p:cNvSpPr>
          <p:nvPr>
            <p:ph type="body" sz="quarter" idx="21"/>
          </p:nvPr>
        </p:nvSpPr>
        <p:spPr/>
        <p:txBody>
          <a:bodyPr/>
          <a:lstStyle/>
          <a:p>
            <a:r>
              <a:rPr lang="de-DE" dirty="0"/>
              <a:t>Gestalt Laws</a:t>
            </a:r>
          </a:p>
        </p:txBody>
      </p:sp>
      <p:sp>
        <p:nvSpPr>
          <p:cNvPr id="6" name="Textplatzhalter 5">
            <a:extLst>
              <a:ext uri="{FF2B5EF4-FFF2-40B4-BE49-F238E27FC236}">
                <a16:creationId xmlns:a16="http://schemas.microsoft.com/office/drawing/2014/main" id="{3AE9E8D1-64FD-AFCC-3D55-F75CB8D91BAD}"/>
              </a:ext>
            </a:extLst>
          </p:cNvPr>
          <p:cNvSpPr>
            <a:spLocks noGrp="1"/>
          </p:cNvSpPr>
          <p:nvPr>
            <p:ph type="body" sz="quarter" idx="29"/>
          </p:nvPr>
        </p:nvSpPr>
        <p:spPr/>
        <p:txBody>
          <a:bodyPr/>
          <a:lstStyle/>
          <a:p>
            <a:endParaRPr lang="de-DE"/>
          </a:p>
        </p:txBody>
      </p:sp>
      <p:grpSp>
        <p:nvGrpSpPr>
          <p:cNvPr id="7" name="Gruppieren 6">
            <a:extLst>
              <a:ext uri="{FF2B5EF4-FFF2-40B4-BE49-F238E27FC236}">
                <a16:creationId xmlns:a16="http://schemas.microsoft.com/office/drawing/2014/main" id="{801DD923-6AF9-CC13-83C5-C81C0D3039DD}"/>
              </a:ext>
            </a:extLst>
          </p:cNvPr>
          <p:cNvGrpSpPr/>
          <p:nvPr/>
        </p:nvGrpSpPr>
        <p:grpSpPr>
          <a:xfrm>
            <a:off x="832104" y="3034441"/>
            <a:ext cx="2980944" cy="2231295"/>
            <a:chOff x="832104" y="3034441"/>
            <a:chExt cx="2980944" cy="2231295"/>
          </a:xfrm>
        </p:grpSpPr>
        <p:sp>
          <p:nvSpPr>
            <p:cNvPr id="8" name="Rechteck 7">
              <a:extLst>
                <a:ext uri="{FF2B5EF4-FFF2-40B4-BE49-F238E27FC236}">
                  <a16:creationId xmlns:a16="http://schemas.microsoft.com/office/drawing/2014/main" id="{DC546B16-C04F-0072-5170-F4F573776FCD}"/>
                </a:ext>
              </a:extLst>
            </p:cNvPr>
            <p:cNvSpPr/>
            <p:nvPr/>
          </p:nvSpPr>
          <p:spPr>
            <a:xfrm>
              <a:off x="832104" y="3939697"/>
              <a:ext cx="2980944" cy="905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rapezoid 8">
              <a:extLst>
                <a:ext uri="{FF2B5EF4-FFF2-40B4-BE49-F238E27FC236}">
                  <a16:creationId xmlns:a16="http://schemas.microsoft.com/office/drawing/2014/main" id="{4F79B8AE-CB64-B1A7-5A68-553AEBB11202}"/>
                </a:ext>
              </a:extLst>
            </p:cNvPr>
            <p:cNvSpPr/>
            <p:nvPr/>
          </p:nvSpPr>
          <p:spPr>
            <a:xfrm>
              <a:off x="832104" y="3034441"/>
              <a:ext cx="2276856" cy="905256"/>
            </a:xfrm>
            <a:prstGeom prst="trapezoid">
              <a:avLst>
                <a:gd name="adj" fmla="val 462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42385E00-2487-C99F-950A-ADE746E502FC}"/>
                </a:ext>
              </a:extLst>
            </p:cNvPr>
            <p:cNvSpPr/>
            <p:nvPr/>
          </p:nvSpPr>
          <p:spPr>
            <a:xfrm>
              <a:off x="896112" y="4392325"/>
              <a:ext cx="841567" cy="84156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84AF5397-6B75-90A2-F033-6CB36A9A1D77}"/>
                </a:ext>
              </a:extLst>
            </p:cNvPr>
            <p:cNvSpPr/>
            <p:nvPr/>
          </p:nvSpPr>
          <p:spPr>
            <a:xfrm>
              <a:off x="2788699" y="4424169"/>
              <a:ext cx="841567" cy="84156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Gleichschenkliges Dreieck 11">
              <a:extLst>
                <a:ext uri="{FF2B5EF4-FFF2-40B4-BE49-F238E27FC236}">
                  <a16:creationId xmlns:a16="http://schemas.microsoft.com/office/drawing/2014/main" id="{4CFBC52D-6277-0EEA-9660-42740DC4E25E}"/>
                </a:ext>
              </a:extLst>
            </p:cNvPr>
            <p:cNvSpPr/>
            <p:nvPr/>
          </p:nvSpPr>
          <p:spPr>
            <a:xfrm>
              <a:off x="2578607" y="3130294"/>
              <a:ext cx="329185" cy="77724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C1594CC5-44A4-6436-453C-36418F1A2A14}"/>
                </a:ext>
              </a:extLst>
            </p:cNvPr>
            <p:cNvSpPr/>
            <p:nvPr/>
          </p:nvSpPr>
          <p:spPr>
            <a:xfrm>
              <a:off x="1472184" y="3153313"/>
              <a:ext cx="841567" cy="77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Gleichschenkliges Dreieck 13">
              <a:extLst>
                <a:ext uri="{FF2B5EF4-FFF2-40B4-BE49-F238E27FC236}">
                  <a16:creationId xmlns:a16="http://schemas.microsoft.com/office/drawing/2014/main" id="{A5662CBF-263C-8769-37EB-5696AE39A384}"/>
                </a:ext>
              </a:extLst>
            </p:cNvPr>
            <p:cNvSpPr/>
            <p:nvPr/>
          </p:nvSpPr>
          <p:spPr>
            <a:xfrm>
              <a:off x="1014985" y="3324509"/>
              <a:ext cx="219456" cy="59216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52272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2.59259E-6 L 0.39753 0.00648 " pathEditMode="relative" rAng="0" ptsTypes="AA">
                                      <p:cBhvr>
                                        <p:cTn id="6" dur="2000" fill="hold"/>
                                        <p:tgtEl>
                                          <p:spTgt spid="7"/>
                                        </p:tgtEl>
                                        <p:attrNameLst>
                                          <p:attrName>ppt_x</p:attrName>
                                          <p:attrName>ppt_y</p:attrName>
                                        </p:attrNameLst>
                                      </p:cBhvr>
                                      <p:rCtr x="19870"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9E8120-F479-8966-A0E8-1E9FF7450794}"/>
              </a:ext>
            </a:extLst>
          </p:cNvPr>
          <p:cNvSpPr>
            <a:spLocks noGrp="1"/>
          </p:cNvSpPr>
          <p:nvPr>
            <p:ph type="title"/>
          </p:nvPr>
        </p:nvSpPr>
        <p:spPr/>
        <p:txBody>
          <a:bodyPr/>
          <a:lstStyle/>
          <a:p>
            <a:r>
              <a:rPr lang="de-DE" dirty="0"/>
              <a:t>Connectivity</a:t>
            </a:r>
          </a:p>
        </p:txBody>
      </p:sp>
      <p:sp>
        <p:nvSpPr>
          <p:cNvPr id="3" name="Fußzeilenplatzhalter 2">
            <a:extLst>
              <a:ext uri="{FF2B5EF4-FFF2-40B4-BE49-F238E27FC236}">
                <a16:creationId xmlns:a16="http://schemas.microsoft.com/office/drawing/2014/main" id="{AB693885-7AA7-1C4B-FFAE-386A41C0597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0993DE7-766B-DC95-38EC-C5B4EB59E0E5}"/>
              </a:ext>
            </a:extLst>
          </p:cNvPr>
          <p:cNvSpPr>
            <a:spLocks noGrp="1"/>
          </p:cNvSpPr>
          <p:nvPr>
            <p:ph type="sldNum" sz="quarter" idx="28"/>
          </p:nvPr>
        </p:nvSpPr>
        <p:spPr/>
        <p:txBody>
          <a:bodyPr/>
          <a:lstStyle/>
          <a:p>
            <a:fld id="{BA24374A-C3A8-471A-8837-3FC31668ABE5}" type="slidenum">
              <a:rPr lang="de-DE" smtClean="0"/>
              <a:pPr/>
              <a:t>66</a:t>
            </a:fld>
            <a:endParaRPr lang="de-DE" dirty="0"/>
          </a:p>
        </p:txBody>
      </p:sp>
      <p:sp>
        <p:nvSpPr>
          <p:cNvPr id="5" name="Textplatzhalter 4">
            <a:extLst>
              <a:ext uri="{FF2B5EF4-FFF2-40B4-BE49-F238E27FC236}">
                <a16:creationId xmlns:a16="http://schemas.microsoft.com/office/drawing/2014/main" id="{0E208A32-A1A4-1392-F9CD-EA6DFBF16B68}"/>
              </a:ext>
            </a:extLst>
          </p:cNvPr>
          <p:cNvSpPr>
            <a:spLocks noGrp="1"/>
          </p:cNvSpPr>
          <p:nvPr>
            <p:ph type="body" sz="quarter" idx="21"/>
          </p:nvPr>
        </p:nvSpPr>
        <p:spPr/>
        <p:txBody>
          <a:bodyPr/>
          <a:lstStyle/>
          <a:p>
            <a:r>
              <a:rPr lang="de-DE"/>
              <a:t>Gestalt Laws</a:t>
            </a:r>
          </a:p>
        </p:txBody>
      </p:sp>
      <p:sp>
        <p:nvSpPr>
          <p:cNvPr id="6" name="Textplatzhalter 5">
            <a:extLst>
              <a:ext uri="{FF2B5EF4-FFF2-40B4-BE49-F238E27FC236}">
                <a16:creationId xmlns:a16="http://schemas.microsoft.com/office/drawing/2014/main" id="{0C9E9EA8-5A2C-B798-7C1C-BAADC749759A}"/>
              </a:ext>
            </a:extLst>
          </p:cNvPr>
          <p:cNvSpPr>
            <a:spLocks noGrp="1"/>
          </p:cNvSpPr>
          <p:nvPr>
            <p:ph type="body" sz="quarter" idx="29"/>
          </p:nvPr>
        </p:nvSpPr>
        <p:spPr/>
        <p:txBody>
          <a:bodyPr/>
          <a:lstStyle/>
          <a:p>
            <a:endParaRPr lang="de-DE"/>
          </a:p>
        </p:txBody>
      </p:sp>
      <p:cxnSp>
        <p:nvCxnSpPr>
          <p:cNvPr id="7" name="Gerader Verbinder 6">
            <a:extLst>
              <a:ext uri="{FF2B5EF4-FFF2-40B4-BE49-F238E27FC236}">
                <a16:creationId xmlns:a16="http://schemas.microsoft.com/office/drawing/2014/main" id="{D9E0E1A2-E273-398F-4C06-AC909364188B}"/>
              </a:ext>
            </a:extLst>
          </p:cNvPr>
          <p:cNvCxnSpPr>
            <a:cxnSpLocks/>
          </p:cNvCxnSpPr>
          <p:nvPr/>
        </p:nvCxnSpPr>
        <p:spPr>
          <a:xfrm>
            <a:off x="4578096" y="1737360"/>
            <a:ext cx="345643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Gerader Verbinder 7">
            <a:extLst>
              <a:ext uri="{FF2B5EF4-FFF2-40B4-BE49-F238E27FC236}">
                <a16:creationId xmlns:a16="http://schemas.microsoft.com/office/drawing/2014/main" id="{76E55700-C9E1-556C-1C72-218DD78F213F}"/>
              </a:ext>
            </a:extLst>
          </p:cNvPr>
          <p:cNvCxnSpPr>
            <a:cxnSpLocks/>
          </p:cNvCxnSpPr>
          <p:nvPr/>
        </p:nvCxnSpPr>
        <p:spPr>
          <a:xfrm>
            <a:off x="4578096" y="2420112"/>
            <a:ext cx="345643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Gerader Verbinder 8">
            <a:extLst>
              <a:ext uri="{FF2B5EF4-FFF2-40B4-BE49-F238E27FC236}">
                <a16:creationId xmlns:a16="http://schemas.microsoft.com/office/drawing/2014/main" id="{5C4635AC-656A-A845-7712-1D0FDB0267D3}"/>
              </a:ext>
            </a:extLst>
          </p:cNvPr>
          <p:cNvCxnSpPr>
            <a:cxnSpLocks/>
          </p:cNvCxnSpPr>
          <p:nvPr/>
        </p:nvCxnSpPr>
        <p:spPr>
          <a:xfrm>
            <a:off x="4578096" y="3793642"/>
            <a:ext cx="345643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Gerader Verbinder 9">
            <a:extLst>
              <a:ext uri="{FF2B5EF4-FFF2-40B4-BE49-F238E27FC236}">
                <a16:creationId xmlns:a16="http://schemas.microsoft.com/office/drawing/2014/main" id="{D73BFDD1-8A43-C186-6ECA-F25175E73DAC}"/>
              </a:ext>
            </a:extLst>
          </p:cNvPr>
          <p:cNvCxnSpPr>
            <a:cxnSpLocks/>
          </p:cNvCxnSpPr>
          <p:nvPr/>
        </p:nvCxnSpPr>
        <p:spPr>
          <a:xfrm>
            <a:off x="5940051" y="5161384"/>
            <a:ext cx="2094477" cy="0"/>
          </a:xfrm>
          <a:prstGeom prst="line">
            <a:avLst/>
          </a:prstGeom>
          <a:ln w="28575"/>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2785F3CC-B9BB-C57E-2EB1-0282C4D9F49A}"/>
              </a:ext>
            </a:extLst>
          </p:cNvPr>
          <p:cNvPicPr>
            <a:picLocks noChangeAspect="1"/>
          </p:cNvPicPr>
          <p:nvPr/>
        </p:nvPicPr>
        <p:blipFill rotWithShape="1">
          <a:blip r:embed="rId2">
            <a:extLst>
              <a:ext uri="{28A0092B-C50C-407E-A947-70E740481C1C}">
                <a14:useLocalDpi xmlns:a14="http://schemas.microsoft.com/office/drawing/2010/main" val="0"/>
              </a:ext>
            </a:extLst>
          </a:blip>
          <a:srcRect r="58450"/>
          <a:stretch/>
        </p:blipFill>
        <p:spPr>
          <a:xfrm>
            <a:off x="3563112" y="878681"/>
            <a:ext cx="5065776" cy="5100638"/>
          </a:xfrm>
          <a:prstGeom prst="rect">
            <a:avLst/>
          </a:prstGeom>
        </p:spPr>
      </p:pic>
    </p:spTree>
    <p:extLst>
      <p:ext uri="{BB962C8B-B14F-4D97-AF65-F5344CB8AC3E}">
        <p14:creationId xmlns:p14="http://schemas.microsoft.com/office/powerpoint/2010/main" val="236802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9BF861-63C1-2AC0-A037-507A290725D0}"/>
              </a:ext>
            </a:extLst>
          </p:cNvPr>
          <p:cNvSpPr>
            <a:spLocks noGrp="1"/>
          </p:cNvSpPr>
          <p:nvPr>
            <p:ph type="title"/>
          </p:nvPr>
        </p:nvSpPr>
        <p:spPr/>
        <p:txBody>
          <a:bodyPr/>
          <a:lstStyle/>
          <a:p>
            <a:r>
              <a:rPr lang="de-DE" dirty="0" err="1"/>
              <a:t>Similiarity</a:t>
            </a:r>
            <a:endParaRPr lang="de-DE" dirty="0"/>
          </a:p>
        </p:txBody>
      </p:sp>
      <p:sp>
        <p:nvSpPr>
          <p:cNvPr id="3" name="Fußzeilenplatzhalter 2">
            <a:extLst>
              <a:ext uri="{FF2B5EF4-FFF2-40B4-BE49-F238E27FC236}">
                <a16:creationId xmlns:a16="http://schemas.microsoft.com/office/drawing/2014/main" id="{EFCCDB97-DE99-E2A0-54FA-92403CDCA0E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2071969-6230-9912-5522-F8BF26A2D496}"/>
              </a:ext>
            </a:extLst>
          </p:cNvPr>
          <p:cNvSpPr>
            <a:spLocks noGrp="1"/>
          </p:cNvSpPr>
          <p:nvPr>
            <p:ph type="sldNum" sz="quarter" idx="28"/>
          </p:nvPr>
        </p:nvSpPr>
        <p:spPr/>
        <p:txBody>
          <a:bodyPr/>
          <a:lstStyle/>
          <a:p>
            <a:fld id="{BA24374A-C3A8-471A-8837-3FC31668ABE5}" type="slidenum">
              <a:rPr lang="de-DE" smtClean="0"/>
              <a:pPr/>
              <a:t>67</a:t>
            </a:fld>
            <a:endParaRPr lang="de-DE" dirty="0"/>
          </a:p>
        </p:txBody>
      </p:sp>
      <p:sp>
        <p:nvSpPr>
          <p:cNvPr id="5" name="Textplatzhalter 4">
            <a:extLst>
              <a:ext uri="{FF2B5EF4-FFF2-40B4-BE49-F238E27FC236}">
                <a16:creationId xmlns:a16="http://schemas.microsoft.com/office/drawing/2014/main" id="{4E4F8842-6A8A-AF93-0F9D-972DC686B8CA}"/>
              </a:ext>
            </a:extLst>
          </p:cNvPr>
          <p:cNvSpPr>
            <a:spLocks noGrp="1"/>
          </p:cNvSpPr>
          <p:nvPr>
            <p:ph type="body" sz="quarter" idx="21"/>
          </p:nvPr>
        </p:nvSpPr>
        <p:spPr/>
        <p:txBody>
          <a:bodyPr/>
          <a:lstStyle/>
          <a:p>
            <a:r>
              <a:rPr lang="de-DE" dirty="0"/>
              <a:t>Gestalt Laws</a:t>
            </a:r>
          </a:p>
        </p:txBody>
      </p:sp>
      <p:sp>
        <p:nvSpPr>
          <p:cNvPr id="6" name="Textplatzhalter 5">
            <a:extLst>
              <a:ext uri="{FF2B5EF4-FFF2-40B4-BE49-F238E27FC236}">
                <a16:creationId xmlns:a16="http://schemas.microsoft.com/office/drawing/2014/main" id="{A15DDA00-430D-ED6A-85D0-150F00C6E587}"/>
              </a:ext>
            </a:extLst>
          </p:cNvPr>
          <p:cNvSpPr>
            <a:spLocks noGrp="1"/>
          </p:cNvSpPr>
          <p:nvPr>
            <p:ph type="body" sz="quarter" idx="29"/>
          </p:nvPr>
        </p:nvSpPr>
        <p:spPr/>
        <p:txBody>
          <a:bodyPr/>
          <a:lstStyle/>
          <a:p>
            <a:endParaRPr lang="de-DE" dirty="0"/>
          </a:p>
        </p:txBody>
      </p:sp>
      <p:grpSp>
        <p:nvGrpSpPr>
          <p:cNvPr id="34" name="Gruppieren 33">
            <a:extLst>
              <a:ext uri="{FF2B5EF4-FFF2-40B4-BE49-F238E27FC236}">
                <a16:creationId xmlns:a16="http://schemas.microsoft.com/office/drawing/2014/main" id="{D92E1578-73DB-5B9E-4B5A-5EBCB0ABEF62}"/>
              </a:ext>
            </a:extLst>
          </p:cNvPr>
          <p:cNvGrpSpPr/>
          <p:nvPr/>
        </p:nvGrpSpPr>
        <p:grpSpPr>
          <a:xfrm>
            <a:off x="731046" y="1417542"/>
            <a:ext cx="10765629" cy="4144871"/>
            <a:chOff x="731046" y="1417542"/>
            <a:chExt cx="10765629" cy="4144871"/>
          </a:xfrm>
        </p:grpSpPr>
        <p:sp>
          <p:nvSpPr>
            <p:cNvPr id="8" name="Gleichschenkliges Dreieck 7">
              <a:extLst>
                <a:ext uri="{FF2B5EF4-FFF2-40B4-BE49-F238E27FC236}">
                  <a16:creationId xmlns:a16="http://schemas.microsoft.com/office/drawing/2014/main" id="{66CBB783-6E7E-8237-E88A-439B17C6E4D4}"/>
                </a:ext>
              </a:extLst>
            </p:cNvPr>
            <p:cNvSpPr/>
            <p:nvPr/>
          </p:nvSpPr>
          <p:spPr>
            <a:xfrm>
              <a:off x="5495925" y="1473898"/>
              <a:ext cx="1235869" cy="10654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7F4007B6-838F-80AD-D204-0872D44D8F0C}"/>
                </a:ext>
              </a:extLst>
            </p:cNvPr>
            <p:cNvSpPr/>
            <p:nvPr/>
          </p:nvSpPr>
          <p:spPr>
            <a:xfrm>
              <a:off x="2278858" y="1449387"/>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42391D14-0F00-558A-717B-C682DEDBB05B}"/>
                </a:ext>
              </a:extLst>
            </p:cNvPr>
            <p:cNvSpPr/>
            <p:nvPr/>
          </p:nvSpPr>
          <p:spPr>
            <a:xfrm>
              <a:off x="731046" y="1449387"/>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EC9EADAC-F526-F93C-B54D-BD0BEA87B570}"/>
                </a:ext>
              </a:extLst>
            </p:cNvPr>
            <p:cNvSpPr/>
            <p:nvPr/>
          </p:nvSpPr>
          <p:spPr>
            <a:xfrm>
              <a:off x="10382247" y="1449387"/>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937027B5-DBDA-FDA6-2E77-0E82C2D437A5}"/>
                </a:ext>
              </a:extLst>
            </p:cNvPr>
            <p:cNvSpPr/>
            <p:nvPr/>
          </p:nvSpPr>
          <p:spPr>
            <a:xfrm>
              <a:off x="8834435" y="1449387"/>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Gleichschenkliges Dreieck 13">
              <a:extLst>
                <a:ext uri="{FF2B5EF4-FFF2-40B4-BE49-F238E27FC236}">
                  <a16:creationId xmlns:a16="http://schemas.microsoft.com/office/drawing/2014/main" id="{1EC00CF9-B978-FC9F-1E4F-5948AF102B79}"/>
                </a:ext>
              </a:extLst>
            </p:cNvPr>
            <p:cNvSpPr/>
            <p:nvPr/>
          </p:nvSpPr>
          <p:spPr>
            <a:xfrm>
              <a:off x="3826672" y="2948687"/>
              <a:ext cx="1235869" cy="10654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Gleichschenkliges Dreieck 14">
              <a:extLst>
                <a:ext uri="{FF2B5EF4-FFF2-40B4-BE49-F238E27FC236}">
                  <a16:creationId xmlns:a16="http://schemas.microsoft.com/office/drawing/2014/main" id="{6F115059-2189-0BB5-C23D-3206BBF72D24}"/>
                </a:ext>
              </a:extLst>
            </p:cNvPr>
            <p:cNvSpPr/>
            <p:nvPr/>
          </p:nvSpPr>
          <p:spPr>
            <a:xfrm>
              <a:off x="5495927" y="2948687"/>
              <a:ext cx="1235869" cy="10654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Gleichschenkliges Dreieck 15">
              <a:extLst>
                <a:ext uri="{FF2B5EF4-FFF2-40B4-BE49-F238E27FC236}">
                  <a16:creationId xmlns:a16="http://schemas.microsoft.com/office/drawing/2014/main" id="{4DD271B7-CC67-9C8B-6BE3-7AD9CA0555B8}"/>
                </a:ext>
              </a:extLst>
            </p:cNvPr>
            <p:cNvSpPr/>
            <p:nvPr/>
          </p:nvSpPr>
          <p:spPr>
            <a:xfrm>
              <a:off x="7165182" y="2948687"/>
              <a:ext cx="1235869" cy="10654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A0535382-2F53-9330-C359-C64780696118}"/>
                </a:ext>
              </a:extLst>
            </p:cNvPr>
            <p:cNvSpPr/>
            <p:nvPr/>
          </p:nvSpPr>
          <p:spPr>
            <a:xfrm>
              <a:off x="2278860" y="2924176"/>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ECBABC58-B687-D042-7B58-75F0EF1C1D7C}"/>
                </a:ext>
              </a:extLst>
            </p:cNvPr>
            <p:cNvSpPr/>
            <p:nvPr/>
          </p:nvSpPr>
          <p:spPr>
            <a:xfrm>
              <a:off x="731048" y="2924176"/>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FED60AA8-4ED6-3BA8-E7F2-66363E0BC4EE}"/>
                </a:ext>
              </a:extLst>
            </p:cNvPr>
            <p:cNvSpPr/>
            <p:nvPr/>
          </p:nvSpPr>
          <p:spPr>
            <a:xfrm>
              <a:off x="10382249" y="2924176"/>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F5535FE2-9DB0-1353-70D5-D7DA1C56A89D}"/>
                </a:ext>
              </a:extLst>
            </p:cNvPr>
            <p:cNvSpPr/>
            <p:nvPr/>
          </p:nvSpPr>
          <p:spPr>
            <a:xfrm>
              <a:off x="8834437" y="2924176"/>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a:extLst>
                <a:ext uri="{FF2B5EF4-FFF2-40B4-BE49-F238E27FC236}">
                  <a16:creationId xmlns:a16="http://schemas.microsoft.com/office/drawing/2014/main" id="{FC50F9E3-5FB8-89F8-00A9-CEE93D5D2E66}"/>
                </a:ext>
              </a:extLst>
            </p:cNvPr>
            <p:cNvSpPr/>
            <p:nvPr/>
          </p:nvSpPr>
          <p:spPr>
            <a:xfrm>
              <a:off x="3826672" y="4472498"/>
              <a:ext cx="1235869" cy="10654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Gleichschenkliges Dreieck 21">
              <a:extLst>
                <a:ext uri="{FF2B5EF4-FFF2-40B4-BE49-F238E27FC236}">
                  <a16:creationId xmlns:a16="http://schemas.microsoft.com/office/drawing/2014/main" id="{07AF4E7F-5C48-78E7-DB57-05C625B779D3}"/>
                </a:ext>
              </a:extLst>
            </p:cNvPr>
            <p:cNvSpPr/>
            <p:nvPr/>
          </p:nvSpPr>
          <p:spPr>
            <a:xfrm>
              <a:off x="5495927" y="4472498"/>
              <a:ext cx="1235869" cy="10654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Gleichschenkliges Dreieck 22">
              <a:extLst>
                <a:ext uri="{FF2B5EF4-FFF2-40B4-BE49-F238E27FC236}">
                  <a16:creationId xmlns:a16="http://schemas.microsoft.com/office/drawing/2014/main" id="{0E430646-D535-EF27-6D20-A4095D9AA9C5}"/>
                </a:ext>
              </a:extLst>
            </p:cNvPr>
            <p:cNvSpPr/>
            <p:nvPr/>
          </p:nvSpPr>
          <p:spPr>
            <a:xfrm>
              <a:off x="7165182" y="4472498"/>
              <a:ext cx="1235869" cy="10654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9F99EF1F-900A-D7A3-ED86-7C1392F16E53}"/>
                </a:ext>
              </a:extLst>
            </p:cNvPr>
            <p:cNvSpPr/>
            <p:nvPr/>
          </p:nvSpPr>
          <p:spPr>
            <a:xfrm>
              <a:off x="731048" y="4447987"/>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A424681F-B823-6865-649D-D328C81B2507}"/>
                </a:ext>
              </a:extLst>
            </p:cNvPr>
            <p:cNvSpPr/>
            <p:nvPr/>
          </p:nvSpPr>
          <p:spPr>
            <a:xfrm>
              <a:off x="10382249" y="4447987"/>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a:extLst>
                <a:ext uri="{FF2B5EF4-FFF2-40B4-BE49-F238E27FC236}">
                  <a16:creationId xmlns:a16="http://schemas.microsoft.com/office/drawing/2014/main" id="{C7571952-FE5C-3A7A-1035-26C51EE88C26}"/>
                </a:ext>
              </a:extLst>
            </p:cNvPr>
            <p:cNvSpPr/>
            <p:nvPr/>
          </p:nvSpPr>
          <p:spPr>
            <a:xfrm>
              <a:off x="3887391" y="1424876"/>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7E0442B1-2B9E-4CC6-47F9-300499F4732F}"/>
                </a:ext>
              </a:extLst>
            </p:cNvPr>
            <p:cNvSpPr/>
            <p:nvPr/>
          </p:nvSpPr>
          <p:spPr>
            <a:xfrm>
              <a:off x="7225901" y="1417542"/>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Gleichschenkliges Dreieck 31">
              <a:extLst>
                <a:ext uri="{FF2B5EF4-FFF2-40B4-BE49-F238E27FC236}">
                  <a16:creationId xmlns:a16="http://schemas.microsoft.com/office/drawing/2014/main" id="{471A5BE4-2F19-7F00-8600-3941EEBE470F}"/>
                </a:ext>
              </a:extLst>
            </p:cNvPr>
            <p:cNvSpPr/>
            <p:nvPr/>
          </p:nvSpPr>
          <p:spPr>
            <a:xfrm>
              <a:off x="8773713" y="4472498"/>
              <a:ext cx="1235869" cy="10654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Gleichschenkliges Dreieck 32">
              <a:extLst>
                <a:ext uri="{FF2B5EF4-FFF2-40B4-BE49-F238E27FC236}">
                  <a16:creationId xmlns:a16="http://schemas.microsoft.com/office/drawing/2014/main" id="{0DB144A6-E6D4-139A-DEC6-B5E3E9A315BF}"/>
                </a:ext>
              </a:extLst>
            </p:cNvPr>
            <p:cNvSpPr/>
            <p:nvPr/>
          </p:nvSpPr>
          <p:spPr>
            <a:xfrm>
              <a:off x="2157415" y="4472498"/>
              <a:ext cx="1235869" cy="10654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0938519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9BF861-63C1-2AC0-A037-507A290725D0}"/>
              </a:ext>
            </a:extLst>
          </p:cNvPr>
          <p:cNvSpPr>
            <a:spLocks noGrp="1"/>
          </p:cNvSpPr>
          <p:nvPr>
            <p:ph type="title"/>
          </p:nvPr>
        </p:nvSpPr>
        <p:spPr/>
        <p:txBody>
          <a:bodyPr/>
          <a:lstStyle/>
          <a:p>
            <a:r>
              <a:rPr lang="de-DE" dirty="0" err="1"/>
              <a:t>Similiarity</a:t>
            </a:r>
            <a:endParaRPr lang="de-DE" dirty="0"/>
          </a:p>
        </p:txBody>
      </p:sp>
      <p:sp>
        <p:nvSpPr>
          <p:cNvPr id="3" name="Fußzeilenplatzhalter 2">
            <a:extLst>
              <a:ext uri="{FF2B5EF4-FFF2-40B4-BE49-F238E27FC236}">
                <a16:creationId xmlns:a16="http://schemas.microsoft.com/office/drawing/2014/main" id="{EFCCDB97-DE99-E2A0-54FA-92403CDCA0E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2071969-6230-9912-5522-F8BF26A2D496}"/>
              </a:ext>
            </a:extLst>
          </p:cNvPr>
          <p:cNvSpPr>
            <a:spLocks noGrp="1"/>
          </p:cNvSpPr>
          <p:nvPr>
            <p:ph type="sldNum" sz="quarter" idx="28"/>
          </p:nvPr>
        </p:nvSpPr>
        <p:spPr/>
        <p:txBody>
          <a:bodyPr/>
          <a:lstStyle/>
          <a:p>
            <a:fld id="{BA24374A-C3A8-471A-8837-3FC31668ABE5}" type="slidenum">
              <a:rPr lang="de-DE" smtClean="0"/>
              <a:pPr/>
              <a:t>68</a:t>
            </a:fld>
            <a:endParaRPr lang="de-DE" dirty="0"/>
          </a:p>
        </p:txBody>
      </p:sp>
      <p:sp>
        <p:nvSpPr>
          <p:cNvPr id="5" name="Textplatzhalter 4">
            <a:extLst>
              <a:ext uri="{FF2B5EF4-FFF2-40B4-BE49-F238E27FC236}">
                <a16:creationId xmlns:a16="http://schemas.microsoft.com/office/drawing/2014/main" id="{4E4F8842-6A8A-AF93-0F9D-972DC686B8CA}"/>
              </a:ext>
            </a:extLst>
          </p:cNvPr>
          <p:cNvSpPr>
            <a:spLocks noGrp="1"/>
          </p:cNvSpPr>
          <p:nvPr>
            <p:ph type="body" sz="quarter" idx="21"/>
          </p:nvPr>
        </p:nvSpPr>
        <p:spPr/>
        <p:txBody>
          <a:bodyPr/>
          <a:lstStyle/>
          <a:p>
            <a:r>
              <a:rPr lang="de-DE" dirty="0"/>
              <a:t>Gestalt Laws</a:t>
            </a:r>
          </a:p>
        </p:txBody>
      </p:sp>
      <p:sp>
        <p:nvSpPr>
          <p:cNvPr id="6" name="Textplatzhalter 5">
            <a:extLst>
              <a:ext uri="{FF2B5EF4-FFF2-40B4-BE49-F238E27FC236}">
                <a16:creationId xmlns:a16="http://schemas.microsoft.com/office/drawing/2014/main" id="{A15DDA00-430D-ED6A-85D0-150F00C6E587}"/>
              </a:ext>
            </a:extLst>
          </p:cNvPr>
          <p:cNvSpPr>
            <a:spLocks noGrp="1"/>
          </p:cNvSpPr>
          <p:nvPr>
            <p:ph type="body" sz="quarter" idx="29"/>
          </p:nvPr>
        </p:nvSpPr>
        <p:spPr/>
        <p:txBody>
          <a:bodyPr/>
          <a:lstStyle/>
          <a:p>
            <a:endParaRPr lang="de-DE" dirty="0"/>
          </a:p>
        </p:txBody>
      </p:sp>
      <p:sp>
        <p:nvSpPr>
          <p:cNvPr id="8" name="Gleichschenkliges Dreieck 7">
            <a:extLst>
              <a:ext uri="{FF2B5EF4-FFF2-40B4-BE49-F238E27FC236}">
                <a16:creationId xmlns:a16="http://schemas.microsoft.com/office/drawing/2014/main" id="{66CBB783-6E7E-8237-E88A-439B17C6E4D4}"/>
              </a:ext>
            </a:extLst>
          </p:cNvPr>
          <p:cNvSpPr/>
          <p:nvPr/>
        </p:nvSpPr>
        <p:spPr>
          <a:xfrm>
            <a:off x="5495925" y="1473898"/>
            <a:ext cx="1235869" cy="106540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7F4007B6-838F-80AD-D204-0872D44D8F0C}"/>
              </a:ext>
            </a:extLst>
          </p:cNvPr>
          <p:cNvSpPr/>
          <p:nvPr/>
        </p:nvSpPr>
        <p:spPr>
          <a:xfrm>
            <a:off x="2278858" y="1449387"/>
            <a:ext cx="1114426" cy="11144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42391D14-0F00-558A-717B-C682DEDBB05B}"/>
              </a:ext>
            </a:extLst>
          </p:cNvPr>
          <p:cNvSpPr/>
          <p:nvPr/>
        </p:nvSpPr>
        <p:spPr>
          <a:xfrm>
            <a:off x="731046" y="1449387"/>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EC9EADAC-F526-F93C-B54D-BD0BEA87B570}"/>
              </a:ext>
            </a:extLst>
          </p:cNvPr>
          <p:cNvSpPr/>
          <p:nvPr/>
        </p:nvSpPr>
        <p:spPr>
          <a:xfrm>
            <a:off x="10382247" y="1449387"/>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937027B5-DBDA-FDA6-2E77-0E82C2D437A5}"/>
              </a:ext>
            </a:extLst>
          </p:cNvPr>
          <p:cNvSpPr/>
          <p:nvPr/>
        </p:nvSpPr>
        <p:spPr>
          <a:xfrm>
            <a:off x="8834435" y="1449387"/>
            <a:ext cx="1114426" cy="11144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Gleichschenkliges Dreieck 13">
            <a:extLst>
              <a:ext uri="{FF2B5EF4-FFF2-40B4-BE49-F238E27FC236}">
                <a16:creationId xmlns:a16="http://schemas.microsoft.com/office/drawing/2014/main" id="{1EC00CF9-B978-FC9F-1E4F-5948AF102B79}"/>
              </a:ext>
            </a:extLst>
          </p:cNvPr>
          <p:cNvSpPr/>
          <p:nvPr/>
        </p:nvSpPr>
        <p:spPr>
          <a:xfrm>
            <a:off x="3826672" y="2948687"/>
            <a:ext cx="1235869" cy="106540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Gleichschenkliges Dreieck 14">
            <a:extLst>
              <a:ext uri="{FF2B5EF4-FFF2-40B4-BE49-F238E27FC236}">
                <a16:creationId xmlns:a16="http://schemas.microsoft.com/office/drawing/2014/main" id="{6F115059-2189-0BB5-C23D-3206BBF72D24}"/>
              </a:ext>
            </a:extLst>
          </p:cNvPr>
          <p:cNvSpPr/>
          <p:nvPr/>
        </p:nvSpPr>
        <p:spPr>
          <a:xfrm>
            <a:off x="5495927" y="2948687"/>
            <a:ext cx="1235869" cy="106540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Gleichschenkliges Dreieck 15">
            <a:extLst>
              <a:ext uri="{FF2B5EF4-FFF2-40B4-BE49-F238E27FC236}">
                <a16:creationId xmlns:a16="http://schemas.microsoft.com/office/drawing/2014/main" id="{4DD271B7-CC67-9C8B-6BE3-7AD9CA0555B8}"/>
              </a:ext>
            </a:extLst>
          </p:cNvPr>
          <p:cNvSpPr/>
          <p:nvPr/>
        </p:nvSpPr>
        <p:spPr>
          <a:xfrm>
            <a:off x="7165182" y="2948687"/>
            <a:ext cx="1235869" cy="106540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A0535382-2F53-9330-C359-C64780696118}"/>
              </a:ext>
            </a:extLst>
          </p:cNvPr>
          <p:cNvSpPr/>
          <p:nvPr/>
        </p:nvSpPr>
        <p:spPr>
          <a:xfrm>
            <a:off x="2278860" y="2924176"/>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ECBABC58-B687-D042-7B58-75F0EF1C1D7C}"/>
              </a:ext>
            </a:extLst>
          </p:cNvPr>
          <p:cNvSpPr/>
          <p:nvPr/>
        </p:nvSpPr>
        <p:spPr>
          <a:xfrm>
            <a:off x="731048" y="2924176"/>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FED60AA8-4ED6-3BA8-E7F2-66363E0BC4EE}"/>
              </a:ext>
            </a:extLst>
          </p:cNvPr>
          <p:cNvSpPr/>
          <p:nvPr/>
        </p:nvSpPr>
        <p:spPr>
          <a:xfrm>
            <a:off x="10382249" y="2924176"/>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F5535FE2-9DB0-1353-70D5-D7DA1C56A89D}"/>
              </a:ext>
            </a:extLst>
          </p:cNvPr>
          <p:cNvSpPr/>
          <p:nvPr/>
        </p:nvSpPr>
        <p:spPr>
          <a:xfrm>
            <a:off x="8834437" y="2924176"/>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a:extLst>
              <a:ext uri="{FF2B5EF4-FFF2-40B4-BE49-F238E27FC236}">
                <a16:creationId xmlns:a16="http://schemas.microsoft.com/office/drawing/2014/main" id="{FC50F9E3-5FB8-89F8-00A9-CEE93D5D2E66}"/>
              </a:ext>
            </a:extLst>
          </p:cNvPr>
          <p:cNvSpPr/>
          <p:nvPr/>
        </p:nvSpPr>
        <p:spPr>
          <a:xfrm>
            <a:off x="3826672" y="4472498"/>
            <a:ext cx="1235869" cy="10654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Gleichschenkliges Dreieck 21">
            <a:extLst>
              <a:ext uri="{FF2B5EF4-FFF2-40B4-BE49-F238E27FC236}">
                <a16:creationId xmlns:a16="http://schemas.microsoft.com/office/drawing/2014/main" id="{07AF4E7F-5C48-78E7-DB57-05C625B779D3}"/>
              </a:ext>
            </a:extLst>
          </p:cNvPr>
          <p:cNvSpPr/>
          <p:nvPr/>
        </p:nvSpPr>
        <p:spPr>
          <a:xfrm>
            <a:off x="5495927" y="4472498"/>
            <a:ext cx="1235869" cy="106540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Gleichschenkliges Dreieck 22">
            <a:extLst>
              <a:ext uri="{FF2B5EF4-FFF2-40B4-BE49-F238E27FC236}">
                <a16:creationId xmlns:a16="http://schemas.microsoft.com/office/drawing/2014/main" id="{0E430646-D535-EF27-6D20-A4095D9AA9C5}"/>
              </a:ext>
            </a:extLst>
          </p:cNvPr>
          <p:cNvSpPr/>
          <p:nvPr/>
        </p:nvSpPr>
        <p:spPr>
          <a:xfrm>
            <a:off x="7165182" y="4472498"/>
            <a:ext cx="1235869" cy="10654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9F99EF1F-900A-D7A3-ED86-7C1392F16E53}"/>
              </a:ext>
            </a:extLst>
          </p:cNvPr>
          <p:cNvSpPr/>
          <p:nvPr/>
        </p:nvSpPr>
        <p:spPr>
          <a:xfrm>
            <a:off x="731048" y="4447987"/>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A424681F-B823-6865-649D-D328C81B2507}"/>
              </a:ext>
            </a:extLst>
          </p:cNvPr>
          <p:cNvSpPr/>
          <p:nvPr/>
        </p:nvSpPr>
        <p:spPr>
          <a:xfrm>
            <a:off x="10382249" y="4447987"/>
            <a:ext cx="1114426" cy="111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a:extLst>
              <a:ext uri="{FF2B5EF4-FFF2-40B4-BE49-F238E27FC236}">
                <a16:creationId xmlns:a16="http://schemas.microsoft.com/office/drawing/2014/main" id="{C7571952-FE5C-3A7A-1035-26C51EE88C26}"/>
              </a:ext>
            </a:extLst>
          </p:cNvPr>
          <p:cNvSpPr/>
          <p:nvPr/>
        </p:nvSpPr>
        <p:spPr>
          <a:xfrm>
            <a:off x="3887391" y="1424876"/>
            <a:ext cx="1114426" cy="11144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7E0442B1-2B9E-4CC6-47F9-300499F4732F}"/>
              </a:ext>
            </a:extLst>
          </p:cNvPr>
          <p:cNvSpPr/>
          <p:nvPr/>
        </p:nvSpPr>
        <p:spPr>
          <a:xfrm>
            <a:off x="7225901" y="1417542"/>
            <a:ext cx="1114426" cy="11144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Gleichschenkliges Dreieck 31">
            <a:extLst>
              <a:ext uri="{FF2B5EF4-FFF2-40B4-BE49-F238E27FC236}">
                <a16:creationId xmlns:a16="http://schemas.microsoft.com/office/drawing/2014/main" id="{471A5BE4-2F19-7F00-8600-3941EEBE470F}"/>
              </a:ext>
            </a:extLst>
          </p:cNvPr>
          <p:cNvSpPr/>
          <p:nvPr/>
        </p:nvSpPr>
        <p:spPr>
          <a:xfrm>
            <a:off x="8773713" y="4472498"/>
            <a:ext cx="1235869" cy="10654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Gleichschenkliges Dreieck 32">
            <a:extLst>
              <a:ext uri="{FF2B5EF4-FFF2-40B4-BE49-F238E27FC236}">
                <a16:creationId xmlns:a16="http://schemas.microsoft.com/office/drawing/2014/main" id="{0DB144A6-E6D4-139A-DEC6-B5E3E9A315BF}"/>
              </a:ext>
            </a:extLst>
          </p:cNvPr>
          <p:cNvSpPr/>
          <p:nvPr/>
        </p:nvSpPr>
        <p:spPr>
          <a:xfrm>
            <a:off x="2157415" y="4472498"/>
            <a:ext cx="1235869" cy="10654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346748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descr="Ein Bild, das Elektronik, Synthesizer enthält.&#10;&#10;Automatisch generierte Beschreibung">
            <a:extLst>
              <a:ext uri="{FF2B5EF4-FFF2-40B4-BE49-F238E27FC236}">
                <a16:creationId xmlns:a16="http://schemas.microsoft.com/office/drawing/2014/main" id="{DC850837-EB92-8400-B59A-A3D0B817BCC6}"/>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15503" b="15503"/>
          <a:stretch>
            <a:fillRect/>
          </a:stretch>
        </p:blipFill>
        <p:spPr/>
      </p:pic>
      <p:sp>
        <p:nvSpPr>
          <p:cNvPr id="9" name="Textplatzhalter 8">
            <a:extLst>
              <a:ext uri="{FF2B5EF4-FFF2-40B4-BE49-F238E27FC236}">
                <a16:creationId xmlns:a16="http://schemas.microsoft.com/office/drawing/2014/main" id="{5523DE98-3F28-BE46-AF68-43CBC85A3B63}"/>
              </a:ext>
            </a:extLst>
          </p:cNvPr>
          <p:cNvSpPr>
            <a:spLocks noGrp="1"/>
          </p:cNvSpPr>
          <p:nvPr>
            <p:ph type="body" sz="quarter" idx="29"/>
          </p:nvPr>
        </p:nvSpPr>
        <p:spPr/>
        <p:txBody>
          <a:bodyPr/>
          <a:lstStyle/>
          <a:p>
            <a:endParaRPr lang="de-DE"/>
          </a:p>
        </p:txBody>
      </p:sp>
      <p:sp>
        <p:nvSpPr>
          <p:cNvPr id="3" name="Fußzeilenplatzhalter 2">
            <a:extLst>
              <a:ext uri="{FF2B5EF4-FFF2-40B4-BE49-F238E27FC236}">
                <a16:creationId xmlns:a16="http://schemas.microsoft.com/office/drawing/2014/main" id="{5E7E6880-6EF0-3E4B-8AB0-1FD1A1E8D8F2}"/>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039DC85-7FD2-12F0-E8EB-17750BF93368}"/>
              </a:ext>
            </a:extLst>
          </p:cNvPr>
          <p:cNvSpPr>
            <a:spLocks noGrp="1"/>
          </p:cNvSpPr>
          <p:nvPr>
            <p:ph type="sldNum" sz="quarter" idx="32"/>
          </p:nvPr>
        </p:nvSpPr>
        <p:spPr/>
        <p:txBody>
          <a:bodyPr/>
          <a:lstStyle/>
          <a:p>
            <a:fld id="{BA24374A-C3A8-471A-8837-3FC31668ABE5}" type="slidenum">
              <a:rPr lang="de-DE" smtClean="0"/>
              <a:pPr/>
              <a:t>69</a:t>
            </a:fld>
            <a:endParaRPr lang="de-DE" dirty="0"/>
          </a:p>
        </p:txBody>
      </p:sp>
      <p:sp>
        <p:nvSpPr>
          <p:cNvPr id="7" name="Textplatzhalter 6">
            <a:extLst>
              <a:ext uri="{FF2B5EF4-FFF2-40B4-BE49-F238E27FC236}">
                <a16:creationId xmlns:a16="http://schemas.microsoft.com/office/drawing/2014/main" id="{798569CD-5E05-457E-B0BF-FFB99C662C80}"/>
              </a:ext>
            </a:extLst>
          </p:cNvPr>
          <p:cNvSpPr>
            <a:spLocks noGrp="1"/>
          </p:cNvSpPr>
          <p:nvPr>
            <p:ph type="body" sz="quarter" idx="21"/>
          </p:nvPr>
        </p:nvSpPr>
        <p:spPr/>
        <p:txBody>
          <a:bodyPr/>
          <a:lstStyle/>
          <a:p>
            <a:r>
              <a:rPr lang="de-DE" dirty="0"/>
              <a:t>Gestalt Laws</a:t>
            </a:r>
          </a:p>
        </p:txBody>
      </p:sp>
    </p:spTree>
    <p:extLst>
      <p:ext uri="{BB962C8B-B14F-4D97-AF65-F5344CB8AC3E}">
        <p14:creationId xmlns:p14="http://schemas.microsoft.com/office/powerpoint/2010/main" val="3964489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0D72B-E04E-2094-31E4-F6A14050D3FA}"/>
              </a:ext>
            </a:extLst>
          </p:cNvPr>
          <p:cNvSpPr>
            <a:spLocks noGrp="1"/>
          </p:cNvSpPr>
          <p:nvPr>
            <p:ph type="title"/>
          </p:nvPr>
        </p:nvSpPr>
        <p:spPr/>
        <p:txBody>
          <a:bodyPr/>
          <a:lstStyle/>
          <a:p>
            <a:r>
              <a:rPr lang="en-US" dirty="0"/>
              <a:t>Contemplation &amp; Despair</a:t>
            </a:r>
            <a:endParaRPr lang="de-DE" dirty="0"/>
          </a:p>
        </p:txBody>
      </p:sp>
      <p:sp>
        <p:nvSpPr>
          <p:cNvPr id="3" name="Fußzeilenplatzhalter 2">
            <a:extLst>
              <a:ext uri="{FF2B5EF4-FFF2-40B4-BE49-F238E27FC236}">
                <a16:creationId xmlns:a16="http://schemas.microsoft.com/office/drawing/2014/main" id="{0A14D3DE-5F9A-60EE-B35C-AE1E7F4ABAC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774A15E-24E4-2F7E-121A-5933751E9AC3}"/>
              </a:ext>
            </a:extLst>
          </p:cNvPr>
          <p:cNvSpPr>
            <a:spLocks noGrp="1"/>
          </p:cNvSpPr>
          <p:nvPr>
            <p:ph type="sldNum" sz="quarter" idx="33"/>
          </p:nvPr>
        </p:nvSpPr>
        <p:spPr/>
        <p:txBody>
          <a:bodyPr/>
          <a:lstStyle/>
          <a:p>
            <a:fld id="{BA24374A-C3A8-471A-8837-3FC31668ABE5}" type="slidenum">
              <a:rPr lang="de-DE" smtClean="0"/>
              <a:pPr/>
              <a:t>7</a:t>
            </a:fld>
            <a:endParaRPr lang="de-DE" dirty="0"/>
          </a:p>
        </p:txBody>
      </p:sp>
      <p:sp>
        <p:nvSpPr>
          <p:cNvPr id="16" name="Textplatzhalter 15">
            <a:extLst>
              <a:ext uri="{FF2B5EF4-FFF2-40B4-BE49-F238E27FC236}">
                <a16:creationId xmlns:a16="http://schemas.microsoft.com/office/drawing/2014/main" id="{6C8381D7-889B-48C8-0F94-89609E507DC8}"/>
              </a:ext>
            </a:extLst>
          </p:cNvPr>
          <p:cNvSpPr>
            <a:spLocks noGrp="1"/>
          </p:cNvSpPr>
          <p:nvPr>
            <p:ph type="body" sz="quarter" idx="21"/>
          </p:nvPr>
        </p:nvSpPr>
        <p:spPr/>
        <p:txBody>
          <a:bodyPr/>
          <a:lstStyle/>
          <a:p>
            <a:r>
              <a:rPr lang="de-DE" sz="1400" dirty="0"/>
              <a:t>Design</a:t>
            </a:r>
            <a:endParaRPr lang="de-DE" dirty="0"/>
          </a:p>
        </p:txBody>
      </p:sp>
      <p:sp>
        <p:nvSpPr>
          <p:cNvPr id="17" name="Textplatzhalter 16">
            <a:extLst>
              <a:ext uri="{FF2B5EF4-FFF2-40B4-BE49-F238E27FC236}">
                <a16:creationId xmlns:a16="http://schemas.microsoft.com/office/drawing/2014/main" id="{CE83AF16-6D70-F177-FD10-A5537BF7A1F3}"/>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23633108-BCB3-8C4B-DBE0-87CD1FE2CF11}"/>
              </a:ext>
            </a:extLst>
          </p:cNvPr>
          <p:cNvSpPr>
            <a:spLocks noGrp="1"/>
          </p:cNvSpPr>
          <p:nvPr>
            <p:ph sz="quarter" idx="35"/>
          </p:nvPr>
        </p:nvSpPr>
        <p:spPr/>
        <p:txBody>
          <a:bodyPr/>
          <a:lstStyle/>
          <a:p>
            <a:r>
              <a:rPr lang="de-DE" dirty="0"/>
              <a:t>Image from: Johann Brandstetter/</a:t>
            </a:r>
            <a:r>
              <a:rPr lang="de-DE" dirty="0" err="1"/>
              <a:t>akg</a:t>
            </a:r>
            <a:r>
              <a:rPr lang="de-DE" dirty="0"/>
              <a:t>-images, Von Bundesarchiv, Bild 101I-621-2930-32 / Walther / CC-BY-SA 3.0, CC BY-SA 3.0 de, </a:t>
            </a:r>
            <a:r>
              <a:rPr lang="de-DE" dirty="0">
                <a:hlinkClick r:id="rId2"/>
              </a:rPr>
              <a:t>https://commons.wikimedia.org/w/index.php?curid=5413118</a:t>
            </a:r>
            <a:r>
              <a:rPr lang="de-DE" dirty="0"/>
              <a:t> </a:t>
            </a:r>
          </a:p>
        </p:txBody>
      </p:sp>
      <p:pic>
        <p:nvPicPr>
          <p:cNvPr id="8" name="Picture 4" descr="سقوط التفاحة على راس نيوتن">
            <a:extLst>
              <a:ext uri="{FF2B5EF4-FFF2-40B4-BE49-F238E27FC236}">
                <a16:creationId xmlns:a16="http://schemas.microsoft.com/office/drawing/2014/main" id="{4AA13CAA-4016-B843-59CE-A85ADD3D86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53" r="14381"/>
          <a:stretch/>
        </p:blipFill>
        <p:spPr bwMode="auto">
          <a:xfrm>
            <a:off x="695325" y="1449388"/>
            <a:ext cx="5332094" cy="41850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4A520EAF-6609-79E3-D83D-4316DE31D4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19"/>
          <a:stretch/>
        </p:blipFill>
        <p:spPr bwMode="auto">
          <a:xfrm>
            <a:off x="6095999" y="1449388"/>
            <a:ext cx="5400675" cy="4185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149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EBC78-3CC1-8DC0-FB24-A523D8F1C9C6}"/>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3DBA4171-49CB-1ECA-274B-79D9B6F1904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E3899BF-EA2C-0A80-23A1-07AB86A7F0FA}"/>
              </a:ext>
            </a:extLst>
          </p:cNvPr>
          <p:cNvSpPr>
            <a:spLocks noGrp="1"/>
          </p:cNvSpPr>
          <p:nvPr>
            <p:ph type="sldNum" sz="quarter" idx="28"/>
          </p:nvPr>
        </p:nvSpPr>
        <p:spPr/>
        <p:txBody>
          <a:bodyPr/>
          <a:lstStyle/>
          <a:p>
            <a:fld id="{BA24374A-C3A8-471A-8837-3FC31668ABE5}" type="slidenum">
              <a:rPr lang="de-DE" smtClean="0"/>
              <a:pPr/>
              <a:t>70</a:t>
            </a:fld>
            <a:endParaRPr lang="de-DE" dirty="0"/>
          </a:p>
        </p:txBody>
      </p:sp>
      <p:sp>
        <p:nvSpPr>
          <p:cNvPr id="5" name="Textplatzhalter 4">
            <a:extLst>
              <a:ext uri="{FF2B5EF4-FFF2-40B4-BE49-F238E27FC236}">
                <a16:creationId xmlns:a16="http://schemas.microsoft.com/office/drawing/2014/main" id="{374DFDA6-B00D-FBCC-FDD3-501893669810}"/>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BD63663B-9659-5BD3-3FBB-CBC125BE78F3}"/>
              </a:ext>
            </a:extLst>
          </p:cNvPr>
          <p:cNvSpPr>
            <a:spLocks noGrp="1"/>
          </p:cNvSpPr>
          <p:nvPr>
            <p:ph type="body" sz="quarter" idx="29"/>
          </p:nvPr>
        </p:nvSpPr>
        <p:spPr/>
        <p:txBody>
          <a:bodyPr/>
          <a:lstStyle/>
          <a:p>
            <a:endParaRPr lang="de-DE"/>
          </a:p>
        </p:txBody>
      </p:sp>
      <p:pic>
        <p:nvPicPr>
          <p:cNvPr id="7" name="Picture 2">
            <a:extLst>
              <a:ext uri="{FF2B5EF4-FFF2-40B4-BE49-F238E27FC236}">
                <a16:creationId xmlns:a16="http://schemas.microsoft.com/office/drawing/2014/main" id="{B0781D15-724C-18CC-89D1-D7298ABC6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Windows-10-Startmenü: So nehmen Sie Anpassungen vor | UPDATED">
            <a:extLst>
              <a:ext uri="{FF2B5EF4-FFF2-40B4-BE49-F238E27FC236}">
                <a16:creationId xmlns:a16="http://schemas.microsoft.com/office/drawing/2014/main" id="{094B1EBF-021F-B73E-C8A2-4E393EFE96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301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83FCB-4D94-3D4E-71DC-EDB3EEB2B04C}"/>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6DFF8BE2-3DC5-EFA2-8DEB-BE0C932DA00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33E2232-4D04-7DC6-10D4-55EA8F70FFA1}"/>
              </a:ext>
            </a:extLst>
          </p:cNvPr>
          <p:cNvSpPr>
            <a:spLocks noGrp="1"/>
          </p:cNvSpPr>
          <p:nvPr>
            <p:ph type="sldNum" sz="quarter" idx="28"/>
          </p:nvPr>
        </p:nvSpPr>
        <p:spPr/>
        <p:txBody>
          <a:bodyPr/>
          <a:lstStyle/>
          <a:p>
            <a:fld id="{BA24374A-C3A8-471A-8837-3FC31668ABE5}" type="slidenum">
              <a:rPr lang="de-DE" smtClean="0"/>
              <a:pPr/>
              <a:t>71</a:t>
            </a:fld>
            <a:endParaRPr lang="de-DE" dirty="0"/>
          </a:p>
        </p:txBody>
      </p:sp>
      <p:sp>
        <p:nvSpPr>
          <p:cNvPr id="5" name="Textplatzhalter 4">
            <a:extLst>
              <a:ext uri="{FF2B5EF4-FFF2-40B4-BE49-F238E27FC236}">
                <a16:creationId xmlns:a16="http://schemas.microsoft.com/office/drawing/2014/main" id="{1781E806-F25B-59E4-4FF8-973FA6B341DE}"/>
              </a:ext>
            </a:extLst>
          </p:cNvPr>
          <p:cNvSpPr>
            <a:spLocks noGrp="1"/>
          </p:cNvSpPr>
          <p:nvPr>
            <p:ph type="body" sz="quarter" idx="21"/>
          </p:nvPr>
        </p:nvSpPr>
        <p:spPr/>
        <p:txBody>
          <a:bodyPr/>
          <a:lstStyle/>
          <a:p>
            <a:r>
              <a:rPr lang="de-DE"/>
              <a:t>Gestalt Laws</a:t>
            </a:r>
            <a:endParaRPr lang="de-DE" dirty="0"/>
          </a:p>
        </p:txBody>
      </p:sp>
      <p:sp>
        <p:nvSpPr>
          <p:cNvPr id="6" name="Textplatzhalter 5">
            <a:extLst>
              <a:ext uri="{FF2B5EF4-FFF2-40B4-BE49-F238E27FC236}">
                <a16:creationId xmlns:a16="http://schemas.microsoft.com/office/drawing/2014/main" id="{E343AD01-9D62-1298-614E-47AC029FA12B}"/>
              </a:ext>
            </a:extLst>
          </p:cNvPr>
          <p:cNvSpPr>
            <a:spLocks noGrp="1"/>
          </p:cNvSpPr>
          <p:nvPr>
            <p:ph type="body" sz="quarter" idx="29"/>
          </p:nvPr>
        </p:nvSpPr>
        <p:spPr/>
        <p:txBody>
          <a:bodyPr/>
          <a:lstStyle/>
          <a:p>
            <a:endParaRPr lang="de-DE"/>
          </a:p>
        </p:txBody>
      </p:sp>
      <p:pic>
        <p:nvPicPr>
          <p:cNvPr id="7" name="Grafik 6">
            <a:extLst>
              <a:ext uri="{FF2B5EF4-FFF2-40B4-BE49-F238E27FC236}">
                <a16:creationId xmlns:a16="http://schemas.microsoft.com/office/drawing/2014/main" id="{038CC1CF-1C1C-D5ED-C879-0C58CFD231FC}"/>
              </a:ext>
            </a:extLst>
          </p:cNvPr>
          <p:cNvPicPr>
            <a:picLocks noChangeAspect="1"/>
          </p:cNvPicPr>
          <p:nvPr/>
        </p:nvPicPr>
        <p:blipFill rotWithShape="1">
          <a:blip r:embed="rId2">
            <a:extLst>
              <a:ext uri="{28A0092B-C50C-407E-A947-70E740481C1C}">
                <a14:useLocalDpi xmlns:a14="http://schemas.microsoft.com/office/drawing/2010/main" val="0"/>
              </a:ext>
            </a:extLst>
          </a:blip>
          <a:srcRect r="8011" b="18965"/>
          <a:stretch/>
        </p:blipFill>
        <p:spPr>
          <a:xfrm>
            <a:off x="0" y="0"/>
            <a:ext cx="12192000" cy="6308725"/>
          </a:xfrm>
          <a:prstGeom prst="rect">
            <a:avLst/>
          </a:prstGeom>
        </p:spPr>
      </p:pic>
    </p:spTree>
    <p:extLst>
      <p:ext uri="{BB962C8B-B14F-4D97-AF65-F5344CB8AC3E}">
        <p14:creationId xmlns:p14="http://schemas.microsoft.com/office/powerpoint/2010/main" val="7836303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err="1"/>
              <a:t>Abstraction</a:t>
            </a:r>
            <a:r>
              <a:rPr lang="de-DE" sz="1800" dirty="0"/>
              <a:t>, Signs, and </a:t>
            </a:r>
            <a:r>
              <a:rPr lang="de-DE" sz="1800" dirty="0" err="1"/>
              <a:t>Ratios</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de-DE" dirty="0"/>
              <a:t>Shapes</a:t>
            </a:r>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72</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Slides adapted from hci-lecture.org (A. Schmidt, N. Henze, K. Wolf, V. Schwind), Image from: </a:t>
            </a:r>
            <a:r>
              <a:rPr lang="de-DE" sz="1200" b="0" i="0" dirty="0">
                <a:solidFill>
                  <a:sysClr val="windowText" lastClr="000000"/>
                </a:solidFill>
                <a:effectLst/>
                <a:latin typeface="arial" panose="020B0604020202020204" pitchFamily="34" charset="0"/>
                <a:hlinkClick r:id="rId7"/>
              </a:rPr>
              <a:t>https://pxhere.com/de/photo/1028791</a:t>
            </a:r>
            <a:r>
              <a:rPr lang="de-DE" sz="1200" b="0" i="0" dirty="0">
                <a:solidFill>
                  <a:sysClr val="windowText" lastClr="000000"/>
                </a:solidFill>
                <a:effectLst/>
                <a:latin typeface="arial" panose="020B0604020202020204" pitchFamily="34" charset="0"/>
              </a:rPr>
              <a:t> </a:t>
            </a:r>
            <a:endParaRPr lang="en-US" sz="1200" dirty="0">
              <a:solidFill>
                <a:sysClr val="windowText" lastClr="000000"/>
              </a:solidFill>
            </a:endParaRPr>
          </a:p>
        </p:txBody>
      </p:sp>
      <p:pic>
        <p:nvPicPr>
          <p:cNvPr id="8" name="Bildplatzhalter 7" descr="Ein Bild, das süß, angeordnet enthält.&#10;&#10;Automatisch generierte Beschreibung">
            <a:extLst>
              <a:ext uri="{FF2B5EF4-FFF2-40B4-BE49-F238E27FC236}">
                <a16:creationId xmlns:a16="http://schemas.microsoft.com/office/drawing/2014/main" id="{93840601-4864-D402-C537-C87E41A913A7}"/>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32277" b="32277"/>
          <a:stretch>
            <a:fillRect/>
          </a:stretch>
        </p:blipFill>
        <p:spPr/>
      </p:pic>
    </p:spTree>
    <p:extLst>
      <p:ext uri="{BB962C8B-B14F-4D97-AF65-F5344CB8AC3E}">
        <p14:creationId xmlns:p14="http://schemas.microsoft.com/office/powerpoint/2010/main" val="28772790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descr="Ein Bild, das Baum, draußen, braun, Säugetier enthält.&#10;&#10;Automatisch generierte Beschreibung">
            <a:extLst>
              <a:ext uri="{FF2B5EF4-FFF2-40B4-BE49-F238E27FC236}">
                <a16:creationId xmlns:a16="http://schemas.microsoft.com/office/drawing/2014/main" id="{D604198E-B708-2F2F-DA2A-51C4C75EC6DE}"/>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8604" b="8604"/>
          <a:stretch>
            <a:fillRect/>
          </a:stretch>
        </p:blipFill>
        <p:spPr/>
      </p:pic>
      <p:sp>
        <p:nvSpPr>
          <p:cNvPr id="9" name="Textplatzhalter 8">
            <a:extLst>
              <a:ext uri="{FF2B5EF4-FFF2-40B4-BE49-F238E27FC236}">
                <a16:creationId xmlns:a16="http://schemas.microsoft.com/office/drawing/2014/main" id="{ACF245F4-62E8-3C3F-BD6F-5433FE7DDC73}"/>
              </a:ext>
            </a:extLst>
          </p:cNvPr>
          <p:cNvSpPr>
            <a:spLocks noGrp="1"/>
          </p:cNvSpPr>
          <p:nvPr>
            <p:ph type="body" sz="quarter" idx="29"/>
          </p:nvPr>
        </p:nvSpPr>
        <p:spPr/>
        <p:txBody>
          <a:bodyPr/>
          <a:lstStyle/>
          <a:p>
            <a:r>
              <a:rPr lang="de-DE" dirty="0"/>
              <a:t>Image from </a:t>
            </a:r>
            <a:r>
              <a:rPr lang="de-DE" dirty="0">
                <a:hlinkClick r:id="rId3"/>
              </a:rPr>
              <a:t>https://pxhere.com/de/photo/479539</a:t>
            </a:r>
            <a:r>
              <a:rPr lang="de-DE" dirty="0"/>
              <a:t> </a:t>
            </a:r>
          </a:p>
        </p:txBody>
      </p:sp>
      <p:sp>
        <p:nvSpPr>
          <p:cNvPr id="3" name="Fußzeilenplatzhalter 2">
            <a:extLst>
              <a:ext uri="{FF2B5EF4-FFF2-40B4-BE49-F238E27FC236}">
                <a16:creationId xmlns:a16="http://schemas.microsoft.com/office/drawing/2014/main" id="{D69633AD-3205-03BA-BE22-D8E9BE5E26D6}"/>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978230E-1EAE-A7A9-882D-3D16861A992D}"/>
              </a:ext>
            </a:extLst>
          </p:cNvPr>
          <p:cNvSpPr>
            <a:spLocks noGrp="1"/>
          </p:cNvSpPr>
          <p:nvPr>
            <p:ph type="sldNum" sz="quarter" idx="32"/>
          </p:nvPr>
        </p:nvSpPr>
        <p:spPr/>
        <p:txBody>
          <a:bodyPr/>
          <a:lstStyle/>
          <a:p>
            <a:fld id="{BA24374A-C3A8-471A-8837-3FC31668ABE5}" type="slidenum">
              <a:rPr lang="de-DE" smtClean="0"/>
              <a:pPr/>
              <a:t>73</a:t>
            </a:fld>
            <a:endParaRPr lang="de-DE" dirty="0"/>
          </a:p>
        </p:txBody>
      </p:sp>
      <p:sp>
        <p:nvSpPr>
          <p:cNvPr id="7" name="Textplatzhalter 6">
            <a:extLst>
              <a:ext uri="{FF2B5EF4-FFF2-40B4-BE49-F238E27FC236}">
                <a16:creationId xmlns:a16="http://schemas.microsoft.com/office/drawing/2014/main" id="{748819AD-D907-CEEB-BFBB-7AC66E5D54E0}"/>
              </a:ext>
            </a:extLst>
          </p:cNvPr>
          <p:cNvSpPr>
            <a:spLocks noGrp="1"/>
          </p:cNvSpPr>
          <p:nvPr>
            <p:ph type="body" sz="quarter" idx="21"/>
          </p:nvPr>
        </p:nvSpPr>
        <p:spPr/>
        <p:txBody>
          <a:bodyPr/>
          <a:lstStyle/>
          <a:p>
            <a:r>
              <a:rPr lang="de-DE"/>
              <a:t>Shapes</a:t>
            </a:r>
          </a:p>
        </p:txBody>
      </p:sp>
    </p:spTree>
    <p:extLst>
      <p:ext uri="{BB962C8B-B14F-4D97-AF65-F5344CB8AC3E}">
        <p14:creationId xmlns:p14="http://schemas.microsoft.com/office/powerpoint/2010/main" val="23955573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35B8D4-FDEB-3B6A-8293-45D6677CEFC7}"/>
              </a:ext>
            </a:extLst>
          </p:cNvPr>
          <p:cNvSpPr>
            <a:spLocks noGrp="1"/>
          </p:cNvSpPr>
          <p:nvPr>
            <p:ph type="title"/>
          </p:nvPr>
        </p:nvSpPr>
        <p:spPr/>
        <p:txBody>
          <a:bodyPr/>
          <a:lstStyle/>
          <a:p>
            <a:r>
              <a:rPr lang="de-DE" dirty="0" err="1"/>
              <a:t>Abstraction</a:t>
            </a:r>
            <a:endParaRPr lang="de-DE" dirty="0"/>
          </a:p>
        </p:txBody>
      </p:sp>
      <p:sp>
        <p:nvSpPr>
          <p:cNvPr id="3" name="Fußzeilenplatzhalter 2">
            <a:extLst>
              <a:ext uri="{FF2B5EF4-FFF2-40B4-BE49-F238E27FC236}">
                <a16:creationId xmlns:a16="http://schemas.microsoft.com/office/drawing/2014/main" id="{BC15BBF2-7C21-6A0D-4ECA-40E7DC2DAF2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42488F6-C7B7-27E6-3C1D-2A274849585E}"/>
              </a:ext>
            </a:extLst>
          </p:cNvPr>
          <p:cNvSpPr>
            <a:spLocks noGrp="1"/>
          </p:cNvSpPr>
          <p:nvPr>
            <p:ph type="sldNum" sz="quarter" idx="33"/>
          </p:nvPr>
        </p:nvSpPr>
        <p:spPr/>
        <p:txBody>
          <a:bodyPr/>
          <a:lstStyle/>
          <a:p>
            <a:fld id="{BA24374A-C3A8-471A-8837-3FC31668ABE5}" type="slidenum">
              <a:rPr lang="de-DE" smtClean="0"/>
              <a:pPr/>
              <a:t>74</a:t>
            </a:fld>
            <a:endParaRPr lang="de-DE" dirty="0"/>
          </a:p>
        </p:txBody>
      </p:sp>
      <p:sp>
        <p:nvSpPr>
          <p:cNvPr id="8" name="Textplatzhalter 7">
            <a:extLst>
              <a:ext uri="{FF2B5EF4-FFF2-40B4-BE49-F238E27FC236}">
                <a16:creationId xmlns:a16="http://schemas.microsoft.com/office/drawing/2014/main" id="{B87831E3-4AB3-43A1-5D4B-6BAE747551F5}"/>
              </a:ext>
            </a:extLst>
          </p:cNvPr>
          <p:cNvSpPr>
            <a:spLocks noGrp="1"/>
          </p:cNvSpPr>
          <p:nvPr>
            <p:ph type="body" sz="quarter" idx="21"/>
          </p:nvPr>
        </p:nvSpPr>
        <p:spPr/>
        <p:txBody>
          <a:bodyPr/>
          <a:lstStyle/>
          <a:p>
            <a:r>
              <a:rPr lang="de-DE" dirty="0"/>
              <a:t>Shapes</a:t>
            </a:r>
          </a:p>
        </p:txBody>
      </p:sp>
      <p:sp>
        <p:nvSpPr>
          <p:cNvPr id="6" name="Textplatzhalter 5">
            <a:extLst>
              <a:ext uri="{FF2B5EF4-FFF2-40B4-BE49-F238E27FC236}">
                <a16:creationId xmlns:a16="http://schemas.microsoft.com/office/drawing/2014/main" id="{778D7063-98FA-544E-7544-E0C9AAFD54A3}"/>
              </a:ext>
            </a:extLst>
          </p:cNvPr>
          <p:cNvSpPr>
            <a:spLocks noGrp="1"/>
          </p:cNvSpPr>
          <p:nvPr>
            <p:ph type="body" sz="quarter" idx="34"/>
          </p:nvPr>
        </p:nvSpPr>
        <p:spPr/>
        <p:txBody>
          <a:bodyPr/>
          <a:lstStyle/>
          <a:p>
            <a:r>
              <a:rPr lang="en-US" b="1" dirty="0">
                <a:solidFill>
                  <a:schemeClr val="accent1"/>
                </a:solidFill>
              </a:rPr>
              <a:t>Abstraction of shapes</a:t>
            </a:r>
            <a:r>
              <a:rPr lang="en-US" dirty="0"/>
              <a:t> is considered by anthropologists, archaeologists, and sociologists to be one of the key traits in modern human </a:t>
            </a:r>
            <a:r>
              <a:rPr lang="en-US" dirty="0" err="1"/>
              <a:t>behaviour</a:t>
            </a:r>
            <a:r>
              <a:rPr lang="en-US" dirty="0"/>
              <a:t>.</a:t>
            </a:r>
            <a:endParaRPr lang="de-DE" dirty="0"/>
          </a:p>
          <a:p>
            <a:r>
              <a:rPr lang="en-US" dirty="0"/>
              <a:t>Abstraction is </a:t>
            </a:r>
            <a:r>
              <a:rPr lang="en-US" b="1" dirty="0">
                <a:solidFill>
                  <a:schemeClr val="accent1"/>
                </a:solidFill>
              </a:rPr>
              <a:t>a compression process</a:t>
            </a:r>
            <a:r>
              <a:rPr lang="en-US" dirty="0"/>
              <a:t> where general rules, information or concepts are derived from signifiers, semantics, or other methods</a:t>
            </a:r>
          </a:p>
          <a:p>
            <a:pPr lvl="1"/>
            <a:r>
              <a:rPr lang="en-US" dirty="0"/>
              <a:t>It encapsulates levels of detail with no loss of generality</a:t>
            </a:r>
          </a:p>
          <a:p>
            <a:pPr lvl="1"/>
            <a:r>
              <a:rPr lang="en-US" dirty="0"/>
              <a:t>Cognitive mechanism unknown but related to language</a:t>
            </a:r>
          </a:p>
          <a:p>
            <a:endParaRPr lang="de-DE" dirty="0"/>
          </a:p>
        </p:txBody>
      </p:sp>
      <p:sp>
        <p:nvSpPr>
          <p:cNvPr id="9" name="Inhaltsplatzhalter 8">
            <a:extLst>
              <a:ext uri="{FF2B5EF4-FFF2-40B4-BE49-F238E27FC236}">
                <a16:creationId xmlns:a16="http://schemas.microsoft.com/office/drawing/2014/main" id="{6EE7D0AC-45B4-B886-7B5C-E4F7EBAFC90D}"/>
              </a:ext>
            </a:extLst>
          </p:cNvPr>
          <p:cNvSpPr>
            <a:spLocks noGrp="1"/>
          </p:cNvSpPr>
          <p:nvPr>
            <p:ph sz="quarter" idx="35"/>
          </p:nvPr>
        </p:nvSpPr>
        <p:spPr/>
        <p:txBody>
          <a:bodyPr/>
          <a:lstStyle/>
          <a:p>
            <a:r>
              <a:rPr lang="de-DE" sz="1000" dirty="0"/>
              <a:t>Image from: https://www.soeren-hentzschel.at/firefox-klar/firefox-klar-logo-2021/</a:t>
            </a:r>
          </a:p>
        </p:txBody>
      </p:sp>
      <p:pic>
        <p:nvPicPr>
          <p:cNvPr id="7" name="Grafik 6">
            <a:extLst>
              <a:ext uri="{FF2B5EF4-FFF2-40B4-BE49-F238E27FC236}">
                <a16:creationId xmlns:a16="http://schemas.microsoft.com/office/drawing/2014/main" id="{67D7C43C-0612-5176-A379-F6A89FDB680D}"/>
              </a:ext>
            </a:extLst>
          </p:cNvPr>
          <p:cNvPicPr>
            <a:picLocks noChangeAspect="1"/>
          </p:cNvPicPr>
          <p:nvPr/>
        </p:nvPicPr>
        <p:blipFill>
          <a:blip r:embed="rId3"/>
          <a:stretch>
            <a:fillRect/>
          </a:stretch>
        </p:blipFill>
        <p:spPr>
          <a:xfrm>
            <a:off x="852488" y="3968750"/>
            <a:ext cx="10906123" cy="1969430"/>
          </a:xfrm>
          <a:prstGeom prst="rect">
            <a:avLst/>
          </a:prstGeom>
        </p:spPr>
      </p:pic>
    </p:spTree>
    <p:extLst>
      <p:ext uri="{BB962C8B-B14F-4D97-AF65-F5344CB8AC3E}">
        <p14:creationId xmlns:p14="http://schemas.microsoft.com/office/powerpoint/2010/main" val="5649119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74114-2284-C8CE-22B1-993549271CD5}"/>
              </a:ext>
            </a:extLst>
          </p:cNvPr>
          <p:cNvSpPr>
            <a:spLocks noGrp="1"/>
          </p:cNvSpPr>
          <p:nvPr>
            <p:ph type="title"/>
          </p:nvPr>
        </p:nvSpPr>
        <p:spPr/>
        <p:txBody>
          <a:bodyPr/>
          <a:lstStyle/>
          <a:p>
            <a:r>
              <a:rPr lang="de-DE" dirty="0" err="1"/>
              <a:t>Abstraction</a:t>
            </a:r>
            <a:endParaRPr lang="de-DE" dirty="0"/>
          </a:p>
        </p:txBody>
      </p:sp>
      <p:sp>
        <p:nvSpPr>
          <p:cNvPr id="3" name="Fußzeilenplatzhalter 2">
            <a:extLst>
              <a:ext uri="{FF2B5EF4-FFF2-40B4-BE49-F238E27FC236}">
                <a16:creationId xmlns:a16="http://schemas.microsoft.com/office/drawing/2014/main" id="{172CCCD3-8DA4-E5FD-1295-A9C7DF65E8F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E099930-51A6-D5B3-DFB4-66FC58517816}"/>
              </a:ext>
            </a:extLst>
          </p:cNvPr>
          <p:cNvSpPr>
            <a:spLocks noGrp="1"/>
          </p:cNvSpPr>
          <p:nvPr>
            <p:ph type="sldNum" sz="quarter" idx="33"/>
          </p:nvPr>
        </p:nvSpPr>
        <p:spPr/>
        <p:txBody>
          <a:bodyPr/>
          <a:lstStyle/>
          <a:p>
            <a:fld id="{BA24374A-C3A8-471A-8837-3FC31668ABE5}" type="slidenum">
              <a:rPr lang="de-DE" smtClean="0"/>
              <a:pPr/>
              <a:t>75</a:t>
            </a:fld>
            <a:endParaRPr lang="de-DE" dirty="0"/>
          </a:p>
        </p:txBody>
      </p:sp>
      <p:sp>
        <p:nvSpPr>
          <p:cNvPr id="18" name="Textplatzhalter 17">
            <a:extLst>
              <a:ext uri="{FF2B5EF4-FFF2-40B4-BE49-F238E27FC236}">
                <a16:creationId xmlns:a16="http://schemas.microsoft.com/office/drawing/2014/main" id="{E63084D1-9A7E-F3FC-AE11-317BDC612805}"/>
              </a:ext>
            </a:extLst>
          </p:cNvPr>
          <p:cNvSpPr>
            <a:spLocks noGrp="1"/>
          </p:cNvSpPr>
          <p:nvPr>
            <p:ph type="body" sz="quarter" idx="21"/>
          </p:nvPr>
        </p:nvSpPr>
        <p:spPr/>
        <p:txBody>
          <a:bodyPr/>
          <a:lstStyle/>
          <a:p>
            <a:r>
              <a:rPr lang="de-DE"/>
              <a:t>Shapes</a:t>
            </a:r>
          </a:p>
        </p:txBody>
      </p:sp>
      <p:sp>
        <p:nvSpPr>
          <p:cNvPr id="6" name="Textplatzhalter 5">
            <a:extLst>
              <a:ext uri="{FF2B5EF4-FFF2-40B4-BE49-F238E27FC236}">
                <a16:creationId xmlns:a16="http://schemas.microsoft.com/office/drawing/2014/main" id="{F5BC4969-F6EE-889A-E3E2-967E911E9AC5}"/>
              </a:ext>
            </a:extLst>
          </p:cNvPr>
          <p:cNvSpPr>
            <a:spLocks noGrp="1"/>
          </p:cNvSpPr>
          <p:nvPr>
            <p:ph type="body" sz="quarter" idx="34"/>
          </p:nvPr>
        </p:nvSpPr>
        <p:spPr/>
        <p:txBody>
          <a:bodyPr/>
          <a:lstStyle/>
          <a:p>
            <a:r>
              <a:rPr lang="en-US" dirty="0"/>
              <a:t>Communication about abstract shapes requires </a:t>
            </a:r>
            <a:r>
              <a:rPr lang="en-US" b="1" dirty="0">
                <a:solidFill>
                  <a:schemeClr val="accent1"/>
                </a:solidFill>
              </a:rPr>
              <a:t>a common experience between the communicator </a:t>
            </a:r>
            <a:r>
              <a:rPr lang="en-US" dirty="0"/>
              <a:t>(the designer) </a:t>
            </a:r>
            <a:r>
              <a:rPr lang="en-US" b="1" dirty="0">
                <a:solidFill>
                  <a:schemeClr val="accent1"/>
                </a:solidFill>
              </a:rPr>
              <a:t>and the communication recipient </a:t>
            </a:r>
            <a:r>
              <a:rPr lang="en-US" dirty="0"/>
              <a:t>(the perceiver)</a:t>
            </a:r>
          </a:p>
          <a:p>
            <a:r>
              <a:rPr lang="en-US" dirty="0"/>
              <a:t>This is true for all verbal/abstract communication an emerged likely from language</a:t>
            </a:r>
            <a:endParaRPr lang="de-DE" dirty="0"/>
          </a:p>
        </p:txBody>
      </p:sp>
      <p:sp>
        <p:nvSpPr>
          <p:cNvPr id="19" name="Inhaltsplatzhalter 18">
            <a:extLst>
              <a:ext uri="{FF2B5EF4-FFF2-40B4-BE49-F238E27FC236}">
                <a16:creationId xmlns:a16="http://schemas.microsoft.com/office/drawing/2014/main" id="{87FA08DD-7180-D126-2141-5E55F39EA650}"/>
              </a:ext>
            </a:extLst>
          </p:cNvPr>
          <p:cNvSpPr>
            <a:spLocks noGrp="1"/>
          </p:cNvSpPr>
          <p:nvPr>
            <p:ph sz="quarter" idx="35"/>
          </p:nvPr>
        </p:nvSpPr>
        <p:spPr/>
        <p:txBody>
          <a:bodyPr/>
          <a:lstStyle/>
          <a:p>
            <a:endParaRPr lang="de-DE"/>
          </a:p>
        </p:txBody>
      </p:sp>
      <p:grpSp>
        <p:nvGrpSpPr>
          <p:cNvPr id="8" name="Gruppieren 7">
            <a:extLst>
              <a:ext uri="{FF2B5EF4-FFF2-40B4-BE49-F238E27FC236}">
                <a16:creationId xmlns:a16="http://schemas.microsoft.com/office/drawing/2014/main" id="{954EC5D5-DD46-2993-3162-B43A0E9BDBDD}"/>
              </a:ext>
            </a:extLst>
          </p:cNvPr>
          <p:cNvGrpSpPr/>
          <p:nvPr/>
        </p:nvGrpSpPr>
        <p:grpSpPr>
          <a:xfrm>
            <a:off x="695324" y="3589846"/>
            <a:ext cx="10838475" cy="1726942"/>
            <a:chOff x="-3744722" y="2211694"/>
            <a:chExt cx="15243952" cy="2428886"/>
          </a:xfrm>
        </p:grpSpPr>
        <p:pic>
          <p:nvPicPr>
            <p:cNvPr id="9" name="Grafik 8">
              <a:extLst>
                <a:ext uri="{FF2B5EF4-FFF2-40B4-BE49-F238E27FC236}">
                  <a16:creationId xmlns:a16="http://schemas.microsoft.com/office/drawing/2014/main" id="{9DA408C9-5CEB-8046-F044-396CA3BCF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4722" y="2217420"/>
              <a:ext cx="2423161" cy="2423160"/>
            </a:xfrm>
            <a:prstGeom prst="rect">
              <a:avLst/>
            </a:prstGeom>
          </p:spPr>
        </p:pic>
        <p:pic>
          <p:nvPicPr>
            <p:cNvPr id="10" name="Grafik 9">
              <a:extLst>
                <a:ext uri="{FF2B5EF4-FFF2-40B4-BE49-F238E27FC236}">
                  <a16:creationId xmlns:a16="http://schemas.microsoft.com/office/drawing/2014/main" id="{05930B35-00A8-8EA4-4AFC-A64166F9C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45" y="2217420"/>
              <a:ext cx="2423160" cy="2423160"/>
            </a:xfrm>
            <a:prstGeom prst="rect">
              <a:avLst/>
            </a:prstGeom>
          </p:spPr>
        </p:pic>
        <p:pic>
          <p:nvPicPr>
            <p:cNvPr id="11" name="Grafik 10">
              <a:extLst>
                <a:ext uri="{FF2B5EF4-FFF2-40B4-BE49-F238E27FC236}">
                  <a16:creationId xmlns:a16="http://schemas.microsoft.com/office/drawing/2014/main" id="{07CA2631-4AD5-A500-0181-7EBA9A7F54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0898" y="2217420"/>
              <a:ext cx="2423160" cy="2423160"/>
            </a:xfrm>
            <a:prstGeom prst="rect">
              <a:avLst/>
            </a:prstGeom>
          </p:spPr>
        </p:pic>
        <p:pic>
          <p:nvPicPr>
            <p:cNvPr id="12" name="Grafik 11">
              <a:extLst>
                <a:ext uri="{FF2B5EF4-FFF2-40B4-BE49-F238E27FC236}">
                  <a16:creationId xmlns:a16="http://schemas.microsoft.com/office/drawing/2014/main" id="{A97ED21A-4E71-D289-E6E3-76F0BAF14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8484" y="2211694"/>
              <a:ext cx="2423160" cy="2423160"/>
            </a:xfrm>
            <a:prstGeom prst="rect">
              <a:avLst/>
            </a:prstGeom>
          </p:spPr>
        </p:pic>
        <p:pic>
          <p:nvPicPr>
            <p:cNvPr id="13" name="Grafik 12">
              <a:extLst>
                <a:ext uri="{FF2B5EF4-FFF2-40B4-BE49-F238E27FC236}">
                  <a16:creationId xmlns:a16="http://schemas.microsoft.com/office/drawing/2014/main" id="{DE7D1AEC-1F81-3F1B-6CDA-EFFD7F74BC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6070" y="2211694"/>
              <a:ext cx="2423160" cy="2423160"/>
            </a:xfrm>
            <a:prstGeom prst="rect">
              <a:avLst/>
            </a:prstGeom>
          </p:spPr>
        </p:pic>
      </p:grpSp>
    </p:spTree>
    <p:extLst>
      <p:ext uri="{BB962C8B-B14F-4D97-AF65-F5344CB8AC3E}">
        <p14:creationId xmlns:p14="http://schemas.microsoft.com/office/powerpoint/2010/main" val="28476165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FDAAD110-BA9E-3E62-7BC8-858B7F7E40FE}"/>
              </a:ext>
            </a:extLst>
          </p:cNvPr>
          <p:cNvSpPr>
            <a:spLocks noGrp="1"/>
          </p:cNvSpPr>
          <p:nvPr>
            <p:ph type="body" sz="quarter" idx="29"/>
          </p:nvPr>
        </p:nvSpPr>
        <p:spPr/>
        <p:txBody>
          <a:bodyPr/>
          <a:lstStyle/>
          <a:p>
            <a:endParaRPr lang="de-DE"/>
          </a:p>
        </p:txBody>
      </p:sp>
      <p:sp>
        <p:nvSpPr>
          <p:cNvPr id="3" name="Fußzeilenplatzhalter 2">
            <a:extLst>
              <a:ext uri="{FF2B5EF4-FFF2-40B4-BE49-F238E27FC236}">
                <a16:creationId xmlns:a16="http://schemas.microsoft.com/office/drawing/2014/main" id="{05131234-A8FB-596F-8E7B-CF62685B9087}"/>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DF67C97-CC8D-25C0-5D7C-092EF58F2EDB}"/>
              </a:ext>
            </a:extLst>
          </p:cNvPr>
          <p:cNvSpPr>
            <a:spLocks noGrp="1"/>
          </p:cNvSpPr>
          <p:nvPr>
            <p:ph type="sldNum" sz="quarter" idx="32"/>
          </p:nvPr>
        </p:nvSpPr>
        <p:spPr/>
        <p:txBody>
          <a:bodyPr/>
          <a:lstStyle/>
          <a:p>
            <a:fld id="{BA24374A-C3A8-471A-8837-3FC31668ABE5}" type="slidenum">
              <a:rPr lang="de-DE" smtClean="0"/>
              <a:pPr/>
              <a:t>76</a:t>
            </a:fld>
            <a:endParaRPr lang="de-DE" dirty="0"/>
          </a:p>
        </p:txBody>
      </p:sp>
      <p:sp>
        <p:nvSpPr>
          <p:cNvPr id="8" name="Textplatzhalter 7">
            <a:extLst>
              <a:ext uri="{FF2B5EF4-FFF2-40B4-BE49-F238E27FC236}">
                <a16:creationId xmlns:a16="http://schemas.microsoft.com/office/drawing/2014/main" id="{E5F7BBAD-8746-41FD-EED1-95E250014E45}"/>
              </a:ext>
            </a:extLst>
          </p:cNvPr>
          <p:cNvSpPr>
            <a:spLocks noGrp="1"/>
          </p:cNvSpPr>
          <p:nvPr>
            <p:ph type="body" sz="quarter" idx="21"/>
          </p:nvPr>
        </p:nvSpPr>
        <p:spPr/>
        <p:txBody>
          <a:bodyPr/>
          <a:lstStyle/>
          <a:p>
            <a:r>
              <a:rPr lang="de-DE" dirty="0"/>
              <a:t>Shapes</a:t>
            </a:r>
          </a:p>
        </p:txBody>
      </p:sp>
      <p:pic>
        <p:nvPicPr>
          <p:cNvPr id="11" name="Bildplatzhalter 10">
            <a:extLst>
              <a:ext uri="{FF2B5EF4-FFF2-40B4-BE49-F238E27FC236}">
                <a16:creationId xmlns:a16="http://schemas.microsoft.com/office/drawing/2014/main" id="{8AB80A5F-4C27-7F01-E91A-151125FF5C79}"/>
              </a:ext>
            </a:extLst>
          </p:cNvPr>
          <p:cNvPicPr>
            <a:picLocks noGrp="1" noChangeAspect="1"/>
          </p:cNvPicPr>
          <p:nvPr>
            <p:ph type="pic" sz="quarter" idx="22"/>
          </p:nvPr>
        </p:nvPicPr>
        <p:blipFill rotWithShape="1">
          <a:blip r:embed="rId2">
            <a:extLst>
              <a:ext uri="{28A0092B-C50C-407E-A947-70E740481C1C}">
                <a14:useLocalDpi xmlns:a14="http://schemas.microsoft.com/office/drawing/2010/main" val="0"/>
              </a:ext>
            </a:extLst>
          </a:blip>
          <a:srcRect t="12152" b="12152"/>
          <a:stretch/>
        </p:blipFill>
        <p:spPr>
          <a:xfrm>
            <a:off x="0" y="0"/>
            <a:ext cx="12192000" cy="6308725"/>
          </a:xfrm>
          <a:prstGeom prst="rect">
            <a:avLst/>
          </a:prstGeom>
        </p:spPr>
      </p:pic>
    </p:spTree>
    <p:extLst>
      <p:ext uri="{BB962C8B-B14F-4D97-AF65-F5344CB8AC3E}">
        <p14:creationId xmlns:p14="http://schemas.microsoft.com/office/powerpoint/2010/main" val="20311984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36DFA7-E8DC-958A-EC67-71DF9C543B2A}"/>
              </a:ext>
            </a:extLst>
          </p:cNvPr>
          <p:cNvSpPr>
            <a:spLocks noGrp="1"/>
          </p:cNvSpPr>
          <p:nvPr>
            <p:ph type="title"/>
          </p:nvPr>
        </p:nvSpPr>
        <p:spPr/>
        <p:txBody>
          <a:bodyPr/>
          <a:lstStyle/>
          <a:p>
            <a:r>
              <a:rPr lang="de-DE" dirty="0" err="1"/>
              <a:t>Abstraction</a:t>
            </a:r>
            <a:endParaRPr lang="de-DE" dirty="0"/>
          </a:p>
        </p:txBody>
      </p:sp>
      <p:sp>
        <p:nvSpPr>
          <p:cNvPr id="3" name="Fußzeilenplatzhalter 2">
            <a:extLst>
              <a:ext uri="{FF2B5EF4-FFF2-40B4-BE49-F238E27FC236}">
                <a16:creationId xmlns:a16="http://schemas.microsoft.com/office/drawing/2014/main" id="{9E3893C5-98CF-1753-A6FC-E915C46268C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52974F0-759A-FDF9-49B8-44C964424D08}"/>
              </a:ext>
            </a:extLst>
          </p:cNvPr>
          <p:cNvSpPr>
            <a:spLocks noGrp="1"/>
          </p:cNvSpPr>
          <p:nvPr>
            <p:ph type="sldNum" sz="quarter" idx="33"/>
          </p:nvPr>
        </p:nvSpPr>
        <p:spPr/>
        <p:txBody>
          <a:bodyPr/>
          <a:lstStyle/>
          <a:p>
            <a:fld id="{BA24374A-C3A8-471A-8837-3FC31668ABE5}" type="slidenum">
              <a:rPr lang="de-DE" smtClean="0"/>
              <a:pPr/>
              <a:t>77</a:t>
            </a:fld>
            <a:endParaRPr lang="de-DE" dirty="0"/>
          </a:p>
        </p:txBody>
      </p:sp>
      <p:sp>
        <p:nvSpPr>
          <p:cNvPr id="5" name="Textplatzhalter 4">
            <a:extLst>
              <a:ext uri="{FF2B5EF4-FFF2-40B4-BE49-F238E27FC236}">
                <a16:creationId xmlns:a16="http://schemas.microsoft.com/office/drawing/2014/main" id="{2760FC1F-74BE-7C58-045F-0D5D63A12F76}"/>
              </a:ext>
            </a:extLst>
          </p:cNvPr>
          <p:cNvSpPr>
            <a:spLocks noGrp="1"/>
          </p:cNvSpPr>
          <p:nvPr>
            <p:ph type="body" sz="quarter" idx="21"/>
          </p:nvPr>
        </p:nvSpPr>
        <p:spPr/>
        <p:txBody>
          <a:bodyPr/>
          <a:lstStyle/>
          <a:p>
            <a:r>
              <a:rPr lang="de-DE" dirty="0"/>
              <a:t>Shapes</a:t>
            </a:r>
          </a:p>
        </p:txBody>
      </p:sp>
      <p:sp>
        <p:nvSpPr>
          <p:cNvPr id="6" name="Textplatzhalter 5">
            <a:extLst>
              <a:ext uri="{FF2B5EF4-FFF2-40B4-BE49-F238E27FC236}">
                <a16:creationId xmlns:a16="http://schemas.microsoft.com/office/drawing/2014/main" id="{11C94D0C-84AB-32AD-C71B-D1E99173AE9F}"/>
              </a:ext>
            </a:extLst>
          </p:cNvPr>
          <p:cNvSpPr>
            <a:spLocks noGrp="1"/>
          </p:cNvSpPr>
          <p:nvPr>
            <p:ph type="body" sz="quarter" idx="34"/>
          </p:nvPr>
        </p:nvSpPr>
        <p:spPr/>
        <p:txBody>
          <a:bodyPr/>
          <a:lstStyle/>
          <a:p>
            <a:r>
              <a:rPr lang="en-US" dirty="0"/>
              <a:t>Abstraction is a thought process where </a:t>
            </a:r>
            <a:r>
              <a:rPr lang="en-US" b="1" dirty="0">
                <a:solidFill>
                  <a:schemeClr val="accent1"/>
                </a:solidFill>
              </a:rPr>
              <a:t>meaning is distanced from objects</a:t>
            </a:r>
          </a:p>
          <a:p>
            <a:r>
              <a:rPr lang="en-US" dirty="0"/>
              <a:t>A </a:t>
            </a:r>
            <a:r>
              <a:rPr lang="en-US" b="1" dirty="0">
                <a:solidFill>
                  <a:schemeClr val="accent1"/>
                </a:solidFill>
              </a:rPr>
              <a:t>symbol transports meaning</a:t>
            </a:r>
          </a:p>
          <a:p>
            <a:r>
              <a:rPr lang="en-US" dirty="0"/>
              <a:t>Meaning ensures that </a:t>
            </a:r>
            <a:r>
              <a:rPr lang="en-US" b="1" dirty="0">
                <a:solidFill>
                  <a:schemeClr val="accent1"/>
                </a:solidFill>
              </a:rPr>
              <a:t>good</a:t>
            </a:r>
            <a:r>
              <a:rPr lang="en-US" dirty="0"/>
              <a:t> </a:t>
            </a:r>
            <a:r>
              <a:rPr lang="en-US" b="1" dirty="0">
                <a:solidFill>
                  <a:schemeClr val="accent1"/>
                </a:solidFill>
              </a:rPr>
              <a:t>symbols endure and are universally recognized</a:t>
            </a:r>
            <a:endParaRPr lang="de-DE" b="1" dirty="0">
              <a:solidFill>
                <a:schemeClr val="accent1"/>
              </a:solidFill>
            </a:endParaRPr>
          </a:p>
        </p:txBody>
      </p:sp>
      <p:sp>
        <p:nvSpPr>
          <p:cNvPr id="7" name="Inhaltsplatzhalter 6">
            <a:extLst>
              <a:ext uri="{FF2B5EF4-FFF2-40B4-BE49-F238E27FC236}">
                <a16:creationId xmlns:a16="http://schemas.microsoft.com/office/drawing/2014/main" id="{3DFA2155-09C5-6197-F5EE-D014A48F2782}"/>
              </a:ext>
            </a:extLst>
          </p:cNvPr>
          <p:cNvSpPr>
            <a:spLocks noGrp="1"/>
          </p:cNvSpPr>
          <p:nvPr>
            <p:ph sz="quarter" idx="35"/>
          </p:nvPr>
        </p:nvSpPr>
        <p:spPr/>
        <p:txBody>
          <a:bodyPr/>
          <a:lstStyle/>
          <a:p>
            <a:endParaRPr lang="de-DE"/>
          </a:p>
        </p:txBody>
      </p:sp>
      <p:grpSp>
        <p:nvGrpSpPr>
          <p:cNvPr id="8" name="Gruppieren 7">
            <a:extLst>
              <a:ext uri="{FF2B5EF4-FFF2-40B4-BE49-F238E27FC236}">
                <a16:creationId xmlns:a16="http://schemas.microsoft.com/office/drawing/2014/main" id="{2E69352C-4A89-C20F-8779-5E93AC71A935}"/>
              </a:ext>
            </a:extLst>
          </p:cNvPr>
          <p:cNvGrpSpPr/>
          <p:nvPr/>
        </p:nvGrpSpPr>
        <p:grpSpPr>
          <a:xfrm>
            <a:off x="578488" y="2963845"/>
            <a:ext cx="11237706" cy="2064600"/>
            <a:chOff x="-749967" y="2059155"/>
            <a:chExt cx="12850014" cy="2360815"/>
          </a:xfrm>
        </p:grpSpPr>
        <p:pic>
          <p:nvPicPr>
            <p:cNvPr id="10" name="Grafik 9">
              <a:extLst>
                <a:ext uri="{FF2B5EF4-FFF2-40B4-BE49-F238E27FC236}">
                  <a16:creationId xmlns:a16="http://schemas.microsoft.com/office/drawing/2014/main" id="{B30C4C70-E013-A98E-1F27-09570F341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967" y="2059155"/>
              <a:ext cx="2360814" cy="2360815"/>
            </a:xfrm>
            <a:prstGeom prst="rect">
              <a:avLst/>
            </a:prstGeom>
          </p:spPr>
        </p:pic>
        <p:pic>
          <p:nvPicPr>
            <p:cNvPr id="11" name="Grafik 10">
              <a:extLst>
                <a:ext uri="{FF2B5EF4-FFF2-40B4-BE49-F238E27FC236}">
                  <a16:creationId xmlns:a16="http://schemas.microsoft.com/office/drawing/2014/main" id="{B0EFD80A-33EB-8157-4A2F-428D547779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7200000">
              <a:off x="6412173" y="2548078"/>
              <a:ext cx="1278822" cy="1642548"/>
            </a:xfrm>
            <a:prstGeom prst="rect">
              <a:avLst/>
            </a:prstGeom>
          </p:spPr>
        </p:pic>
        <p:pic>
          <p:nvPicPr>
            <p:cNvPr id="12" name="Grafik 11">
              <a:extLst>
                <a:ext uri="{FF2B5EF4-FFF2-40B4-BE49-F238E27FC236}">
                  <a16:creationId xmlns:a16="http://schemas.microsoft.com/office/drawing/2014/main" id="{99233D9A-FFB1-C35E-DBF1-6F59145E69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128" y="2737116"/>
              <a:ext cx="2161801" cy="1459215"/>
            </a:xfrm>
            <a:prstGeom prst="rect">
              <a:avLst/>
            </a:prstGeom>
          </p:spPr>
        </p:pic>
        <p:pic>
          <p:nvPicPr>
            <p:cNvPr id="13" name="Grafik 12">
              <a:extLst>
                <a:ext uri="{FF2B5EF4-FFF2-40B4-BE49-F238E27FC236}">
                  <a16:creationId xmlns:a16="http://schemas.microsoft.com/office/drawing/2014/main" id="{AB71104E-EF6B-26A7-E07B-5C45572AB9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900000">
              <a:off x="8724952" y="2548859"/>
              <a:ext cx="849625" cy="1700243"/>
            </a:xfrm>
            <a:prstGeom prst="rect">
              <a:avLst/>
            </a:prstGeom>
          </p:spPr>
        </p:pic>
        <p:pic>
          <p:nvPicPr>
            <p:cNvPr id="14" name="Grafik 13">
              <a:extLst>
                <a:ext uri="{FF2B5EF4-FFF2-40B4-BE49-F238E27FC236}">
                  <a16:creationId xmlns:a16="http://schemas.microsoft.com/office/drawing/2014/main" id="{12589A84-CB1E-CDEF-1F55-63C73DEF80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4420" y="2433171"/>
              <a:ext cx="1935627" cy="1935627"/>
            </a:xfrm>
            <a:prstGeom prst="rect">
              <a:avLst/>
            </a:prstGeom>
          </p:spPr>
        </p:pic>
        <p:pic>
          <p:nvPicPr>
            <p:cNvPr id="15" name="Grafik 14">
              <a:extLst>
                <a:ext uri="{FF2B5EF4-FFF2-40B4-BE49-F238E27FC236}">
                  <a16:creationId xmlns:a16="http://schemas.microsoft.com/office/drawing/2014/main" id="{9FF5B10C-002E-CB21-41CB-A3B01DBAFE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2559" y="2997745"/>
              <a:ext cx="937953" cy="937953"/>
            </a:xfrm>
            <a:prstGeom prst="rect">
              <a:avLst/>
            </a:prstGeom>
          </p:spPr>
        </p:pic>
      </p:grpSp>
      <p:pic>
        <p:nvPicPr>
          <p:cNvPr id="16" name="Grafik 15">
            <a:extLst>
              <a:ext uri="{FF2B5EF4-FFF2-40B4-BE49-F238E27FC236}">
                <a16:creationId xmlns:a16="http://schemas.microsoft.com/office/drawing/2014/main" id="{EBD98BCA-6005-EC4A-F2A4-9877F25C49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900000">
            <a:off x="10834923" y="4120495"/>
            <a:ext cx="179289" cy="358788"/>
          </a:xfrm>
          <a:prstGeom prst="rect">
            <a:avLst/>
          </a:prstGeom>
        </p:spPr>
      </p:pic>
    </p:spTree>
    <p:extLst>
      <p:ext uri="{BB962C8B-B14F-4D97-AF65-F5344CB8AC3E}">
        <p14:creationId xmlns:p14="http://schemas.microsoft.com/office/powerpoint/2010/main" val="36915994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0612F5-AEE9-0F7A-91BE-23EC95051043}"/>
              </a:ext>
            </a:extLst>
          </p:cNvPr>
          <p:cNvSpPr>
            <a:spLocks noGrp="1"/>
          </p:cNvSpPr>
          <p:nvPr>
            <p:ph type="title"/>
          </p:nvPr>
        </p:nvSpPr>
        <p:spPr/>
        <p:txBody>
          <a:bodyPr/>
          <a:lstStyle/>
          <a:p>
            <a:r>
              <a:rPr lang="de-DE" dirty="0" err="1"/>
              <a:t>Realism</a:t>
            </a:r>
            <a:r>
              <a:rPr lang="de-DE" dirty="0"/>
              <a:t> and </a:t>
            </a:r>
            <a:r>
              <a:rPr lang="de-DE" dirty="0" err="1"/>
              <a:t>Abstraction</a:t>
            </a:r>
            <a:endParaRPr lang="de-DE" dirty="0"/>
          </a:p>
        </p:txBody>
      </p:sp>
      <p:sp>
        <p:nvSpPr>
          <p:cNvPr id="3" name="Fußzeilenplatzhalter 2">
            <a:extLst>
              <a:ext uri="{FF2B5EF4-FFF2-40B4-BE49-F238E27FC236}">
                <a16:creationId xmlns:a16="http://schemas.microsoft.com/office/drawing/2014/main" id="{44D973A0-DF34-262B-4B91-34943BAF7B1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357FF25-184C-05BB-9DFA-146448BAB977}"/>
              </a:ext>
            </a:extLst>
          </p:cNvPr>
          <p:cNvSpPr>
            <a:spLocks noGrp="1"/>
          </p:cNvSpPr>
          <p:nvPr>
            <p:ph type="sldNum" sz="quarter" idx="33"/>
          </p:nvPr>
        </p:nvSpPr>
        <p:spPr/>
        <p:txBody>
          <a:bodyPr/>
          <a:lstStyle/>
          <a:p>
            <a:fld id="{BA24374A-C3A8-471A-8837-3FC31668ABE5}" type="slidenum">
              <a:rPr lang="de-DE" smtClean="0"/>
              <a:pPr/>
              <a:t>78</a:t>
            </a:fld>
            <a:endParaRPr lang="de-DE" dirty="0"/>
          </a:p>
        </p:txBody>
      </p:sp>
      <p:sp>
        <p:nvSpPr>
          <p:cNvPr id="5" name="Textplatzhalter 4">
            <a:extLst>
              <a:ext uri="{FF2B5EF4-FFF2-40B4-BE49-F238E27FC236}">
                <a16:creationId xmlns:a16="http://schemas.microsoft.com/office/drawing/2014/main" id="{EFFD0614-7959-BA1F-53A2-287CDE84595B}"/>
              </a:ext>
            </a:extLst>
          </p:cNvPr>
          <p:cNvSpPr>
            <a:spLocks noGrp="1"/>
          </p:cNvSpPr>
          <p:nvPr>
            <p:ph type="body" sz="quarter" idx="21"/>
          </p:nvPr>
        </p:nvSpPr>
        <p:spPr/>
        <p:txBody>
          <a:bodyPr/>
          <a:lstStyle/>
          <a:p>
            <a:r>
              <a:rPr lang="de-DE" dirty="0"/>
              <a:t>Shapes</a:t>
            </a:r>
          </a:p>
        </p:txBody>
      </p:sp>
      <p:sp>
        <p:nvSpPr>
          <p:cNvPr id="6" name="Textplatzhalter 5">
            <a:extLst>
              <a:ext uri="{FF2B5EF4-FFF2-40B4-BE49-F238E27FC236}">
                <a16:creationId xmlns:a16="http://schemas.microsoft.com/office/drawing/2014/main" id="{433B407D-3C5F-9146-5A65-3E7B7F5F943D}"/>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1EE98C37-1AAA-7CA1-931B-2CC00679AEA3}"/>
              </a:ext>
            </a:extLst>
          </p:cNvPr>
          <p:cNvSpPr>
            <a:spLocks noGrp="1"/>
          </p:cNvSpPr>
          <p:nvPr>
            <p:ph sz="quarter" idx="35"/>
          </p:nvPr>
        </p:nvSpPr>
        <p:spPr/>
        <p:txBody>
          <a:bodyPr/>
          <a:lstStyle/>
          <a:p>
            <a:r>
              <a:rPr lang="de-DE" dirty="0">
                <a:hlinkClick r:id="rId2"/>
              </a:rPr>
              <a:t>https://computersciencewiki.org/index.php/File:Abstract_heart.png</a:t>
            </a:r>
            <a:r>
              <a:rPr lang="de-DE" dirty="0"/>
              <a:t> Mr. </a:t>
            </a:r>
            <a:r>
              <a:rPr lang="de-DE" dirty="0" err="1"/>
              <a:t>MacKenty</a:t>
            </a:r>
            <a:r>
              <a:rPr lang="de-DE" dirty="0"/>
              <a:t>, </a:t>
            </a:r>
            <a:r>
              <a:rPr lang="de-DE" dirty="0" err="1"/>
              <a:t>Licensed</a:t>
            </a:r>
            <a:r>
              <a:rPr lang="de-DE" dirty="0"/>
              <a:t> </a:t>
            </a:r>
            <a:r>
              <a:rPr lang="de-DE" dirty="0" err="1"/>
              <a:t>under</a:t>
            </a:r>
            <a:r>
              <a:rPr lang="de-DE" dirty="0"/>
              <a:t>  </a:t>
            </a:r>
            <a:r>
              <a:rPr lang="en-US" dirty="0"/>
              <a:t>Creative Commons Attribution-</a:t>
            </a:r>
            <a:r>
              <a:rPr lang="en-US" dirty="0" err="1"/>
              <a:t>NonCommercial</a:t>
            </a:r>
            <a:r>
              <a:rPr lang="en-US" dirty="0"/>
              <a:t>-</a:t>
            </a:r>
            <a:r>
              <a:rPr lang="en-US" dirty="0" err="1"/>
              <a:t>ShareAlike</a:t>
            </a:r>
            <a:endParaRPr lang="de-DE" dirty="0"/>
          </a:p>
        </p:txBody>
      </p:sp>
      <p:pic>
        <p:nvPicPr>
          <p:cNvPr id="3074" name="Picture 2">
            <a:extLst>
              <a:ext uri="{FF2B5EF4-FFF2-40B4-BE49-F238E27FC236}">
                <a16:creationId xmlns:a16="http://schemas.microsoft.com/office/drawing/2014/main" id="{A1BD065D-F4E2-1791-883F-DE0EE69D2C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4" b="5428"/>
          <a:stretch/>
        </p:blipFill>
        <p:spPr bwMode="auto">
          <a:xfrm>
            <a:off x="2300286" y="1703388"/>
            <a:ext cx="7591425" cy="4242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9133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972923-FF40-FD09-8BA3-4F7667A18711}"/>
              </a:ext>
            </a:extLst>
          </p:cNvPr>
          <p:cNvSpPr>
            <a:spLocks noGrp="1"/>
          </p:cNvSpPr>
          <p:nvPr>
            <p:ph type="title"/>
          </p:nvPr>
        </p:nvSpPr>
        <p:spPr/>
        <p:txBody>
          <a:bodyPr/>
          <a:lstStyle/>
          <a:p>
            <a:r>
              <a:rPr lang="de-DE" dirty="0" err="1"/>
              <a:t>Realism</a:t>
            </a:r>
            <a:r>
              <a:rPr lang="de-DE" dirty="0"/>
              <a:t> and </a:t>
            </a:r>
            <a:r>
              <a:rPr lang="de-DE" dirty="0" err="1"/>
              <a:t>Abstraction</a:t>
            </a:r>
            <a:endParaRPr lang="de-DE" dirty="0"/>
          </a:p>
        </p:txBody>
      </p:sp>
      <p:sp>
        <p:nvSpPr>
          <p:cNvPr id="3" name="Fußzeilenplatzhalter 2">
            <a:extLst>
              <a:ext uri="{FF2B5EF4-FFF2-40B4-BE49-F238E27FC236}">
                <a16:creationId xmlns:a16="http://schemas.microsoft.com/office/drawing/2014/main" id="{859E7FD5-F042-EA09-D98B-D704DEC2EA26}"/>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F7E8B20-FCD6-422F-330B-219C4F3BBD2C}"/>
              </a:ext>
            </a:extLst>
          </p:cNvPr>
          <p:cNvSpPr>
            <a:spLocks noGrp="1"/>
          </p:cNvSpPr>
          <p:nvPr>
            <p:ph type="sldNum" sz="quarter" idx="33"/>
          </p:nvPr>
        </p:nvSpPr>
        <p:spPr/>
        <p:txBody>
          <a:bodyPr/>
          <a:lstStyle/>
          <a:p>
            <a:fld id="{BA24374A-C3A8-471A-8837-3FC31668ABE5}" type="slidenum">
              <a:rPr lang="de-DE" smtClean="0"/>
              <a:pPr/>
              <a:t>79</a:t>
            </a:fld>
            <a:endParaRPr lang="de-DE" dirty="0"/>
          </a:p>
        </p:txBody>
      </p:sp>
      <p:sp>
        <p:nvSpPr>
          <p:cNvPr id="5" name="Textplatzhalter 4">
            <a:extLst>
              <a:ext uri="{FF2B5EF4-FFF2-40B4-BE49-F238E27FC236}">
                <a16:creationId xmlns:a16="http://schemas.microsoft.com/office/drawing/2014/main" id="{EAA42747-C553-507B-C356-847280D97CF8}"/>
              </a:ext>
            </a:extLst>
          </p:cNvPr>
          <p:cNvSpPr>
            <a:spLocks noGrp="1"/>
          </p:cNvSpPr>
          <p:nvPr>
            <p:ph type="body" sz="quarter" idx="21"/>
          </p:nvPr>
        </p:nvSpPr>
        <p:spPr>
          <a:xfrm>
            <a:off x="695326" y="6317999"/>
            <a:ext cx="7956549" cy="540001"/>
          </a:xfrm>
        </p:spPr>
        <p:txBody>
          <a:bodyPr/>
          <a:lstStyle/>
          <a:p>
            <a:r>
              <a:rPr lang="de-DE"/>
              <a:t>Shapes</a:t>
            </a:r>
          </a:p>
        </p:txBody>
      </p:sp>
      <p:sp>
        <p:nvSpPr>
          <p:cNvPr id="6" name="Textplatzhalter 5">
            <a:extLst>
              <a:ext uri="{FF2B5EF4-FFF2-40B4-BE49-F238E27FC236}">
                <a16:creationId xmlns:a16="http://schemas.microsoft.com/office/drawing/2014/main" id="{40A20E65-1BDC-545D-9996-8A2A17A78072}"/>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8D92DD8C-CC87-96CE-2DE8-64E723237873}"/>
              </a:ext>
            </a:extLst>
          </p:cNvPr>
          <p:cNvSpPr>
            <a:spLocks noGrp="1"/>
          </p:cNvSpPr>
          <p:nvPr>
            <p:ph sz="quarter" idx="35"/>
          </p:nvPr>
        </p:nvSpPr>
        <p:spPr/>
        <p:txBody>
          <a:bodyPr/>
          <a:lstStyle/>
          <a:p>
            <a:r>
              <a:rPr lang="de-DE" dirty="0">
                <a:hlinkClick r:id="rId2"/>
              </a:rPr>
              <a:t>https://computersciencewiki.org/index.php/File:Abstract_heart.png</a:t>
            </a:r>
            <a:r>
              <a:rPr lang="de-DE" dirty="0"/>
              <a:t> Mr. </a:t>
            </a:r>
            <a:r>
              <a:rPr lang="de-DE" dirty="0" err="1"/>
              <a:t>MacKenty</a:t>
            </a:r>
            <a:r>
              <a:rPr lang="de-DE" dirty="0"/>
              <a:t>, </a:t>
            </a:r>
            <a:r>
              <a:rPr lang="de-DE" dirty="0" err="1"/>
              <a:t>Licensed</a:t>
            </a:r>
            <a:r>
              <a:rPr lang="de-DE" dirty="0"/>
              <a:t> </a:t>
            </a:r>
            <a:r>
              <a:rPr lang="de-DE" dirty="0" err="1"/>
              <a:t>under</a:t>
            </a:r>
            <a:r>
              <a:rPr lang="de-DE" dirty="0"/>
              <a:t>  </a:t>
            </a:r>
            <a:r>
              <a:rPr lang="en-US" dirty="0"/>
              <a:t>Creative Commons Attribution-</a:t>
            </a:r>
            <a:r>
              <a:rPr lang="en-US" dirty="0" err="1"/>
              <a:t>NonCommercial</a:t>
            </a:r>
            <a:r>
              <a:rPr lang="en-US" dirty="0"/>
              <a:t>-</a:t>
            </a:r>
            <a:r>
              <a:rPr lang="en-US" dirty="0" err="1"/>
              <a:t>ShareAlike</a:t>
            </a:r>
            <a:endParaRPr lang="de-DE" dirty="0"/>
          </a:p>
        </p:txBody>
      </p:sp>
      <p:pic>
        <p:nvPicPr>
          <p:cNvPr id="4098" name="Picture 2">
            <a:extLst>
              <a:ext uri="{FF2B5EF4-FFF2-40B4-BE49-F238E27FC236}">
                <a16:creationId xmlns:a16="http://schemas.microsoft.com/office/drawing/2014/main" id="{24E445A2-265B-6EC9-A51D-0A92CFD04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680" y="1089025"/>
            <a:ext cx="8930640" cy="483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166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B0D867-92AA-6604-7E07-5E09715F9305}"/>
              </a:ext>
            </a:extLst>
          </p:cNvPr>
          <p:cNvSpPr>
            <a:spLocks noGrp="1"/>
          </p:cNvSpPr>
          <p:nvPr>
            <p:ph type="title"/>
          </p:nvPr>
        </p:nvSpPr>
        <p:spPr/>
        <p:txBody>
          <a:bodyPr/>
          <a:lstStyle/>
          <a:p>
            <a:r>
              <a:rPr lang="de-DE" dirty="0"/>
              <a:t>Love &amp; Belief</a:t>
            </a:r>
          </a:p>
        </p:txBody>
      </p:sp>
      <p:sp>
        <p:nvSpPr>
          <p:cNvPr id="3" name="Fußzeilenplatzhalter 2">
            <a:extLst>
              <a:ext uri="{FF2B5EF4-FFF2-40B4-BE49-F238E27FC236}">
                <a16:creationId xmlns:a16="http://schemas.microsoft.com/office/drawing/2014/main" id="{DB1347B9-E0F3-75FF-E8F0-257B36F25EB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E4F016E-1226-FB2B-2B45-67224937C5AC}"/>
              </a:ext>
            </a:extLst>
          </p:cNvPr>
          <p:cNvSpPr>
            <a:spLocks noGrp="1"/>
          </p:cNvSpPr>
          <p:nvPr>
            <p:ph type="sldNum" sz="quarter" idx="33"/>
          </p:nvPr>
        </p:nvSpPr>
        <p:spPr/>
        <p:txBody>
          <a:bodyPr/>
          <a:lstStyle/>
          <a:p>
            <a:fld id="{BA24374A-C3A8-471A-8837-3FC31668ABE5}" type="slidenum">
              <a:rPr lang="de-DE" smtClean="0"/>
              <a:pPr/>
              <a:t>8</a:t>
            </a:fld>
            <a:endParaRPr lang="de-DE" dirty="0"/>
          </a:p>
        </p:txBody>
      </p:sp>
      <p:sp>
        <p:nvSpPr>
          <p:cNvPr id="5" name="Textplatzhalter 4">
            <a:extLst>
              <a:ext uri="{FF2B5EF4-FFF2-40B4-BE49-F238E27FC236}">
                <a16:creationId xmlns:a16="http://schemas.microsoft.com/office/drawing/2014/main" id="{CD18F944-64C2-38FF-97D1-65D07DA3E5DB}"/>
              </a:ext>
            </a:extLst>
          </p:cNvPr>
          <p:cNvSpPr>
            <a:spLocks noGrp="1"/>
          </p:cNvSpPr>
          <p:nvPr>
            <p:ph type="body" sz="quarter" idx="21"/>
          </p:nvPr>
        </p:nvSpPr>
        <p:spPr/>
        <p:txBody>
          <a:bodyPr/>
          <a:lstStyle/>
          <a:p>
            <a:r>
              <a:rPr lang="de-DE" sz="1400" dirty="0"/>
              <a:t>Design</a:t>
            </a:r>
            <a:endParaRPr lang="de-DE" dirty="0"/>
          </a:p>
        </p:txBody>
      </p:sp>
      <p:sp>
        <p:nvSpPr>
          <p:cNvPr id="6" name="Textplatzhalter 5">
            <a:extLst>
              <a:ext uri="{FF2B5EF4-FFF2-40B4-BE49-F238E27FC236}">
                <a16:creationId xmlns:a16="http://schemas.microsoft.com/office/drawing/2014/main" id="{C031B472-0924-E808-322D-346E12B6DBF4}"/>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76668F35-CF21-5EEC-EF40-8EB1DB7433D8}"/>
              </a:ext>
            </a:extLst>
          </p:cNvPr>
          <p:cNvSpPr>
            <a:spLocks noGrp="1"/>
          </p:cNvSpPr>
          <p:nvPr>
            <p:ph sz="quarter" idx="35"/>
          </p:nvPr>
        </p:nvSpPr>
        <p:spPr/>
        <p:txBody>
          <a:bodyPr/>
          <a:lstStyle/>
          <a:p>
            <a:r>
              <a:rPr lang="de-DE" dirty="0"/>
              <a:t>Images from: </a:t>
            </a:r>
            <a:r>
              <a:rPr lang="de-DE" dirty="0">
                <a:hlinkClick r:id="rId2"/>
              </a:rPr>
              <a:t>https://pxhere.com/de/photo/835669</a:t>
            </a:r>
            <a:r>
              <a:rPr lang="de-DE" dirty="0"/>
              <a:t>, </a:t>
            </a:r>
            <a:r>
              <a:rPr lang="de-DE" dirty="0">
                <a:hlinkClick r:id="rId3"/>
              </a:rPr>
              <a:t>https://commons.wikimedia.org/wiki/File:Creaci%C3%B3n_de_Ad%C3%A1m.jpg</a:t>
            </a:r>
            <a:r>
              <a:rPr lang="de-DE" dirty="0"/>
              <a:t>  </a:t>
            </a:r>
          </a:p>
        </p:txBody>
      </p:sp>
      <p:pic>
        <p:nvPicPr>
          <p:cNvPr id="8" name="Picture 4">
            <a:extLst>
              <a:ext uri="{FF2B5EF4-FFF2-40B4-BE49-F238E27FC236}">
                <a16:creationId xmlns:a16="http://schemas.microsoft.com/office/drawing/2014/main" id="{0D27D424-1977-0451-C52B-329F66CEF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03" r="2203"/>
          <a:stretch/>
        </p:blipFill>
        <p:spPr bwMode="auto">
          <a:xfrm>
            <a:off x="695325" y="1449388"/>
            <a:ext cx="5332094" cy="41850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475C218C-B4FE-4441-F7DC-C4D3B40311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49" r="35129"/>
          <a:stretch/>
        </p:blipFill>
        <p:spPr bwMode="auto">
          <a:xfrm>
            <a:off x="6096000" y="1449388"/>
            <a:ext cx="5400675" cy="4185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6110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6ECD3A-D3F2-63F1-D28F-AA0CC508C3BE}"/>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EED36C9D-4156-3EEE-3167-5241B5C8B88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22069A8-5439-E8B2-EFCA-914FF436E8C6}"/>
              </a:ext>
            </a:extLst>
          </p:cNvPr>
          <p:cNvSpPr>
            <a:spLocks noGrp="1"/>
          </p:cNvSpPr>
          <p:nvPr>
            <p:ph type="sldNum" sz="quarter" idx="33"/>
          </p:nvPr>
        </p:nvSpPr>
        <p:spPr/>
        <p:txBody>
          <a:bodyPr/>
          <a:lstStyle/>
          <a:p>
            <a:fld id="{BA24374A-C3A8-471A-8837-3FC31668ABE5}" type="slidenum">
              <a:rPr lang="de-DE" smtClean="0"/>
              <a:pPr/>
              <a:t>80</a:t>
            </a:fld>
            <a:endParaRPr lang="de-DE" dirty="0"/>
          </a:p>
        </p:txBody>
      </p:sp>
      <p:sp>
        <p:nvSpPr>
          <p:cNvPr id="5" name="Textplatzhalter 4">
            <a:extLst>
              <a:ext uri="{FF2B5EF4-FFF2-40B4-BE49-F238E27FC236}">
                <a16:creationId xmlns:a16="http://schemas.microsoft.com/office/drawing/2014/main" id="{EF7C0F13-055E-DCE9-6608-A242431CFAAF}"/>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8407F044-AFB3-2712-CBA9-5A3F1A95A98C}"/>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67686593-E1ED-0048-1AB1-673CB8232E09}"/>
              </a:ext>
            </a:extLst>
          </p:cNvPr>
          <p:cNvSpPr>
            <a:spLocks noGrp="1"/>
          </p:cNvSpPr>
          <p:nvPr>
            <p:ph sz="quarter" idx="35"/>
          </p:nvPr>
        </p:nvSpPr>
        <p:spPr/>
        <p:txBody>
          <a:bodyPr/>
          <a:lstStyle/>
          <a:p>
            <a:endParaRPr lang="de-DE"/>
          </a:p>
        </p:txBody>
      </p:sp>
      <p:pic>
        <p:nvPicPr>
          <p:cNvPr id="9" name="Grafik 8">
            <a:extLst>
              <a:ext uri="{FF2B5EF4-FFF2-40B4-BE49-F238E27FC236}">
                <a16:creationId xmlns:a16="http://schemas.microsoft.com/office/drawing/2014/main" id="{83600881-627E-8E4C-1146-7BEC09BDC518}"/>
              </a:ext>
            </a:extLst>
          </p:cNvPr>
          <p:cNvPicPr>
            <a:picLocks noChangeAspect="1"/>
          </p:cNvPicPr>
          <p:nvPr/>
        </p:nvPicPr>
        <p:blipFill>
          <a:blip r:embed="rId2"/>
          <a:stretch>
            <a:fillRect/>
          </a:stretch>
        </p:blipFill>
        <p:spPr>
          <a:xfrm>
            <a:off x="0" y="3602"/>
            <a:ext cx="12192000" cy="6854397"/>
          </a:xfrm>
          <a:prstGeom prst="rect">
            <a:avLst/>
          </a:prstGeom>
        </p:spPr>
      </p:pic>
      <p:sp>
        <p:nvSpPr>
          <p:cNvPr id="11" name="Textfeld 10">
            <a:extLst>
              <a:ext uri="{FF2B5EF4-FFF2-40B4-BE49-F238E27FC236}">
                <a16:creationId xmlns:a16="http://schemas.microsoft.com/office/drawing/2014/main" id="{2F819356-81BC-F7B0-658D-7C5EF5C00372}"/>
              </a:ext>
            </a:extLst>
          </p:cNvPr>
          <p:cNvSpPr txBox="1"/>
          <p:nvPr/>
        </p:nvSpPr>
        <p:spPr>
          <a:xfrm>
            <a:off x="0" y="6611779"/>
            <a:ext cx="6096000" cy="246221"/>
          </a:xfrm>
          <a:prstGeom prst="rect">
            <a:avLst/>
          </a:prstGeom>
          <a:noFill/>
        </p:spPr>
        <p:txBody>
          <a:bodyPr wrap="square">
            <a:spAutoFit/>
          </a:bodyPr>
          <a:lstStyle/>
          <a:p>
            <a:r>
              <a:rPr lang="de-DE" sz="1000" dirty="0"/>
              <a:t>https://fontawesome.com/search?s=light&amp;f=classic&amp;o=r</a:t>
            </a:r>
          </a:p>
        </p:txBody>
      </p:sp>
    </p:spTree>
    <p:extLst>
      <p:ext uri="{BB962C8B-B14F-4D97-AF65-F5344CB8AC3E}">
        <p14:creationId xmlns:p14="http://schemas.microsoft.com/office/powerpoint/2010/main" val="14450794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3F5E6D-686B-F9E7-2EE1-23A369F9BF12}"/>
              </a:ext>
            </a:extLst>
          </p:cNvPr>
          <p:cNvSpPr>
            <a:spLocks noGrp="1"/>
          </p:cNvSpPr>
          <p:nvPr>
            <p:ph type="title"/>
          </p:nvPr>
        </p:nvSpPr>
        <p:spPr/>
        <p:txBody>
          <a:bodyPr/>
          <a:lstStyle/>
          <a:p>
            <a:r>
              <a:rPr lang="de-DE" dirty="0" err="1"/>
              <a:t>Bouba</a:t>
            </a:r>
            <a:r>
              <a:rPr lang="de-DE" dirty="0"/>
              <a:t>–</a:t>
            </a:r>
            <a:r>
              <a:rPr lang="de-DE" dirty="0" err="1"/>
              <a:t>kiki</a:t>
            </a:r>
            <a:r>
              <a:rPr lang="de-DE" dirty="0"/>
              <a:t> </a:t>
            </a:r>
            <a:r>
              <a:rPr lang="de-DE" dirty="0" err="1"/>
              <a:t>Phenomenon</a:t>
            </a:r>
            <a:endParaRPr lang="de-DE" dirty="0"/>
          </a:p>
        </p:txBody>
      </p:sp>
      <p:sp>
        <p:nvSpPr>
          <p:cNvPr id="3" name="Fußzeilenplatzhalter 2">
            <a:extLst>
              <a:ext uri="{FF2B5EF4-FFF2-40B4-BE49-F238E27FC236}">
                <a16:creationId xmlns:a16="http://schemas.microsoft.com/office/drawing/2014/main" id="{39A56370-DAB5-094B-96B5-508C04F60BDF}"/>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DEAFA7C-A7A0-212E-F908-3F9F7E0CC112}"/>
              </a:ext>
            </a:extLst>
          </p:cNvPr>
          <p:cNvSpPr>
            <a:spLocks noGrp="1"/>
          </p:cNvSpPr>
          <p:nvPr>
            <p:ph type="sldNum" sz="quarter" idx="33"/>
          </p:nvPr>
        </p:nvSpPr>
        <p:spPr/>
        <p:txBody>
          <a:bodyPr/>
          <a:lstStyle/>
          <a:p>
            <a:fld id="{BA24374A-C3A8-471A-8837-3FC31668ABE5}" type="slidenum">
              <a:rPr lang="de-DE" smtClean="0"/>
              <a:pPr/>
              <a:t>81</a:t>
            </a:fld>
            <a:endParaRPr lang="de-DE" dirty="0"/>
          </a:p>
        </p:txBody>
      </p:sp>
      <p:sp>
        <p:nvSpPr>
          <p:cNvPr id="5" name="Textplatzhalter 4">
            <a:extLst>
              <a:ext uri="{FF2B5EF4-FFF2-40B4-BE49-F238E27FC236}">
                <a16:creationId xmlns:a16="http://schemas.microsoft.com/office/drawing/2014/main" id="{D09B8419-F2BE-9D71-9A49-D9A39D642FBB}"/>
              </a:ext>
            </a:extLst>
          </p:cNvPr>
          <p:cNvSpPr>
            <a:spLocks noGrp="1"/>
          </p:cNvSpPr>
          <p:nvPr>
            <p:ph type="body" sz="quarter" idx="21"/>
          </p:nvPr>
        </p:nvSpPr>
        <p:spPr/>
        <p:txBody>
          <a:bodyPr/>
          <a:lstStyle/>
          <a:p>
            <a:r>
              <a:rPr lang="de-DE" dirty="0"/>
              <a:t>Shapes</a:t>
            </a:r>
          </a:p>
        </p:txBody>
      </p:sp>
      <p:sp>
        <p:nvSpPr>
          <p:cNvPr id="6" name="Textplatzhalter 5">
            <a:extLst>
              <a:ext uri="{FF2B5EF4-FFF2-40B4-BE49-F238E27FC236}">
                <a16:creationId xmlns:a16="http://schemas.microsoft.com/office/drawing/2014/main" id="{884FA0B8-38E6-3BC4-32A1-F6BF4E2BEB33}"/>
              </a:ext>
            </a:extLst>
          </p:cNvPr>
          <p:cNvSpPr>
            <a:spLocks noGrp="1"/>
          </p:cNvSpPr>
          <p:nvPr>
            <p:ph type="body" sz="quarter" idx="34"/>
          </p:nvPr>
        </p:nvSpPr>
        <p:spPr/>
        <p:txBody>
          <a:bodyPr/>
          <a:lstStyle/>
          <a:p>
            <a:r>
              <a:rPr lang="en-US" dirty="0"/>
              <a:t>Link between the consonants 'b' and 'k' and round and sharp shapes: consistently found in different languages</a:t>
            </a:r>
            <a:endParaRPr lang="de-DE" dirty="0"/>
          </a:p>
          <a:p>
            <a:endParaRPr lang="de-DE" dirty="0"/>
          </a:p>
        </p:txBody>
      </p:sp>
      <p:sp>
        <p:nvSpPr>
          <p:cNvPr id="7" name="Inhaltsplatzhalter 6">
            <a:extLst>
              <a:ext uri="{FF2B5EF4-FFF2-40B4-BE49-F238E27FC236}">
                <a16:creationId xmlns:a16="http://schemas.microsoft.com/office/drawing/2014/main" id="{CD671828-37BB-3647-133B-05287AF53BD6}"/>
              </a:ext>
            </a:extLst>
          </p:cNvPr>
          <p:cNvSpPr>
            <a:spLocks noGrp="1"/>
          </p:cNvSpPr>
          <p:nvPr>
            <p:ph sz="quarter" idx="35"/>
          </p:nvPr>
        </p:nvSpPr>
        <p:spPr/>
        <p:txBody>
          <a:bodyPr/>
          <a:lstStyle/>
          <a:p>
            <a:r>
              <a:rPr lang="en-US" sz="1000" dirty="0">
                <a:solidFill>
                  <a:schemeClr val="bg1">
                    <a:lumMod val="65000"/>
                  </a:schemeClr>
                </a:solidFill>
              </a:rPr>
              <a:t>Fitch, W. Sound and meaning in the world's languages. </a:t>
            </a:r>
            <a:r>
              <a:rPr lang="en-US" sz="1000" i="1" dirty="0">
                <a:solidFill>
                  <a:schemeClr val="bg1">
                    <a:lumMod val="65000"/>
                  </a:schemeClr>
                </a:solidFill>
              </a:rPr>
              <a:t>Nature</a:t>
            </a:r>
            <a:r>
              <a:rPr lang="en-US" sz="1000" dirty="0">
                <a:solidFill>
                  <a:schemeClr val="bg1">
                    <a:lumMod val="65000"/>
                  </a:schemeClr>
                </a:solidFill>
              </a:rPr>
              <a:t> </a:t>
            </a:r>
            <a:r>
              <a:rPr lang="en-US" sz="1000" b="1" dirty="0">
                <a:solidFill>
                  <a:schemeClr val="bg1">
                    <a:lumMod val="65000"/>
                  </a:schemeClr>
                </a:solidFill>
              </a:rPr>
              <a:t>539, </a:t>
            </a:r>
            <a:r>
              <a:rPr lang="en-US" sz="1000" dirty="0">
                <a:solidFill>
                  <a:schemeClr val="bg1">
                    <a:lumMod val="65000"/>
                  </a:schemeClr>
                </a:solidFill>
              </a:rPr>
              <a:t>39–40 (2016). https://doi.org/10.1038/nature20474</a:t>
            </a:r>
          </a:p>
        </p:txBody>
      </p:sp>
      <p:pic>
        <p:nvPicPr>
          <p:cNvPr id="10" name="Grafik 9">
            <a:extLst>
              <a:ext uri="{FF2B5EF4-FFF2-40B4-BE49-F238E27FC236}">
                <a16:creationId xmlns:a16="http://schemas.microsoft.com/office/drawing/2014/main" id="{B39419E1-5AC9-C740-597D-24266987FF4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15749" y="2567355"/>
            <a:ext cx="6524625" cy="2562225"/>
          </a:xfrm>
          <a:prstGeom prst="rect">
            <a:avLst/>
          </a:prstGeom>
        </p:spPr>
      </p:pic>
      <p:sp>
        <p:nvSpPr>
          <p:cNvPr id="12" name="Textfeld 11">
            <a:extLst>
              <a:ext uri="{FF2B5EF4-FFF2-40B4-BE49-F238E27FC236}">
                <a16:creationId xmlns:a16="http://schemas.microsoft.com/office/drawing/2014/main" id="{E4A6A56E-4373-52E2-231D-5CFF465CE6D1}"/>
              </a:ext>
            </a:extLst>
          </p:cNvPr>
          <p:cNvSpPr txBox="1"/>
          <p:nvPr/>
        </p:nvSpPr>
        <p:spPr>
          <a:xfrm>
            <a:off x="4335780" y="4923942"/>
            <a:ext cx="958917" cy="769441"/>
          </a:xfrm>
          <a:prstGeom prst="rect">
            <a:avLst/>
          </a:prstGeom>
          <a:noFill/>
        </p:spPr>
        <p:txBody>
          <a:bodyPr wrap="none" rtlCol="0">
            <a:spAutoFit/>
          </a:bodyPr>
          <a:lstStyle/>
          <a:p>
            <a:r>
              <a:rPr lang="de-DE" sz="4400" b="1" dirty="0"/>
              <a:t>„b“</a:t>
            </a:r>
          </a:p>
        </p:txBody>
      </p:sp>
      <p:sp>
        <p:nvSpPr>
          <p:cNvPr id="13" name="Textfeld 12">
            <a:extLst>
              <a:ext uri="{FF2B5EF4-FFF2-40B4-BE49-F238E27FC236}">
                <a16:creationId xmlns:a16="http://schemas.microsoft.com/office/drawing/2014/main" id="{3CC007C3-CF60-AED1-C758-3A4E8DBEEAB1}"/>
              </a:ext>
            </a:extLst>
          </p:cNvPr>
          <p:cNvSpPr txBox="1"/>
          <p:nvPr/>
        </p:nvSpPr>
        <p:spPr>
          <a:xfrm>
            <a:off x="6897305" y="4985776"/>
            <a:ext cx="958917" cy="769441"/>
          </a:xfrm>
          <a:prstGeom prst="rect">
            <a:avLst/>
          </a:prstGeom>
          <a:noFill/>
        </p:spPr>
        <p:txBody>
          <a:bodyPr wrap="none" rtlCol="0">
            <a:spAutoFit/>
          </a:bodyPr>
          <a:lstStyle/>
          <a:p>
            <a:r>
              <a:rPr lang="de-DE" sz="4400" b="1" dirty="0"/>
              <a:t>„k“</a:t>
            </a:r>
          </a:p>
        </p:txBody>
      </p:sp>
    </p:spTree>
    <p:extLst>
      <p:ext uri="{BB962C8B-B14F-4D97-AF65-F5344CB8AC3E}">
        <p14:creationId xmlns:p14="http://schemas.microsoft.com/office/powerpoint/2010/main" val="22063995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E32085-39E0-D7E8-B25E-5F171C5C9EE7}"/>
              </a:ext>
            </a:extLst>
          </p:cNvPr>
          <p:cNvSpPr>
            <a:spLocks noGrp="1"/>
          </p:cNvSpPr>
          <p:nvPr>
            <p:ph type="title"/>
          </p:nvPr>
        </p:nvSpPr>
        <p:spPr/>
        <p:txBody>
          <a:bodyPr/>
          <a:lstStyle/>
          <a:p>
            <a:r>
              <a:rPr lang="de-DE" dirty="0"/>
              <a:t>Shapes and Beauty</a:t>
            </a:r>
          </a:p>
        </p:txBody>
      </p:sp>
      <p:sp>
        <p:nvSpPr>
          <p:cNvPr id="3" name="Fußzeilenplatzhalter 2">
            <a:extLst>
              <a:ext uri="{FF2B5EF4-FFF2-40B4-BE49-F238E27FC236}">
                <a16:creationId xmlns:a16="http://schemas.microsoft.com/office/drawing/2014/main" id="{5278DC0E-361F-81D5-6D72-569B2B6FDB4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2FF3E54-5D15-71CD-0E64-29EBF48F0F1C}"/>
              </a:ext>
            </a:extLst>
          </p:cNvPr>
          <p:cNvSpPr>
            <a:spLocks noGrp="1"/>
          </p:cNvSpPr>
          <p:nvPr>
            <p:ph type="sldNum" sz="quarter" idx="33"/>
          </p:nvPr>
        </p:nvSpPr>
        <p:spPr/>
        <p:txBody>
          <a:bodyPr/>
          <a:lstStyle/>
          <a:p>
            <a:fld id="{BA24374A-C3A8-471A-8837-3FC31668ABE5}" type="slidenum">
              <a:rPr lang="de-DE" smtClean="0"/>
              <a:pPr/>
              <a:t>82</a:t>
            </a:fld>
            <a:endParaRPr lang="de-DE" dirty="0"/>
          </a:p>
        </p:txBody>
      </p:sp>
      <p:sp>
        <p:nvSpPr>
          <p:cNvPr id="5" name="Textplatzhalter 4">
            <a:extLst>
              <a:ext uri="{FF2B5EF4-FFF2-40B4-BE49-F238E27FC236}">
                <a16:creationId xmlns:a16="http://schemas.microsoft.com/office/drawing/2014/main" id="{B4CCB23C-5852-7104-442C-C6C45D72B155}"/>
              </a:ext>
            </a:extLst>
          </p:cNvPr>
          <p:cNvSpPr>
            <a:spLocks noGrp="1"/>
          </p:cNvSpPr>
          <p:nvPr>
            <p:ph type="body" sz="quarter" idx="21"/>
          </p:nvPr>
        </p:nvSpPr>
        <p:spPr/>
        <p:txBody>
          <a:bodyPr/>
          <a:lstStyle/>
          <a:p>
            <a:r>
              <a:rPr lang="de-DE" dirty="0" err="1"/>
              <a:t>Aesthetics</a:t>
            </a:r>
            <a:endParaRPr lang="de-DE" dirty="0"/>
          </a:p>
        </p:txBody>
      </p:sp>
      <p:sp>
        <p:nvSpPr>
          <p:cNvPr id="6" name="Textplatzhalter 5">
            <a:extLst>
              <a:ext uri="{FF2B5EF4-FFF2-40B4-BE49-F238E27FC236}">
                <a16:creationId xmlns:a16="http://schemas.microsoft.com/office/drawing/2014/main" id="{579D8315-F449-75EC-604D-A1C4AC0E02F6}"/>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863897E9-965A-CD59-06F5-993AEE7CA87C}"/>
              </a:ext>
            </a:extLst>
          </p:cNvPr>
          <p:cNvSpPr>
            <a:spLocks noGrp="1"/>
          </p:cNvSpPr>
          <p:nvPr>
            <p:ph sz="quarter" idx="35"/>
          </p:nvPr>
        </p:nvSpPr>
        <p:spPr/>
        <p:txBody>
          <a:bodyPr/>
          <a:lstStyle/>
          <a:p>
            <a:pPr algn="l"/>
            <a:r>
              <a:rPr lang="de-DE" dirty="0"/>
              <a:t>Images from Coca Cola: </a:t>
            </a:r>
            <a:r>
              <a:rPr lang="de-DE" dirty="0">
                <a:hlinkClick r:id="rId2"/>
              </a:rPr>
              <a:t>https://www.facebook.com/photo/?fbid=494326922714498&amp;set=pb.100064115830816.-2207520000</a:t>
            </a:r>
            <a:r>
              <a:rPr lang="de-DE" dirty="0"/>
              <a:t>, </a:t>
            </a:r>
            <a:r>
              <a:rPr lang="de-DE" dirty="0">
                <a:hlinkClick r:id="rId3"/>
              </a:rPr>
              <a:t>https://www.calculator.net/body-type-calculator.html</a:t>
            </a:r>
            <a:r>
              <a:rPr lang="de-DE" dirty="0"/>
              <a:t> , </a:t>
            </a:r>
            <a:r>
              <a:rPr lang="de-DE" dirty="0">
                <a:hlinkClick r:id="rId4"/>
              </a:rPr>
              <a:t>https://pxhere.com/de/photo/1024195</a:t>
            </a:r>
            <a:r>
              <a:rPr lang="de-DE" dirty="0"/>
              <a:t>, MyLoveView.de </a:t>
            </a:r>
            <a:r>
              <a:rPr lang="de-DE" dirty="0" err="1"/>
              <a:t>ImageID</a:t>
            </a:r>
            <a:r>
              <a:rPr lang="de-DE" dirty="0"/>
              <a:t>: #211767939 </a:t>
            </a:r>
            <a:r>
              <a:rPr lang="de-DE" dirty="0">
                <a:hlinkClick r:id="rId5"/>
              </a:rPr>
              <a:t>https://myloview.de/bild-single-continuous-line-drawing-of-luxury-butterfly-for-corporation-nr-C9F5283</a:t>
            </a:r>
            <a:r>
              <a:rPr lang="de-DE" dirty="0"/>
              <a:t>, </a:t>
            </a:r>
            <a:r>
              <a:rPr lang="de-DE" dirty="0">
                <a:hlinkClick r:id="rId6"/>
              </a:rPr>
              <a:t>https://pxhere.com/de/photo/1039652</a:t>
            </a:r>
            <a:r>
              <a:rPr lang="de-DE" dirty="0"/>
              <a:t>,</a:t>
            </a:r>
            <a:r>
              <a:rPr lang="de-DE" b="0" i="0" dirty="0">
                <a:solidFill>
                  <a:srgbClr val="70757A"/>
                </a:solidFill>
                <a:effectLst/>
                <a:latin typeface="arial" panose="020B0604020202020204" pitchFamily="34" charset="0"/>
              </a:rPr>
              <a:t> </a:t>
            </a:r>
            <a:r>
              <a:rPr lang="de-DE" b="0" i="0" dirty="0" err="1">
                <a:solidFill>
                  <a:srgbClr val="70757A"/>
                </a:solidFill>
                <a:effectLst/>
                <a:latin typeface="arial" panose="020B0604020202020204" pitchFamily="34" charset="0"/>
              </a:rPr>
              <a:t>Brovchenko</a:t>
            </a:r>
            <a:r>
              <a:rPr lang="de-DE" b="0" i="0" dirty="0">
                <a:solidFill>
                  <a:srgbClr val="70757A"/>
                </a:solidFill>
                <a:effectLst/>
                <a:latin typeface="arial" panose="020B0604020202020204" pitchFamily="34" charset="0"/>
              </a:rPr>
              <a:t>, Julia </a:t>
            </a:r>
            <a:r>
              <a:rPr lang="de-DE" b="0" i="0" dirty="0">
                <a:solidFill>
                  <a:srgbClr val="70757A"/>
                </a:solidFill>
                <a:effectLst/>
                <a:latin typeface="arial" panose="020B0604020202020204" pitchFamily="34" charset="0"/>
                <a:hlinkClick r:id="rId7"/>
              </a:rPr>
              <a:t>https://www.123rf.com/photo_29536977_seamless-pattern-from-sketches-of-different-shapes-shell-1.html</a:t>
            </a:r>
            <a:r>
              <a:rPr lang="de-DE" b="0" i="0" dirty="0">
                <a:solidFill>
                  <a:srgbClr val="70757A"/>
                </a:solidFill>
                <a:effectLst/>
                <a:latin typeface="arial" panose="020B0604020202020204" pitchFamily="34" charset="0"/>
              </a:rPr>
              <a:t> </a:t>
            </a:r>
            <a:endParaRPr lang="de-DE" dirty="0"/>
          </a:p>
        </p:txBody>
      </p:sp>
      <p:pic>
        <p:nvPicPr>
          <p:cNvPr id="6146" name="Picture 2" descr="Ist möglicherweise ein Bild von 1 Person, Getränk und Text">
            <a:extLst>
              <a:ext uri="{FF2B5EF4-FFF2-40B4-BE49-F238E27FC236}">
                <a16:creationId xmlns:a16="http://schemas.microsoft.com/office/drawing/2014/main" id="{36ECB72E-D050-E934-67CC-FAA80CF0035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727" t="4861" r="32727" b="4861"/>
          <a:stretch/>
        </p:blipFill>
        <p:spPr bwMode="auto">
          <a:xfrm>
            <a:off x="595827" y="1571626"/>
            <a:ext cx="1373798" cy="357187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ody Type Calculator">
            <a:extLst>
              <a:ext uri="{FF2B5EF4-FFF2-40B4-BE49-F238E27FC236}">
                <a16:creationId xmlns:a16="http://schemas.microsoft.com/office/drawing/2014/main" id="{35BA33DD-886F-B786-8C49-DE8119B2750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6166" b="7681"/>
          <a:stretch/>
        </p:blipFill>
        <p:spPr bwMode="auto">
          <a:xfrm>
            <a:off x="1844344" y="1587570"/>
            <a:ext cx="1330877" cy="3607524"/>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AAC2164E-E69F-5F1A-8713-93A2D5A71CFB}"/>
              </a:ext>
            </a:extLst>
          </p:cNvPr>
          <p:cNvPicPr>
            <a:picLocks noChangeAspect="1"/>
          </p:cNvPicPr>
          <p:nvPr/>
        </p:nvPicPr>
        <p:blipFill>
          <a:blip r:embed="rId10"/>
          <a:stretch>
            <a:fillRect/>
          </a:stretch>
        </p:blipFill>
        <p:spPr>
          <a:xfrm>
            <a:off x="5719386" y="2289308"/>
            <a:ext cx="1498844" cy="1904069"/>
          </a:xfrm>
          <a:prstGeom prst="rect">
            <a:avLst/>
          </a:prstGeom>
        </p:spPr>
      </p:pic>
      <p:pic>
        <p:nvPicPr>
          <p:cNvPr id="11" name="Grafik 10" descr="Ein Bild, das Blume, Pflanze enthält.&#10;&#10;Automatisch generierte Beschreibung">
            <a:extLst>
              <a:ext uri="{FF2B5EF4-FFF2-40B4-BE49-F238E27FC236}">
                <a16:creationId xmlns:a16="http://schemas.microsoft.com/office/drawing/2014/main" id="{02C5E4B1-B62B-6CD6-B78C-55B3D9CE2CE9}"/>
              </a:ext>
            </a:extLst>
          </p:cNvPr>
          <p:cNvPicPr>
            <a:picLocks noChangeAspect="1"/>
          </p:cNvPicPr>
          <p:nvPr/>
        </p:nvPicPr>
        <p:blipFill rotWithShape="1">
          <a:blip r:embed="rId11">
            <a:extLst>
              <a:ext uri="{28A0092B-C50C-407E-A947-70E740481C1C}">
                <a14:useLocalDpi xmlns:a14="http://schemas.microsoft.com/office/drawing/2010/main" val="0"/>
              </a:ext>
            </a:extLst>
          </a:blip>
          <a:srcRect l="42047" r="14632"/>
          <a:stretch/>
        </p:blipFill>
        <p:spPr>
          <a:xfrm flipH="1">
            <a:off x="3681402" y="1455406"/>
            <a:ext cx="1811800" cy="3571874"/>
          </a:xfrm>
          <a:prstGeom prst="rect">
            <a:avLst/>
          </a:prstGeom>
        </p:spPr>
      </p:pic>
      <p:pic>
        <p:nvPicPr>
          <p:cNvPr id="6152" name="Picture 8" descr="Strand, Meer, Küste, Wasser, Natur, Sand, Sonne, Weiß, lila, Sommer-, Ferien, Orange, rot, Farbe, sinken, Gelb, Nahansicht, Rosa, Lebensstil, Dekor, Gesundheit, Material, Seestern, Schale, wirbellos, Leben, Muschel, Seashells, Pastell-, Entwurf, Spa, hell, Marine, Klima, horizontal, schön, Tag, Szene, Hintergründe, Muscheln, Element, Mehrfarbig, Echinoderm, Die Küstenlinie der">
            <a:extLst>
              <a:ext uri="{FF2B5EF4-FFF2-40B4-BE49-F238E27FC236}">
                <a16:creationId xmlns:a16="http://schemas.microsoft.com/office/drawing/2014/main" id="{7AD7F509-46AB-606E-ED51-5D2EACF053D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6667"/>
          <a:stretch/>
        </p:blipFill>
        <p:spPr bwMode="auto">
          <a:xfrm>
            <a:off x="7745975" y="1493837"/>
            <a:ext cx="1811800" cy="357187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Seamless Pattern From Sketches Of Different Shapes Shell 1 Royalty Free  SVG, Cliparts, Vectors, And Stock Illustration. Image 29536977.">
            <a:extLst>
              <a:ext uri="{FF2B5EF4-FFF2-40B4-BE49-F238E27FC236}">
                <a16:creationId xmlns:a16="http://schemas.microsoft.com/office/drawing/2014/main" id="{EDD4044A-2C04-AEA2-45DD-9B116C0C8C0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57775" y="2218532"/>
            <a:ext cx="2283335" cy="227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1039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C8FFA5D3-412B-2226-291F-EC7C98BF957A}"/>
              </a:ext>
            </a:extLst>
          </p:cNvPr>
          <p:cNvSpPr>
            <a:spLocks noGrp="1"/>
          </p:cNvSpPr>
          <p:nvPr>
            <p:ph type="title"/>
          </p:nvPr>
        </p:nvSpPr>
        <p:spPr/>
        <p:txBody>
          <a:bodyPr/>
          <a:lstStyle/>
          <a:p>
            <a:r>
              <a:rPr lang="de-DE" dirty="0"/>
              <a:t>The </a:t>
            </a:r>
            <a:r>
              <a:rPr lang="de-DE" dirty="0" err="1"/>
              <a:t>Squircle</a:t>
            </a:r>
            <a:endParaRPr lang="de-DE" dirty="0"/>
          </a:p>
        </p:txBody>
      </p:sp>
      <p:sp>
        <p:nvSpPr>
          <p:cNvPr id="3" name="Fußzeilenplatzhalter 2">
            <a:extLst>
              <a:ext uri="{FF2B5EF4-FFF2-40B4-BE49-F238E27FC236}">
                <a16:creationId xmlns:a16="http://schemas.microsoft.com/office/drawing/2014/main" id="{DCADB99A-A881-8D0A-BC17-0A5DF9360BE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F02D7DC-D12F-5FB2-6FE5-A62EE0577DAA}"/>
              </a:ext>
            </a:extLst>
          </p:cNvPr>
          <p:cNvSpPr>
            <a:spLocks noGrp="1"/>
          </p:cNvSpPr>
          <p:nvPr>
            <p:ph type="sldNum" sz="quarter" idx="28"/>
          </p:nvPr>
        </p:nvSpPr>
        <p:spPr/>
        <p:txBody>
          <a:bodyPr/>
          <a:lstStyle/>
          <a:p>
            <a:fld id="{BA24374A-C3A8-471A-8837-3FC31668ABE5}" type="slidenum">
              <a:rPr lang="de-DE" smtClean="0"/>
              <a:pPr/>
              <a:t>83</a:t>
            </a:fld>
            <a:endParaRPr lang="de-DE" dirty="0"/>
          </a:p>
        </p:txBody>
      </p:sp>
      <p:sp>
        <p:nvSpPr>
          <p:cNvPr id="12" name="Textplatzhalter 11">
            <a:extLst>
              <a:ext uri="{FF2B5EF4-FFF2-40B4-BE49-F238E27FC236}">
                <a16:creationId xmlns:a16="http://schemas.microsoft.com/office/drawing/2014/main" id="{A954CE6D-B780-2BD7-293B-7F74311F9309}"/>
              </a:ext>
            </a:extLst>
          </p:cNvPr>
          <p:cNvSpPr>
            <a:spLocks noGrp="1"/>
          </p:cNvSpPr>
          <p:nvPr>
            <p:ph type="body" sz="quarter" idx="21"/>
          </p:nvPr>
        </p:nvSpPr>
        <p:spPr/>
        <p:txBody>
          <a:bodyPr/>
          <a:lstStyle/>
          <a:p>
            <a:r>
              <a:rPr lang="de-DE" dirty="0"/>
              <a:t>Shapes</a:t>
            </a:r>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D0F3A7F4-97C8-037E-C206-81214F596797}"/>
                  </a:ext>
                </a:extLst>
              </p:cNvPr>
              <p:cNvSpPr>
                <a:spLocks noGrp="1"/>
              </p:cNvSpPr>
              <p:nvPr>
                <p:ph type="body" sz="quarter" idx="29"/>
              </p:nvPr>
            </p:nvSpPr>
            <p:spPr>
              <a:xfrm>
                <a:off x="695324" y="1449388"/>
                <a:ext cx="5695951" cy="4679950"/>
              </a:xfrm>
            </p:spPr>
            <p:txBody>
              <a:bodyPr/>
              <a:lstStyle/>
              <a:p>
                <a:r>
                  <a:rPr lang="en-US" b="1" dirty="0">
                    <a:solidFill>
                      <a:schemeClr val="accent1"/>
                    </a:solidFill>
                  </a:rPr>
                  <a:t>A shape intermediate between a square and a circle </a:t>
                </a:r>
                <a:r>
                  <a:rPr lang="en-US" dirty="0"/>
                  <a:t>based on a </a:t>
                </a:r>
                <a:r>
                  <a:rPr lang="en-US" dirty="0" err="1"/>
                  <a:t>superellipse</a:t>
                </a:r>
                <a:r>
                  <a:rPr lang="en-US" dirty="0"/>
                  <a:t> (or </a:t>
                </a:r>
                <a:r>
                  <a:rPr lang="en-US" dirty="0" err="1"/>
                  <a:t>Lamé</a:t>
                </a:r>
                <a:r>
                  <a:rPr lang="en-US" dirty="0"/>
                  <a:t> curve)</a:t>
                </a:r>
              </a:p>
              <a:p>
                <a:pPr lvl="1"/>
                <a:r>
                  <a:rPr lang="en-US" dirty="0"/>
                  <a:t>A </a:t>
                </a:r>
                <a:r>
                  <a:rPr lang="en-US" dirty="0" err="1"/>
                  <a:t>squircle</a:t>
                </a:r>
                <a:r>
                  <a:rPr lang="en-US" dirty="0"/>
                  <a:t> centered on the origin (</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 = </m:t>
                    </m:r>
                    <m:r>
                      <a:rPr lang="en-US" i="1" dirty="0" smtClean="0">
                        <a:latin typeface="Cambria Math" panose="02040503050406030204" pitchFamily="18" charset="0"/>
                      </a:rPr>
                      <m:t>𝑏</m:t>
                    </m:r>
                    <m:r>
                      <a:rPr lang="en-US" i="1" dirty="0" smtClean="0">
                        <a:latin typeface="Cambria Math" panose="02040503050406030204" pitchFamily="18" charset="0"/>
                      </a:rPr>
                      <m:t> = 0</m:t>
                    </m:r>
                  </m:oMath>
                </a14:m>
                <a:r>
                  <a:rPr lang="en-US" dirty="0"/>
                  <a:t>) has the minor radius </a:t>
                </a:r>
                <a14:m>
                  <m:oMath xmlns:m="http://schemas.openxmlformats.org/officeDocument/2006/math">
                    <m:r>
                      <a:rPr lang="en-US" i="1" dirty="0" smtClean="0">
                        <a:latin typeface="Cambria Math" panose="02040503050406030204" pitchFamily="18" charset="0"/>
                      </a:rPr>
                      <m:t>𝑟</m:t>
                    </m:r>
                    <m:r>
                      <a:rPr lang="en-US" i="1" dirty="0" smtClean="0">
                        <a:latin typeface="Cambria Math" panose="02040503050406030204" pitchFamily="18" charset="0"/>
                      </a:rPr>
                      <m:t> = 1 </m:t>
                    </m:r>
                  </m:oMath>
                </a14:m>
                <a:r>
                  <a:rPr lang="en-US" dirty="0"/>
                  <a:t>is defined by </a:t>
                </a:r>
                <a14:m>
                  <m:oMath xmlns:m="http://schemas.openxmlformats.org/officeDocument/2006/math">
                    <m:sSup>
                      <m:sSupPr>
                        <m:ctrlPr>
                          <a:rPr lang="en-US" i="1" dirty="0" smtClean="0">
                            <a:latin typeface="Cambria Math" panose="02040503050406030204" pitchFamily="18" charset="0"/>
                          </a:rPr>
                        </m:ctrlPr>
                      </m:sSupPr>
                      <m:e>
                        <m:r>
                          <a:rPr lang="de-DE" b="0" i="1" dirty="0" smtClean="0">
                            <a:latin typeface="Cambria Math" panose="02040503050406030204" pitchFamily="18" charset="0"/>
                          </a:rPr>
                          <m:t>𝑥</m:t>
                        </m:r>
                      </m:e>
                      <m:sup>
                        <m:r>
                          <a:rPr lang="de-DE" b="0" i="1" dirty="0" smtClean="0">
                            <a:latin typeface="Cambria Math" panose="02040503050406030204" pitchFamily="18" charset="0"/>
                          </a:rPr>
                          <m:t>4</m:t>
                        </m:r>
                      </m:sup>
                    </m:sSup>
                    <m:r>
                      <a:rPr lang="en-US" i="1" dirty="0" smtClean="0">
                        <a:latin typeface="Cambria Math" panose="02040503050406030204" pitchFamily="18" charset="0"/>
                      </a:rPr>
                      <m:t> + </m:t>
                    </m:r>
                    <m:sSup>
                      <m:sSupPr>
                        <m:ctrlPr>
                          <a:rPr lang="en-US" i="1" dirty="0">
                            <a:latin typeface="Cambria Math" panose="02040503050406030204" pitchFamily="18" charset="0"/>
                          </a:rPr>
                        </m:ctrlPr>
                      </m:sSupPr>
                      <m:e>
                        <m:r>
                          <a:rPr lang="de-DE" b="0" i="1" dirty="0" smtClean="0">
                            <a:latin typeface="Cambria Math" panose="02040503050406030204" pitchFamily="18" charset="0"/>
                          </a:rPr>
                          <m:t>𝑦</m:t>
                        </m:r>
                      </m:e>
                      <m:sup>
                        <m:r>
                          <a:rPr lang="de-DE" i="1" dirty="0">
                            <a:latin typeface="Cambria Math" panose="02040503050406030204" pitchFamily="18" charset="0"/>
                          </a:rPr>
                          <m:t>4</m:t>
                        </m:r>
                      </m:sup>
                    </m:sSup>
                    <m:r>
                      <a:rPr lang="en-US" i="1" dirty="0" smtClean="0">
                        <a:latin typeface="Cambria Math" panose="02040503050406030204" pitchFamily="18" charset="0"/>
                      </a:rPr>
                      <m:t>= 1</m:t>
                    </m:r>
                  </m:oMath>
                </a14:m>
                <a:endParaRPr lang="en-US" dirty="0"/>
              </a:p>
              <a:p>
                <a:r>
                  <a:rPr lang="en-US" dirty="0"/>
                  <a:t>Mobile operating systems use </a:t>
                </a:r>
                <a:r>
                  <a:rPr lang="en-US" b="1" dirty="0" err="1">
                    <a:solidFill>
                      <a:schemeClr val="accent1"/>
                    </a:solidFill>
                  </a:rPr>
                  <a:t>squircles</a:t>
                </a:r>
                <a:r>
                  <a:rPr lang="en-US" b="1" dirty="0">
                    <a:solidFill>
                      <a:schemeClr val="accent1"/>
                    </a:solidFill>
                  </a:rPr>
                  <a:t> as (app) icons</a:t>
                </a:r>
              </a:p>
              <a:p>
                <a:pPr lvl="1"/>
                <a:r>
                  <a:rPr lang="en-US" dirty="0"/>
                  <a:t>Apple uses an approximation of a quintic </a:t>
                </a:r>
                <a:r>
                  <a:rPr lang="en-US" dirty="0" err="1"/>
                  <a:t>superellipse</a:t>
                </a:r>
                <a:r>
                  <a:rPr lang="en-US" dirty="0"/>
                  <a:t> (exact formula unknown)</a:t>
                </a:r>
              </a:p>
              <a:p>
                <a:endParaRPr lang="de-DE" dirty="0"/>
              </a:p>
            </p:txBody>
          </p:sp>
        </mc:Choice>
        <mc:Fallback xmlns="">
          <p:sp>
            <p:nvSpPr>
              <p:cNvPr id="6" name="Textplatzhalter 5">
                <a:extLst>
                  <a:ext uri="{FF2B5EF4-FFF2-40B4-BE49-F238E27FC236}">
                    <a16:creationId xmlns:a16="http://schemas.microsoft.com/office/drawing/2014/main" id="{D0F3A7F4-97C8-037E-C206-81214F596797}"/>
                  </a:ext>
                </a:extLst>
              </p:cNvPr>
              <p:cNvSpPr>
                <a:spLocks noGrp="1" noRot="1" noChangeAspect="1" noMove="1" noResize="1" noEditPoints="1" noAdjustHandles="1" noChangeArrowheads="1" noChangeShapeType="1" noTextEdit="1"/>
              </p:cNvSpPr>
              <p:nvPr>
                <p:ph type="body" sz="quarter" idx="29"/>
              </p:nvPr>
            </p:nvSpPr>
            <p:spPr>
              <a:xfrm>
                <a:off x="695324" y="1449388"/>
                <a:ext cx="5695951" cy="4679950"/>
              </a:xfrm>
              <a:blipFill>
                <a:blip r:embed="rId2"/>
                <a:stretch>
                  <a:fillRect l="-749" t="-913"/>
                </a:stretch>
              </a:blipFill>
            </p:spPr>
            <p:txBody>
              <a:bodyPr/>
              <a:lstStyle/>
              <a:p>
                <a:r>
                  <a:rPr lang="de-DE">
                    <a:noFill/>
                  </a:rPr>
                  <a:t> </a:t>
                </a:r>
              </a:p>
            </p:txBody>
          </p:sp>
        </mc:Fallback>
      </mc:AlternateContent>
      <p:pic>
        <p:nvPicPr>
          <p:cNvPr id="7" name="Picture 4">
            <a:extLst>
              <a:ext uri="{FF2B5EF4-FFF2-40B4-BE49-F238E27FC236}">
                <a16:creationId xmlns:a16="http://schemas.microsoft.com/office/drawing/2014/main" id="{DC38832D-277F-3AAD-5AEE-DA162EDD61E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64377" y="1481307"/>
            <a:ext cx="4584011" cy="420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826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94FF1C-30A6-2E20-3BF4-FA6FA2C1D7E9}"/>
              </a:ext>
            </a:extLst>
          </p:cNvPr>
          <p:cNvSpPr>
            <a:spLocks noGrp="1"/>
          </p:cNvSpPr>
          <p:nvPr>
            <p:ph type="title"/>
          </p:nvPr>
        </p:nvSpPr>
        <p:spPr/>
        <p:txBody>
          <a:bodyPr/>
          <a:lstStyle/>
          <a:p>
            <a:r>
              <a:rPr lang="de-DE" dirty="0"/>
              <a:t>Shapes and Language</a:t>
            </a:r>
          </a:p>
        </p:txBody>
      </p:sp>
      <p:sp>
        <p:nvSpPr>
          <p:cNvPr id="3" name="Fußzeilenplatzhalter 2">
            <a:extLst>
              <a:ext uri="{FF2B5EF4-FFF2-40B4-BE49-F238E27FC236}">
                <a16:creationId xmlns:a16="http://schemas.microsoft.com/office/drawing/2014/main" id="{CE0AF29E-D159-5859-ED75-ADB651447104}"/>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2056F57-3B6B-B603-95E8-89E840F4E2C0}"/>
              </a:ext>
            </a:extLst>
          </p:cNvPr>
          <p:cNvSpPr>
            <a:spLocks noGrp="1"/>
          </p:cNvSpPr>
          <p:nvPr>
            <p:ph type="sldNum" sz="quarter" idx="33"/>
          </p:nvPr>
        </p:nvSpPr>
        <p:spPr/>
        <p:txBody>
          <a:bodyPr/>
          <a:lstStyle/>
          <a:p>
            <a:fld id="{BA24374A-C3A8-471A-8837-3FC31668ABE5}" type="slidenum">
              <a:rPr lang="de-DE" smtClean="0"/>
              <a:pPr/>
              <a:t>84</a:t>
            </a:fld>
            <a:endParaRPr lang="de-DE" dirty="0"/>
          </a:p>
        </p:txBody>
      </p:sp>
      <p:sp>
        <p:nvSpPr>
          <p:cNvPr id="5" name="Textplatzhalter 4">
            <a:extLst>
              <a:ext uri="{FF2B5EF4-FFF2-40B4-BE49-F238E27FC236}">
                <a16:creationId xmlns:a16="http://schemas.microsoft.com/office/drawing/2014/main" id="{4534A59A-7B66-6E67-06DC-45E868C79E37}"/>
              </a:ext>
            </a:extLst>
          </p:cNvPr>
          <p:cNvSpPr>
            <a:spLocks noGrp="1"/>
          </p:cNvSpPr>
          <p:nvPr>
            <p:ph type="body" sz="quarter" idx="21"/>
          </p:nvPr>
        </p:nvSpPr>
        <p:spPr/>
        <p:txBody>
          <a:bodyPr/>
          <a:lstStyle/>
          <a:p>
            <a:r>
              <a:rPr lang="de-DE" dirty="0"/>
              <a:t>Shapes</a:t>
            </a:r>
          </a:p>
        </p:txBody>
      </p:sp>
      <p:sp>
        <p:nvSpPr>
          <p:cNvPr id="6" name="Textplatzhalter 5">
            <a:extLst>
              <a:ext uri="{FF2B5EF4-FFF2-40B4-BE49-F238E27FC236}">
                <a16:creationId xmlns:a16="http://schemas.microsoft.com/office/drawing/2014/main" id="{196FF98B-3348-A58D-1CBE-11E7C1B5420C}"/>
              </a:ext>
            </a:extLst>
          </p:cNvPr>
          <p:cNvSpPr>
            <a:spLocks noGrp="1"/>
          </p:cNvSpPr>
          <p:nvPr>
            <p:ph type="body" sz="quarter" idx="34"/>
          </p:nvPr>
        </p:nvSpPr>
        <p:spPr>
          <a:xfrm>
            <a:off x="695325" y="1449388"/>
            <a:ext cx="5400675" cy="4679950"/>
          </a:xfrm>
        </p:spPr>
        <p:txBody>
          <a:bodyPr/>
          <a:lstStyle/>
          <a:p>
            <a:endParaRPr lang="de-DE" dirty="0"/>
          </a:p>
        </p:txBody>
      </p:sp>
      <p:sp>
        <p:nvSpPr>
          <p:cNvPr id="7" name="Inhaltsplatzhalter 6">
            <a:extLst>
              <a:ext uri="{FF2B5EF4-FFF2-40B4-BE49-F238E27FC236}">
                <a16:creationId xmlns:a16="http://schemas.microsoft.com/office/drawing/2014/main" id="{3F9801AE-68ED-E3F5-8978-E75E4586071A}"/>
              </a:ext>
            </a:extLst>
          </p:cNvPr>
          <p:cNvSpPr>
            <a:spLocks noGrp="1"/>
          </p:cNvSpPr>
          <p:nvPr>
            <p:ph sz="quarter" idx="35"/>
          </p:nvPr>
        </p:nvSpPr>
        <p:spPr>
          <a:xfrm>
            <a:off x="747876" y="4540217"/>
            <a:ext cx="5218583" cy="1116649"/>
          </a:xfrm>
        </p:spPr>
        <p:txBody>
          <a:bodyPr/>
          <a:lstStyle/>
          <a:p>
            <a:r>
              <a:rPr lang="en-US" dirty="0"/>
              <a:t>Image from Flickr by </a:t>
            </a:r>
            <a:r>
              <a:rPr lang="en-US" dirty="0" err="1"/>
              <a:t>Nickmard</a:t>
            </a:r>
            <a:r>
              <a:rPr lang="en-US" dirty="0"/>
              <a:t> </a:t>
            </a:r>
            <a:r>
              <a:rPr lang="en-US" dirty="0" err="1"/>
              <a:t>Khoey</a:t>
            </a:r>
            <a:r>
              <a:rPr lang="en-US" dirty="0"/>
              <a:t> at https://www.flickr.com/photos/92126470@N00/2591671132. Licensed under the terms of the cc-by-sa-2.0.</a:t>
            </a:r>
            <a:endParaRPr lang="de-DE" dirty="0"/>
          </a:p>
        </p:txBody>
      </p:sp>
      <p:pic>
        <p:nvPicPr>
          <p:cNvPr id="5122" name="Picture 2">
            <a:extLst>
              <a:ext uri="{FF2B5EF4-FFF2-40B4-BE49-F238E27FC236}">
                <a16:creationId xmlns:a16="http://schemas.microsoft.com/office/drawing/2014/main" id="{2E935812-1F91-F613-6BD2-362C418FED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27" t="22128" r="13827" b="3602"/>
          <a:stretch/>
        </p:blipFill>
        <p:spPr bwMode="auto">
          <a:xfrm>
            <a:off x="747876" y="1835944"/>
            <a:ext cx="4767946" cy="317674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ild">
            <a:extLst>
              <a:ext uri="{FF2B5EF4-FFF2-40B4-BE49-F238E27FC236}">
                <a16:creationId xmlns:a16="http://schemas.microsoft.com/office/drawing/2014/main" id="{6A488B02-EDEB-6117-1820-768EE3645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5458" y="1386238"/>
            <a:ext cx="6584078" cy="4279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7054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89B60-7AA6-7380-EDE2-BEC3A924D295}"/>
              </a:ext>
            </a:extLst>
          </p:cNvPr>
          <p:cNvSpPr>
            <a:spLocks noGrp="1"/>
          </p:cNvSpPr>
          <p:nvPr>
            <p:ph type="title"/>
          </p:nvPr>
        </p:nvSpPr>
        <p:spPr/>
        <p:txBody>
          <a:bodyPr/>
          <a:lstStyle/>
          <a:p>
            <a:r>
              <a:rPr lang="de-DE" dirty="0"/>
              <a:t>Fonts</a:t>
            </a:r>
          </a:p>
        </p:txBody>
      </p:sp>
      <p:sp>
        <p:nvSpPr>
          <p:cNvPr id="3" name="Fußzeilenplatzhalter 2">
            <a:extLst>
              <a:ext uri="{FF2B5EF4-FFF2-40B4-BE49-F238E27FC236}">
                <a16:creationId xmlns:a16="http://schemas.microsoft.com/office/drawing/2014/main" id="{E99FD284-E70C-7B18-6BC2-CE90F05733A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F856064-E7D5-DD07-8245-77D42A6DD211}"/>
              </a:ext>
            </a:extLst>
          </p:cNvPr>
          <p:cNvSpPr>
            <a:spLocks noGrp="1"/>
          </p:cNvSpPr>
          <p:nvPr>
            <p:ph type="sldNum" sz="quarter" idx="33"/>
          </p:nvPr>
        </p:nvSpPr>
        <p:spPr/>
        <p:txBody>
          <a:bodyPr/>
          <a:lstStyle/>
          <a:p>
            <a:fld id="{BA24374A-C3A8-471A-8837-3FC31668ABE5}" type="slidenum">
              <a:rPr lang="de-DE" smtClean="0"/>
              <a:pPr/>
              <a:t>85</a:t>
            </a:fld>
            <a:endParaRPr lang="de-DE" dirty="0"/>
          </a:p>
        </p:txBody>
      </p:sp>
      <p:sp>
        <p:nvSpPr>
          <p:cNvPr id="9" name="Textplatzhalter 8">
            <a:extLst>
              <a:ext uri="{FF2B5EF4-FFF2-40B4-BE49-F238E27FC236}">
                <a16:creationId xmlns:a16="http://schemas.microsoft.com/office/drawing/2014/main" id="{59BD69F3-64AD-F286-A58E-CAEEC1B6628C}"/>
              </a:ext>
            </a:extLst>
          </p:cNvPr>
          <p:cNvSpPr>
            <a:spLocks noGrp="1"/>
          </p:cNvSpPr>
          <p:nvPr>
            <p:ph type="body" sz="quarter" idx="21"/>
          </p:nvPr>
        </p:nvSpPr>
        <p:spPr/>
        <p:txBody>
          <a:bodyPr/>
          <a:lstStyle/>
          <a:p>
            <a:r>
              <a:rPr lang="de-DE" dirty="0"/>
              <a:t>Shapes</a:t>
            </a:r>
          </a:p>
        </p:txBody>
      </p:sp>
      <p:sp>
        <p:nvSpPr>
          <p:cNvPr id="6" name="Textplatzhalter 5">
            <a:extLst>
              <a:ext uri="{FF2B5EF4-FFF2-40B4-BE49-F238E27FC236}">
                <a16:creationId xmlns:a16="http://schemas.microsoft.com/office/drawing/2014/main" id="{2D28CAD3-5588-151F-FB08-F22C8C733EBF}"/>
              </a:ext>
            </a:extLst>
          </p:cNvPr>
          <p:cNvSpPr>
            <a:spLocks noGrp="1"/>
          </p:cNvSpPr>
          <p:nvPr>
            <p:ph type="body" sz="quarter" idx="34"/>
          </p:nvPr>
        </p:nvSpPr>
        <p:spPr/>
        <p:txBody>
          <a:bodyPr/>
          <a:lstStyle/>
          <a:p>
            <a:r>
              <a:rPr lang="en-US" dirty="0"/>
              <a:t>McCracken and Wolfe recommended not using </a:t>
            </a:r>
            <a:r>
              <a:rPr lang="en-US" b="1" dirty="0">
                <a:latin typeface="Georgia" panose="02040502050405020303" pitchFamily="18" charset="0"/>
              </a:rPr>
              <a:t>Georgia</a:t>
            </a:r>
            <a:r>
              <a:rPr lang="en-US" dirty="0"/>
              <a:t> or </a:t>
            </a:r>
            <a:r>
              <a:rPr lang="en-US" b="1" dirty="0">
                <a:latin typeface="Verdana" panose="020B0604030504040204" pitchFamily="34" charset="0"/>
                <a:ea typeface="Verdana" panose="020B0604030504040204" pitchFamily="34" charset="0"/>
              </a:rPr>
              <a:t>Verdana</a:t>
            </a:r>
            <a:r>
              <a:rPr lang="en-US" dirty="0"/>
              <a:t> font styles intermixed in the body text of a website rather than </a:t>
            </a:r>
            <a:r>
              <a:rPr lang="en-US" b="1" dirty="0">
                <a:latin typeface="Times New Roman" panose="02020603050405020304" pitchFamily="18" charset="0"/>
                <a:cs typeface="Times New Roman" panose="02020603050405020304" pitchFamily="18" charset="0"/>
              </a:rPr>
              <a:t>Times New Roman</a:t>
            </a:r>
            <a:r>
              <a:rPr lang="en-US" dirty="0"/>
              <a:t> or </a:t>
            </a:r>
            <a:r>
              <a:rPr lang="en-US" b="1" dirty="0"/>
              <a:t>Arial</a:t>
            </a:r>
            <a:endParaRPr lang="de-DE" dirty="0"/>
          </a:p>
          <a:p>
            <a:endParaRPr lang="de-DE" dirty="0"/>
          </a:p>
        </p:txBody>
      </p:sp>
      <p:sp>
        <p:nvSpPr>
          <p:cNvPr id="10" name="Inhaltsplatzhalter 9">
            <a:extLst>
              <a:ext uri="{FF2B5EF4-FFF2-40B4-BE49-F238E27FC236}">
                <a16:creationId xmlns:a16="http://schemas.microsoft.com/office/drawing/2014/main" id="{C45B0D2B-E8CA-6D3F-B275-784EC9476BC4}"/>
              </a:ext>
            </a:extLst>
          </p:cNvPr>
          <p:cNvSpPr>
            <a:spLocks noGrp="1"/>
          </p:cNvSpPr>
          <p:nvPr>
            <p:ph sz="quarter" idx="35"/>
          </p:nvPr>
        </p:nvSpPr>
        <p:spPr/>
        <p:txBody>
          <a:bodyPr/>
          <a:lstStyle/>
          <a:p>
            <a:r>
              <a:rPr lang="en-US" sz="1000" dirty="0"/>
              <a:t>McCracken, Daniel D.; Wolfe, Rosalee J. (2004). User-centered Website Development: A Human-computer Interaction Approach. Prentice Hall. ISBN 9780130411617.</a:t>
            </a:r>
          </a:p>
        </p:txBody>
      </p:sp>
      <p:pic>
        <p:nvPicPr>
          <p:cNvPr id="7" name="Picture 2" descr="𝐡𝐨𝐰 𝐭𝐨 𝐛𝐞 𝐚𝐞𝐬𝐭𝐡𝐞𝐭𝐢𝐜 𝐨𝐧 𝐰𝐚𝐭𝐭𝐩𝐚𝐝 - 5. || fonts •  part 1 - Wattpad">
            <a:extLst>
              <a:ext uri="{FF2B5EF4-FFF2-40B4-BE49-F238E27FC236}">
                <a16:creationId xmlns:a16="http://schemas.microsoft.com/office/drawing/2014/main" id="{5BDC91C0-9F07-B238-0792-4F0A58C9F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0628" y="2368192"/>
            <a:ext cx="2219482" cy="33292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10 Beautiful Font Combinations For Your Design In 2021">
            <a:extLst>
              <a:ext uri="{FF2B5EF4-FFF2-40B4-BE49-F238E27FC236}">
                <a16:creationId xmlns:a16="http://schemas.microsoft.com/office/drawing/2014/main" id="{D69664C6-63D1-B7BE-6F9C-E4FF2D364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110" y="2368192"/>
            <a:ext cx="4790250" cy="332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3691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F430DC-252E-BDEA-6DFB-BE0ABBFD29A7}"/>
              </a:ext>
            </a:extLst>
          </p:cNvPr>
          <p:cNvSpPr>
            <a:spLocks noGrp="1"/>
          </p:cNvSpPr>
          <p:nvPr>
            <p:ph type="title"/>
          </p:nvPr>
        </p:nvSpPr>
        <p:spPr>
          <a:xfrm>
            <a:off x="695325" y="115889"/>
            <a:ext cx="10801350" cy="973136"/>
          </a:xfrm>
        </p:spPr>
        <p:txBody>
          <a:bodyPr/>
          <a:lstStyle/>
          <a:p>
            <a:r>
              <a:rPr lang="de-DE" dirty="0" err="1"/>
              <a:t>Typography</a:t>
            </a:r>
            <a:endParaRPr lang="de-DE" dirty="0"/>
          </a:p>
        </p:txBody>
      </p:sp>
      <p:sp>
        <p:nvSpPr>
          <p:cNvPr id="3" name="Fußzeilenplatzhalter 2">
            <a:extLst>
              <a:ext uri="{FF2B5EF4-FFF2-40B4-BE49-F238E27FC236}">
                <a16:creationId xmlns:a16="http://schemas.microsoft.com/office/drawing/2014/main" id="{CFAB99F2-CDA5-028F-4B53-5ED92539EDE2}"/>
              </a:ext>
            </a:extLst>
          </p:cNvPr>
          <p:cNvSpPr>
            <a:spLocks noGrp="1"/>
          </p:cNvSpPr>
          <p:nvPr>
            <p:ph type="ftr" sz="quarter" idx="32"/>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9E72BC4-55C3-4EC3-9DBA-53C0CFFBA1FA}"/>
              </a:ext>
            </a:extLst>
          </p:cNvPr>
          <p:cNvSpPr>
            <a:spLocks noGrp="1"/>
          </p:cNvSpPr>
          <p:nvPr>
            <p:ph type="sldNum" sz="quarter" idx="33"/>
          </p:nvPr>
        </p:nvSpPr>
        <p:spPr>
          <a:xfrm>
            <a:off x="11496674" y="6318000"/>
            <a:ext cx="695325" cy="540000"/>
          </a:xfrm>
        </p:spPr>
        <p:txBody>
          <a:bodyPr/>
          <a:lstStyle/>
          <a:p>
            <a:fld id="{BA24374A-C3A8-471A-8837-3FC31668ABE5}" type="slidenum">
              <a:rPr lang="de-DE" smtClean="0"/>
              <a:pPr/>
              <a:t>86</a:t>
            </a:fld>
            <a:endParaRPr lang="de-DE" dirty="0"/>
          </a:p>
        </p:txBody>
      </p:sp>
      <p:sp>
        <p:nvSpPr>
          <p:cNvPr id="5" name="Textplatzhalter 4">
            <a:extLst>
              <a:ext uri="{FF2B5EF4-FFF2-40B4-BE49-F238E27FC236}">
                <a16:creationId xmlns:a16="http://schemas.microsoft.com/office/drawing/2014/main" id="{DCBFE176-FA8B-F698-2B71-D47630773580}"/>
              </a:ext>
            </a:extLst>
          </p:cNvPr>
          <p:cNvSpPr>
            <a:spLocks noGrp="1"/>
          </p:cNvSpPr>
          <p:nvPr>
            <p:ph type="body" sz="quarter" idx="21"/>
          </p:nvPr>
        </p:nvSpPr>
        <p:spPr>
          <a:xfrm>
            <a:off x="695325" y="6317998"/>
            <a:ext cx="7956549" cy="540001"/>
          </a:xfrm>
        </p:spPr>
        <p:txBody>
          <a:bodyPr/>
          <a:lstStyle/>
          <a:p>
            <a:r>
              <a:rPr lang="de-DE" dirty="0"/>
              <a:t>Shapes</a:t>
            </a:r>
          </a:p>
        </p:txBody>
      </p:sp>
      <p:sp>
        <p:nvSpPr>
          <p:cNvPr id="13" name="Textplatzhalter 12">
            <a:extLst>
              <a:ext uri="{FF2B5EF4-FFF2-40B4-BE49-F238E27FC236}">
                <a16:creationId xmlns:a16="http://schemas.microsoft.com/office/drawing/2014/main" id="{409D496B-DBB6-2B31-4378-A3D43A304BD8}"/>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E72F9D25-39DA-9DEB-246A-CB64E51B1AD8}"/>
              </a:ext>
            </a:extLst>
          </p:cNvPr>
          <p:cNvSpPr>
            <a:spLocks noGrp="1"/>
          </p:cNvSpPr>
          <p:nvPr>
            <p:ph sz="quarter" idx="35"/>
          </p:nvPr>
        </p:nvSpPr>
        <p:spPr>
          <a:xfrm>
            <a:off x="695325" y="5505450"/>
            <a:ext cx="10801350" cy="623888"/>
          </a:xfrm>
        </p:spPr>
        <p:txBody>
          <a:bodyPr/>
          <a:lstStyle/>
          <a:p>
            <a:r>
              <a:rPr lang="de-DE" dirty="0"/>
              <a:t>Image </a:t>
            </a:r>
            <a:r>
              <a:rPr lang="de-DE" dirty="0" err="1"/>
              <a:t>from</a:t>
            </a:r>
            <a:r>
              <a:rPr lang="de-DE" dirty="0"/>
              <a:t>: </a:t>
            </a:r>
            <a:r>
              <a:rPr lang="de-DE" dirty="0">
                <a:hlinkClick r:id="rId2"/>
              </a:rPr>
              <a:t>https://uxplanet.org/ux-ui-tips-a-guide-to-ux-typography-d297a8e2653d</a:t>
            </a:r>
            <a:endParaRPr lang="de-DE" dirty="0"/>
          </a:p>
        </p:txBody>
      </p:sp>
      <p:pic>
        <p:nvPicPr>
          <p:cNvPr id="6146" name="Picture 2" descr="UX/ UI tips: A guide to UX typography | by Sarah Edwards | UX Planet">
            <a:extLst>
              <a:ext uri="{FF2B5EF4-FFF2-40B4-BE49-F238E27FC236}">
                <a16:creationId xmlns:a16="http://schemas.microsoft.com/office/drawing/2014/main" id="{9A7658BD-54B9-DB2E-1809-582E1F718A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607"/>
          <a:stretch/>
        </p:blipFill>
        <p:spPr bwMode="auto">
          <a:xfrm>
            <a:off x="695325" y="1625600"/>
            <a:ext cx="10801348" cy="419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0945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28D09F-D8C0-F7AD-96DD-BC9E306D5C4C}"/>
              </a:ext>
            </a:extLst>
          </p:cNvPr>
          <p:cNvSpPr>
            <a:spLocks noGrp="1"/>
          </p:cNvSpPr>
          <p:nvPr>
            <p:ph type="title"/>
          </p:nvPr>
        </p:nvSpPr>
        <p:spPr/>
        <p:txBody>
          <a:bodyPr/>
          <a:lstStyle/>
          <a:p>
            <a:r>
              <a:rPr lang="de-DE" dirty="0"/>
              <a:t>Text Layout</a:t>
            </a:r>
          </a:p>
        </p:txBody>
      </p:sp>
      <p:sp>
        <p:nvSpPr>
          <p:cNvPr id="3" name="Fußzeilenplatzhalter 2">
            <a:extLst>
              <a:ext uri="{FF2B5EF4-FFF2-40B4-BE49-F238E27FC236}">
                <a16:creationId xmlns:a16="http://schemas.microsoft.com/office/drawing/2014/main" id="{C434EB68-55AA-0F13-3F60-1EA32F15F52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CC562CD-7CB6-2452-8708-072AA81495B7}"/>
              </a:ext>
            </a:extLst>
          </p:cNvPr>
          <p:cNvSpPr>
            <a:spLocks noGrp="1"/>
          </p:cNvSpPr>
          <p:nvPr>
            <p:ph type="sldNum" sz="quarter" idx="33"/>
          </p:nvPr>
        </p:nvSpPr>
        <p:spPr/>
        <p:txBody>
          <a:bodyPr/>
          <a:lstStyle/>
          <a:p>
            <a:fld id="{BA24374A-C3A8-471A-8837-3FC31668ABE5}" type="slidenum">
              <a:rPr lang="de-DE" smtClean="0"/>
              <a:pPr/>
              <a:t>87</a:t>
            </a:fld>
            <a:endParaRPr lang="de-DE" dirty="0"/>
          </a:p>
        </p:txBody>
      </p:sp>
      <p:sp>
        <p:nvSpPr>
          <p:cNvPr id="5" name="Textplatzhalter 4">
            <a:extLst>
              <a:ext uri="{FF2B5EF4-FFF2-40B4-BE49-F238E27FC236}">
                <a16:creationId xmlns:a16="http://schemas.microsoft.com/office/drawing/2014/main" id="{61730272-407F-7ED1-D6CD-86C8EDC2DF02}"/>
              </a:ext>
            </a:extLst>
          </p:cNvPr>
          <p:cNvSpPr>
            <a:spLocks noGrp="1"/>
          </p:cNvSpPr>
          <p:nvPr>
            <p:ph type="body" sz="quarter" idx="21"/>
          </p:nvPr>
        </p:nvSpPr>
        <p:spPr/>
        <p:txBody>
          <a:bodyPr/>
          <a:lstStyle/>
          <a:p>
            <a:r>
              <a:rPr lang="de-DE"/>
              <a:t>Shapes</a:t>
            </a:r>
            <a:endParaRPr lang="de-DE" dirty="0"/>
          </a:p>
        </p:txBody>
      </p:sp>
      <p:sp>
        <p:nvSpPr>
          <p:cNvPr id="6" name="Textplatzhalter 5">
            <a:extLst>
              <a:ext uri="{FF2B5EF4-FFF2-40B4-BE49-F238E27FC236}">
                <a16:creationId xmlns:a16="http://schemas.microsoft.com/office/drawing/2014/main" id="{501DE3A9-C31D-AC7E-10D5-770F08706DFB}"/>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FD56933B-09AD-39E9-2C64-6E651D21076A}"/>
              </a:ext>
            </a:extLst>
          </p:cNvPr>
          <p:cNvSpPr>
            <a:spLocks noGrp="1"/>
          </p:cNvSpPr>
          <p:nvPr>
            <p:ph sz="quarter" idx="35"/>
          </p:nvPr>
        </p:nvSpPr>
        <p:spPr/>
        <p:txBody>
          <a:bodyPr/>
          <a:lstStyle/>
          <a:p>
            <a:r>
              <a:rPr lang="de-DE" dirty="0"/>
              <a:t>Animation </a:t>
            </a:r>
            <a:r>
              <a:rPr lang="de-DE" dirty="0" err="1"/>
              <a:t>from</a:t>
            </a:r>
            <a:r>
              <a:rPr lang="de-DE" dirty="0"/>
              <a:t>: </a:t>
            </a:r>
            <a:r>
              <a:rPr lang="de-DE" dirty="0">
                <a:hlinkClick r:id="rId2"/>
              </a:rPr>
              <a:t>https://www.kittl.com/feature/text-layouts</a:t>
            </a:r>
            <a:r>
              <a:rPr lang="de-DE" dirty="0"/>
              <a:t> </a:t>
            </a:r>
          </a:p>
        </p:txBody>
      </p:sp>
      <p:pic>
        <p:nvPicPr>
          <p:cNvPr id="7170" name="Picture 2" descr="Premade text placed in animal circus logo design.">
            <a:extLst>
              <a:ext uri="{FF2B5EF4-FFF2-40B4-BE49-F238E27FC236}">
                <a16:creationId xmlns:a16="http://schemas.microsoft.com/office/drawing/2014/main" id="{6B2E6942-31EC-C0C6-5110-EA790668D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799" y="865981"/>
            <a:ext cx="6668017" cy="512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8934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dirty="0"/>
              <a:t>The Power of </a:t>
            </a:r>
            <a:r>
              <a:rPr lang="de-DE" dirty="0" err="1"/>
              <a:t>Coloration</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de-DE" dirty="0"/>
              <a:t>Colors</a:t>
            </a:r>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88</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Slides adapted from hci-lecture.org (A. Schmidt, N. Henze, K. Wolf, V. Schwind), Image from: </a:t>
            </a:r>
            <a:r>
              <a:rPr lang="de-DE" sz="1200" b="0" i="0" dirty="0">
                <a:solidFill>
                  <a:sysClr val="windowText" lastClr="000000"/>
                </a:solidFill>
                <a:effectLst/>
                <a:latin typeface="arial" panose="020B0604020202020204" pitchFamily="34" charset="0"/>
                <a:hlinkClick r:id="rId7"/>
              </a:rPr>
              <a:t>https://pxhere.com/de/photo/956874</a:t>
            </a:r>
            <a:r>
              <a:rPr lang="de-DE" sz="1200" b="0" i="0" dirty="0">
                <a:solidFill>
                  <a:sysClr val="windowText" lastClr="000000"/>
                </a:solidFill>
                <a:effectLst/>
                <a:latin typeface="arial" panose="020B0604020202020204" pitchFamily="34" charset="0"/>
              </a:rPr>
              <a:t> </a:t>
            </a:r>
            <a:endParaRPr lang="en-US" sz="1200" dirty="0">
              <a:solidFill>
                <a:sysClr val="windowText" lastClr="000000"/>
              </a:solidFill>
            </a:endParaRPr>
          </a:p>
        </p:txBody>
      </p:sp>
      <p:pic>
        <p:nvPicPr>
          <p:cNvPr id="7" name="Bildplatzhalter 6">
            <a:extLst>
              <a:ext uri="{FF2B5EF4-FFF2-40B4-BE49-F238E27FC236}">
                <a16:creationId xmlns:a16="http://schemas.microsoft.com/office/drawing/2014/main" id="{8274E2F2-F0F8-1FE7-0C65-FBD7ED9908D5}"/>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33258" b="33258"/>
          <a:stretch/>
        </p:blipFill>
        <p:spPr>
          <a:xfrm>
            <a:off x="0" y="1089025"/>
            <a:ext cx="12192000" cy="2879725"/>
          </a:xfrm>
        </p:spPr>
      </p:pic>
    </p:spTree>
    <p:extLst>
      <p:ext uri="{BB962C8B-B14F-4D97-AF65-F5344CB8AC3E}">
        <p14:creationId xmlns:p14="http://schemas.microsoft.com/office/powerpoint/2010/main" val="9431171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45F1BEE-6717-F13D-17DB-F38882D23C2A}"/>
              </a:ext>
            </a:extLst>
          </p:cNvPr>
          <p:cNvPicPr>
            <a:picLocks noChangeAspect="1"/>
          </p:cNvPicPr>
          <p:nvPr/>
        </p:nvPicPr>
        <p:blipFill rotWithShape="1">
          <a:blip r:embed="rId2">
            <a:extLst>
              <a:ext uri="{28A0092B-C50C-407E-A947-70E740481C1C}">
                <a14:useLocalDpi xmlns:a14="http://schemas.microsoft.com/office/drawing/2010/main" val="0"/>
              </a:ext>
            </a:extLst>
          </a:blip>
          <a:srcRect t="23303"/>
          <a:stretch/>
        </p:blipFill>
        <p:spPr>
          <a:xfrm>
            <a:off x="0" y="-1"/>
            <a:ext cx="12331584" cy="6858000"/>
          </a:xfrm>
          <a:prstGeom prst="rect">
            <a:avLst/>
          </a:prstGeom>
        </p:spPr>
      </p:pic>
      <p:pic>
        <p:nvPicPr>
          <p:cNvPr id="8" name="Grafik 7">
            <a:extLst>
              <a:ext uri="{FF2B5EF4-FFF2-40B4-BE49-F238E27FC236}">
                <a16:creationId xmlns:a16="http://schemas.microsoft.com/office/drawing/2014/main" id="{2518BC0E-2E9D-DEF9-8BAE-B863055D58FD}"/>
              </a:ext>
            </a:extLst>
          </p:cNvPr>
          <p:cNvPicPr>
            <a:picLocks noChangeAspect="1"/>
          </p:cNvPicPr>
          <p:nvPr/>
        </p:nvPicPr>
        <p:blipFill rotWithShape="1">
          <a:blip r:embed="rId3">
            <a:extLst>
              <a:ext uri="{28A0092B-C50C-407E-A947-70E740481C1C}">
                <a14:useLocalDpi xmlns:a14="http://schemas.microsoft.com/office/drawing/2010/main" val="0"/>
              </a:ext>
            </a:extLst>
          </a:blip>
          <a:srcRect r="40741" b="9051"/>
          <a:stretch/>
        </p:blipFill>
        <p:spPr>
          <a:xfrm>
            <a:off x="-2" y="-702"/>
            <a:ext cx="6165794" cy="6858701"/>
          </a:xfrm>
          <a:prstGeom prst="rect">
            <a:avLst/>
          </a:prstGeom>
        </p:spPr>
      </p:pic>
      <p:sp>
        <p:nvSpPr>
          <p:cNvPr id="6" name="Textplatzhalter 5">
            <a:extLst>
              <a:ext uri="{FF2B5EF4-FFF2-40B4-BE49-F238E27FC236}">
                <a16:creationId xmlns:a16="http://schemas.microsoft.com/office/drawing/2014/main" id="{6B36765E-495F-2E82-7370-1A4E4040D2DC}"/>
              </a:ext>
            </a:extLst>
          </p:cNvPr>
          <p:cNvSpPr>
            <a:spLocks noGrp="1"/>
          </p:cNvSpPr>
          <p:nvPr>
            <p:ph type="body" sz="quarter" idx="29"/>
          </p:nvPr>
        </p:nvSpPr>
        <p:spPr>
          <a:xfrm>
            <a:off x="695325" y="5505450"/>
            <a:ext cx="8577263" cy="1238250"/>
          </a:xfrm>
        </p:spPr>
        <p:txBody>
          <a:bodyPr/>
          <a:lstStyle/>
          <a:p>
            <a:r>
              <a:rPr lang="en-US" sz="1100" dirty="0">
                <a:solidFill>
                  <a:schemeClr val="bg1"/>
                </a:solidFill>
              </a:rPr>
              <a:t>Image Source </a:t>
            </a:r>
            <a:r>
              <a:rPr lang="de-DE" sz="1100" dirty="0">
                <a:solidFill>
                  <a:schemeClr val="bg1"/>
                </a:solidFill>
              </a:rPr>
              <a:t>https://www.wallpaperflare.com/blue-wall-city-and-urban-chair-chairs-color-colour-door-wallpaper-aziep &amp; after https://www.pexels.com/photo/close-up-photography-of-body-of-water-1439227/ </a:t>
            </a:r>
            <a:r>
              <a:rPr lang="de-DE" sz="1100" dirty="0" err="1">
                <a:solidFill>
                  <a:schemeClr val="bg1"/>
                </a:solidFill>
              </a:rPr>
              <a:t>by</a:t>
            </a:r>
            <a:r>
              <a:rPr lang="de-DE" sz="1100" dirty="0">
                <a:solidFill>
                  <a:schemeClr val="bg1"/>
                </a:solidFill>
              </a:rPr>
              <a:t>  Tim </a:t>
            </a:r>
            <a:r>
              <a:rPr lang="de-DE" sz="1100" dirty="0" err="1">
                <a:solidFill>
                  <a:schemeClr val="bg1"/>
                </a:solidFill>
              </a:rPr>
              <a:t>Mossholder</a:t>
            </a:r>
            <a:r>
              <a:rPr lang="de-DE" sz="1100" dirty="0">
                <a:solidFill>
                  <a:schemeClr val="bg1"/>
                </a:solidFill>
              </a:rPr>
              <a:t> Paper on </a:t>
            </a:r>
            <a:r>
              <a:rPr lang="de-DE" sz="1100" dirty="0" err="1">
                <a:solidFill>
                  <a:schemeClr val="bg1"/>
                </a:solidFill>
              </a:rPr>
              <a:t>color</a:t>
            </a:r>
            <a:r>
              <a:rPr lang="de-DE" sz="1100" dirty="0">
                <a:solidFill>
                  <a:schemeClr val="bg1"/>
                </a:solidFill>
              </a:rPr>
              <a:t> </a:t>
            </a:r>
            <a:r>
              <a:rPr lang="de-DE" sz="1100" dirty="0" err="1">
                <a:solidFill>
                  <a:schemeClr val="bg1"/>
                </a:solidFill>
              </a:rPr>
              <a:t>affects</a:t>
            </a:r>
            <a:r>
              <a:rPr lang="de-DE" sz="1100" dirty="0">
                <a:solidFill>
                  <a:schemeClr val="bg1"/>
                </a:solidFill>
              </a:rPr>
              <a:t>: </a:t>
            </a:r>
            <a:r>
              <a:rPr lang="en-US" sz="1100" dirty="0">
                <a:solidFill>
                  <a:schemeClr val="bg1"/>
                </a:solidFill>
              </a:rPr>
              <a:t>Ho, </a:t>
            </a:r>
            <a:r>
              <a:rPr lang="en-US" sz="1100" dirty="0" err="1">
                <a:solidFill>
                  <a:schemeClr val="bg1"/>
                </a:solidFill>
              </a:rPr>
              <a:t>Hsin</a:t>
            </a:r>
            <a:r>
              <a:rPr lang="en-US" sz="1100" dirty="0">
                <a:solidFill>
                  <a:schemeClr val="bg1"/>
                </a:solidFill>
              </a:rPr>
              <a:t>-Ni. (2015). Color-temperature correspondence and its impact on object temperature perception. </a:t>
            </a:r>
          </a:p>
        </p:txBody>
      </p:sp>
      <p:sp>
        <p:nvSpPr>
          <p:cNvPr id="4" name="Fußzeilenplatzhalter 3">
            <a:extLst>
              <a:ext uri="{FF2B5EF4-FFF2-40B4-BE49-F238E27FC236}">
                <a16:creationId xmlns:a16="http://schemas.microsoft.com/office/drawing/2014/main" id="{0E590FF3-B8E2-6EA1-F027-71FCACA29055}"/>
              </a:ext>
            </a:extLst>
          </p:cNvPr>
          <p:cNvSpPr>
            <a:spLocks noGrp="1"/>
          </p:cNvSpPr>
          <p:nvPr>
            <p:ph type="ftr" sz="quarter" idx="4294967295"/>
          </p:nvPr>
        </p:nvSpPr>
        <p:spPr>
          <a:xfrm>
            <a:off x="9347200" y="6318250"/>
            <a:ext cx="2844800" cy="539750"/>
          </a:xfrm>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1D43BC6C-CD2D-9526-B86F-91426A82574D}"/>
              </a:ext>
            </a:extLst>
          </p:cNvPr>
          <p:cNvSpPr>
            <a:spLocks noGrp="1"/>
          </p:cNvSpPr>
          <p:nvPr>
            <p:ph type="sldNum" sz="quarter" idx="4294967295"/>
          </p:nvPr>
        </p:nvSpPr>
        <p:spPr>
          <a:xfrm>
            <a:off x="11496675" y="6318250"/>
            <a:ext cx="695325" cy="539750"/>
          </a:xfrm>
        </p:spPr>
        <p:txBody>
          <a:bodyPr/>
          <a:lstStyle/>
          <a:p>
            <a:fld id="{BA24374A-C3A8-471A-8837-3FC31668ABE5}" type="slidenum">
              <a:rPr lang="de-DE" smtClean="0"/>
              <a:pPr/>
              <a:t>89</a:t>
            </a:fld>
            <a:endParaRPr lang="de-DE" dirty="0"/>
          </a:p>
        </p:txBody>
      </p:sp>
    </p:spTree>
    <p:extLst>
      <p:ext uri="{BB962C8B-B14F-4D97-AF65-F5344CB8AC3E}">
        <p14:creationId xmlns:p14="http://schemas.microsoft.com/office/powerpoint/2010/main" val="304530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B1357-3C8A-3632-EB7E-8035107F2FCD}"/>
              </a:ext>
            </a:extLst>
          </p:cNvPr>
          <p:cNvSpPr>
            <a:spLocks noGrp="1"/>
          </p:cNvSpPr>
          <p:nvPr>
            <p:ph type="title"/>
          </p:nvPr>
        </p:nvSpPr>
        <p:spPr/>
        <p:txBody>
          <a:bodyPr/>
          <a:lstStyle/>
          <a:p>
            <a:r>
              <a:rPr lang="en-US" dirty="0"/>
              <a:t>Dimensions of Interaction Design</a:t>
            </a:r>
            <a:endParaRPr lang="de-DE" dirty="0"/>
          </a:p>
        </p:txBody>
      </p:sp>
      <p:sp>
        <p:nvSpPr>
          <p:cNvPr id="3" name="Fußzeilenplatzhalter 2">
            <a:extLst>
              <a:ext uri="{FF2B5EF4-FFF2-40B4-BE49-F238E27FC236}">
                <a16:creationId xmlns:a16="http://schemas.microsoft.com/office/drawing/2014/main" id="{5A9617E2-F731-F84B-858A-E4345C08B1B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CB02344-6BE2-6E03-54B2-74E4CA3D3ED3}"/>
              </a:ext>
            </a:extLst>
          </p:cNvPr>
          <p:cNvSpPr>
            <a:spLocks noGrp="1"/>
          </p:cNvSpPr>
          <p:nvPr>
            <p:ph type="sldNum" sz="quarter" idx="28"/>
          </p:nvPr>
        </p:nvSpPr>
        <p:spPr/>
        <p:txBody>
          <a:bodyPr/>
          <a:lstStyle/>
          <a:p>
            <a:fld id="{BA24374A-C3A8-471A-8837-3FC31668ABE5}" type="slidenum">
              <a:rPr lang="de-DE" smtClean="0"/>
              <a:pPr/>
              <a:t>9</a:t>
            </a:fld>
            <a:endParaRPr lang="de-DE" dirty="0"/>
          </a:p>
        </p:txBody>
      </p:sp>
      <p:sp>
        <p:nvSpPr>
          <p:cNvPr id="11" name="Textplatzhalter 10">
            <a:extLst>
              <a:ext uri="{FF2B5EF4-FFF2-40B4-BE49-F238E27FC236}">
                <a16:creationId xmlns:a16="http://schemas.microsoft.com/office/drawing/2014/main" id="{BFF12763-58FF-088E-AC97-701BF732130E}"/>
              </a:ext>
            </a:extLst>
          </p:cNvPr>
          <p:cNvSpPr>
            <a:spLocks noGrp="1"/>
          </p:cNvSpPr>
          <p:nvPr>
            <p:ph type="body" sz="quarter" idx="21"/>
          </p:nvPr>
        </p:nvSpPr>
        <p:spPr/>
        <p:txBody>
          <a:bodyPr/>
          <a:lstStyle/>
          <a:p>
            <a:r>
              <a:rPr lang="de-DE" sz="1400" dirty="0"/>
              <a:t>Design</a:t>
            </a:r>
            <a:endParaRPr lang="de-DE" dirty="0"/>
          </a:p>
        </p:txBody>
      </p:sp>
      <p:sp>
        <p:nvSpPr>
          <p:cNvPr id="6" name="Textplatzhalter 5">
            <a:extLst>
              <a:ext uri="{FF2B5EF4-FFF2-40B4-BE49-F238E27FC236}">
                <a16:creationId xmlns:a16="http://schemas.microsoft.com/office/drawing/2014/main" id="{9ED485A5-FB78-1B38-2967-79B4B9D76E99}"/>
              </a:ext>
            </a:extLst>
          </p:cNvPr>
          <p:cNvSpPr>
            <a:spLocks noGrp="1"/>
          </p:cNvSpPr>
          <p:nvPr>
            <p:ph type="body" sz="quarter" idx="29"/>
          </p:nvPr>
        </p:nvSpPr>
        <p:spPr/>
        <p:txBody>
          <a:bodyPr>
            <a:normAutofit/>
          </a:bodyPr>
          <a:lstStyle/>
          <a:p>
            <a:r>
              <a:rPr lang="en-US" b="1" dirty="0">
                <a:solidFill>
                  <a:schemeClr val="accent1"/>
                </a:solidFill>
              </a:rPr>
              <a:t>Words</a:t>
            </a:r>
            <a:r>
              <a:rPr lang="en-US" dirty="0"/>
              <a:t>: They should communicate information to the user but not too much information. e.g., taglines, paragraphs, slogans etc.</a:t>
            </a:r>
          </a:p>
          <a:p>
            <a:r>
              <a:rPr lang="en-US" b="1" dirty="0">
                <a:solidFill>
                  <a:schemeClr val="accent1"/>
                </a:solidFill>
              </a:rPr>
              <a:t>Visual representation</a:t>
            </a:r>
            <a:r>
              <a:rPr lang="en-US" dirty="0"/>
              <a:t>: It includes all graphical elements like images, emojis, icons etc.</a:t>
            </a:r>
          </a:p>
          <a:p>
            <a:r>
              <a:rPr lang="en-US" b="1" dirty="0">
                <a:solidFill>
                  <a:schemeClr val="accent1"/>
                </a:solidFill>
              </a:rPr>
              <a:t>Physical</a:t>
            </a:r>
            <a:r>
              <a:rPr lang="en-US" b="1" dirty="0"/>
              <a:t> </a:t>
            </a:r>
            <a:r>
              <a:rPr lang="en-US" b="1" dirty="0">
                <a:solidFill>
                  <a:schemeClr val="accent1"/>
                </a:solidFill>
              </a:rPr>
              <a:t>objects or space</a:t>
            </a:r>
            <a:r>
              <a:rPr lang="en-US" dirty="0"/>
              <a:t>: It includes portability and flexibility of the applications.</a:t>
            </a:r>
          </a:p>
          <a:p>
            <a:r>
              <a:rPr lang="en-US" b="1" dirty="0">
                <a:solidFill>
                  <a:schemeClr val="accent1"/>
                </a:solidFill>
              </a:rPr>
              <a:t>Time</a:t>
            </a:r>
            <a:r>
              <a:rPr lang="en-US" dirty="0"/>
              <a:t>: It refers media that changes With time. For e.g. Animation, Sound, Videos etc.</a:t>
            </a:r>
          </a:p>
          <a:p>
            <a:r>
              <a:rPr lang="en-US" b="1" dirty="0">
                <a:solidFill>
                  <a:schemeClr val="accent1"/>
                </a:solidFill>
              </a:rPr>
              <a:t>Behavior</a:t>
            </a:r>
            <a:r>
              <a:rPr lang="en-US" dirty="0"/>
              <a:t>: It includes How do user perform actions on websites? How do users operate the product? It includes reactions and feedbacks of the user.</a:t>
            </a:r>
          </a:p>
        </p:txBody>
      </p:sp>
    </p:spTree>
    <p:extLst>
      <p:ext uri="{BB962C8B-B14F-4D97-AF65-F5344CB8AC3E}">
        <p14:creationId xmlns:p14="http://schemas.microsoft.com/office/powerpoint/2010/main" val="29961502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2F544-502A-4E5C-1884-F2AAB294991F}"/>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8149C0A8-AF45-E4FA-4261-8FF8C5407A3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2F649E7-6ACD-4AC0-CE9A-FFC3F93B2C02}"/>
              </a:ext>
            </a:extLst>
          </p:cNvPr>
          <p:cNvSpPr>
            <a:spLocks noGrp="1"/>
          </p:cNvSpPr>
          <p:nvPr>
            <p:ph type="sldNum" sz="quarter" idx="28"/>
          </p:nvPr>
        </p:nvSpPr>
        <p:spPr/>
        <p:txBody>
          <a:bodyPr/>
          <a:lstStyle/>
          <a:p>
            <a:fld id="{BA24374A-C3A8-471A-8837-3FC31668ABE5}" type="slidenum">
              <a:rPr lang="de-DE" smtClean="0"/>
              <a:pPr/>
              <a:t>90</a:t>
            </a:fld>
            <a:endParaRPr lang="de-DE" dirty="0"/>
          </a:p>
        </p:txBody>
      </p:sp>
      <p:sp>
        <p:nvSpPr>
          <p:cNvPr id="5" name="Textplatzhalter 4">
            <a:extLst>
              <a:ext uri="{FF2B5EF4-FFF2-40B4-BE49-F238E27FC236}">
                <a16:creationId xmlns:a16="http://schemas.microsoft.com/office/drawing/2014/main" id="{8744BC25-784F-F8AA-A64B-16143394BD23}"/>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271F86A7-CE03-57D7-D34C-0D7F5C7E63C1}"/>
              </a:ext>
            </a:extLst>
          </p:cNvPr>
          <p:cNvSpPr>
            <a:spLocks noGrp="1"/>
          </p:cNvSpPr>
          <p:nvPr>
            <p:ph type="body" sz="quarter" idx="29"/>
          </p:nvPr>
        </p:nvSpPr>
        <p:spPr/>
        <p:txBody>
          <a:bodyPr/>
          <a:lstStyle/>
          <a:p>
            <a:endParaRPr lang="de-DE"/>
          </a:p>
        </p:txBody>
      </p:sp>
      <p:pic>
        <p:nvPicPr>
          <p:cNvPr id="7" name="Picture 2" descr="Families pitch up on the banks of the blue lagoon in Buxton, Derbyshire, ignoring warnings that the clear blue waters have pH levels almost as strong as bleach">
            <a:extLst>
              <a:ext uri="{FF2B5EF4-FFF2-40B4-BE49-F238E27FC236}">
                <a16:creationId xmlns:a16="http://schemas.microsoft.com/office/drawing/2014/main" id="{61E2CBA7-74B1-14BF-F5C8-4801855D9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9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7834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2F544-502A-4E5C-1884-F2AAB294991F}"/>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8149C0A8-AF45-E4FA-4261-8FF8C5407A3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2F649E7-6ACD-4AC0-CE9A-FFC3F93B2C02}"/>
              </a:ext>
            </a:extLst>
          </p:cNvPr>
          <p:cNvSpPr>
            <a:spLocks noGrp="1"/>
          </p:cNvSpPr>
          <p:nvPr>
            <p:ph type="sldNum" sz="quarter" idx="28"/>
          </p:nvPr>
        </p:nvSpPr>
        <p:spPr/>
        <p:txBody>
          <a:bodyPr/>
          <a:lstStyle/>
          <a:p>
            <a:fld id="{BA24374A-C3A8-471A-8837-3FC31668ABE5}" type="slidenum">
              <a:rPr lang="de-DE" smtClean="0"/>
              <a:pPr/>
              <a:t>91</a:t>
            </a:fld>
            <a:endParaRPr lang="de-DE" dirty="0"/>
          </a:p>
        </p:txBody>
      </p:sp>
      <p:sp>
        <p:nvSpPr>
          <p:cNvPr id="5" name="Textplatzhalter 4">
            <a:extLst>
              <a:ext uri="{FF2B5EF4-FFF2-40B4-BE49-F238E27FC236}">
                <a16:creationId xmlns:a16="http://schemas.microsoft.com/office/drawing/2014/main" id="{8744BC25-784F-F8AA-A64B-16143394BD23}"/>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271F86A7-CE03-57D7-D34C-0D7F5C7E63C1}"/>
              </a:ext>
            </a:extLst>
          </p:cNvPr>
          <p:cNvSpPr>
            <a:spLocks noGrp="1"/>
          </p:cNvSpPr>
          <p:nvPr>
            <p:ph type="body" sz="quarter" idx="29"/>
          </p:nvPr>
        </p:nvSpPr>
        <p:spPr/>
        <p:txBody>
          <a:bodyPr/>
          <a:lstStyle/>
          <a:p>
            <a:endParaRPr lang="de-DE"/>
          </a:p>
        </p:txBody>
      </p:sp>
      <p:pic>
        <p:nvPicPr>
          <p:cNvPr id="7" name="Picture 2" descr="Families pitch up on the banks of the blue lagoon in Buxton, Derbyshire, ignoring warnings that the clear blue waters have pH levels almost as strong as bleach">
            <a:extLst>
              <a:ext uri="{FF2B5EF4-FFF2-40B4-BE49-F238E27FC236}">
                <a16:creationId xmlns:a16="http://schemas.microsoft.com/office/drawing/2014/main" id="{61E2CBA7-74B1-14BF-F5C8-4801855D9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939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oxic: A second sign overlooking the lagoon spells out just how strong the levels of Limestone are in the water. They are almost as powerful as ammonia and bleach">
            <a:extLst>
              <a:ext uri="{FF2B5EF4-FFF2-40B4-BE49-F238E27FC236}">
                <a16:creationId xmlns:a16="http://schemas.microsoft.com/office/drawing/2014/main" id="{B89BC43B-321B-8D85-8350-EC42582F9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950" y="109538"/>
            <a:ext cx="9182100" cy="663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2149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1250E3-3417-A08F-E25D-7114F49527E1}"/>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46E1ED1F-870F-8942-F49E-9D9B33CB5BF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05AB25A-1CDF-5634-4BC9-B1575B4EA20D}"/>
              </a:ext>
            </a:extLst>
          </p:cNvPr>
          <p:cNvSpPr>
            <a:spLocks noGrp="1"/>
          </p:cNvSpPr>
          <p:nvPr>
            <p:ph type="sldNum" sz="quarter" idx="28"/>
          </p:nvPr>
        </p:nvSpPr>
        <p:spPr/>
        <p:txBody>
          <a:bodyPr/>
          <a:lstStyle/>
          <a:p>
            <a:fld id="{BA24374A-C3A8-471A-8837-3FC31668ABE5}" type="slidenum">
              <a:rPr lang="de-DE" smtClean="0"/>
              <a:pPr/>
              <a:t>92</a:t>
            </a:fld>
            <a:endParaRPr lang="de-DE" dirty="0"/>
          </a:p>
        </p:txBody>
      </p:sp>
      <p:sp>
        <p:nvSpPr>
          <p:cNvPr id="5" name="Textplatzhalter 4">
            <a:extLst>
              <a:ext uri="{FF2B5EF4-FFF2-40B4-BE49-F238E27FC236}">
                <a16:creationId xmlns:a16="http://schemas.microsoft.com/office/drawing/2014/main" id="{927E17A6-ED99-0FD2-5BF7-9F40C8A13A46}"/>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A04F28E8-7FF7-0706-6A04-2D31EB887098}"/>
              </a:ext>
            </a:extLst>
          </p:cNvPr>
          <p:cNvSpPr>
            <a:spLocks noGrp="1"/>
          </p:cNvSpPr>
          <p:nvPr>
            <p:ph type="body" sz="quarter" idx="29"/>
          </p:nvPr>
        </p:nvSpPr>
        <p:spPr/>
        <p:txBody>
          <a:bodyPr/>
          <a:lstStyle/>
          <a:p>
            <a:endParaRPr lang="de-DE"/>
          </a:p>
        </p:txBody>
      </p:sp>
      <p:pic>
        <p:nvPicPr>
          <p:cNvPr id="7" name="Grafik 6" descr="Ein Bild, das Gras, draußen, Natur, Wasser enthält.&#10;&#10;Automatisch generierte Beschreibung">
            <a:extLst>
              <a:ext uri="{FF2B5EF4-FFF2-40B4-BE49-F238E27FC236}">
                <a16:creationId xmlns:a16="http://schemas.microsoft.com/office/drawing/2014/main" id="{11DECB32-5935-F6F4-9A36-A0199D1B2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954"/>
            <a:ext cx="12192000" cy="6786046"/>
          </a:xfrm>
          <a:prstGeom prst="rect">
            <a:avLst/>
          </a:prstGeom>
        </p:spPr>
      </p:pic>
    </p:spTree>
    <p:extLst>
      <p:ext uri="{BB962C8B-B14F-4D97-AF65-F5344CB8AC3E}">
        <p14:creationId xmlns:p14="http://schemas.microsoft.com/office/powerpoint/2010/main" val="32978872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E6EE1-3991-B735-15B7-2DEA241EE0BF}"/>
              </a:ext>
            </a:extLst>
          </p:cNvPr>
          <p:cNvSpPr>
            <a:spLocks noGrp="1"/>
          </p:cNvSpPr>
          <p:nvPr>
            <p:ph type="title"/>
          </p:nvPr>
        </p:nvSpPr>
        <p:spPr/>
        <p:txBody>
          <a:bodyPr/>
          <a:lstStyle/>
          <a:p>
            <a:r>
              <a:rPr lang="de-DE" dirty="0"/>
              <a:t>Blue</a:t>
            </a:r>
          </a:p>
        </p:txBody>
      </p:sp>
      <p:sp>
        <p:nvSpPr>
          <p:cNvPr id="3" name="Fußzeilenplatzhalter 2">
            <a:extLst>
              <a:ext uri="{FF2B5EF4-FFF2-40B4-BE49-F238E27FC236}">
                <a16:creationId xmlns:a16="http://schemas.microsoft.com/office/drawing/2014/main" id="{DA843797-0965-C1DF-2A59-9E9239FDE74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53A9B33-C1C1-7BB3-B4B6-C5E0DA90BF4E}"/>
              </a:ext>
            </a:extLst>
          </p:cNvPr>
          <p:cNvSpPr>
            <a:spLocks noGrp="1"/>
          </p:cNvSpPr>
          <p:nvPr>
            <p:ph type="sldNum" sz="quarter" idx="28"/>
          </p:nvPr>
        </p:nvSpPr>
        <p:spPr/>
        <p:txBody>
          <a:bodyPr/>
          <a:lstStyle/>
          <a:p>
            <a:fld id="{BA24374A-C3A8-471A-8837-3FC31668ABE5}" type="slidenum">
              <a:rPr lang="de-DE" smtClean="0"/>
              <a:pPr/>
              <a:t>93</a:t>
            </a:fld>
            <a:endParaRPr lang="de-DE" dirty="0"/>
          </a:p>
        </p:txBody>
      </p:sp>
      <p:sp>
        <p:nvSpPr>
          <p:cNvPr id="10" name="Textplatzhalter 9">
            <a:extLst>
              <a:ext uri="{FF2B5EF4-FFF2-40B4-BE49-F238E27FC236}">
                <a16:creationId xmlns:a16="http://schemas.microsoft.com/office/drawing/2014/main" id="{60BDEBAE-EDCD-3753-DF55-13D9F85AA280}"/>
              </a:ext>
            </a:extLst>
          </p:cNvPr>
          <p:cNvSpPr>
            <a:spLocks noGrp="1"/>
          </p:cNvSpPr>
          <p:nvPr>
            <p:ph type="body" sz="quarter" idx="21"/>
          </p:nvPr>
        </p:nvSpPr>
        <p:spPr/>
        <p:txBody>
          <a:bodyPr/>
          <a:lstStyle/>
          <a:p>
            <a:r>
              <a:rPr lang="de-DE" dirty="0"/>
              <a:t>Colors</a:t>
            </a:r>
          </a:p>
        </p:txBody>
      </p:sp>
      <p:sp>
        <p:nvSpPr>
          <p:cNvPr id="6" name="Textplatzhalter 5">
            <a:extLst>
              <a:ext uri="{FF2B5EF4-FFF2-40B4-BE49-F238E27FC236}">
                <a16:creationId xmlns:a16="http://schemas.microsoft.com/office/drawing/2014/main" id="{B5F36191-0FF2-C992-5522-2A74DCF5833C}"/>
              </a:ext>
            </a:extLst>
          </p:cNvPr>
          <p:cNvSpPr>
            <a:spLocks noGrp="1"/>
          </p:cNvSpPr>
          <p:nvPr>
            <p:ph type="body" sz="quarter" idx="29"/>
          </p:nvPr>
        </p:nvSpPr>
        <p:spPr/>
        <p:txBody>
          <a:bodyPr/>
          <a:lstStyle/>
          <a:p>
            <a:r>
              <a:rPr lang="de-DE" b="1" dirty="0">
                <a:solidFill>
                  <a:schemeClr val="accent1"/>
                </a:solidFill>
              </a:rPr>
              <a:t>The </a:t>
            </a:r>
            <a:r>
              <a:rPr lang="de-DE" b="1" dirty="0" err="1">
                <a:solidFill>
                  <a:schemeClr val="accent1"/>
                </a:solidFill>
              </a:rPr>
              <a:t>color</a:t>
            </a:r>
            <a:r>
              <a:rPr lang="de-DE" b="1" dirty="0">
                <a:solidFill>
                  <a:schemeClr val="accent1"/>
                </a:solidFill>
              </a:rPr>
              <a:t> of </a:t>
            </a:r>
            <a:r>
              <a:rPr lang="de-DE" b="1" dirty="0" err="1">
                <a:solidFill>
                  <a:schemeClr val="accent1"/>
                </a:solidFill>
              </a:rPr>
              <a:t>action</a:t>
            </a:r>
            <a:r>
              <a:rPr lang="de-DE" b="1" dirty="0">
                <a:solidFill>
                  <a:schemeClr val="accent1"/>
                </a:solidFill>
              </a:rPr>
              <a:t> and </a:t>
            </a:r>
            <a:r>
              <a:rPr lang="de-DE" b="1" dirty="0" err="1">
                <a:solidFill>
                  <a:schemeClr val="accent1"/>
                </a:solidFill>
              </a:rPr>
              <a:t>cooperation</a:t>
            </a:r>
            <a:r>
              <a:rPr lang="de-DE" b="1" dirty="0">
                <a:solidFill>
                  <a:schemeClr val="accent1"/>
                </a:solidFill>
              </a:rPr>
              <a:t> </a:t>
            </a:r>
          </a:p>
          <a:p>
            <a:pPr lvl="1"/>
            <a:r>
              <a:rPr lang="de-DE" dirty="0" err="1"/>
              <a:t>Is</a:t>
            </a:r>
            <a:r>
              <a:rPr lang="de-DE" dirty="0"/>
              <a:t> </a:t>
            </a:r>
            <a:r>
              <a:rPr lang="de-DE" dirty="0" err="1"/>
              <a:t>associated</a:t>
            </a:r>
            <a:r>
              <a:rPr lang="de-DE" dirty="0"/>
              <a:t> </a:t>
            </a:r>
            <a:r>
              <a:rPr lang="de-DE" dirty="0" err="1"/>
              <a:t>with</a:t>
            </a:r>
            <a:r>
              <a:rPr lang="de-DE" dirty="0"/>
              <a:t> </a:t>
            </a:r>
            <a:r>
              <a:rPr lang="de-DE" b="1" dirty="0" err="1">
                <a:solidFill>
                  <a:schemeClr val="accent1"/>
                </a:solidFill>
              </a:rPr>
              <a:t>openness</a:t>
            </a:r>
            <a:r>
              <a:rPr lang="de-DE" dirty="0"/>
              <a:t>, </a:t>
            </a:r>
            <a:r>
              <a:rPr lang="de-DE" b="1" dirty="0" err="1">
                <a:solidFill>
                  <a:schemeClr val="accent1"/>
                </a:solidFill>
              </a:rPr>
              <a:t>creativity</a:t>
            </a:r>
            <a:r>
              <a:rPr lang="de-DE" dirty="0"/>
              <a:t>, </a:t>
            </a:r>
            <a:r>
              <a:rPr lang="de-DE" b="1" dirty="0" err="1">
                <a:solidFill>
                  <a:schemeClr val="accent1"/>
                </a:solidFill>
              </a:rPr>
              <a:t>friendliness</a:t>
            </a:r>
            <a:r>
              <a:rPr lang="de-DE" dirty="0"/>
              <a:t>, </a:t>
            </a:r>
            <a:r>
              <a:rPr lang="de-DE" b="1" dirty="0" err="1">
                <a:solidFill>
                  <a:schemeClr val="accent1"/>
                </a:solidFill>
              </a:rPr>
              <a:t>approachability</a:t>
            </a:r>
            <a:endParaRPr lang="de-DE" b="1" dirty="0">
              <a:solidFill>
                <a:schemeClr val="accent1"/>
              </a:solidFill>
            </a:endParaRPr>
          </a:p>
          <a:p>
            <a:pPr lvl="1"/>
            <a:r>
              <a:rPr lang="de-DE" dirty="0"/>
              <a:t>Blue light </a:t>
            </a:r>
            <a:r>
              <a:rPr lang="de-DE" b="1" dirty="0" err="1">
                <a:solidFill>
                  <a:schemeClr val="accent1"/>
                </a:solidFill>
              </a:rPr>
              <a:t>increases</a:t>
            </a:r>
            <a:r>
              <a:rPr lang="de-DE" dirty="0"/>
              <a:t> </a:t>
            </a:r>
            <a:r>
              <a:rPr lang="de-DE" b="1" dirty="0" err="1">
                <a:solidFill>
                  <a:schemeClr val="accent1"/>
                </a:solidFill>
              </a:rPr>
              <a:t>alertness</a:t>
            </a:r>
            <a:r>
              <a:rPr lang="de-DE" dirty="0"/>
              <a:t>, </a:t>
            </a:r>
            <a:r>
              <a:rPr lang="de-DE" b="1" dirty="0" err="1">
                <a:solidFill>
                  <a:schemeClr val="accent1"/>
                </a:solidFill>
              </a:rPr>
              <a:t>concentration</a:t>
            </a:r>
            <a:r>
              <a:rPr lang="de-DE" dirty="0"/>
              <a:t>, </a:t>
            </a:r>
            <a:r>
              <a:rPr lang="de-DE" b="1" dirty="0" err="1">
                <a:solidFill>
                  <a:schemeClr val="accent1"/>
                </a:solidFill>
              </a:rPr>
              <a:t>performance</a:t>
            </a:r>
            <a:r>
              <a:rPr lang="de-DE" dirty="0"/>
              <a:t> and </a:t>
            </a:r>
            <a:r>
              <a:rPr lang="de-DE" b="1" dirty="0" err="1">
                <a:solidFill>
                  <a:schemeClr val="accent1"/>
                </a:solidFill>
              </a:rPr>
              <a:t>mood</a:t>
            </a:r>
            <a:endParaRPr lang="de-DE" b="1" dirty="0">
              <a:solidFill>
                <a:schemeClr val="accent1"/>
              </a:solidFill>
            </a:endParaRPr>
          </a:p>
          <a:p>
            <a:r>
              <a:rPr lang="en-US" b="1" dirty="0">
                <a:solidFill>
                  <a:schemeClr val="accent1"/>
                </a:solidFill>
              </a:rPr>
              <a:t>Delay the release of sleep-inducing melatonin</a:t>
            </a:r>
            <a:r>
              <a:rPr lang="en-US" dirty="0"/>
              <a:t>	</a:t>
            </a:r>
          </a:p>
          <a:p>
            <a:pPr lvl="1"/>
            <a:r>
              <a:rPr lang="en-US" dirty="0"/>
              <a:t>Not good if you want to sleep or work with blue-toned displays</a:t>
            </a:r>
          </a:p>
          <a:p>
            <a:pPr lvl="1"/>
            <a:r>
              <a:rPr lang="en-US" dirty="0"/>
              <a:t>Blue releases dopamine in the eyes, which is </a:t>
            </a:r>
            <a:r>
              <a:rPr lang="en-US" b="1" dirty="0">
                <a:solidFill>
                  <a:schemeClr val="accent1"/>
                </a:solidFill>
              </a:rPr>
              <a:t>responsible for eye growing </a:t>
            </a:r>
            <a:r>
              <a:rPr lang="en-US" dirty="0"/>
              <a:t>(associated with </a:t>
            </a:r>
            <a:r>
              <a:rPr lang="de-DE" dirty="0" err="1"/>
              <a:t>myopia</a:t>
            </a:r>
            <a:r>
              <a:rPr lang="de-DE" dirty="0"/>
              <a:t>)</a:t>
            </a:r>
          </a:p>
          <a:p>
            <a:endParaRPr lang="de-DE" dirty="0"/>
          </a:p>
        </p:txBody>
      </p:sp>
      <p:pic>
        <p:nvPicPr>
          <p:cNvPr id="7" name="Picture 6" descr="ONEVER Wecker am Bett Nicht tickt, Digitale LED-Anzeigenwürfeluhren Batteriebetrieb, Sprachsteuerung (Blau)">
            <a:extLst>
              <a:ext uri="{FF2B5EF4-FFF2-40B4-BE49-F238E27FC236}">
                <a16:creationId xmlns:a16="http://schemas.microsoft.com/office/drawing/2014/main" id="{49275EA4-80A1-1ED9-0AB6-25EA053859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308" b="12167"/>
          <a:stretch/>
        </p:blipFill>
        <p:spPr bwMode="auto">
          <a:xfrm>
            <a:off x="4276554" y="4391261"/>
            <a:ext cx="3181689" cy="18620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ildergebnis für smartphone night">
            <a:extLst>
              <a:ext uri="{FF2B5EF4-FFF2-40B4-BE49-F238E27FC236}">
                <a16:creationId xmlns:a16="http://schemas.microsoft.com/office/drawing/2014/main" id="{3ABE1B94-0F95-26B8-235B-A95153B78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4859" y="4336679"/>
            <a:ext cx="2699778" cy="1792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ildergebnis für blue office">
            <a:extLst>
              <a:ext uri="{FF2B5EF4-FFF2-40B4-BE49-F238E27FC236}">
                <a16:creationId xmlns:a16="http://schemas.microsoft.com/office/drawing/2014/main" id="{08AC2EE4-1712-8DD5-1317-7498B75815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608" y="4403756"/>
            <a:ext cx="2490045" cy="1658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5871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C5CF1-0F4A-319C-9871-18168BFEFC73}"/>
              </a:ext>
            </a:extLst>
          </p:cNvPr>
          <p:cNvSpPr>
            <a:spLocks noGrp="1"/>
          </p:cNvSpPr>
          <p:nvPr>
            <p:ph type="title"/>
          </p:nvPr>
        </p:nvSpPr>
        <p:spPr/>
        <p:txBody>
          <a:bodyPr/>
          <a:lstStyle/>
          <a:p>
            <a:r>
              <a:rPr lang="de-DE" dirty="0"/>
              <a:t>White</a:t>
            </a:r>
          </a:p>
        </p:txBody>
      </p:sp>
      <p:sp>
        <p:nvSpPr>
          <p:cNvPr id="3" name="Fußzeilenplatzhalter 2">
            <a:extLst>
              <a:ext uri="{FF2B5EF4-FFF2-40B4-BE49-F238E27FC236}">
                <a16:creationId xmlns:a16="http://schemas.microsoft.com/office/drawing/2014/main" id="{F7CB79C0-BDE9-8BD0-1B7C-1DDF2DD0746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71BD92E-ED1D-42A3-884B-1655AD90CA4C}"/>
              </a:ext>
            </a:extLst>
          </p:cNvPr>
          <p:cNvSpPr>
            <a:spLocks noGrp="1"/>
          </p:cNvSpPr>
          <p:nvPr>
            <p:ph type="sldNum" sz="quarter" idx="28"/>
          </p:nvPr>
        </p:nvSpPr>
        <p:spPr/>
        <p:txBody>
          <a:bodyPr/>
          <a:lstStyle/>
          <a:p>
            <a:fld id="{BA24374A-C3A8-471A-8837-3FC31668ABE5}" type="slidenum">
              <a:rPr lang="de-DE" smtClean="0"/>
              <a:pPr/>
              <a:t>94</a:t>
            </a:fld>
            <a:endParaRPr lang="de-DE" dirty="0"/>
          </a:p>
        </p:txBody>
      </p:sp>
      <p:sp>
        <p:nvSpPr>
          <p:cNvPr id="5" name="Textplatzhalter 4">
            <a:extLst>
              <a:ext uri="{FF2B5EF4-FFF2-40B4-BE49-F238E27FC236}">
                <a16:creationId xmlns:a16="http://schemas.microsoft.com/office/drawing/2014/main" id="{842C4735-6D27-8B19-25E4-BAA5C09622B7}"/>
              </a:ext>
            </a:extLst>
          </p:cNvPr>
          <p:cNvSpPr>
            <a:spLocks noGrp="1"/>
          </p:cNvSpPr>
          <p:nvPr>
            <p:ph type="body" sz="quarter" idx="21"/>
          </p:nvPr>
        </p:nvSpPr>
        <p:spPr/>
        <p:txBody>
          <a:bodyPr/>
          <a:lstStyle/>
          <a:p>
            <a:r>
              <a:rPr lang="de-DE" dirty="0"/>
              <a:t>Colors</a:t>
            </a:r>
          </a:p>
        </p:txBody>
      </p:sp>
      <p:sp>
        <p:nvSpPr>
          <p:cNvPr id="6" name="Textplatzhalter 5">
            <a:extLst>
              <a:ext uri="{FF2B5EF4-FFF2-40B4-BE49-F238E27FC236}">
                <a16:creationId xmlns:a16="http://schemas.microsoft.com/office/drawing/2014/main" id="{52365FBB-9AE6-E6B9-54C7-74F8D5EEFAE4}"/>
              </a:ext>
            </a:extLst>
          </p:cNvPr>
          <p:cNvSpPr>
            <a:spLocks noGrp="1"/>
          </p:cNvSpPr>
          <p:nvPr>
            <p:ph type="body" sz="quarter" idx="29"/>
          </p:nvPr>
        </p:nvSpPr>
        <p:spPr/>
        <p:txBody>
          <a:bodyPr/>
          <a:lstStyle/>
          <a:p>
            <a:r>
              <a:rPr lang="de-DE" b="1" dirty="0">
                <a:solidFill>
                  <a:schemeClr val="accent1"/>
                </a:solidFill>
              </a:rPr>
              <a:t>The </a:t>
            </a:r>
            <a:r>
              <a:rPr lang="de-DE" b="1" dirty="0" err="1">
                <a:solidFill>
                  <a:schemeClr val="accent1"/>
                </a:solidFill>
              </a:rPr>
              <a:t>color</a:t>
            </a:r>
            <a:r>
              <a:rPr lang="de-DE" b="1" dirty="0">
                <a:solidFill>
                  <a:schemeClr val="accent1"/>
                </a:solidFill>
              </a:rPr>
              <a:t> of </a:t>
            </a:r>
            <a:r>
              <a:rPr lang="de-DE" b="1" dirty="0" err="1">
                <a:solidFill>
                  <a:schemeClr val="accent1"/>
                </a:solidFill>
              </a:rPr>
              <a:t>peace</a:t>
            </a:r>
            <a:r>
              <a:rPr lang="de-DE" b="1" dirty="0">
                <a:solidFill>
                  <a:schemeClr val="accent1"/>
                </a:solidFill>
              </a:rPr>
              <a:t> </a:t>
            </a:r>
          </a:p>
          <a:p>
            <a:pPr lvl="1"/>
            <a:r>
              <a:rPr lang="de-DE" dirty="0"/>
              <a:t>Associated </a:t>
            </a:r>
            <a:r>
              <a:rPr lang="de-DE" dirty="0" err="1"/>
              <a:t>with</a:t>
            </a:r>
            <a:r>
              <a:rPr lang="de-DE" dirty="0"/>
              <a:t> </a:t>
            </a:r>
            <a:r>
              <a:rPr lang="de-DE" b="1" dirty="0" err="1">
                <a:solidFill>
                  <a:schemeClr val="accent1"/>
                </a:solidFill>
              </a:rPr>
              <a:t>moral</a:t>
            </a:r>
            <a:r>
              <a:rPr lang="de-DE" b="1" dirty="0">
                <a:solidFill>
                  <a:schemeClr val="accent1"/>
                </a:solidFill>
              </a:rPr>
              <a:t> </a:t>
            </a:r>
            <a:r>
              <a:rPr lang="de-DE" b="1" dirty="0" err="1">
                <a:solidFill>
                  <a:schemeClr val="accent1"/>
                </a:solidFill>
              </a:rPr>
              <a:t>goodness</a:t>
            </a:r>
            <a:r>
              <a:rPr lang="de-DE" dirty="0"/>
              <a:t>, </a:t>
            </a:r>
            <a:r>
              <a:rPr lang="de-DE" b="1" dirty="0" err="1">
                <a:solidFill>
                  <a:schemeClr val="accent1"/>
                </a:solidFill>
              </a:rPr>
              <a:t>security</a:t>
            </a:r>
            <a:r>
              <a:rPr lang="de-DE" dirty="0"/>
              <a:t>, </a:t>
            </a:r>
            <a:r>
              <a:rPr lang="de-DE" b="1" dirty="0" err="1">
                <a:solidFill>
                  <a:schemeClr val="accent1"/>
                </a:solidFill>
              </a:rPr>
              <a:t>passivety</a:t>
            </a:r>
            <a:r>
              <a:rPr lang="de-DE" dirty="0"/>
              <a:t>, and </a:t>
            </a:r>
            <a:r>
              <a:rPr lang="de-DE" b="1" dirty="0" err="1">
                <a:solidFill>
                  <a:schemeClr val="accent1"/>
                </a:solidFill>
              </a:rPr>
              <a:t>safety</a:t>
            </a:r>
            <a:endParaRPr lang="de-DE" b="1" dirty="0">
              <a:solidFill>
                <a:schemeClr val="accent1"/>
              </a:solidFill>
            </a:endParaRPr>
          </a:p>
          <a:p>
            <a:pPr lvl="1"/>
            <a:r>
              <a:rPr lang="de-DE" b="1" dirty="0">
                <a:solidFill>
                  <a:schemeClr val="accent1"/>
                </a:solidFill>
              </a:rPr>
              <a:t>Gods</a:t>
            </a:r>
            <a:r>
              <a:rPr lang="de-DE" dirty="0"/>
              <a:t>, </a:t>
            </a:r>
            <a:r>
              <a:rPr lang="de-DE" b="1" dirty="0" err="1">
                <a:solidFill>
                  <a:schemeClr val="accent1"/>
                </a:solidFill>
              </a:rPr>
              <a:t>angels</a:t>
            </a:r>
            <a:r>
              <a:rPr lang="de-DE" dirty="0"/>
              <a:t>, and </a:t>
            </a:r>
            <a:r>
              <a:rPr lang="de-DE" b="1" dirty="0" err="1">
                <a:solidFill>
                  <a:schemeClr val="accent1"/>
                </a:solidFill>
              </a:rPr>
              <a:t>prophets</a:t>
            </a:r>
            <a:r>
              <a:rPr lang="de-DE" dirty="0"/>
              <a:t> </a:t>
            </a:r>
            <a:r>
              <a:rPr lang="de-DE" dirty="0" err="1"/>
              <a:t>are</a:t>
            </a:r>
            <a:r>
              <a:rPr lang="de-DE" dirty="0"/>
              <a:t> </a:t>
            </a:r>
            <a:r>
              <a:rPr lang="de-DE" dirty="0" err="1"/>
              <a:t>often</a:t>
            </a:r>
            <a:r>
              <a:rPr lang="de-DE" dirty="0"/>
              <a:t> </a:t>
            </a:r>
            <a:r>
              <a:rPr lang="de-DE" dirty="0" err="1"/>
              <a:t>depicted</a:t>
            </a:r>
            <a:r>
              <a:rPr lang="de-DE" dirty="0"/>
              <a:t> </a:t>
            </a:r>
            <a:r>
              <a:rPr lang="de-DE" dirty="0" err="1"/>
              <a:t>draped</a:t>
            </a:r>
            <a:r>
              <a:rPr lang="de-DE" dirty="0"/>
              <a:t> and in light-</a:t>
            </a:r>
            <a:r>
              <a:rPr lang="de-DE" dirty="0" err="1"/>
              <a:t>colored</a:t>
            </a:r>
            <a:r>
              <a:rPr lang="de-DE" dirty="0"/>
              <a:t> </a:t>
            </a:r>
            <a:r>
              <a:rPr lang="de-DE" dirty="0" err="1"/>
              <a:t>clothes</a:t>
            </a:r>
            <a:endParaRPr lang="de-DE" dirty="0"/>
          </a:p>
          <a:p>
            <a:r>
              <a:rPr lang="de-DE" dirty="0"/>
              <a:t>White </a:t>
            </a:r>
            <a:r>
              <a:rPr lang="de-DE" dirty="0" err="1"/>
              <a:t>products</a:t>
            </a:r>
            <a:r>
              <a:rPr lang="de-DE" dirty="0"/>
              <a:t> </a:t>
            </a:r>
            <a:r>
              <a:rPr lang="de-DE" dirty="0" err="1"/>
              <a:t>are</a:t>
            </a:r>
            <a:r>
              <a:rPr lang="de-DE" dirty="0"/>
              <a:t> </a:t>
            </a:r>
            <a:r>
              <a:rPr lang="de-DE" dirty="0" err="1"/>
              <a:t>perceived</a:t>
            </a:r>
            <a:r>
              <a:rPr lang="de-DE" dirty="0"/>
              <a:t> to </a:t>
            </a:r>
            <a:r>
              <a:rPr lang="de-DE" dirty="0" err="1"/>
              <a:t>be</a:t>
            </a:r>
            <a:r>
              <a:rPr lang="de-DE" dirty="0"/>
              <a:t> </a:t>
            </a:r>
            <a:r>
              <a:rPr lang="de-DE" dirty="0" err="1"/>
              <a:t>classy</a:t>
            </a:r>
            <a:r>
              <a:rPr lang="de-DE" dirty="0"/>
              <a:t>, </a:t>
            </a:r>
            <a:r>
              <a:rPr lang="de-DE" dirty="0" err="1"/>
              <a:t>timeless</a:t>
            </a:r>
            <a:r>
              <a:rPr lang="de-DE" dirty="0"/>
              <a:t>, and high-</a:t>
            </a:r>
            <a:r>
              <a:rPr lang="de-DE" dirty="0" err="1"/>
              <a:t>valued</a:t>
            </a:r>
            <a:endParaRPr lang="de-DE" dirty="0"/>
          </a:p>
          <a:p>
            <a:r>
              <a:rPr lang="de-DE" dirty="0"/>
              <a:t>Placebo </a:t>
            </a:r>
            <a:r>
              <a:rPr lang="de-DE" dirty="0" err="1"/>
              <a:t>pills</a:t>
            </a:r>
            <a:r>
              <a:rPr lang="de-DE" dirty="0"/>
              <a:t> </a:t>
            </a:r>
            <a:r>
              <a:rPr lang="de-DE" dirty="0" err="1"/>
              <a:t>are</a:t>
            </a:r>
            <a:r>
              <a:rPr lang="de-DE" dirty="0"/>
              <a:t> </a:t>
            </a:r>
            <a:r>
              <a:rPr lang="de-DE" dirty="0" err="1"/>
              <a:t>perceived</a:t>
            </a:r>
            <a:r>
              <a:rPr lang="de-DE" dirty="0"/>
              <a:t> to </a:t>
            </a:r>
            <a:r>
              <a:rPr lang="de-DE" dirty="0" err="1"/>
              <a:t>be</a:t>
            </a:r>
            <a:r>
              <a:rPr lang="de-DE" dirty="0"/>
              <a:t> least potent</a:t>
            </a:r>
          </a:p>
          <a:p>
            <a:endParaRPr lang="de-DE" dirty="0"/>
          </a:p>
          <a:p>
            <a:endParaRPr lang="de-DE" dirty="0"/>
          </a:p>
        </p:txBody>
      </p:sp>
      <p:pic>
        <p:nvPicPr>
          <p:cNvPr id="7" name="Picture 10" descr="Ähnliches Foto">
            <a:extLst>
              <a:ext uri="{FF2B5EF4-FFF2-40B4-BE49-F238E27FC236}">
                <a16:creationId xmlns:a16="http://schemas.microsoft.com/office/drawing/2014/main" id="{D9C5FCBD-E18F-E4BB-7E20-6EDFD821B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12" y="3731452"/>
            <a:ext cx="4600546" cy="24102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ildergebnis für white couch">
            <a:extLst>
              <a:ext uri="{FF2B5EF4-FFF2-40B4-BE49-F238E27FC236}">
                <a16:creationId xmlns:a16="http://schemas.microsoft.com/office/drawing/2014/main" id="{AC8B8736-9D2E-D5A3-D0A7-D65E2EB3832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50916" y="3968750"/>
            <a:ext cx="3863272" cy="20050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ildergebnis für white watch">
            <a:extLst>
              <a:ext uri="{FF2B5EF4-FFF2-40B4-BE49-F238E27FC236}">
                <a16:creationId xmlns:a16="http://schemas.microsoft.com/office/drawing/2014/main" id="{CE0E7338-7C85-ADA5-F8DD-379824A4FF0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5871" y="3563000"/>
            <a:ext cx="2025277" cy="292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4801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F53362-67CE-442E-6249-372F5CD9C731}"/>
              </a:ext>
            </a:extLst>
          </p:cNvPr>
          <p:cNvSpPr>
            <a:spLocks noGrp="1"/>
          </p:cNvSpPr>
          <p:nvPr>
            <p:ph type="title"/>
          </p:nvPr>
        </p:nvSpPr>
        <p:spPr/>
        <p:txBody>
          <a:bodyPr/>
          <a:lstStyle/>
          <a:p>
            <a:r>
              <a:rPr lang="de-DE" dirty="0"/>
              <a:t>Black</a:t>
            </a:r>
          </a:p>
        </p:txBody>
      </p:sp>
      <p:sp>
        <p:nvSpPr>
          <p:cNvPr id="3" name="Fußzeilenplatzhalter 2">
            <a:extLst>
              <a:ext uri="{FF2B5EF4-FFF2-40B4-BE49-F238E27FC236}">
                <a16:creationId xmlns:a16="http://schemas.microsoft.com/office/drawing/2014/main" id="{F6584869-582F-CD52-EFB2-EA87675FD4B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4C64BB3-A885-FB27-7B6E-5AF2225F90AC}"/>
              </a:ext>
            </a:extLst>
          </p:cNvPr>
          <p:cNvSpPr>
            <a:spLocks noGrp="1"/>
          </p:cNvSpPr>
          <p:nvPr>
            <p:ph type="sldNum" sz="quarter" idx="28"/>
          </p:nvPr>
        </p:nvSpPr>
        <p:spPr/>
        <p:txBody>
          <a:bodyPr/>
          <a:lstStyle/>
          <a:p>
            <a:fld id="{BA24374A-C3A8-471A-8837-3FC31668ABE5}" type="slidenum">
              <a:rPr lang="de-DE" smtClean="0"/>
              <a:pPr/>
              <a:t>95</a:t>
            </a:fld>
            <a:endParaRPr lang="de-DE" dirty="0"/>
          </a:p>
        </p:txBody>
      </p:sp>
      <p:sp>
        <p:nvSpPr>
          <p:cNvPr id="5" name="Textplatzhalter 4">
            <a:extLst>
              <a:ext uri="{FF2B5EF4-FFF2-40B4-BE49-F238E27FC236}">
                <a16:creationId xmlns:a16="http://schemas.microsoft.com/office/drawing/2014/main" id="{4F361D91-E29D-DA0F-73F4-699CFE4DD045}"/>
              </a:ext>
            </a:extLst>
          </p:cNvPr>
          <p:cNvSpPr>
            <a:spLocks noGrp="1"/>
          </p:cNvSpPr>
          <p:nvPr>
            <p:ph type="body" sz="quarter" idx="21"/>
          </p:nvPr>
        </p:nvSpPr>
        <p:spPr/>
        <p:txBody>
          <a:bodyPr/>
          <a:lstStyle/>
          <a:p>
            <a:r>
              <a:rPr lang="de-DE" dirty="0"/>
              <a:t>Colors</a:t>
            </a:r>
          </a:p>
        </p:txBody>
      </p:sp>
      <p:sp>
        <p:nvSpPr>
          <p:cNvPr id="6" name="Textplatzhalter 5">
            <a:extLst>
              <a:ext uri="{FF2B5EF4-FFF2-40B4-BE49-F238E27FC236}">
                <a16:creationId xmlns:a16="http://schemas.microsoft.com/office/drawing/2014/main" id="{CC31F308-46D7-917D-01CC-BD5555EB772E}"/>
              </a:ext>
            </a:extLst>
          </p:cNvPr>
          <p:cNvSpPr>
            <a:spLocks noGrp="1"/>
          </p:cNvSpPr>
          <p:nvPr>
            <p:ph type="body" sz="quarter" idx="29"/>
          </p:nvPr>
        </p:nvSpPr>
        <p:spPr/>
        <p:txBody>
          <a:bodyPr/>
          <a:lstStyle/>
          <a:p>
            <a:r>
              <a:rPr lang="de-DE" b="1" dirty="0">
                <a:solidFill>
                  <a:schemeClr val="accent1"/>
                </a:solidFill>
              </a:rPr>
              <a:t>The </a:t>
            </a:r>
            <a:r>
              <a:rPr lang="de-DE" b="1" dirty="0" err="1">
                <a:solidFill>
                  <a:schemeClr val="accent1"/>
                </a:solidFill>
              </a:rPr>
              <a:t>color</a:t>
            </a:r>
            <a:r>
              <a:rPr lang="de-DE" b="1" dirty="0">
                <a:solidFill>
                  <a:schemeClr val="accent1"/>
                </a:solidFill>
              </a:rPr>
              <a:t> of </a:t>
            </a:r>
            <a:r>
              <a:rPr lang="de-DE" b="1" dirty="0" err="1">
                <a:solidFill>
                  <a:schemeClr val="accent1"/>
                </a:solidFill>
              </a:rPr>
              <a:t>dispair</a:t>
            </a:r>
            <a:endParaRPr lang="de-DE" b="1" dirty="0">
              <a:solidFill>
                <a:schemeClr val="accent1"/>
              </a:solidFill>
            </a:endParaRPr>
          </a:p>
          <a:p>
            <a:pPr lvl="1"/>
            <a:r>
              <a:rPr lang="de-DE" dirty="0"/>
              <a:t>From a </a:t>
            </a:r>
            <a:r>
              <a:rPr lang="de-DE" dirty="0" err="1"/>
              <a:t>psychological</a:t>
            </a:r>
            <a:r>
              <a:rPr lang="de-DE" dirty="0"/>
              <a:t> </a:t>
            </a:r>
            <a:r>
              <a:rPr lang="de-DE" dirty="0" err="1"/>
              <a:t>perspective</a:t>
            </a:r>
            <a:r>
              <a:rPr lang="de-DE" dirty="0"/>
              <a:t>: </a:t>
            </a:r>
            <a:r>
              <a:rPr lang="de-DE" dirty="0" err="1"/>
              <a:t>the</a:t>
            </a:r>
            <a:r>
              <a:rPr lang="de-DE" dirty="0"/>
              <a:t> </a:t>
            </a:r>
            <a:r>
              <a:rPr lang="de-DE" dirty="0" err="1"/>
              <a:t>absence</a:t>
            </a:r>
            <a:r>
              <a:rPr lang="de-DE" dirty="0"/>
              <a:t> of </a:t>
            </a:r>
            <a:r>
              <a:rPr lang="de-DE" dirty="0" err="1"/>
              <a:t>color</a:t>
            </a:r>
            <a:endParaRPr lang="de-DE" dirty="0"/>
          </a:p>
          <a:p>
            <a:pPr lvl="1"/>
            <a:r>
              <a:rPr lang="de-DE" dirty="0"/>
              <a:t>From a </a:t>
            </a:r>
            <a:r>
              <a:rPr lang="de-DE" dirty="0" err="1"/>
              <a:t>neurological</a:t>
            </a:r>
            <a:r>
              <a:rPr lang="de-DE" dirty="0"/>
              <a:t> and </a:t>
            </a:r>
            <a:r>
              <a:rPr lang="de-DE" dirty="0" err="1"/>
              <a:t>psychological</a:t>
            </a:r>
            <a:r>
              <a:rPr lang="de-DE" dirty="0"/>
              <a:t> </a:t>
            </a:r>
            <a:r>
              <a:rPr lang="de-DE" dirty="0" err="1"/>
              <a:t>perspective</a:t>
            </a:r>
            <a:r>
              <a:rPr lang="de-DE" dirty="0"/>
              <a:t> (</a:t>
            </a:r>
            <a:r>
              <a:rPr lang="de-DE" dirty="0" err="1"/>
              <a:t>what</a:t>
            </a:r>
            <a:r>
              <a:rPr lang="de-DE" dirty="0"/>
              <a:t> </a:t>
            </a:r>
            <a:r>
              <a:rPr lang="de-DE" dirty="0" err="1"/>
              <a:t>the</a:t>
            </a:r>
            <a:r>
              <a:rPr lang="de-DE" dirty="0"/>
              <a:t> human </a:t>
            </a:r>
            <a:r>
              <a:rPr lang="de-DE" dirty="0" err="1"/>
              <a:t>brain</a:t>
            </a:r>
            <a:r>
              <a:rPr lang="de-DE" dirty="0"/>
              <a:t> </a:t>
            </a:r>
            <a:r>
              <a:rPr lang="de-DE" dirty="0" err="1"/>
              <a:t>recognizes</a:t>
            </a:r>
            <a:r>
              <a:rPr lang="de-DE" dirty="0"/>
              <a:t>): </a:t>
            </a:r>
            <a:r>
              <a:rPr lang="de-DE" dirty="0" err="1"/>
              <a:t>black</a:t>
            </a:r>
            <a:r>
              <a:rPr lang="de-DE" dirty="0"/>
              <a:t> and </a:t>
            </a:r>
            <a:r>
              <a:rPr lang="de-DE" dirty="0" err="1"/>
              <a:t>white</a:t>
            </a:r>
            <a:r>
              <a:rPr lang="de-DE" dirty="0"/>
              <a:t> </a:t>
            </a:r>
            <a:r>
              <a:rPr lang="de-DE" dirty="0" err="1"/>
              <a:t>are</a:t>
            </a:r>
            <a:r>
              <a:rPr lang="de-DE" dirty="0"/>
              <a:t> like </a:t>
            </a:r>
            <a:r>
              <a:rPr lang="de-DE" dirty="0" err="1"/>
              <a:t>any</a:t>
            </a:r>
            <a:r>
              <a:rPr lang="de-DE" dirty="0"/>
              <a:t> </a:t>
            </a:r>
            <a:r>
              <a:rPr lang="de-DE" dirty="0" err="1"/>
              <a:t>other</a:t>
            </a:r>
            <a:r>
              <a:rPr lang="de-DE" dirty="0"/>
              <a:t> </a:t>
            </a:r>
            <a:r>
              <a:rPr lang="de-DE" dirty="0" err="1"/>
              <a:t>colors</a:t>
            </a:r>
            <a:endParaRPr lang="de-DE" dirty="0"/>
          </a:p>
          <a:p>
            <a:r>
              <a:rPr lang="de-DE" dirty="0"/>
              <a:t>Black </a:t>
            </a:r>
            <a:r>
              <a:rPr lang="de-DE" dirty="0" err="1"/>
              <a:t>is</a:t>
            </a:r>
            <a:r>
              <a:rPr lang="de-DE" dirty="0"/>
              <a:t> </a:t>
            </a:r>
            <a:r>
              <a:rPr lang="de-DE" b="1" dirty="0" err="1">
                <a:solidFill>
                  <a:schemeClr val="accent1"/>
                </a:solidFill>
              </a:rPr>
              <a:t>associated</a:t>
            </a:r>
            <a:r>
              <a:rPr lang="de-DE" b="1" dirty="0">
                <a:solidFill>
                  <a:schemeClr val="accent1"/>
                </a:solidFill>
              </a:rPr>
              <a:t> </a:t>
            </a:r>
            <a:r>
              <a:rPr lang="de-DE" b="1" dirty="0" err="1">
                <a:solidFill>
                  <a:schemeClr val="accent1"/>
                </a:solidFill>
              </a:rPr>
              <a:t>with</a:t>
            </a:r>
            <a:r>
              <a:rPr lang="de-DE" b="1" dirty="0">
                <a:solidFill>
                  <a:schemeClr val="accent1"/>
                </a:solidFill>
              </a:rPr>
              <a:t> </a:t>
            </a:r>
            <a:r>
              <a:rPr lang="de-DE" b="1" dirty="0" err="1">
                <a:solidFill>
                  <a:schemeClr val="accent1"/>
                </a:solidFill>
              </a:rPr>
              <a:t>evil</a:t>
            </a:r>
            <a:r>
              <a:rPr lang="de-DE" b="1" dirty="0">
                <a:solidFill>
                  <a:schemeClr val="accent1"/>
                </a:solidFill>
              </a:rPr>
              <a:t> and </a:t>
            </a:r>
            <a:r>
              <a:rPr lang="de-DE" b="1" dirty="0" err="1">
                <a:solidFill>
                  <a:schemeClr val="accent1"/>
                </a:solidFill>
              </a:rPr>
              <a:t>foreboding</a:t>
            </a:r>
            <a:r>
              <a:rPr lang="de-DE" b="1" dirty="0">
                <a:solidFill>
                  <a:schemeClr val="accent1"/>
                </a:solidFill>
              </a:rPr>
              <a:t> </a:t>
            </a:r>
            <a:r>
              <a:rPr lang="de-DE" dirty="0" err="1"/>
              <a:t>likely</a:t>
            </a:r>
            <a:r>
              <a:rPr lang="de-DE" dirty="0"/>
              <a:t> due to an </a:t>
            </a:r>
            <a:r>
              <a:rPr lang="de-DE" dirty="0" err="1"/>
              <a:t>association</a:t>
            </a:r>
            <a:r>
              <a:rPr lang="de-DE" dirty="0"/>
              <a:t> </a:t>
            </a:r>
            <a:r>
              <a:rPr lang="de-DE" dirty="0" err="1"/>
              <a:t>with</a:t>
            </a:r>
            <a:r>
              <a:rPr lang="de-DE" dirty="0"/>
              <a:t> </a:t>
            </a:r>
            <a:r>
              <a:rPr lang="de-DE" dirty="0" err="1"/>
              <a:t>darkness</a:t>
            </a:r>
            <a:r>
              <a:rPr lang="de-DE" dirty="0"/>
              <a:t> and </a:t>
            </a:r>
            <a:r>
              <a:rPr lang="de-DE" dirty="0" err="1"/>
              <a:t>vulnerability</a:t>
            </a:r>
            <a:r>
              <a:rPr lang="de-DE" dirty="0"/>
              <a:t> to </a:t>
            </a:r>
            <a:r>
              <a:rPr lang="de-DE" dirty="0" err="1"/>
              <a:t>nocturnal</a:t>
            </a:r>
            <a:r>
              <a:rPr lang="de-DE" dirty="0"/>
              <a:t> </a:t>
            </a:r>
            <a:r>
              <a:rPr lang="de-DE" dirty="0" err="1"/>
              <a:t>predators</a:t>
            </a:r>
            <a:endParaRPr lang="de-DE" dirty="0"/>
          </a:p>
          <a:p>
            <a:pPr lvl="1"/>
            <a:r>
              <a:rPr lang="de-DE" dirty="0"/>
              <a:t>Black </a:t>
            </a:r>
            <a:r>
              <a:rPr lang="de-DE" dirty="0" err="1"/>
              <a:t>signals</a:t>
            </a:r>
            <a:r>
              <a:rPr lang="de-DE" dirty="0"/>
              <a:t> </a:t>
            </a:r>
            <a:r>
              <a:rPr lang="de-DE" dirty="0" err="1"/>
              <a:t>aggression</a:t>
            </a:r>
            <a:r>
              <a:rPr lang="de-DE" dirty="0"/>
              <a:t> and </a:t>
            </a:r>
            <a:r>
              <a:rPr lang="de-DE" dirty="0" err="1"/>
              <a:t>dominance</a:t>
            </a:r>
            <a:endParaRPr lang="de-DE" dirty="0"/>
          </a:p>
          <a:p>
            <a:pPr lvl="1"/>
            <a:r>
              <a:rPr lang="de-DE" dirty="0"/>
              <a:t>Black and </a:t>
            </a:r>
            <a:r>
              <a:rPr lang="de-DE" dirty="0" err="1"/>
              <a:t>glossiness</a:t>
            </a:r>
            <a:r>
              <a:rPr lang="de-DE" dirty="0"/>
              <a:t> </a:t>
            </a:r>
            <a:r>
              <a:rPr lang="de-DE" dirty="0" err="1"/>
              <a:t>is</a:t>
            </a:r>
            <a:r>
              <a:rPr lang="de-DE" dirty="0"/>
              <a:t> </a:t>
            </a:r>
            <a:r>
              <a:rPr lang="de-DE" dirty="0" err="1"/>
              <a:t>perceived</a:t>
            </a:r>
            <a:r>
              <a:rPr lang="de-DE" dirty="0"/>
              <a:t> to </a:t>
            </a:r>
            <a:r>
              <a:rPr lang="de-DE" dirty="0" err="1"/>
              <a:t>be</a:t>
            </a:r>
            <a:r>
              <a:rPr lang="de-DE" dirty="0"/>
              <a:t> </a:t>
            </a:r>
            <a:r>
              <a:rPr lang="de-DE" dirty="0" err="1"/>
              <a:t>class</a:t>
            </a:r>
            <a:r>
              <a:rPr lang="de-DE" dirty="0"/>
              <a:t>, high-</a:t>
            </a:r>
            <a:r>
              <a:rPr lang="de-DE" dirty="0" err="1"/>
              <a:t>valued</a:t>
            </a:r>
            <a:r>
              <a:rPr lang="de-DE" dirty="0"/>
              <a:t>, and social power</a:t>
            </a:r>
          </a:p>
          <a:p>
            <a:endParaRPr lang="de-DE" dirty="0"/>
          </a:p>
        </p:txBody>
      </p:sp>
      <p:pic>
        <p:nvPicPr>
          <p:cNvPr id="7" name="Grafik 6" descr="Ein Bild, das Auto, Transport, grün enthält.&#10;&#10;Automatisch generierte Beschreibung">
            <a:extLst>
              <a:ext uri="{FF2B5EF4-FFF2-40B4-BE49-F238E27FC236}">
                <a16:creationId xmlns:a16="http://schemas.microsoft.com/office/drawing/2014/main" id="{88105747-EAC8-17C4-2051-4A79BCF3761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20632" y="4508499"/>
            <a:ext cx="3602354" cy="2033587"/>
          </a:xfrm>
          <a:prstGeom prst="rect">
            <a:avLst/>
          </a:prstGeom>
        </p:spPr>
      </p:pic>
      <p:pic>
        <p:nvPicPr>
          <p:cNvPr id="8" name="Picture 6" descr="Bildergebnis für black cars">
            <a:extLst>
              <a:ext uri="{FF2B5EF4-FFF2-40B4-BE49-F238E27FC236}">
                <a16:creationId xmlns:a16="http://schemas.microsoft.com/office/drawing/2014/main" id="{2E331925-A972-4C10-BC5E-527808B78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4744808"/>
            <a:ext cx="3899868" cy="13640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Phone 11 Pro Max bei 1&amp;1">
            <a:extLst>
              <a:ext uri="{FF2B5EF4-FFF2-40B4-BE49-F238E27FC236}">
                <a16:creationId xmlns:a16="http://schemas.microsoft.com/office/drawing/2014/main" id="{809BFB58-DDEB-D2BE-0BBF-E5F70815B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8516" y="4848716"/>
            <a:ext cx="682041" cy="13640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media.ldlc.com/r1600/ld3/zoom/2010/LD0000777996.png">
            <a:extLst>
              <a:ext uri="{FF2B5EF4-FFF2-40B4-BE49-F238E27FC236}">
                <a16:creationId xmlns:a16="http://schemas.microsoft.com/office/drawing/2014/main" id="{C0D2627B-2842-42EE-227A-D28843D896F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8864" y="4744808"/>
            <a:ext cx="1667785" cy="1667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6012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02F87-AEF7-5B90-BE4E-034E9ED8F9BC}"/>
              </a:ext>
            </a:extLst>
          </p:cNvPr>
          <p:cNvSpPr>
            <a:spLocks noGrp="1"/>
          </p:cNvSpPr>
          <p:nvPr>
            <p:ph type="title"/>
          </p:nvPr>
        </p:nvSpPr>
        <p:spPr/>
        <p:txBody>
          <a:bodyPr/>
          <a:lstStyle/>
          <a:p>
            <a:r>
              <a:rPr lang="en-US" dirty="0"/>
              <a:t>Yellow</a:t>
            </a:r>
            <a:endParaRPr lang="de-DE" dirty="0"/>
          </a:p>
        </p:txBody>
      </p:sp>
      <p:sp>
        <p:nvSpPr>
          <p:cNvPr id="3" name="Fußzeilenplatzhalter 2">
            <a:extLst>
              <a:ext uri="{FF2B5EF4-FFF2-40B4-BE49-F238E27FC236}">
                <a16:creationId xmlns:a16="http://schemas.microsoft.com/office/drawing/2014/main" id="{EAAEB806-1FAD-2026-2120-6E36DA77B8C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6046B95-D800-4FFF-F0B3-16F58C26F799}"/>
              </a:ext>
            </a:extLst>
          </p:cNvPr>
          <p:cNvSpPr>
            <a:spLocks noGrp="1"/>
          </p:cNvSpPr>
          <p:nvPr>
            <p:ph type="sldNum" sz="quarter" idx="28"/>
          </p:nvPr>
        </p:nvSpPr>
        <p:spPr/>
        <p:txBody>
          <a:bodyPr/>
          <a:lstStyle/>
          <a:p>
            <a:fld id="{BA24374A-C3A8-471A-8837-3FC31668ABE5}" type="slidenum">
              <a:rPr lang="de-DE" smtClean="0"/>
              <a:pPr/>
              <a:t>96</a:t>
            </a:fld>
            <a:endParaRPr lang="de-DE" dirty="0"/>
          </a:p>
        </p:txBody>
      </p:sp>
      <p:sp>
        <p:nvSpPr>
          <p:cNvPr id="5" name="Textplatzhalter 4">
            <a:extLst>
              <a:ext uri="{FF2B5EF4-FFF2-40B4-BE49-F238E27FC236}">
                <a16:creationId xmlns:a16="http://schemas.microsoft.com/office/drawing/2014/main" id="{0E4CD7DF-F2CD-328C-BA62-1A6D8A4F7418}"/>
              </a:ext>
            </a:extLst>
          </p:cNvPr>
          <p:cNvSpPr>
            <a:spLocks noGrp="1"/>
          </p:cNvSpPr>
          <p:nvPr>
            <p:ph type="body" sz="quarter" idx="21"/>
          </p:nvPr>
        </p:nvSpPr>
        <p:spPr/>
        <p:txBody>
          <a:bodyPr/>
          <a:lstStyle/>
          <a:p>
            <a:r>
              <a:rPr lang="de-DE" dirty="0"/>
              <a:t>Colors</a:t>
            </a:r>
          </a:p>
        </p:txBody>
      </p:sp>
      <p:sp>
        <p:nvSpPr>
          <p:cNvPr id="6" name="Textplatzhalter 5">
            <a:extLst>
              <a:ext uri="{FF2B5EF4-FFF2-40B4-BE49-F238E27FC236}">
                <a16:creationId xmlns:a16="http://schemas.microsoft.com/office/drawing/2014/main" id="{DBE17888-8AFE-7025-931F-6DED46508088}"/>
              </a:ext>
            </a:extLst>
          </p:cNvPr>
          <p:cNvSpPr>
            <a:spLocks noGrp="1"/>
          </p:cNvSpPr>
          <p:nvPr>
            <p:ph type="body" sz="quarter" idx="29"/>
          </p:nvPr>
        </p:nvSpPr>
        <p:spPr/>
        <p:txBody>
          <a:bodyPr/>
          <a:lstStyle/>
          <a:p>
            <a:r>
              <a:rPr lang="de-DE" dirty="0"/>
              <a:t>The </a:t>
            </a:r>
            <a:r>
              <a:rPr lang="de-DE" dirty="0" err="1"/>
              <a:t>easiest</a:t>
            </a:r>
            <a:r>
              <a:rPr lang="de-DE" dirty="0"/>
              <a:t> </a:t>
            </a:r>
            <a:r>
              <a:rPr lang="de-DE" dirty="0" err="1"/>
              <a:t>color</a:t>
            </a:r>
            <a:r>
              <a:rPr lang="de-DE" dirty="0"/>
              <a:t> to </a:t>
            </a:r>
            <a:r>
              <a:rPr lang="de-DE" dirty="0" err="1"/>
              <a:t>see</a:t>
            </a:r>
            <a:r>
              <a:rPr lang="de-DE" dirty="0"/>
              <a:t> in all </a:t>
            </a:r>
            <a:r>
              <a:rPr lang="de-DE" dirty="0" err="1"/>
              <a:t>lighting</a:t>
            </a:r>
            <a:r>
              <a:rPr lang="de-DE" dirty="0"/>
              <a:t> </a:t>
            </a:r>
            <a:r>
              <a:rPr lang="de-DE" dirty="0" err="1"/>
              <a:t>conditions</a:t>
            </a:r>
            <a:endParaRPr lang="de-DE" dirty="0"/>
          </a:p>
          <a:p>
            <a:r>
              <a:rPr lang="de-DE" dirty="0" err="1"/>
              <a:t>Reduce</a:t>
            </a:r>
            <a:r>
              <a:rPr lang="de-DE" dirty="0"/>
              <a:t> </a:t>
            </a:r>
            <a:r>
              <a:rPr lang="de-DE" dirty="0" err="1"/>
              <a:t>the</a:t>
            </a:r>
            <a:r>
              <a:rPr lang="de-DE" dirty="0"/>
              <a:t> </a:t>
            </a:r>
            <a:r>
              <a:rPr lang="de-DE" dirty="0" err="1"/>
              <a:t>risk</a:t>
            </a:r>
            <a:r>
              <a:rPr lang="de-DE" dirty="0"/>
              <a:t> of </a:t>
            </a:r>
            <a:r>
              <a:rPr lang="de-DE" dirty="0" err="1"/>
              <a:t>visibility-realted</a:t>
            </a:r>
            <a:r>
              <a:rPr lang="de-DE" dirty="0"/>
              <a:t> </a:t>
            </a:r>
            <a:r>
              <a:rPr lang="de-DE" dirty="0" err="1"/>
              <a:t>accidents</a:t>
            </a:r>
            <a:r>
              <a:rPr lang="de-DE" dirty="0"/>
              <a:t> </a:t>
            </a:r>
            <a:r>
              <a:rPr lang="de-DE" dirty="0" err="1"/>
              <a:t>by</a:t>
            </a:r>
            <a:r>
              <a:rPr lang="de-DE" dirty="0"/>
              <a:t> 3x!</a:t>
            </a:r>
          </a:p>
          <a:p>
            <a:endParaRPr lang="de-DE" dirty="0"/>
          </a:p>
          <a:p>
            <a:endParaRPr lang="de-DE" dirty="0"/>
          </a:p>
        </p:txBody>
      </p:sp>
      <p:pic>
        <p:nvPicPr>
          <p:cNvPr id="7" name="Picture 2" descr="Bildergebnis für greenish yellow ,fire trucks">
            <a:extLst>
              <a:ext uri="{FF2B5EF4-FFF2-40B4-BE49-F238E27FC236}">
                <a16:creationId xmlns:a16="http://schemas.microsoft.com/office/drawing/2014/main" id="{F0D6890C-22DE-6DB5-13C6-765D241A7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471" y="2788494"/>
            <a:ext cx="4561716" cy="27085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Ähnliches Foto">
            <a:extLst>
              <a:ext uri="{FF2B5EF4-FFF2-40B4-BE49-F238E27FC236}">
                <a16:creationId xmlns:a16="http://schemas.microsoft.com/office/drawing/2014/main" id="{AFF851BA-E3DA-C810-DE0A-97198361F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88493"/>
            <a:ext cx="4815145" cy="2708519"/>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D2F1B653-1DB6-9C1E-6AF4-797108DA2121}"/>
              </a:ext>
            </a:extLst>
          </p:cNvPr>
          <p:cNvSpPr txBox="1"/>
          <p:nvPr/>
        </p:nvSpPr>
        <p:spPr>
          <a:xfrm>
            <a:off x="2109738" y="5609193"/>
            <a:ext cx="3235181" cy="369332"/>
          </a:xfrm>
          <a:prstGeom prst="rect">
            <a:avLst/>
          </a:prstGeom>
          <a:noFill/>
        </p:spPr>
        <p:txBody>
          <a:bodyPr wrap="none" rtlCol="0">
            <a:spAutoFit/>
          </a:bodyPr>
          <a:lstStyle/>
          <a:p>
            <a:r>
              <a:rPr lang="de-DE" dirty="0" err="1"/>
              <a:t>recommended</a:t>
            </a:r>
            <a:r>
              <a:rPr lang="de-DE" dirty="0"/>
              <a:t> </a:t>
            </a:r>
            <a:r>
              <a:rPr lang="de-DE" dirty="0" err="1"/>
              <a:t>by</a:t>
            </a:r>
            <a:r>
              <a:rPr lang="de-DE" dirty="0"/>
              <a:t> </a:t>
            </a:r>
            <a:r>
              <a:rPr lang="de-DE" dirty="0" err="1"/>
              <a:t>researchers</a:t>
            </a:r>
            <a:endParaRPr lang="de-DE" dirty="0"/>
          </a:p>
        </p:txBody>
      </p:sp>
      <p:sp>
        <p:nvSpPr>
          <p:cNvPr id="10" name="Textfeld 9">
            <a:extLst>
              <a:ext uri="{FF2B5EF4-FFF2-40B4-BE49-F238E27FC236}">
                <a16:creationId xmlns:a16="http://schemas.microsoft.com/office/drawing/2014/main" id="{A6C577EB-2329-352D-5890-FD75D8755CE0}"/>
              </a:ext>
            </a:extLst>
          </p:cNvPr>
          <p:cNvSpPr txBox="1"/>
          <p:nvPr/>
        </p:nvSpPr>
        <p:spPr>
          <a:xfrm>
            <a:off x="7621785" y="5609193"/>
            <a:ext cx="2060179" cy="369332"/>
          </a:xfrm>
          <a:prstGeom prst="rect">
            <a:avLst/>
          </a:prstGeom>
          <a:noFill/>
        </p:spPr>
        <p:txBody>
          <a:bodyPr wrap="none" rtlCol="0">
            <a:spAutoFit/>
          </a:bodyPr>
          <a:lstStyle/>
          <a:p>
            <a:r>
              <a:rPr lang="de-DE" dirty="0" err="1"/>
              <a:t>today</a:t>
            </a:r>
            <a:r>
              <a:rPr lang="de-DE" dirty="0"/>
              <a:t> </a:t>
            </a:r>
            <a:r>
              <a:rPr lang="de-DE" dirty="0" err="1"/>
              <a:t>mostly</a:t>
            </a:r>
            <a:r>
              <a:rPr lang="de-DE" dirty="0"/>
              <a:t> </a:t>
            </a:r>
            <a:r>
              <a:rPr lang="de-DE" dirty="0" err="1"/>
              <a:t>used</a:t>
            </a:r>
            <a:endParaRPr lang="de-DE" dirty="0"/>
          </a:p>
        </p:txBody>
      </p:sp>
    </p:spTree>
    <p:extLst>
      <p:ext uri="{BB962C8B-B14F-4D97-AF65-F5344CB8AC3E}">
        <p14:creationId xmlns:p14="http://schemas.microsoft.com/office/powerpoint/2010/main" val="28074885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A33BDB-3382-166D-2975-CC896E79D154}"/>
              </a:ext>
            </a:extLst>
          </p:cNvPr>
          <p:cNvSpPr>
            <a:spLocks noGrp="1"/>
          </p:cNvSpPr>
          <p:nvPr>
            <p:ph type="title"/>
          </p:nvPr>
        </p:nvSpPr>
        <p:spPr/>
        <p:txBody>
          <a:bodyPr/>
          <a:lstStyle/>
          <a:p>
            <a:r>
              <a:rPr lang="de-DE" dirty="0"/>
              <a:t>Yellow</a:t>
            </a:r>
          </a:p>
        </p:txBody>
      </p:sp>
      <p:sp>
        <p:nvSpPr>
          <p:cNvPr id="3" name="Fußzeilenplatzhalter 2">
            <a:extLst>
              <a:ext uri="{FF2B5EF4-FFF2-40B4-BE49-F238E27FC236}">
                <a16:creationId xmlns:a16="http://schemas.microsoft.com/office/drawing/2014/main" id="{744EEACD-5D29-2F5A-D7A1-93D10C48451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31CADEF-42AC-9BF4-6C7F-4752E8173105}"/>
              </a:ext>
            </a:extLst>
          </p:cNvPr>
          <p:cNvSpPr>
            <a:spLocks noGrp="1"/>
          </p:cNvSpPr>
          <p:nvPr>
            <p:ph type="sldNum" sz="quarter" idx="28"/>
          </p:nvPr>
        </p:nvSpPr>
        <p:spPr/>
        <p:txBody>
          <a:bodyPr/>
          <a:lstStyle/>
          <a:p>
            <a:fld id="{BA24374A-C3A8-471A-8837-3FC31668ABE5}" type="slidenum">
              <a:rPr lang="de-DE" smtClean="0"/>
              <a:pPr/>
              <a:t>97</a:t>
            </a:fld>
            <a:endParaRPr lang="de-DE" dirty="0"/>
          </a:p>
        </p:txBody>
      </p:sp>
      <p:sp>
        <p:nvSpPr>
          <p:cNvPr id="5" name="Textplatzhalter 4">
            <a:extLst>
              <a:ext uri="{FF2B5EF4-FFF2-40B4-BE49-F238E27FC236}">
                <a16:creationId xmlns:a16="http://schemas.microsoft.com/office/drawing/2014/main" id="{3DCD47C3-BB95-C077-A126-3AB07E8FE46C}"/>
              </a:ext>
            </a:extLst>
          </p:cNvPr>
          <p:cNvSpPr>
            <a:spLocks noGrp="1"/>
          </p:cNvSpPr>
          <p:nvPr>
            <p:ph type="body" sz="quarter" idx="21"/>
          </p:nvPr>
        </p:nvSpPr>
        <p:spPr/>
        <p:txBody>
          <a:bodyPr/>
          <a:lstStyle/>
          <a:p>
            <a:r>
              <a:rPr lang="de-DE" dirty="0"/>
              <a:t>Colors</a:t>
            </a:r>
          </a:p>
        </p:txBody>
      </p:sp>
      <p:sp>
        <p:nvSpPr>
          <p:cNvPr id="6" name="Textplatzhalter 5">
            <a:extLst>
              <a:ext uri="{FF2B5EF4-FFF2-40B4-BE49-F238E27FC236}">
                <a16:creationId xmlns:a16="http://schemas.microsoft.com/office/drawing/2014/main" id="{D4A2FFA7-E656-59B9-1B7A-B5910BC1EF32}"/>
              </a:ext>
            </a:extLst>
          </p:cNvPr>
          <p:cNvSpPr>
            <a:spLocks noGrp="1"/>
          </p:cNvSpPr>
          <p:nvPr>
            <p:ph type="body" sz="quarter" idx="29"/>
          </p:nvPr>
        </p:nvSpPr>
        <p:spPr/>
        <p:txBody>
          <a:bodyPr/>
          <a:lstStyle/>
          <a:p>
            <a:r>
              <a:rPr lang="en-US" dirty="0"/>
              <a:t>The preferred color for a firefighting </a:t>
            </a:r>
            <a:r>
              <a:rPr lang="de-DE" dirty="0" err="1"/>
              <a:t>vehicle</a:t>
            </a:r>
            <a:r>
              <a:rPr lang="en-US" dirty="0"/>
              <a:t> depends highly on </a:t>
            </a:r>
            <a:r>
              <a:rPr lang="en-US" b="1" dirty="0">
                <a:solidFill>
                  <a:schemeClr val="accent1"/>
                </a:solidFill>
              </a:rPr>
              <a:t>emotions</a:t>
            </a:r>
            <a:r>
              <a:rPr lang="en-US" dirty="0"/>
              <a:t>, </a:t>
            </a:r>
            <a:r>
              <a:rPr lang="en-US" b="1" dirty="0">
                <a:solidFill>
                  <a:schemeClr val="accent1"/>
                </a:solidFill>
              </a:rPr>
              <a:t>individual</a:t>
            </a:r>
            <a:r>
              <a:rPr lang="en-US" b="1" dirty="0"/>
              <a:t> </a:t>
            </a:r>
            <a:r>
              <a:rPr lang="en-US" b="1" dirty="0">
                <a:solidFill>
                  <a:schemeClr val="accent1"/>
                </a:solidFill>
              </a:rPr>
              <a:t>needs</a:t>
            </a:r>
            <a:r>
              <a:rPr lang="en-US" dirty="0"/>
              <a:t>, and </a:t>
            </a:r>
            <a:r>
              <a:rPr lang="en-US" b="1" dirty="0">
                <a:solidFill>
                  <a:schemeClr val="accent1"/>
                </a:solidFill>
              </a:rPr>
              <a:t>traditions</a:t>
            </a:r>
            <a:endParaRPr lang="en-US" dirty="0">
              <a:solidFill>
                <a:schemeClr val="accent1"/>
              </a:solidFill>
            </a:endParaRPr>
          </a:p>
          <a:p>
            <a:r>
              <a:rPr lang="en-US" dirty="0"/>
              <a:t>Colors have a very subjective and emotional component</a:t>
            </a:r>
          </a:p>
          <a:p>
            <a:r>
              <a:rPr lang="en-US" b="1" dirty="0">
                <a:solidFill>
                  <a:schemeClr val="accent1"/>
                </a:solidFill>
              </a:rPr>
              <a:t>The color of fear</a:t>
            </a:r>
          </a:p>
          <a:p>
            <a:pPr lvl="1"/>
            <a:r>
              <a:rPr lang="en-US" dirty="0">
                <a:solidFill>
                  <a:srgbClr val="E7E707"/>
                </a:solidFill>
              </a:rPr>
              <a:t>Yellow</a:t>
            </a:r>
            <a:r>
              <a:rPr lang="en-US" dirty="0"/>
              <a:t> often </a:t>
            </a:r>
            <a:r>
              <a:rPr lang="de-DE" dirty="0" err="1"/>
              <a:t>evokes</a:t>
            </a:r>
            <a:r>
              <a:rPr lang="de-DE" dirty="0"/>
              <a:t> </a:t>
            </a:r>
            <a:r>
              <a:rPr lang="de-DE" dirty="0" err="1"/>
              <a:t>pleasant</a:t>
            </a:r>
            <a:r>
              <a:rPr lang="de-DE" dirty="0"/>
              <a:t>, </a:t>
            </a:r>
            <a:r>
              <a:rPr lang="de-DE" dirty="0" err="1"/>
              <a:t>cheerful</a:t>
            </a:r>
            <a:r>
              <a:rPr lang="de-DE" dirty="0"/>
              <a:t> </a:t>
            </a:r>
            <a:r>
              <a:rPr lang="de-DE" dirty="0" err="1"/>
              <a:t>feelings</a:t>
            </a:r>
            <a:r>
              <a:rPr lang="de-DE" dirty="0"/>
              <a:t> but m</a:t>
            </a:r>
            <a:r>
              <a:rPr lang="en-US" dirty="0" err="1"/>
              <a:t>en</a:t>
            </a:r>
            <a:r>
              <a:rPr lang="en-US" dirty="0"/>
              <a:t> usually perceive yellow as a lighthearted or childish</a:t>
            </a:r>
            <a:endParaRPr lang="de-DE" dirty="0"/>
          </a:p>
          <a:p>
            <a:pPr lvl="1"/>
            <a:r>
              <a:rPr lang="de-DE" dirty="0" err="1">
                <a:solidFill>
                  <a:srgbClr val="C00000"/>
                </a:solidFill>
              </a:rPr>
              <a:t>Red</a:t>
            </a:r>
            <a:r>
              <a:rPr lang="de-DE" dirty="0"/>
              <a:t> </a:t>
            </a:r>
            <a:r>
              <a:rPr lang="de-DE" dirty="0" err="1"/>
              <a:t>is</a:t>
            </a:r>
            <a:r>
              <a:rPr lang="de-DE" dirty="0"/>
              <a:t> </a:t>
            </a:r>
            <a:r>
              <a:rPr lang="de-DE" dirty="0" err="1"/>
              <a:t>highly</a:t>
            </a:r>
            <a:r>
              <a:rPr lang="de-DE" dirty="0"/>
              <a:t> emotional and a </a:t>
            </a:r>
            <a:r>
              <a:rPr lang="de-DE" dirty="0" err="1"/>
              <a:t>subjective</a:t>
            </a:r>
            <a:r>
              <a:rPr lang="de-DE" dirty="0"/>
              <a:t> </a:t>
            </a:r>
            <a:r>
              <a:rPr lang="de-DE" dirty="0" err="1"/>
              <a:t>sign</a:t>
            </a:r>
            <a:r>
              <a:rPr lang="de-DE" dirty="0"/>
              <a:t> of „</a:t>
            </a:r>
            <a:r>
              <a:rPr lang="de-DE" dirty="0" err="1"/>
              <a:t>danger</a:t>
            </a:r>
            <a:r>
              <a:rPr lang="de-DE" dirty="0"/>
              <a:t>“, „</a:t>
            </a:r>
            <a:r>
              <a:rPr lang="de-DE" dirty="0" err="1"/>
              <a:t>energy</a:t>
            </a:r>
            <a:r>
              <a:rPr lang="de-DE" dirty="0"/>
              <a:t>“, „</a:t>
            </a:r>
            <a:r>
              <a:rPr lang="de-DE" dirty="0" err="1"/>
              <a:t>strength</a:t>
            </a:r>
            <a:r>
              <a:rPr lang="de-DE" dirty="0"/>
              <a:t>“, and „power“ – </a:t>
            </a:r>
            <a:r>
              <a:rPr lang="de-DE" dirty="0" err="1"/>
              <a:t>everything</a:t>
            </a:r>
            <a:r>
              <a:rPr lang="de-DE" dirty="0"/>
              <a:t> a </a:t>
            </a:r>
            <a:r>
              <a:rPr lang="de-DE" dirty="0" err="1"/>
              <a:t>firefighter</a:t>
            </a:r>
            <a:r>
              <a:rPr lang="de-DE" dirty="0"/>
              <a:t> stands </a:t>
            </a:r>
            <a:r>
              <a:rPr lang="de-DE" dirty="0" err="1"/>
              <a:t>for</a:t>
            </a:r>
            <a:r>
              <a:rPr lang="de-DE" dirty="0"/>
              <a:t>!</a:t>
            </a:r>
          </a:p>
          <a:p>
            <a:r>
              <a:rPr lang="de-DE" dirty="0" err="1"/>
              <a:t>Objective</a:t>
            </a:r>
            <a:r>
              <a:rPr lang="de-DE" dirty="0"/>
              <a:t> and </a:t>
            </a:r>
            <a:r>
              <a:rPr lang="de-DE" dirty="0" err="1"/>
              <a:t>subjective</a:t>
            </a:r>
            <a:r>
              <a:rPr lang="de-DE" dirty="0"/>
              <a:t> </a:t>
            </a:r>
            <a:r>
              <a:rPr lang="de-DE" dirty="0" err="1"/>
              <a:t>methods</a:t>
            </a:r>
            <a:r>
              <a:rPr lang="de-DE" dirty="0"/>
              <a:t> </a:t>
            </a:r>
            <a:r>
              <a:rPr lang="de-DE" dirty="0" err="1"/>
              <a:t>are</a:t>
            </a:r>
            <a:r>
              <a:rPr lang="de-DE" dirty="0"/>
              <a:t> </a:t>
            </a:r>
            <a:r>
              <a:rPr lang="de-DE" dirty="0" err="1"/>
              <a:t>required</a:t>
            </a:r>
            <a:r>
              <a:rPr lang="de-DE" dirty="0"/>
              <a:t> to </a:t>
            </a:r>
            <a:r>
              <a:rPr lang="de-DE" dirty="0" err="1"/>
              <a:t>understand</a:t>
            </a:r>
            <a:r>
              <a:rPr lang="de-DE" dirty="0"/>
              <a:t> </a:t>
            </a:r>
            <a:r>
              <a:rPr lang="de-DE" dirty="0" err="1"/>
              <a:t>which</a:t>
            </a:r>
            <a:r>
              <a:rPr lang="de-DE" dirty="0"/>
              <a:t> </a:t>
            </a:r>
            <a:r>
              <a:rPr lang="de-DE" dirty="0" err="1"/>
              <a:t>is</a:t>
            </a:r>
            <a:r>
              <a:rPr lang="de-DE" dirty="0"/>
              <a:t> </a:t>
            </a:r>
            <a:r>
              <a:rPr lang="de-DE" dirty="0" err="1"/>
              <a:t>the</a:t>
            </a:r>
            <a:r>
              <a:rPr lang="de-DE" dirty="0"/>
              <a:t> </a:t>
            </a:r>
            <a:r>
              <a:rPr lang="de-DE" dirty="0" err="1"/>
              <a:t>best</a:t>
            </a:r>
            <a:r>
              <a:rPr lang="de-DE" dirty="0"/>
              <a:t> </a:t>
            </a:r>
            <a:r>
              <a:rPr lang="de-DE" dirty="0" err="1"/>
              <a:t>color</a:t>
            </a:r>
            <a:r>
              <a:rPr lang="de-DE" dirty="0"/>
              <a:t> </a:t>
            </a:r>
            <a:r>
              <a:rPr lang="de-DE" dirty="0" err="1"/>
              <a:t>for</a:t>
            </a:r>
            <a:r>
              <a:rPr lang="de-DE" dirty="0"/>
              <a:t> a </a:t>
            </a:r>
            <a:r>
              <a:rPr lang="de-DE" dirty="0" err="1"/>
              <a:t>firefighting</a:t>
            </a:r>
            <a:r>
              <a:rPr lang="de-DE" dirty="0"/>
              <a:t> </a:t>
            </a:r>
            <a:r>
              <a:rPr lang="de-DE" dirty="0" err="1"/>
              <a:t>vehicle</a:t>
            </a:r>
            <a:r>
              <a:rPr lang="de-DE" dirty="0"/>
              <a:t>!</a:t>
            </a:r>
          </a:p>
          <a:p>
            <a:endParaRPr lang="de-DE" dirty="0"/>
          </a:p>
          <a:p>
            <a:endParaRPr lang="de-DE" dirty="0"/>
          </a:p>
          <a:p>
            <a:endParaRPr lang="de-DE" dirty="0"/>
          </a:p>
        </p:txBody>
      </p:sp>
    </p:spTree>
    <p:extLst>
      <p:ext uri="{BB962C8B-B14F-4D97-AF65-F5344CB8AC3E}">
        <p14:creationId xmlns:p14="http://schemas.microsoft.com/office/powerpoint/2010/main" val="26354518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23A1E-2894-4E64-22B5-DA7B750CAE50}"/>
              </a:ext>
            </a:extLst>
          </p:cNvPr>
          <p:cNvSpPr>
            <a:spLocks noGrp="1"/>
          </p:cNvSpPr>
          <p:nvPr>
            <p:ph type="title"/>
          </p:nvPr>
        </p:nvSpPr>
        <p:spPr/>
        <p:txBody>
          <a:bodyPr/>
          <a:lstStyle/>
          <a:p>
            <a:r>
              <a:rPr lang="de-DE" dirty="0" err="1"/>
              <a:t>Red</a:t>
            </a:r>
            <a:endParaRPr lang="de-DE" dirty="0"/>
          </a:p>
        </p:txBody>
      </p:sp>
      <p:sp>
        <p:nvSpPr>
          <p:cNvPr id="3" name="Fußzeilenplatzhalter 2">
            <a:extLst>
              <a:ext uri="{FF2B5EF4-FFF2-40B4-BE49-F238E27FC236}">
                <a16:creationId xmlns:a16="http://schemas.microsoft.com/office/drawing/2014/main" id="{A90B0971-9458-0F81-8F69-65A31C36F5C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9311026-7C91-E828-D8A2-EA96020692EA}"/>
              </a:ext>
            </a:extLst>
          </p:cNvPr>
          <p:cNvSpPr>
            <a:spLocks noGrp="1"/>
          </p:cNvSpPr>
          <p:nvPr>
            <p:ph type="sldNum" sz="quarter" idx="28"/>
          </p:nvPr>
        </p:nvSpPr>
        <p:spPr/>
        <p:txBody>
          <a:bodyPr/>
          <a:lstStyle/>
          <a:p>
            <a:fld id="{BA24374A-C3A8-471A-8837-3FC31668ABE5}" type="slidenum">
              <a:rPr lang="de-DE" smtClean="0"/>
              <a:pPr/>
              <a:t>98</a:t>
            </a:fld>
            <a:endParaRPr lang="de-DE" dirty="0"/>
          </a:p>
        </p:txBody>
      </p:sp>
      <p:sp>
        <p:nvSpPr>
          <p:cNvPr id="5" name="Textplatzhalter 4">
            <a:extLst>
              <a:ext uri="{FF2B5EF4-FFF2-40B4-BE49-F238E27FC236}">
                <a16:creationId xmlns:a16="http://schemas.microsoft.com/office/drawing/2014/main" id="{B314CBC4-5B52-5555-4A75-D06C46435F5B}"/>
              </a:ext>
            </a:extLst>
          </p:cNvPr>
          <p:cNvSpPr>
            <a:spLocks noGrp="1"/>
          </p:cNvSpPr>
          <p:nvPr>
            <p:ph type="body" sz="quarter" idx="21"/>
          </p:nvPr>
        </p:nvSpPr>
        <p:spPr/>
        <p:txBody>
          <a:bodyPr/>
          <a:lstStyle/>
          <a:p>
            <a:r>
              <a:rPr lang="de-DE" dirty="0"/>
              <a:t>Colors</a:t>
            </a:r>
          </a:p>
        </p:txBody>
      </p:sp>
      <p:sp>
        <p:nvSpPr>
          <p:cNvPr id="6" name="Textplatzhalter 5">
            <a:extLst>
              <a:ext uri="{FF2B5EF4-FFF2-40B4-BE49-F238E27FC236}">
                <a16:creationId xmlns:a16="http://schemas.microsoft.com/office/drawing/2014/main" id="{DF229BEA-9AEA-1816-F689-1C3BA9464182}"/>
              </a:ext>
            </a:extLst>
          </p:cNvPr>
          <p:cNvSpPr>
            <a:spLocks noGrp="1"/>
          </p:cNvSpPr>
          <p:nvPr>
            <p:ph type="body" sz="quarter" idx="29"/>
          </p:nvPr>
        </p:nvSpPr>
        <p:spPr>
          <a:xfrm>
            <a:off x="695325" y="1449388"/>
            <a:ext cx="7419975" cy="4679950"/>
          </a:xfrm>
        </p:spPr>
        <p:txBody>
          <a:bodyPr/>
          <a:lstStyle/>
          <a:p>
            <a:r>
              <a:rPr lang="en-US" b="1" dirty="0">
                <a:solidFill>
                  <a:schemeClr val="accent1"/>
                </a:solidFill>
              </a:rPr>
              <a:t>The color of desire</a:t>
            </a:r>
          </a:p>
          <a:p>
            <a:pPr lvl="1"/>
            <a:r>
              <a:rPr lang="de-DE" dirty="0" err="1"/>
              <a:t>Red</a:t>
            </a:r>
            <a:r>
              <a:rPr lang="de-DE" dirty="0"/>
              <a:t> </a:t>
            </a:r>
            <a:r>
              <a:rPr lang="de-DE" dirty="0" err="1"/>
              <a:t>makes</a:t>
            </a:r>
            <a:r>
              <a:rPr lang="de-DE" dirty="0"/>
              <a:t> </a:t>
            </a:r>
            <a:r>
              <a:rPr lang="de-DE" dirty="0" err="1"/>
              <a:t>women</a:t>
            </a:r>
            <a:r>
              <a:rPr lang="de-DE" dirty="0"/>
              <a:t> </a:t>
            </a:r>
            <a:r>
              <a:rPr lang="de-DE" dirty="0" err="1"/>
              <a:t>appear</a:t>
            </a:r>
            <a:r>
              <a:rPr lang="de-DE" dirty="0"/>
              <a:t> </a:t>
            </a:r>
            <a:r>
              <a:rPr lang="de-DE" dirty="0" err="1"/>
              <a:t>more</a:t>
            </a:r>
            <a:r>
              <a:rPr lang="de-DE" dirty="0"/>
              <a:t> </a:t>
            </a:r>
            <a:r>
              <a:rPr lang="de-DE" dirty="0" err="1"/>
              <a:t>attractive</a:t>
            </a:r>
            <a:r>
              <a:rPr lang="de-DE" dirty="0"/>
              <a:t> to </a:t>
            </a:r>
            <a:r>
              <a:rPr lang="de-DE" dirty="0" err="1"/>
              <a:t>men</a:t>
            </a:r>
            <a:r>
              <a:rPr lang="de-DE" dirty="0"/>
              <a:t> </a:t>
            </a:r>
            <a:br>
              <a:rPr lang="de-DE" dirty="0"/>
            </a:br>
            <a:r>
              <a:rPr lang="de-DE" dirty="0"/>
              <a:t>(but not vice </a:t>
            </a:r>
            <a:r>
              <a:rPr lang="de-DE" dirty="0" err="1"/>
              <a:t>versa</a:t>
            </a:r>
            <a:r>
              <a:rPr lang="de-DE" dirty="0"/>
              <a:t>)</a:t>
            </a:r>
          </a:p>
          <a:p>
            <a:pPr lvl="1"/>
            <a:r>
              <a:rPr lang="de-DE" dirty="0" err="1"/>
              <a:t>Wearing</a:t>
            </a:r>
            <a:r>
              <a:rPr lang="de-DE" dirty="0"/>
              <a:t> </a:t>
            </a:r>
            <a:r>
              <a:rPr lang="de-DE" dirty="0" err="1"/>
              <a:t>red</a:t>
            </a:r>
            <a:r>
              <a:rPr lang="de-DE" dirty="0"/>
              <a:t> </a:t>
            </a:r>
            <a:r>
              <a:rPr lang="de-DE" dirty="0" err="1"/>
              <a:t>confers</a:t>
            </a:r>
            <a:r>
              <a:rPr lang="de-DE" dirty="0"/>
              <a:t> a </a:t>
            </a:r>
            <a:r>
              <a:rPr lang="de-DE" dirty="0" err="1"/>
              <a:t>small</a:t>
            </a:r>
            <a:r>
              <a:rPr lang="de-DE" dirty="0"/>
              <a:t> </a:t>
            </a:r>
            <a:r>
              <a:rPr lang="de-DE" dirty="0" err="1"/>
              <a:t>competetive</a:t>
            </a:r>
            <a:r>
              <a:rPr lang="de-DE" dirty="0"/>
              <a:t> </a:t>
            </a:r>
            <a:r>
              <a:rPr lang="de-DE" dirty="0" err="1"/>
              <a:t>advantage</a:t>
            </a:r>
            <a:r>
              <a:rPr lang="de-DE" dirty="0"/>
              <a:t> in </a:t>
            </a:r>
            <a:r>
              <a:rPr lang="de-DE" dirty="0" err="1"/>
              <a:t>sport</a:t>
            </a:r>
            <a:r>
              <a:rPr lang="de-DE" dirty="0"/>
              <a:t> </a:t>
            </a:r>
            <a:r>
              <a:rPr lang="de-DE" dirty="0" err="1"/>
              <a:t>contests</a:t>
            </a:r>
            <a:endParaRPr lang="de-DE" dirty="0"/>
          </a:p>
          <a:p>
            <a:r>
              <a:rPr lang="de-DE" dirty="0" err="1"/>
              <a:t>Red</a:t>
            </a:r>
            <a:r>
              <a:rPr lang="de-DE" dirty="0"/>
              <a:t> </a:t>
            </a:r>
            <a:r>
              <a:rPr lang="de-DE" dirty="0" err="1"/>
              <a:t>is</a:t>
            </a:r>
            <a:r>
              <a:rPr lang="de-DE" dirty="0"/>
              <a:t> </a:t>
            </a:r>
            <a:r>
              <a:rPr lang="de-DE" dirty="0" err="1"/>
              <a:t>associated</a:t>
            </a:r>
            <a:r>
              <a:rPr lang="de-DE" dirty="0"/>
              <a:t> </a:t>
            </a:r>
            <a:r>
              <a:rPr lang="de-DE" dirty="0" err="1"/>
              <a:t>with</a:t>
            </a:r>
            <a:r>
              <a:rPr lang="de-DE" dirty="0"/>
              <a:t> </a:t>
            </a:r>
            <a:r>
              <a:rPr lang="de-DE" dirty="0" err="1"/>
              <a:t>courage</a:t>
            </a:r>
            <a:r>
              <a:rPr lang="de-DE" dirty="0"/>
              <a:t>, </a:t>
            </a:r>
            <a:r>
              <a:rPr lang="de-DE" dirty="0" err="1"/>
              <a:t>danger</a:t>
            </a:r>
            <a:r>
              <a:rPr lang="de-DE" dirty="0"/>
              <a:t>, power, </a:t>
            </a:r>
            <a:r>
              <a:rPr lang="de-DE" dirty="0" err="1"/>
              <a:t>dominance</a:t>
            </a:r>
            <a:r>
              <a:rPr lang="de-DE" dirty="0"/>
              <a:t>, </a:t>
            </a:r>
            <a:r>
              <a:rPr lang="de-DE" dirty="0" err="1"/>
              <a:t>blood</a:t>
            </a:r>
            <a:r>
              <a:rPr lang="de-DE" dirty="0"/>
              <a:t>, and </a:t>
            </a:r>
            <a:r>
              <a:rPr lang="de-DE" dirty="0" err="1"/>
              <a:t>love</a:t>
            </a:r>
            <a:endParaRPr lang="de-DE" dirty="0"/>
          </a:p>
          <a:p>
            <a:r>
              <a:rPr lang="de-DE" dirty="0" err="1"/>
              <a:t>Red</a:t>
            </a:r>
            <a:r>
              <a:rPr lang="de-DE" dirty="0"/>
              <a:t> </a:t>
            </a:r>
            <a:r>
              <a:rPr lang="de-DE" dirty="0" err="1"/>
              <a:t>appear</a:t>
            </a:r>
            <a:r>
              <a:rPr lang="de-DE" dirty="0"/>
              <a:t> to impair </a:t>
            </a:r>
            <a:r>
              <a:rPr lang="de-DE" dirty="0" err="1"/>
              <a:t>problem</a:t>
            </a:r>
            <a:r>
              <a:rPr lang="de-DE" dirty="0"/>
              <a:t> </a:t>
            </a:r>
            <a:r>
              <a:rPr lang="de-DE" dirty="0" err="1"/>
              <a:t>solving</a:t>
            </a:r>
            <a:r>
              <a:rPr lang="de-DE" dirty="0"/>
              <a:t> and </a:t>
            </a:r>
            <a:r>
              <a:rPr lang="de-DE" dirty="0" err="1"/>
              <a:t>creativity</a:t>
            </a:r>
            <a:endParaRPr lang="de-DE" dirty="0"/>
          </a:p>
          <a:p>
            <a:pPr lvl="1"/>
            <a:r>
              <a:rPr lang="de-DE" dirty="0" err="1"/>
              <a:t>It</a:t>
            </a:r>
            <a:r>
              <a:rPr lang="de-DE" dirty="0"/>
              <a:t> </a:t>
            </a:r>
            <a:r>
              <a:rPr lang="de-DE" dirty="0" err="1"/>
              <a:t>alerts</a:t>
            </a:r>
            <a:r>
              <a:rPr lang="de-DE" dirty="0"/>
              <a:t> </a:t>
            </a:r>
            <a:r>
              <a:rPr lang="de-DE" dirty="0" err="1"/>
              <a:t>the</a:t>
            </a:r>
            <a:r>
              <a:rPr lang="de-DE" dirty="0"/>
              <a:t> </a:t>
            </a:r>
            <a:r>
              <a:rPr lang="de-DE" dirty="0" err="1"/>
              <a:t>brain</a:t>
            </a:r>
            <a:r>
              <a:rPr lang="de-DE" dirty="0"/>
              <a:t> and </a:t>
            </a:r>
            <a:r>
              <a:rPr lang="de-DE" dirty="0" err="1"/>
              <a:t>create</a:t>
            </a:r>
            <a:r>
              <a:rPr lang="de-DE" dirty="0"/>
              <a:t> </a:t>
            </a:r>
            <a:r>
              <a:rPr lang="de-DE" dirty="0" err="1"/>
              <a:t>interference</a:t>
            </a:r>
            <a:r>
              <a:rPr lang="de-DE" dirty="0"/>
              <a:t> </a:t>
            </a:r>
            <a:r>
              <a:rPr lang="de-DE" dirty="0" err="1"/>
              <a:t>with</a:t>
            </a:r>
            <a:r>
              <a:rPr lang="de-DE" dirty="0"/>
              <a:t> high-order </a:t>
            </a:r>
            <a:r>
              <a:rPr lang="de-DE" dirty="0" err="1"/>
              <a:t>thinking</a:t>
            </a:r>
            <a:endParaRPr lang="de-DE" dirty="0"/>
          </a:p>
          <a:p>
            <a:endParaRPr lang="de-DE" dirty="0"/>
          </a:p>
        </p:txBody>
      </p:sp>
      <p:pic>
        <p:nvPicPr>
          <p:cNvPr id="7" name="Picture 4" descr="Ähnliches Foto">
            <a:extLst>
              <a:ext uri="{FF2B5EF4-FFF2-40B4-BE49-F238E27FC236}">
                <a16:creationId xmlns:a16="http://schemas.microsoft.com/office/drawing/2014/main" id="{C5A8D5F2-F7A8-F7E0-D51F-08356F5715B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78281" y="1029214"/>
            <a:ext cx="2514033" cy="49773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ildergebnis für red dress women">
            <a:extLst>
              <a:ext uri="{FF2B5EF4-FFF2-40B4-BE49-F238E27FC236}">
                <a16:creationId xmlns:a16="http://schemas.microsoft.com/office/drawing/2014/main" id="{4DCBEB46-1308-A798-7D6D-FDC66566C47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489" r="28442"/>
          <a:stretch/>
        </p:blipFill>
        <p:spPr bwMode="auto">
          <a:xfrm>
            <a:off x="7799755" y="1089025"/>
            <a:ext cx="2383693" cy="485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392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5B1803F-ACE2-2D0D-E0F2-2D5B538DBEC2}"/>
              </a:ext>
            </a:extLst>
          </p:cNvPr>
          <p:cNvPicPr>
            <a:picLocks noChangeAspect="1"/>
          </p:cNvPicPr>
          <p:nvPr/>
        </p:nvPicPr>
        <p:blipFill rotWithShape="1">
          <a:blip r:embed="rId2">
            <a:extLst>
              <a:ext uri="{28A0092B-C50C-407E-A947-70E740481C1C}">
                <a14:useLocalDpi xmlns:a14="http://schemas.microsoft.com/office/drawing/2010/main" val="0"/>
              </a:ext>
            </a:extLst>
          </a:blip>
          <a:srcRect t="8970"/>
          <a:stretch/>
        </p:blipFill>
        <p:spPr>
          <a:xfrm>
            <a:off x="0" y="-1"/>
            <a:ext cx="12192000" cy="6308725"/>
          </a:xfrm>
          <a:prstGeom prst="rect">
            <a:avLst/>
          </a:prstGeom>
        </p:spPr>
      </p:pic>
      <p:sp>
        <p:nvSpPr>
          <p:cNvPr id="8" name="Titel 7">
            <a:extLst>
              <a:ext uri="{FF2B5EF4-FFF2-40B4-BE49-F238E27FC236}">
                <a16:creationId xmlns:a16="http://schemas.microsoft.com/office/drawing/2014/main" id="{A2D7A7D6-7D7C-7F1B-3F9C-1EE87A7CB5B2}"/>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5232F847-086B-6B2A-98A6-0523EA38099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E49BD88-1F1B-BF1E-5756-D408301324C7}"/>
              </a:ext>
            </a:extLst>
          </p:cNvPr>
          <p:cNvSpPr>
            <a:spLocks noGrp="1"/>
          </p:cNvSpPr>
          <p:nvPr>
            <p:ph type="sldNum" sz="quarter" idx="33"/>
          </p:nvPr>
        </p:nvSpPr>
        <p:spPr/>
        <p:txBody>
          <a:bodyPr/>
          <a:lstStyle/>
          <a:p>
            <a:fld id="{BA24374A-C3A8-471A-8837-3FC31668ABE5}" type="slidenum">
              <a:rPr lang="de-DE" smtClean="0"/>
              <a:pPr/>
              <a:t>99</a:t>
            </a:fld>
            <a:endParaRPr lang="de-DE" dirty="0"/>
          </a:p>
        </p:txBody>
      </p:sp>
      <p:sp>
        <p:nvSpPr>
          <p:cNvPr id="9" name="Textplatzhalter 8">
            <a:extLst>
              <a:ext uri="{FF2B5EF4-FFF2-40B4-BE49-F238E27FC236}">
                <a16:creationId xmlns:a16="http://schemas.microsoft.com/office/drawing/2014/main" id="{52612128-5A4A-54FB-7A80-004EC0B64003}"/>
              </a:ext>
            </a:extLst>
          </p:cNvPr>
          <p:cNvSpPr>
            <a:spLocks noGrp="1"/>
          </p:cNvSpPr>
          <p:nvPr>
            <p:ph type="body" sz="quarter" idx="21"/>
          </p:nvPr>
        </p:nvSpPr>
        <p:spPr/>
        <p:txBody>
          <a:bodyPr/>
          <a:lstStyle/>
          <a:p>
            <a:r>
              <a:rPr lang="de-DE" dirty="0"/>
              <a:t>Colors</a:t>
            </a:r>
          </a:p>
        </p:txBody>
      </p:sp>
      <p:sp>
        <p:nvSpPr>
          <p:cNvPr id="10" name="Textplatzhalter 9">
            <a:extLst>
              <a:ext uri="{FF2B5EF4-FFF2-40B4-BE49-F238E27FC236}">
                <a16:creationId xmlns:a16="http://schemas.microsoft.com/office/drawing/2014/main" id="{554741D0-417C-FBBB-A305-482969921B50}"/>
              </a:ext>
            </a:extLst>
          </p:cNvPr>
          <p:cNvSpPr>
            <a:spLocks noGrp="1"/>
          </p:cNvSpPr>
          <p:nvPr>
            <p:ph type="body" sz="quarter" idx="34"/>
          </p:nvPr>
        </p:nvSpPr>
        <p:spPr/>
        <p:txBody>
          <a:bodyPr/>
          <a:lstStyle/>
          <a:p>
            <a:endParaRPr lang="de-DE"/>
          </a:p>
        </p:txBody>
      </p:sp>
      <p:sp>
        <p:nvSpPr>
          <p:cNvPr id="11" name="Inhaltsplatzhalter 10">
            <a:extLst>
              <a:ext uri="{FF2B5EF4-FFF2-40B4-BE49-F238E27FC236}">
                <a16:creationId xmlns:a16="http://schemas.microsoft.com/office/drawing/2014/main" id="{91587912-2CB1-9394-FE2B-E3AED65D2901}"/>
              </a:ext>
            </a:extLst>
          </p:cNvPr>
          <p:cNvSpPr>
            <a:spLocks noGrp="1"/>
          </p:cNvSpPr>
          <p:nvPr>
            <p:ph sz="quarter" idx="35"/>
          </p:nvPr>
        </p:nvSpPr>
        <p:spPr/>
        <p:txBody>
          <a:bodyPr/>
          <a:lstStyle/>
          <a:p>
            <a:r>
              <a:rPr lang="en-US" sz="1000" dirty="0">
                <a:solidFill>
                  <a:schemeClr val="bg1">
                    <a:lumMod val="85000"/>
                  </a:schemeClr>
                </a:solidFill>
              </a:rPr>
              <a:t>Image </a:t>
            </a:r>
            <a:r>
              <a:rPr lang="de-DE" sz="1000" dirty="0">
                <a:solidFill>
                  <a:schemeClr val="bg1">
                    <a:lumMod val="85000"/>
                  </a:schemeClr>
                </a:solidFill>
              </a:rPr>
              <a:t>Source https://commons.wikimedia.org/wiki/File:Cherry_tomatoes_red_and_green_2009_16x9.jpg </a:t>
            </a:r>
            <a:r>
              <a:rPr lang="de-DE" sz="1000" dirty="0" err="1">
                <a:solidFill>
                  <a:schemeClr val="bg1">
                    <a:lumMod val="85000"/>
                  </a:schemeClr>
                </a:solidFill>
              </a:rPr>
              <a:t>by</a:t>
            </a:r>
            <a:r>
              <a:rPr lang="de-DE" sz="1000" dirty="0">
                <a:solidFill>
                  <a:schemeClr val="bg1">
                    <a:lumMod val="85000"/>
                  </a:schemeClr>
                </a:solidFill>
              </a:rPr>
              <a:t> </a:t>
            </a:r>
            <a:r>
              <a:rPr lang="de-DE" sz="1000" dirty="0" err="1">
                <a:solidFill>
                  <a:schemeClr val="bg1">
                    <a:lumMod val="85000"/>
                  </a:schemeClr>
                </a:solidFill>
              </a:rPr>
              <a:t>WikiPedant</a:t>
            </a:r>
            <a:endParaRPr lang="en-US" sz="1000" dirty="0">
              <a:solidFill>
                <a:schemeClr val="bg1">
                  <a:lumMod val="85000"/>
                </a:schemeClr>
              </a:solidFill>
            </a:endParaRPr>
          </a:p>
        </p:txBody>
      </p:sp>
    </p:spTree>
    <p:extLst>
      <p:ext uri="{BB962C8B-B14F-4D97-AF65-F5344CB8AC3E}">
        <p14:creationId xmlns:p14="http://schemas.microsoft.com/office/powerpoint/2010/main" val="2587508305"/>
      </p:ext>
    </p:extLst>
  </p:cSld>
  <p:clrMapOvr>
    <a:masterClrMapping/>
  </p:clrMapOvr>
</p:sld>
</file>

<file path=ppt/theme/theme1.xml><?xml version="1.0" encoding="utf-8"?>
<a:theme xmlns:a="http://schemas.openxmlformats.org/drawingml/2006/main" name="Lecture Theme">
  <a:themeElements>
    <a:clrScheme name="Lecture Color Theme">
      <a:dk1>
        <a:sysClr val="windowText" lastClr="000000"/>
      </a:dk1>
      <a:lt1>
        <a:sysClr val="window" lastClr="FFFFFF"/>
      </a:lt1>
      <a:dk2>
        <a:srgbClr val="44546A"/>
      </a:dk2>
      <a:lt2>
        <a:srgbClr val="E7E6E6"/>
      </a:lt2>
      <a:accent1>
        <a:srgbClr val="5079BC"/>
      </a:accent1>
      <a:accent2>
        <a:srgbClr val="BCCCE6"/>
      </a:accent2>
      <a:accent3>
        <a:srgbClr val="DBE3F1"/>
      </a:accent3>
      <a:accent4>
        <a:srgbClr val="EA7B34"/>
      </a:accent4>
      <a:accent5>
        <a:srgbClr val="3E444C"/>
      </a:accent5>
      <a:accent6>
        <a:srgbClr val="70AD47"/>
      </a:accent6>
      <a:hlink>
        <a:srgbClr val="5079BC"/>
      </a:hlink>
      <a:folHlink>
        <a:srgbClr val="5079BC"/>
      </a:folHlink>
    </a:clrScheme>
    <a:fontScheme name="Benutzerdefiniert 2">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5985</Words>
  <Application>Microsoft Office PowerPoint</Application>
  <PresentationFormat>Breitbild</PresentationFormat>
  <Paragraphs>750</Paragraphs>
  <Slides>101</Slides>
  <Notes>12</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101</vt:i4>
      </vt:variant>
    </vt:vector>
  </HeadingPairs>
  <TitlesOfParts>
    <vt:vector size="114" baseType="lpstr">
      <vt:lpstr>arial</vt:lpstr>
      <vt:lpstr>arial</vt:lpstr>
      <vt:lpstr>Calibri</vt:lpstr>
      <vt:lpstr>Cambria Math</vt:lpstr>
      <vt:lpstr>FSBrabo</vt:lpstr>
      <vt:lpstr>Georgia</vt:lpstr>
      <vt:lpstr>Relative Bold</vt:lpstr>
      <vt:lpstr>Roboto</vt:lpstr>
      <vt:lpstr>Roboto Medium</vt:lpstr>
      <vt:lpstr>Times New Roman</vt:lpstr>
      <vt:lpstr>Verdana</vt:lpstr>
      <vt:lpstr>Wingdings</vt:lpstr>
      <vt:lpstr>Lecture Theme</vt:lpstr>
      <vt:lpstr>Design</vt:lpstr>
      <vt:lpstr>Learning Goals</vt:lpstr>
      <vt:lpstr>Defining Design</vt:lpstr>
      <vt:lpstr>Rational Model</vt:lpstr>
      <vt:lpstr>Action-Centric Model</vt:lpstr>
      <vt:lpstr>Boredom &amp; Despair</vt:lpstr>
      <vt:lpstr>Contemplation &amp; Despair</vt:lpstr>
      <vt:lpstr>Love &amp; Belief</vt:lpstr>
      <vt:lpstr>Dimensions of Interaction Design</vt:lpstr>
      <vt:lpstr>Interaction Framework</vt:lpstr>
      <vt:lpstr>WIMP Interface Design</vt:lpstr>
      <vt:lpstr>Design Systems</vt:lpstr>
      <vt:lpstr>PowerPoint-Präsentation</vt:lpstr>
      <vt:lpstr>Front-End: Bootstrap</vt:lpstr>
      <vt:lpstr>PowerPoint-Präsentation</vt:lpstr>
      <vt:lpstr>PowerPoint-Präsentation</vt:lpstr>
      <vt:lpstr>Aesthetics</vt:lpstr>
      <vt:lpstr>Aesthetics</vt:lpstr>
      <vt:lpstr>What is Aesthetics?</vt:lpstr>
      <vt:lpstr>Interplay between Usability and Aesthetics</vt:lpstr>
      <vt:lpstr>Aesthetics</vt:lpstr>
      <vt:lpstr>PowerPoint-Präsentation</vt:lpstr>
      <vt:lpstr>Attractiveness and Usability</vt:lpstr>
      <vt:lpstr>Cognitive Style</vt:lpstr>
      <vt:lpstr>The CSA Test</vt:lpstr>
      <vt:lpstr>Cognitive Styles Analysis</vt:lpstr>
      <vt:lpstr>The Six Universal Aesthetics</vt:lpstr>
      <vt:lpstr>Evolutionary Aesthetics</vt:lpstr>
      <vt:lpstr>PowerPoint-Präsentation</vt:lpstr>
      <vt:lpstr>PowerPoint-Präsentation</vt:lpstr>
      <vt:lpstr>PowerPoint-Präsentation</vt:lpstr>
      <vt:lpstr>PowerPoint-Präsentation</vt:lpstr>
      <vt:lpstr>Symmetry, Simplicity, and Self-Similarity</vt:lpstr>
      <vt:lpstr>Golden Ratio</vt:lpstr>
      <vt:lpstr>Golden Ratio</vt:lpstr>
      <vt:lpstr>Composition and Shapes</vt:lpstr>
      <vt:lpstr>PowerPoint-Präsentation</vt:lpstr>
      <vt:lpstr>PowerPoint-Präsentation</vt:lpstr>
      <vt:lpstr>Golden Ratio in Products</vt:lpstr>
      <vt:lpstr>Influence of Composition</vt:lpstr>
      <vt:lpstr>PowerPoint-Präsentation</vt:lpstr>
      <vt:lpstr>Golden Ratio and the Human Face</vt:lpstr>
      <vt:lpstr>Marquardt‘s Golden Phi Mask</vt:lpstr>
      <vt:lpstr>Golden Angle and Spiral</vt:lpstr>
      <vt:lpstr>Silver Ratio</vt:lpstr>
      <vt:lpstr>The Metallic Means</vt:lpstr>
      <vt:lpstr>Signs of Beauty in Humans</vt:lpstr>
      <vt:lpstr>Ecological Aesthetics</vt:lpstr>
      <vt:lpstr>Ecological Aesthetics</vt:lpstr>
      <vt:lpstr>Gestalt Laws</vt:lpstr>
      <vt:lpstr>Gestalt Laws</vt:lpstr>
      <vt:lpstr>Gestalt Laws</vt:lpstr>
      <vt:lpstr>Proximity</vt:lpstr>
      <vt:lpstr>Proximity</vt:lpstr>
      <vt:lpstr>Gestalt Law Application</vt:lpstr>
      <vt:lpstr>Simplicity</vt:lpstr>
      <vt:lpstr>Prägnanz (Good Shape)</vt:lpstr>
      <vt:lpstr>Continuation</vt:lpstr>
      <vt:lpstr>Continuation</vt:lpstr>
      <vt:lpstr>Continuation</vt:lpstr>
      <vt:lpstr>Closure</vt:lpstr>
      <vt:lpstr>Common Region</vt:lpstr>
      <vt:lpstr>Common Fate</vt:lpstr>
      <vt:lpstr>Concurrency</vt:lpstr>
      <vt:lpstr>Concurrency</vt:lpstr>
      <vt:lpstr>Connectivity</vt:lpstr>
      <vt:lpstr>Similiarity</vt:lpstr>
      <vt:lpstr>Similiarity</vt:lpstr>
      <vt:lpstr>PowerPoint-Präsentation</vt:lpstr>
      <vt:lpstr>PowerPoint-Präsentation</vt:lpstr>
      <vt:lpstr>PowerPoint-Präsentation</vt:lpstr>
      <vt:lpstr>Shapes</vt:lpstr>
      <vt:lpstr>PowerPoint-Präsentation</vt:lpstr>
      <vt:lpstr>Abstraction</vt:lpstr>
      <vt:lpstr>Abstraction</vt:lpstr>
      <vt:lpstr>PowerPoint-Präsentation</vt:lpstr>
      <vt:lpstr>Abstraction</vt:lpstr>
      <vt:lpstr>Realism and Abstraction</vt:lpstr>
      <vt:lpstr>Realism and Abstraction</vt:lpstr>
      <vt:lpstr>PowerPoint-Präsentation</vt:lpstr>
      <vt:lpstr>Bouba–kiki Phenomenon</vt:lpstr>
      <vt:lpstr>Shapes and Beauty</vt:lpstr>
      <vt:lpstr>The Squircle</vt:lpstr>
      <vt:lpstr>Shapes and Language</vt:lpstr>
      <vt:lpstr>Fonts</vt:lpstr>
      <vt:lpstr>Typography</vt:lpstr>
      <vt:lpstr>Text Layout</vt:lpstr>
      <vt:lpstr>Colors</vt:lpstr>
      <vt:lpstr>PowerPoint-Präsentation</vt:lpstr>
      <vt:lpstr>PowerPoint-Präsentation</vt:lpstr>
      <vt:lpstr>PowerPoint-Präsentation</vt:lpstr>
      <vt:lpstr>PowerPoint-Präsentation</vt:lpstr>
      <vt:lpstr>Blue</vt:lpstr>
      <vt:lpstr>White</vt:lpstr>
      <vt:lpstr>Black</vt:lpstr>
      <vt:lpstr>Yellow</vt:lpstr>
      <vt:lpstr>Yellow</vt:lpstr>
      <vt:lpstr>Red</vt:lpstr>
      <vt:lpstr>PowerPoint-Präsentation</vt:lpstr>
      <vt:lpstr>Colors</vt:lpstr>
      <vt:lpstr>Color Composition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Valentin Schwind</cp:lastModifiedBy>
  <cp:revision>682</cp:revision>
  <dcterms:created xsi:type="dcterms:W3CDTF">2017-10-10T14:10:45Z</dcterms:created>
  <dcterms:modified xsi:type="dcterms:W3CDTF">2023-11-13T23:56:05Z</dcterms:modified>
</cp:coreProperties>
</file>