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256" r:id="rId2"/>
    <p:sldId id="257" r:id="rId3"/>
    <p:sldId id="282" r:id="rId4"/>
    <p:sldId id="259" r:id="rId5"/>
    <p:sldId id="258" r:id="rId6"/>
    <p:sldId id="260" r:id="rId7"/>
    <p:sldId id="261" r:id="rId8"/>
    <p:sldId id="262" r:id="rId9"/>
    <p:sldId id="263" r:id="rId10"/>
    <p:sldId id="264" r:id="rId11"/>
    <p:sldId id="265" r:id="rId12"/>
    <p:sldId id="266" r:id="rId13"/>
    <p:sldId id="268" r:id="rId14"/>
    <p:sldId id="269" r:id="rId15"/>
    <p:sldId id="271" r:id="rId16"/>
    <p:sldId id="272" r:id="rId17"/>
    <p:sldId id="274" r:id="rId18"/>
    <p:sldId id="275" r:id="rId19"/>
    <p:sldId id="276" r:id="rId20"/>
    <p:sldId id="277" r:id="rId21"/>
    <p:sldId id="280" r:id="rId22"/>
    <p:sldId id="279" r:id="rId23"/>
    <p:sldId id="320" r:id="rId24"/>
    <p:sldId id="321" r:id="rId25"/>
    <p:sldId id="319" r:id="rId26"/>
    <p:sldId id="322" r:id="rId27"/>
    <p:sldId id="318" r:id="rId28"/>
    <p:sldId id="323" r:id="rId29"/>
    <p:sldId id="324" r:id="rId30"/>
    <p:sldId id="325" r:id="rId31"/>
    <p:sldId id="375" r:id="rId32"/>
    <p:sldId id="326" r:id="rId33"/>
    <p:sldId id="328" r:id="rId34"/>
    <p:sldId id="281"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7" r:id="rId49"/>
    <p:sldId id="299" r:id="rId50"/>
    <p:sldId id="300" r:id="rId51"/>
    <p:sldId id="301" r:id="rId52"/>
    <p:sldId id="302" r:id="rId53"/>
    <p:sldId id="303" r:id="rId54"/>
    <p:sldId id="376" r:id="rId55"/>
    <p:sldId id="374" r:id="rId56"/>
    <p:sldId id="304" r:id="rId57"/>
    <p:sldId id="305" r:id="rId58"/>
    <p:sldId id="306" r:id="rId59"/>
    <p:sldId id="307" r:id="rId60"/>
    <p:sldId id="308" r:id="rId61"/>
    <p:sldId id="309" r:id="rId62"/>
    <p:sldId id="377" r:id="rId63"/>
    <p:sldId id="378" r:id="rId64"/>
    <p:sldId id="312" r:id="rId65"/>
    <p:sldId id="313" r:id="rId66"/>
    <p:sldId id="335" r:id="rId67"/>
    <p:sldId id="336" r:id="rId68"/>
    <p:sldId id="314" r:id="rId69"/>
    <p:sldId id="315" r:id="rId70"/>
    <p:sldId id="316" r:id="rId71"/>
    <p:sldId id="317" r:id="rId72"/>
    <p:sldId id="330" r:id="rId73"/>
    <p:sldId id="331" r:id="rId74"/>
    <p:sldId id="332" r:id="rId75"/>
    <p:sldId id="333" r:id="rId76"/>
    <p:sldId id="334"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72" r:id="rId95"/>
    <p:sldId id="373"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8FCF3DF-C7C3-428B-9725-1DBBABA9C25C}">
          <p14:sldIdLst>
            <p14:sldId id="256"/>
            <p14:sldId id="257"/>
            <p14:sldId id="282"/>
          </p14:sldIdLst>
        </p14:section>
        <p14:section name="Usability Alan Dix" id="{C6113D50-4A38-4329-811A-A4680ABD7CFA}">
          <p14:sldIdLst>
            <p14:sldId id="259"/>
            <p14:sldId id="258"/>
            <p14:sldId id="260"/>
            <p14:sldId id="261"/>
            <p14:sldId id="262"/>
            <p14:sldId id="263"/>
            <p14:sldId id="264"/>
            <p14:sldId id="265"/>
            <p14:sldId id="266"/>
            <p14:sldId id="268"/>
            <p14:sldId id="269"/>
            <p14:sldId id="271"/>
            <p14:sldId id="272"/>
            <p14:sldId id="274"/>
            <p14:sldId id="275"/>
            <p14:sldId id="276"/>
            <p14:sldId id="277"/>
            <p14:sldId id="280"/>
            <p14:sldId id="279"/>
          </p14:sldIdLst>
        </p14:section>
        <p14:section name="Usability Heuristics" id="{643EA10B-800D-423D-BE68-09555C9AA213}">
          <p14:sldIdLst>
            <p14:sldId id="320"/>
            <p14:sldId id="321"/>
            <p14:sldId id="319"/>
            <p14:sldId id="322"/>
            <p14:sldId id="318"/>
            <p14:sldId id="323"/>
            <p14:sldId id="324"/>
            <p14:sldId id="325"/>
            <p14:sldId id="375"/>
            <p14:sldId id="326"/>
            <p14:sldId id="328"/>
          </p14:sldIdLst>
        </p14:section>
        <p14:section name="Eight Golden Rules" id="{1AF3FB1B-FE24-4D5C-9F78-17C8F2ED7930}">
          <p14:sldIdLst>
            <p14:sldId id="281"/>
            <p14:sldId id="283"/>
            <p14:sldId id="284"/>
            <p14:sldId id="285"/>
            <p14:sldId id="286"/>
            <p14:sldId id="287"/>
            <p14:sldId id="288"/>
            <p14:sldId id="289"/>
            <p14:sldId id="290"/>
            <p14:sldId id="291"/>
            <p14:sldId id="292"/>
            <p14:sldId id="293"/>
            <p14:sldId id="294"/>
            <p14:sldId id="295"/>
            <p14:sldId id="297"/>
            <p14:sldId id="299"/>
            <p14:sldId id="300"/>
            <p14:sldId id="301"/>
            <p14:sldId id="302"/>
            <p14:sldId id="303"/>
          </p14:sldIdLst>
        </p14:section>
        <p14:section name="Human Errors" id="{80DB8EFF-A59E-4DB8-B4E1-19C9116149D9}">
          <p14:sldIdLst>
            <p14:sldId id="376"/>
            <p14:sldId id="374"/>
            <p14:sldId id="304"/>
            <p14:sldId id="305"/>
            <p14:sldId id="306"/>
            <p14:sldId id="307"/>
            <p14:sldId id="308"/>
            <p14:sldId id="309"/>
            <p14:sldId id="377"/>
            <p14:sldId id="378"/>
            <p14:sldId id="312"/>
            <p14:sldId id="313"/>
            <p14:sldId id="335"/>
            <p14:sldId id="336"/>
            <p14:sldId id="314"/>
            <p14:sldId id="315"/>
            <p14:sldId id="316"/>
            <p14:sldId id="317"/>
          </p14:sldIdLst>
        </p14:section>
        <p14:section name="General Usability Guidelines" id="{EA2D2BCD-7FAA-42FE-9A1C-1C6D400DA78D}">
          <p14:sldIdLst>
            <p14:sldId id="330"/>
            <p14:sldId id="331"/>
            <p14:sldId id="332"/>
            <p14:sldId id="333"/>
            <p14:sldId id="334"/>
            <p14:sldId id="337"/>
            <p14:sldId id="338"/>
            <p14:sldId id="339"/>
            <p14:sldId id="340"/>
            <p14:sldId id="341"/>
            <p14:sldId id="342"/>
            <p14:sldId id="343"/>
            <p14:sldId id="344"/>
            <p14:sldId id="345"/>
            <p14:sldId id="346"/>
            <p14:sldId id="347"/>
            <p14:sldId id="348"/>
            <p14:sldId id="349"/>
            <p14:sldId id="350"/>
            <p14:sldId id="351"/>
            <p14:sldId id="352"/>
            <p14:sldId id="353"/>
          </p14:sldIdLst>
        </p14:section>
        <p14:section name="References" id="{DBC35F2D-C47A-4C4E-91A5-FAFFC66D1FA3}">
          <p14:sldIdLst>
            <p14:sldId id="372"/>
            <p14:sldId id="373"/>
          </p14:sldIdLst>
        </p14:section>
      </p14:sectionLst>
    </p:ex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D60093"/>
    <a:srgbClr val="FF3399"/>
    <a:srgbClr val="EA7B34"/>
    <a:srgbClr val="7030A0"/>
    <a:srgbClr val="E9ECF4"/>
    <a:srgbClr val="5079BC"/>
    <a:srgbClr val="D5DFEF"/>
    <a:srgbClr val="4F69BD"/>
    <a:srgbClr val="008D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32" autoAdjust="0"/>
    <p:restoredTop sz="86425" autoAdjust="0"/>
  </p:normalViewPr>
  <p:slideViewPr>
    <p:cSldViewPr snapToGrid="0" showGuides="1">
      <p:cViewPr varScale="1">
        <p:scale>
          <a:sx n="136" d="100"/>
          <a:sy n="136" d="100"/>
        </p:scale>
        <p:origin x="904" y="84"/>
      </p:cViewPr>
      <p:guideLst>
        <p:guide orient="horz" pos="2115"/>
        <p:guide pos="3840"/>
      </p:guideLst>
    </p:cSldViewPr>
  </p:slideViewPr>
  <p:outlineViewPr>
    <p:cViewPr>
      <p:scale>
        <a:sx n="33" d="100"/>
        <a:sy n="33" d="100"/>
      </p:scale>
      <p:origin x="0" y="0"/>
    </p:cViewPr>
  </p:outlineViewPr>
  <p:notesTextViewPr>
    <p:cViewPr>
      <p:scale>
        <a:sx n="232" d="100"/>
        <a:sy n="232" d="100"/>
      </p:scale>
      <p:origin x="0" y="0"/>
    </p:cViewPr>
  </p:notesTextViewPr>
  <p:sorterViewPr>
    <p:cViewPr>
      <p:scale>
        <a:sx n="100" d="100"/>
        <a:sy n="100" d="100"/>
      </p:scale>
      <p:origin x="0" y="0"/>
    </p:cViewPr>
  </p:sorterViewPr>
  <p:notesViewPr>
    <p:cSldViewPr snapToGrid="0">
      <p:cViewPr varScale="1">
        <p:scale>
          <a:sx n="118" d="100"/>
          <a:sy n="118" d="100"/>
        </p:scale>
        <p:origin x="500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2A8FC9D-F43F-46DF-AB84-D16B4FE96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C44FE1A-0908-41E4-95DB-BFB4F1D675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2DD77A-0ADA-4BD8-8ADF-1A2DE6CE050A}" type="datetimeFigureOut">
              <a:rPr lang="de-DE" smtClean="0"/>
              <a:t>26.03.2024</a:t>
            </a:fld>
            <a:endParaRPr lang="de-DE"/>
          </a:p>
        </p:txBody>
      </p:sp>
      <p:sp>
        <p:nvSpPr>
          <p:cNvPr id="4" name="Fußzeilenplatzhalter 3">
            <a:extLst>
              <a:ext uri="{FF2B5EF4-FFF2-40B4-BE49-F238E27FC236}">
                <a16:creationId xmlns:a16="http://schemas.microsoft.com/office/drawing/2014/main" id="{324E1856-71BD-48F8-BDDC-5816DF8B7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C3A80C8-98B0-4B0C-886B-24F26E010D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55F6FB-A8E3-4A20-9907-C2813BF103BD}" type="slidenum">
              <a:rPr lang="de-DE" smtClean="0"/>
              <a:t>‹Nr.›</a:t>
            </a:fld>
            <a:endParaRPr lang="de-DE"/>
          </a:p>
        </p:txBody>
      </p:sp>
    </p:spTree>
    <p:extLst>
      <p:ext uri="{BB962C8B-B14F-4D97-AF65-F5344CB8AC3E}">
        <p14:creationId xmlns:p14="http://schemas.microsoft.com/office/powerpoint/2010/main" val="32007278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2847B-1B09-4FB9-A3F6-7C5481EE238A}"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4EE8-1DD6-4929-B7B8-30F750D483F0}" type="slidenum">
              <a:rPr lang="en-US" smtClean="0"/>
              <a:t>‹Nr.›</a:t>
            </a:fld>
            <a:endParaRPr lang="en-US"/>
          </a:p>
        </p:txBody>
      </p:sp>
    </p:spTree>
    <p:extLst>
      <p:ext uri="{BB962C8B-B14F-4D97-AF65-F5344CB8AC3E}">
        <p14:creationId xmlns:p14="http://schemas.microsoft.com/office/powerpoint/2010/main" val="3324487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1</a:t>
            </a:fld>
            <a:endParaRPr lang="en-US"/>
          </a:p>
        </p:txBody>
      </p:sp>
    </p:spTree>
    <p:extLst>
      <p:ext uri="{BB962C8B-B14F-4D97-AF65-F5344CB8AC3E}">
        <p14:creationId xmlns:p14="http://schemas.microsoft.com/office/powerpoint/2010/main" val="1218716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4</a:t>
            </a:fld>
            <a:endParaRPr lang="en-US"/>
          </a:p>
        </p:txBody>
      </p:sp>
    </p:spTree>
    <p:extLst>
      <p:ext uri="{BB962C8B-B14F-4D97-AF65-F5344CB8AC3E}">
        <p14:creationId xmlns:p14="http://schemas.microsoft.com/office/powerpoint/2010/main" val="1974160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23</a:t>
            </a:fld>
            <a:endParaRPr lang="en-US"/>
          </a:p>
        </p:txBody>
      </p:sp>
    </p:spTree>
    <p:extLst>
      <p:ext uri="{BB962C8B-B14F-4D97-AF65-F5344CB8AC3E}">
        <p14:creationId xmlns:p14="http://schemas.microsoft.com/office/powerpoint/2010/main" val="277576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34</a:t>
            </a:fld>
            <a:endParaRPr lang="en-US"/>
          </a:p>
        </p:txBody>
      </p:sp>
    </p:spTree>
    <p:extLst>
      <p:ext uri="{BB962C8B-B14F-4D97-AF65-F5344CB8AC3E}">
        <p14:creationId xmlns:p14="http://schemas.microsoft.com/office/powerpoint/2010/main" val="214973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37823-4D85-7AF5-C741-C7924B9805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E7D7EB-36C4-35E6-440B-BCE1B04E1C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6C7558-F3CB-4A8D-FEE8-936964CA5B6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88951D4-9373-AEF6-7BC3-511FA6F357C8}"/>
              </a:ext>
            </a:extLst>
          </p:cNvPr>
          <p:cNvSpPr>
            <a:spLocks noGrp="1"/>
          </p:cNvSpPr>
          <p:nvPr>
            <p:ph type="sldNum" sz="quarter" idx="5"/>
          </p:nvPr>
        </p:nvSpPr>
        <p:spPr/>
        <p:txBody>
          <a:bodyPr/>
          <a:lstStyle/>
          <a:p>
            <a:fld id="{38934EE8-1DD6-4929-B7B8-30F750D483F0}" type="slidenum">
              <a:rPr lang="en-US" smtClean="0"/>
              <a:t>54</a:t>
            </a:fld>
            <a:endParaRPr lang="en-US"/>
          </a:p>
        </p:txBody>
      </p:sp>
    </p:spTree>
    <p:extLst>
      <p:ext uri="{BB962C8B-B14F-4D97-AF65-F5344CB8AC3E}">
        <p14:creationId xmlns:p14="http://schemas.microsoft.com/office/powerpoint/2010/main" val="246657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8934EE8-1DD6-4929-B7B8-30F750D483F0}" type="slidenum">
              <a:rPr lang="en-US" smtClean="0"/>
              <a:t>72</a:t>
            </a:fld>
            <a:endParaRPr lang="en-US"/>
          </a:p>
        </p:txBody>
      </p:sp>
    </p:spTree>
    <p:extLst>
      <p:ext uri="{BB962C8B-B14F-4D97-AF65-F5344CB8AC3E}">
        <p14:creationId xmlns:p14="http://schemas.microsoft.com/office/powerpoint/2010/main" val="285862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3154BEC2-D09B-4CD1-9EA2-89FC05B25BF2}"/>
              </a:ext>
            </a:extLst>
          </p:cNvPr>
          <p:cNvSpPr>
            <a:spLocks noGrp="1"/>
          </p:cNvSpPr>
          <p:nvPr>
            <p:ph type="pic" sz="quarter" idx="13"/>
          </p:nvPr>
        </p:nvSpPr>
        <p:spPr>
          <a:xfrm>
            <a:off x="0" y="1089025"/>
            <a:ext cx="12192000" cy="2879725"/>
          </a:xfrm>
          <a:prstGeom prst="rect">
            <a:avLst/>
          </a:prstGeom>
        </p:spPr>
        <p:txBody>
          <a:bodyPr/>
          <a:lstStyle>
            <a:lvl1pPr marL="0">
              <a:defRPr/>
            </a:lvl1pPr>
          </a:lstStyle>
          <a:p>
            <a:endParaRPr lang="en-US" dirty="0"/>
          </a:p>
        </p:txBody>
      </p:sp>
      <p:sp>
        <p:nvSpPr>
          <p:cNvPr id="3" name="Subtitle 2">
            <a:extLst>
              <a:ext uri="{FF2B5EF4-FFF2-40B4-BE49-F238E27FC236}">
                <a16:creationId xmlns:a16="http://schemas.microsoft.com/office/drawing/2014/main" id="{1B17D1ED-732F-4E2D-9A7F-62AAA6BF4E8C}"/>
              </a:ext>
            </a:extLst>
          </p:cNvPr>
          <p:cNvSpPr>
            <a:spLocks noGrp="1"/>
          </p:cNvSpPr>
          <p:nvPr>
            <p:ph type="subTitle" idx="1" hasCustomPrompt="1"/>
          </p:nvPr>
        </p:nvSpPr>
        <p:spPr>
          <a:xfrm>
            <a:off x="695326" y="5311253"/>
            <a:ext cx="10801348" cy="818084"/>
          </a:xfrm>
          <a:prstGeom prst="rect">
            <a:avLst/>
          </a:prstGeom>
        </p:spPr>
        <p:txBody>
          <a:bodyPr lIns="36000" tIns="72000" rIns="0" bIns="0">
            <a:normAutofit/>
          </a:bodyPr>
          <a:lstStyle>
            <a:lvl1pPr marL="0" indent="0" algn="l">
              <a:lnSpc>
                <a:spcPct val="100000"/>
              </a:lnSpc>
              <a:buNone/>
              <a:defRPr sz="1800">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A04D85-A798-4EE8-983B-ABFCB9D55E4A}"/>
              </a:ext>
            </a:extLst>
          </p:cNvPr>
          <p:cNvSpPr/>
          <p:nvPr userDrawn="1"/>
        </p:nvSpPr>
        <p:spPr>
          <a:xfrm>
            <a:off x="0" y="3968750"/>
            <a:ext cx="12192000" cy="144463"/>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4">
            <a:extLst>
              <a:ext uri="{FF2B5EF4-FFF2-40B4-BE49-F238E27FC236}">
                <a16:creationId xmlns:a16="http://schemas.microsoft.com/office/drawing/2014/main" id="{1FF7F2E1-BDFC-4820-BDEF-EFCE2E04CADC}"/>
              </a:ext>
            </a:extLst>
          </p:cNvPr>
          <p:cNvSpPr>
            <a:spLocks noGrp="1"/>
          </p:cNvSpPr>
          <p:nvPr>
            <p:ph type="pic" sz="quarter" idx="15"/>
          </p:nvPr>
        </p:nvSpPr>
        <p:spPr>
          <a:xfrm>
            <a:off x="6349835" y="140277"/>
            <a:ext cx="2534303" cy="783648"/>
          </a:xfrm>
          <a:prstGeom prst="rect">
            <a:avLst/>
          </a:prstGeom>
        </p:spPr>
        <p:txBody>
          <a:bodyPr anchor="ctr" anchorCtr="1">
            <a:noAutofit/>
          </a:bodyPr>
          <a:lstStyle>
            <a:lvl1pPr>
              <a:defRPr sz="1600"/>
            </a:lvl1pPr>
          </a:lstStyle>
          <a:p>
            <a:endParaRPr lang="en-US" dirty="0"/>
          </a:p>
        </p:txBody>
      </p:sp>
      <p:sp>
        <p:nvSpPr>
          <p:cNvPr id="27" name="Picture Placeholder 24">
            <a:extLst>
              <a:ext uri="{FF2B5EF4-FFF2-40B4-BE49-F238E27FC236}">
                <a16:creationId xmlns:a16="http://schemas.microsoft.com/office/drawing/2014/main" id="{957E0D45-AD1A-4F04-B48D-D5ED9B2EC5EA}"/>
              </a:ext>
            </a:extLst>
          </p:cNvPr>
          <p:cNvSpPr>
            <a:spLocks noGrp="1"/>
          </p:cNvSpPr>
          <p:nvPr>
            <p:ph type="pic" sz="quarter" idx="16"/>
          </p:nvPr>
        </p:nvSpPr>
        <p:spPr>
          <a:xfrm>
            <a:off x="695325" y="136525"/>
            <a:ext cx="2749020" cy="789871"/>
          </a:xfrm>
          <a:prstGeom prst="rect">
            <a:avLst/>
          </a:prstGeom>
        </p:spPr>
        <p:txBody>
          <a:bodyPr anchor="ctr" anchorCtr="1">
            <a:noAutofit/>
          </a:bodyPr>
          <a:lstStyle>
            <a:lvl1pPr>
              <a:defRPr sz="1600"/>
            </a:lvl1pPr>
          </a:lstStyle>
          <a:p>
            <a:endParaRPr lang="en-US" dirty="0"/>
          </a:p>
        </p:txBody>
      </p:sp>
      <p:sp>
        <p:nvSpPr>
          <p:cNvPr id="19" name="Picture Placeholder 24">
            <a:extLst>
              <a:ext uri="{FF2B5EF4-FFF2-40B4-BE49-F238E27FC236}">
                <a16:creationId xmlns:a16="http://schemas.microsoft.com/office/drawing/2014/main" id="{EA9F3FA5-4FE9-4C17-AD95-3D4AB5051265}"/>
              </a:ext>
            </a:extLst>
          </p:cNvPr>
          <p:cNvSpPr>
            <a:spLocks noGrp="1"/>
          </p:cNvSpPr>
          <p:nvPr>
            <p:ph type="pic" sz="quarter" idx="17"/>
          </p:nvPr>
        </p:nvSpPr>
        <p:spPr>
          <a:xfrm>
            <a:off x="3522580" y="136525"/>
            <a:ext cx="2749020" cy="783648"/>
          </a:xfrm>
          <a:prstGeom prst="rect">
            <a:avLst/>
          </a:prstGeom>
        </p:spPr>
        <p:txBody>
          <a:bodyPr anchor="ctr" anchorCtr="1">
            <a:noAutofit/>
          </a:bodyPr>
          <a:lstStyle>
            <a:lvl1pPr>
              <a:defRPr sz="1600"/>
            </a:lvl1pPr>
          </a:lstStyle>
          <a:p>
            <a:endParaRPr lang="en-US" dirty="0"/>
          </a:p>
        </p:txBody>
      </p:sp>
      <p:sp>
        <p:nvSpPr>
          <p:cNvPr id="35" name="Textplatzhalter 33">
            <a:extLst>
              <a:ext uri="{FF2B5EF4-FFF2-40B4-BE49-F238E27FC236}">
                <a16:creationId xmlns:a16="http://schemas.microsoft.com/office/drawing/2014/main" id="{56E6E3EB-54DB-4637-AC45-F5DBF43AA3C2}"/>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6" name="Picture Placeholder 24">
            <a:extLst>
              <a:ext uri="{FF2B5EF4-FFF2-40B4-BE49-F238E27FC236}">
                <a16:creationId xmlns:a16="http://schemas.microsoft.com/office/drawing/2014/main" id="{AC0CF571-5E53-43BD-818C-433ACA21680A}"/>
              </a:ext>
            </a:extLst>
          </p:cNvPr>
          <p:cNvSpPr>
            <a:spLocks noGrp="1"/>
          </p:cNvSpPr>
          <p:nvPr>
            <p:ph type="pic" sz="quarter" idx="25"/>
          </p:nvPr>
        </p:nvSpPr>
        <p:spPr>
          <a:xfrm>
            <a:off x="8962372" y="140278"/>
            <a:ext cx="2534303" cy="783648"/>
          </a:xfrm>
          <a:prstGeom prst="rect">
            <a:avLst/>
          </a:prstGeom>
        </p:spPr>
        <p:txBody>
          <a:bodyPr anchor="ctr" anchorCtr="1">
            <a:noAutofit/>
          </a:bodyPr>
          <a:lstStyle>
            <a:lvl1pPr>
              <a:defRPr sz="1600"/>
            </a:lvl1pPr>
          </a:lstStyle>
          <a:p>
            <a:endParaRPr lang="en-US" dirty="0"/>
          </a:p>
        </p:txBody>
      </p:sp>
      <p:sp>
        <p:nvSpPr>
          <p:cNvPr id="21" name="Titel 20">
            <a:extLst>
              <a:ext uri="{FF2B5EF4-FFF2-40B4-BE49-F238E27FC236}">
                <a16:creationId xmlns:a16="http://schemas.microsoft.com/office/drawing/2014/main" id="{13CBBE3E-828B-7646-ACDE-06B6FAB071C0}"/>
              </a:ext>
            </a:extLst>
          </p:cNvPr>
          <p:cNvSpPr>
            <a:spLocks noGrp="1"/>
          </p:cNvSpPr>
          <p:nvPr>
            <p:ph type="title"/>
          </p:nvPr>
        </p:nvSpPr>
        <p:spPr>
          <a:xfrm>
            <a:off x="695325" y="4113213"/>
            <a:ext cx="10801350" cy="1198040"/>
          </a:xfrm>
        </p:spPr>
        <p:txBody>
          <a:bodyPr lIns="18000"/>
          <a:lstStyle>
            <a:lvl1pPr>
              <a:defRPr b="0">
                <a:latin typeface="Roboto Medium" panose="02000000000000000000" pitchFamily="2" charset="0"/>
                <a:ea typeface="Roboto Medium" panose="02000000000000000000" pitchFamily="2" charset="0"/>
              </a:defRPr>
            </a:lvl1pPr>
          </a:lstStyle>
          <a:p>
            <a:r>
              <a:rPr lang="de-DE" dirty="0"/>
              <a:t>Mastertitelformat bearbeiten</a:t>
            </a:r>
          </a:p>
        </p:txBody>
      </p:sp>
      <p:sp>
        <p:nvSpPr>
          <p:cNvPr id="28" name="Fußzeilenplatzhalter 27">
            <a:extLst>
              <a:ext uri="{FF2B5EF4-FFF2-40B4-BE49-F238E27FC236}">
                <a16:creationId xmlns:a16="http://schemas.microsoft.com/office/drawing/2014/main" id="{6C84F0FD-6904-5B6A-386E-AF710B56DB76}"/>
              </a:ext>
            </a:extLst>
          </p:cNvPr>
          <p:cNvSpPr>
            <a:spLocks noGrp="1"/>
          </p:cNvSpPr>
          <p:nvPr>
            <p:ph type="ftr" sz="quarter" idx="27"/>
          </p:nvPr>
        </p:nvSpPr>
        <p:spPr/>
        <p:txBody>
          <a:bodyPr/>
          <a:lstStyle/>
          <a:p>
            <a:r>
              <a:rPr lang="de-DE" dirty="0"/>
              <a:t>Prof. Dr. Valentin Schwind</a:t>
            </a:r>
          </a:p>
        </p:txBody>
      </p:sp>
      <p:sp>
        <p:nvSpPr>
          <p:cNvPr id="29" name="Foliennummernplatzhalter 28">
            <a:extLst>
              <a:ext uri="{FF2B5EF4-FFF2-40B4-BE49-F238E27FC236}">
                <a16:creationId xmlns:a16="http://schemas.microsoft.com/office/drawing/2014/main" id="{8EAF4180-5911-342F-B998-F78333FD4A4E}"/>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Tree>
    <p:extLst>
      <p:ext uri="{BB962C8B-B14F-4D97-AF65-F5344CB8AC3E}">
        <p14:creationId xmlns:p14="http://schemas.microsoft.com/office/powerpoint/2010/main" val="2176122049"/>
      </p:ext>
    </p:extLst>
  </p:cSld>
  <p:clrMapOvr>
    <a:masterClrMapping/>
  </p:clrMapOvr>
  <p:extLst>
    <p:ext uri="{DCECCB84-F9BA-43D5-87BE-67443E8EF086}">
      <p15:sldGuideLst xmlns:p15="http://schemas.microsoft.com/office/powerpoint/2012/main">
        <p15:guide id="1" pos="438" userDrawn="1">
          <p15:clr>
            <a:srgbClr val="FBAE40"/>
          </p15:clr>
        </p15:guide>
        <p15:guide id="2" pos="3840" userDrawn="1">
          <p15:clr>
            <a:srgbClr val="FBAE40"/>
          </p15:clr>
        </p15:guide>
        <p15:guide id="4" orient="horz" pos="25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34" name="Fußzeilenplatzhalter 33">
            <a:extLst>
              <a:ext uri="{FF2B5EF4-FFF2-40B4-BE49-F238E27FC236}">
                <a16:creationId xmlns:a16="http://schemas.microsoft.com/office/drawing/2014/main" id="{5B93AA49-1425-F27D-E1D1-C80F4A2D12B8}"/>
              </a:ext>
            </a:extLst>
          </p:cNvPr>
          <p:cNvSpPr>
            <a:spLocks noGrp="1"/>
          </p:cNvSpPr>
          <p:nvPr>
            <p:ph type="ftr" sz="quarter" idx="27"/>
          </p:nvPr>
        </p:nvSpPr>
        <p:spPr/>
        <p:txBody>
          <a:bodyPr/>
          <a:lstStyle/>
          <a:p>
            <a:r>
              <a:rPr lang="de-DE" dirty="0"/>
              <a:t>Prof. Dr. Valentin Schwind</a:t>
            </a:r>
          </a:p>
        </p:txBody>
      </p:sp>
      <p:sp>
        <p:nvSpPr>
          <p:cNvPr id="35" name="Foliennummernplatzhalter 34">
            <a:extLst>
              <a:ext uri="{FF2B5EF4-FFF2-40B4-BE49-F238E27FC236}">
                <a16:creationId xmlns:a16="http://schemas.microsoft.com/office/drawing/2014/main" id="{660E2210-0B27-653C-4EF3-5ECADF325C0A}"/>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9" name="Textplatzhalter 33">
            <a:extLst>
              <a:ext uri="{FF2B5EF4-FFF2-40B4-BE49-F238E27FC236}">
                <a16:creationId xmlns:a16="http://schemas.microsoft.com/office/drawing/2014/main" id="{28B7E8F2-99A2-F107-D262-B99C778BB0C4}"/>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3" name="Textplatzhalter 2">
            <a:extLst>
              <a:ext uri="{FF2B5EF4-FFF2-40B4-BE49-F238E27FC236}">
                <a16:creationId xmlns:a16="http://schemas.microsoft.com/office/drawing/2014/main" id="{D6E6ABBB-BDC6-D684-8C01-FEE0B3AB08F7}"/>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2179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Source">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46343520-0773-0CAD-BB26-282AEDB65DAA}"/>
              </a:ext>
            </a:extLst>
          </p:cNvPr>
          <p:cNvSpPr>
            <a:spLocks noGrp="1"/>
          </p:cNvSpPr>
          <p:nvPr>
            <p:ph type="title"/>
          </p:nvPr>
        </p:nvSpPr>
        <p:spPr/>
        <p:txBody>
          <a:bodyPr/>
          <a:lstStyle/>
          <a:p>
            <a:r>
              <a:rPr lang="de-DE" dirty="0"/>
              <a:t>Mastertitelformat bearbeiten</a:t>
            </a:r>
          </a:p>
        </p:txBody>
      </p:sp>
      <p:sp>
        <p:nvSpPr>
          <p:cNvPr id="15" name="Fußzeilenplatzhalter 14">
            <a:extLst>
              <a:ext uri="{FF2B5EF4-FFF2-40B4-BE49-F238E27FC236}">
                <a16:creationId xmlns:a16="http://schemas.microsoft.com/office/drawing/2014/main" id="{79A8D92A-4687-F9F8-1366-3766BC53D930}"/>
              </a:ext>
            </a:extLst>
          </p:cNvPr>
          <p:cNvSpPr>
            <a:spLocks noGrp="1"/>
          </p:cNvSpPr>
          <p:nvPr>
            <p:ph type="ftr" sz="quarter" idx="32"/>
          </p:nvPr>
        </p:nvSpPr>
        <p:spPr/>
        <p:txBody>
          <a:bodyPr/>
          <a:lstStyle/>
          <a:p>
            <a:r>
              <a:rPr lang="de-DE"/>
              <a:t>Prof. Dr. Valentin Schwind</a:t>
            </a:r>
            <a:endParaRPr lang="de-DE" dirty="0"/>
          </a:p>
        </p:txBody>
      </p:sp>
      <p:sp>
        <p:nvSpPr>
          <p:cNvPr id="17" name="Foliennummernplatzhalter 16">
            <a:extLst>
              <a:ext uri="{FF2B5EF4-FFF2-40B4-BE49-F238E27FC236}">
                <a16:creationId xmlns:a16="http://schemas.microsoft.com/office/drawing/2014/main" id="{567E0EEA-8F0A-69D2-C221-940AD3AA8F4E}"/>
              </a:ext>
            </a:extLst>
          </p:cNvPr>
          <p:cNvSpPr>
            <a:spLocks noGrp="1"/>
          </p:cNvSpPr>
          <p:nvPr>
            <p:ph type="sldNum" sz="quarter" idx="33"/>
          </p:nvPr>
        </p:nvSpPr>
        <p:spPr/>
        <p:txBody>
          <a:bodyPr/>
          <a:lstStyle/>
          <a:p>
            <a:fld id="{BA24374A-C3A8-471A-8837-3FC31668ABE5}" type="slidenum">
              <a:rPr lang="de-DE" smtClean="0"/>
              <a:pPr/>
              <a:t>‹Nr.›</a:t>
            </a:fld>
            <a:endParaRPr lang="de-DE" dirty="0"/>
          </a:p>
        </p:txBody>
      </p:sp>
      <p:sp>
        <p:nvSpPr>
          <p:cNvPr id="13" name="Textplatzhalter 33">
            <a:extLst>
              <a:ext uri="{FF2B5EF4-FFF2-40B4-BE49-F238E27FC236}">
                <a16:creationId xmlns:a16="http://schemas.microsoft.com/office/drawing/2014/main" id="{7175D9F5-A1C5-6CD0-9B3F-A6AB69504B66}"/>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9" name="Textplatzhalter 8">
            <a:extLst>
              <a:ext uri="{FF2B5EF4-FFF2-40B4-BE49-F238E27FC236}">
                <a16:creationId xmlns:a16="http://schemas.microsoft.com/office/drawing/2014/main" id="{535D866B-C56B-D61F-F720-38D2B13B2A89}"/>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0">
            <a:extLst>
              <a:ext uri="{FF2B5EF4-FFF2-40B4-BE49-F238E27FC236}">
                <a16:creationId xmlns:a16="http://schemas.microsoft.com/office/drawing/2014/main" id="{BFCEAAD2-C619-CDF9-BC17-41B93C1E1A81}"/>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5373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25" name="Fußzeilenplatzhalter 24">
            <a:extLst>
              <a:ext uri="{FF2B5EF4-FFF2-40B4-BE49-F238E27FC236}">
                <a16:creationId xmlns:a16="http://schemas.microsoft.com/office/drawing/2014/main" id="{801A7224-284D-6615-D122-6518DFAC34A7}"/>
              </a:ext>
            </a:extLst>
          </p:cNvPr>
          <p:cNvSpPr>
            <a:spLocks noGrp="1"/>
          </p:cNvSpPr>
          <p:nvPr>
            <p:ph type="ftr" sz="quarter" idx="27"/>
          </p:nvPr>
        </p:nvSpPr>
        <p:spPr/>
        <p:txBody>
          <a:bodyPr/>
          <a:lstStyle/>
          <a:p>
            <a:r>
              <a:rPr lang="de-DE"/>
              <a:t>Prof. Dr. Valentin Schwind</a:t>
            </a:r>
            <a:endParaRPr lang="de-DE" dirty="0"/>
          </a:p>
        </p:txBody>
      </p:sp>
      <p:sp>
        <p:nvSpPr>
          <p:cNvPr id="26" name="Foliennummernplatzhalter 25">
            <a:extLst>
              <a:ext uri="{FF2B5EF4-FFF2-40B4-BE49-F238E27FC236}">
                <a16:creationId xmlns:a16="http://schemas.microsoft.com/office/drawing/2014/main" id="{B701079B-48A8-8C08-E2C3-699147D90B0D}"/>
              </a:ext>
            </a:extLst>
          </p:cNvPr>
          <p:cNvSpPr>
            <a:spLocks noGrp="1"/>
          </p:cNvSpPr>
          <p:nvPr>
            <p:ph type="sldNum" sz="quarter" idx="28"/>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1812ABBE-6D1A-6D40-F031-53EA48A3A6B0}"/>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13" name="Textplatzhalter 25">
            <a:extLst>
              <a:ext uri="{FF2B5EF4-FFF2-40B4-BE49-F238E27FC236}">
                <a16:creationId xmlns:a16="http://schemas.microsoft.com/office/drawing/2014/main" id="{C3E88EDE-DEFB-872F-C90F-66CED59F8489}"/>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15" name="Textplatzhalter 2">
            <a:extLst>
              <a:ext uri="{FF2B5EF4-FFF2-40B4-BE49-F238E27FC236}">
                <a16:creationId xmlns:a16="http://schemas.microsoft.com/office/drawing/2014/main" id="{BE4702DA-6169-C543-E934-4CDBE07CC0DF}"/>
              </a:ext>
            </a:extLst>
          </p:cNvPr>
          <p:cNvSpPr>
            <a:spLocks noGrp="1"/>
          </p:cNvSpPr>
          <p:nvPr>
            <p:ph type="body" sz="quarter" idx="29"/>
          </p:nvPr>
        </p:nvSpPr>
        <p:spPr>
          <a:xfrm>
            <a:off x="695325" y="1449388"/>
            <a:ext cx="10801350" cy="46799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432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Source">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BD77036C-E8A2-7B0E-8A98-8AF7EDA305FF}"/>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211D10DA-5083-DBF1-77A8-0D580ECA47B5}"/>
              </a:ext>
            </a:extLst>
          </p:cNvPr>
          <p:cNvSpPr>
            <a:spLocks noGrp="1"/>
          </p:cNvSpPr>
          <p:nvPr>
            <p:ph type="ftr" sz="quarter" idx="31"/>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82ACAC9-B081-4E5E-DA54-1EF762C07B75}"/>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15" name="Textplatzhalter 33">
            <a:extLst>
              <a:ext uri="{FF2B5EF4-FFF2-40B4-BE49-F238E27FC236}">
                <a16:creationId xmlns:a16="http://schemas.microsoft.com/office/drawing/2014/main" id="{4B457343-546D-E798-E180-30BFAECBC469}"/>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
        <p:nvSpPr>
          <p:cNvPr id="26" name="Textplatzhalter 25">
            <a:extLst>
              <a:ext uri="{FF2B5EF4-FFF2-40B4-BE49-F238E27FC236}">
                <a16:creationId xmlns:a16="http://schemas.microsoft.com/office/drawing/2014/main" id="{77428857-3E3E-0DB3-32FD-76665C2CF66D}"/>
              </a:ext>
            </a:extLst>
          </p:cNvPr>
          <p:cNvSpPr>
            <a:spLocks noGrp="1"/>
          </p:cNvSpPr>
          <p:nvPr>
            <p:ph type="body" sz="quarter" idx="36" hasCustomPrompt="1"/>
          </p:nvPr>
        </p:nvSpPr>
        <p:spPr>
          <a:xfrm>
            <a:off x="695325" y="1089025"/>
            <a:ext cx="10801350" cy="360363"/>
          </a:xfrm>
        </p:spPr>
        <p:txBody>
          <a:bodyPr lIns="0" tIns="0" rIns="0" bIns="0">
            <a:noAutofit/>
          </a:bodyPr>
          <a:lstStyle>
            <a:lvl1pPr marL="33750" indent="0">
              <a:buNone/>
              <a:defRPr sz="2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e-DE" dirty="0" err="1"/>
              <a:t>Subtitleformat</a:t>
            </a:r>
            <a:r>
              <a:rPr lang="de-DE" dirty="0"/>
              <a:t> bearbeiten</a:t>
            </a:r>
          </a:p>
        </p:txBody>
      </p:sp>
      <p:sp>
        <p:nvSpPr>
          <p:cNvPr id="28" name="Textplatzhalter 8">
            <a:extLst>
              <a:ext uri="{FF2B5EF4-FFF2-40B4-BE49-F238E27FC236}">
                <a16:creationId xmlns:a16="http://schemas.microsoft.com/office/drawing/2014/main" id="{620BE56C-55F2-5172-241C-387F566466FD}"/>
              </a:ext>
            </a:extLst>
          </p:cNvPr>
          <p:cNvSpPr>
            <a:spLocks noGrp="1"/>
          </p:cNvSpPr>
          <p:nvPr>
            <p:ph type="body" sz="quarter" idx="34"/>
          </p:nvPr>
        </p:nvSpPr>
        <p:spPr>
          <a:xfrm>
            <a:off x="695325" y="1449388"/>
            <a:ext cx="10801349" cy="405606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9" name="Inhaltsplatzhalter 10">
            <a:extLst>
              <a:ext uri="{FF2B5EF4-FFF2-40B4-BE49-F238E27FC236}">
                <a16:creationId xmlns:a16="http://schemas.microsoft.com/office/drawing/2014/main" id="{62714AF4-C070-A75E-F864-D652CF850E45}"/>
              </a:ext>
            </a:extLst>
          </p:cNvPr>
          <p:cNvSpPr>
            <a:spLocks noGrp="1"/>
          </p:cNvSpPr>
          <p:nvPr>
            <p:ph sz="quarter" idx="35" hasCustomPrompt="1"/>
          </p:nvPr>
        </p:nvSpPr>
        <p:spPr>
          <a:xfrm>
            <a:off x="695325" y="5505450"/>
            <a:ext cx="10801350" cy="623888"/>
          </a:xfrm>
        </p:spPr>
        <p:txBody>
          <a:bodyPr anchor="b">
            <a:noAutofit/>
          </a:bodyPr>
          <a:lstStyle>
            <a:lvl1pPr marL="33750" indent="0">
              <a:lnSpc>
                <a:spcPct val="100000"/>
              </a:lnSpc>
              <a:spcBef>
                <a:spcPts val="100"/>
              </a:spcBef>
              <a:spcAft>
                <a:spcPts val="100"/>
              </a:spcAft>
              <a:buFont typeface="Arial" panose="020B0604020202020204" pitchFamily="34" charset="0"/>
              <a:buNone/>
              <a:defRPr sz="1000">
                <a:solidFill>
                  <a:schemeClr val="tx1">
                    <a:lumMod val="65000"/>
                    <a:lumOff val="35000"/>
                  </a:schemeClr>
                </a:solidFill>
              </a:defRPr>
            </a:lvl1pPr>
            <a:lvl2pPr marL="286163" indent="0">
              <a:buFont typeface="Arial" panose="020B0604020202020204" pitchFamily="34" charset="0"/>
              <a:buNone/>
              <a:defRPr sz="1100">
                <a:solidFill>
                  <a:schemeClr val="tx1">
                    <a:lumMod val="50000"/>
                    <a:lumOff val="50000"/>
                  </a:schemeClr>
                </a:solidFill>
              </a:defRPr>
            </a:lvl2pPr>
            <a:lvl3pPr marL="556038" indent="0">
              <a:buFont typeface="Arial" panose="020B0604020202020204" pitchFamily="34" charset="0"/>
              <a:buNone/>
              <a:defRPr sz="1100">
                <a:solidFill>
                  <a:schemeClr val="tx1">
                    <a:lumMod val="50000"/>
                    <a:lumOff val="50000"/>
                  </a:schemeClr>
                </a:solidFill>
              </a:defRPr>
            </a:lvl3pPr>
            <a:lvl4pPr marL="825913" indent="0">
              <a:buFont typeface="Arial" panose="020B0604020202020204" pitchFamily="34" charset="0"/>
              <a:buNone/>
              <a:defRPr sz="1100">
                <a:solidFill>
                  <a:schemeClr val="tx1">
                    <a:lumMod val="50000"/>
                    <a:lumOff val="50000"/>
                  </a:schemeClr>
                </a:solidFill>
              </a:defRPr>
            </a:lvl4pPr>
            <a:lvl5pPr marL="1094200" indent="0">
              <a:buFont typeface="Arial" panose="020B0604020202020204" pitchFamily="34" charset="0"/>
              <a:buNone/>
              <a:defRPr sz="1100">
                <a:solidFill>
                  <a:schemeClr val="tx1">
                    <a:lumMod val="50000"/>
                    <a:lumOff val="50000"/>
                  </a:schemeClr>
                </a:solidFill>
              </a:defRPr>
            </a:lvl5pPr>
          </a:lstStyle>
          <a:p>
            <a:pPr lvl="0"/>
            <a:r>
              <a:rPr lang="de-DE" dirty="0"/>
              <a:t>[1] Quelle</a:t>
            </a:r>
          </a:p>
        </p:txBody>
      </p:sp>
    </p:spTree>
    <p:extLst>
      <p:ext uri="{BB962C8B-B14F-4D97-AF65-F5344CB8AC3E}">
        <p14:creationId xmlns:p14="http://schemas.microsoft.com/office/powerpoint/2010/main" val="4219528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18CBDE-B184-4EA4-86DB-E669BB3BB899}"/>
              </a:ext>
            </a:extLst>
          </p:cNvPr>
          <p:cNvSpPr>
            <a:spLocks noGrp="1"/>
          </p:cNvSpPr>
          <p:nvPr>
            <p:ph type="body" idx="1"/>
          </p:nvPr>
        </p:nvSpPr>
        <p:spPr>
          <a:xfrm>
            <a:off x="695325" y="4089747"/>
            <a:ext cx="10801349" cy="2039591"/>
          </a:xfrm>
          <a:prstGeom prst="rect">
            <a:avLst/>
          </a:prstGeom>
        </p:spPr>
        <p:txBody>
          <a:bodyPr lIns="0"/>
          <a:lstStyle>
            <a:lvl1pPr marL="0" indent="0">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el 6">
            <a:extLst>
              <a:ext uri="{FF2B5EF4-FFF2-40B4-BE49-F238E27FC236}">
                <a16:creationId xmlns:a16="http://schemas.microsoft.com/office/drawing/2014/main" id="{D8D81471-A712-68FE-7391-8A8FA7A9020C}"/>
              </a:ext>
            </a:extLst>
          </p:cNvPr>
          <p:cNvSpPr>
            <a:spLocks noGrp="1"/>
          </p:cNvSpPr>
          <p:nvPr>
            <p:ph type="title"/>
          </p:nvPr>
        </p:nvSpPr>
        <p:spPr>
          <a:xfrm>
            <a:off x="695325" y="1449388"/>
            <a:ext cx="10801350" cy="2519361"/>
          </a:xfrm>
        </p:spPr>
        <p:txBody>
          <a:bodyPr>
            <a:normAutofit/>
          </a:bodyPr>
          <a:lstStyle>
            <a:lvl1pPr>
              <a:defRPr sz="3600"/>
            </a:lvl1pPr>
          </a:lstStyle>
          <a:p>
            <a:r>
              <a:rPr lang="de-DE" dirty="0"/>
              <a:t>Mastertitelformat bearbeiten</a:t>
            </a:r>
          </a:p>
        </p:txBody>
      </p:sp>
      <p:sp>
        <p:nvSpPr>
          <p:cNvPr id="18" name="Fußzeilenplatzhalter 17">
            <a:extLst>
              <a:ext uri="{FF2B5EF4-FFF2-40B4-BE49-F238E27FC236}">
                <a16:creationId xmlns:a16="http://schemas.microsoft.com/office/drawing/2014/main" id="{34CBC7D4-DC3E-5626-4F81-2E2853A7C180}"/>
              </a:ext>
            </a:extLst>
          </p:cNvPr>
          <p:cNvSpPr>
            <a:spLocks noGrp="1"/>
          </p:cNvSpPr>
          <p:nvPr>
            <p:ph type="ftr" sz="quarter" idx="23"/>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AE8FFD0C-98D3-A710-E158-A3826A7BAE39}"/>
              </a:ext>
            </a:extLst>
          </p:cNvPr>
          <p:cNvSpPr>
            <a:spLocks noGrp="1"/>
          </p:cNvSpPr>
          <p:nvPr>
            <p:ph type="sldNum" sz="quarter" idx="24"/>
          </p:nvPr>
        </p:nvSpPr>
        <p:spPr/>
        <p:txBody>
          <a:bodyPr/>
          <a:lstStyle/>
          <a:p>
            <a:fld id="{BA24374A-C3A8-471A-8837-3FC31668ABE5}" type="slidenum">
              <a:rPr lang="de-DE" smtClean="0"/>
              <a:pPr/>
              <a:t>‹Nr.›</a:t>
            </a:fld>
            <a:endParaRPr lang="de-DE" dirty="0"/>
          </a:p>
        </p:txBody>
      </p:sp>
      <p:sp>
        <p:nvSpPr>
          <p:cNvPr id="8" name="Textplatzhalter 33">
            <a:extLst>
              <a:ext uri="{FF2B5EF4-FFF2-40B4-BE49-F238E27FC236}">
                <a16:creationId xmlns:a16="http://schemas.microsoft.com/office/drawing/2014/main" id="{501200E2-CBD1-EC5C-A3E9-10FCFE692D53}"/>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4147752153"/>
      </p:ext>
    </p:extLst>
  </p:cSld>
  <p:clrMapOvr>
    <a:masterClrMapping/>
  </p:clrMapOvr>
  <p:extLst>
    <p:ext uri="{DCECCB84-F9BA-43D5-87BE-67443E8EF086}">
      <p15:sldGuideLst xmlns:p15="http://schemas.microsoft.com/office/powerpoint/2012/main">
        <p15:guide id="1" orient="horz" pos="25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308725"/>
          </a:xfrm>
          <a:prstGeom prst="rect">
            <a:avLst/>
          </a:prstGeom>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623887"/>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
        <p:nvSpPr>
          <p:cNvPr id="18" name="Fußzeilenplatzhalter 17">
            <a:extLst>
              <a:ext uri="{FF2B5EF4-FFF2-40B4-BE49-F238E27FC236}">
                <a16:creationId xmlns:a16="http://schemas.microsoft.com/office/drawing/2014/main" id="{934167EF-181B-96CB-4C28-D9AC9834CA49}"/>
              </a:ext>
            </a:extLst>
          </p:cNvPr>
          <p:cNvSpPr>
            <a:spLocks noGrp="1"/>
          </p:cNvSpPr>
          <p:nvPr>
            <p:ph type="ftr" sz="quarter" idx="31"/>
          </p:nvPr>
        </p:nvSpPr>
        <p:spPr/>
        <p:txBody>
          <a:bodyPr/>
          <a:lstStyle/>
          <a:p>
            <a:r>
              <a:rPr lang="de-DE"/>
              <a:t>Prof. Dr. Valentin Schwind</a:t>
            </a:r>
            <a:endParaRPr lang="de-DE" dirty="0"/>
          </a:p>
        </p:txBody>
      </p:sp>
      <p:sp>
        <p:nvSpPr>
          <p:cNvPr id="19" name="Foliennummernplatzhalter 18">
            <a:extLst>
              <a:ext uri="{FF2B5EF4-FFF2-40B4-BE49-F238E27FC236}">
                <a16:creationId xmlns:a16="http://schemas.microsoft.com/office/drawing/2014/main" id="{4F72F9FD-8FDA-EF20-7D56-3E6A703BDA94}"/>
              </a:ext>
            </a:extLst>
          </p:cNvPr>
          <p:cNvSpPr>
            <a:spLocks noGrp="1"/>
          </p:cNvSpPr>
          <p:nvPr>
            <p:ph type="sldNum" sz="quarter" idx="32"/>
          </p:nvPr>
        </p:nvSpPr>
        <p:spPr/>
        <p:txBody>
          <a:bodyPr/>
          <a:lstStyle/>
          <a:p>
            <a:fld id="{BA24374A-C3A8-471A-8837-3FC31668ABE5}" type="slidenum">
              <a:rPr lang="de-DE" smtClean="0"/>
              <a:pPr/>
              <a:t>‹Nr.›</a:t>
            </a:fld>
            <a:endParaRPr lang="de-DE" dirty="0"/>
          </a:p>
        </p:txBody>
      </p:sp>
      <p:sp>
        <p:nvSpPr>
          <p:cNvPr id="7" name="Textplatzhalter 33">
            <a:extLst>
              <a:ext uri="{FF2B5EF4-FFF2-40B4-BE49-F238E27FC236}">
                <a16:creationId xmlns:a16="http://schemas.microsoft.com/office/drawing/2014/main" id="{C6C9D6F4-FD05-1FED-2127-D6F2DBC01A4D}"/>
              </a:ext>
            </a:extLst>
          </p:cNvPr>
          <p:cNvSpPr>
            <a:spLocks noGrp="1"/>
          </p:cNvSpPr>
          <p:nvPr>
            <p:ph type="body" sz="quarter" idx="21"/>
          </p:nvPr>
        </p:nvSpPr>
        <p:spPr>
          <a:xfrm>
            <a:off x="695325" y="6317998"/>
            <a:ext cx="7956549" cy="540001"/>
          </a:xfrm>
          <a:prstGeom prst="rect">
            <a:avLst/>
          </a:prstGeom>
        </p:spPr>
        <p:txBody>
          <a:bodyPr wrap="square" lIns="0" tIns="0" rIns="180000" bIns="0" anchor="ctr" anchorCtr="0">
            <a:normAutofit/>
          </a:bodyPr>
          <a:lstStyle>
            <a:lvl1pPr marL="0" indent="0" algn="l">
              <a:lnSpc>
                <a:spcPct val="100000"/>
              </a:lnSpc>
              <a:spcBef>
                <a:spcPts val="0"/>
              </a:spcBef>
              <a:spcAft>
                <a:spcPts val="0"/>
              </a:spcAft>
              <a:buNone/>
              <a:defRPr sz="1400" b="0" baseline="0">
                <a:solidFill>
                  <a:schemeClr val="bg1"/>
                </a:solidFill>
              </a:defRPr>
            </a:lvl1pPr>
            <a:lvl2pPr marL="357188" indent="0">
              <a:buNone/>
              <a:defRPr b="1">
                <a:solidFill>
                  <a:schemeClr val="bg1"/>
                </a:solidFill>
              </a:defRPr>
            </a:lvl2pPr>
            <a:lvl3pPr marL="627063" indent="0">
              <a:buNone/>
              <a:defRPr b="1">
                <a:solidFill>
                  <a:schemeClr val="bg1"/>
                </a:solidFill>
              </a:defRPr>
            </a:lvl3pPr>
            <a:lvl4pPr marL="895350" indent="0">
              <a:buNone/>
              <a:defRPr b="1">
                <a:solidFill>
                  <a:schemeClr val="bg1"/>
                </a:solidFill>
              </a:defRPr>
            </a:lvl4pPr>
            <a:lvl5pPr marL="1165225" indent="0">
              <a:buNone/>
              <a:defRPr b="1">
                <a:solidFill>
                  <a:schemeClr val="bg1"/>
                </a:solidFill>
              </a:defRPr>
            </a:lvl5pPr>
          </a:lstStyle>
          <a:p>
            <a:pPr lvl="0"/>
            <a:endParaRPr lang="de-DE" dirty="0"/>
          </a:p>
        </p:txBody>
      </p:sp>
    </p:spTree>
    <p:extLst>
      <p:ext uri="{BB962C8B-B14F-4D97-AF65-F5344CB8AC3E}">
        <p14:creationId xmlns:p14="http://schemas.microsoft.com/office/powerpoint/2010/main" val="228518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Full Scree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2C5E7AB-4BE1-4D53-9C5E-D580649BC061}"/>
              </a:ext>
            </a:extLst>
          </p:cNvPr>
          <p:cNvSpPr>
            <a:spLocks noGrp="1"/>
          </p:cNvSpPr>
          <p:nvPr>
            <p:ph type="pic" sz="quarter" idx="22"/>
          </p:nvPr>
        </p:nvSpPr>
        <p:spPr>
          <a:xfrm>
            <a:off x="0" y="0"/>
            <a:ext cx="12192000" cy="6858000"/>
          </a:xfrm>
          <a:prstGeom prst="rect">
            <a:avLst/>
          </a:prstGeom>
          <a:solidFill>
            <a:schemeClr val="bg1"/>
          </a:solidFill>
        </p:spPr>
        <p:txBody>
          <a:bodyPr anchor="ctr" anchorCtr="1"/>
          <a:lstStyle/>
          <a:p>
            <a:endParaRPr lang="de-DE" dirty="0"/>
          </a:p>
        </p:txBody>
      </p:sp>
      <p:sp>
        <p:nvSpPr>
          <p:cNvPr id="15" name="Textplatzhalter 2">
            <a:extLst>
              <a:ext uri="{FF2B5EF4-FFF2-40B4-BE49-F238E27FC236}">
                <a16:creationId xmlns:a16="http://schemas.microsoft.com/office/drawing/2014/main" id="{C8F447B0-EED4-D4D3-FE95-80EEDF4E983D}"/>
              </a:ext>
            </a:extLst>
          </p:cNvPr>
          <p:cNvSpPr>
            <a:spLocks noGrp="1"/>
          </p:cNvSpPr>
          <p:nvPr>
            <p:ph type="body" sz="quarter" idx="29" hasCustomPrompt="1"/>
          </p:nvPr>
        </p:nvSpPr>
        <p:spPr>
          <a:xfrm>
            <a:off x="695325" y="5505450"/>
            <a:ext cx="10801350" cy="1238250"/>
          </a:xfrm>
          <a:prstGeom prst="rect">
            <a:avLst/>
          </a:prstGeom>
        </p:spPr>
        <p:txBody>
          <a:bodyPr anchor="b" anchorCtr="0">
            <a:normAutofit/>
          </a:bodyPr>
          <a:lstStyle>
            <a:lvl1pPr marL="33750" indent="0">
              <a:lnSpc>
                <a:spcPct val="100000"/>
              </a:lnSpc>
              <a:spcBef>
                <a:spcPts val="100"/>
              </a:spcBef>
              <a:spcAft>
                <a:spcPts val="200"/>
              </a:spcAft>
              <a:buSzPct val="100000"/>
              <a:buFont typeface="+mj-lt"/>
              <a:buNone/>
              <a:tabLst>
                <a:tab pos="2152650" algn="l"/>
              </a:tabLst>
              <a:defRPr sz="1100">
                <a:solidFill>
                  <a:schemeClr val="tx1">
                    <a:lumMod val="65000"/>
                    <a:lumOff val="35000"/>
                  </a:schemeClr>
                </a:solidFill>
              </a:defRPr>
            </a:lvl1pPr>
          </a:lstStyle>
          <a:p>
            <a:pPr lvl="0"/>
            <a:r>
              <a:rPr lang="de-DE" dirty="0"/>
              <a:t>[1] Quelle</a:t>
            </a:r>
          </a:p>
        </p:txBody>
      </p:sp>
    </p:spTree>
    <p:extLst>
      <p:ext uri="{BB962C8B-B14F-4D97-AF65-F5344CB8AC3E}">
        <p14:creationId xmlns:p14="http://schemas.microsoft.com/office/powerpoint/2010/main" val="2289492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hteck 1">
            <a:extLst>
              <a:ext uri="{FF2B5EF4-FFF2-40B4-BE49-F238E27FC236}">
                <a16:creationId xmlns:a16="http://schemas.microsoft.com/office/drawing/2014/main" id="{A914B142-9A3C-4A05-98CF-6ECAAF874762}"/>
              </a:ext>
            </a:extLst>
          </p:cNvPr>
          <p:cNvSpPr/>
          <p:nvPr userDrawn="1"/>
        </p:nvSpPr>
        <p:spPr>
          <a:xfrm>
            <a:off x="8662194" y="6318000"/>
            <a:ext cx="2824161"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Rechteck 1">
            <a:extLst>
              <a:ext uri="{FF2B5EF4-FFF2-40B4-BE49-F238E27FC236}">
                <a16:creationId xmlns:a16="http://schemas.microsoft.com/office/drawing/2014/main" id="{833A2633-E822-4B21-A181-3E155CEA4670}"/>
              </a:ext>
            </a:extLst>
          </p:cNvPr>
          <p:cNvSpPr/>
          <p:nvPr userDrawn="1"/>
        </p:nvSpPr>
        <p:spPr>
          <a:xfrm>
            <a:off x="0" y="6318000"/>
            <a:ext cx="8651874"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1C5AA6"/>
              </a:solidFill>
            </a:endParaRPr>
          </a:p>
        </p:txBody>
      </p:sp>
      <p:sp>
        <p:nvSpPr>
          <p:cNvPr id="3" name="Titelplatzhalter 2">
            <a:extLst>
              <a:ext uri="{FF2B5EF4-FFF2-40B4-BE49-F238E27FC236}">
                <a16:creationId xmlns:a16="http://schemas.microsoft.com/office/drawing/2014/main" id="{BF731D93-13F4-9D67-C9CE-1F9E97CAB11C}"/>
              </a:ext>
            </a:extLst>
          </p:cNvPr>
          <p:cNvSpPr>
            <a:spLocks noGrp="1"/>
          </p:cNvSpPr>
          <p:nvPr>
            <p:ph type="title"/>
          </p:nvPr>
        </p:nvSpPr>
        <p:spPr>
          <a:xfrm>
            <a:off x="695325" y="115889"/>
            <a:ext cx="10801350" cy="973136"/>
          </a:xfrm>
          <a:prstGeom prst="rect">
            <a:avLst/>
          </a:prstGeom>
        </p:spPr>
        <p:txBody>
          <a:bodyPr vert="horz" lIns="0" tIns="0" rIns="0" bIns="0" rtlCol="0" anchor="b">
            <a:normAutofit/>
          </a:bodyPr>
          <a:lstStyle/>
          <a:p>
            <a:r>
              <a:rPr lang="de-DE" dirty="0"/>
              <a:t>Mastertitelformat bearbeiten</a:t>
            </a:r>
          </a:p>
        </p:txBody>
      </p:sp>
      <p:sp>
        <p:nvSpPr>
          <p:cNvPr id="16" name="Fußzeilenplatzhalter 17">
            <a:extLst>
              <a:ext uri="{FF2B5EF4-FFF2-40B4-BE49-F238E27FC236}">
                <a16:creationId xmlns:a16="http://schemas.microsoft.com/office/drawing/2014/main" id="{905FD0EF-C3A0-B922-6CBB-A2BA32256496}"/>
              </a:ext>
            </a:extLst>
          </p:cNvPr>
          <p:cNvSpPr>
            <a:spLocks noGrp="1"/>
          </p:cNvSpPr>
          <p:nvPr>
            <p:ph type="ftr" sz="quarter" idx="3"/>
          </p:nvPr>
        </p:nvSpPr>
        <p:spPr>
          <a:xfrm>
            <a:off x="8651875" y="6318000"/>
            <a:ext cx="2844798" cy="540000"/>
          </a:xfrm>
          <a:prstGeom prst="rect">
            <a:avLst/>
          </a:prstGeom>
        </p:spPr>
        <p:txBody>
          <a:bodyPr lIns="0" tIns="0" rIns="0" bIns="0" anchor="ctr"/>
          <a:lstStyle>
            <a:lvl1pPr algn="ctr">
              <a:defRPr sz="1400">
                <a:solidFill>
                  <a:schemeClr val="bg1"/>
                </a:solidFill>
                <a:latin typeface="Roboto" panose="02000000000000000000" pitchFamily="2" charset="0"/>
                <a:ea typeface="Roboto" panose="02000000000000000000" pitchFamily="2" charset="0"/>
              </a:defRPr>
            </a:lvl1pPr>
          </a:lstStyle>
          <a:p>
            <a:r>
              <a:rPr lang="de-DE" dirty="0"/>
              <a:t>Prof. Dr. Valentin Schwind</a:t>
            </a:r>
          </a:p>
        </p:txBody>
      </p:sp>
      <p:sp>
        <p:nvSpPr>
          <p:cNvPr id="9" name="Rechteck 1">
            <a:extLst>
              <a:ext uri="{FF2B5EF4-FFF2-40B4-BE49-F238E27FC236}">
                <a16:creationId xmlns:a16="http://schemas.microsoft.com/office/drawing/2014/main" id="{F97507DC-D3D9-DABB-A11F-05341148480F}"/>
              </a:ext>
            </a:extLst>
          </p:cNvPr>
          <p:cNvSpPr/>
          <p:nvPr userDrawn="1"/>
        </p:nvSpPr>
        <p:spPr>
          <a:xfrm>
            <a:off x="11496675" y="6318000"/>
            <a:ext cx="695325" cy="540000"/>
          </a:xfrm>
          <a:prstGeom prst="rect">
            <a:avLst/>
          </a:prstGeom>
          <a:solidFill>
            <a:srgbClr val="507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oliennummernplatzhalter 19">
            <a:extLst>
              <a:ext uri="{FF2B5EF4-FFF2-40B4-BE49-F238E27FC236}">
                <a16:creationId xmlns:a16="http://schemas.microsoft.com/office/drawing/2014/main" id="{340149BE-0D54-E3DD-8555-DC3BDC007761}"/>
              </a:ext>
            </a:extLst>
          </p:cNvPr>
          <p:cNvSpPr>
            <a:spLocks noGrp="1"/>
          </p:cNvSpPr>
          <p:nvPr>
            <p:ph type="sldNum" sz="quarter" idx="4"/>
          </p:nvPr>
        </p:nvSpPr>
        <p:spPr>
          <a:xfrm>
            <a:off x="11496674" y="6318000"/>
            <a:ext cx="695325" cy="540000"/>
          </a:xfrm>
          <a:prstGeom prst="rect">
            <a:avLst/>
          </a:prstGeom>
        </p:spPr>
        <p:txBody>
          <a:bodyPr lIns="0" tIns="0" rIns="0" bIns="0" anchor="ctr"/>
          <a:lstStyle>
            <a:lvl1pPr algn="ctr">
              <a:defRPr sz="1400">
                <a:solidFill>
                  <a:schemeClr val="bg1"/>
                </a:solidFill>
              </a:defRPr>
            </a:lvl1pPr>
          </a:lstStyle>
          <a:p>
            <a:fld id="{BA24374A-C3A8-471A-8837-3FC31668ABE5}" type="slidenum">
              <a:rPr lang="de-DE" smtClean="0"/>
              <a:pPr/>
              <a:t>‹Nr.›</a:t>
            </a:fld>
            <a:endParaRPr lang="de-DE" dirty="0"/>
          </a:p>
        </p:txBody>
      </p:sp>
      <p:sp>
        <p:nvSpPr>
          <p:cNvPr id="5" name="Textplatzhalter 4">
            <a:extLst>
              <a:ext uri="{FF2B5EF4-FFF2-40B4-BE49-F238E27FC236}">
                <a16:creationId xmlns:a16="http://schemas.microsoft.com/office/drawing/2014/main" id="{4DEA2D1A-0D86-4912-2608-4CF928FB7584}"/>
              </a:ext>
            </a:extLst>
          </p:cNvPr>
          <p:cNvSpPr>
            <a:spLocks noGrp="1"/>
          </p:cNvSpPr>
          <p:nvPr>
            <p:ph type="body" idx="1"/>
          </p:nvPr>
        </p:nvSpPr>
        <p:spPr>
          <a:xfrm>
            <a:off x="695325" y="1449389"/>
            <a:ext cx="10801350" cy="467995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37556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83" r:id="rId4"/>
    <p:sldLayoutId id="2147483685" r:id="rId5"/>
    <p:sldLayoutId id="2147483651" r:id="rId6"/>
    <p:sldLayoutId id="2147483655" r:id="rId7"/>
    <p:sldLayoutId id="2147483686" r:id="rId8"/>
  </p:sldLayoutIdLst>
  <p:hf hdr="0" dt="0"/>
  <p:txStyles>
    <p:titleStyle>
      <a:lvl1pPr algn="l" defTabSz="914400" rtl="0" eaLnBrk="1" latinLnBrk="0" hangingPunct="1">
        <a:lnSpc>
          <a:spcPct val="90000"/>
        </a:lnSpc>
        <a:spcBef>
          <a:spcPct val="0"/>
        </a:spcBef>
        <a:buNone/>
        <a:defRPr sz="3200" b="0" kern="1200">
          <a:solidFill>
            <a:schemeClr val="tx1"/>
          </a:solidFill>
          <a:latin typeface="Roboto Medium" panose="02000000000000000000" pitchFamily="2" charset="0"/>
          <a:ea typeface="Roboto Medium" panose="02000000000000000000" pitchFamily="2" charset="0"/>
          <a:cs typeface="Arial" panose="020B0604020202020204" pitchFamily="34" charset="0"/>
        </a:defRPr>
      </a:lvl1pPr>
    </p:titleStyle>
    <p:bodyStyle>
      <a:lvl1pPr marL="285750" marR="0" indent="-252000" algn="l" defTabSz="284400" rtl="0" eaLnBrk="1" fontAlgn="auto" latinLnBrk="0" hangingPunct="1">
        <a:lnSpc>
          <a:spcPct val="110000"/>
        </a:lnSpc>
        <a:spcBef>
          <a:spcPts val="300"/>
        </a:spcBef>
        <a:spcAft>
          <a:spcPts val="400"/>
        </a:spcAft>
        <a:buClr>
          <a:srgbClr val="5079BC"/>
        </a:buClr>
        <a:buSzPts val="2400"/>
        <a:buFont typeface="Wingdings" panose="05000000000000000000" pitchFamily="2" charset="2"/>
        <a:buChar char="§"/>
        <a:tabLst/>
        <a:defRPr lang="de-DE" sz="2200" b="0" kern="1200" noProof="0" dirty="0" smtClean="0">
          <a:solidFill>
            <a:schemeClr val="tx1"/>
          </a:solidFill>
          <a:latin typeface="Roboto" panose="02000000000000000000" pitchFamily="2" charset="0"/>
          <a:ea typeface="Roboto" panose="02000000000000000000" pitchFamily="2" charset="0"/>
          <a:cs typeface="Arial" panose="020B0604020202020204" pitchFamily="34" charset="0"/>
        </a:defRPr>
      </a:lvl1pPr>
      <a:lvl2pPr marL="53816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808038"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077913"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346200" indent="-252000" algn="l" defTabSz="914400" rtl="0" eaLnBrk="1" latinLnBrk="0" hangingPunct="1">
        <a:lnSpc>
          <a:spcPct val="110000"/>
        </a:lnSpc>
        <a:spcBef>
          <a:spcPts val="300"/>
        </a:spcBef>
        <a:spcAft>
          <a:spcPts val="400"/>
        </a:spcAft>
        <a:buClr>
          <a:schemeClr val="accent2"/>
        </a:buClr>
        <a:buFontTx/>
        <a:buBlip>
          <a:blip r:embed="rId10">
            <a:extLst>
              <a:ext uri="{96DAC541-7B7A-43D3-8B79-37D633B846F1}">
                <asvg:svgBlip xmlns:asvg="http://schemas.microsoft.com/office/drawing/2016/SVG/main" r:embed="rId11"/>
              </a:ext>
            </a:extLst>
          </a:blip>
        </a:buBlip>
        <a:defRPr sz="1600" kern="1200">
          <a:solidFill>
            <a:schemeClr val="tx1"/>
          </a:solidFill>
          <a:latin typeface="Roboto" panose="02000000000000000000" pitchFamily="2" charset="0"/>
          <a:ea typeface="Roboto" panose="02000000000000000000" pitchFamily="2" charset="0"/>
          <a:cs typeface="Arial" panose="020B0604020202020204" pitchFamily="34" charset="0"/>
          <a:sym typeface="Wingdings" panose="05000000000000000000"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582" userDrawn="1">
          <p15:clr>
            <a:srgbClr val="F26B43"/>
          </p15:clr>
        </p15:guide>
        <p15:guide id="3" pos="2933" userDrawn="1">
          <p15:clr>
            <a:srgbClr val="F26B43"/>
          </p15:clr>
        </p15:guide>
        <p15:guide id="4" pos="5450" userDrawn="1">
          <p15:clr>
            <a:srgbClr val="F26B43"/>
          </p15:clr>
        </p15:guide>
        <p15:guide id="5" orient="horz" pos="2500" userDrawn="1">
          <p15:clr>
            <a:srgbClr val="F26B43"/>
          </p15:clr>
        </p15:guide>
        <p15:guide id="6" orient="horz" pos="3861" userDrawn="1">
          <p15:clr>
            <a:srgbClr val="F26B43"/>
          </p15:clr>
        </p15:guide>
        <p15:guide id="7" orient="horz" pos="3974" userDrawn="1">
          <p15:clr>
            <a:srgbClr val="F26B43"/>
          </p15:clr>
        </p15:guide>
        <p15:guide id="8" orient="horz" pos="73" userDrawn="1">
          <p15:clr>
            <a:srgbClr val="F26B43"/>
          </p15:clr>
        </p15:guide>
        <p15:guide id="9" orient="horz" pos="686" userDrawn="1">
          <p15:clr>
            <a:srgbClr val="F26B43"/>
          </p15:clr>
        </p15:guide>
        <p15:guide id="10" orient="horz" pos="913" userDrawn="1">
          <p15:clr>
            <a:srgbClr val="F26B43"/>
          </p15:clr>
        </p15:guide>
        <p15:guide id="11" pos="7242" userDrawn="1">
          <p15:clr>
            <a:srgbClr val="F26B43"/>
          </p15:clr>
        </p15:guide>
        <p15:guide id="12"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hyperlink" Target="https://pxhere.com/de/photo/95687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1.bin"/><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bigbadtoystore.com/Product/VariationDetails/138279" TargetMode="External"/><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png"/><Relationship Id="rId7" Type="http://schemas.openxmlformats.org/officeDocument/2006/relationships/hyperlink" Target="https://pxhere.com/de/photo/956874"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7.png"/><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68.png"/><Relationship Id="rId4" Type="http://schemas.openxmlformats.org/officeDocument/2006/relationships/oleObject" Target="../embeddings/oleObject4.bin"/><Relationship Id="rId9"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oleObject" Target="../embeddings/oleObject7.bin"/><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png"/><Relationship Id="rId7" Type="http://schemas.openxmlformats.org/officeDocument/2006/relationships/hyperlink" Target="https://pxhere.com/de/photo/956874"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de-DE" sz="1800" dirty="0"/>
              <a:t>Human-Computer Interaction </a:t>
            </a:r>
            <a:r>
              <a:rPr lang="de-DE" sz="1800" dirty="0" err="1"/>
              <a:t>Lecture</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Usability</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1</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https://pxhere.com/de/photo/956874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13" name="Bildplatzhalter 12">
            <a:extLst>
              <a:ext uri="{FF2B5EF4-FFF2-40B4-BE49-F238E27FC236}">
                <a16:creationId xmlns:a16="http://schemas.microsoft.com/office/drawing/2014/main" id="{98F4F5E7-C9E8-B27A-3AEE-72EFC556DD20}"/>
              </a:ext>
              <a:ext uri="{C183D7F6-B498-43B3-948B-1728B52AA6E4}">
                <adec:decorative xmlns:adec="http://schemas.microsoft.com/office/drawing/2017/decorative" val="1"/>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2285" b="32285"/>
          <a:stretch>
            <a:fillRect/>
          </a:stretch>
        </p:blipFill>
        <p:spPr/>
      </p:pic>
    </p:spTree>
    <p:extLst>
      <p:ext uri="{BB962C8B-B14F-4D97-AF65-F5344CB8AC3E}">
        <p14:creationId xmlns:p14="http://schemas.microsoft.com/office/powerpoint/2010/main" val="128504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1C123-0F28-2EEC-CC85-75C3FC6EFB76}"/>
              </a:ext>
            </a:extLst>
          </p:cNvPr>
          <p:cNvSpPr>
            <a:spLocks noGrp="1"/>
          </p:cNvSpPr>
          <p:nvPr>
            <p:ph type="title"/>
          </p:nvPr>
        </p:nvSpPr>
        <p:spPr/>
        <p:txBody>
          <a:bodyPr/>
          <a:lstStyle/>
          <a:p>
            <a:r>
              <a:rPr lang="en-US"/>
              <a:t>Principle 1: Learnability</a:t>
            </a:r>
            <a:endParaRPr lang="de-DE"/>
          </a:p>
        </p:txBody>
      </p:sp>
      <p:sp>
        <p:nvSpPr>
          <p:cNvPr id="3" name="Fußzeilenplatzhalter 2">
            <a:extLst>
              <a:ext uri="{FF2B5EF4-FFF2-40B4-BE49-F238E27FC236}">
                <a16:creationId xmlns:a16="http://schemas.microsoft.com/office/drawing/2014/main" id="{1B491CA9-F0D7-F389-50A8-AC3CE01FB1E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F3032C5-D7EA-58CB-2F33-5AD0E7FBEBF2}"/>
              </a:ext>
            </a:extLst>
          </p:cNvPr>
          <p:cNvSpPr>
            <a:spLocks noGrp="1"/>
          </p:cNvSpPr>
          <p:nvPr>
            <p:ph type="sldNum" sz="quarter" idx="33"/>
          </p:nvPr>
        </p:nvSpPr>
        <p:spPr/>
        <p:txBody>
          <a:bodyPr/>
          <a:lstStyle/>
          <a:p>
            <a:fld id="{BA24374A-C3A8-471A-8837-3FC31668ABE5}" type="slidenum">
              <a:rPr lang="de-DE" smtClean="0"/>
              <a:pPr/>
              <a:t>10</a:t>
            </a:fld>
            <a:endParaRPr lang="de-DE" dirty="0"/>
          </a:p>
        </p:txBody>
      </p:sp>
      <p:sp>
        <p:nvSpPr>
          <p:cNvPr id="5" name="Textplatzhalter 4">
            <a:extLst>
              <a:ext uri="{FF2B5EF4-FFF2-40B4-BE49-F238E27FC236}">
                <a16:creationId xmlns:a16="http://schemas.microsoft.com/office/drawing/2014/main" id="{B56722E6-CFCD-D4F8-0540-C4511B548603}"/>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93512521-0FB4-427F-1CA9-F02B3892670C}"/>
              </a:ext>
            </a:extLst>
          </p:cNvPr>
          <p:cNvSpPr>
            <a:spLocks noGrp="1"/>
          </p:cNvSpPr>
          <p:nvPr>
            <p:ph type="body" sz="quarter" idx="34"/>
          </p:nvPr>
        </p:nvSpPr>
        <p:spPr/>
        <p:txBody>
          <a:bodyPr/>
          <a:lstStyle/>
          <a:p>
            <a:r>
              <a:rPr lang="en-US" dirty="0"/>
              <a:t>The ease with which new users can begin effective interaction and achieve maximal performance.</a:t>
            </a:r>
          </a:p>
          <a:p>
            <a:pPr lvl="1"/>
            <a:r>
              <a:rPr lang="en-GB" b="1" dirty="0">
                <a:solidFill>
                  <a:schemeClr val="accent1"/>
                </a:solidFill>
              </a:rPr>
              <a:t>Predictability</a:t>
            </a:r>
          </a:p>
          <a:p>
            <a:pPr lvl="1"/>
            <a:r>
              <a:rPr lang="en-US" b="1" dirty="0">
                <a:solidFill>
                  <a:schemeClr val="accent1"/>
                </a:solidFill>
              </a:rPr>
              <a:t>Familiarity</a:t>
            </a:r>
          </a:p>
          <a:p>
            <a:pPr lvl="1"/>
            <a:r>
              <a:rPr lang="en-US" b="1" dirty="0">
                <a:solidFill>
                  <a:schemeClr val="accent1"/>
                </a:solidFill>
              </a:rPr>
              <a:t>Generalizability </a:t>
            </a:r>
            <a:endParaRPr lang="en-US" dirty="0"/>
          </a:p>
          <a:p>
            <a:pPr lvl="1"/>
            <a:r>
              <a:rPr lang="en-US" b="1" dirty="0">
                <a:solidFill>
                  <a:schemeClr val="accent1"/>
                </a:solidFill>
              </a:rPr>
              <a:t>Consistency</a:t>
            </a:r>
            <a:r>
              <a:rPr lang="de-DE" dirty="0"/>
              <a:t> </a:t>
            </a:r>
          </a:p>
          <a:p>
            <a:pPr lvl="1"/>
            <a:r>
              <a:rPr lang="en-GB" b="1" dirty="0">
                <a:solidFill>
                  <a:schemeClr val="accent1"/>
                </a:solidFill>
              </a:rPr>
              <a:t>Synthesizability</a:t>
            </a:r>
          </a:p>
          <a:p>
            <a:pPr lvl="2">
              <a:spcBef>
                <a:spcPts val="600"/>
              </a:spcBef>
              <a:spcAft>
                <a:spcPts val="0"/>
              </a:spcAft>
            </a:pPr>
            <a:r>
              <a:rPr lang="en-US" dirty="0"/>
              <a:t>ability of the user to assess the effect of operations </a:t>
            </a:r>
          </a:p>
          <a:p>
            <a:pPr lvl="2">
              <a:spcBef>
                <a:spcPts val="600"/>
              </a:spcBef>
              <a:spcAft>
                <a:spcPts val="0"/>
              </a:spcAft>
            </a:pPr>
            <a:r>
              <a:rPr lang="en-US" dirty="0"/>
              <a:t>the user should see the changes of an operation</a:t>
            </a:r>
          </a:p>
          <a:p>
            <a:pPr lvl="2"/>
            <a:endParaRPr lang="de-DE" dirty="0"/>
          </a:p>
          <a:p>
            <a:pPr lvl="1"/>
            <a:endParaRPr lang="de-DE" b="1" dirty="0">
              <a:solidFill>
                <a:schemeClr val="accent1"/>
              </a:solidFill>
            </a:endParaRPr>
          </a:p>
        </p:txBody>
      </p:sp>
      <p:sp>
        <p:nvSpPr>
          <p:cNvPr id="7" name="Inhaltsplatzhalter 6">
            <a:extLst>
              <a:ext uri="{FF2B5EF4-FFF2-40B4-BE49-F238E27FC236}">
                <a16:creationId xmlns:a16="http://schemas.microsoft.com/office/drawing/2014/main" id="{04A71AEF-6D1B-C7CB-5D14-483F22616F2A}"/>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10" name="Grafik 9" descr="Progressbar">
            <a:extLst>
              <a:ext uri="{FF2B5EF4-FFF2-40B4-BE49-F238E27FC236}">
                <a16:creationId xmlns:a16="http://schemas.microsoft.com/office/drawing/2014/main" id="{B839A48A-FE13-BFC2-D799-27AEBCB85755}"/>
              </a:ext>
            </a:extLst>
          </p:cNvPr>
          <p:cNvPicPr>
            <a:picLocks noChangeAspect="1"/>
          </p:cNvPicPr>
          <p:nvPr/>
        </p:nvPicPr>
        <p:blipFill>
          <a:blip r:embed="rId2"/>
          <a:stretch>
            <a:fillRect/>
          </a:stretch>
        </p:blipFill>
        <p:spPr>
          <a:xfrm>
            <a:off x="8917155" y="4455460"/>
            <a:ext cx="2419976" cy="637106"/>
          </a:xfrm>
          <a:prstGeom prst="rect">
            <a:avLst/>
          </a:prstGeom>
        </p:spPr>
      </p:pic>
    </p:spTree>
    <p:extLst>
      <p:ext uri="{BB962C8B-B14F-4D97-AF65-F5344CB8AC3E}">
        <p14:creationId xmlns:p14="http://schemas.microsoft.com/office/powerpoint/2010/main" val="165217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F5EBF5-E6BF-E7B6-A4C5-C69F40DFEB6D}"/>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2F140E8A-EC0D-8C4A-EF57-84C026A9A2F4}"/>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F9454BE-EFFE-6A0C-F45B-2195C88E9288}"/>
              </a:ext>
            </a:extLst>
          </p:cNvPr>
          <p:cNvSpPr>
            <a:spLocks noGrp="1"/>
          </p:cNvSpPr>
          <p:nvPr>
            <p:ph type="sldNum" sz="quarter" idx="33"/>
          </p:nvPr>
        </p:nvSpPr>
        <p:spPr/>
        <p:txBody>
          <a:bodyPr/>
          <a:lstStyle/>
          <a:p>
            <a:fld id="{BA24374A-C3A8-471A-8837-3FC31668ABE5}" type="slidenum">
              <a:rPr lang="de-DE" smtClean="0"/>
              <a:pPr/>
              <a:t>11</a:t>
            </a:fld>
            <a:endParaRPr lang="de-DE" dirty="0"/>
          </a:p>
        </p:txBody>
      </p:sp>
      <p:sp>
        <p:nvSpPr>
          <p:cNvPr id="5" name="Textplatzhalter 4">
            <a:extLst>
              <a:ext uri="{FF2B5EF4-FFF2-40B4-BE49-F238E27FC236}">
                <a16:creationId xmlns:a16="http://schemas.microsoft.com/office/drawing/2014/main" id="{F06F16A9-58A5-5B86-5E36-5EEC96164B06}"/>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57D3E606-6E26-B52E-0F11-F9761FE848BF}"/>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C262B971-0B5C-EE96-DB28-800E64620490}"/>
              </a:ext>
            </a:extLst>
          </p:cNvPr>
          <p:cNvSpPr>
            <a:spLocks noGrp="1"/>
          </p:cNvSpPr>
          <p:nvPr>
            <p:ph sz="quarter" idx="35"/>
          </p:nvPr>
        </p:nvSpPr>
        <p:spPr/>
        <p:txBody>
          <a:bodyPr/>
          <a:lstStyle/>
          <a:p>
            <a:endParaRPr lang="de-DE"/>
          </a:p>
        </p:txBody>
      </p:sp>
      <p:pic>
        <p:nvPicPr>
          <p:cNvPr id="8" name="filesystem-consistency" descr="A video of drag and drop copy on a usb folder and drag and drop cut on a disc folder">
            <a:hlinkClick r:id="" action="ppaction://media"/>
            <a:extLst>
              <a:ext uri="{FF2B5EF4-FFF2-40B4-BE49-F238E27FC236}">
                <a16:creationId xmlns:a16="http://schemas.microsoft.com/office/drawing/2014/main" id="{125D0788-8CF8-3B3A-59FD-4A997275BF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4518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2: Flexibility</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12</a:t>
            </a:fld>
            <a:endParaRPr lang="de-DE" dirty="0"/>
          </a:p>
        </p:txBody>
      </p:sp>
      <p:sp>
        <p:nvSpPr>
          <p:cNvPr id="5" name="Textplatzhalter 4">
            <a:extLst>
              <a:ext uri="{FF2B5EF4-FFF2-40B4-BE49-F238E27FC236}">
                <a16:creationId xmlns:a16="http://schemas.microsoft.com/office/drawing/2014/main" id="{DE03A690-6D34-0A72-4B61-7418AB08E271}"/>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p:txBody>
          <a:bodyPr/>
          <a:lstStyle/>
          <a:p>
            <a:r>
              <a:rPr lang="en-GB" dirty="0">
                <a:solidFill>
                  <a:sysClr val="windowText" lastClr="000000"/>
                </a:solidFill>
              </a:rPr>
              <a:t>The multiplicity of ways the user and system </a:t>
            </a:r>
            <a:br>
              <a:rPr lang="en-GB" dirty="0">
                <a:solidFill>
                  <a:sysClr val="windowText" lastClr="000000"/>
                </a:solidFill>
              </a:rPr>
            </a:br>
            <a:r>
              <a:rPr lang="en-GB" dirty="0">
                <a:solidFill>
                  <a:sysClr val="windowText" lastClr="000000"/>
                </a:solidFill>
              </a:rPr>
              <a:t>exchange information.</a:t>
            </a:r>
          </a:p>
          <a:p>
            <a:pPr lvl="1"/>
            <a:r>
              <a:rPr lang="en-GB" b="1" dirty="0">
                <a:solidFill>
                  <a:schemeClr val="accent1"/>
                </a:solidFill>
              </a:rPr>
              <a:t>Dialogue initiative</a:t>
            </a:r>
          </a:p>
          <a:p>
            <a:pPr lvl="1"/>
            <a:r>
              <a:rPr lang="en-GB" b="1" dirty="0">
                <a:solidFill>
                  <a:schemeClr val="accent1"/>
                </a:solidFill>
              </a:rPr>
              <a:t>Multithreading</a:t>
            </a:r>
          </a:p>
          <a:p>
            <a:pPr lvl="1"/>
            <a:r>
              <a:rPr lang="en-GB" b="1" dirty="0">
                <a:solidFill>
                  <a:schemeClr val="accent1"/>
                </a:solidFill>
              </a:rPr>
              <a:t>Task </a:t>
            </a:r>
            <a:r>
              <a:rPr lang="en-GB" b="1" dirty="0" err="1">
                <a:solidFill>
                  <a:schemeClr val="accent1"/>
                </a:solidFill>
              </a:rPr>
              <a:t>migratability</a:t>
            </a:r>
            <a:endParaRPr lang="en-GB" b="1" dirty="0">
              <a:solidFill>
                <a:schemeClr val="accent1"/>
              </a:solidFill>
            </a:endParaRPr>
          </a:p>
          <a:p>
            <a:pPr lvl="1"/>
            <a:r>
              <a:rPr lang="en-GB" b="1" dirty="0">
                <a:solidFill>
                  <a:schemeClr val="accent1"/>
                </a:solidFill>
              </a:rPr>
              <a:t>Substitutivity</a:t>
            </a:r>
          </a:p>
          <a:p>
            <a:pPr lvl="1"/>
            <a:r>
              <a:rPr lang="en-GB" b="1" dirty="0">
                <a:solidFill>
                  <a:schemeClr val="accent1"/>
                </a:solidFill>
              </a:rPr>
              <a:t>Customizability</a:t>
            </a:r>
          </a:p>
          <a:p>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spTree>
    <p:extLst>
      <p:ext uri="{BB962C8B-B14F-4D97-AF65-F5344CB8AC3E}">
        <p14:creationId xmlns:p14="http://schemas.microsoft.com/office/powerpoint/2010/main" val="316390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2: Flexibility</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13</a:t>
            </a:fld>
            <a:endParaRPr lang="de-DE" dirty="0"/>
          </a:p>
        </p:txBody>
      </p:sp>
      <p:sp>
        <p:nvSpPr>
          <p:cNvPr id="5" name="Textplatzhalter 4">
            <a:extLst>
              <a:ext uri="{FF2B5EF4-FFF2-40B4-BE49-F238E27FC236}">
                <a16:creationId xmlns:a16="http://schemas.microsoft.com/office/drawing/2014/main" id="{DE03A690-6D34-0A72-4B61-7418AB08E271}"/>
              </a:ext>
            </a:extLst>
          </p:cNvPr>
          <p:cNvSpPr>
            <a:spLocks noGrp="1"/>
          </p:cNvSpPr>
          <p:nvPr>
            <p:ph type="body" sz="quarter" idx="21"/>
          </p:nvPr>
        </p:nvSpPr>
        <p:spPr/>
        <p:txBody>
          <a:bodyPr/>
          <a:lstStyle/>
          <a:p>
            <a:r>
              <a:rPr lang="en-US" sz="1400" dirty="0"/>
              <a:t>Usability Principles and Guidelines</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a:xfrm>
            <a:off x="695325" y="1449388"/>
            <a:ext cx="10801349" cy="4529931"/>
          </a:xfrm>
        </p:spPr>
        <p:txBody>
          <a:bodyPr>
            <a:normAutofit/>
          </a:bodyPr>
          <a:lstStyle/>
          <a:p>
            <a:r>
              <a:rPr lang="en-GB" dirty="0">
                <a:solidFill>
                  <a:sysClr val="windowText" lastClr="000000"/>
                </a:solidFill>
              </a:rPr>
              <a:t>The multiplicity of ways the user and system </a:t>
            </a:r>
            <a:br>
              <a:rPr lang="en-GB" dirty="0">
                <a:solidFill>
                  <a:sysClr val="windowText" lastClr="000000"/>
                </a:solidFill>
              </a:rPr>
            </a:br>
            <a:r>
              <a:rPr lang="en-GB" dirty="0">
                <a:solidFill>
                  <a:sysClr val="windowText" lastClr="000000"/>
                </a:solidFill>
              </a:rPr>
              <a:t>exchange information.</a:t>
            </a:r>
          </a:p>
          <a:p>
            <a:pPr lvl="1"/>
            <a:r>
              <a:rPr lang="en-GB" b="1" dirty="0">
                <a:solidFill>
                  <a:schemeClr val="accent1"/>
                </a:solidFill>
              </a:rPr>
              <a:t>Dialogue initiative</a:t>
            </a:r>
          </a:p>
          <a:p>
            <a:pPr lvl="2"/>
            <a:r>
              <a:rPr lang="en-GB" dirty="0"/>
              <a:t>freedom from system-imposed constraints on input dialogue</a:t>
            </a:r>
          </a:p>
          <a:p>
            <a:pPr lvl="2"/>
            <a:r>
              <a:rPr lang="en-GB" dirty="0"/>
              <a:t>user </a:t>
            </a:r>
            <a:r>
              <a:rPr lang="en-GB" dirty="0" err="1"/>
              <a:t>preemptiveness</a:t>
            </a:r>
            <a:r>
              <a:rPr lang="en-GB" dirty="0"/>
              <a:t>: user initiates dialog</a:t>
            </a:r>
          </a:p>
          <a:p>
            <a:pPr lvl="2"/>
            <a:r>
              <a:rPr lang="en-GB" dirty="0"/>
              <a:t>system </a:t>
            </a:r>
            <a:r>
              <a:rPr lang="en-GB" dirty="0" err="1"/>
              <a:t>preemptiveness</a:t>
            </a:r>
            <a:r>
              <a:rPr lang="en-GB" dirty="0"/>
              <a:t>: system initiates dialog</a:t>
            </a:r>
          </a:p>
          <a:p>
            <a:pPr lvl="1"/>
            <a:r>
              <a:rPr lang="en-GB" b="1" dirty="0">
                <a:solidFill>
                  <a:schemeClr val="accent1"/>
                </a:solidFill>
              </a:rPr>
              <a:t>Multithreading</a:t>
            </a:r>
          </a:p>
          <a:p>
            <a:pPr lvl="1"/>
            <a:r>
              <a:rPr lang="en-GB" b="1" dirty="0">
                <a:solidFill>
                  <a:schemeClr val="accent1"/>
                </a:solidFill>
              </a:rPr>
              <a:t>Task </a:t>
            </a:r>
            <a:r>
              <a:rPr lang="en-GB" b="1" dirty="0" err="1">
                <a:solidFill>
                  <a:schemeClr val="accent1"/>
                </a:solidFill>
              </a:rPr>
              <a:t>migratability</a:t>
            </a:r>
            <a:endParaRPr lang="en-GB" b="1" dirty="0">
              <a:solidFill>
                <a:schemeClr val="accent1"/>
              </a:solidFill>
            </a:endParaRPr>
          </a:p>
          <a:p>
            <a:pPr lvl="1"/>
            <a:r>
              <a:rPr lang="en-GB" b="1" dirty="0">
                <a:solidFill>
                  <a:schemeClr val="accent1"/>
                </a:solidFill>
              </a:rPr>
              <a:t>Substitutivity</a:t>
            </a:r>
          </a:p>
          <a:p>
            <a:pPr lvl="1"/>
            <a:r>
              <a:rPr lang="en-GB" b="1" dirty="0">
                <a:solidFill>
                  <a:schemeClr val="accent1"/>
                </a:solidFill>
              </a:rPr>
              <a:t>Customizability</a:t>
            </a:r>
          </a:p>
          <a:p>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sp>
        <p:nvSpPr>
          <p:cNvPr id="8" name="Rectangle 6">
            <a:extLst>
              <a:ext uri="{FF2B5EF4-FFF2-40B4-BE49-F238E27FC236}">
                <a16:creationId xmlns:a16="http://schemas.microsoft.com/office/drawing/2014/main" id="{D54AA5F2-314A-D006-9438-0E2197E79FE4}"/>
              </a:ext>
            </a:extLst>
          </p:cNvPr>
          <p:cNvSpPr>
            <a:spLocks noChangeArrowheads="1"/>
          </p:cNvSpPr>
          <p:nvPr/>
        </p:nvSpPr>
        <p:spPr bwMode="auto">
          <a:xfrm>
            <a:off x="7747377" y="3482185"/>
            <a:ext cx="3961305" cy="33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34" tIns="45167" rIns="90334" bIns="45167">
            <a:spAutoFit/>
          </a:bodyPr>
          <a:lstStyle/>
          <a:p>
            <a:pPr algn="ctr"/>
            <a:r>
              <a:rPr lang="en-US" sz="1600" i="1" dirty="0"/>
              <a:t>system preemptiveness</a:t>
            </a:r>
          </a:p>
        </p:txBody>
      </p:sp>
      <p:pic>
        <p:nvPicPr>
          <p:cNvPr id="9" name="Picture 7">
            <a:extLst>
              <a:ext uri="{FF2B5EF4-FFF2-40B4-BE49-F238E27FC236}">
                <a16:creationId xmlns:a16="http://schemas.microsoft.com/office/drawing/2014/main" id="{72442712-08D7-FCFB-F54D-475605C0A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875" y="489016"/>
            <a:ext cx="1429446" cy="282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a:extLst>
              <a:ext uri="{FF2B5EF4-FFF2-40B4-BE49-F238E27FC236}">
                <a16:creationId xmlns:a16="http://schemas.microsoft.com/office/drawing/2014/main" id="{9475D53F-E162-2863-DF9B-35690259C4EC}"/>
              </a:ext>
            </a:extLst>
          </p:cNvPr>
          <p:cNvSpPr>
            <a:spLocks noChangeArrowheads="1"/>
          </p:cNvSpPr>
          <p:nvPr/>
        </p:nvSpPr>
        <p:spPr bwMode="auto">
          <a:xfrm>
            <a:off x="8651875" y="112051"/>
            <a:ext cx="3812428" cy="61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334" tIns="45167" rIns="90334" bIns="45167">
            <a:spAutoFit/>
          </a:bodyPr>
          <a:lstStyle/>
          <a:p>
            <a:r>
              <a:rPr lang="en-US" sz="1600" i="1" dirty="0"/>
              <a:t>user </a:t>
            </a:r>
            <a:r>
              <a:rPr lang="en-US" sz="1600" i="1" dirty="0" err="1"/>
              <a:t>preemptiveness</a:t>
            </a:r>
            <a:endParaRPr lang="en-US" sz="1600" i="1" dirty="0"/>
          </a:p>
          <a:p>
            <a:pPr algn="ctr"/>
            <a:endParaRPr lang="en-US" dirty="0"/>
          </a:p>
        </p:txBody>
      </p:sp>
      <p:pic>
        <p:nvPicPr>
          <p:cNvPr id="11" name="Picture 10">
            <a:extLst>
              <a:ext uri="{FF2B5EF4-FFF2-40B4-BE49-F238E27FC236}">
                <a16:creationId xmlns:a16="http://schemas.microsoft.com/office/drawing/2014/main" id="{F777D4C5-7D3F-DCDE-58A4-9AC3330B3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5" y="3846780"/>
            <a:ext cx="2904720" cy="184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745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2: Flexibility</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14</a:t>
            </a:fld>
            <a:endParaRPr lang="de-DE" dirty="0"/>
          </a:p>
        </p:txBody>
      </p:sp>
      <p:sp>
        <p:nvSpPr>
          <p:cNvPr id="5" name="Textplatzhalter 4">
            <a:extLst>
              <a:ext uri="{FF2B5EF4-FFF2-40B4-BE49-F238E27FC236}">
                <a16:creationId xmlns:a16="http://schemas.microsoft.com/office/drawing/2014/main" id="{DE03A690-6D34-0A72-4B61-7418AB08E271}"/>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a:xfrm>
            <a:off x="695325" y="1449388"/>
            <a:ext cx="10801350" cy="4465637"/>
          </a:xfrm>
        </p:spPr>
        <p:txBody>
          <a:bodyPr>
            <a:normAutofit/>
          </a:bodyPr>
          <a:lstStyle/>
          <a:p>
            <a:r>
              <a:rPr lang="en-GB" dirty="0">
                <a:solidFill>
                  <a:sysClr val="windowText" lastClr="000000"/>
                </a:solidFill>
              </a:rPr>
              <a:t>The multiplicity of ways the user and system </a:t>
            </a:r>
            <a:br>
              <a:rPr lang="en-GB" dirty="0">
                <a:solidFill>
                  <a:sysClr val="windowText" lastClr="000000"/>
                </a:solidFill>
              </a:rPr>
            </a:br>
            <a:r>
              <a:rPr lang="en-GB" dirty="0">
                <a:solidFill>
                  <a:sysClr val="windowText" lastClr="000000"/>
                </a:solidFill>
              </a:rPr>
              <a:t>exchange information.</a:t>
            </a:r>
          </a:p>
          <a:p>
            <a:pPr lvl="1"/>
            <a:r>
              <a:rPr lang="en-GB" b="1" dirty="0">
                <a:solidFill>
                  <a:schemeClr val="accent1"/>
                </a:solidFill>
              </a:rPr>
              <a:t>Dialogue initiative </a:t>
            </a:r>
            <a:endParaRPr lang="en-GB" dirty="0"/>
          </a:p>
          <a:p>
            <a:pPr lvl="1"/>
            <a:r>
              <a:rPr lang="en-GB" b="1" dirty="0">
                <a:solidFill>
                  <a:schemeClr val="accent1"/>
                </a:solidFill>
              </a:rPr>
              <a:t>Multithreading</a:t>
            </a:r>
          </a:p>
          <a:p>
            <a:pPr lvl="2"/>
            <a:r>
              <a:rPr lang="en-US" dirty="0"/>
              <a:t>System supports user interaction for several tasks at a time</a:t>
            </a:r>
          </a:p>
          <a:p>
            <a:pPr lvl="3"/>
            <a:r>
              <a:rPr lang="en-US" dirty="0"/>
              <a:t>concurrent multimodality: simultaneous communication of information pertaining to separate tasks </a:t>
            </a:r>
          </a:p>
          <a:p>
            <a:pPr lvl="3"/>
            <a:r>
              <a:rPr lang="en-US" dirty="0"/>
              <a:t>interleaving multimodality: permits temporal overlap between separate tasks, dialog is restricted to a single task </a:t>
            </a:r>
            <a:endParaRPr lang="en-GB" b="1" dirty="0"/>
          </a:p>
          <a:p>
            <a:pPr lvl="1"/>
            <a:r>
              <a:rPr lang="en-GB" b="1" dirty="0">
                <a:solidFill>
                  <a:schemeClr val="accent1"/>
                </a:solidFill>
              </a:rPr>
              <a:t>Task </a:t>
            </a:r>
            <a:r>
              <a:rPr lang="en-GB" b="1" dirty="0" err="1">
                <a:solidFill>
                  <a:schemeClr val="accent1"/>
                </a:solidFill>
              </a:rPr>
              <a:t>migratability</a:t>
            </a:r>
            <a:endParaRPr lang="en-GB" b="1" dirty="0">
              <a:solidFill>
                <a:schemeClr val="accent1"/>
              </a:solidFill>
            </a:endParaRPr>
          </a:p>
          <a:p>
            <a:pPr lvl="1"/>
            <a:r>
              <a:rPr lang="en-GB" b="1" dirty="0">
                <a:solidFill>
                  <a:schemeClr val="accent1"/>
                </a:solidFill>
              </a:rPr>
              <a:t>Substitutivity</a:t>
            </a:r>
          </a:p>
          <a:p>
            <a:pPr lvl="1"/>
            <a:r>
              <a:rPr lang="en-GB" b="1" dirty="0">
                <a:solidFill>
                  <a:schemeClr val="accent1"/>
                </a:solidFill>
              </a:rPr>
              <a:t>Customizability</a:t>
            </a:r>
          </a:p>
          <a:p>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12" name="Picture 2">
            <a:extLst>
              <a:ext uri="{FF2B5EF4-FFF2-40B4-BE49-F238E27FC236}">
                <a16:creationId xmlns:a16="http://schemas.microsoft.com/office/drawing/2014/main" id="{8FF68669-8800-721D-149D-0394ECFC26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72"/>
          <a:stretch/>
        </p:blipFill>
        <p:spPr bwMode="auto">
          <a:xfrm>
            <a:off x="9408319" y="1554633"/>
            <a:ext cx="2628104" cy="15697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728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2: Flexibility</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15</a:t>
            </a:fld>
            <a:endParaRPr lang="de-DE" dirty="0"/>
          </a:p>
        </p:txBody>
      </p:sp>
      <p:sp>
        <p:nvSpPr>
          <p:cNvPr id="5" name="Textplatzhalter 4">
            <a:extLst>
              <a:ext uri="{FF2B5EF4-FFF2-40B4-BE49-F238E27FC236}">
                <a16:creationId xmlns:a16="http://schemas.microsoft.com/office/drawing/2014/main" id="{DE03A690-6D34-0A72-4B61-7418AB08E271}"/>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a:xfrm>
            <a:off x="695325" y="1449388"/>
            <a:ext cx="10801350" cy="4679950"/>
          </a:xfrm>
        </p:spPr>
        <p:txBody>
          <a:bodyPr>
            <a:normAutofit/>
          </a:bodyPr>
          <a:lstStyle/>
          <a:p>
            <a:r>
              <a:rPr lang="en-GB" dirty="0">
                <a:solidFill>
                  <a:sysClr val="windowText" lastClr="000000"/>
                </a:solidFill>
              </a:rPr>
              <a:t>The multiplicity of ways the user and system </a:t>
            </a:r>
            <a:br>
              <a:rPr lang="en-GB" dirty="0">
                <a:solidFill>
                  <a:sysClr val="windowText" lastClr="000000"/>
                </a:solidFill>
              </a:rPr>
            </a:br>
            <a:r>
              <a:rPr lang="en-GB" dirty="0">
                <a:solidFill>
                  <a:sysClr val="windowText" lastClr="000000"/>
                </a:solidFill>
              </a:rPr>
              <a:t>exchange information.</a:t>
            </a:r>
          </a:p>
          <a:p>
            <a:pPr lvl="1"/>
            <a:r>
              <a:rPr lang="en-GB" b="1" dirty="0">
                <a:solidFill>
                  <a:schemeClr val="accent1"/>
                </a:solidFill>
              </a:rPr>
              <a:t>Dialogue initiative </a:t>
            </a:r>
            <a:endParaRPr lang="en-GB" dirty="0"/>
          </a:p>
          <a:p>
            <a:pPr lvl="1"/>
            <a:r>
              <a:rPr lang="en-GB" b="1" dirty="0">
                <a:solidFill>
                  <a:schemeClr val="accent1"/>
                </a:solidFill>
              </a:rPr>
              <a:t>Multithreading</a:t>
            </a:r>
            <a:r>
              <a:rPr lang="de-DE" b="1" dirty="0">
                <a:solidFill>
                  <a:schemeClr val="accent1"/>
                </a:solidFill>
              </a:rPr>
              <a:t> </a:t>
            </a:r>
            <a:endParaRPr lang="en-GB" b="1" dirty="0"/>
          </a:p>
          <a:p>
            <a:pPr lvl="1"/>
            <a:r>
              <a:rPr lang="en-GB" b="1" dirty="0">
                <a:solidFill>
                  <a:schemeClr val="accent1"/>
                </a:solidFill>
              </a:rPr>
              <a:t>Task </a:t>
            </a:r>
            <a:r>
              <a:rPr lang="en-GB" b="1" dirty="0" err="1">
                <a:solidFill>
                  <a:schemeClr val="accent1"/>
                </a:solidFill>
              </a:rPr>
              <a:t>migratability</a:t>
            </a:r>
            <a:endParaRPr lang="en-GB" b="1" dirty="0">
              <a:solidFill>
                <a:schemeClr val="accent1"/>
              </a:solidFill>
            </a:endParaRPr>
          </a:p>
          <a:p>
            <a:pPr lvl="2"/>
            <a:r>
              <a:rPr lang="en-GB" dirty="0"/>
              <a:t>passing responsibility for task execution between user and system, e.g., spell checking</a:t>
            </a:r>
          </a:p>
          <a:p>
            <a:pPr lvl="1"/>
            <a:r>
              <a:rPr lang="en-GB" b="1" dirty="0">
                <a:solidFill>
                  <a:schemeClr val="accent1"/>
                </a:solidFill>
              </a:rPr>
              <a:t>Substitutivity</a:t>
            </a:r>
          </a:p>
          <a:p>
            <a:pPr lvl="1"/>
            <a:r>
              <a:rPr lang="en-GB" b="1" dirty="0">
                <a:solidFill>
                  <a:schemeClr val="accent1"/>
                </a:solidFill>
              </a:rPr>
              <a:t>Customizability</a:t>
            </a:r>
          </a:p>
          <a:p>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10" name="Picture 5">
            <a:extLst>
              <a:ext uri="{FF2B5EF4-FFF2-40B4-BE49-F238E27FC236}">
                <a16:creationId xmlns:a16="http://schemas.microsoft.com/office/drawing/2014/main" id="{904420EF-0329-652D-4E09-1BC71EC3B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67"/>
          <a:stretch/>
        </p:blipFill>
        <p:spPr bwMode="auto">
          <a:xfrm>
            <a:off x="7989119" y="1187501"/>
            <a:ext cx="3936502" cy="21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58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2: Flexibility</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16</a:t>
            </a:fld>
            <a:endParaRPr lang="de-DE" dirty="0"/>
          </a:p>
        </p:txBody>
      </p:sp>
      <p:sp>
        <p:nvSpPr>
          <p:cNvPr id="5" name="Textplatzhalter 4">
            <a:extLst>
              <a:ext uri="{FF2B5EF4-FFF2-40B4-BE49-F238E27FC236}">
                <a16:creationId xmlns:a16="http://schemas.microsoft.com/office/drawing/2014/main" id="{DE03A690-6D34-0A72-4B61-7418AB08E271}"/>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a:xfrm>
            <a:off x="695325" y="1449388"/>
            <a:ext cx="7956550" cy="4579937"/>
          </a:xfrm>
        </p:spPr>
        <p:txBody>
          <a:bodyPr>
            <a:normAutofit/>
          </a:bodyPr>
          <a:lstStyle/>
          <a:p>
            <a:r>
              <a:rPr lang="en-GB" dirty="0">
                <a:solidFill>
                  <a:sysClr val="windowText" lastClr="000000"/>
                </a:solidFill>
              </a:rPr>
              <a:t>The multiplicity of ways the user and system </a:t>
            </a:r>
            <a:br>
              <a:rPr lang="en-GB" dirty="0">
                <a:solidFill>
                  <a:sysClr val="windowText" lastClr="000000"/>
                </a:solidFill>
              </a:rPr>
            </a:br>
            <a:r>
              <a:rPr lang="en-GB" dirty="0">
                <a:solidFill>
                  <a:sysClr val="windowText" lastClr="000000"/>
                </a:solidFill>
              </a:rPr>
              <a:t>exchange information.</a:t>
            </a:r>
          </a:p>
          <a:p>
            <a:pPr lvl="1"/>
            <a:r>
              <a:rPr lang="en-GB" b="1" dirty="0">
                <a:solidFill>
                  <a:schemeClr val="accent1"/>
                </a:solidFill>
              </a:rPr>
              <a:t>Dialogue initiative </a:t>
            </a:r>
            <a:endParaRPr lang="en-GB" dirty="0"/>
          </a:p>
          <a:p>
            <a:pPr lvl="1"/>
            <a:r>
              <a:rPr lang="en-GB" b="1" dirty="0">
                <a:solidFill>
                  <a:schemeClr val="accent1"/>
                </a:solidFill>
              </a:rPr>
              <a:t>Multithreading</a:t>
            </a:r>
            <a:r>
              <a:rPr lang="de-DE" b="1" dirty="0">
                <a:solidFill>
                  <a:schemeClr val="accent1"/>
                </a:solidFill>
              </a:rPr>
              <a:t> </a:t>
            </a:r>
            <a:endParaRPr lang="en-GB" b="1" dirty="0"/>
          </a:p>
          <a:p>
            <a:pPr lvl="1"/>
            <a:r>
              <a:rPr lang="en-GB" b="1" dirty="0">
                <a:solidFill>
                  <a:schemeClr val="accent1"/>
                </a:solidFill>
              </a:rPr>
              <a:t>Task </a:t>
            </a:r>
            <a:r>
              <a:rPr lang="en-GB" b="1" dirty="0" err="1">
                <a:solidFill>
                  <a:schemeClr val="accent1"/>
                </a:solidFill>
              </a:rPr>
              <a:t>migratability</a:t>
            </a:r>
            <a:r>
              <a:rPr lang="en-GB" b="1" dirty="0">
                <a:solidFill>
                  <a:schemeClr val="accent1"/>
                </a:solidFill>
              </a:rPr>
              <a:t> </a:t>
            </a:r>
            <a:endParaRPr lang="en-GB" dirty="0"/>
          </a:p>
          <a:p>
            <a:pPr lvl="1"/>
            <a:r>
              <a:rPr lang="en-GB" b="1" dirty="0">
                <a:solidFill>
                  <a:schemeClr val="accent1"/>
                </a:solidFill>
              </a:rPr>
              <a:t>Substitutivity</a:t>
            </a:r>
          </a:p>
          <a:p>
            <a:pPr lvl="2"/>
            <a:r>
              <a:rPr lang="en-US" dirty="0"/>
              <a:t>allowing equivalent values of input and output to </a:t>
            </a:r>
            <a:r>
              <a:rPr lang="en-US" dirty="0" err="1"/>
              <a:t>besubstituted</a:t>
            </a:r>
            <a:r>
              <a:rPr lang="en-US" dirty="0"/>
              <a:t> for each other</a:t>
            </a:r>
          </a:p>
          <a:p>
            <a:pPr lvl="2"/>
            <a:r>
              <a:rPr lang="en-US" dirty="0"/>
              <a:t>representation multiplicity</a:t>
            </a:r>
          </a:p>
          <a:p>
            <a:pPr lvl="2"/>
            <a:r>
              <a:rPr lang="en-US" dirty="0"/>
              <a:t>equal opportunity: blurs the distinction between input and output</a:t>
            </a:r>
            <a:endParaRPr lang="en-GB" dirty="0"/>
          </a:p>
          <a:p>
            <a:pPr lvl="1"/>
            <a:r>
              <a:rPr lang="en-GB" b="1" dirty="0">
                <a:solidFill>
                  <a:schemeClr val="accent1"/>
                </a:solidFill>
              </a:rPr>
              <a:t>Customizability</a:t>
            </a:r>
          </a:p>
          <a:p>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8" name="Picture 6" descr="temp-day">
            <a:extLst>
              <a:ext uri="{FF2B5EF4-FFF2-40B4-BE49-F238E27FC236}">
                <a16:creationId xmlns:a16="http://schemas.microsoft.com/office/drawing/2014/main" id="{9985D53C-6E16-4250-FDAB-B4602B4AC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9558" y="4662551"/>
            <a:ext cx="3402712" cy="91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BF234692-C32D-9458-2633-474FFD8B3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9557" y="3367328"/>
            <a:ext cx="3402713" cy="116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C4406E90-611F-988C-B9A9-9F7E79F2B09C}"/>
              </a:ext>
            </a:extLst>
          </p:cNvPr>
          <p:cNvPicPr>
            <a:picLocks noChangeAspect="1"/>
          </p:cNvPicPr>
          <p:nvPr/>
        </p:nvPicPr>
        <p:blipFill>
          <a:blip r:embed="rId4"/>
          <a:stretch>
            <a:fillRect/>
          </a:stretch>
        </p:blipFill>
        <p:spPr>
          <a:xfrm>
            <a:off x="8651875" y="1208442"/>
            <a:ext cx="3449384" cy="1985257"/>
          </a:xfrm>
          <a:prstGeom prst="rect">
            <a:avLst/>
          </a:prstGeom>
        </p:spPr>
      </p:pic>
    </p:spTree>
    <p:extLst>
      <p:ext uri="{BB962C8B-B14F-4D97-AF65-F5344CB8AC3E}">
        <p14:creationId xmlns:p14="http://schemas.microsoft.com/office/powerpoint/2010/main" val="936469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2: Flexibility</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17</a:t>
            </a:fld>
            <a:endParaRPr lang="de-DE" dirty="0"/>
          </a:p>
        </p:txBody>
      </p:sp>
      <p:sp>
        <p:nvSpPr>
          <p:cNvPr id="5" name="Textplatzhalter 4">
            <a:extLst>
              <a:ext uri="{FF2B5EF4-FFF2-40B4-BE49-F238E27FC236}">
                <a16:creationId xmlns:a16="http://schemas.microsoft.com/office/drawing/2014/main" id="{DE03A690-6D34-0A72-4B61-7418AB08E271}"/>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a:xfrm>
            <a:off x="695324" y="1449388"/>
            <a:ext cx="10801351" cy="4301331"/>
          </a:xfrm>
        </p:spPr>
        <p:txBody>
          <a:bodyPr>
            <a:normAutofit/>
          </a:bodyPr>
          <a:lstStyle/>
          <a:p>
            <a:r>
              <a:rPr lang="en-GB" dirty="0">
                <a:solidFill>
                  <a:sysClr val="windowText" lastClr="000000"/>
                </a:solidFill>
              </a:rPr>
              <a:t>The multiplicity of ways the user and system </a:t>
            </a:r>
            <a:br>
              <a:rPr lang="en-GB" dirty="0">
                <a:solidFill>
                  <a:sysClr val="windowText" lastClr="000000"/>
                </a:solidFill>
              </a:rPr>
            </a:br>
            <a:r>
              <a:rPr lang="en-GB" dirty="0">
                <a:solidFill>
                  <a:sysClr val="windowText" lastClr="000000"/>
                </a:solidFill>
              </a:rPr>
              <a:t>exchange information.</a:t>
            </a:r>
          </a:p>
          <a:p>
            <a:pPr lvl="1"/>
            <a:r>
              <a:rPr lang="en-GB" b="1" dirty="0">
                <a:solidFill>
                  <a:schemeClr val="accent1"/>
                </a:solidFill>
              </a:rPr>
              <a:t>Dialogue initiative </a:t>
            </a:r>
            <a:endParaRPr lang="en-GB" dirty="0"/>
          </a:p>
          <a:p>
            <a:pPr lvl="1"/>
            <a:r>
              <a:rPr lang="en-GB" b="1" dirty="0">
                <a:solidFill>
                  <a:schemeClr val="accent1"/>
                </a:solidFill>
              </a:rPr>
              <a:t>Multithreading</a:t>
            </a:r>
            <a:r>
              <a:rPr lang="de-DE" b="1" dirty="0">
                <a:solidFill>
                  <a:schemeClr val="accent1"/>
                </a:solidFill>
              </a:rPr>
              <a:t> </a:t>
            </a:r>
            <a:endParaRPr lang="en-GB" b="1" dirty="0"/>
          </a:p>
          <a:p>
            <a:pPr lvl="1"/>
            <a:r>
              <a:rPr lang="en-GB" b="1" dirty="0">
                <a:solidFill>
                  <a:schemeClr val="accent1"/>
                </a:solidFill>
              </a:rPr>
              <a:t>Task </a:t>
            </a:r>
            <a:r>
              <a:rPr lang="en-GB" b="1" dirty="0" err="1">
                <a:solidFill>
                  <a:schemeClr val="accent1"/>
                </a:solidFill>
              </a:rPr>
              <a:t>migratability</a:t>
            </a:r>
            <a:r>
              <a:rPr lang="en-GB" b="1" dirty="0">
                <a:solidFill>
                  <a:schemeClr val="accent1"/>
                </a:solidFill>
              </a:rPr>
              <a:t> </a:t>
            </a:r>
            <a:endParaRPr lang="en-GB" dirty="0"/>
          </a:p>
          <a:p>
            <a:pPr lvl="1"/>
            <a:r>
              <a:rPr lang="en-GB" b="1" dirty="0">
                <a:solidFill>
                  <a:schemeClr val="accent1"/>
                </a:solidFill>
              </a:rPr>
              <a:t>Substitutivity</a:t>
            </a:r>
          </a:p>
          <a:p>
            <a:pPr lvl="1"/>
            <a:r>
              <a:rPr lang="en-GB" b="1" dirty="0">
                <a:solidFill>
                  <a:schemeClr val="accent1"/>
                </a:solidFill>
              </a:rPr>
              <a:t>Customizability</a:t>
            </a:r>
          </a:p>
          <a:p>
            <a:pPr lvl="2"/>
            <a:r>
              <a:rPr lang="en-US" dirty="0"/>
              <a:t>modifiability of the UI by the user (adaptability) or system (adaptivity)</a:t>
            </a:r>
          </a:p>
          <a:p>
            <a:pPr lvl="2"/>
            <a:r>
              <a:rPr lang="en-US" dirty="0"/>
              <a:t>adaptability (</a:t>
            </a:r>
            <a:r>
              <a:rPr lang="en-US" i="1" dirty="0" err="1"/>
              <a:t>anpassbar</a:t>
            </a:r>
            <a:r>
              <a:rPr lang="en-US" dirty="0"/>
              <a:t>): users' ability to adjust input and output</a:t>
            </a:r>
          </a:p>
          <a:p>
            <a:pPr lvl="2"/>
            <a:r>
              <a:rPr lang="en-US" dirty="0"/>
              <a:t>adaptivity (</a:t>
            </a:r>
            <a:r>
              <a:rPr lang="en-US" i="1" dirty="0"/>
              <a:t>adaptive</a:t>
            </a:r>
            <a:r>
              <a:rPr lang="en-US" dirty="0"/>
              <a:t>): automatic customization of the user interface by the system</a:t>
            </a:r>
            <a:endParaRPr lang="en-GB" b="1" dirty="0">
              <a:solidFill>
                <a:schemeClr val="accent1"/>
              </a:solidFill>
            </a:endParaRPr>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10" name="Picture 8">
            <a:extLst>
              <a:ext uri="{FF2B5EF4-FFF2-40B4-BE49-F238E27FC236}">
                <a16:creationId xmlns:a16="http://schemas.microsoft.com/office/drawing/2014/main" id="{FEE71BBC-B648-3DAD-BE2F-4C95099C6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3900" y="2481162"/>
            <a:ext cx="2666750" cy="151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2D704F70-3322-F5FD-0634-DF7FE2A38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82" t="10938" r="11182" b="44105"/>
          <a:stretch/>
        </p:blipFill>
        <p:spPr bwMode="auto">
          <a:xfrm>
            <a:off x="6367018" y="2817485"/>
            <a:ext cx="2638846" cy="124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6F4163E5-8D9E-D3D0-C837-5AD84962F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1276"/>
          <a:stretch>
            <a:fillRect/>
          </a:stretch>
        </p:blipFill>
        <p:spPr bwMode="auto">
          <a:xfrm>
            <a:off x="8003822" y="1262791"/>
            <a:ext cx="3816828" cy="101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05A91921-CA29-6950-4ACA-68FE549BD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055" b="81334"/>
          <a:stretch>
            <a:fillRect/>
          </a:stretch>
        </p:blipFill>
        <p:spPr bwMode="auto">
          <a:xfrm>
            <a:off x="8003820" y="641153"/>
            <a:ext cx="3816829" cy="59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95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3: Robustness</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18</a:t>
            </a:fld>
            <a:endParaRPr lang="de-DE" dirty="0"/>
          </a:p>
        </p:txBody>
      </p:sp>
      <p:sp>
        <p:nvSpPr>
          <p:cNvPr id="29" name="Textplatzhalter 28">
            <a:extLst>
              <a:ext uri="{FF2B5EF4-FFF2-40B4-BE49-F238E27FC236}">
                <a16:creationId xmlns:a16="http://schemas.microsoft.com/office/drawing/2014/main" id="{F8471BB6-2C09-F2EB-303D-C73A62414D88}"/>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p:txBody>
          <a:bodyPr/>
          <a:lstStyle/>
          <a:p>
            <a:r>
              <a:rPr lang="en-GB" dirty="0"/>
              <a:t>The level of support provided to the user in determining successful achievement and assessment of goal-directed behaviour.</a:t>
            </a:r>
          </a:p>
          <a:p>
            <a:pPr lvl="1"/>
            <a:r>
              <a:rPr lang="en-GB" b="1" dirty="0">
                <a:solidFill>
                  <a:schemeClr val="accent1"/>
                </a:solidFill>
              </a:rPr>
              <a:t>Observability</a:t>
            </a:r>
          </a:p>
          <a:p>
            <a:pPr lvl="1"/>
            <a:r>
              <a:rPr lang="en-GB" b="1" dirty="0">
                <a:solidFill>
                  <a:schemeClr val="accent1"/>
                </a:solidFill>
              </a:rPr>
              <a:t>Recoverability</a:t>
            </a:r>
          </a:p>
          <a:p>
            <a:pPr lvl="1"/>
            <a:r>
              <a:rPr lang="en-GB" b="1" dirty="0">
                <a:solidFill>
                  <a:schemeClr val="accent1"/>
                </a:solidFill>
              </a:rPr>
              <a:t>Task conformance</a:t>
            </a:r>
          </a:p>
          <a:p>
            <a:pPr lvl="1"/>
            <a:r>
              <a:rPr lang="en-GB" b="1" dirty="0">
                <a:solidFill>
                  <a:schemeClr val="accent1"/>
                </a:solidFill>
              </a:rPr>
              <a:t>Responsiveness</a:t>
            </a:r>
          </a:p>
          <a:p>
            <a:endParaRPr lang="en-GB" dirty="0"/>
          </a:p>
          <a:p>
            <a:endParaRPr lang="en-GB" dirty="0"/>
          </a:p>
          <a:p>
            <a:endParaRPr lang="en-US" dirty="0"/>
          </a:p>
          <a:p>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spTree>
    <p:extLst>
      <p:ext uri="{BB962C8B-B14F-4D97-AF65-F5344CB8AC3E}">
        <p14:creationId xmlns:p14="http://schemas.microsoft.com/office/powerpoint/2010/main" val="1298364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3: Robustness</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19</a:t>
            </a:fld>
            <a:endParaRPr lang="de-DE" dirty="0"/>
          </a:p>
        </p:txBody>
      </p:sp>
      <p:sp>
        <p:nvSpPr>
          <p:cNvPr id="29" name="Textplatzhalter 28">
            <a:extLst>
              <a:ext uri="{FF2B5EF4-FFF2-40B4-BE49-F238E27FC236}">
                <a16:creationId xmlns:a16="http://schemas.microsoft.com/office/drawing/2014/main" id="{F8471BB6-2C09-F2EB-303D-C73A62414D88}"/>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p:txBody>
          <a:bodyPr/>
          <a:lstStyle/>
          <a:p>
            <a:r>
              <a:rPr lang="en-GB" dirty="0"/>
              <a:t>The level of support provided to the user in determining successful achievement and assessment of goal-directed behaviour.</a:t>
            </a:r>
          </a:p>
          <a:p>
            <a:pPr lvl="1"/>
            <a:r>
              <a:rPr lang="en-GB" b="1" dirty="0">
                <a:solidFill>
                  <a:schemeClr val="accent1"/>
                </a:solidFill>
              </a:rPr>
              <a:t>Observability</a:t>
            </a:r>
          </a:p>
          <a:p>
            <a:pPr lvl="2"/>
            <a:r>
              <a:rPr lang="en-US" dirty="0"/>
              <a:t>ability of the user to evaluate the internal state of the system from its perceivable representation</a:t>
            </a:r>
            <a:endParaRPr lang="en-GB" b="1" dirty="0"/>
          </a:p>
          <a:p>
            <a:pPr lvl="1"/>
            <a:r>
              <a:rPr lang="en-GB" b="1" dirty="0">
                <a:solidFill>
                  <a:schemeClr val="accent1"/>
                </a:solidFill>
              </a:rPr>
              <a:t>Recoverability</a:t>
            </a:r>
          </a:p>
          <a:p>
            <a:pPr lvl="1"/>
            <a:r>
              <a:rPr lang="en-GB" b="1" dirty="0">
                <a:solidFill>
                  <a:schemeClr val="accent1"/>
                </a:solidFill>
              </a:rPr>
              <a:t>Task conformance</a:t>
            </a:r>
          </a:p>
          <a:p>
            <a:pPr lvl="1"/>
            <a:r>
              <a:rPr lang="en-GB" b="1" dirty="0">
                <a:solidFill>
                  <a:schemeClr val="accent1"/>
                </a:solidFill>
              </a:rPr>
              <a:t>Responsiveness</a:t>
            </a:r>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5" name="Picture 2">
            <a:extLst>
              <a:ext uri="{FF2B5EF4-FFF2-40B4-BE49-F238E27FC236}">
                <a16:creationId xmlns:a16="http://schemas.microsoft.com/office/drawing/2014/main" id="{1EB6DBE2-1093-5A27-479B-D3D72EBA0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644" y="5080267"/>
            <a:ext cx="8892710" cy="5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197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91C34-1A28-086B-2B6A-C79240068737}"/>
              </a:ext>
            </a:extLst>
          </p:cNvPr>
          <p:cNvSpPr>
            <a:spLocks noGrp="1"/>
          </p:cNvSpPr>
          <p:nvPr>
            <p:ph type="title"/>
          </p:nvPr>
        </p:nvSpPr>
        <p:spPr/>
        <p:txBody>
          <a:bodyPr/>
          <a:lstStyle/>
          <a:p>
            <a:r>
              <a:rPr lang="de-DE" dirty="0"/>
              <a:t>Learning Goals</a:t>
            </a:r>
          </a:p>
        </p:txBody>
      </p:sp>
      <p:sp>
        <p:nvSpPr>
          <p:cNvPr id="3" name="Fußzeilenplatzhalter 2">
            <a:extLst>
              <a:ext uri="{FF2B5EF4-FFF2-40B4-BE49-F238E27FC236}">
                <a16:creationId xmlns:a16="http://schemas.microsoft.com/office/drawing/2014/main" id="{07888193-1BBF-18B7-CECF-A3EC01D1FAC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77FA2D7-14EB-C063-0E63-55651B14797F}"/>
              </a:ext>
            </a:extLst>
          </p:cNvPr>
          <p:cNvSpPr>
            <a:spLocks noGrp="1"/>
          </p:cNvSpPr>
          <p:nvPr>
            <p:ph type="sldNum" sz="quarter" idx="28"/>
          </p:nvPr>
        </p:nvSpPr>
        <p:spPr/>
        <p:txBody>
          <a:bodyPr/>
          <a:lstStyle/>
          <a:p>
            <a:fld id="{BA24374A-C3A8-471A-8837-3FC31668ABE5}" type="slidenum">
              <a:rPr lang="de-DE" smtClean="0"/>
              <a:pPr/>
              <a:t>2</a:t>
            </a:fld>
            <a:endParaRPr lang="de-DE" dirty="0"/>
          </a:p>
        </p:txBody>
      </p:sp>
      <p:sp>
        <p:nvSpPr>
          <p:cNvPr id="5" name="Textplatzhalter 4">
            <a:extLst>
              <a:ext uri="{FF2B5EF4-FFF2-40B4-BE49-F238E27FC236}">
                <a16:creationId xmlns:a16="http://schemas.microsoft.com/office/drawing/2014/main" id="{7A722388-6E6A-9182-FDFF-60CE1D241607}"/>
              </a:ext>
            </a:extLst>
          </p:cNvPr>
          <p:cNvSpPr>
            <a:spLocks noGrp="1"/>
          </p:cNvSpPr>
          <p:nvPr>
            <p:ph type="body" sz="quarter" idx="21"/>
          </p:nvPr>
        </p:nvSpPr>
        <p:spPr/>
        <p:txBody>
          <a:bodyPr/>
          <a:lstStyle/>
          <a:p>
            <a:r>
              <a:rPr lang="en-US" sz="1400" dirty="0"/>
              <a:t>Usability</a:t>
            </a:r>
            <a:endParaRPr lang="de-DE" dirty="0"/>
          </a:p>
        </p:txBody>
      </p:sp>
      <p:sp>
        <p:nvSpPr>
          <p:cNvPr id="6" name="Textplatzhalter 5">
            <a:extLst>
              <a:ext uri="{FF2B5EF4-FFF2-40B4-BE49-F238E27FC236}">
                <a16:creationId xmlns:a16="http://schemas.microsoft.com/office/drawing/2014/main" id="{C631FB4A-7955-1D89-6658-8A51D813A0FF}"/>
              </a:ext>
            </a:extLst>
          </p:cNvPr>
          <p:cNvSpPr>
            <a:spLocks noGrp="1"/>
          </p:cNvSpPr>
          <p:nvPr>
            <p:ph type="body" sz="quarter" idx="29"/>
          </p:nvPr>
        </p:nvSpPr>
        <p:spPr/>
        <p:txBody>
          <a:bodyPr/>
          <a:lstStyle/>
          <a:p>
            <a:r>
              <a:rPr lang="en-US" dirty="0"/>
              <a:t>Understand …</a:t>
            </a:r>
          </a:p>
          <a:p>
            <a:pPr lvl="1"/>
            <a:r>
              <a:rPr lang="en-US" dirty="0"/>
              <a:t>Principles to Support Usability </a:t>
            </a:r>
          </a:p>
          <a:p>
            <a:pPr lvl="1"/>
            <a:r>
              <a:rPr lang="en-US" dirty="0"/>
              <a:t>Eight Golden Rules</a:t>
            </a:r>
          </a:p>
          <a:p>
            <a:pPr lvl="1"/>
            <a:r>
              <a:rPr lang="en-US" dirty="0"/>
              <a:t>Usability Heuristics</a:t>
            </a:r>
          </a:p>
          <a:p>
            <a:pPr lvl="1"/>
            <a:r>
              <a:rPr lang="en-US" dirty="0"/>
              <a:t>Errors</a:t>
            </a:r>
          </a:p>
          <a:p>
            <a:pPr lvl="1"/>
            <a:r>
              <a:rPr lang="en-US" dirty="0"/>
              <a:t>Basic Usability Guidelines and Universal Design</a:t>
            </a:r>
          </a:p>
          <a:p>
            <a:r>
              <a:rPr lang="en-US" dirty="0"/>
              <a:t>Be able to explain …</a:t>
            </a:r>
          </a:p>
          <a:p>
            <a:pPr lvl="1"/>
            <a:r>
              <a:rPr lang="en-US" dirty="0"/>
              <a:t>these principles and give examples </a:t>
            </a:r>
          </a:p>
          <a:p>
            <a:pPr lvl="1"/>
            <a:r>
              <a:rPr lang="en-US"/>
              <a:t>user </a:t>
            </a:r>
            <a:r>
              <a:rPr lang="en-US" dirty="0"/>
              <a:t>interface designs with regard to these principles</a:t>
            </a:r>
          </a:p>
        </p:txBody>
      </p:sp>
    </p:spTree>
    <p:extLst>
      <p:ext uri="{BB962C8B-B14F-4D97-AF65-F5344CB8AC3E}">
        <p14:creationId xmlns:p14="http://schemas.microsoft.com/office/powerpoint/2010/main" val="2832471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3: Robustness</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20</a:t>
            </a:fld>
            <a:endParaRPr lang="de-DE" dirty="0"/>
          </a:p>
        </p:txBody>
      </p:sp>
      <p:sp>
        <p:nvSpPr>
          <p:cNvPr id="29" name="Textplatzhalter 28">
            <a:extLst>
              <a:ext uri="{FF2B5EF4-FFF2-40B4-BE49-F238E27FC236}">
                <a16:creationId xmlns:a16="http://schemas.microsoft.com/office/drawing/2014/main" id="{F8471BB6-2C09-F2EB-303D-C73A62414D88}"/>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p:txBody>
          <a:bodyPr>
            <a:normAutofit/>
          </a:bodyPr>
          <a:lstStyle/>
          <a:p>
            <a:r>
              <a:rPr lang="en-GB" dirty="0"/>
              <a:t>The level of support provided to the user in determining successful achievement and assessment of goal-directed behaviour.</a:t>
            </a:r>
          </a:p>
          <a:p>
            <a:pPr lvl="1"/>
            <a:r>
              <a:rPr lang="en-GB" b="1" dirty="0">
                <a:solidFill>
                  <a:schemeClr val="accent1"/>
                </a:solidFill>
              </a:rPr>
              <a:t>Observability</a:t>
            </a:r>
          </a:p>
          <a:p>
            <a:pPr lvl="1"/>
            <a:r>
              <a:rPr lang="en-GB" b="1" dirty="0">
                <a:solidFill>
                  <a:schemeClr val="accent1"/>
                </a:solidFill>
              </a:rPr>
              <a:t>Recoverability</a:t>
            </a:r>
          </a:p>
          <a:p>
            <a:pPr lvl="2"/>
            <a:r>
              <a:rPr lang="en-US" dirty="0"/>
              <a:t>ability of the user to correct a recognized error</a:t>
            </a:r>
          </a:p>
          <a:p>
            <a:pPr lvl="2"/>
            <a:r>
              <a:rPr lang="en-US" dirty="0"/>
              <a:t>reachability (states): forward (redo) / backward (undo) recovery</a:t>
            </a:r>
          </a:p>
          <a:p>
            <a:pPr lvl="2"/>
            <a:r>
              <a:rPr lang="en-US" dirty="0"/>
              <a:t>commensurate effort (more effort / steps for deleting a file than for moving it)</a:t>
            </a:r>
            <a:endParaRPr lang="en-GB" dirty="0"/>
          </a:p>
          <a:p>
            <a:pPr lvl="1"/>
            <a:r>
              <a:rPr lang="en-GB" b="1" dirty="0">
                <a:solidFill>
                  <a:schemeClr val="accent1"/>
                </a:solidFill>
              </a:rPr>
              <a:t>Task conformance</a:t>
            </a:r>
          </a:p>
          <a:p>
            <a:pPr lvl="1"/>
            <a:r>
              <a:rPr lang="en-GB" b="1" dirty="0">
                <a:solidFill>
                  <a:schemeClr val="accent1"/>
                </a:solidFill>
              </a:rPr>
              <a:t>Responsiveness</a:t>
            </a:r>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8" name="Picture 5">
            <a:extLst>
              <a:ext uri="{FF2B5EF4-FFF2-40B4-BE49-F238E27FC236}">
                <a16:creationId xmlns:a16="http://schemas.microsoft.com/office/drawing/2014/main" id="{99E4B313-784F-CBA0-9FEB-C678369A3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6402" y="4838462"/>
            <a:ext cx="1896131" cy="62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F8D19F26-BEFC-84A6-16C4-53BE65B0A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1775" y="2209066"/>
            <a:ext cx="3274649" cy="109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ECD99091-AE7E-DAA7-F886-D8610CFCF11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349" b="97847" l="3789" r="94858"/>
                    </a14:imgEffect>
                  </a14:imgLayer>
                </a14:imgProps>
              </a:ext>
            </a:extLst>
          </a:blip>
          <a:stretch>
            <a:fillRect/>
          </a:stretch>
        </p:blipFill>
        <p:spPr>
          <a:xfrm>
            <a:off x="9858622" y="3384617"/>
            <a:ext cx="2083911" cy="1178721"/>
          </a:xfrm>
          <a:prstGeom prst="rect">
            <a:avLst/>
          </a:prstGeom>
        </p:spPr>
      </p:pic>
    </p:spTree>
    <p:extLst>
      <p:ext uri="{BB962C8B-B14F-4D97-AF65-F5344CB8AC3E}">
        <p14:creationId xmlns:p14="http://schemas.microsoft.com/office/powerpoint/2010/main" val="92498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3: Robustness</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21</a:t>
            </a:fld>
            <a:endParaRPr lang="de-DE" dirty="0"/>
          </a:p>
        </p:txBody>
      </p:sp>
      <p:sp>
        <p:nvSpPr>
          <p:cNvPr id="29" name="Textplatzhalter 28">
            <a:extLst>
              <a:ext uri="{FF2B5EF4-FFF2-40B4-BE49-F238E27FC236}">
                <a16:creationId xmlns:a16="http://schemas.microsoft.com/office/drawing/2014/main" id="{F8471BB6-2C09-F2EB-303D-C73A62414D88}"/>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p:txBody>
          <a:bodyPr>
            <a:normAutofit/>
          </a:bodyPr>
          <a:lstStyle/>
          <a:p>
            <a:r>
              <a:rPr lang="en-GB" dirty="0"/>
              <a:t>The level of support provided to the user in determining successful achievement and assessment of goal-directed behaviour.</a:t>
            </a:r>
          </a:p>
          <a:p>
            <a:pPr lvl="1"/>
            <a:r>
              <a:rPr lang="en-GB" b="1" dirty="0">
                <a:solidFill>
                  <a:schemeClr val="accent1"/>
                </a:solidFill>
              </a:rPr>
              <a:t>Observability</a:t>
            </a:r>
          </a:p>
          <a:p>
            <a:pPr lvl="1"/>
            <a:r>
              <a:rPr lang="en-GB" b="1" dirty="0">
                <a:solidFill>
                  <a:schemeClr val="accent1"/>
                </a:solidFill>
              </a:rPr>
              <a:t>Recoverability</a:t>
            </a:r>
            <a:r>
              <a:rPr lang="de-DE" b="1" dirty="0">
                <a:solidFill>
                  <a:schemeClr val="accent1"/>
                </a:solidFill>
              </a:rPr>
              <a:t> </a:t>
            </a:r>
            <a:endParaRPr lang="en-GB" dirty="0"/>
          </a:p>
          <a:p>
            <a:pPr lvl="1"/>
            <a:r>
              <a:rPr lang="en-GB" b="1" dirty="0">
                <a:solidFill>
                  <a:schemeClr val="accent1"/>
                </a:solidFill>
              </a:rPr>
              <a:t>Task conformance</a:t>
            </a:r>
          </a:p>
          <a:p>
            <a:pPr lvl="2"/>
            <a:r>
              <a:rPr lang="en-US" dirty="0"/>
              <a:t>degree to which system services support all of the user's tasks</a:t>
            </a:r>
          </a:p>
          <a:p>
            <a:pPr lvl="2"/>
            <a:r>
              <a:rPr lang="en-US" dirty="0"/>
              <a:t>task completeness</a:t>
            </a:r>
          </a:p>
          <a:p>
            <a:pPr lvl="2"/>
            <a:r>
              <a:rPr lang="en-US" dirty="0"/>
              <a:t>task adequacy</a:t>
            </a:r>
            <a:endParaRPr lang="en-GB" b="1" dirty="0"/>
          </a:p>
          <a:p>
            <a:pPr lvl="1"/>
            <a:r>
              <a:rPr lang="en-GB" b="1" dirty="0">
                <a:solidFill>
                  <a:schemeClr val="accent1"/>
                </a:solidFill>
              </a:rPr>
              <a:t>Responsiveness</a:t>
            </a:r>
            <a:endParaRPr lang="de-DE" dirty="0"/>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5" name="Grafik 4">
            <a:extLst>
              <a:ext uri="{FF2B5EF4-FFF2-40B4-BE49-F238E27FC236}">
                <a16:creationId xmlns:a16="http://schemas.microsoft.com/office/drawing/2014/main" id="{251F9EF4-1E52-F707-6F9A-64A8C7A36161}"/>
              </a:ext>
            </a:extLst>
          </p:cNvPr>
          <p:cNvPicPr>
            <a:picLocks noChangeAspect="1"/>
          </p:cNvPicPr>
          <p:nvPr/>
        </p:nvPicPr>
        <p:blipFill rotWithShape="1">
          <a:blip r:embed="rId2"/>
          <a:srcRect t="9914" b="19460"/>
          <a:stretch/>
        </p:blipFill>
        <p:spPr>
          <a:xfrm>
            <a:off x="9534611" y="2369435"/>
            <a:ext cx="2096841" cy="3165531"/>
          </a:xfrm>
          <a:prstGeom prst="rect">
            <a:avLst/>
          </a:prstGeom>
        </p:spPr>
      </p:pic>
    </p:spTree>
    <p:extLst>
      <p:ext uri="{BB962C8B-B14F-4D97-AF65-F5344CB8AC3E}">
        <p14:creationId xmlns:p14="http://schemas.microsoft.com/office/powerpoint/2010/main" val="2783821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D68CE-C427-BE52-267F-987C5F96B68D}"/>
              </a:ext>
            </a:extLst>
          </p:cNvPr>
          <p:cNvSpPr>
            <a:spLocks noGrp="1"/>
          </p:cNvSpPr>
          <p:nvPr>
            <p:ph type="title"/>
          </p:nvPr>
        </p:nvSpPr>
        <p:spPr/>
        <p:txBody>
          <a:bodyPr/>
          <a:lstStyle/>
          <a:p>
            <a:r>
              <a:rPr lang="en-US" dirty="0"/>
              <a:t>Principle 3: Robustness</a:t>
            </a:r>
            <a:endParaRPr lang="de-DE" dirty="0"/>
          </a:p>
        </p:txBody>
      </p:sp>
      <p:sp>
        <p:nvSpPr>
          <p:cNvPr id="3" name="Fußzeilenplatzhalter 2">
            <a:extLst>
              <a:ext uri="{FF2B5EF4-FFF2-40B4-BE49-F238E27FC236}">
                <a16:creationId xmlns:a16="http://schemas.microsoft.com/office/drawing/2014/main" id="{C24D3B20-BFAE-A27B-4353-E822851C62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EEE7CF3-F0B2-7511-929F-90FC53B18EB4}"/>
              </a:ext>
            </a:extLst>
          </p:cNvPr>
          <p:cNvSpPr>
            <a:spLocks noGrp="1"/>
          </p:cNvSpPr>
          <p:nvPr>
            <p:ph type="sldNum" sz="quarter" idx="33"/>
          </p:nvPr>
        </p:nvSpPr>
        <p:spPr/>
        <p:txBody>
          <a:bodyPr/>
          <a:lstStyle/>
          <a:p>
            <a:fld id="{BA24374A-C3A8-471A-8837-3FC31668ABE5}" type="slidenum">
              <a:rPr lang="de-DE" smtClean="0"/>
              <a:pPr/>
              <a:t>22</a:t>
            </a:fld>
            <a:endParaRPr lang="de-DE" dirty="0"/>
          </a:p>
        </p:txBody>
      </p:sp>
      <p:sp>
        <p:nvSpPr>
          <p:cNvPr id="29" name="Textplatzhalter 28">
            <a:extLst>
              <a:ext uri="{FF2B5EF4-FFF2-40B4-BE49-F238E27FC236}">
                <a16:creationId xmlns:a16="http://schemas.microsoft.com/office/drawing/2014/main" id="{F8471BB6-2C09-F2EB-303D-C73A62414D88}"/>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764305C-211A-041E-CB8C-7D564608F0D2}"/>
              </a:ext>
            </a:extLst>
          </p:cNvPr>
          <p:cNvSpPr>
            <a:spLocks noGrp="1"/>
          </p:cNvSpPr>
          <p:nvPr>
            <p:ph type="body" sz="quarter" idx="34"/>
          </p:nvPr>
        </p:nvSpPr>
        <p:spPr/>
        <p:txBody>
          <a:bodyPr>
            <a:normAutofit/>
          </a:bodyPr>
          <a:lstStyle/>
          <a:p>
            <a:r>
              <a:rPr lang="en-GB" dirty="0"/>
              <a:t>The level of support provided to the user in determining successful achievement and assessment of goal-directed behaviour.</a:t>
            </a:r>
          </a:p>
          <a:p>
            <a:pPr lvl="1"/>
            <a:r>
              <a:rPr lang="en-GB" b="1" dirty="0">
                <a:solidFill>
                  <a:schemeClr val="accent1"/>
                </a:solidFill>
              </a:rPr>
              <a:t>Observability</a:t>
            </a:r>
          </a:p>
          <a:p>
            <a:pPr lvl="1"/>
            <a:r>
              <a:rPr lang="en-GB" b="1" dirty="0">
                <a:solidFill>
                  <a:schemeClr val="accent1"/>
                </a:solidFill>
              </a:rPr>
              <a:t>Recoverability</a:t>
            </a:r>
          </a:p>
          <a:p>
            <a:pPr lvl="1"/>
            <a:r>
              <a:rPr lang="en-GB" b="1" dirty="0">
                <a:solidFill>
                  <a:schemeClr val="accent1"/>
                </a:solidFill>
              </a:rPr>
              <a:t>Task conformance</a:t>
            </a:r>
          </a:p>
          <a:p>
            <a:pPr lvl="1"/>
            <a:r>
              <a:rPr lang="en-GB" b="1" dirty="0">
                <a:solidFill>
                  <a:schemeClr val="accent1"/>
                </a:solidFill>
              </a:rPr>
              <a:t>Responsiveness</a:t>
            </a:r>
          </a:p>
          <a:p>
            <a:pPr lvl="2"/>
            <a:r>
              <a:rPr lang="en-US" dirty="0"/>
              <a:t>how the user perceives the rate of communication with the system</a:t>
            </a:r>
          </a:p>
          <a:p>
            <a:pPr lvl="2"/>
            <a:r>
              <a:rPr lang="en-US" dirty="0"/>
              <a:t>preferred: short durations and instantaneous responses</a:t>
            </a:r>
          </a:p>
          <a:p>
            <a:pPr lvl="2"/>
            <a:r>
              <a:rPr lang="en-US" dirty="0"/>
              <a:t>stability and indication of response time</a:t>
            </a:r>
          </a:p>
        </p:txBody>
      </p:sp>
      <p:sp>
        <p:nvSpPr>
          <p:cNvPr id="7" name="Inhaltsplatzhalter 6">
            <a:extLst>
              <a:ext uri="{FF2B5EF4-FFF2-40B4-BE49-F238E27FC236}">
                <a16:creationId xmlns:a16="http://schemas.microsoft.com/office/drawing/2014/main" id="{9ED89944-84AB-B1F2-4299-A404788F4FC7}"/>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5" name="Picture 2">
            <a:extLst>
              <a:ext uri="{FF2B5EF4-FFF2-40B4-BE49-F238E27FC236}">
                <a16:creationId xmlns:a16="http://schemas.microsoft.com/office/drawing/2014/main" id="{515AF8B3-301A-C3A8-1ACA-DB0622A739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4" y="5153784"/>
            <a:ext cx="7209427" cy="52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114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en-US" dirty="0"/>
              <a:t>According to </a:t>
            </a:r>
            <a:r>
              <a:rPr lang="en-US" dirty="0" err="1"/>
              <a:t>Lauesen</a:t>
            </a:r>
            <a:r>
              <a:rPr lang="en-US" dirty="0"/>
              <a:t> and Nielson</a:t>
            </a:r>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Usability Heuristics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23</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4" name="Bildplatzhalter 10">
            <a:extLst>
              <a:ext uri="{FF2B5EF4-FFF2-40B4-BE49-F238E27FC236}">
                <a16:creationId xmlns:a16="http://schemas.microsoft.com/office/drawing/2014/main" id="{A4FA2C2B-CF75-120A-B2D5-4538F9A0820F}"/>
              </a:ext>
              <a:ext uri="{C183D7F6-B498-43B3-948B-1728B52AA6E4}">
                <adec:decorative xmlns:adec="http://schemas.microsoft.com/office/drawing/2017/decorative" val="1"/>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29743" b="29743"/>
          <a:stretch>
            <a:fillRect/>
          </a:stretch>
        </p:blipFill>
        <p:spPr>
          <a:xfrm>
            <a:off x="0" y="1089025"/>
            <a:ext cx="12192000" cy="2879725"/>
          </a:xfrm>
        </p:spPr>
      </p:pic>
      <p:sp>
        <p:nvSpPr>
          <p:cNvPr id="9" name="Rectangle 7">
            <a:extLst>
              <a:ext uri="{FF2B5EF4-FFF2-40B4-BE49-F238E27FC236}">
                <a16:creationId xmlns:a16="http://schemas.microsoft.com/office/drawing/2014/main" id="{228B3318-CDC0-353F-AC47-EA309EEE10E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C. Thomas, Image from: </a:t>
            </a:r>
            <a:r>
              <a:rPr lang="de-DE" sz="1200" b="0" i="0" dirty="0">
                <a:solidFill>
                  <a:sysClr val="windowText" lastClr="000000"/>
                </a:solidFill>
                <a:effectLst/>
                <a:latin typeface="arial" panose="020B0604020202020204" pitchFamily="34" charset="0"/>
              </a:rPr>
              <a:t>https://pxhere.com/de/photo/1434201 </a:t>
            </a:r>
            <a:endParaRPr lang="en-US" sz="1200" dirty="0">
              <a:solidFill>
                <a:sysClr val="windowText" lastClr="000000"/>
              </a:solidFill>
            </a:endParaRPr>
          </a:p>
        </p:txBody>
      </p:sp>
    </p:spTree>
    <p:extLst>
      <p:ext uri="{BB962C8B-B14F-4D97-AF65-F5344CB8AC3E}">
        <p14:creationId xmlns:p14="http://schemas.microsoft.com/office/powerpoint/2010/main" val="1588782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BF9E75-0548-0252-BD8E-FA72C4296A96}"/>
              </a:ext>
            </a:extLst>
          </p:cNvPr>
          <p:cNvSpPr>
            <a:spLocks noGrp="1"/>
          </p:cNvSpPr>
          <p:nvPr>
            <p:ph type="title"/>
          </p:nvPr>
        </p:nvSpPr>
        <p:spPr/>
        <p:txBody>
          <a:bodyPr/>
          <a:lstStyle/>
          <a:p>
            <a:r>
              <a:rPr lang="de-DE" dirty="0"/>
              <a:t>Usability </a:t>
            </a:r>
            <a:r>
              <a:rPr lang="de-DE" dirty="0" err="1"/>
              <a:t>by</a:t>
            </a:r>
            <a:r>
              <a:rPr lang="de-DE" dirty="0"/>
              <a:t> </a:t>
            </a:r>
            <a:r>
              <a:rPr lang="en-US" dirty="0" err="1"/>
              <a:t>Lauesen</a:t>
            </a:r>
            <a:r>
              <a:rPr lang="en-US" dirty="0"/>
              <a:t> and Nielson</a:t>
            </a:r>
            <a:endParaRPr lang="de-DE" dirty="0"/>
          </a:p>
        </p:txBody>
      </p:sp>
      <p:sp>
        <p:nvSpPr>
          <p:cNvPr id="3" name="Fußzeilenplatzhalter 2">
            <a:extLst>
              <a:ext uri="{FF2B5EF4-FFF2-40B4-BE49-F238E27FC236}">
                <a16:creationId xmlns:a16="http://schemas.microsoft.com/office/drawing/2014/main" id="{BA93376E-497F-7E8D-D1BB-824B307F155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868217C-5D11-5659-725F-F04CC7928277}"/>
              </a:ext>
            </a:extLst>
          </p:cNvPr>
          <p:cNvSpPr>
            <a:spLocks noGrp="1"/>
          </p:cNvSpPr>
          <p:nvPr>
            <p:ph type="sldNum" sz="quarter" idx="28"/>
          </p:nvPr>
        </p:nvSpPr>
        <p:spPr/>
        <p:txBody>
          <a:bodyPr/>
          <a:lstStyle/>
          <a:p>
            <a:fld id="{BA24374A-C3A8-471A-8837-3FC31668ABE5}" type="slidenum">
              <a:rPr lang="de-DE" smtClean="0"/>
              <a:pPr/>
              <a:t>24</a:t>
            </a:fld>
            <a:endParaRPr lang="de-DE" dirty="0"/>
          </a:p>
        </p:txBody>
      </p:sp>
      <p:sp>
        <p:nvSpPr>
          <p:cNvPr id="5" name="Textplatzhalter 4">
            <a:extLst>
              <a:ext uri="{FF2B5EF4-FFF2-40B4-BE49-F238E27FC236}">
                <a16:creationId xmlns:a16="http://schemas.microsoft.com/office/drawing/2014/main" id="{F84030C0-3DCC-F69F-5EE8-8D04B0276D2E}"/>
              </a:ext>
            </a:extLst>
          </p:cNvPr>
          <p:cNvSpPr>
            <a:spLocks noGrp="1"/>
          </p:cNvSpPr>
          <p:nvPr>
            <p:ph type="body" sz="quarter" idx="21"/>
          </p:nvPr>
        </p:nvSpPr>
        <p:spPr/>
        <p:txBody>
          <a:bodyPr/>
          <a:lstStyle/>
          <a:p>
            <a:r>
              <a:rPr lang="en-US" sz="1400" dirty="0"/>
              <a:t>Usability Heuristics</a:t>
            </a:r>
            <a:endParaRPr lang="de-DE" dirty="0"/>
          </a:p>
        </p:txBody>
      </p:sp>
      <p:sp>
        <p:nvSpPr>
          <p:cNvPr id="6" name="Textplatzhalter 5">
            <a:extLst>
              <a:ext uri="{FF2B5EF4-FFF2-40B4-BE49-F238E27FC236}">
                <a16:creationId xmlns:a16="http://schemas.microsoft.com/office/drawing/2014/main" id="{EC2C2127-1706-94DC-5255-92078622EDE4}"/>
              </a:ext>
            </a:extLst>
          </p:cNvPr>
          <p:cNvSpPr>
            <a:spLocks noGrp="1"/>
          </p:cNvSpPr>
          <p:nvPr>
            <p:ph type="body" sz="quarter" idx="29"/>
          </p:nvPr>
        </p:nvSpPr>
        <p:spPr/>
        <p:txBody>
          <a:bodyPr/>
          <a:lstStyle/>
          <a:p>
            <a:r>
              <a:rPr lang="de-DE" dirty="0"/>
              <a:t>6 </a:t>
            </a:r>
            <a:r>
              <a:rPr lang="de-DE" dirty="0" err="1"/>
              <a:t>Dimensions</a:t>
            </a:r>
            <a:r>
              <a:rPr lang="de-DE" dirty="0"/>
              <a:t> of Usability</a:t>
            </a:r>
          </a:p>
          <a:p>
            <a:endParaRPr lang="de-DE" dirty="0"/>
          </a:p>
        </p:txBody>
      </p:sp>
      <p:sp>
        <p:nvSpPr>
          <p:cNvPr id="7" name="Textfeld 6">
            <a:extLst>
              <a:ext uri="{FF2B5EF4-FFF2-40B4-BE49-F238E27FC236}">
                <a16:creationId xmlns:a16="http://schemas.microsoft.com/office/drawing/2014/main" id="{702A7145-5C21-687E-9382-51CD21B6D143}"/>
              </a:ext>
            </a:extLst>
          </p:cNvPr>
          <p:cNvSpPr txBox="1"/>
          <p:nvPr/>
        </p:nvSpPr>
        <p:spPr>
          <a:xfrm>
            <a:off x="1676144" y="2405557"/>
            <a:ext cx="1717137" cy="461665"/>
          </a:xfrm>
          <a:prstGeom prst="rect">
            <a:avLst/>
          </a:prstGeom>
          <a:noFill/>
        </p:spPr>
        <p:txBody>
          <a:bodyPr wrap="none" rtlCol="0">
            <a:spAutoFit/>
          </a:bodyPr>
          <a:lstStyle/>
          <a:p>
            <a:r>
              <a:rPr lang="de-DE" sz="2400" b="1" dirty="0"/>
              <a:t>Usability = </a:t>
            </a:r>
          </a:p>
        </p:txBody>
      </p:sp>
      <p:sp>
        <p:nvSpPr>
          <p:cNvPr id="8" name="Ellipse 7">
            <a:extLst>
              <a:ext uri="{FF2B5EF4-FFF2-40B4-BE49-F238E27FC236}">
                <a16:creationId xmlns:a16="http://schemas.microsoft.com/office/drawing/2014/main" id="{2099E08D-69E9-8581-DC78-CCF761D89FA7}"/>
              </a:ext>
            </a:extLst>
          </p:cNvPr>
          <p:cNvSpPr/>
          <p:nvPr/>
        </p:nvSpPr>
        <p:spPr>
          <a:xfrm>
            <a:off x="3393281" y="2025866"/>
            <a:ext cx="3143250" cy="1128713"/>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a:solidFill>
                  <a:schemeClr val="bg1"/>
                </a:solidFill>
              </a:rPr>
              <a:t>Functional</a:t>
            </a:r>
            <a:r>
              <a:rPr lang="de-DE" b="1" dirty="0">
                <a:solidFill>
                  <a:schemeClr val="bg1"/>
                </a:solidFill>
              </a:rPr>
              <a:t> </a:t>
            </a:r>
            <a:r>
              <a:rPr lang="de-DE" b="1" dirty="0" err="1">
                <a:solidFill>
                  <a:schemeClr val="bg1"/>
                </a:solidFill>
              </a:rPr>
              <a:t>Requirements</a:t>
            </a:r>
            <a:endParaRPr lang="de-DE" b="1" dirty="0">
              <a:solidFill>
                <a:schemeClr val="bg1"/>
              </a:solidFill>
            </a:endParaRPr>
          </a:p>
        </p:txBody>
      </p:sp>
      <p:sp>
        <p:nvSpPr>
          <p:cNvPr id="9" name="Ellipse 8">
            <a:extLst>
              <a:ext uri="{FF2B5EF4-FFF2-40B4-BE49-F238E27FC236}">
                <a16:creationId xmlns:a16="http://schemas.microsoft.com/office/drawing/2014/main" id="{DE8ABC17-8CD3-2A37-C4B5-579C92F24779}"/>
              </a:ext>
            </a:extLst>
          </p:cNvPr>
          <p:cNvSpPr/>
          <p:nvPr/>
        </p:nvSpPr>
        <p:spPr>
          <a:xfrm>
            <a:off x="5996365" y="2025866"/>
            <a:ext cx="3143250" cy="1128713"/>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Usability </a:t>
            </a:r>
            <a:r>
              <a:rPr lang="de-DE" b="1" dirty="0" err="1">
                <a:solidFill>
                  <a:schemeClr val="bg1"/>
                </a:solidFill>
              </a:rPr>
              <a:t>Requirements</a:t>
            </a:r>
            <a:endParaRPr lang="de-DE" b="1" dirty="0">
              <a:solidFill>
                <a:schemeClr val="bg1"/>
              </a:solidFill>
            </a:endParaRPr>
          </a:p>
        </p:txBody>
      </p:sp>
      <p:sp>
        <p:nvSpPr>
          <p:cNvPr id="10" name="Textfeld 9">
            <a:extLst>
              <a:ext uri="{FF2B5EF4-FFF2-40B4-BE49-F238E27FC236}">
                <a16:creationId xmlns:a16="http://schemas.microsoft.com/office/drawing/2014/main" id="{C90CDC61-86BF-55B3-89E1-1C47C884DEB9}"/>
              </a:ext>
            </a:extLst>
          </p:cNvPr>
          <p:cNvSpPr txBox="1"/>
          <p:nvPr/>
        </p:nvSpPr>
        <p:spPr>
          <a:xfrm>
            <a:off x="4121944" y="3429000"/>
            <a:ext cx="1643822" cy="369332"/>
          </a:xfrm>
          <a:prstGeom prst="rect">
            <a:avLst/>
          </a:prstGeom>
          <a:noFill/>
        </p:spPr>
        <p:txBody>
          <a:bodyPr wrap="square" rtlCol="0">
            <a:spAutoFit/>
          </a:bodyPr>
          <a:lstStyle/>
          <a:p>
            <a:r>
              <a:rPr lang="de-DE" dirty="0"/>
              <a:t>(1) </a:t>
            </a:r>
            <a:r>
              <a:rPr lang="de-DE" b="1" dirty="0">
                <a:solidFill>
                  <a:schemeClr val="accent1"/>
                </a:solidFill>
              </a:rPr>
              <a:t>fit </a:t>
            </a:r>
            <a:r>
              <a:rPr lang="de-DE" b="1" dirty="0" err="1">
                <a:solidFill>
                  <a:schemeClr val="accent1"/>
                </a:solidFill>
              </a:rPr>
              <a:t>for</a:t>
            </a:r>
            <a:r>
              <a:rPr lang="de-DE" b="1" dirty="0">
                <a:solidFill>
                  <a:schemeClr val="accent1"/>
                </a:solidFill>
              </a:rPr>
              <a:t> </a:t>
            </a:r>
            <a:r>
              <a:rPr lang="de-DE" b="1" dirty="0" err="1">
                <a:solidFill>
                  <a:schemeClr val="accent1"/>
                </a:solidFill>
              </a:rPr>
              <a:t>use</a:t>
            </a:r>
            <a:endParaRPr lang="de-DE" b="1" dirty="0">
              <a:solidFill>
                <a:schemeClr val="accent1"/>
              </a:solidFill>
            </a:endParaRPr>
          </a:p>
        </p:txBody>
      </p:sp>
      <p:sp>
        <p:nvSpPr>
          <p:cNvPr id="11" name="Textfeld 10">
            <a:extLst>
              <a:ext uri="{FF2B5EF4-FFF2-40B4-BE49-F238E27FC236}">
                <a16:creationId xmlns:a16="http://schemas.microsoft.com/office/drawing/2014/main" id="{0191642D-71DD-5C62-E3B0-0FDB7D0D879A}"/>
              </a:ext>
            </a:extLst>
          </p:cNvPr>
          <p:cNvSpPr txBox="1"/>
          <p:nvPr/>
        </p:nvSpPr>
        <p:spPr>
          <a:xfrm>
            <a:off x="6329100" y="3429000"/>
            <a:ext cx="3143250" cy="1477328"/>
          </a:xfrm>
          <a:prstGeom prst="rect">
            <a:avLst/>
          </a:prstGeom>
          <a:noFill/>
        </p:spPr>
        <p:txBody>
          <a:bodyPr wrap="square" rtlCol="0">
            <a:spAutoFit/>
          </a:bodyPr>
          <a:lstStyle/>
          <a:p>
            <a:r>
              <a:rPr lang="de-DE" dirty="0"/>
              <a:t>(2) </a:t>
            </a:r>
            <a:r>
              <a:rPr lang="de-DE" b="1" dirty="0" err="1">
                <a:solidFill>
                  <a:schemeClr val="accent1"/>
                </a:solidFill>
              </a:rPr>
              <a:t>ease</a:t>
            </a:r>
            <a:r>
              <a:rPr lang="de-DE" b="1" dirty="0">
                <a:solidFill>
                  <a:schemeClr val="accent1"/>
                </a:solidFill>
              </a:rPr>
              <a:t> of </a:t>
            </a:r>
            <a:r>
              <a:rPr lang="de-DE" b="1" dirty="0" err="1">
                <a:solidFill>
                  <a:schemeClr val="accent1"/>
                </a:solidFill>
              </a:rPr>
              <a:t>learning</a:t>
            </a:r>
            <a:endParaRPr lang="de-DE" b="1" dirty="0">
              <a:solidFill>
                <a:schemeClr val="accent1"/>
              </a:solidFill>
            </a:endParaRPr>
          </a:p>
          <a:p>
            <a:r>
              <a:rPr lang="de-DE" dirty="0"/>
              <a:t>(3) </a:t>
            </a:r>
            <a:r>
              <a:rPr lang="de-DE" b="1" dirty="0" err="1">
                <a:solidFill>
                  <a:schemeClr val="accent1"/>
                </a:solidFill>
              </a:rPr>
              <a:t>task</a:t>
            </a:r>
            <a:r>
              <a:rPr lang="de-DE" b="1" dirty="0">
                <a:solidFill>
                  <a:schemeClr val="accent1"/>
                </a:solidFill>
              </a:rPr>
              <a:t> </a:t>
            </a:r>
            <a:r>
              <a:rPr lang="de-DE" b="1" dirty="0" err="1">
                <a:solidFill>
                  <a:schemeClr val="accent1"/>
                </a:solidFill>
              </a:rPr>
              <a:t>efficiency</a:t>
            </a:r>
            <a:br>
              <a:rPr lang="de-DE" dirty="0"/>
            </a:br>
            <a:r>
              <a:rPr lang="de-DE" dirty="0"/>
              <a:t>(4) </a:t>
            </a:r>
            <a:r>
              <a:rPr lang="de-DE" b="1" dirty="0" err="1">
                <a:solidFill>
                  <a:schemeClr val="accent1"/>
                </a:solidFill>
              </a:rPr>
              <a:t>ease</a:t>
            </a:r>
            <a:r>
              <a:rPr lang="de-DE" b="1" dirty="0">
                <a:solidFill>
                  <a:schemeClr val="accent1"/>
                </a:solidFill>
              </a:rPr>
              <a:t> of </a:t>
            </a:r>
            <a:r>
              <a:rPr lang="de-DE" b="1" dirty="0" err="1">
                <a:solidFill>
                  <a:schemeClr val="accent1"/>
                </a:solidFill>
              </a:rPr>
              <a:t>remembering</a:t>
            </a:r>
            <a:br>
              <a:rPr lang="de-DE" dirty="0"/>
            </a:br>
            <a:r>
              <a:rPr lang="de-DE" dirty="0"/>
              <a:t>(5) </a:t>
            </a:r>
            <a:r>
              <a:rPr lang="de-DE" b="1" dirty="0" err="1">
                <a:solidFill>
                  <a:schemeClr val="accent1"/>
                </a:solidFill>
              </a:rPr>
              <a:t>subjective</a:t>
            </a:r>
            <a:r>
              <a:rPr lang="de-DE" b="1" dirty="0">
                <a:solidFill>
                  <a:schemeClr val="accent1"/>
                </a:solidFill>
              </a:rPr>
              <a:t> </a:t>
            </a:r>
            <a:r>
              <a:rPr lang="de-DE" b="1" dirty="0" err="1">
                <a:solidFill>
                  <a:schemeClr val="accent1"/>
                </a:solidFill>
              </a:rPr>
              <a:t>satisfaction</a:t>
            </a:r>
            <a:br>
              <a:rPr lang="de-DE" dirty="0"/>
            </a:br>
            <a:r>
              <a:rPr lang="de-DE" dirty="0"/>
              <a:t>(6) </a:t>
            </a:r>
            <a:r>
              <a:rPr lang="de-DE" b="1" dirty="0" err="1">
                <a:solidFill>
                  <a:schemeClr val="accent1"/>
                </a:solidFill>
              </a:rPr>
              <a:t>ease</a:t>
            </a:r>
            <a:r>
              <a:rPr lang="de-DE" b="1" dirty="0">
                <a:solidFill>
                  <a:schemeClr val="accent1"/>
                </a:solidFill>
              </a:rPr>
              <a:t> of </a:t>
            </a:r>
            <a:r>
              <a:rPr lang="de-DE" b="1" dirty="0" err="1">
                <a:solidFill>
                  <a:schemeClr val="accent1"/>
                </a:solidFill>
              </a:rPr>
              <a:t>understanding</a:t>
            </a:r>
            <a:endParaRPr lang="de-DE" b="1" dirty="0">
              <a:solidFill>
                <a:schemeClr val="accent1"/>
              </a:solidFill>
            </a:endParaRPr>
          </a:p>
        </p:txBody>
      </p:sp>
    </p:spTree>
    <p:extLst>
      <p:ext uri="{BB962C8B-B14F-4D97-AF65-F5344CB8AC3E}">
        <p14:creationId xmlns:p14="http://schemas.microsoft.com/office/powerpoint/2010/main" val="1024568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00814-7719-6168-1F1C-0765FDFD68D6}"/>
              </a:ext>
            </a:extLst>
          </p:cNvPr>
          <p:cNvSpPr>
            <a:spLocks noGrp="1"/>
          </p:cNvSpPr>
          <p:nvPr>
            <p:ph type="title"/>
          </p:nvPr>
        </p:nvSpPr>
        <p:spPr/>
        <p:txBody>
          <a:bodyPr/>
          <a:lstStyle/>
          <a:p>
            <a:r>
              <a:rPr lang="en-US" sz="3200" dirty="0"/>
              <a:t>The 7 Usability Heuristics</a:t>
            </a:r>
            <a:endParaRPr lang="de-DE" dirty="0"/>
          </a:p>
        </p:txBody>
      </p:sp>
      <p:sp>
        <p:nvSpPr>
          <p:cNvPr id="3" name="Fußzeilenplatzhalter 2">
            <a:extLst>
              <a:ext uri="{FF2B5EF4-FFF2-40B4-BE49-F238E27FC236}">
                <a16:creationId xmlns:a16="http://schemas.microsoft.com/office/drawing/2014/main" id="{373E3581-FD94-1796-20B1-ED3FC0B86E0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22042A5-4C7F-4452-8104-E7D0F2BA7DDD}"/>
              </a:ext>
            </a:extLst>
          </p:cNvPr>
          <p:cNvSpPr>
            <a:spLocks noGrp="1"/>
          </p:cNvSpPr>
          <p:nvPr>
            <p:ph type="sldNum" sz="quarter" idx="28"/>
          </p:nvPr>
        </p:nvSpPr>
        <p:spPr/>
        <p:txBody>
          <a:bodyPr/>
          <a:lstStyle/>
          <a:p>
            <a:fld id="{BA24374A-C3A8-471A-8837-3FC31668ABE5}" type="slidenum">
              <a:rPr lang="de-DE" smtClean="0"/>
              <a:pPr/>
              <a:t>25</a:t>
            </a:fld>
            <a:endParaRPr lang="de-DE" dirty="0"/>
          </a:p>
        </p:txBody>
      </p:sp>
      <p:sp>
        <p:nvSpPr>
          <p:cNvPr id="5" name="Textplatzhalter 4">
            <a:extLst>
              <a:ext uri="{FF2B5EF4-FFF2-40B4-BE49-F238E27FC236}">
                <a16:creationId xmlns:a16="http://schemas.microsoft.com/office/drawing/2014/main" id="{64395F2F-87DF-AB7A-858D-39FF6C16C1AE}"/>
              </a:ext>
            </a:extLst>
          </p:cNvPr>
          <p:cNvSpPr>
            <a:spLocks noGrp="1"/>
          </p:cNvSpPr>
          <p:nvPr>
            <p:ph type="body" sz="quarter" idx="21"/>
          </p:nvPr>
        </p:nvSpPr>
        <p:spPr/>
        <p:txBody>
          <a:bodyPr/>
          <a:lstStyle/>
          <a:p>
            <a:r>
              <a:rPr lang="en-US" sz="1400"/>
              <a:t>Usability Heuristics</a:t>
            </a:r>
            <a:endParaRPr lang="de-DE" dirty="0"/>
          </a:p>
        </p:txBody>
      </p:sp>
      <p:sp>
        <p:nvSpPr>
          <p:cNvPr id="6" name="Textplatzhalter 5">
            <a:extLst>
              <a:ext uri="{FF2B5EF4-FFF2-40B4-BE49-F238E27FC236}">
                <a16:creationId xmlns:a16="http://schemas.microsoft.com/office/drawing/2014/main" id="{FE12A669-F1CE-2173-9B2D-9043443E3481}"/>
              </a:ext>
            </a:extLst>
          </p:cNvPr>
          <p:cNvSpPr>
            <a:spLocks noGrp="1"/>
          </p:cNvSpPr>
          <p:nvPr>
            <p:ph type="body" sz="quarter" idx="29"/>
          </p:nvPr>
        </p:nvSpPr>
        <p:spPr/>
        <p:txBody>
          <a:bodyPr>
            <a:normAutofit/>
          </a:bodyPr>
          <a:lstStyle/>
          <a:p>
            <a:pPr marL="457200" indent="-457200">
              <a:buFont typeface="+mj-lt"/>
              <a:buAutoNum type="arabicPeriod"/>
            </a:pPr>
            <a:r>
              <a:rPr lang="en-US" b="1" dirty="0">
                <a:solidFill>
                  <a:schemeClr val="accent1"/>
                </a:solidFill>
              </a:rPr>
              <a:t>Suitability for the Task</a:t>
            </a:r>
          </a:p>
          <a:p>
            <a:pPr marL="457200" indent="-457200">
              <a:buFont typeface="+mj-lt"/>
              <a:buAutoNum type="arabicPeriod"/>
            </a:pPr>
            <a:r>
              <a:rPr lang="de-DE" b="1" dirty="0">
                <a:solidFill>
                  <a:schemeClr val="accent1"/>
                </a:solidFill>
              </a:rPr>
              <a:t>Self-</a:t>
            </a:r>
            <a:r>
              <a:rPr lang="de-DE" b="1" dirty="0" err="1">
                <a:solidFill>
                  <a:schemeClr val="accent1"/>
                </a:solidFill>
              </a:rPr>
              <a:t>descriptiveness</a:t>
            </a:r>
            <a:endParaRPr lang="de-DE" b="1" dirty="0">
              <a:solidFill>
                <a:schemeClr val="accent1"/>
              </a:solidFill>
            </a:endParaRPr>
          </a:p>
          <a:p>
            <a:pPr marL="457200" indent="-457200">
              <a:buFont typeface="+mj-lt"/>
              <a:buAutoNum type="arabicPeriod"/>
            </a:pPr>
            <a:r>
              <a:rPr lang="de-DE" b="1" dirty="0" err="1">
                <a:solidFill>
                  <a:schemeClr val="accent1"/>
                </a:solidFill>
              </a:rPr>
              <a:t>Controllability</a:t>
            </a:r>
            <a:endParaRPr lang="de-DE" b="1" dirty="0">
              <a:solidFill>
                <a:schemeClr val="accent1"/>
              </a:solidFill>
            </a:endParaRPr>
          </a:p>
          <a:p>
            <a:pPr marL="457200" indent="-457200">
              <a:buFont typeface="+mj-lt"/>
              <a:buAutoNum type="arabicPeriod"/>
            </a:pPr>
            <a:r>
              <a:rPr lang="en-US" b="1" dirty="0">
                <a:solidFill>
                  <a:schemeClr val="accent1"/>
                </a:solidFill>
              </a:rPr>
              <a:t>Conformity with User Expectations</a:t>
            </a:r>
            <a:endParaRPr lang="de-DE" dirty="0"/>
          </a:p>
          <a:p>
            <a:pPr marL="457200" indent="-457200">
              <a:buFont typeface="+mj-lt"/>
              <a:buAutoNum type="arabicPeriod"/>
            </a:pPr>
            <a:r>
              <a:rPr lang="de-DE" b="1" dirty="0">
                <a:solidFill>
                  <a:schemeClr val="accent1"/>
                </a:solidFill>
              </a:rPr>
              <a:t>Error </a:t>
            </a:r>
            <a:r>
              <a:rPr lang="de-DE" b="1" dirty="0" err="1">
                <a:solidFill>
                  <a:schemeClr val="accent1"/>
                </a:solidFill>
              </a:rPr>
              <a:t>Tolerance</a:t>
            </a:r>
            <a:endParaRPr lang="en-US" dirty="0"/>
          </a:p>
          <a:p>
            <a:pPr marL="457200" indent="-457200">
              <a:buFont typeface="+mj-lt"/>
              <a:buAutoNum type="arabicPeriod"/>
            </a:pPr>
            <a:r>
              <a:rPr lang="de-DE" b="1" dirty="0" err="1">
                <a:solidFill>
                  <a:schemeClr val="accent1"/>
                </a:solidFill>
              </a:rPr>
              <a:t>Suitability</a:t>
            </a:r>
            <a:r>
              <a:rPr lang="de-DE" b="1" dirty="0">
                <a:solidFill>
                  <a:schemeClr val="accent1"/>
                </a:solidFill>
              </a:rPr>
              <a:t> </a:t>
            </a:r>
            <a:r>
              <a:rPr lang="de-DE" b="1" dirty="0" err="1">
                <a:solidFill>
                  <a:schemeClr val="accent1"/>
                </a:solidFill>
              </a:rPr>
              <a:t>for</a:t>
            </a:r>
            <a:r>
              <a:rPr lang="de-DE" b="1" dirty="0">
                <a:solidFill>
                  <a:schemeClr val="accent1"/>
                </a:solidFill>
              </a:rPr>
              <a:t> </a:t>
            </a:r>
            <a:r>
              <a:rPr lang="de-DE" b="1" dirty="0" err="1">
                <a:solidFill>
                  <a:schemeClr val="accent1"/>
                </a:solidFill>
              </a:rPr>
              <a:t>Individualization</a:t>
            </a:r>
            <a:endParaRPr lang="de-DE" b="1" dirty="0">
              <a:solidFill>
                <a:schemeClr val="accent1"/>
              </a:solidFill>
            </a:endParaRPr>
          </a:p>
          <a:p>
            <a:pPr marL="457200" indent="-457200">
              <a:buFont typeface="+mj-lt"/>
              <a:buAutoNum type="arabicPeriod"/>
            </a:pPr>
            <a:r>
              <a:rPr lang="de-DE" b="1" dirty="0" err="1">
                <a:solidFill>
                  <a:schemeClr val="accent1"/>
                </a:solidFill>
              </a:rPr>
              <a:t>Suitability</a:t>
            </a:r>
            <a:r>
              <a:rPr lang="de-DE" b="1" dirty="0">
                <a:solidFill>
                  <a:schemeClr val="accent1"/>
                </a:solidFill>
              </a:rPr>
              <a:t> </a:t>
            </a:r>
            <a:r>
              <a:rPr lang="de-DE" b="1" dirty="0" err="1">
                <a:solidFill>
                  <a:schemeClr val="accent1"/>
                </a:solidFill>
              </a:rPr>
              <a:t>for</a:t>
            </a:r>
            <a:r>
              <a:rPr lang="de-DE" b="1" dirty="0">
                <a:solidFill>
                  <a:schemeClr val="accent1"/>
                </a:solidFill>
              </a:rPr>
              <a:t> Learning</a:t>
            </a:r>
            <a:endParaRPr lang="de-DE" dirty="0"/>
          </a:p>
          <a:p>
            <a:endParaRPr lang="de-DE" dirty="0"/>
          </a:p>
        </p:txBody>
      </p:sp>
    </p:spTree>
    <p:extLst>
      <p:ext uri="{BB962C8B-B14F-4D97-AF65-F5344CB8AC3E}">
        <p14:creationId xmlns:p14="http://schemas.microsoft.com/office/powerpoint/2010/main" val="3114739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67F17-57C7-256E-9976-6013C2F3F710}"/>
              </a:ext>
            </a:extLst>
          </p:cNvPr>
          <p:cNvSpPr>
            <a:spLocks noGrp="1"/>
          </p:cNvSpPr>
          <p:nvPr>
            <p:ph type="title"/>
          </p:nvPr>
        </p:nvSpPr>
        <p:spPr/>
        <p:txBody>
          <a:bodyPr/>
          <a:lstStyle/>
          <a:p>
            <a:r>
              <a:rPr lang="en-US" dirty="0"/>
              <a:t>1. Suitability for the Task</a:t>
            </a:r>
            <a:endParaRPr lang="de-DE" dirty="0"/>
          </a:p>
        </p:txBody>
      </p:sp>
      <p:sp>
        <p:nvSpPr>
          <p:cNvPr id="3" name="Fußzeilenplatzhalter 2">
            <a:extLst>
              <a:ext uri="{FF2B5EF4-FFF2-40B4-BE49-F238E27FC236}">
                <a16:creationId xmlns:a16="http://schemas.microsoft.com/office/drawing/2014/main" id="{EB6436E6-DAAC-5371-5CCF-D9577405B4D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260FD8B-00A9-2BD6-9FF1-5747E97E0D94}"/>
              </a:ext>
            </a:extLst>
          </p:cNvPr>
          <p:cNvSpPr>
            <a:spLocks noGrp="1"/>
          </p:cNvSpPr>
          <p:nvPr>
            <p:ph type="sldNum" sz="quarter" idx="28"/>
          </p:nvPr>
        </p:nvSpPr>
        <p:spPr/>
        <p:txBody>
          <a:bodyPr/>
          <a:lstStyle/>
          <a:p>
            <a:fld id="{BA24374A-C3A8-471A-8837-3FC31668ABE5}" type="slidenum">
              <a:rPr lang="de-DE" smtClean="0"/>
              <a:pPr/>
              <a:t>26</a:t>
            </a:fld>
            <a:endParaRPr lang="de-DE" dirty="0"/>
          </a:p>
        </p:txBody>
      </p:sp>
      <p:sp>
        <p:nvSpPr>
          <p:cNvPr id="5" name="Textplatzhalter 4">
            <a:extLst>
              <a:ext uri="{FF2B5EF4-FFF2-40B4-BE49-F238E27FC236}">
                <a16:creationId xmlns:a16="http://schemas.microsoft.com/office/drawing/2014/main" id="{6E2C958B-4F5D-5C86-AF80-FEF490937705}"/>
              </a:ext>
            </a:extLst>
          </p:cNvPr>
          <p:cNvSpPr>
            <a:spLocks noGrp="1"/>
          </p:cNvSpPr>
          <p:nvPr>
            <p:ph type="body" sz="quarter" idx="21"/>
          </p:nvPr>
        </p:nvSpPr>
        <p:spPr/>
        <p:txBody>
          <a:bodyPr/>
          <a:lstStyle/>
          <a:p>
            <a:r>
              <a:rPr lang="en-US" sz="1400" dirty="0"/>
              <a:t>Usability Heuristics</a:t>
            </a:r>
            <a:endParaRPr lang="de-DE" dirty="0"/>
          </a:p>
        </p:txBody>
      </p:sp>
      <p:sp>
        <p:nvSpPr>
          <p:cNvPr id="6" name="Textplatzhalter 5">
            <a:extLst>
              <a:ext uri="{FF2B5EF4-FFF2-40B4-BE49-F238E27FC236}">
                <a16:creationId xmlns:a16="http://schemas.microsoft.com/office/drawing/2014/main" id="{9C9B2055-DDD2-AC88-8EB6-40D726E4DD94}"/>
              </a:ext>
            </a:extLst>
          </p:cNvPr>
          <p:cNvSpPr>
            <a:spLocks noGrp="1"/>
          </p:cNvSpPr>
          <p:nvPr>
            <p:ph type="body" sz="quarter" idx="29"/>
          </p:nvPr>
        </p:nvSpPr>
        <p:spPr/>
        <p:txBody>
          <a:bodyPr/>
          <a:lstStyle/>
          <a:p>
            <a:r>
              <a:rPr lang="en-US" b="1" dirty="0">
                <a:solidFill>
                  <a:schemeClr val="accent1"/>
                </a:solidFill>
              </a:rPr>
              <a:t>The dialogue should be suitable for the user’s task and skill level </a:t>
            </a:r>
          </a:p>
          <a:p>
            <a:r>
              <a:rPr lang="en-US" dirty="0"/>
              <a:t>Examples:</a:t>
            </a:r>
          </a:p>
          <a:p>
            <a:pPr lvl="1"/>
            <a:r>
              <a:rPr lang="en-US" dirty="0"/>
              <a:t>On a website contact information can be found, so that a user / customer can directly contact that person via e-mail.</a:t>
            </a:r>
          </a:p>
          <a:p>
            <a:pPr lvl="1"/>
            <a:r>
              <a:rPr lang="en-US" dirty="0"/>
              <a:t>In a form no information is asked for that is not needed for the process.</a:t>
            </a:r>
          </a:p>
          <a:p>
            <a:pPr lvl="1"/>
            <a:r>
              <a:rPr lang="en-US" dirty="0"/>
              <a:t>In a form that must be corrected, the cursor is directly positioned to the correcting field.</a:t>
            </a:r>
          </a:p>
          <a:p>
            <a:pPr lvl="1"/>
            <a:r>
              <a:rPr lang="en-US" dirty="0"/>
              <a:t>Interim results of a longer online transaction can be stored.</a:t>
            </a:r>
          </a:p>
          <a:p>
            <a:pPr lvl="1"/>
            <a:r>
              <a:rPr lang="en-US" dirty="0"/>
              <a:t>For visitors that visit a website more often, short-cuts to the main pages are provided.</a:t>
            </a:r>
          </a:p>
          <a:p>
            <a:endParaRPr lang="de-DE" dirty="0"/>
          </a:p>
        </p:txBody>
      </p:sp>
    </p:spTree>
    <p:extLst>
      <p:ext uri="{BB962C8B-B14F-4D97-AF65-F5344CB8AC3E}">
        <p14:creationId xmlns:p14="http://schemas.microsoft.com/office/powerpoint/2010/main" val="2291720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29EF60-D563-2F83-8976-B8F2D396308B}"/>
              </a:ext>
            </a:extLst>
          </p:cNvPr>
          <p:cNvSpPr>
            <a:spLocks noGrp="1"/>
          </p:cNvSpPr>
          <p:nvPr>
            <p:ph type="title"/>
          </p:nvPr>
        </p:nvSpPr>
        <p:spPr/>
        <p:txBody>
          <a:bodyPr/>
          <a:lstStyle/>
          <a:p>
            <a:r>
              <a:rPr lang="de-DE" dirty="0"/>
              <a:t>2. Self-</a:t>
            </a:r>
            <a:r>
              <a:rPr lang="de-DE" dirty="0" err="1"/>
              <a:t>Descriptiveness</a:t>
            </a:r>
            <a:endParaRPr lang="de-DE" dirty="0"/>
          </a:p>
        </p:txBody>
      </p:sp>
      <p:sp>
        <p:nvSpPr>
          <p:cNvPr id="3" name="Fußzeilenplatzhalter 2">
            <a:extLst>
              <a:ext uri="{FF2B5EF4-FFF2-40B4-BE49-F238E27FC236}">
                <a16:creationId xmlns:a16="http://schemas.microsoft.com/office/drawing/2014/main" id="{4BD9B668-C874-42C1-AE45-A917FB9C363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67B1595-3BB1-EEB2-4FF3-D653B0FD3DAF}"/>
              </a:ext>
            </a:extLst>
          </p:cNvPr>
          <p:cNvSpPr>
            <a:spLocks noGrp="1"/>
          </p:cNvSpPr>
          <p:nvPr>
            <p:ph type="sldNum" sz="quarter" idx="28"/>
          </p:nvPr>
        </p:nvSpPr>
        <p:spPr/>
        <p:txBody>
          <a:bodyPr/>
          <a:lstStyle/>
          <a:p>
            <a:fld id="{BA24374A-C3A8-471A-8837-3FC31668ABE5}" type="slidenum">
              <a:rPr lang="de-DE" smtClean="0"/>
              <a:pPr/>
              <a:t>27</a:t>
            </a:fld>
            <a:endParaRPr lang="de-DE" dirty="0"/>
          </a:p>
        </p:txBody>
      </p:sp>
      <p:sp>
        <p:nvSpPr>
          <p:cNvPr id="5" name="Textplatzhalter 4">
            <a:extLst>
              <a:ext uri="{FF2B5EF4-FFF2-40B4-BE49-F238E27FC236}">
                <a16:creationId xmlns:a16="http://schemas.microsoft.com/office/drawing/2014/main" id="{CC85D88F-7731-845A-4F79-DF1044DEA383}"/>
              </a:ext>
            </a:extLst>
          </p:cNvPr>
          <p:cNvSpPr>
            <a:spLocks noGrp="1"/>
          </p:cNvSpPr>
          <p:nvPr>
            <p:ph type="body" sz="quarter" idx="21"/>
          </p:nvPr>
        </p:nvSpPr>
        <p:spPr/>
        <p:txBody>
          <a:bodyPr/>
          <a:lstStyle/>
          <a:p>
            <a:r>
              <a:rPr lang="en-US" sz="1400" dirty="0"/>
              <a:t>Usability Heuristics</a:t>
            </a:r>
            <a:endParaRPr lang="de-DE" dirty="0"/>
          </a:p>
        </p:txBody>
      </p:sp>
      <p:sp>
        <p:nvSpPr>
          <p:cNvPr id="6" name="Textplatzhalter 5">
            <a:extLst>
              <a:ext uri="{FF2B5EF4-FFF2-40B4-BE49-F238E27FC236}">
                <a16:creationId xmlns:a16="http://schemas.microsoft.com/office/drawing/2014/main" id="{B038D438-D28A-C908-CEAD-F81FA3E8D6BD}"/>
              </a:ext>
            </a:extLst>
          </p:cNvPr>
          <p:cNvSpPr>
            <a:spLocks noGrp="1"/>
          </p:cNvSpPr>
          <p:nvPr>
            <p:ph type="body" sz="quarter" idx="29"/>
          </p:nvPr>
        </p:nvSpPr>
        <p:spPr/>
        <p:txBody>
          <a:bodyPr/>
          <a:lstStyle/>
          <a:p>
            <a:r>
              <a:rPr lang="en-US" b="1" dirty="0">
                <a:solidFill>
                  <a:schemeClr val="accent1"/>
                </a:solidFill>
              </a:rPr>
              <a:t>The dialogue should make it clear what the user should do next</a:t>
            </a:r>
          </a:p>
          <a:p>
            <a:r>
              <a:rPr lang="en-US" dirty="0"/>
              <a:t>Examples:</a:t>
            </a:r>
          </a:p>
          <a:p>
            <a:pPr lvl="1"/>
            <a:r>
              <a:rPr lang="en-US" dirty="0"/>
              <a:t>Links are named in a way that one directly can predict where they lead.</a:t>
            </a:r>
          </a:p>
          <a:p>
            <a:pPr lvl="1"/>
            <a:r>
              <a:rPr lang="en-US" dirty="0"/>
              <a:t>A Web application has an online help that are context-specific operating instructions.</a:t>
            </a:r>
          </a:p>
          <a:p>
            <a:pPr lvl="1"/>
            <a:r>
              <a:rPr lang="en-US" dirty="0"/>
              <a:t>Once a request has been sent to a database, a message "request is being processed, “please wait” should appear.</a:t>
            </a:r>
            <a:endParaRPr lang="de-DE" dirty="0"/>
          </a:p>
          <a:p>
            <a:endParaRPr lang="de-DE" dirty="0"/>
          </a:p>
        </p:txBody>
      </p:sp>
    </p:spTree>
    <p:extLst>
      <p:ext uri="{BB962C8B-B14F-4D97-AF65-F5344CB8AC3E}">
        <p14:creationId xmlns:p14="http://schemas.microsoft.com/office/powerpoint/2010/main" val="3093809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315B1-D7FF-BF52-4F62-E0F468445746}"/>
              </a:ext>
            </a:extLst>
          </p:cNvPr>
          <p:cNvSpPr>
            <a:spLocks noGrp="1"/>
          </p:cNvSpPr>
          <p:nvPr>
            <p:ph type="title"/>
          </p:nvPr>
        </p:nvSpPr>
        <p:spPr/>
        <p:txBody>
          <a:bodyPr/>
          <a:lstStyle/>
          <a:p>
            <a:r>
              <a:rPr lang="de-DE" dirty="0"/>
              <a:t>3. </a:t>
            </a:r>
            <a:r>
              <a:rPr lang="de-DE" dirty="0" err="1"/>
              <a:t>Controllability</a:t>
            </a:r>
            <a:endParaRPr lang="de-DE" dirty="0"/>
          </a:p>
        </p:txBody>
      </p:sp>
      <p:sp>
        <p:nvSpPr>
          <p:cNvPr id="3" name="Fußzeilenplatzhalter 2">
            <a:extLst>
              <a:ext uri="{FF2B5EF4-FFF2-40B4-BE49-F238E27FC236}">
                <a16:creationId xmlns:a16="http://schemas.microsoft.com/office/drawing/2014/main" id="{9360507C-C69F-ECC7-67E8-23D3110329D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136BDCA-C9BD-DE83-6C40-A2C94D98DF71}"/>
              </a:ext>
            </a:extLst>
          </p:cNvPr>
          <p:cNvSpPr>
            <a:spLocks noGrp="1"/>
          </p:cNvSpPr>
          <p:nvPr>
            <p:ph type="sldNum" sz="quarter" idx="28"/>
          </p:nvPr>
        </p:nvSpPr>
        <p:spPr/>
        <p:txBody>
          <a:bodyPr/>
          <a:lstStyle/>
          <a:p>
            <a:fld id="{BA24374A-C3A8-471A-8837-3FC31668ABE5}" type="slidenum">
              <a:rPr lang="de-DE" smtClean="0"/>
              <a:pPr/>
              <a:t>28</a:t>
            </a:fld>
            <a:endParaRPr lang="de-DE" dirty="0"/>
          </a:p>
        </p:txBody>
      </p:sp>
      <p:sp>
        <p:nvSpPr>
          <p:cNvPr id="5" name="Textplatzhalter 4">
            <a:extLst>
              <a:ext uri="{FF2B5EF4-FFF2-40B4-BE49-F238E27FC236}">
                <a16:creationId xmlns:a16="http://schemas.microsoft.com/office/drawing/2014/main" id="{C5C9970E-F32E-78EA-C963-254E0A74F4B1}"/>
              </a:ext>
            </a:extLst>
          </p:cNvPr>
          <p:cNvSpPr>
            <a:spLocks noGrp="1"/>
          </p:cNvSpPr>
          <p:nvPr>
            <p:ph type="body" sz="quarter" idx="21"/>
          </p:nvPr>
        </p:nvSpPr>
        <p:spPr/>
        <p:txBody>
          <a:bodyPr/>
          <a:lstStyle/>
          <a:p>
            <a:r>
              <a:rPr lang="en-US" sz="1400"/>
              <a:t>Usability Heuristics</a:t>
            </a:r>
            <a:endParaRPr lang="de-DE" dirty="0"/>
          </a:p>
        </p:txBody>
      </p:sp>
      <p:sp>
        <p:nvSpPr>
          <p:cNvPr id="6" name="Textplatzhalter 5">
            <a:extLst>
              <a:ext uri="{FF2B5EF4-FFF2-40B4-BE49-F238E27FC236}">
                <a16:creationId xmlns:a16="http://schemas.microsoft.com/office/drawing/2014/main" id="{FDE2812C-E966-0655-6716-D5492AA06E07}"/>
              </a:ext>
            </a:extLst>
          </p:cNvPr>
          <p:cNvSpPr>
            <a:spLocks noGrp="1"/>
          </p:cNvSpPr>
          <p:nvPr>
            <p:ph type="body" sz="quarter" idx="29"/>
          </p:nvPr>
        </p:nvSpPr>
        <p:spPr/>
        <p:txBody>
          <a:bodyPr/>
          <a:lstStyle/>
          <a:p>
            <a:r>
              <a:rPr lang="en-US" b="1" dirty="0">
                <a:solidFill>
                  <a:schemeClr val="accent1"/>
                </a:solidFill>
              </a:rPr>
              <a:t>The user should be able to control the pace and sequence of the interaction</a:t>
            </a:r>
          </a:p>
          <a:p>
            <a:r>
              <a:rPr lang="en-US" dirty="0"/>
              <a:t>Examples: </a:t>
            </a:r>
          </a:p>
          <a:p>
            <a:pPr lvl="1"/>
            <a:r>
              <a:rPr lang="en-US" dirty="0"/>
              <a:t>A table has buttons with which the information can be sorted by column</a:t>
            </a:r>
          </a:p>
          <a:p>
            <a:pPr lvl="1"/>
            <a:r>
              <a:rPr lang="en-US" dirty="0"/>
              <a:t>A search engine offers the possibility to adjust the number of displayed hits</a:t>
            </a:r>
          </a:p>
          <a:p>
            <a:pPr lvl="1"/>
            <a:r>
              <a:rPr lang="en-US" dirty="0"/>
              <a:t>A tool that allows users to interrupt a file download and resume it later</a:t>
            </a:r>
          </a:p>
          <a:p>
            <a:pPr lvl="1"/>
            <a:r>
              <a:rPr lang="en-US" dirty="0"/>
              <a:t>Extensive graphics are first shown as "thumbnails", which may be extended by the user if required</a:t>
            </a:r>
            <a:endParaRPr lang="de-DE" dirty="0"/>
          </a:p>
          <a:p>
            <a:endParaRPr lang="de-DE" dirty="0"/>
          </a:p>
        </p:txBody>
      </p:sp>
    </p:spTree>
    <p:extLst>
      <p:ext uri="{BB962C8B-B14F-4D97-AF65-F5344CB8AC3E}">
        <p14:creationId xmlns:p14="http://schemas.microsoft.com/office/powerpoint/2010/main" val="2659648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F8C5A-B795-4A3A-FAA5-F9BD9CC4A787}"/>
              </a:ext>
            </a:extLst>
          </p:cNvPr>
          <p:cNvSpPr>
            <a:spLocks noGrp="1"/>
          </p:cNvSpPr>
          <p:nvPr>
            <p:ph type="title"/>
          </p:nvPr>
        </p:nvSpPr>
        <p:spPr/>
        <p:txBody>
          <a:bodyPr/>
          <a:lstStyle/>
          <a:p>
            <a:r>
              <a:rPr lang="en-US" dirty="0"/>
              <a:t>4. Conformity with Users Expectations</a:t>
            </a:r>
            <a:endParaRPr lang="de-DE" dirty="0"/>
          </a:p>
        </p:txBody>
      </p:sp>
      <p:sp>
        <p:nvSpPr>
          <p:cNvPr id="3" name="Fußzeilenplatzhalter 2">
            <a:extLst>
              <a:ext uri="{FF2B5EF4-FFF2-40B4-BE49-F238E27FC236}">
                <a16:creationId xmlns:a16="http://schemas.microsoft.com/office/drawing/2014/main" id="{0DEBCB9A-57FA-F93E-D47F-85D65B207DF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5B2A505-645A-0B21-E1C5-B3911FCA35E0}"/>
              </a:ext>
            </a:extLst>
          </p:cNvPr>
          <p:cNvSpPr>
            <a:spLocks noGrp="1"/>
          </p:cNvSpPr>
          <p:nvPr>
            <p:ph type="sldNum" sz="quarter" idx="28"/>
          </p:nvPr>
        </p:nvSpPr>
        <p:spPr/>
        <p:txBody>
          <a:bodyPr/>
          <a:lstStyle/>
          <a:p>
            <a:fld id="{BA24374A-C3A8-471A-8837-3FC31668ABE5}" type="slidenum">
              <a:rPr lang="de-DE" smtClean="0"/>
              <a:pPr/>
              <a:t>29</a:t>
            </a:fld>
            <a:endParaRPr lang="de-DE" dirty="0"/>
          </a:p>
        </p:txBody>
      </p:sp>
      <p:sp>
        <p:nvSpPr>
          <p:cNvPr id="5" name="Textplatzhalter 4">
            <a:extLst>
              <a:ext uri="{FF2B5EF4-FFF2-40B4-BE49-F238E27FC236}">
                <a16:creationId xmlns:a16="http://schemas.microsoft.com/office/drawing/2014/main" id="{AB70DB9F-0DFC-CF03-D4A4-37ECB2796F20}"/>
              </a:ext>
            </a:extLst>
          </p:cNvPr>
          <p:cNvSpPr>
            <a:spLocks noGrp="1"/>
          </p:cNvSpPr>
          <p:nvPr>
            <p:ph type="body" sz="quarter" idx="21"/>
          </p:nvPr>
        </p:nvSpPr>
        <p:spPr/>
        <p:txBody>
          <a:bodyPr/>
          <a:lstStyle/>
          <a:p>
            <a:r>
              <a:rPr lang="en-US" sz="1400" dirty="0"/>
              <a:t>Usability Heuristics</a:t>
            </a:r>
            <a:endParaRPr lang="de-DE" dirty="0"/>
          </a:p>
        </p:txBody>
      </p:sp>
      <p:sp>
        <p:nvSpPr>
          <p:cNvPr id="6" name="Textplatzhalter 5">
            <a:extLst>
              <a:ext uri="{FF2B5EF4-FFF2-40B4-BE49-F238E27FC236}">
                <a16:creationId xmlns:a16="http://schemas.microsoft.com/office/drawing/2014/main" id="{16991A27-7A0A-74BF-421F-6093CF323130}"/>
              </a:ext>
            </a:extLst>
          </p:cNvPr>
          <p:cNvSpPr>
            <a:spLocks noGrp="1"/>
          </p:cNvSpPr>
          <p:nvPr>
            <p:ph type="body" sz="quarter" idx="29"/>
          </p:nvPr>
        </p:nvSpPr>
        <p:spPr/>
        <p:txBody>
          <a:bodyPr/>
          <a:lstStyle/>
          <a:p>
            <a:r>
              <a:rPr lang="de-DE" b="1" dirty="0">
                <a:solidFill>
                  <a:schemeClr val="accent1"/>
                </a:solidFill>
              </a:rPr>
              <a:t>A </a:t>
            </a:r>
            <a:r>
              <a:rPr lang="de-DE" b="1" dirty="0" err="1">
                <a:solidFill>
                  <a:schemeClr val="accent1"/>
                </a:solidFill>
              </a:rPr>
              <a:t>user</a:t>
            </a:r>
            <a:r>
              <a:rPr lang="de-DE" b="1" dirty="0">
                <a:solidFill>
                  <a:schemeClr val="accent1"/>
                </a:solidFill>
              </a:rPr>
              <a:t> interface </a:t>
            </a:r>
            <a:r>
              <a:rPr lang="de-DE" b="1" dirty="0" err="1">
                <a:solidFill>
                  <a:schemeClr val="accent1"/>
                </a:solidFill>
              </a:rPr>
              <a:t>should</a:t>
            </a:r>
            <a:r>
              <a:rPr lang="de-DE" b="1" dirty="0">
                <a:solidFill>
                  <a:schemeClr val="accent1"/>
                </a:solidFill>
              </a:rPr>
              <a:t> </a:t>
            </a:r>
            <a:r>
              <a:rPr lang="de-DE" b="1" dirty="0" err="1">
                <a:solidFill>
                  <a:schemeClr val="accent1"/>
                </a:solidFill>
              </a:rPr>
              <a:t>be</a:t>
            </a:r>
            <a:r>
              <a:rPr lang="de-DE" b="1" dirty="0">
                <a:solidFill>
                  <a:schemeClr val="accent1"/>
                </a:solidFill>
              </a:rPr>
              <a:t> </a:t>
            </a:r>
            <a:r>
              <a:rPr lang="de-DE" b="1" dirty="0" err="1">
                <a:solidFill>
                  <a:schemeClr val="accent1"/>
                </a:solidFill>
              </a:rPr>
              <a:t>consistent</a:t>
            </a:r>
            <a:r>
              <a:rPr lang="de-DE" b="1" dirty="0">
                <a:solidFill>
                  <a:schemeClr val="accent1"/>
                </a:solidFill>
              </a:rPr>
              <a:t> </a:t>
            </a:r>
          </a:p>
          <a:p>
            <a:r>
              <a:rPr lang="en-US" dirty="0"/>
              <a:t>Examples:</a:t>
            </a:r>
          </a:p>
          <a:p>
            <a:pPr lvl="1"/>
            <a:r>
              <a:rPr lang="en-US" dirty="0"/>
              <a:t>The link to the home page is placed under the logo top left.</a:t>
            </a:r>
          </a:p>
          <a:p>
            <a:pPr lvl="1"/>
            <a:r>
              <a:rPr lang="en-US" dirty="0"/>
              <a:t>The "basket" in an online store is always and in all contexts named "basket".</a:t>
            </a:r>
          </a:p>
          <a:p>
            <a:pPr lvl="1"/>
            <a:r>
              <a:rPr lang="en-US" dirty="0"/>
              <a:t>Underlined words are always hyperlinks.</a:t>
            </a:r>
          </a:p>
          <a:p>
            <a:pPr lvl="1"/>
            <a:r>
              <a:rPr lang="en-US" dirty="0"/>
              <a:t>Pressing the tab key moves the cursor to the next input field</a:t>
            </a:r>
            <a:endParaRPr lang="de-DE" dirty="0"/>
          </a:p>
          <a:p>
            <a:endParaRPr lang="de-DE" dirty="0"/>
          </a:p>
        </p:txBody>
      </p:sp>
    </p:spTree>
    <p:extLst>
      <p:ext uri="{BB962C8B-B14F-4D97-AF65-F5344CB8AC3E}">
        <p14:creationId xmlns:p14="http://schemas.microsoft.com/office/powerpoint/2010/main" val="215289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01F92-8822-EE00-A2D3-6855B6061547}"/>
              </a:ext>
            </a:extLst>
          </p:cNvPr>
          <p:cNvSpPr>
            <a:spLocks noGrp="1"/>
          </p:cNvSpPr>
          <p:nvPr>
            <p:ph type="title"/>
          </p:nvPr>
        </p:nvSpPr>
        <p:spPr/>
        <p:txBody>
          <a:bodyPr/>
          <a:lstStyle/>
          <a:p>
            <a:r>
              <a:rPr lang="de-DE" dirty="0" err="1"/>
              <a:t>Revelant</a:t>
            </a:r>
            <a:r>
              <a:rPr lang="de-DE" dirty="0"/>
              <a:t> Work on Usability</a:t>
            </a:r>
          </a:p>
        </p:txBody>
      </p:sp>
      <p:sp>
        <p:nvSpPr>
          <p:cNvPr id="3" name="Fußzeilenplatzhalter 2">
            <a:extLst>
              <a:ext uri="{FF2B5EF4-FFF2-40B4-BE49-F238E27FC236}">
                <a16:creationId xmlns:a16="http://schemas.microsoft.com/office/drawing/2014/main" id="{F7ABAB1C-C905-F169-1863-B9B848B5C4B6}"/>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CD34DEC-BB96-BA80-1028-2D08E1DB325E}"/>
              </a:ext>
            </a:extLst>
          </p:cNvPr>
          <p:cNvSpPr>
            <a:spLocks noGrp="1"/>
          </p:cNvSpPr>
          <p:nvPr>
            <p:ph type="sldNum" sz="quarter" idx="28"/>
          </p:nvPr>
        </p:nvSpPr>
        <p:spPr/>
        <p:txBody>
          <a:bodyPr/>
          <a:lstStyle/>
          <a:p>
            <a:fld id="{BA24374A-C3A8-471A-8837-3FC31668ABE5}" type="slidenum">
              <a:rPr lang="de-DE" smtClean="0"/>
              <a:pPr/>
              <a:t>3</a:t>
            </a:fld>
            <a:endParaRPr lang="de-DE" dirty="0"/>
          </a:p>
        </p:txBody>
      </p:sp>
      <p:sp>
        <p:nvSpPr>
          <p:cNvPr id="5" name="Textplatzhalter 4">
            <a:extLst>
              <a:ext uri="{FF2B5EF4-FFF2-40B4-BE49-F238E27FC236}">
                <a16:creationId xmlns:a16="http://schemas.microsoft.com/office/drawing/2014/main" id="{534D5B1F-A77F-D3B8-CCCE-5781D1F938F2}"/>
              </a:ext>
            </a:extLst>
          </p:cNvPr>
          <p:cNvSpPr>
            <a:spLocks noGrp="1"/>
          </p:cNvSpPr>
          <p:nvPr>
            <p:ph type="body" sz="quarter" idx="21"/>
          </p:nvPr>
        </p:nvSpPr>
        <p:spPr/>
        <p:txBody>
          <a:bodyPr/>
          <a:lstStyle/>
          <a:p>
            <a:r>
              <a:rPr lang="en-US" dirty="0"/>
              <a:t>Usability</a:t>
            </a:r>
            <a:endParaRPr lang="de-DE" dirty="0"/>
          </a:p>
        </p:txBody>
      </p:sp>
      <p:sp>
        <p:nvSpPr>
          <p:cNvPr id="6" name="Textplatzhalter 5">
            <a:extLst>
              <a:ext uri="{FF2B5EF4-FFF2-40B4-BE49-F238E27FC236}">
                <a16:creationId xmlns:a16="http://schemas.microsoft.com/office/drawing/2014/main" id="{314CFB92-C2B5-8EF7-7256-4C16D5B9889A}"/>
              </a:ext>
            </a:extLst>
          </p:cNvPr>
          <p:cNvSpPr>
            <a:spLocks noGrp="1"/>
          </p:cNvSpPr>
          <p:nvPr>
            <p:ph type="body" sz="quarter" idx="29"/>
          </p:nvPr>
        </p:nvSpPr>
        <p:spPr/>
        <p:txBody>
          <a:bodyPr/>
          <a:lstStyle/>
          <a:p>
            <a:r>
              <a:rPr lang="en-US" b="1" dirty="0">
                <a:solidFill>
                  <a:schemeClr val="accent1"/>
                </a:solidFill>
              </a:rPr>
              <a:t>“Principles to Support Usability”</a:t>
            </a:r>
          </a:p>
          <a:p>
            <a:pPr lvl="1"/>
            <a:r>
              <a:rPr lang="en-US" dirty="0"/>
              <a:t>According to Alan Dix</a:t>
            </a:r>
            <a:endParaRPr lang="de-DE" dirty="0"/>
          </a:p>
          <a:p>
            <a:r>
              <a:rPr lang="en-US" b="1" dirty="0">
                <a:solidFill>
                  <a:schemeClr val="accent1"/>
                </a:solidFill>
              </a:rPr>
              <a:t>“Eight Golden Rules”</a:t>
            </a:r>
          </a:p>
          <a:p>
            <a:pPr lvl="1"/>
            <a:r>
              <a:rPr lang="en-US" dirty="0"/>
              <a:t>According to Ben </a:t>
            </a:r>
            <a:r>
              <a:rPr lang="en-US" dirty="0" err="1"/>
              <a:t>Shneiderman</a:t>
            </a:r>
            <a:endParaRPr lang="en-US" dirty="0"/>
          </a:p>
          <a:p>
            <a:r>
              <a:rPr lang="en-US" b="1" dirty="0">
                <a:solidFill>
                  <a:schemeClr val="accent1"/>
                </a:solidFill>
              </a:rPr>
              <a:t>“Usability Heuristics”</a:t>
            </a:r>
          </a:p>
          <a:p>
            <a:pPr lvl="1"/>
            <a:r>
              <a:rPr lang="en-US" dirty="0"/>
              <a:t>According to </a:t>
            </a:r>
            <a:r>
              <a:rPr lang="en-US" dirty="0" err="1"/>
              <a:t>Lauesen</a:t>
            </a:r>
            <a:r>
              <a:rPr lang="en-US" dirty="0"/>
              <a:t> and Nielson</a:t>
            </a:r>
          </a:p>
          <a:p>
            <a:r>
              <a:rPr lang="en-US" b="1" dirty="0">
                <a:solidFill>
                  <a:schemeClr val="accent1"/>
                </a:solidFill>
              </a:rPr>
              <a:t>General Usability Design Guidelines</a:t>
            </a:r>
            <a:endParaRPr lang="de-DE" b="1" dirty="0">
              <a:solidFill>
                <a:schemeClr val="accent1"/>
              </a:solidFill>
            </a:endParaRPr>
          </a:p>
          <a:p>
            <a:r>
              <a:rPr lang="en-US" b="1" dirty="0">
                <a:solidFill>
                  <a:schemeClr val="accent1"/>
                </a:solidFill>
              </a:rPr>
              <a:t>Universal Design</a:t>
            </a:r>
          </a:p>
        </p:txBody>
      </p:sp>
    </p:spTree>
    <p:extLst>
      <p:ext uri="{BB962C8B-B14F-4D97-AF65-F5344CB8AC3E}">
        <p14:creationId xmlns:p14="http://schemas.microsoft.com/office/powerpoint/2010/main" val="630189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7EC0D-C94A-C44B-E1C8-A3177B7EC06C}"/>
              </a:ext>
            </a:extLst>
          </p:cNvPr>
          <p:cNvSpPr>
            <a:spLocks noGrp="1"/>
          </p:cNvSpPr>
          <p:nvPr>
            <p:ph type="title"/>
          </p:nvPr>
        </p:nvSpPr>
        <p:spPr/>
        <p:txBody>
          <a:bodyPr/>
          <a:lstStyle/>
          <a:p>
            <a:r>
              <a:rPr lang="de-DE" dirty="0"/>
              <a:t>5. Error </a:t>
            </a:r>
            <a:r>
              <a:rPr lang="de-DE" dirty="0" err="1"/>
              <a:t>Tolerance</a:t>
            </a:r>
            <a:endParaRPr lang="de-DE" dirty="0"/>
          </a:p>
        </p:txBody>
      </p:sp>
      <p:sp>
        <p:nvSpPr>
          <p:cNvPr id="3" name="Fußzeilenplatzhalter 2">
            <a:extLst>
              <a:ext uri="{FF2B5EF4-FFF2-40B4-BE49-F238E27FC236}">
                <a16:creationId xmlns:a16="http://schemas.microsoft.com/office/drawing/2014/main" id="{75699ECC-9159-CC92-056D-795D21614C0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F70942D-D4F4-0F7B-D7DA-2BAF803E7D6D}"/>
              </a:ext>
            </a:extLst>
          </p:cNvPr>
          <p:cNvSpPr>
            <a:spLocks noGrp="1"/>
          </p:cNvSpPr>
          <p:nvPr>
            <p:ph type="sldNum" sz="quarter" idx="28"/>
          </p:nvPr>
        </p:nvSpPr>
        <p:spPr/>
        <p:txBody>
          <a:bodyPr/>
          <a:lstStyle/>
          <a:p>
            <a:fld id="{BA24374A-C3A8-471A-8837-3FC31668ABE5}" type="slidenum">
              <a:rPr lang="de-DE" smtClean="0"/>
              <a:pPr/>
              <a:t>30</a:t>
            </a:fld>
            <a:endParaRPr lang="de-DE" dirty="0"/>
          </a:p>
        </p:txBody>
      </p:sp>
      <p:sp>
        <p:nvSpPr>
          <p:cNvPr id="5" name="Textplatzhalter 4">
            <a:extLst>
              <a:ext uri="{FF2B5EF4-FFF2-40B4-BE49-F238E27FC236}">
                <a16:creationId xmlns:a16="http://schemas.microsoft.com/office/drawing/2014/main" id="{65A21360-9E2D-DAF8-3F92-F7B5B3CDF965}"/>
              </a:ext>
            </a:extLst>
          </p:cNvPr>
          <p:cNvSpPr>
            <a:spLocks noGrp="1"/>
          </p:cNvSpPr>
          <p:nvPr>
            <p:ph type="body" sz="quarter" idx="21"/>
          </p:nvPr>
        </p:nvSpPr>
        <p:spPr/>
        <p:txBody>
          <a:bodyPr/>
          <a:lstStyle/>
          <a:p>
            <a:r>
              <a:rPr lang="en-US" sz="1400" dirty="0"/>
              <a:t>Usability Heuristics</a:t>
            </a:r>
            <a:endParaRPr lang="de-DE" dirty="0"/>
          </a:p>
        </p:txBody>
      </p:sp>
      <p:sp>
        <p:nvSpPr>
          <p:cNvPr id="6" name="Textplatzhalter 5">
            <a:extLst>
              <a:ext uri="{FF2B5EF4-FFF2-40B4-BE49-F238E27FC236}">
                <a16:creationId xmlns:a16="http://schemas.microsoft.com/office/drawing/2014/main" id="{1FBF55BA-EB9E-B443-033E-70BE6F3874AB}"/>
              </a:ext>
            </a:extLst>
          </p:cNvPr>
          <p:cNvSpPr>
            <a:spLocks noGrp="1"/>
          </p:cNvSpPr>
          <p:nvPr>
            <p:ph type="body" sz="quarter" idx="29"/>
          </p:nvPr>
        </p:nvSpPr>
        <p:spPr/>
        <p:txBody>
          <a:bodyPr/>
          <a:lstStyle/>
          <a:p>
            <a:r>
              <a:rPr lang="en-US" b="1" dirty="0">
                <a:solidFill>
                  <a:schemeClr val="accent1"/>
                </a:solidFill>
              </a:rPr>
              <a:t>The dialogue should be forgiving </a:t>
            </a:r>
          </a:p>
          <a:p>
            <a:r>
              <a:rPr lang="en-US" dirty="0"/>
              <a:t>Examples:</a:t>
            </a:r>
          </a:p>
          <a:p>
            <a:pPr lvl="1"/>
            <a:r>
              <a:rPr lang="en-US" dirty="0"/>
              <a:t>When going back in a web application with the Back button, the information is always updated to not falsely gives the impression processing steps have been reversed</a:t>
            </a:r>
          </a:p>
          <a:p>
            <a:pPr lvl="1"/>
            <a:r>
              <a:rPr lang="en-US" dirty="0"/>
              <a:t>About a script, the data of a form for plausibility, missing or incomplete entries are checked before they are sent</a:t>
            </a:r>
          </a:p>
          <a:p>
            <a:pPr lvl="1"/>
            <a:r>
              <a:rPr lang="en-US" dirty="0"/>
              <a:t>Error messages do not use technical terms user does not understand</a:t>
            </a:r>
            <a:endParaRPr lang="de-DE" dirty="0"/>
          </a:p>
          <a:p>
            <a:endParaRPr lang="de-DE" dirty="0"/>
          </a:p>
        </p:txBody>
      </p:sp>
    </p:spTree>
    <p:extLst>
      <p:ext uri="{BB962C8B-B14F-4D97-AF65-F5344CB8AC3E}">
        <p14:creationId xmlns:p14="http://schemas.microsoft.com/office/powerpoint/2010/main" val="61316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401A1-6745-BFAE-157F-38F9F5FD0E34}"/>
              </a:ext>
            </a:extLst>
          </p:cNvPr>
          <p:cNvSpPr>
            <a:spLocks noGrp="1"/>
          </p:cNvSpPr>
          <p:nvPr>
            <p:ph type="title"/>
          </p:nvPr>
        </p:nvSpPr>
        <p:spPr/>
        <p:txBody>
          <a:bodyPr/>
          <a:lstStyle/>
          <a:p>
            <a:r>
              <a:rPr lang="de-DE" dirty="0"/>
              <a:t>6. </a:t>
            </a:r>
            <a:r>
              <a:rPr lang="de-DE" dirty="0" err="1"/>
              <a:t>Suitability</a:t>
            </a:r>
            <a:r>
              <a:rPr lang="de-DE" dirty="0"/>
              <a:t> </a:t>
            </a:r>
            <a:r>
              <a:rPr lang="de-DE" dirty="0" err="1"/>
              <a:t>for</a:t>
            </a:r>
            <a:r>
              <a:rPr lang="de-DE" dirty="0"/>
              <a:t> </a:t>
            </a:r>
            <a:r>
              <a:rPr lang="de-DE" dirty="0" err="1"/>
              <a:t>Individualization</a:t>
            </a:r>
            <a:endParaRPr lang="de-DE" dirty="0"/>
          </a:p>
        </p:txBody>
      </p:sp>
      <p:sp>
        <p:nvSpPr>
          <p:cNvPr id="3" name="Fußzeilenplatzhalter 2">
            <a:extLst>
              <a:ext uri="{FF2B5EF4-FFF2-40B4-BE49-F238E27FC236}">
                <a16:creationId xmlns:a16="http://schemas.microsoft.com/office/drawing/2014/main" id="{2CAFC701-1F7F-FD0F-611F-8E8D423962C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F9A29A-76ED-F778-5BF0-666160B9F38D}"/>
              </a:ext>
            </a:extLst>
          </p:cNvPr>
          <p:cNvSpPr>
            <a:spLocks noGrp="1"/>
          </p:cNvSpPr>
          <p:nvPr>
            <p:ph type="sldNum" sz="quarter" idx="28"/>
          </p:nvPr>
        </p:nvSpPr>
        <p:spPr/>
        <p:txBody>
          <a:bodyPr/>
          <a:lstStyle/>
          <a:p>
            <a:fld id="{BA24374A-C3A8-471A-8837-3FC31668ABE5}" type="slidenum">
              <a:rPr lang="de-DE" smtClean="0"/>
              <a:pPr/>
              <a:t>31</a:t>
            </a:fld>
            <a:endParaRPr lang="de-DE" dirty="0"/>
          </a:p>
        </p:txBody>
      </p:sp>
      <p:sp>
        <p:nvSpPr>
          <p:cNvPr id="5" name="Textplatzhalter 4">
            <a:extLst>
              <a:ext uri="{FF2B5EF4-FFF2-40B4-BE49-F238E27FC236}">
                <a16:creationId xmlns:a16="http://schemas.microsoft.com/office/drawing/2014/main" id="{97FBC5EB-C8FE-5D99-2D70-D64C08C38322}"/>
              </a:ext>
            </a:extLst>
          </p:cNvPr>
          <p:cNvSpPr>
            <a:spLocks noGrp="1"/>
          </p:cNvSpPr>
          <p:nvPr>
            <p:ph type="body" sz="quarter" idx="21"/>
          </p:nvPr>
        </p:nvSpPr>
        <p:spPr/>
        <p:txBody>
          <a:bodyPr/>
          <a:lstStyle/>
          <a:p>
            <a:r>
              <a:rPr lang="en-US" sz="1400" dirty="0"/>
              <a:t>Usability Heuristics</a:t>
            </a:r>
            <a:endParaRPr lang="de-DE" dirty="0"/>
          </a:p>
        </p:txBody>
      </p:sp>
      <p:sp>
        <p:nvSpPr>
          <p:cNvPr id="6" name="Textplatzhalter 5">
            <a:extLst>
              <a:ext uri="{FF2B5EF4-FFF2-40B4-BE49-F238E27FC236}">
                <a16:creationId xmlns:a16="http://schemas.microsoft.com/office/drawing/2014/main" id="{D5A354AE-62F9-EFD4-F78B-1027A21317B7}"/>
              </a:ext>
            </a:extLst>
          </p:cNvPr>
          <p:cNvSpPr>
            <a:spLocks noGrp="1"/>
          </p:cNvSpPr>
          <p:nvPr>
            <p:ph type="body" sz="quarter" idx="29"/>
          </p:nvPr>
        </p:nvSpPr>
        <p:spPr/>
        <p:txBody>
          <a:bodyPr/>
          <a:lstStyle/>
          <a:p>
            <a:r>
              <a:rPr lang="en-US" b="1" dirty="0">
                <a:solidFill>
                  <a:schemeClr val="accent1"/>
                </a:solidFill>
              </a:rPr>
              <a:t>The dialogue should be able to be customized to suit the user needs</a:t>
            </a:r>
          </a:p>
          <a:p>
            <a:r>
              <a:rPr lang="de-DE" dirty="0" err="1"/>
              <a:t>Example</a:t>
            </a:r>
            <a:r>
              <a:rPr lang="de-DE" dirty="0"/>
              <a:t>:</a:t>
            </a:r>
          </a:p>
          <a:p>
            <a:pPr lvl="1"/>
            <a:r>
              <a:rPr lang="de-DE" dirty="0" err="1"/>
              <a:t>Customized</a:t>
            </a:r>
            <a:r>
              <a:rPr lang="de-DE" dirty="0"/>
              <a:t> </a:t>
            </a:r>
            <a:r>
              <a:rPr lang="de-DE" dirty="0" err="1"/>
              <a:t>keyboard</a:t>
            </a:r>
            <a:r>
              <a:rPr lang="de-DE" dirty="0"/>
              <a:t> </a:t>
            </a:r>
            <a:r>
              <a:rPr lang="de-DE" dirty="0" err="1"/>
              <a:t>short</a:t>
            </a:r>
            <a:r>
              <a:rPr lang="de-DE" dirty="0"/>
              <a:t> </a:t>
            </a:r>
            <a:r>
              <a:rPr lang="de-DE" dirty="0" err="1"/>
              <a:t>cut</a:t>
            </a:r>
            <a:r>
              <a:rPr lang="de-DE" dirty="0"/>
              <a:t> </a:t>
            </a:r>
            <a:r>
              <a:rPr lang="de-DE" dirty="0" err="1"/>
              <a:t>for</a:t>
            </a:r>
            <a:r>
              <a:rPr lang="de-DE" dirty="0"/>
              <a:t> </a:t>
            </a:r>
            <a:r>
              <a:rPr lang="de-DE" dirty="0" err="1"/>
              <a:t>often</a:t>
            </a:r>
            <a:r>
              <a:rPr lang="de-DE" dirty="0"/>
              <a:t> </a:t>
            </a:r>
            <a:r>
              <a:rPr lang="de-DE" dirty="0" err="1"/>
              <a:t>used</a:t>
            </a:r>
            <a:r>
              <a:rPr lang="de-DE" dirty="0"/>
              <a:t> </a:t>
            </a:r>
            <a:r>
              <a:rPr lang="de-DE" dirty="0" err="1"/>
              <a:t>commands</a:t>
            </a:r>
            <a:endParaRPr lang="de-DE" dirty="0"/>
          </a:p>
          <a:p>
            <a:pPr lvl="1"/>
            <a:r>
              <a:rPr lang="de-DE" dirty="0" err="1"/>
              <a:t>Customized</a:t>
            </a:r>
            <a:r>
              <a:rPr lang="de-DE" dirty="0"/>
              <a:t> </a:t>
            </a:r>
            <a:r>
              <a:rPr lang="de-DE" dirty="0" err="1"/>
              <a:t>menu</a:t>
            </a:r>
            <a:r>
              <a:rPr lang="de-DE" dirty="0"/>
              <a:t> </a:t>
            </a:r>
            <a:r>
              <a:rPr lang="de-DE" dirty="0" err="1"/>
              <a:t>for</a:t>
            </a:r>
            <a:r>
              <a:rPr lang="de-DE" dirty="0"/>
              <a:t> quick </a:t>
            </a:r>
            <a:r>
              <a:rPr lang="de-DE" dirty="0" err="1"/>
              <a:t>access</a:t>
            </a:r>
            <a:endParaRPr lang="de-DE" dirty="0"/>
          </a:p>
          <a:p>
            <a:pPr lvl="1"/>
            <a:r>
              <a:rPr lang="de-DE" dirty="0"/>
              <a:t>Custom </a:t>
            </a:r>
            <a:r>
              <a:rPr lang="de-DE" dirty="0" err="1"/>
              <a:t>gestures</a:t>
            </a:r>
            <a:r>
              <a:rPr lang="de-DE" dirty="0"/>
              <a:t> </a:t>
            </a:r>
            <a:r>
              <a:rPr lang="de-DE" dirty="0" err="1"/>
              <a:t>for</a:t>
            </a:r>
            <a:r>
              <a:rPr lang="de-DE" dirty="0"/>
              <a:t> mobile </a:t>
            </a:r>
            <a:r>
              <a:rPr lang="de-DE" dirty="0" err="1"/>
              <a:t>device</a:t>
            </a:r>
            <a:r>
              <a:rPr lang="de-DE" dirty="0"/>
              <a:t> </a:t>
            </a:r>
            <a:r>
              <a:rPr lang="de-DE" dirty="0" err="1"/>
              <a:t>usage</a:t>
            </a:r>
            <a:endParaRPr lang="de-DE" dirty="0"/>
          </a:p>
        </p:txBody>
      </p:sp>
    </p:spTree>
    <p:extLst>
      <p:ext uri="{BB962C8B-B14F-4D97-AF65-F5344CB8AC3E}">
        <p14:creationId xmlns:p14="http://schemas.microsoft.com/office/powerpoint/2010/main" val="1178305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401A1-6745-BFAE-157F-38F9F5FD0E34}"/>
              </a:ext>
            </a:extLst>
          </p:cNvPr>
          <p:cNvSpPr>
            <a:spLocks noGrp="1"/>
          </p:cNvSpPr>
          <p:nvPr>
            <p:ph type="title"/>
          </p:nvPr>
        </p:nvSpPr>
        <p:spPr/>
        <p:txBody>
          <a:bodyPr/>
          <a:lstStyle/>
          <a:p>
            <a:r>
              <a:rPr lang="de-DE" dirty="0"/>
              <a:t>7. </a:t>
            </a:r>
            <a:r>
              <a:rPr lang="de-DE" dirty="0" err="1"/>
              <a:t>Suitability</a:t>
            </a:r>
            <a:r>
              <a:rPr lang="de-DE" dirty="0"/>
              <a:t> </a:t>
            </a:r>
            <a:r>
              <a:rPr lang="de-DE" dirty="0" err="1"/>
              <a:t>for</a:t>
            </a:r>
            <a:r>
              <a:rPr lang="de-DE" dirty="0"/>
              <a:t> Learning</a:t>
            </a:r>
          </a:p>
        </p:txBody>
      </p:sp>
      <p:sp>
        <p:nvSpPr>
          <p:cNvPr id="3" name="Fußzeilenplatzhalter 2">
            <a:extLst>
              <a:ext uri="{FF2B5EF4-FFF2-40B4-BE49-F238E27FC236}">
                <a16:creationId xmlns:a16="http://schemas.microsoft.com/office/drawing/2014/main" id="{2CAFC701-1F7F-FD0F-611F-8E8D423962C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2F9A29A-76ED-F778-5BF0-666160B9F38D}"/>
              </a:ext>
            </a:extLst>
          </p:cNvPr>
          <p:cNvSpPr>
            <a:spLocks noGrp="1"/>
          </p:cNvSpPr>
          <p:nvPr>
            <p:ph type="sldNum" sz="quarter" idx="28"/>
          </p:nvPr>
        </p:nvSpPr>
        <p:spPr/>
        <p:txBody>
          <a:bodyPr/>
          <a:lstStyle/>
          <a:p>
            <a:fld id="{BA24374A-C3A8-471A-8837-3FC31668ABE5}" type="slidenum">
              <a:rPr lang="de-DE" smtClean="0"/>
              <a:pPr/>
              <a:t>32</a:t>
            </a:fld>
            <a:endParaRPr lang="de-DE" dirty="0"/>
          </a:p>
        </p:txBody>
      </p:sp>
      <p:sp>
        <p:nvSpPr>
          <p:cNvPr id="5" name="Textplatzhalter 4">
            <a:extLst>
              <a:ext uri="{FF2B5EF4-FFF2-40B4-BE49-F238E27FC236}">
                <a16:creationId xmlns:a16="http://schemas.microsoft.com/office/drawing/2014/main" id="{97FBC5EB-C8FE-5D99-2D70-D64C08C38322}"/>
              </a:ext>
            </a:extLst>
          </p:cNvPr>
          <p:cNvSpPr>
            <a:spLocks noGrp="1"/>
          </p:cNvSpPr>
          <p:nvPr>
            <p:ph type="body" sz="quarter" idx="21"/>
          </p:nvPr>
        </p:nvSpPr>
        <p:spPr/>
        <p:txBody>
          <a:bodyPr/>
          <a:lstStyle/>
          <a:p>
            <a:r>
              <a:rPr lang="en-US" sz="1400" dirty="0"/>
              <a:t>Usability Heuristics</a:t>
            </a:r>
            <a:endParaRPr lang="de-DE" dirty="0"/>
          </a:p>
        </p:txBody>
      </p:sp>
      <p:sp>
        <p:nvSpPr>
          <p:cNvPr id="6" name="Textplatzhalter 5">
            <a:extLst>
              <a:ext uri="{FF2B5EF4-FFF2-40B4-BE49-F238E27FC236}">
                <a16:creationId xmlns:a16="http://schemas.microsoft.com/office/drawing/2014/main" id="{D5A354AE-62F9-EFD4-F78B-1027A21317B7}"/>
              </a:ext>
            </a:extLst>
          </p:cNvPr>
          <p:cNvSpPr>
            <a:spLocks noGrp="1"/>
          </p:cNvSpPr>
          <p:nvPr>
            <p:ph type="body" sz="quarter" idx="29"/>
          </p:nvPr>
        </p:nvSpPr>
        <p:spPr/>
        <p:txBody>
          <a:bodyPr/>
          <a:lstStyle/>
          <a:p>
            <a:r>
              <a:rPr lang="en-US" b="1" dirty="0">
                <a:solidFill>
                  <a:schemeClr val="accent1"/>
                </a:solidFill>
              </a:rPr>
              <a:t>The dialogue should support learning </a:t>
            </a:r>
          </a:p>
          <a:p>
            <a:r>
              <a:rPr lang="en-US" dirty="0"/>
              <a:t>In a "guided tour", users are familiar with specific “tricks” to use an application.</a:t>
            </a:r>
          </a:p>
          <a:p>
            <a:r>
              <a:rPr lang="en-US" dirty="0"/>
              <a:t>In a booking system of a travel agent, it is possible to make a test reservation.</a:t>
            </a:r>
          </a:p>
          <a:p>
            <a:r>
              <a:rPr lang="en-US" dirty="0"/>
              <a:t>A Sitemap visualizes the logical structure of a site.</a:t>
            </a:r>
            <a:endParaRPr lang="de-DE" dirty="0"/>
          </a:p>
          <a:p>
            <a:endParaRPr lang="de-DE" dirty="0"/>
          </a:p>
        </p:txBody>
      </p:sp>
    </p:spTree>
    <p:extLst>
      <p:ext uri="{BB962C8B-B14F-4D97-AF65-F5344CB8AC3E}">
        <p14:creationId xmlns:p14="http://schemas.microsoft.com/office/powerpoint/2010/main" val="1486427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E3518-0B96-57B9-7FFE-FA353A23C1BA}"/>
              </a:ext>
            </a:extLst>
          </p:cNvPr>
          <p:cNvSpPr>
            <a:spLocks noGrp="1"/>
          </p:cNvSpPr>
          <p:nvPr>
            <p:ph type="title"/>
          </p:nvPr>
        </p:nvSpPr>
        <p:spPr/>
        <p:txBody>
          <a:bodyPr/>
          <a:lstStyle/>
          <a:p>
            <a:r>
              <a:rPr lang="de-DE" dirty="0"/>
              <a:t>5 Es </a:t>
            </a:r>
            <a:r>
              <a:rPr lang="de-DE" dirty="0" err="1"/>
              <a:t>by</a:t>
            </a:r>
            <a:r>
              <a:rPr lang="de-DE" dirty="0"/>
              <a:t> </a:t>
            </a:r>
            <a:r>
              <a:rPr lang="en-US" dirty="0"/>
              <a:t>Nielson</a:t>
            </a:r>
            <a:endParaRPr lang="de-DE" dirty="0"/>
          </a:p>
        </p:txBody>
      </p:sp>
      <p:sp>
        <p:nvSpPr>
          <p:cNvPr id="3" name="Fußzeilenplatzhalter 2">
            <a:extLst>
              <a:ext uri="{FF2B5EF4-FFF2-40B4-BE49-F238E27FC236}">
                <a16:creationId xmlns:a16="http://schemas.microsoft.com/office/drawing/2014/main" id="{EDEA36A3-1DC5-5D50-13C9-539A564BFAC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BDB36ED-9838-6B48-C7D6-B690683CCBE1}"/>
              </a:ext>
            </a:extLst>
          </p:cNvPr>
          <p:cNvSpPr>
            <a:spLocks noGrp="1"/>
          </p:cNvSpPr>
          <p:nvPr>
            <p:ph type="sldNum" sz="quarter" idx="28"/>
          </p:nvPr>
        </p:nvSpPr>
        <p:spPr/>
        <p:txBody>
          <a:bodyPr/>
          <a:lstStyle/>
          <a:p>
            <a:fld id="{BA24374A-C3A8-471A-8837-3FC31668ABE5}" type="slidenum">
              <a:rPr lang="de-DE" smtClean="0"/>
              <a:pPr/>
              <a:t>33</a:t>
            </a:fld>
            <a:endParaRPr lang="de-DE" dirty="0"/>
          </a:p>
        </p:txBody>
      </p:sp>
      <p:sp>
        <p:nvSpPr>
          <p:cNvPr id="5" name="Textplatzhalter 4">
            <a:extLst>
              <a:ext uri="{FF2B5EF4-FFF2-40B4-BE49-F238E27FC236}">
                <a16:creationId xmlns:a16="http://schemas.microsoft.com/office/drawing/2014/main" id="{493A6EA5-B4AB-06C5-B411-2F4DE58FE1C3}"/>
              </a:ext>
            </a:extLst>
          </p:cNvPr>
          <p:cNvSpPr>
            <a:spLocks noGrp="1"/>
          </p:cNvSpPr>
          <p:nvPr>
            <p:ph type="body" sz="quarter" idx="21"/>
          </p:nvPr>
        </p:nvSpPr>
        <p:spPr/>
        <p:txBody>
          <a:bodyPr/>
          <a:lstStyle/>
          <a:p>
            <a:r>
              <a:rPr lang="en-US" sz="1400" dirty="0"/>
              <a:t>Usability Heuristics</a:t>
            </a:r>
            <a:endParaRPr lang="de-DE" dirty="0"/>
          </a:p>
        </p:txBody>
      </p:sp>
      <p:sp>
        <p:nvSpPr>
          <p:cNvPr id="6" name="Textplatzhalter 5">
            <a:extLst>
              <a:ext uri="{FF2B5EF4-FFF2-40B4-BE49-F238E27FC236}">
                <a16:creationId xmlns:a16="http://schemas.microsoft.com/office/drawing/2014/main" id="{7245942E-CA30-5A17-5161-A8894FD49F31}"/>
              </a:ext>
            </a:extLst>
          </p:cNvPr>
          <p:cNvSpPr>
            <a:spLocks noGrp="1"/>
          </p:cNvSpPr>
          <p:nvPr>
            <p:ph type="body" sz="quarter" idx="29"/>
          </p:nvPr>
        </p:nvSpPr>
        <p:spPr/>
        <p:txBody>
          <a:bodyPr/>
          <a:lstStyle/>
          <a:p>
            <a:r>
              <a:rPr lang="en-US" b="1" dirty="0">
                <a:solidFill>
                  <a:schemeClr val="accent1"/>
                </a:solidFill>
              </a:rPr>
              <a:t>Effective</a:t>
            </a:r>
            <a:r>
              <a:rPr lang="en-US" dirty="0"/>
              <a:t>: How completely and accurately the work or experience is completed or goals reached</a:t>
            </a:r>
          </a:p>
          <a:p>
            <a:r>
              <a:rPr lang="en-US" b="1" dirty="0">
                <a:solidFill>
                  <a:schemeClr val="accent1"/>
                </a:solidFill>
              </a:rPr>
              <a:t>Efficient</a:t>
            </a:r>
            <a:r>
              <a:rPr lang="en-US" dirty="0"/>
              <a:t>: How quickly this work can be completed</a:t>
            </a:r>
          </a:p>
          <a:p>
            <a:r>
              <a:rPr lang="en-US" b="1" dirty="0">
                <a:solidFill>
                  <a:schemeClr val="accent1"/>
                </a:solidFill>
              </a:rPr>
              <a:t>Engaging</a:t>
            </a:r>
            <a:r>
              <a:rPr lang="en-US" dirty="0"/>
              <a:t>: How well the interface draws the user into the interaction and how pleasant and satisfying it is to use</a:t>
            </a:r>
          </a:p>
          <a:p>
            <a:r>
              <a:rPr lang="en-US" b="1" dirty="0">
                <a:solidFill>
                  <a:schemeClr val="accent1"/>
                </a:solidFill>
              </a:rPr>
              <a:t>Error Tolerant</a:t>
            </a:r>
            <a:r>
              <a:rPr lang="en-US" dirty="0"/>
              <a:t>: How well the product prevents errors and can help the user recover from mistakes that do occur</a:t>
            </a:r>
          </a:p>
          <a:p>
            <a:r>
              <a:rPr lang="en-US" b="1" dirty="0">
                <a:solidFill>
                  <a:schemeClr val="accent1"/>
                </a:solidFill>
              </a:rPr>
              <a:t>Easy to Learn</a:t>
            </a:r>
            <a:r>
              <a:rPr lang="en-US" dirty="0"/>
              <a:t>: How well the product supports both the initial orientation and continued learning throughout the complete lifetime of use</a:t>
            </a:r>
            <a:endParaRPr lang="de-DE" dirty="0"/>
          </a:p>
          <a:p>
            <a:endParaRPr lang="de-DE" dirty="0"/>
          </a:p>
        </p:txBody>
      </p:sp>
    </p:spTree>
    <p:extLst>
      <p:ext uri="{BB962C8B-B14F-4D97-AF65-F5344CB8AC3E}">
        <p14:creationId xmlns:p14="http://schemas.microsoft.com/office/powerpoint/2010/main" val="1957737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en-US" dirty="0"/>
              <a:t>According to Ben </a:t>
            </a:r>
            <a:r>
              <a:rPr lang="en-US" dirty="0" err="1"/>
              <a:t>Shneiderman</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Eight Golden Rules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34</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F0D2B96-4B8B-71B9-D8CE-ECEAA0180298}"/>
              </a:ext>
              <a:ext uri="{C183D7F6-B498-43B3-948B-1728B52AA6E4}">
                <adec:decorative xmlns:adec="http://schemas.microsoft.com/office/drawing/2017/decorative" val="1"/>
              </a:ext>
            </a:extLst>
          </p:cNvPr>
          <p:cNvPicPr>
            <a:picLocks noGrp="1" noChangeAspect="1" noChangeArrowheads="1"/>
          </p:cNvPicPr>
          <p:nvPr>
            <p:ph type="pic" sz="quarter" idx="13"/>
          </p:nvPr>
        </p:nvPicPr>
        <p:blipFill rotWithShape="1">
          <a:blip r:embed="rId7">
            <a:extLst>
              <a:ext uri="{28A0092B-C50C-407E-A947-70E740481C1C}">
                <a14:useLocalDpi xmlns:a14="http://schemas.microsoft.com/office/drawing/2010/main" val="0"/>
              </a:ext>
            </a:extLst>
          </a:blip>
          <a:srcRect t="32672" b="32672"/>
          <a:stretch/>
        </p:blipFill>
        <p:spPr bwMode="auto">
          <a:xfrm>
            <a:off x="0" y="1089025"/>
            <a:ext cx="12192000"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99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F50BD8-49DA-3077-30D2-3E967DC8B409}"/>
              </a:ext>
            </a:extLst>
          </p:cNvPr>
          <p:cNvSpPr>
            <a:spLocks noGrp="1"/>
          </p:cNvSpPr>
          <p:nvPr>
            <p:ph type="title"/>
          </p:nvPr>
        </p:nvSpPr>
        <p:spPr/>
        <p:txBody>
          <a:bodyPr/>
          <a:lstStyle/>
          <a:p>
            <a:r>
              <a:rPr lang="en-US" dirty="0"/>
              <a:t>Principles for UI-Design</a:t>
            </a:r>
            <a:endParaRPr lang="de-DE" dirty="0"/>
          </a:p>
        </p:txBody>
      </p:sp>
      <p:sp>
        <p:nvSpPr>
          <p:cNvPr id="3" name="Fußzeilenplatzhalter 2">
            <a:extLst>
              <a:ext uri="{FF2B5EF4-FFF2-40B4-BE49-F238E27FC236}">
                <a16:creationId xmlns:a16="http://schemas.microsoft.com/office/drawing/2014/main" id="{51BC0214-C9A0-A8DF-0B58-45CF93A7B6EC}"/>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A48A617-AEBA-2250-5310-3F425A7FC44C}"/>
              </a:ext>
            </a:extLst>
          </p:cNvPr>
          <p:cNvSpPr>
            <a:spLocks noGrp="1"/>
          </p:cNvSpPr>
          <p:nvPr>
            <p:ph type="sldNum" sz="quarter" idx="33"/>
          </p:nvPr>
        </p:nvSpPr>
        <p:spPr/>
        <p:txBody>
          <a:bodyPr/>
          <a:lstStyle/>
          <a:p>
            <a:fld id="{BA24374A-C3A8-471A-8837-3FC31668ABE5}" type="slidenum">
              <a:rPr lang="de-DE" smtClean="0"/>
              <a:pPr/>
              <a:t>35</a:t>
            </a:fld>
            <a:endParaRPr lang="de-DE" dirty="0"/>
          </a:p>
        </p:txBody>
      </p:sp>
      <p:sp>
        <p:nvSpPr>
          <p:cNvPr id="9" name="Textplatzhalter 8">
            <a:extLst>
              <a:ext uri="{FF2B5EF4-FFF2-40B4-BE49-F238E27FC236}">
                <a16:creationId xmlns:a16="http://schemas.microsoft.com/office/drawing/2014/main" id="{893D1FFE-8BBD-236A-CD39-B0ADF96FA835}"/>
              </a:ext>
            </a:extLst>
          </p:cNvPr>
          <p:cNvSpPr>
            <a:spLocks noGrp="1"/>
          </p:cNvSpPr>
          <p:nvPr>
            <p:ph type="body" sz="quarter" idx="21"/>
          </p:nvPr>
        </p:nvSpPr>
        <p:spPr/>
        <p:txBody>
          <a:bodyPr/>
          <a:lstStyle/>
          <a:p>
            <a:r>
              <a:rPr lang="en-US" sz="1400" dirty="0"/>
              <a:t>Eight Golden Rules</a:t>
            </a:r>
            <a:endParaRPr lang="de-DE" dirty="0"/>
          </a:p>
        </p:txBody>
      </p:sp>
      <p:sp>
        <p:nvSpPr>
          <p:cNvPr id="6" name="Textplatzhalter 5">
            <a:extLst>
              <a:ext uri="{FF2B5EF4-FFF2-40B4-BE49-F238E27FC236}">
                <a16:creationId xmlns:a16="http://schemas.microsoft.com/office/drawing/2014/main" id="{0BA77DFA-A939-7E47-F1CD-13AB54291C5F}"/>
              </a:ext>
            </a:extLst>
          </p:cNvPr>
          <p:cNvSpPr>
            <a:spLocks noGrp="1"/>
          </p:cNvSpPr>
          <p:nvPr>
            <p:ph type="body" sz="quarter" idx="34"/>
          </p:nvPr>
        </p:nvSpPr>
        <p:spPr/>
        <p:txBody>
          <a:bodyPr/>
          <a:lstStyle/>
          <a:p>
            <a:r>
              <a:rPr lang="en-US" dirty="0"/>
              <a:t>Principle 1: </a:t>
            </a:r>
            <a:r>
              <a:rPr lang="en-US" b="1" dirty="0">
                <a:solidFill>
                  <a:schemeClr val="accent1"/>
                </a:solidFill>
              </a:rPr>
              <a:t>Recognize User Diversity </a:t>
            </a:r>
          </a:p>
          <a:p>
            <a:r>
              <a:rPr lang="en-US" dirty="0"/>
              <a:t>Principle 2: </a:t>
            </a:r>
            <a:r>
              <a:rPr lang="en-US" b="1" dirty="0">
                <a:solidFill>
                  <a:schemeClr val="accent1"/>
                </a:solidFill>
              </a:rPr>
              <a:t>Follow the Eight Golden Rules</a:t>
            </a:r>
          </a:p>
          <a:p>
            <a:r>
              <a:rPr lang="en-US" dirty="0"/>
              <a:t>Principle 3: </a:t>
            </a:r>
            <a:r>
              <a:rPr lang="en-US" b="1" dirty="0">
                <a:solidFill>
                  <a:schemeClr val="accent1"/>
                </a:solidFill>
              </a:rPr>
              <a:t>Prevent Errors</a:t>
            </a:r>
          </a:p>
          <a:p>
            <a:endParaRPr lang="de-DE" dirty="0"/>
          </a:p>
          <a:p>
            <a:endParaRPr lang="de-DE" dirty="0"/>
          </a:p>
        </p:txBody>
      </p:sp>
      <p:sp>
        <p:nvSpPr>
          <p:cNvPr id="10" name="Inhaltsplatzhalter 9">
            <a:extLst>
              <a:ext uri="{FF2B5EF4-FFF2-40B4-BE49-F238E27FC236}">
                <a16:creationId xmlns:a16="http://schemas.microsoft.com/office/drawing/2014/main" id="{F2CF10FC-1418-1C3B-D05A-0DC7A719D6F5}"/>
              </a:ext>
            </a:extLst>
          </p:cNvPr>
          <p:cNvSpPr>
            <a:spLocks noGrp="1"/>
          </p:cNvSpPr>
          <p:nvPr>
            <p:ph sz="quarter" idx="35"/>
          </p:nvPr>
        </p:nvSpPr>
        <p:spPr/>
        <p:txBody>
          <a:bodyPr/>
          <a:lstStyle/>
          <a:p>
            <a:r>
              <a:rPr lang="en-US" sz="1000">
                <a:solidFill>
                  <a:schemeClr val="bg1">
                    <a:lumMod val="50000"/>
                  </a:schemeClr>
                </a:solidFill>
              </a:rPr>
              <a:t>Shneiderman, B., Plaisant, C., Cohen, M., Jacobs, S., Elmqvist, N., &amp; Diakopoulos, N. (2016). Designing the user interface: strategies for effective human-computer interaction. Pearson. http://www.cs.umd.edu/hcil/DTUI6/</a:t>
            </a:r>
            <a:endParaRPr lang="en-US" sz="1000" dirty="0">
              <a:solidFill>
                <a:schemeClr val="bg1">
                  <a:lumMod val="50000"/>
                </a:schemeClr>
              </a:solidFill>
            </a:endParaRPr>
          </a:p>
        </p:txBody>
      </p:sp>
      <p:pic>
        <p:nvPicPr>
          <p:cNvPr id="7" name="Picture 2" descr="Ben Shneiderman | Design Principles FTW">
            <a:extLst>
              <a:ext uri="{FF2B5EF4-FFF2-40B4-BE49-F238E27FC236}">
                <a16:creationId xmlns:a16="http://schemas.microsoft.com/office/drawing/2014/main" id="{8576E689-3533-676D-3FC3-3F7AEA361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6025" y="554891"/>
            <a:ext cx="3243696" cy="4327091"/>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C186AD49-C069-5D63-FBCF-78463DAA04E9}"/>
              </a:ext>
            </a:extLst>
          </p:cNvPr>
          <p:cNvSpPr txBox="1"/>
          <p:nvPr/>
        </p:nvSpPr>
        <p:spPr>
          <a:xfrm>
            <a:off x="8026552" y="4896244"/>
            <a:ext cx="3370076" cy="600164"/>
          </a:xfrm>
          <a:prstGeom prst="rect">
            <a:avLst/>
          </a:prstGeom>
          <a:noFill/>
        </p:spPr>
        <p:txBody>
          <a:bodyPr wrap="square">
            <a:spAutoFit/>
          </a:bodyPr>
          <a:lstStyle/>
          <a:p>
            <a:r>
              <a:rPr lang="de-DE" sz="1100" dirty="0"/>
              <a:t>Image </a:t>
            </a:r>
            <a:r>
              <a:rPr lang="de-DE" sz="1100" dirty="0" err="1"/>
              <a:t>from</a:t>
            </a:r>
            <a:r>
              <a:rPr lang="de-DE" sz="1100" dirty="0"/>
              <a:t>: https://www.designprinciplesftw.com/authors/ben-shneiderman</a:t>
            </a:r>
          </a:p>
        </p:txBody>
      </p:sp>
    </p:spTree>
    <p:extLst>
      <p:ext uri="{BB962C8B-B14F-4D97-AF65-F5344CB8AC3E}">
        <p14:creationId xmlns:p14="http://schemas.microsoft.com/office/powerpoint/2010/main" val="90338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C0C2D-3142-19B0-05A4-657DC8D2CF21}"/>
              </a:ext>
            </a:extLst>
          </p:cNvPr>
          <p:cNvSpPr>
            <a:spLocks noGrp="1"/>
          </p:cNvSpPr>
          <p:nvPr>
            <p:ph type="title"/>
          </p:nvPr>
        </p:nvSpPr>
        <p:spPr/>
        <p:txBody>
          <a:bodyPr/>
          <a:lstStyle/>
          <a:p>
            <a:r>
              <a:rPr lang="en-US"/>
              <a:t>Principle 1: Recognize User Diversity </a:t>
            </a:r>
            <a:endParaRPr lang="de-DE"/>
          </a:p>
        </p:txBody>
      </p:sp>
      <p:sp>
        <p:nvSpPr>
          <p:cNvPr id="3" name="Fußzeilenplatzhalter 2">
            <a:extLst>
              <a:ext uri="{FF2B5EF4-FFF2-40B4-BE49-F238E27FC236}">
                <a16:creationId xmlns:a16="http://schemas.microsoft.com/office/drawing/2014/main" id="{0C2C8621-F6C1-C34B-9861-5C80D4A62D2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94D1B68-EAE6-82C2-AADC-8BC13C34517F}"/>
              </a:ext>
            </a:extLst>
          </p:cNvPr>
          <p:cNvSpPr>
            <a:spLocks noGrp="1"/>
          </p:cNvSpPr>
          <p:nvPr>
            <p:ph type="sldNum" sz="quarter" idx="33"/>
          </p:nvPr>
        </p:nvSpPr>
        <p:spPr/>
        <p:txBody>
          <a:bodyPr/>
          <a:lstStyle/>
          <a:p>
            <a:fld id="{BA24374A-C3A8-471A-8837-3FC31668ABE5}" type="slidenum">
              <a:rPr lang="de-DE" smtClean="0"/>
              <a:pPr/>
              <a:t>36</a:t>
            </a:fld>
            <a:endParaRPr lang="de-DE" dirty="0"/>
          </a:p>
        </p:txBody>
      </p:sp>
      <p:sp>
        <p:nvSpPr>
          <p:cNvPr id="5" name="Textplatzhalter 4">
            <a:extLst>
              <a:ext uri="{FF2B5EF4-FFF2-40B4-BE49-F238E27FC236}">
                <a16:creationId xmlns:a16="http://schemas.microsoft.com/office/drawing/2014/main" id="{CCAD3194-7706-7CF1-2ED0-F01637A5FF45}"/>
              </a:ext>
            </a:extLst>
          </p:cNvPr>
          <p:cNvSpPr>
            <a:spLocks noGrp="1"/>
          </p:cNvSpPr>
          <p:nvPr>
            <p:ph type="body" sz="quarter" idx="21"/>
          </p:nvPr>
        </p:nvSpPr>
        <p:spPr/>
        <p:txBody>
          <a:bodyPr/>
          <a:lstStyle/>
          <a:p>
            <a:r>
              <a:rPr lang="en-US" sz="1400" dirty="0"/>
              <a:t>Eight Golden Rules</a:t>
            </a:r>
            <a:endParaRPr lang="de-DE" dirty="0"/>
          </a:p>
        </p:txBody>
      </p:sp>
      <p:sp>
        <p:nvSpPr>
          <p:cNvPr id="6" name="Textplatzhalter 5">
            <a:extLst>
              <a:ext uri="{FF2B5EF4-FFF2-40B4-BE49-F238E27FC236}">
                <a16:creationId xmlns:a16="http://schemas.microsoft.com/office/drawing/2014/main" id="{0FD36210-0529-8D6F-D170-4DB1399C9D9A}"/>
              </a:ext>
            </a:extLst>
          </p:cNvPr>
          <p:cNvSpPr>
            <a:spLocks noGrp="1"/>
          </p:cNvSpPr>
          <p:nvPr>
            <p:ph type="body" sz="quarter" idx="34"/>
          </p:nvPr>
        </p:nvSpPr>
        <p:spPr/>
        <p:txBody>
          <a:bodyPr/>
          <a:lstStyle/>
          <a:p>
            <a:endParaRPr lang="de-DE" dirty="0"/>
          </a:p>
        </p:txBody>
      </p:sp>
      <p:sp>
        <p:nvSpPr>
          <p:cNvPr id="7" name="Inhaltsplatzhalter 6">
            <a:extLst>
              <a:ext uri="{FF2B5EF4-FFF2-40B4-BE49-F238E27FC236}">
                <a16:creationId xmlns:a16="http://schemas.microsoft.com/office/drawing/2014/main" id="{8DCD2250-1206-3742-620B-5B86D7A31D6C}"/>
              </a:ext>
            </a:extLst>
          </p:cNvPr>
          <p:cNvSpPr>
            <a:spLocks noGrp="1"/>
          </p:cNvSpPr>
          <p:nvPr>
            <p:ph sz="quarter" idx="35"/>
          </p:nvPr>
        </p:nvSpPr>
        <p:spPr/>
        <p:txBody>
          <a:bodyPr/>
          <a:lstStyle/>
          <a:p>
            <a:r>
              <a:rPr lang="en-US" sz="1000" dirty="0" err="1">
                <a:solidFill>
                  <a:schemeClr val="bg1">
                    <a:lumMod val="50000"/>
                  </a:schemeClr>
                </a:solidFill>
              </a:rPr>
              <a:t>Shneiderman</a:t>
            </a:r>
            <a:r>
              <a:rPr lang="en-US" sz="1000" dirty="0">
                <a:solidFill>
                  <a:schemeClr val="bg1">
                    <a:lumMod val="50000"/>
                  </a:schemeClr>
                </a:solidFill>
              </a:rPr>
              <a:t>, B., </a:t>
            </a:r>
            <a:r>
              <a:rPr lang="en-US" sz="1000" dirty="0" err="1">
                <a:solidFill>
                  <a:schemeClr val="bg1">
                    <a:lumMod val="50000"/>
                  </a:schemeClr>
                </a:solidFill>
              </a:rPr>
              <a:t>Plaisant</a:t>
            </a:r>
            <a:r>
              <a:rPr lang="en-US" sz="1000" dirty="0">
                <a:solidFill>
                  <a:schemeClr val="bg1">
                    <a:lumMod val="50000"/>
                  </a:schemeClr>
                </a:solidFill>
              </a:rPr>
              <a:t>, C., Cohen, M., Jacobs, S., </a:t>
            </a:r>
            <a:r>
              <a:rPr lang="en-US" sz="1000" dirty="0" err="1">
                <a:solidFill>
                  <a:schemeClr val="bg1">
                    <a:lumMod val="50000"/>
                  </a:schemeClr>
                </a:solidFill>
              </a:rPr>
              <a:t>Elmqvist</a:t>
            </a:r>
            <a:r>
              <a:rPr lang="en-US" sz="1000" dirty="0">
                <a:solidFill>
                  <a:schemeClr val="bg1">
                    <a:lumMod val="50000"/>
                  </a:schemeClr>
                </a:solidFill>
              </a:rPr>
              <a:t>, N., &amp; </a:t>
            </a:r>
            <a:r>
              <a:rPr lang="en-US" sz="1000" dirty="0" err="1">
                <a:solidFill>
                  <a:schemeClr val="bg1">
                    <a:lumMod val="50000"/>
                  </a:schemeClr>
                </a:solidFill>
              </a:rPr>
              <a:t>Diakopoulos</a:t>
            </a:r>
            <a:r>
              <a:rPr lang="en-US" sz="1000" dirty="0">
                <a:solidFill>
                  <a:schemeClr val="bg1">
                    <a:lumMod val="50000"/>
                  </a:schemeClr>
                </a:solidFill>
              </a:rPr>
              <a:t>, N. (2016). Designing the user interface: strategies for effective human-computer interaction. Pearson. http://www.cs.umd.edu/hcil/DTUI6/</a:t>
            </a:r>
          </a:p>
        </p:txBody>
      </p:sp>
      <p:pic>
        <p:nvPicPr>
          <p:cNvPr id="12" name="Grafik 11">
            <a:extLst>
              <a:ext uri="{FF2B5EF4-FFF2-40B4-BE49-F238E27FC236}">
                <a16:creationId xmlns:a16="http://schemas.microsoft.com/office/drawing/2014/main" id="{EA561747-83FE-3967-41C8-5F06D61ADCE4}"/>
              </a:ext>
            </a:extLst>
          </p:cNvPr>
          <p:cNvPicPr>
            <a:picLocks noChangeAspect="1"/>
          </p:cNvPicPr>
          <p:nvPr/>
        </p:nvPicPr>
        <p:blipFill>
          <a:blip r:embed="rId2"/>
          <a:stretch>
            <a:fillRect/>
          </a:stretch>
        </p:blipFill>
        <p:spPr>
          <a:xfrm>
            <a:off x="2587083" y="1451797"/>
            <a:ext cx="7017834" cy="39544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4719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B429C-BE14-2FB6-BBD5-432D59E64DEC}"/>
              </a:ext>
            </a:extLst>
          </p:cNvPr>
          <p:cNvSpPr>
            <a:spLocks noGrp="1"/>
          </p:cNvSpPr>
          <p:nvPr>
            <p:ph type="title"/>
          </p:nvPr>
        </p:nvSpPr>
        <p:spPr/>
        <p:txBody>
          <a:bodyPr/>
          <a:lstStyle/>
          <a:p>
            <a:r>
              <a:rPr lang="en-US" dirty="0"/>
              <a:t>Principle 2: </a:t>
            </a:r>
            <a:r>
              <a:rPr lang="en-GB" dirty="0"/>
              <a:t>Follow the 8 Golden Rules* </a:t>
            </a:r>
            <a:endParaRPr lang="de-DE" dirty="0"/>
          </a:p>
        </p:txBody>
      </p:sp>
      <p:sp>
        <p:nvSpPr>
          <p:cNvPr id="3" name="Fußzeilenplatzhalter 2">
            <a:extLst>
              <a:ext uri="{FF2B5EF4-FFF2-40B4-BE49-F238E27FC236}">
                <a16:creationId xmlns:a16="http://schemas.microsoft.com/office/drawing/2014/main" id="{A65EFCE6-82C1-22D9-89B9-3A9D05A0473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6BD2953-F8D9-9ACB-6DAB-120F2A7A072B}"/>
              </a:ext>
            </a:extLst>
          </p:cNvPr>
          <p:cNvSpPr>
            <a:spLocks noGrp="1"/>
          </p:cNvSpPr>
          <p:nvPr>
            <p:ph type="sldNum" sz="quarter" idx="33"/>
          </p:nvPr>
        </p:nvSpPr>
        <p:spPr/>
        <p:txBody>
          <a:bodyPr/>
          <a:lstStyle/>
          <a:p>
            <a:fld id="{BA24374A-C3A8-471A-8837-3FC31668ABE5}" type="slidenum">
              <a:rPr lang="de-DE" smtClean="0"/>
              <a:pPr/>
              <a:t>37</a:t>
            </a:fld>
            <a:endParaRPr lang="de-DE" dirty="0"/>
          </a:p>
        </p:txBody>
      </p:sp>
      <p:sp>
        <p:nvSpPr>
          <p:cNvPr id="5" name="Textplatzhalter 4">
            <a:extLst>
              <a:ext uri="{FF2B5EF4-FFF2-40B4-BE49-F238E27FC236}">
                <a16:creationId xmlns:a16="http://schemas.microsoft.com/office/drawing/2014/main" id="{F6BE8662-1DFC-DA69-BBAE-DC83520B5D75}"/>
              </a:ext>
            </a:extLst>
          </p:cNvPr>
          <p:cNvSpPr>
            <a:spLocks noGrp="1"/>
          </p:cNvSpPr>
          <p:nvPr>
            <p:ph type="body" sz="quarter" idx="21"/>
          </p:nvPr>
        </p:nvSpPr>
        <p:spPr/>
        <p:txBody>
          <a:bodyPr/>
          <a:lstStyle/>
          <a:p>
            <a:r>
              <a:rPr lang="en-US" sz="1400"/>
              <a:t>Eight Golden Rules</a:t>
            </a:r>
            <a:endParaRPr lang="de-DE"/>
          </a:p>
        </p:txBody>
      </p:sp>
      <p:sp>
        <p:nvSpPr>
          <p:cNvPr id="6" name="Textplatzhalter 5">
            <a:extLst>
              <a:ext uri="{FF2B5EF4-FFF2-40B4-BE49-F238E27FC236}">
                <a16:creationId xmlns:a16="http://schemas.microsoft.com/office/drawing/2014/main" id="{82020512-318E-DC50-E482-EDACE71E6CEF}"/>
              </a:ext>
            </a:extLst>
          </p:cNvPr>
          <p:cNvSpPr>
            <a:spLocks noGrp="1"/>
          </p:cNvSpPr>
          <p:nvPr>
            <p:ph type="body" sz="quarter" idx="34"/>
          </p:nvPr>
        </p:nvSpPr>
        <p:spPr/>
        <p:txBody>
          <a:bodyPr>
            <a:normAutofit lnSpcReduction="10000"/>
          </a:bodyPr>
          <a:lstStyle/>
          <a:p>
            <a:pPr marL="457200" indent="-457200">
              <a:buFont typeface="+mj-lt"/>
              <a:buAutoNum type="arabicPeriod"/>
            </a:pPr>
            <a:r>
              <a:rPr lang="en-GB" b="1" dirty="0">
                <a:solidFill>
                  <a:schemeClr val="accent1"/>
                </a:solidFill>
              </a:rPr>
              <a:t>Strive for consistency</a:t>
            </a:r>
          </a:p>
          <a:p>
            <a:pPr marL="457200" indent="-457200">
              <a:buFont typeface="+mj-lt"/>
              <a:buAutoNum type="arabicPeriod"/>
            </a:pPr>
            <a:r>
              <a:rPr lang="en-GB" b="1" dirty="0">
                <a:solidFill>
                  <a:schemeClr val="accent1"/>
                </a:solidFill>
              </a:rPr>
              <a:t>Seek universal usability</a:t>
            </a:r>
          </a:p>
          <a:p>
            <a:pPr marL="457200" indent="-457200">
              <a:buFont typeface="+mj-lt"/>
              <a:buAutoNum type="arabicPeriod"/>
            </a:pPr>
            <a:r>
              <a:rPr lang="en-GB" b="1" dirty="0">
                <a:solidFill>
                  <a:schemeClr val="accent1"/>
                </a:solidFill>
              </a:rPr>
              <a:t>Offer informative feedback</a:t>
            </a:r>
          </a:p>
          <a:p>
            <a:pPr marL="457200" indent="-457200">
              <a:buFont typeface="+mj-lt"/>
              <a:buAutoNum type="arabicPeriod"/>
            </a:pPr>
            <a:r>
              <a:rPr lang="en-GB" b="1" dirty="0">
                <a:solidFill>
                  <a:schemeClr val="accent1"/>
                </a:solidFill>
              </a:rPr>
              <a:t>Design dialogues to yield closure</a:t>
            </a:r>
          </a:p>
          <a:p>
            <a:pPr marL="457200" indent="-457200">
              <a:buFont typeface="+mj-lt"/>
              <a:buAutoNum type="arabicPeriod"/>
            </a:pPr>
            <a:r>
              <a:rPr lang="en-GB" b="1" dirty="0">
                <a:solidFill>
                  <a:schemeClr val="accent1"/>
                </a:solidFill>
              </a:rPr>
              <a:t>Prevent errors</a:t>
            </a:r>
          </a:p>
          <a:p>
            <a:pPr marL="457200" indent="-457200">
              <a:buFont typeface="+mj-lt"/>
              <a:buAutoNum type="arabicPeriod"/>
            </a:pPr>
            <a:r>
              <a:rPr lang="en-GB" b="1" dirty="0">
                <a:solidFill>
                  <a:schemeClr val="accent1"/>
                </a:solidFill>
              </a:rPr>
              <a:t>Permit easy reversal of actions</a:t>
            </a:r>
          </a:p>
          <a:p>
            <a:pPr marL="457200" indent="-457200">
              <a:buFont typeface="+mj-lt"/>
              <a:buAutoNum type="arabicPeriod"/>
            </a:pPr>
            <a:r>
              <a:rPr lang="en-GB" b="1" dirty="0">
                <a:solidFill>
                  <a:schemeClr val="accent1"/>
                </a:solidFill>
              </a:rPr>
              <a:t>Keep users in control</a:t>
            </a:r>
          </a:p>
          <a:p>
            <a:pPr marL="457200" indent="-457200">
              <a:buFont typeface="+mj-lt"/>
              <a:buAutoNum type="arabicPeriod"/>
            </a:pPr>
            <a:r>
              <a:rPr lang="en-GB" b="1" dirty="0">
                <a:solidFill>
                  <a:schemeClr val="accent1"/>
                </a:solidFill>
              </a:rPr>
              <a:t>Reduce short-term memory load</a:t>
            </a:r>
          </a:p>
          <a:p>
            <a:pPr marL="0" indent="0">
              <a:buNone/>
            </a:pPr>
            <a:r>
              <a:rPr lang="en-US" dirty="0"/>
              <a:t>* Sometimes you will find a 9th</a:t>
            </a:r>
            <a:r>
              <a:rPr lang="de-DE" dirty="0"/>
              <a:t>: </a:t>
            </a:r>
            <a:r>
              <a:rPr lang="en-GB" b="1" dirty="0">
                <a:solidFill>
                  <a:schemeClr val="accent1"/>
                </a:solidFill>
              </a:rPr>
              <a:t>Enable frequent users to use shortcuts </a:t>
            </a:r>
            <a:r>
              <a:rPr lang="de-DE" b="1" dirty="0">
                <a:solidFill>
                  <a:schemeClr val="accent1"/>
                </a:solidFill>
              </a:rPr>
              <a:t> </a:t>
            </a:r>
          </a:p>
          <a:p>
            <a:endParaRPr lang="de-DE" dirty="0"/>
          </a:p>
        </p:txBody>
      </p:sp>
      <p:sp>
        <p:nvSpPr>
          <p:cNvPr id="7" name="Inhaltsplatzhalter 6">
            <a:extLst>
              <a:ext uri="{FF2B5EF4-FFF2-40B4-BE49-F238E27FC236}">
                <a16:creationId xmlns:a16="http://schemas.microsoft.com/office/drawing/2014/main" id="{60105D8D-3867-10CC-B148-292A3F7B0477}"/>
              </a:ext>
            </a:extLst>
          </p:cNvPr>
          <p:cNvSpPr>
            <a:spLocks noGrp="1"/>
          </p:cNvSpPr>
          <p:nvPr>
            <p:ph sz="quarter" idx="35"/>
          </p:nvPr>
        </p:nvSpPr>
        <p:spPr/>
        <p:txBody>
          <a:bodyPr/>
          <a:lstStyle/>
          <a:p>
            <a:r>
              <a:rPr lang="en-US" sz="1000" dirty="0" err="1">
                <a:solidFill>
                  <a:schemeClr val="bg1">
                    <a:lumMod val="50000"/>
                  </a:schemeClr>
                </a:solidFill>
              </a:rPr>
              <a:t>Shneiderman</a:t>
            </a:r>
            <a:r>
              <a:rPr lang="en-US" sz="1000" dirty="0">
                <a:solidFill>
                  <a:schemeClr val="bg1">
                    <a:lumMod val="50000"/>
                  </a:schemeClr>
                </a:solidFill>
              </a:rPr>
              <a:t>, B., </a:t>
            </a:r>
            <a:r>
              <a:rPr lang="en-US" sz="1000" dirty="0" err="1">
                <a:solidFill>
                  <a:schemeClr val="bg1">
                    <a:lumMod val="50000"/>
                  </a:schemeClr>
                </a:solidFill>
              </a:rPr>
              <a:t>Plaisant</a:t>
            </a:r>
            <a:r>
              <a:rPr lang="en-US" sz="1000" dirty="0">
                <a:solidFill>
                  <a:schemeClr val="bg1">
                    <a:lumMod val="50000"/>
                  </a:schemeClr>
                </a:solidFill>
              </a:rPr>
              <a:t>, C., Cohen, M., Jacobs, S., </a:t>
            </a:r>
            <a:r>
              <a:rPr lang="en-US" sz="1000" dirty="0" err="1">
                <a:solidFill>
                  <a:schemeClr val="bg1">
                    <a:lumMod val="50000"/>
                  </a:schemeClr>
                </a:solidFill>
              </a:rPr>
              <a:t>Elmqvist</a:t>
            </a:r>
            <a:r>
              <a:rPr lang="en-US" sz="1000" dirty="0">
                <a:solidFill>
                  <a:schemeClr val="bg1">
                    <a:lumMod val="50000"/>
                  </a:schemeClr>
                </a:solidFill>
              </a:rPr>
              <a:t>, N., &amp; </a:t>
            </a:r>
            <a:r>
              <a:rPr lang="en-US" sz="1000" dirty="0" err="1">
                <a:solidFill>
                  <a:schemeClr val="bg1">
                    <a:lumMod val="50000"/>
                  </a:schemeClr>
                </a:solidFill>
              </a:rPr>
              <a:t>Diakopoulos</a:t>
            </a:r>
            <a:r>
              <a:rPr lang="en-US" sz="1000" dirty="0">
                <a:solidFill>
                  <a:schemeClr val="bg1">
                    <a:lumMod val="50000"/>
                  </a:schemeClr>
                </a:solidFill>
              </a:rPr>
              <a:t>, N. (2016). Designing the user interface: strategies for effective human-computer interaction. Pearson. http://www.cs.umd.edu/hcil/DTUI6/</a:t>
            </a:r>
          </a:p>
        </p:txBody>
      </p:sp>
    </p:spTree>
    <p:extLst>
      <p:ext uri="{BB962C8B-B14F-4D97-AF65-F5344CB8AC3E}">
        <p14:creationId xmlns:p14="http://schemas.microsoft.com/office/powerpoint/2010/main" val="2700531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AF58E-B8D5-CA44-B67B-3B32803F1620}"/>
              </a:ext>
            </a:extLst>
          </p:cNvPr>
          <p:cNvSpPr>
            <a:spLocks noGrp="1"/>
          </p:cNvSpPr>
          <p:nvPr>
            <p:ph type="title"/>
          </p:nvPr>
        </p:nvSpPr>
        <p:spPr/>
        <p:txBody>
          <a:bodyPr/>
          <a:lstStyle/>
          <a:p>
            <a:r>
              <a:rPr lang="en-GB" dirty="0"/>
              <a:t>Strive for consistency</a:t>
            </a:r>
            <a:endParaRPr lang="de-DE" dirty="0"/>
          </a:p>
        </p:txBody>
      </p:sp>
      <p:sp>
        <p:nvSpPr>
          <p:cNvPr id="3" name="Fußzeilenplatzhalter 2">
            <a:extLst>
              <a:ext uri="{FF2B5EF4-FFF2-40B4-BE49-F238E27FC236}">
                <a16:creationId xmlns:a16="http://schemas.microsoft.com/office/drawing/2014/main" id="{5DC3C91E-0F04-1095-FAEA-9E1155110056}"/>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AA0EE67-FD32-7DE0-D38B-81603E672A4D}"/>
              </a:ext>
            </a:extLst>
          </p:cNvPr>
          <p:cNvSpPr>
            <a:spLocks noGrp="1"/>
          </p:cNvSpPr>
          <p:nvPr>
            <p:ph type="sldNum" sz="quarter" idx="33"/>
          </p:nvPr>
        </p:nvSpPr>
        <p:spPr/>
        <p:txBody>
          <a:bodyPr/>
          <a:lstStyle/>
          <a:p>
            <a:fld id="{BA24374A-C3A8-471A-8837-3FC31668ABE5}" type="slidenum">
              <a:rPr lang="de-DE" smtClean="0"/>
              <a:pPr/>
              <a:t>38</a:t>
            </a:fld>
            <a:endParaRPr lang="de-DE" dirty="0"/>
          </a:p>
        </p:txBody>
      </p:sp>
      <p:sp>
        <p:nvSpPr>
          <p:cNvPr id="5" name="Textplatzhalter 4">
            <a:extLst>
              <a:ext uri="{FF2B5EF4-FFF2-40B4-BE49-F238E27FC236}">
                <a16:creationId xmlns:a16="http://schemas.microsoft.com/office/drawing/2014/main" id="{0342FE36-718F-502C-634F-F2AD45CEE705}"/>
              </a:ext>
            </a:extLst>
          </p:cNvPr>
          <p:cNvSpPr>
            <a:spLocks noGrp="1"/>
          </p:cNvSpPr>
          <p:nvPr>
            <p:ph type="body" sz="quarter" idx="21"/>
          </p:nvPr>
        </p:nvSpPr>
        <p:spPr/>
        <p:txBody>
          <a:bodyPr/>
          <a:lstStyle/>
          <a:p>
            <a:r>
              <a:rPr lang="en-US" sz="1400" dirty="0"/>
              <a:t>Eight Golden Rules</a:t>
            </a:r>
            <a:endParaRPr lang="de-DE" dirty="0"/>
          </a:p>
        </p:txBody>
      </p:sp>
      <p:sp>
        <p:nvSpPr>
          <p:cNvPr id="6" name="Textplatzhalter 5">
            <a:extLst>
              <a:ext uri="{FF2B5EF4-FFF2-40B4-BE49-F238E27FC236}">
                <a16:creationId xmlns:a16="http://schemas.microsoft.com/office/drawing/2014/main" id="{ED601ADA-CFF5-A7D3-5A6D-43711E395486}"/>
              </a:ext>
            </a:extLst>
          </p:cNvPr>
          <p:cNvSpPr>
            <a:spLocks noGrp="1"/>
          </p:cNvSpPr>
          <p:nvPr>
            <p:ph type="body" sz="quarter" idx="34"/>
          </p:nvPr>
        </p:nvSpPr>
        <p:spPr/>
        <p:txBody>
          <a:bodyPr/>
          <a:lstStyle/>
          <a:p>
            <a:r>
              <a:rPr lang="en-US" dirty="0"/>
              <a:t>“Consistent </a:t>
            </a:r>
            <a:r>
              <a:rPr lang="en-US" b="1" dirty="0">
                <a:solidFill>
                  <a:schemeClr val="accent1"/>
                </a:solidFill>
              </a:rPr>
              <a:t>sequences of actions</a:t>
            </a:r>
            <a:r>
              <a:rPr lang="en-US" b="1" dirty="0"/>
              <a:t> </a:t>
            </a:r>
            <a:r>
              <a:rPr lang="en-US" dirty="0"/>
              <a:t>should be required in similar situations;</a:t>
            </a:r>
          </a:p>
          <a:p>
            <a:r>
              <a:rPr lang="en-US" dirty="0"/>
              <a:t>identical </a:t>
            </a:r>
            <a:r>
              <a:rPr lang="en-US" b="1" dirty="0">
                <a:solidFill>
                  <a:schemeClr val="accent1"/>
                </a:solidFill>
              </a:rPr>
              <a:t>terminology</a:t>
            </a:r>
            <a:r>
              <a:rPr lang="en-US" dirty="0"/>
              <a:t> should be used in prompts, menus, and help screens; </a:t>
            </a:r>
          </a:p>
          <a:p>
            <a:r>
              <a:rPr lang="en-US" dirty="0"/>
              <a:t>and consistent </a:t>
            </a:r>
            <a:r>
              <a:rPr lang="en-US" b="1" dirty="0">
                <a:solidFill>
                  <a:schemeClr val="accent1"/>
                </a:solidFill>
              </a:rPr>
              <a:t>color, layout, capitalization</a:t>
            </a:r>
            <a:r>
              <a:rPr lang="en-US" dirty="0"/>
              <a:t>, fonts, and so on, should be employed throughout. </a:t>
            </a:r>
          </a:p>
          <a:p>
            <a:r>
              <a:rPr lang="en-US" b="1" dirty="0">
                <a:solidFill>
                  <a:schemeClr val="accent1"/>
                </a:solidFill>
              </a:rPr>
              <a:t>Exceptions</a:t>
            </a:r>
            <a:r>
              <a:rPr lang="en-US" dirty="0"/>
              <a:t>, such as required confirmation of the delete command or no echoing of passwords, should be comprehensible and limited in number”</a:t>
            </a:r>
          </a:p>
          <a:p>
            <a:endParaRPr lang="de-DE" dirty="0"/>
          </a:p>
          <a:p>
            <a:endParaRPr lang="de-DE" dirty="0"/>
          </a:p>
        </p:txBody>
      </p:sp>
      <p:sp>
        <p:nvSpPr>
          <p:cNvPr id="7" name="Inhaltsplatzhalter 6">
            <a:extLst>
              <a:ext uri="{FF2B5EF4-FFF2-40B4-BE49-F238E27FC236}">
                <a16:creationId xmlns:a16="http://schemas.microsoft.com/office/drawing/2014/main" id="{A57E90DE-50B0-54EA-6AD9-F8D9F49DC210}"/>
              </a:ext>
            </a:extLst>
          </p:cNvPr>
          <p:cNvSpPr>
            <a:spLocks noGrp="1"/>
          </p:cNvSpPr>
          <p:nvPr>
            <p:ph sz="quarter" idx="35"/>
          </p:nvPr>
        </p:nvSpPr>
        <p:spPr/>
        <p:txBody>
          <a:bodyPr/>
          <a:lstStyle/>
          <a:p>
            <a:endParaRPr lang="de-DE"/>
          </a:p>
        </p:txBody>
      </p:sp>
    </p:spTree>
    <p:extLst>
      <p:ext uri="{BB962C8B-B14F-4D97-AF65-F5344CB8AC3E}">
        <p14:creationId xmlns:p14="http://schemas.microsoft.com/office/powerpoint/2010/main" val="4335333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C28DE-80CB-0F60-54D8-5147563E163E}"/>
              </a:ext>
            </a:extLst>
          </p:cNvPr>
          <p:cNvSpPr>
            <a:spLocks noGrp="1"/>
          </p:cNvSpPr>
          <p:nvPr>
            <p:ph type="title"/>
          </p:nvPr>
        </p:nvSpPr>
        <p:spPr/>
        <p:txBody>
          <a:bodyPr/>
          <a:lstStyle/>
          <a:p>
            <a:r>
              <a:rPr lang="en-GB" dirty="0"/>
              <a:t>Strive for consistency</a:t>
            </a:r>
            <a:endParaRPr lang="de-DE" dirty="0"/>
          </a:p>
        </p:txBody>
      </p:sp>
      <p:sp>
        <p:nvSpPr>
          <p:cNvPr id="3" name="Fußzeilenplatzhalter 2">
            <a:extLst>
              <a:ext uri="{FF2B5EF4-FFF2-40B4-BE49-F238E27FC236}">
                <a16:creationId xmlns:a16="http://schemas.microsoft.com/office/drawing/2014/main" id="{B3D840DC-A73B-4A5B-9F53-209892282E6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80EF733-D398-D64A-75BF-AE9BC5993761}"/>
              </a:ext>
            </a:extLst>
          </p:cNvPr>
          <p:cNvSpPr>
            <a:spLocks noGrp="1"/>
          </p:cNvSpPr>
          <p:nvPr>
            <p:ph type="sldNum" sz="quarter" idx="33"/>
          </p:nvPr>
        </p:nvSpPr>
        <p:spPr/>
        <p:txBody>
          <a:bodyPr/>
          <a:lstStyle/>
          <a:p>
            <a:fld id="{BA24374A-C3A8-471A-8837-3FC31668ABE5}" type="slidenum">
              <a:rPr lang="de-DE" smtClean="0"/>
              <a:pPr/>
              <a:t>39</a:t>
            </a:fld>
            <a:endParaRPr lang="de-DE" dirty="0"/>
          </a:p>
        </p:txBody>
      </p:sp>
      <p:sp>
        <p:nvSpPr>
          <p:cNvPr id="5" name="Textplatzhalter 4">
            <a:extLst>
              <a:ext uri="{FF2B5EF4-FFF2-40B4-BE49-F238E27FC236}">
                <a16:creationId xmlns:a16="http://schemas.microsoft.com/office/drawing/2014/main" id="{5E835BE8-4EA7-0168-C746-FE8F234B4C5E}"/>
              </a:ext>
            </a:extLst>
          </p:cNvPr>
          <p:cNvSpPr>
            <a:spLocks noGrp="1"/>
          </p:cNvSpPr>
          <p:nvPr>
            <p:ph type="body" sz="quarter" idx="21"/>
          </p:nvPr>
        </p:nvSpPr>
        <p:spPr/>
        <p:txBody>
          <a:bodyPr/>
          <a:lstStyle/>
          <a:p>
            <a:r>
              <a:rPr lang="en-US" dirty="0"/>
              <a:t>Eight Golden Rules</a:t>
            </a:r>
          </a:p>
        </p:txBody>
      </p:sp>
      <p:sp>
        <p:nvSpPr>
          <p:cNvPr id="6" name="Textplatzhalter 5">
            <a:extLst>
              <a:ext uri="{FF2B5EF4-FFF2-40B4-BE49-F238E27FC236}">
                <a16:creationId xmlns:a16="http://schemas.microsoft.com/office/drawing/2014/main" id="{A93307E0-0A69-B7AE-142A-715029B132B9}"/>
              </a:ext>
            </a:extLst>
          </p:cNvPr>
          <p:cNvSpPr>
            <a:spLocks noGrp="1"/>
          </p:cNvSpPr>
          <p:nvPr>
            <p:ph type="body" sz="quarter" idx="34"/>
          </p:nvPr>
        </p:nvSpPr>
        <p:spPr/>
        <p:txBody>
          <a:bodyPr/>
          <a:lstStyle/>
          <a:p>
            <a:endParaRPr lang="de-DE"/>
          </a:p>
        </p:txBody>
      </p:sp>
      <p:sp>
        <p:nvSpPr>
          <p:cNvPr id="7" name="Inhaltsplatzhalter 6">
            <a:extLst>
              <a:ext uri="{FF2B5EF4-FFF2-40B4-BE49-F238E27FC236}">
                <a16:creationId xmlns:a16="http://schemas.microsoft.com/office/drawing/2014/main" id="{9F472743-221F-D840-A8B9-6E9290484BD4}"/>
              </a:ext>
            </a:extLst>
          </p:cNvPr>
          <p:cNvSpPr>
            <a:spLocks noGrp="1"/>
          </p:cNvSpPr>
          <p:nvPr>
            <p:ph sz="quarter" idx="35"/>
          </p:nvPr>
        </p:nvSpPr>
        <p:spPr/>
        <p:txBody>
          <a:bodyPr/>
          <a:lstStyle/>
          <a:p>
            <a:endParaRPr lang="de-DE"/>
          </a:p>
        </p:txBody>
      </p:sp>
      <p:pic>
        <p:nvPicPr>
          <p:cNvPr id="8" name="Picture 2">
            <a:extLst>
              <a:ext uri="{FF2B5EF4-FFF2-40B4-BE49-F238E27FC236}">
                <a16:creationId xmlns:a16="http://schemas.microsoft.com/office/drawing/2014/main" id="{C42432A5-6E64-F395-AA03-46E0A61E72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857" b="84255"/>
          <a:stretch/>
        </p:blipFill>
        <p:spPr bwMode="auto">
          <a:xfrm>
            <a:off x="695324" y="1592265"/>
            <a:ext cx="11341099" cy="1963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3F201EDA-C928-65DA-0321-443304B66D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362" b="83123"/>
          <a:stretch/>
        </p:blipFill>
        <p:spPr>
          <a:xfrm>
            <a:off x="695325" y="3743096"/>
            <a:ext cx="11341098" cy="1963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0217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en-US" dirty="0"/>
              <a:t>According to Alan Dix</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Principles to Support Usability</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4</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platzhalter 22">
            <a:extLst>
              <a:ext uri="{FF2B5EF4-FFF2-40B4-BE49-F238E27FC236}">
                <a16:creationId xmlns:a16="http://schemas.microsoft.com/office/drawing/2014/main" id="{B7C58A6F-4024-D98A-F18A-01EA0E0E6408}"/>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7"/>
          <a:srcRect t="8607" b="72357"/>
          <a:stretch/>
        </p:blipFill>
        <p:spPr>
          <a:xfrm>
            <a:off x="0" y="1089025"/>
            <a:ext cx="12192000" cy="2879725"/>
          </a:xfrm>
          <a:prstGeom prst="rect">
            <a:avLst/>
          </a:prstGeom>
        </p:spPr>
      </p:pic>
    </p:spTree>
    <p:extLst>
      <p:ext uri="{BB962C8B-B14F-4D97-AF65-F5344CB8AC3E}">
        <p14:creationId xmlns:p14="http://schemas.microsoft.com/office/powerpoint/2010/main" val="2186152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7042E-0414-B423-5358-08A4F5709B37}"/>
              </a:ext>
            </a:extLst>
          </p:cNvPr>
          <p:cNvSpPr>
            <a:spLocks noGrp="1"/>
          </p:cNvSpPr>
          <p:nvPr>
            <p:ph type="title"/>
          </p:nvPr>
        </p:nvSpPr>
        <p:spPr/>
        <p:txBody>
          <a:bodyPr/>
          <a:lstStyle/>
          <a:p>
            <a:r>
              <a:rPr lang="en-GB" dirty="0"/>
              <a:t>Inconsistencies</a:t>
            </a:r>
            <a:endParaRPr lang="de-DE" dirty="0"/>
          </a:p>
        </p:txBody>
      </p:sp>
      <p:sp>
        <p:nvSpPr>
          <p:cNvPr id="3" name="Fußzeilenplatzhalter 2">
            <a:extLst>
              <a:ext uri="{FF2B5EF4-FFF2-40B4-BE49-F238E27FC236}">
                <a16:creationId xmlns:a16="http://schemas.microsoft.com/office/drawing/2014/main" id="{D8B59ED2-99B3-C08D-FCE0-47EA99656D7B}"/>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22DEBDA-FAC4-7D5D-DB6E-AC221D410429}"/>
              </a:ext>
            </a:extLst>
          </p:cNvPr>
          <p:cNvSpPr>
            <a:spLocks noGrp="1"/>
          </p:cNvSpPr>
          <p:nvPr>
            <p:ph type="sldNum" sz="quarter" idx="33"/>
          </p:nvPr>
        </p:nvSpPr>
        <p:spPr/>
        <p:txBody>
          <a:bodyPr/>
          <a:lstStyle/>
          <a:p>
            <a:fld id="{BA24374A-C3A8-471A-8837-3FC31668ABE5}" type="slidenum">
              <a:rPr lang="de-DE" smtClean="0"/>
              <a:pPr/>
              <a:t>40</a:t>
            </a:fld>
            <a:endParaRPr lang="de-DE" dirty="0"/>
          </a:p>
        </p:txBody>
      </p:sp>
      <p:sp>
        <p:nvSpPr>
          <p:cNvPr id="5" name="Textplatzhalter 4">
            <a:extLst>
              <a:ext uri="{FF2B5EF4-FFF2-40B4-BE49-F238E27FC236}">
                <a16:creationId xmlns:a16="http://schemas.microsoft.com/office/drawing/2014/main" id="{05931E35-551E-FDF2-D0CF-36ABCC999A1F}"/>
              </a:ext>
            </a:extLst>
          </p:cNvPr>
          <p:cNvSpPr>
            <a:spLocks noGrp="1"/>
          </p:cNvSpPr>
          <p:nvPr>
            <p:ph type="body" sz="quarter" idx="21"/>
          </p:nvPr>
        </p:nvSpPr>
        <p:spPr/>
        <p:txBody>
          <a:bodyPr/>
          <a:lstStyle/>
          <a:p>
            <a:r>
              <a:rPr lang="en-US" sz="1400" dirty="0"/>
              <a:t>Eight Golden Rules</a:t>
            </a:r>
            <a:endParaRPr lang="de-DE" dirty="0"/>
          </a:p>
        </p:txBody>
      </p:sp>
      <p:sp>
        <p:nvSpPr>
          <p:cNvPr id="6" name="Textplatzhalter 5">
            <a:extLst>
              <a:ext uri="{FF2B5EF4-FFF2-40B4-BE49-F238E27FC236}">
                <a16:creationId xmlns:a16="http://schemas.microsoft.com/office/drawing/2014/main" id="{D34C9B4F-6F3A-42C2-1D64-FE5689D930E9}"/>
              </a:ext>
            </a:extLst>
          </p:cNvPr>
          <p:cNvSpPr>
            <a:spLocks noGrp="1"/>
          </p:cNvSpPr>
          <p:nvPr>
            <p:ph type="body" sz="quarter" idx="34"/>
          </p:nvPr>
        </p:nvSpPr>
        <p:spPr/>
        <p:txBody>
          <a:bodyPr/>
          <a:lstStyle/>
          <a:p>
            <a:r>
              <a:rPr lang="en-US" dirty="0"/>
              <a:t>Dragging file operations?</a:t>
            </a:r>
          </a:p>
          <a:p>
            <a:pPr lvl="1"/>
            <a:r>
              <a:rPr lang="en-US" dirty="0"/>
              <a:t>folder on same disk vs. folder on different disk</a:t>
            </a:r>
          </a:p>
          <a:p>
            <a:pPr lvl="1"/>
            <a:r>
              <a:rPr lang="en-US" dirty="0"/>
              <a:t>file to trash can vs. disk to trash can</a:t>
            </a:r>
          </a:p>
          <a:p>
            <a:r>
              <a:rPr lang="en-US" dirty="0"/>
              <a:t>Bigger buttons for more often used operations?</a:t>
            </a:r>
          </a:p>
          <a:p>
            <a:r>
              <a:rPr lang="en-US" dirty="0"/>
              <a:t>Inconsistency across platforms, e.g.</a:t>
            </a:r>
          </a:p>
          <a:p>
            <a:pPr lvl="1"/>
            <a:r>
              <a:rPr lang="en-US" dirty="0"/>
              <a:t>MacOS vs. Windows</a:t>
            </a:r>
          </a:p>
          <a:p>
            <a:pPr lvl="1"/>
            <a:r>
              <a:rPr lang="en-US" dirty="0"/>
              <a:t>Websites on different platforms</a:t>
            </a:r>
          </a:p>
          <a:p>
            <a:pPr lvl="1"/>
            <a:r>
              <a:rPr lang="en-US" dirty="0"/>
              <a:t>Mobile device vs. TV vs. PC</a:t>
            </a:r>
          </a:p>
          <a:p>
            <a:r>
              <a:rPr lang="en-US" dirty="0"/>
              <a:t>Inconsistency can be used for attracting attention</a:t>
            </a:r>
          </a:p>
          <a:p>
            <a:endParaRPr lang="de-DE" dirty="0"/>
          </a:p>
        </p:txBody>
      </p:sp>
      <p:sp>
        <p:nvSpPr>
          <p:cNvPr id="7" name="Inhaltsplatzhalter 6">
            <a:extLst>
              <a:ext uri="{FF2B5EF4-FFF2-40B4-BE49-F238E27FC236}">
                <a16:creationId xmlns:a16="http://schemas.microsoft.com/office/drawing/2014/main" id="{ADD7EF88-1604-B1F4-3FFF-BDC744DD5417}"/>
              </a:ext>
            </a:extLst>
          </p:cNvPr>
          <p:cNvSpPr>
            <a:spLocks noGrp="1"/>
          </p:cNvSpPr>
          <p:nvPr>
            <p:ph sz="quarter" idx="35"/>
          </p:nvPr>
        </p:nvSpPr>
        <p:spPr/>
        <p:txBody>
          <a:bodyPr/>
          <a:lstStyle/>
          <a:p>
            <a:r>
              <a:rPr lang="en-US" sz="1000" dirty="0" err="1">
                <a:solidFill>
                  <a:schemeClr val="bg1">
                    <a:lumMod val="50000"/>
                  </a:schemeClr>
                </a:solidFill>
              </a:rPr>
              <a:t>Shneiderman</a:t>
            </a:r>
            <a:r>
              <a:rPr lang="en-US" sz="1000" dirty="0">
                <a:solidFill>
                  <a:schemeClr val="bg1">
                    <a:lumMod val="50000"/>
                  </a:schemeClr>
                </a:solidFill>
              </a:rPr>
              <a:t>, B., </a:t>
            </a:r>
            <a:r>
              <a:rPr lang="en-US" sz="1000" dirty="0" err="1">
                <a:solidFill>
                  <a:schemeClr val="bg1">
                    <a:lumMod val="50000"/>
                  </a:schemeClr>
                </a:solidFill>
              </a:rPr>
              <a:t>Plaisant</a:t>
            </a:r>
            <a:r>
              <a:rPr lang="en-US" sz="1000" dirty="0">
                <a:solidFill>
                  <a:schemeClr val="bg1">
                    <a:lumMod val="50000"/>
                  </a:schemeClr>
                </a:solidFill>
              </a:rPr>
              <a:t>, C., Cohen, M., Jacobs, S., </a:t>
            </a:r>
            <a:r>
              <a:rPr lang="en-US" sz="1000" dirty="0" err="1">
                <a:solidFill>
                  <a:schemeClr val="bg1">
                    <a:lumMod val="50000"/>
                  </a:schemeClr>
                </a:solidFill>
              </a:rPr>
              <a:t>Elmqvist</a:t>
            </a:r>
            <a:r>
              <a:rPr lang="en-US" sz="1000" dirty="0">
                <a:solidFill>
                  <a:schemeClr val="bg1">
                    <a:lumMod val="50000"/>
                  </a:schemeClr>
                </a:solidFill>
              </a:rPr>
              <a:t>, N., &amp; </a:t>
            </a:r>
            <a:r>
              <a:rPr lang="en-US" sz="1000" dirty="0" err="1">
                <a:solidFill>
                  <a:schemeClr val="bg1">
                    <a:lumMod val="50000"/>
                  </a:schemeClr>
                </a:solidFill>
              </a:rPr>
              <a:t>Diakopoulos</a:t>
            </a:r>
            <a:r>
              <a:rPr lang="en-US" sz="1000" dirty="0">
                <a:solidFill>
                  <a:schemeClr val="bg1">
                    <a:lumMod val="50000"/>
                  </a:schemeClr>
                </a:solidFill>
              </a:rPr>
              <a:t>, N. (2016). Designing the user interface: strategies for effective human-computer interaction. Pearson. http://www.cs.umd.edu/hcil/DTUI6/</a:t>
            </a:r>
          </a:p>
        </p:txBody>
      </p:sp>
      <p:pic>
        <p:nvPicPr>
          <p:cNvPr id="8" name="Picture 2">
            <a:extLst>
              <a:ext uri="{FF2B5EF4-FFF2-40B4-BE49-F238E27FC236}">
                <a16:creationId xmlns:a16="http://schemas.microsoft.com/office/drawing/2014/main" id="{8A65F8AD-6214-4ED2-6E26-90864FCB4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2160" y="1592264"/>
            <a:ext cx="3794264" cy="154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8">
            <a:extLst>
              <a:ext uri="{FF2B5EF4-FFF2-40B4-BE49-F238E27FC236}">
                <a16:creationId xmlns:a16="http://schemas.microsoft.com/office/drawing/2014/main" id="{6CB73357-E485-9964-A902-67AB634B62F0}"/>
              </a:ext>
            </a:extLst>
          </p:cNvPr>
          <p:cNvGrpSpPr/>
          <p:nvPr/>
        </p:nvGrpSpPr>
        <p:grpSpPr>
          <a:xfrm>
            <a:off x="8242159" y="3389268"/>
            <a:ext cx="3794264" cy="1545385"/>
            <a:chOff x="7179469" y="390570"/>
            <a:chExt cx="3794264" cy="1545385"/>
          </a:xfrm>
        </p:grpSpPr>
        <p:pic>
          <p:nvPicPr>
            <p:cNvPr id="10" name="Picture 2">
              <a:extLst>
                <a:ext uri="{FF2B5EF4-FFF2-40B4-BE49-F238E27FC236}">
                  <a16:creationId xmlns:a16="http://schemas.microsoft.com/office/drawing/2014/main" id="{A531DA03-E0E7-CACE-8F35-10759FB6E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469" y="390570"/>
              <a:ext cx="3794264" cy="154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5D13E4F3-78E9-A0A2-CE1F-E9F71578DBF7}"/>
                </a:ext>
              </a:extLst>
            </p:cNvPr>
            <p:cNvPicPr>
              <a:picLocks noChangeAspect="1"/>
            </p:cNvPicPr>
            <p:nvPr/>
          </p:nvPicPr>
          <p:blipFill rotWithShape="1">
            <a:blip r:embed="rId3"/>
            <a:srcRect b="8963"/>
            <a:stretch/>
          </p:blipFill>
          <p:spPr>
            <a:xfrm>
              <a:off x="7886885" y="1471838"/>
              <a:ext cx="1852428" cy="298699"/>
            </a:xfrm>
            <a:prstGeom prst="rect">
              <a:avLst/>
            </a:prstGeom>
          </p:spPr>
        </p:pic>
        <p:pic>
          <p:nvPicPr>
            <p:cNvPr id="12" name="Picture 2">
              <a:extLst>
                <a:ext uri="{FF2B5EF4-FFF2-40B4-BE49-F238E27FC236}">
                  <a16:creationId xmlns:a16="http://schemas.microsoft.com/office/drawing/2014/main" id="{17D5BB27-AC4E-31C5-59B0-695055041C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757" t="67871" r="24709" b="8174"/>
            <a:stretch/>
          </p:blipFill>
          <p:spPr bwMode="auto">
            <a:xfrm>
              <a:off x="9739313" y="1446572"/>
              <a:ext cx="913946" cy="34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178D649A-2CB2-02B7-6D05-94C5D7E4A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97" t="74702" r="58851" b="15178"/>
            <a:stretch/>
          </p:blipFill>
          <p:spPr bwMode="auto">
            <a:xfrm>
              <a:off x="7506064" y="1471837"/>
              <a:ext cx="380821" cy="28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a:extLst>
                <a:ext uri="{FF2B5EF4-FFF2-40B4-BE49-F238E27FC236}">
                  <a16:creationId xmlns:a16="http://schemas.microsoft.com/office/drawing/2014/main" id="{47EEA4E2-111D-5238-42D4-F15273EC9C0C}"/>
                </a:ext>
              </a:extLst>
            </p:cNvPr>
            <p:cNvPicPr>
              <a:picLocks noChangeAspect="1"/>
            </p:cNvPicPr>
            <p:nvPr/>
          </p:nvPicPr>
          <p:blipFill rotWithShape="1">
            <a:blip r:embed="rId4"/>
            <a:srcRect l="-1" t="-1" r="65527" b="-728"/>
            <a:stretch/>
          </p:blipFill>
          <p:spPr>
            <a:xfrm>
              <a:off x="8682822" y="1088586"/>
              <a:ext cx="716111" cy="191605"/>
            </a:xfrm>
            <a:prstGeom prst="rect">
              <a:avLst/>
            </a:prstGeom>
          </p:spPr>
        </p:pic>
      </p:grpSp>
    </p:spTree>
    <p:extLst>
      <p:ext uri="{BB962C8B-B14F-4D97-AF65-F5344CB8AC3E}">
        <p14:creationId xmlns:p14="http://schemas.microsoft.com/office/powerpoint/2010/main" val="1436860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145C43-68AA-086F-5A89-A588B684456B}"/>
              </a:ext>
            </a:extLst>
          </p:cNvPr>
          <p:cNvSpPr>
            <a:spLocks noGrp="1"/>
          </p:cNvSpPr>
          <p:nvPr>
            <p:ph type="title"/>
          </p:nvPr>
        </p:nvSpPr>
        <p:spPr/>
        <p:txBody>
          <a:bodyPr/>
          <a:lstStyle/>
          <a:p>
            <a:r>
              <a:rPr lang="en-GB" dirty="0"/>
              <a:t>Seek universal usability</a:t>
            </a:r>
            <a:endParaRPr lang="de-DE" dirty="0"/>
          </a:p>
        </p:txBody>
      </p:sp>
      <p:sp>
        <p:nvSpPr>
          <p:cNvPr id="3" name="Fußzeilenplatzhalter 2">
            <a:extLst>
              <a:ext uri="{FF2B5EF4-FFF2-40B4-BE49-F238E27FC236}">
                <a16:creationId xmlns:a16="http://schemas.microsoft.com/office/drawing/2014/main" id="{A9D45653-A5BC-76C3-2BBA-020BF4CB81D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7781B2F-F30D-E07A-3AAB-814EB7B9CA7C}"/>
              </a:ext>
            </a:extLst>
          </p:cNvPr>
          <p:cNvSpPr>
            <a:spLocks noGrp="1"/>
          </p:cNvSpPr>
          <p:nvPr>
            <p:ph type="sldNum" sz="quarter" idx="33"/>
          </p:nvPr>
        </p:nvSpPr>
        <p:spPr/>
        <p:txBody>
          <a:bodyPr/>
          <a:lstStyle/>
          <a:p>
            <a:fld id="{BA24374A-C3A8-471A-8837-3FC31668ABE5}" type="slidenum">
              <a:rPr lang="de-DE" smtClean="0"/>
              <a:pPr/>
              <a:t>41</a:t>
            </a:fld>
            <a:endParaRPr lang="de-DE" dirty="0"/>
          </a:p>
        </p:txBody>
      </p:sp>
      <p:sp>
        <p:nvSpPr>
          <p:cNvPr id="5" name="Textplatzhalter 4">
            <a:extLst>
              <a:ext uri="{FF2B5EF4-FFF2-40B4-BE49-F238E27FC236}">
                <a16:creationId xmlns:a16="http://schemas.microsoft.com/office/drawing/2014/main" id="{F8BAE309-24CE-87AC-B866-8B48087AB51F}"/>
              </a:ext>
            </a:extLst>
          </p:cNvPr>
          <p:cNvSpPr>
            <a:spLocks noGrp="1"/>
          </p:cNvSpPr>
          <p:nvPr>
            <p:ph type="body" sz="quarter" idx="21"/>
          </p:nvPr>
        </p:nvSpPr>
        <p:spPr/>
        <p:txBody>
          <a:bodyPr/>
          <a:lstStyle/>
          <a:p>
            <a:r>
              <a:rPr lang="en-US" sz="1400" dirty="0"/>
              <a:t>Eight Golden Rules</a:t>
            </a:r>
            <a:endParaRPr lang="de-DE" dirty="0"/>
          </a:p>
        </p:txBody>
      </p:sp>
      <p:sp>
        <p:nvSpPr>
          <p:cNvPr id="6" name="Textplatzhalter 5">
            <a:extLst>
              <a:ext uri="{FF2B5EF4-FFF2-40B4-BE49-F238E27FC236}">
                <a16:creationId xmlns:a16="http://schemas.microsoft.com/office/drawing/2014/main" id="{19A8D061-4F43-AF9F-8AC3-F5659F2E7296}"/>
              </a:ext>
            </a:extLst>
          </p:cNvPr>
          <p:cNvSpPr>
            <a:spLocks noGrp="1"/>
          </p:cNvSpPr>
          <p:nvPr>
            <p:ph type="body" sz="quarter" idx="34"/>
          </p:nvPr>
        </p:nvSpPr>
        <p:spPr/>
        <p:txBody>
          <a:bodyPr/>
          <a:lstStyle/>
          <a:p>
            <a:r>
              <a:rPr lang="en-US" dirty="0"/>
              <a:t>“Recognize the needs of </a:t>
            </a:r>
            <a:r>
              <a:rPr lang="en-US" b="1" dirty="0">
                <a:solidFill>
                  <a:schemeClr val="accent1"/>
                </a:solidFill>
              </a:rPr>
              <a:t>diverse users </a:t>
            </a:r>
            <a:r>
              <a:rPr lang="en-US" dirty="0"/>
              <a:t>and design for plasticity, facilitating </a:t>
            </a:r>
            <a:r>
              <a:rPr lang="en-US" b="1" dirty="0">
                <a:solidFill>
                  <a:schemeClr val="accent1"/>
                </a:solidFill>
              </a:rPr>
              <a:t>transformation of content. </a:t>
            </a:r>
          </a:p>
          <a:p>
            <a:pPr lvl="1"/>
            <a:r>
              <a:rPr lang="en-US" b="1" dirty="0">
                <a:solidFill>
                  <a:schemeClr val="accent1"/>
                </a:solidFill>
              </a:rPr>
              <a:t>Novice to expert </a:t>
            </a:r>
            <a:r>
              <a:rPr lang="en-US" dirty="0"/>
              <a:t>differences, </a:t>
            </a:r>
          </a:p>
          <a:p>
            <a:pPr lvl="1"/>
            <a:r>
              <a:rPr lang="en-US" b="1" dirty="0">
                <a:solidFill>
                  <a:schemeClr val="accent1"/>
                </a:solidFill>
              </a:rPr>
              <a:t>age</a:t>
            </a:r>
            <a:r>
              <a:rPr lang="en-US" dirty="0"/>
              <a:t> ranges, </a:t>
            </a:r>
            <a:r>
              <a:rPr lang="en-US" b="1" dirty="0">
                <a:solidFill>
                  <a:schemeClr val="accent1"/>
                </a:solidFill>
              </a:rPr>
              <a:t>disabilities</a:t>
            </a:r>
            <a:r>
              <a:rPr lang="en-US" dirty="0"/>
              <a:t>, </a:t>
            </a:r>
            <a:r>
              <a:rPr lang="en-US" b="1" dirty="0">
                <a:solidFill>
                  <a:schemeClr val="accent1"/>
                </a:solidFill>
              </a:rPr>
              <a:t>international</a:t>
            </a:r>
            <a:r>
              <a:rPr lang="en-US" dirty="0"/>
              <a:t> variations, </a:t>
            </a:r>
          </a:p>
          <a:p>
            <a:pPr lvl="1"/>
            <a:r>
              <a:rPr lang="en-US" b="1" dirty="0">
                <a:solidFill>
                  <a:schemeClr val="accent1"/>
                </a:solidFill>
              </a:rPr>
              <a:t>technological</a:t>
            </a:r>
            <a:r>
              <a:rPr lang="en-US" dirty="0"/>
              <a:t> diversity </a:t>
            </a:r>
          </a:p>
          <a:p>
            <a:r>
              <a:rPr lang="en-US" b="1" dirty="0">
                <a:solidFill>
                  <a:schemeClr val="accent1"/>
                </a:solidFill>
              </a:rPr>
              <a:t>[…] spectrum of requirements </a:t>
            </a:r>
            <a:r>
              <a:rPr lang="en-US" dirty="0"/>
              <a:t>that guides design.” </a:t>
            </a:r>
          </a:p>
          <a:p>
            <a:endParaRPr lang="de-DE" dirty="0"/>
          </a:p>
          <a:p>
            <a:endParaRPr lang="de-DE" dirty="0"/>
          </a:p>
        </p:txBody>
      </p:sp>
      <p:sp>
        <p:nvSpPr>
          <p:cNvPr id="7" name="Inhaltsplatzhalter 6">
            <a:extLst>
              <a:ext uri="{FF2B5EF4-FFF2-40B4-BE49-F238E27FC236}">
                <a16:creationId xmlns:a16="http://schemas.microsoft.com/office/drawing/2014/main" id="{28BCB43A-FD68-D371-50C8-291C1E8E2285}"/>
              </a:ext>
            </a:extLst>
          </p:cNvPr>
          <p:cNvSpPr>
            <a:spLocks noGrp="1"/>
          </p:cNvSpPr>
          <p:nvPr>
            <p:ph sz="quarter" idx="35"/>
          </p:nvPr>
        </p:nvSpPr>
        <p:spPr/>
        <p:txBody>
          <a:bodyPr/>
          <a:lstStyle/>
          <a:p>
            <a:r>
              <a:rPr lang="en-US" sz="1000" dirty="0" err="1">
                <a:solidFill>
                  <a:schemeClr val="bg1">
                    <a:lumMod val="50000"/>
                  </a:schemeClr>
                </a:solidFill>
              </a:rPr>
              <a:t>Shneiderman</a:t>
            </a:r>
            <a:r>
              <a:rPr lang="en-US" sz="1000" dirty="0">
                <a:solidFill>
                  <a:schemeClr val="bg1">
                    <a:lumMod val="50000"/>
                  </a:schemeClr>
                </a:solidFill>
              </a:rPr>
              <a:t>, B., </a:t>
            </a:r>
            <a:r>
              <a:rPr lang="en-US" sz="1000" dirty="0" err="1">
                <a:solidFill>
                  <a:schemeClr val="bg1">
                    <a:lumMod val="50000"/>
                  </a:schemeClr>
                </a:solidFill>
              </a:rPr>
              <a:t>Plaisant</a:t>
            </a:r>
            <a:r>
              <a:rPr lang="en-US" sz="1000" dirty="0">
                <a:solidFill>
                  <a:schemeClr val="bg1">
                    <a:lumMod val="50000"/>
                  </a:schemeClr>
                </a:solidFill>
              </a:rPr>
              <a:t>, C., Cohen, M., Jacobs, S., </a:t>
            </a:r>
            <a:r>
              <a:rPr lang="en-US" sz="1000" dirty="0" err="1">
                <a:solidFill>
                  <a:schemeClr val="bg1">
                    <a:lumMod val="50000"/>
                  </a:schemeClr>
                </a:solidFill>
              </a:rPr>
              <a:t>Elmqvist</a:t>
            </a:r>
            <a:r>
              <a:rPr lang="en-US" sz="1000" dirty="0">
                <a:solidFill>
                  <a:schemeClr val="bg1">
                    <a:lumMod val="50000"/>
                  </a:schemeClr>
                </a:solidFill>
              </a:rPr>
              <a:t>, N., &amp; </a:t>
            </a:r>
            <a:r>
              <a:rPr lang="en-US" sz="1000" dirty="0" err="1">
                <a:solidFill>
                  <a:schemeClr val="bg1">
                    <a:lumMod val="50000"/>
                  </a:schemeClr>
                </a:solidFill>
              </a:rPr>
              <a:t>Diakopoulos</a:t>
            </a:r>
            <a:r>
              <a:rPr lang="en-US" sz="1000" dirty="0">
                <a:solidFill>
                  <a:schemeClr val="bg1">
                    <a:lumMod val="50000"/>
                  </a:schemeClr>
                </a:solidFill>
              </a:rPr>
              <a:t>, N. (2016). Designing the user interface: strategies for effective human-computer interaction. Pearson. http://www.cs.umd.edu/hcil/DTUI6/</a:t>
            </a:r>
          </a:p>
        </p:txBody>
      </p:sp>
    </p:spTree>
    <p:extLst>
      <p:ext uri="{BB962C8B-B14F-4D97-AF65-F5344CB8AC3E}">
        <p14:creationId xmlns:p14="http://schemas.microsoft.com/office/powerpoint/2010/main" val="1438937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2B273-3D97-2327-5451-B2A33C85E76D}"/>
              </a:ext>
            </a:extLst>
          </p:cNvPr>
          <p:cNvSpPr>
            <a:spLocks noGrp="1"/>
          </p:cNvSpPr>
          <p:nvPr>
            <p:ph type="title"/>
          </p:nvPr>
        </p:nvSpPr>
        <p:spPr/>
        <p:txBody>
          <a:bodyPr/>
          <a:lstStyle/>
          <a:p>
            <a:r>
              <a:rPr lang="en-GB" dirty="0"/>
              <a:t>Offer informative feedback</a:t>
            </a:r>
            <a:endParaRPr lang="de-DE" dirty="0"/>
          </a:p>
        </p:txBody>
      </p:sp>
      <p:sp>
        <p:nvSpPr>
          <p:cNvPr id="3" name="Fußzeilenplatzhalter 2">
            <a:extLst>
              <a:ext uri="{FF2B5EF4-FFF2-40B4-BE49-F238E27FC236}">
                <a16:creationId xmlns:a16="http://schemas.microsoft.com/office/drawing/2014/main" id="{29AB4AA9-DB54-330F-C14D-3376ECCE07A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5E5443F-ADFE-54F6-5261-210046D6B253}"/>
              </a:ext>
            </a:extLst>
          </p:cNvPr>
          <p:cNvSpPr>
            <a:spLocks noGrp="1"/>
          </p:cNvSpPr>
          <p:nvPr>
            <p:ph type="sldNum" sz="quarter" idx="33"/>
          </p:nvPr>
        </p:nvSpPr>
        <p:spPr/>
        <p:txBody>
          <a:bodyPr/>
          <a:lstStyle/>
          <a:p>
            <a:fld id="{BA24374A-C3A8-471A-8837-3FC31668ABE5}" type="slidenum">
              <a:rPr lang="de-DE" smtClean="0"/>
              <a:pPr/>
              <a:t>42</a:t>
            </a:fld>
            <a:endParaRPr lang="de-DE" dirty="0"/>
          </a:p>
        </p:txBody>
      </p:sp>
      <p:sp>
        <p:nvSpPr>
          <p:cNvPr id="5" name="Textplatzhalter 4">
            <a:extLst>
              <a:ext uri="{FF2B5EF4-FFF2-40B4-BE49-F238E27FC236}">
                <a16:creationId xmlns:a16="http://schemas.microsoft.com/office/drawing/2014/main" id="{FD4A2F3D-BDFE-0D5C-150C-F7514C724340}"/>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F2B189E2-F1A2-DF83-707F-29AA4781938B}"/>
              </a:ext>
            </a:extLst>
          </p:cNvPr>
          <p:cNvSpPr>
            <a:spLocks noGrp="1"/>
          </p:cNvSpPr>
          <p:nvPr>
            <p:ph type="body" sz="quarter" idx="34"/>
          </p:nvPr>
        </p:nvSpPr>
        <p:spPr/>
        <p:txBody>
          <a:bodyPr/>
          <a:lstStyle/>
          <a:p>
            <a:r>
              <a:rPr lang="en-US" dirty="0"/>
              <a:t>“For </a:t>
            </a:r>
            <a:r>
              <a:rPr lang="en-US" b="1" dirty="0">
                <a:solidFill>
                  <a:schemeClr val="accent1"/>
                </a:solidFill>
              </a:rPr>
              <a:t>every</a:t>
            </a:r>
            <a:r>
              <a:rPr lang="en-US" b="1" dirty="0"/>
              <a:t> </a:t>
            </a:r>
            <a:r>
              <a:rPr lang="en-US" b="1" dirty="0">
                <a:solidFill>
                  <a:schemeClr val="accent1"/>
                </a:solidFill>
              </a:rPr>
              <a:t>user action</a:t>
            </a:r>
            <a:r>
              <a:rPr lang="en-US" dirty="0"/>
              <a:t>, there should be an </a:t>
            </a:r>
            <a:r>
              <a:rPr lang="en-US" b="1" dirty="0">
                <a:solidFill>
                  <a:schemeClr val="accent1"/>
                </a:solidFill>
              </a:rPr>
              <a:t>interface feedback</a:t>
            </a:r>
            <a:r>
              <a:rPr lang="en-US" dirty="0"/>
              <a:t>. </a:t>
            </a:r>
          </a:p>
          <a:p>
            <a:r>
              <a:rPr lang="en-US" dirty="0"/>
              <a:t>For </a:t>
            </a:r>
            <a:r>
              <a:rPr lang="en-US" b="1" dirty="0">
                <a:solidFill>
                  <a:schemeClr val="accent1"/>
                </a:solidFill>
              </a:rPr>
              <a:t>frequent</a:t>
            </a:r>
            <a:r>
              <a:rPr lang="en-US" dirty="0"/>
              <a:t> and </a:t>
            </a:r>
            <a:r>
              <a:rPr lang="en-US" b="1" dirty="0">
                <a:solidFill>
                  <a:schemeClr val="accent1"/>
                </a:solidFill>
              </a:rPr>
              <a:t>minor</a:t>
            </a:r>
            <a:r>
              <a:rPr lang="en-US" dirty="0"/>
              <a:t> actions, the response can be </a:t>
            </a:r>
            <a:r>
              <a:rPr lang="en-US" b="1" dirty="0">
                <a:solidFill>
                  <a:schemeClr val="accent1"/>
                </a:solidFill>
              </a:rPr>
              <a:t>modest</a:t>
            </a:r>
            <a:r>
              <a:rPr lang="en-US" dirty="0"/>
              <a:t>, whereas </a:t>
            </a:r>
          </a:p>
          <a:p>
            <a:r>
              <a:rPr lang="en-US" dirty="0"/>
              <a:t>for </a:t>
            </a:r>
            <a:r>
              <a:rPr lang="en-US" b="1" dirty="0">
                <a:solidFill>
                  <a:schemeClr val="accent1"/>
                </a:solidFill>
              </a:rPr>
              <a:t>infrequent</a:t>
            </a:r>
            <a:r>
              <a:rPr lang="en-US" dirty="0"/>
              <a:t> and </a:t>
            </a:r>
            <a:r>
              <a:rPr lang="en-US" b="1" dirty="0">
                <a:solidFill>
                  <a:schemeClr val="accent1"/>
                </a:solidFill>
              </a:rPr>
              <a:t>major</a:t>
            </a:r>
            <a:r>
              <a:rPr lang="en-US" dirty="0"/>
              <a:t> actions, the response should be more </a:t>
            </a:r>
            <a:r>
              <a:rPr lang="en-US" b="1" dirty="0">
                <a:solidFill>
                  <a:schemeClr val="accent1"/>
                </a:solidFill>
              </a:rPr>
              <a:t>substantial</a:t>
            </a:r>
            <a:r>
              <a:rPr lang="en-US" dirty="0"/>
              <a:t>.” </a:t>
            </a:r>
          </a:p>
          <a:p>
            <a:endParaRPr lang="de-DE" dirty="0"/>
          </a:p>
          <a:p>
            <a:endParaRPr lang="de-DE" dirty="0"/>
          </a:p>
        </p:txBody>
      </p:sp>
      <p:sp>
        <p:nvSpPr>
          <p:cNvPr id="7" name="Inhaltsplatzhalter 6">
            <a:extLst>
              <a:ext uri="{FF2B5EF4-FFF2-40B4-BE49-F238E27FC236}">
                <a16:creationId xmlns:a16="http://schemas.microsoft.com/office/drawing/2014/main" id="{63226F72-2FAC-0E0C-0F0F-8104ECE8B7F7}"/>
              </a:ext>
            </a:extLst>
          </p:cNvPr>
          <p:cNvSpPr>
            <a:spLocks noGrp="1"/>
          </p:cNvSpPr>
          <p:nvPr>
            <p:ph sz="quarter" idx="35"/>
          </p:nvPr>
        </p:nvSpPr>
        <p:spPr/>
        <p:txBody>
          <a:bodyPr/>
          <a:lstStyle/>
          <a:p>
            <a:r>
              <a:rPr lang="en-US" sz="1000" dirty="0" err="1">
                <a:solidFill>
                  <a:schemeClr val="bg1">
                    <a:lumMod val="50000"/>
                  </a:schemeClr>
                </a:solidFill>
              </a:rPr>
              <a:t>Shneiderman</a:t>
            </a:r>
            <a:r>
              <a:rPr lang="en-US" sz="1000" dirty="0">
                <a:solidFill>
                  <a:schemeClr val="bg1">
                    <a:lumMod val="50000"/>
                  </a:schemeClr>
                </a:solidFill>
              </a:rPr>
              <a:t>, B., </a:t>
            </a:r>
            <a:r>
              <a:rPr lang="en-US" sz="1000" dirty="0" err="1">
                <a:solidFill>
                  <a:schemeClr val="bg1">
                    <a:lumMod val="50000"/>
                  </a:schemeClr>
                </a:solidFill>
              </a:rPr>
              <a:t>Plaisant</a:t>
            </a:r>
            <a:r>
              <a:rPr lang="en-US" sz="1000" dirty="0">
                <a:solidFill>
                  <a:schemeClr val="bg1">
                    <a:lumMod val="50000"/>
                  </a:schemeClr>
                </a:solidFill>
              </a:rPr>
              <a:t>, C., Cohen, M., Jacobs, S., </a:t>
            </a:r>
            <a:r>
              <a:rPr lang="en-US" sz="1000" dirty="0" err="1">
                <a:solidFill>
                  <a:schemeClr val="bg1">
                    <a:lumMod val="50000"/>
                  </a:schemeClr>
                </a:solidFill>
              </a:rPr>
              <a:t>Elmqvist</a:t>
            </a:r>
            <a:r>
              <a:rPr lang="en-US" sz="1000" dirty="0">
                <a:solidFill>
                  <a:schemeClr val="bg1">
                    <a:lumMod val="50000"/>
                  </a:schemeClr>
                </a:solidFill>
              </a:rPr>
              <a:t>, N., &amp; </a:t>
            </a:r>
            <a:r>
              <a:rPr lang="en-US" sz="1000" dirty="0" err="1">
                <a:solidFill>
                  <a:schemeClr val="bg1">
                    <a:lumMod val="50000"/>
                  </a:schemeClr>
                </a:solidFill>
              </a:rPr>
              <a:t>Diakopoulos</a:t>
            </a:r>
            <a:r>
              <a:rPr lang="en-US" sz="1000" dirty="0">
                <a:solidFill>
                  <a:schemeClr val="bg1">
                    <a:lumMod val="50000"/>
                  </a:schemeClr>
                </a:solidFill>
              </a:rPr>
              <a:t>, N. (2016). Designing the user interface: strategies for effective human-computer interaction. Pearson. http://www.cs.umd.edu/hcil/DTUI6/</a:t>
            </a:r>
          </a:p>
        </p:txBody>
      </p:sp>
      <p:graphicFrame>
        <p:nvGraphicFramePr>
          <p:cNvPr id="8" name="Object 5">
            <a:extLst>
              <a:ext uri="{FF2B5EF4-FFF2-40B4-BE49-F238E27FC236}">
                <a16:creationId xmlns:a16="http://schemas.microsoft.com/office/drawing/2014/main" id="{4471B775-4259-43B9-296A-ABAABFFD45E7}"/>
              </a:ext>
            </a:extLst>
          </p:cNvPr>
          <p:cNvGraphicFramePr>
            <a:graphicFrameLocks noChangeAspect="1"/>
          </p:cNvGraphicFramePr>
          <p:nvPr>
            <p:extLst>
              <p:ext uri="{D42A27DB-BD31-4B8C-83A1-F6EECF244321}">
                <p14:modId xmlns:p14="http://schemas.microsoft.com/office/powerpoint/2010/main" val="994639269"/>
              </p:ext>
            </p:extLst>
          </p:nvPr>
        </p:nvGraphicFramePr>
        <p:xfrm>
          <a:off x="8162547" y="2883150"/>
          <a:ext cx="3334128" cy="2289898"/>
        </p:xfrm>
        <a:graphic>
          <a:graphicData uri="http://schemas.openxmlformats.org/presentationml/2006/ole">
            <mc:AlternateContent xmlns:mc="http://schemas.openxmlformats.org/markup-compatibility/2006">
              <mc:Choice xmlns:v="urn:schemas-microsoft-com:vml" Requires="v">
                <p:oleObj name="Image" r:id="rId2" imgW="4955877" imgH="3405577" progId="">
                  <p:embed/>
                </p:oleObj>
              </mc:Choice>
              <mc:Fallback>
                <p:oleObj name="Image" r:id="rId2" imgW="4955877" imgH="3405577" progId="">
                  <p:embed/>
                  <p:pic>
                    <p:nvPicPr>
                      <p:cNvPr id="8" name="Object 5">
                        <a:extLst>
                          <a:ext uri="{FF2B5EF4-FFF2-40B4-BE49-F238E27FC236}">
                            <a16:creationId xmlns:a16="http://schemas.microsoft.com/office/drawing/2014/main" id="{8116144C-D01D-4CDE-B9CB-FEA9F94C7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547" y="2883150"/>
                        <a:ext cx="3334128" cy="2289898"/>
                      </a:xfrm>
                      <a:prstGeom prst="rect">
                        <a:avLst/>
                      </a:prstGeom>
                      <a:noFill/>
                      <a:ln>
                        <a:noFill/>
                      </a:ln>
                      <a:effectLst/>
                    </p:spPr>
                  </p:pic>
                </p:oleObj>
              </mc:Fallback>
            </mc:AlternateContent>
          </a:graphicData>
        </a:graphic>
      </p:graphicFrame>
      <p:pic>
        <p:nvPicPr>
          <p:cNvPr id="9" name="Grafik 8">
            <a:extLst>
              <a:ext uri="{FF2B5EF4-FFF2-40B4-BE49-F238E27FC236}">
                <a16:creationId xmlns:a16="http://schemas.microsoft.com/office/drawing/2014/main" id="{A44A7256-0563-B4B9-281C-C62E29A84779}"/>
              </a:ext>
            </a:extLst>
          </p:cNvPr>
          <p:cNvPicPr>
            <a:picLocks noChangeAspect="1"/>
          </p:cNvPicPr>
          <p:nvPr/>
        </p:nvPicPr>
        <p:blipFill>
          <a:blip r:embed="rId4"/>
          <a:stretch>
            <a:fillRect/>
          </a:stretch>
        </p:blipFill>
        <p:spPr>
          <a:xfrm>
            <a:off x="3334991" y="5241458"/>
            <a:ext cx="8161684" cy="253409"/>
          </a:xfrm>
          <a:prstGeom prst="rect">
            <a:avLst/>
          </a:prstGeom>
        </p:spPr>
      </p:pic>
    </p:spTree>
    <p:extLst>
      <p:ext uri="{BB962C8B-B14F-4D97-AF65-F5344CB8AC3E}">
        <p14:creationId xmlns:p14="http://schemas.microsoft.com/office/powerpoint/2010/main" val="352654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0528D-3873-C162-A19A-5A47A8B7E647}"/>
              </a:ext>
            </a:extLst>
          </p:cNvPr>
          <p:cNvSpPr>
            <a:spLocks noGrp="1"/>
          </p:cNvSpPr>
          <p:nvPr>
            <p:ph type="title"/>
          </p:nvPr>
        </p:nvSpPr>
        <p:spPr/>
        <p:txBody>
          <a:bodyPr/>
          <a:lstStyle/>
          <a:p>
            <a:r>
              <a:rPr lang="en-GB"/>
              <a:t>Offer informative feedback</a:t>
            </a:r>
            <a:endParaRPr lang="de-DE" dirty="0"/>
          </a:p>
        </p:txBody>
      </p:sp>
      <p:sp>
        <p:nvSpPr>
          <p:cNvPr id="3" name="Fußzeilenplatzhalter 2">
            <a:extLst>
              <a:ext uri="{FF2B5EF4-FFF2-40B4-BE49-F238E27FC236}">
                <a16:creationId xmlns:a16="http://schemas.microsoft.com/office/drawing/2014/main" id="{88F47EE5-A737-0717-1197-754E86D59F33}"/>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A6A0460-9FC7-F2D8-C69E-C15E50F0C3EB}"/>
              </a:ext>
            </a:extLst>
          </p:cNvPr>
          <p:cNvSpPr>
            <a:spLocks noGrp="1"/>
          </p:cNvSpPr>
          <p:nvPr>
            <p:ph type="sldNum" sz="quarter" idx="33"/>
          </p:nvPr>
        </p:nvSpPr>
        <p:spPr/>
        <p:txBody>
          <a:bodyPr/>
          <a:lstStyle/>
          <a:p>
            <a:fld id="{BA24374A-C3A8-471A-8837-3FC31668ABE5}" type="slidenum">
              <a:rPr lang="de-DE" smtClean="0"/>
              <a:pPr/>
              <a:t>43</a:t>
            </a:fld>
            <a:endParaRPr lang="de-DE" dirty="0"/>
          </a:p>
        </p:txBody>
      </p:sp>
      <p:sp>
        <p:nvSpPr>
          <p:cNvPr id="5" name="Textplatzhalter 4">
            <a:extLst>
              <a:ext uri="{FF2B5EF4-FFF2-40B4-BE49-F238E27FC236}">
                <a16:creationId xmlns:a16="http://schemas.microsoft.com/office/drawing/2014/main" id="{31C55F46-723C-E26B-E089-34E7CBB5852B}"/>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5C14CD77-836F-69D4-A1A1-1767CDAAB70C}"/>
              </a:ext>
            </a:extLst>
          </p:cNvPr>
          <p:cNvSpPr>
            <a:spLocks noGrp="1"/>
          </p:cNvSpPr>
          <p:nvPr>
            <p:ph type="body" sz="quarter" idx="34"/>
          </p:nvPr>
        </p:nvSpPr>
        <p:spPr/>
        <p:txBody>
          <a:bodyPr/>
          <a:lstStyle/>
          <a:p>
            <a:r>
              <a:rPr lang="en-GB" dirty="0"/>
              <a:t>Question: Will ubiquitous computing change this?</a:t>
            </a:r>
          </a:p>
          <a:p>
            <a:endParaRPr lang="de-DE" dirty="0"/>
          </a:p>
          <a:p>
            <a:endParaRPr lang="de-DE" dirty="0"/>
          </a:p>
        </p:txBody>
      </p:sp>
      <p:sp>
        <p:nvSpPr>
          <p:cNvPr id="7" name="Inhaltsplatzhalter 6">
            <a:extLst>
              <a:ext uri="{FF2B5EF4-FFF2-40B4-BE49-F238E27FC236}">
                <a16:creationId xmlns:a16="http://schemas.microsoft.com/office/drawing/2014/main" id="{B6D1448A-BDD8-7485-D541-9B6969E5B80B}"/>
              </a:ext>
            </a:extLst>
          </p:cNvPr>
          <p:cNvSpPr>
            <a:spLocks noGrp="1"/>
          </p:cNvSpPr>
          <p:nvPr>
            <p:ph sz="quarter" idx="35"/>
          </p:nvPr>
        </p:nvSpPr>
        <p:spPr/>
        <p:txBody>
          <a:bodyPr/>
          <a:lstStyle/>
          <a:p>
            <a:endParaRPr lang="de-DE"/>
          </a:p>
        </p:txBody>
      </p:sp>
      <p:grpSp>
        <p:nvGrpSpPr>
          <p:cNvPr id="8" name="Gruppieren 7">
            <a:extLst>
              <a:ext uri="{FF2B5EF4-FFF2-40B4-BE49-F238E27FC236}">
                <a16:creationId xmlns:a16="http://schemas.microsoft.com/office/drawing/2014/main" id="{2009320D-9B8C-2387-5650-ED80D8174585}"/>
              </a:ext>
            </a:extLst>
          </p:cNvPr>
          <p:cNvGrpSpPr/>
          <p:nvPr/>
        </p:nvGrpSpPr>
        <p:grpSpPr>
          <a:xfrm>
            <a:off x="3298154" y="2039879"/>
            <a:ext cx="5595692" cy="3814949"/>
            <a:chOff x="695325" y="2724727"/>
            <a:chExt cx="4851112" cy="3307320"/>
          </a:xfrm>
        </p:grpSpPr>
        <p:pic>
          <p:nvPicPr>
            <p:cNvPr id="9" name="Picture 2" descr="https://cdn.pixabay.com/photo/2017/01/24/18/02/smart-home-2005993_960_720.png">
              <a:extLst>
                <a:ext uri="{FF2B5EF4-FFF2-40B4-BE49-F238E27FC236}">
                  <a16:creationId xmlns:a16="http://schemas.microsoft.com/office/drawing/2014/main" id="{F3AEBAF2-11A1-B0AA-E5A3-F8625F3BAE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77" r="9615"/>
            <a:stretch/>
          </p:blipFill>
          <p:spPr bwMode="auto">
            <a:xfrm>
              <a:off x="695325" y="2724727"/>
              <a:ext cx="4851112" cy="3307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cdn.pixabay.com/photo/2017/01/24/18/02/smart-home-2005993_960_720.png">
              <a:extLst>
                <a:ext uri="{FF2B5EF4-FFF2-40B4-BE49-F238E27FC236}">
                  <a16:creationId xmlns:a16="http://schemas.microsoft.com/office/drawing/2014/main" id="{03AE96D8-BB45-FD7E-164D-D4EBFA6006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532" r="20285" b="87123"/>
            <a:stretch/>
          </p:blipFill>
          <p:spPr bwMode="auto">
            <a:xfrm>
              <a:off x="5080001" y="2724727"/>
              <a:ext cx="466436" cy="12884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53712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CD90-B91D-3A72-F6D8-37FD48CC6B6D}"/>
              </a:ext>
            </a:extLst>
          </p:cNvPr>
          <p:cNvSpPr>
            <a:spLocks noGrp="1"/>
          </p:cNvSpPr>
          <p:nvPr>
            <p:ph type="title"/>
          </p:nvPr>
        </p:nvSpPr>
        <p:spPr/>
        <p:txBody>
          <a:bodyPr/>
          <a:lstStyle/>
          <a:p>
            <a:r>
              <a:rPr lang="en-GB" dirty="0"/>
              <a:t>Design dialogues to yield closure</a:t>
            </a:r>
            <a:endParaRPr lang="de-DE" dirty="0"/>
          </a:p>
        </p:txBody>
      </p:sp>
      <p:sp>
        <p:nvSpPr>
          <p:cNvPr id="3" name="Fußzeilenplatzhalter 2">
            <a:extLst>
              <a:ext uri="{FF2B5EF4-FFF2-40B4-BE49-F238E27FC236}">
                <a16:creationId xmlns:a16="http://schemas.microsoft.com/office/drawing/2014/main" id="{958E8885-289B-AD8A-CD08-F14ACFB23EC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08FF19C-3474-C609-1082-4727598E4889}"/>
              </a:ext>
            </a:extLst>
          </p:cNvPr>
          <p:cNvSpPr>
            <a:spLocks noGrp="1"/>
          </p:cNvSpPr>
          <p:nvPr>
            <p:ph type="sldNum" sz="quarter" idx="28"/>
          </p:nvPr>
        </p:nvSpPr>
        <p:spPr/>
        <p:txBody>
          <a:bodyPr/>
          <a:lstStyle/>
          <a:p>
            <a:fld id="{BA24374A-C3A8-471A-8837-3FC31668ABE5}" type="slidenum">
              <a:rPr lang="de-DE" smtClean="0"/>
              <a:pPr/>
              <a:t>44</a:t>
            </a:fld>
            <a:endParaRPr lang="de-DE" dirty="0"/>
          </a:p>
        </p:txBody>
      </p:sp>
      <p:sp>
        <p:nvSpPr>
          <p:cNvPr id="9" name="Textplatzhalter 8">
            <a:extLst>
              <a:ext uri="{FF2B5EF4-FFF2-40B4-BE49-F238E27FC236}">
                <a16:creationId xmlns:a16="http://schemas.microsoft.com/office/drawing/2014/main" id="{510F9CCF-2DFE-6E9B-23BF-3BA154309D64}"/>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C8168EAC-A581-62BF-2C4C-C8D779F11072}"/>
              </a:ext>
            </a:extLst>
          </p:cNvPr>
          <p:cNvSpPr>
            <a:spLocks noGrp="1"/>
          </p:cNvSpPr>
          <p:nvPr>
            <p:ph type="body" sz="quarter" idx="29"/>
          </p:nvPr>
        </p:nvSpPr>
        <p:spPr>
          <a:xfrm>
            <a:off x="695325" y="1449388"/>
            <a:ext cx="7956550" cy="4679950"/>
          </a:xfrm>
        </p:spPr>
        <p:txBody>
          <a:bodyPr/>
          <a:lstStyle/>
          <a:p>
            <a:r>
              <a:rPr lang="en-GB" dirty="0"/>
              <a:t>“</a:t>
            </a:r>
            <a:r>
              <a:rPr lang="en-US" b="1" dirty="0">
                <a:solidFill>
                  <a:schemeClr val="accent1"/>
                </a:solidFill>
              </a:rPr>
              <a:t>Sequences of actions </a:t>
            </a:r>
            <a:r>
              <a:rPr lang="en-US" dirty="0"/>
              <a:t>should be organized into groups with a </a:t>
            </a:r>
            <a:r>
              <a:rPr lang="en-US" b="1" dirty="0">
                <a:solidFill>
                  <a:schemeClr val="accent1"/>
                </a:solidFill>
              </a:rPr>
              <a:t>beginning, middle</a:t>
            </a:r>
            <a:r>
              <a:rPr lang="en-US" dirty="0"/>
              <a:t>, and </a:t>
            </a:r>
            <a:r>
              <a:rPr lang="en-US" b="1" dirty="0">
                <a:solidFill>
                  <a:schemeClr val="accent1"/>
                </a:solidFill>
              </a:rPr>
              <a:t>end</a:t>
            </a:r>
            <a:r>
              <a:rPr lang="en-US" dirty="0"/>
              <a:t>. </a:t>
            </a:r>
          </a:p>
          <a:p>
            <a:r>
              <a:rPr lang="en-US" dirty="0"/>
              <a:t>Informative </a:t>
            </a:r>
            <a:r>
              <a:rPr lang="en-US" b="1" dirty="0">
                <a:solidFill>
                  <a:schemeClr val="accent1"/>
                </a:solidFill>
              </a:rPr>
              <a:t>feedback at the completion </a:t>
            </a:r>
            <a:r>
              <a:rPr lang="en-US" dirty="0"/>
              <a:t>of a group of actions gives users the satisfaction of accomplishment, a sense of relief […]</a:t>
            </a:r>
          </a:p>
          <a:p>
            <a:r>
              <a:rPr lang="en-US" dirty="0"/>
              <a:t>For example, e-commerce websites move users from selecting products to the checkout, ending with a clear confirmation page that completes the transaction.”</a:t>
            </a:r>
          </a:p>
          <a:p>
            <a:r>
              <a:rPr lang="en-US" dirty="0"/>
              <a:t>Important for actions that are </a:t>
            </a:r>
            <a:r>
              <a:rPr lang="en-US" b="1" dirty="0">
                <a:solidFill>
                  <a:schemeClr val="accent1"/>
                </a:solidFill>
              </a:rPr>
              <a:t>not immediate </a:t>
            </a:r>
            <a:r>
              <a:rPr lang="en-US" dirty="0"/>
              <a:t>and span over a longer time or multiple steps</a:t>
            </a:r>
          </a:p>
          <a:p>
            <a:endParaRPr lang="de-DE" dirty="0"/>
          </a:p>
        </p:txBody>
      </p:sp>
      <p:graphicFrame>
        <p:nvGraphicFramePr>
          <p:cNvPr id="8" name="Object 4">
            <a:extLst>
              <a:ext uri="{FF2B5EF4-FFF2-40B4-BE49-F238E27FC236}">
                <a16:creationId xmlns:a16="http://schemas.microsoft.com/office/drawing/2014/main" id="{7BC5D4E0-124E-4A4F-FE34-ACCD31AF30C1}"/>
              </a:ext>
            </a:extLst>
          </p:cNvPr>
          <p:cNvGraphicFramePr>
            <a:graphicFrameLocks noChangeAspect="1"/>
          </p:cNvGraphicFramePr>
          <p:nvPr>
            <p:extLst>
              <p:ext uri="{D42A27DB-BD31-4B8C-83A1-F6EECF244321}">
                <p14:modId xmlns:p14="http://schemas.microsoft.com/office/powerpoint/2010/main" val="3854384522"/>
              </p:ext>
            </p:extLst>
          </p:nvPr>
        </p:nvGraphicFramePr>
        <p:xfrm>
          <a:off x="8651875" y="2213850"/>
          <a:ext cx="3458116" cy="2430300"/>
        </p:xfrm>
        <a:graphic>
          <a:graphicData uri="http://schemas.openxmlformats.org/presentationml/2006/ole">
            <mc:AlternateContent xmlns:mc="http://schemas.openxmlformats.org/markup-compatibility/2006">
              <mc:Choice xmlns:v="urn:schemas-microsoft-com:vml" Requires="v">
                <p:oleObj name="Image" r:id="rId2" imgW="4752559" imgH="3342040" progId="">
                  <p:embed/>
                </p:oleObj>
              </mc:Choice>
              <mc:Fallback>
                <p:oleObj name="Image" r:id="rId2" imgW="4752559" imgH="3342040" progId="">
                  <p:embed/>
                  <p:pic>
                    <p:nvPicPr>
                      <p:cNvPr id="10" name="Object 4">
                        <a:extLst>
                          <a:ext uri="{FF2B5EF4-FFF2-40B4-BE49-F238E27FC236}">
                            <a16:creationId xmlns:a16="http://schemas.microsoft.com/office/drawing/2014/main" id="{B4313E38-C791-4E0A-BFCF-8E25E8A13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5" y="2213850"/>
                        <a:ext cx="3458116" cy="24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466324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75F9E-7B50-83F0-5693-3C642D9E3B4A}"/>
              </a:ext>
            </a:extLst>
          </p:cNvPr>
          <p:cNvSpPr>
            <a:spLocks noGrp="1"/>
          </p:cNvSpPr>
          <p:nvPr>
            <p:ph type="title"/>
          </p:nvPr>
        </p:nvSpPr>
        <p:spPr/>
        <p:txBody>
          <a:bodyPr/>
          <a:lstStyle/>
          <a:p>
            <a:r>
              <a:rPr lang="en-GB" dirty="0"/>
              <a:t>Prevent errors</a:t>
            </a:r>
            <a:endParaRPr lang="de-DE" dirty="0"/>
          </a:p>
        </p:txBody>
      </p:sp>
      <p:sp>
        <p:nvSpPr>
          <p:cNvPr id="3" name="Fußzeilenplatzhalter 2">
            <a:extLst>
              <a:ext uri="{FF2B5EF4-FFF2-40B4-BE49-F238E27FC236}">
                <a16:creationId xmlns:a16="http://schemas.microsoft.com/office/drawing/2014/main" id="{F7ACDC3D-E559-CCBF-3A50-B3E70C5B2AB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6F888873-2D07-570B-8472-73A13C2EBC77}"/>
              </a:ext>
            </a:extLst>
          </p:cNvPr>
          <p:cNvSpPr>
            <a:spLocks noGrp="1"/>
          </p:cNvSpPr>
          <p:nvPr>
            <p:ph type="sldNum" sz="quarter" idx="28"/>
          </p:nvPr>
        </p:nvSpPr>
        <p:spPr/>
        <p:txBody>
          <a:bodyPr/>
          <a:lstStyle/>
          <a:p>
            <a:fld id="{BA24374A-C3A8-471A-8837-3FC31668ABE5}" type="slidenum">
              <a:rPr lang="de-DE" smtClean="0"/>
              <a:pPr/>
              <a:t>45</a:t>
            </a:fld>
            <a:endParaRPr lang="de-DE" dirty="0"/>
          </a:p>
        </p:txBody>
      </p:sp>
      <p:sp>
        <p:nvSpPr>
          <p:cNvPr id="5" name="Textplatzhalter 4">
            <a:extLst>
              <a:ext uri="{FF2B5EF4-FFF2-40B4-BE49-F238E27FC236}">
                <a16:creationId xmlns:a16="http://schemas.microsoft.com/office/drawing/2014/main" id="{B7A9C29E-620F-126D-F57B-4D9A7A436A6C}"/>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4238AB59-F424-9772-523C-DFF85840E18E}"/>
              </a:ext>
            </a:extLst>
          </p:cNvPr>
          <p:cNvSpPr>
            <a:spLocks noGrp="1"/>
          </p:cNvSpPr>
          <p:nvPr>
            <p:ph type="body" sz="quarter" idx="29"/>
          </p:nvPr>
        </p:nvSpPr>
        <p:spPr>
          <a:xfrm>
            <a:off x="695325" y="1449388"/>
            <a:ext cx="7956550" cy="4679950"/>
          </a:xfrm>
        </p:spPr>
        <p:txBody>
          <a:bodyPr/>
          <a:lstStyle/>
          <a:p>
            <a:r>
              <a:rPr lang="en-US" dirty="0"/>
              <a:t>As much as possible, </a:t>
            </a:r>
            <a:r>
              <a:rPr lang="en-US" b="1" dirty="0">
                <a:solidFill>
                  <a:schemeClr val="accent1"/>
                </a:solidFill>
              </a:rPr>
              <a:t>design</a:t>
            </a:r>
            <a:r>
              <a:rPr lang="en-US" dirty="0"/>
              <a:t> the interface so that </a:t>
            </a:r>
            <a:r>
              <a:rPr lang="en-US" b="1" dirty="0">
                <a:solidFill>
                  <a:schemeClr val="accent1"/>
                </a:solidFill>
              </a:rPr>
              <a:t>users</a:t>
            </a:r>
            <a:r>
              <a:rPr lang="en-US" b="1" dirty="0"/>
              <a:t> </a:t>
            </a:r>
            <a:r>
              <a:rPr lang="en-US" b="1" dirty="0">
                <a:solidFill>
                  <a:schemeClr val="accent1"/>
                </a:solidFill>
              </a:rPr>
              <a:t>cannot make serious errors </a:t>
            </a:r>
            <a:r>
              <a:rPr lang="en-US" dirty="0"/>
              <a:t>[…]</a:t>
            </a:r>
          </a:p>
          <a:p>
            <a:r>
              <a:rPr lang="en-US" dirty="0"/>
              <a:t>If users make an error, the interface should offer simple, constructive, and specific instructions for </a:t>
            </a:r>
            <a:r>
              <a:rPr lang="en-US" b="1" dirty="0">
                <a:solidFill>
                  <a:schemeClr val="accent1"/>
                </a:solidFill>
              </a:rPr>
              <a:t>recovery</a:t>
            </a:r>
            <a:r>
              <a:rPr lang="en-US" dirty="0"/>
              <a:t>“</a:t>
            </a:r>
          </a:p>
          <a:p>
            <a:r>
              <a:rPr lang="en-US" dirty="0"/>
              <a:t>Detecting errors</a:t>
            </a:r>
          </a:p>
          <a:p>
            <a:r>
              <a:rPr lang="en-US" dirty="0"/>
              <a:t>Different options how to handle it:</a:t>
            </a:r>
          </a:p>
          <a:p>
            <a:pPr lvl="1"/>
            <a:r>
              <a:rPr lang="en-US" dirty="0"/>
              <a:t>Involve the user with dialogs (current practice)</a:t>
            </a:r>
          </a:p>
          <a:p>
            <a:pPr lvl="1"/>
            <a:r>
              <a:rPr lang="en-US" dirty="0"/>
              <a:t>Prevent the error </a:t>
            </a:r>
            <a:r>
              <a:rPr lang="en-US" b="1" dirty="0">
                <a:solidFill>
                  <a:schemeClr val="accent1"/>
                </a:solidFill>
              </a:rPr>
              <a:t>or its consequences on system level </a:t>
            </a:r>
            <a:br>
              <a:rPr lang="en-US" b="1" dirty="0">
                <a:solidFill>
                  <a:schemeClr val="accent1"/>
                </a:solidFill>
              </a:rPr>
            </a:br>
            <a:r>
              <a:rPr lang="en-US" dirty="0"/>
              <a:t>(e.g. create backups/versions when a file is overwritten, keep all files that have been created by the user) </a:t>
            </a:r>
            <a:r>
              <a:rPr lang="de-DE" dirty="0"/>
              <a:t> </a:t>
            </a:r>
          </a:p>
          <a:p>
            <a:endParaRPr lang="de-DE" dirty="0"/>
          </a:p>
        </p:txBody>
      </p:sp>
      <p:pic>
        <p:nvPicPr>
          <p:cNvPr id="7" name="Picture 4">
            <a:extLst>
              <a:ext uri="{FF2B5EF4-FFF2-40B4-BE49-F238E27FC236}">
                <a16:creationId xmlns:a16="http://schemas.microsoft.com/office/drawing/2014/main" id="{F1501AB0-3B6F-5C5C-6E00-53EE3E718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4957" y="1589583"/>
            <a:ext cx="3324361" cy="88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299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BF2B9-44AB-CC4E-AA35-C25D93D630E0}"/>
              </a:ext>
            </a:extLst>
          </p:cNvPr>
          <p:cNvSpPr>
            <a:spLocks noGrp="1"/>
          </p:cNvSpPr>
          <p:nvPr>
            <p:ph type="title"/>
          </p:nvPr>
        </p:nvSpPr>
        <p:spPr/>
        <p:txBody>
          <a:bodyPr/>
          <a:lstStyle/>
          <a:p>
            <a:r>
              <a:rPr lang="en-GB" dirty="0"/>
              <a:t>Permit easy reversal of actions</a:t>
            </a:r>
            <a:endParaRPr lang="de-DE" dirty="0"/>
          </a:p>
        </p:txBody>
      </p:sp>
      <p:sp>
        <p:nvSpPr>
          <p:cNvPr id="3" name="Fußzeilenplatzhalter 2">
            <a:extLst>
              <a:ext uri="{FF2B5EF4-FFF2-40B4-BE49-F238E27FC236}">
                <a16:creationId xmlns:a16="http://schemas.microsoft.com/office/drawing/2014/main" id="{BC1CDA7F-863F-F502-316A-8CF995D5CAB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55D64A3-CD89-5ADD-2C3B-EA3E4172C888}"/>
              </a:ext>
            </a:extLst>
          </p:cNvPr>
          <p:cNvSpPr>
            <a:spLocks noGrp="1"/>
          </p:cNvSpPr>
          <p:nvPr>
            <p:ph type="sldNum" sz="quarter" idx="28"/>
          </p:nvPr>
        </p:nvSpPr>
        <p:spPr/>
        <p:txBody>
          <a:bodyPr/>
          <a:lstStyle/>
          <a:p>
            <a:fld id="{BA24374A-C3A8-471A-8837-3FC31668ABE5}" type="slidenum">
              <a:rPr lang="de-DE" smtClean="0"/>
              <a:pPr/>
              <a:t>46</a:t>
            </a:fld>
            <a:endParaRPr lang="de-DE" dirty="0"/>
          </a:p>
        </p:txBody>
      </p:sp>
      <p:sp>
        <p:nvSpPr>
          <p:cNvPr id="5" name="Textplatzhalter 4">
            <a:extLst>
              <a:ext uri="{FF2B5EF4-FFF2-40B4-BE49-F238E27FC236}">
                <a16:creationId xmlns:a16="http://schemas.microsoft.com/office/drawing/2014/main" id="{F272FB37-72D0-C6A6-461C-D84D21A3BBB3}"/>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B1A35FE3-CBA7-88D1-D10A-FECE5618F007}"/>
              </a:ext>
            </a:extLst>
          </p:cNvPr>
          <p:cNvSpPr>
            <a:spLocks noGrp="1"/>
          </p:cNvSpPr>
          <p:nvPr>
            <p:ph type="body" sz="quarter" idx="29"/>
          </p:nvPr>
        </p:nvSpPr>
        <p:spPr/>
        <p:txBody>
          <a:bodyPr>
            <a:normAutofit/>
          </a:bodyPr>
          <a:lstStyle/>
          <a:p>
            <a:r>
              <a:rPr lang="en-US" dirty="0"/>
              <a:t>As much as possible, </a:t>
            </a:r>
            <a:r>
              <a:rPr lang="en-US" b="1" dirty="0">
                <a:solidFill>
                  <a:schemeClr val="accent1"/>
                </a:solidFill>
              </a:rPr>
              <a:t>actions should be reversible</a:t>
            </a:r>
            <a:r>
              <a:rPr lang="en-US" dirty="0"/>
              <a:t>. </a:t>
            </a:r>
          </a:p>
          <a:p>
            <a:r>
              <a:rPr lang="en-US" dirty="0"/>
              <a:t>This feature </a:t>
            </a:r>
            <a:r>
              <a:rPr lang="en-US" b="1" dirty="0">
                <a:solidFill>
                  <a:schemeClr val="accent1"/>
                </a:solidFill>
              </a:rPr>
              <a:t>relieves anxiety</a:t>
            </a:r>
            <a:r>
              <a:rPr lang="en-US" dirty="0"/>
              <a:t>, since users know that errors can be undone, and </a:t>
            </a:r>
            <a:r>
              <a:rPr lang="en-US" b="1" dirty="0">
                <a:solidFill>
                  <a:schemeClr val="accent1"/>
                </a:solidFill>
              </a:rPr>
              <a:t>encourages exploration </a:t>
            </a:r>
            <a:r>
              <a:rPr lang="en-US" dirty="0"/>
              <a:t>[…]</a:t>
            </a:r>
          </a:p>
          <a:p>
            <a:r>
              <a:rPr lang="en-US" dirty="0"/>
              <a:t>The units of reversibility may be a single action, a data-entry task, or a complete group of actions”</a:t>
            </a:r>
          </a:p>
          <a:p>
            <a:r>
              <a:rPr lang="en-GB" dirty="0"/>
              <a:t>Providing </a:t>
            </a:r>
            <a:r>
              <a:rPr lang="en-GB" b="1" dirty="0">
                <a:solidFill>
                  <a:schemeClr val="accent1"/>
                </a:solidFill>
              </a:rPr>
              <a:t>UNDO functions </a:t>
            </a:r>
          </a:p>
          <a:p>
            <a:pPr lvl="1"/>
            <a:r>
              <a:rPr lang="en-GB" dirty="0"/>
              <a:t>Possibly with infinite depth</a:t>
            </a:r>
          </a:p>
          <a:p>
            <a:pPr lvl="1"/>
            <a:r>
              <a:rPr lang="en-GB" dirty="0"/>
              <a:t>Over sessions</a:t>
            </a:r>
          </a:p>
          <a:p>
            <a:r>
              <a:rPr lang="en-US" dirty="0"/>
              <a:t>Not trivial (conceptually as well as technically)</a:t>
            </a:r>
          </a:p>
          <a:p>
            <a:pPr lvl="1"/>
            <a:r>
              <a:rPr lang="en-GB" i="1" dirty="0"/>
              <a:t>write a text, copy it into the clipboard, undo the writing, </a:t>
            </a:r>
            <a:r>
              <a:rPr lang="en-GB" i="1" dirty="0">
                <a:sym typeface="Wingdings" charset="0"/>
              </a:rPr>
              <a:t>the text is still in the clipboard…</a:t>
            </a:r>
            <a:r>
              <a:rPr lang="de-DE" i="1" dirty="0"/>
              <a:t> </a:t>
            </a:r>
            <a:endParaRPr lang="de-DE" dirty="0"/>
          </a:p>
          <a:p>
            <a:endParaRPr lang="de-DE" dirty="0"/>
          </a:p>
        </p:txBody>
      </p:sp>
      <p:pic>
        <p:nvPicPr>
          <p:cNvPr id="7" name="Picture 5">
            <a:extLst>
              <a:ext uri="{FF2B5EF4-FFF2-40B4-BE49-F238E27FC236}">
                <a16:creationId xmlns:a16="http://schemas.microsoft.com/office/drawing/2014/main" id="{CA40F052-EF64-96A7-222E-04529806E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3677" y="4702108"/>
            <a:ext cx="1528253" cy="50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8FAE688D-1346-9325-76C7-2D0786A2412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49" b="97847" l="3789" r="94858"/>
                    </a14:imgEffect>
                  </a14:imgLayer>
                </a14:imgProps>
              </a:ext>
            </a:extLst>
          </a:blip>
          <a:stretch>
            <a:fillRect/>
          </a:stretch>
        </p:blipFill>
        <p:spPr>
          <a:xfrm>
            <a:off x="9220705" y="3217648"/>
            <a:ext cx="2431842" cy="1375521"/>
          </a:xfrm>
          <a:prstGeom prst="rect">
            <a:avLst/>
          </a:prstGeom>
        </p:spPr>
      </p:pic>
    </p:spTree>
    <p:extLst>
      <p:ext uri="{BB962C8B-B14F-4D97-AF65-F5344CB8AC3E}">
        <p14:creationId xmlns:p14="http://schemas.microsoft.com/office/powerpoint/2010/main" val="1955868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8FF56-985C-DA32-AFD4-C9D8097C0BBD}"/>
              </a:ext>
            </a:extLst>
          </p:cNvPr>
          <p:cNvSpPr>
            <a:spLocks noGrp="1"/>
          </p:cNvSpPr>
          <p:nvPr>
            <p:ph type="title"/>
          </p:nvPr>
        </p:nvSpPr>
        <p:spPr/>
        <p:txBody>
          <a:bodyPr/>
          <a:lstStyle/>
          <a:p>
            <a:r>
              <a:rPr lang="en-GB" dirty="0"/>
              <a:t>Permit easy reversal of actions</a:t>
            </a:r>
            <a:endParaRPr lang="de-DE" dirty="0"/>
          </a:p>
        </p:txBody>
      </p:sp>
      <p:sp>
        <p:nvSpPr>
          <p:cNvPr id="3" name="Fußzeilenplatzhalter 2">
            <a:extLst>
              <a:ext uri="{FF2B5EF4-FFF2-40B4-BE49-F238E27FC236}">
                <a16:creationId xmlns:a16="http://schemas.microsoft.com/office/drawing/2014/main" id="{5C46BE6B-A581-26E8-5B25-720DD5D228F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DD6C599-2ED6-10F8-90E8-D91E529E0FD4}"/>
              </a:ext>
            </a:extLst>
          </p:cNvPr>
          <p:cNvSpPr>
            <a:spLocks noGrp="1"/>
          </p:cNvSpPr>
          <p:nvPr>
            <p:ph type="sldNum" sz="quarter" idx="28"/>
          </p:nvPr>
        </p:nvSpPr>
        <p:spPr/>
        <p:txBody>
          <a:bodyPr/>
          <a:lstStyle/>
          <a:p>
            <a:fld id="{BA24374A-C3A8-471A-8837-3FC31668ABE5}" type="slidenum">
              <a:rPr lang="de-DE" smtClean="0"/>
              <a:pPr/>
              <a:t>47</a:t>
            </a:fld>
            <a:endParaRPr lang="de-DE" dirty="0"/>
          </a:p>
        </p:txBody>
      </p:sp>
      <p:sp>
        <p:nvSpPr>
          <p:cNvPr id="5" name="Textplatzhalter 4">
            <a:extLst>
              <a:ext uri="{FF2B5EF4-FFF2-40B4-BE49-F238E27FC236}">
                <a16:creationId xmlns:a16="http://schemas.microsoft.com/office/drawing/2014/main" id="{305F24ED-3AD0-CF72-957E-0E59A4E826CC}"/>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0C9EA109-0A28-7D50-31D5-70AE2324C897}"/>
              </a:ext>
            </a:extLst>
          </p:cNvPr>
          <p:cNvSpPr>
            <a:spLocks noGrp="1"/>
          </p:cNvSpPr>
          <p:nvPr>
            <p:ph type="body" sz="quarter" idx="29"/>
          </p:nvPr>
        </p:nvSpPr>
        <p:spPr>
          <a:xfrm>
            <a:off x="695325" y="1449388"/>
            <a:ext cx="7968844" cy="4679950"/>
          </a:xfrm>
        </p:spPr>
        <p:txBody>
          <a:bodyPr>
            <a:normAutofit fontScale="92500" lnSpcReduction="20000"/>
          </a:bodyPr>
          <a:lstStyle/>
          <a:p>
            <a:r>
              <a:rPr lang="en-GB" dirty="0"/>
              <a:t>As a basic rule – all actions should be reversible</a:t>
            </a:r>
          </a:p>
          <a:p>
            <a:r>
              <a:rPr lang="en-GB" dirty="0"/>
              <a:t>When is this not possible?</a:t>
            </a:r>
          </a:p>
          <a:p>
            <a:pPr lvl="1"/>
            <a:r>
              <a:rPr lang="en-GB" dirty="0"/>
              <a:t>Communication applications (e.g. email)</a:t>
            </a:r>
          </a:p>
          <a:p>
            <a:pPr lvl="1"/>
            <a:r>
              <a:rPr lang="en-GB" dirty="0"/>
              <a:t>Smart environments</a:t>
            </a:r>
          </a:p>
          <a:p>
            <a:pPr lvl="1"/>
            <a:r>
              <a:rPr lang="en-GB" dirty="0"/>
              <a:t>Machines</a:t>
            </a:r>
          </a:p>
          <a:p>
            <a:pPr lvl="1"/>
            <a:r>
              <a:rPr lang="en-GB" dirty="0"/>
              <a:t>Cars</a:t>
            </a:r>
          </a:p>
          <a:p>
            <a:r>
              <a:rPr lang="en-GB" dirty="0"/>
              <a:t>In certain settings processes and basic </a:t>
            </a:r>
            <a:r>
              <a:rPr lang="en-GB" b="1" dirty="0">
                <a:solidFill>
                  <a:schemeClr val="accent1"/>
                </a:solidFill>
              </a:rPr>
              <a:t>physical laws prevent reversal of actions. </a:t>
            </a:r>
            <a:r>
              <a:rPr lang="en-GB" dirty="0"/>
              <a:t>Here an interaction layer (buffering user interaction) may be possible – but not always (e.g. breaks, emergency stop)</a:t>
            </a:r>
            <a:r>
              <a:rPr lang="de-DE" dirty="0"/>
              <a:t> </a:t>
            </a:r>
          </a:p>
          <a:p>
            <a:r>
              <a:rPr lang="en-US" dirty="0"/>
              <a:t>What is the cost? </a:t>
            </a:r>
          </a:p>
          <a:p>
            <a:pPr lvl="1"/>
            <a:r>
              <a:rPr lang="en-US" dirty="0"/>
              <a:t>Memory? </a:t>
            </a:r>
          </a:p>
          <a:p>
            <a:pPr lvl="1"/>
            <a:r>
              <a:rPr lang="en-US" dirty="0"/>
              <a:t>Complexity?</a:t>
            </a:r>
          </a:p>
          <a:p>
            <a:endParaRPr lang="de-DE" dirty="0"/>
          </a:p>
          <a:p>
            <a:endParaRPr lang="de-DE" dirty="0"/>
          </a:p>
        </p:txBody>
      </p:sp>
      <p:pic>
        <p:nvPicPr>
          <p:cNvPr id="7" name="Grafik 6">
            <a:extLst>
              <a:ext uri="{FF2B5EF4-FFF2-40B4-BE49-F238E27FC236}">
                <a16:creationId xmlns:a16="http://schemas.microsoft.com/office/drawing/2014/main" id="{F175E8FE-8AE8-3EE3-C49A-602BAAE2C337}"/>
              </a:ext>
            </a:extLst>
          </p:cNvPr>
          <p:cNvPicPr>
            <a:picLocks noChangeAspect="1"/>
          </p:cNvPicPr>
          <p:nvPr/>
        </p:nvPicPr>
        <p:blipFill rotWithShape="1">
          <a:blip r:embed="rId2"/>
          <a:srcRect l="9587"/>
          <a:stretch/>
        </p:blipFill>
        <p:spPr>
          <a:xfrm>
            <a:off x="8664169" y="1592264"/>
            <a:ext cx="3372492" cy="2735616"/>
          </a:xfrm>
          <a:prstGeom prst="rect">
            <a:avLst/>
          </a:prstGeom>
        </p:spPr>
      </p:pic>
    </p:spTree>
    <p:extLst>
      <p:ext uri="{BB962C8B-B14F-4D97-AF65-F5344CB8AC3E}">
        <p14:creationId xmlns:p14="http://schemas.microsoft.com/office/powerpoint/2010/main" val="2985920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AF14F-4B87-E011-4AF1-C36F4A06E6E0}"/>
              </a:ext>
            </a:extLst>
          </p:cNvPr>
          <p:cNvSpPr>
            <a:spLocks noGrp="1"/>
          </p:cNvSpPr>
          <p:nvPr>
            <p:ph type="title"/>
          </p:nvPr>
        </p:nvSpPr>
        <p:spPr/>
        <p:txBody>
          <a:bodyPr/>
          <a:lstStyle/>
          <a:p>
            <a:r>
              <a:rPr lang="en-GB" dirty="0"/>
              <a:t>Keep users in control</a:t>
            </a:r>
            <a:endParaRPr lang="de-DE" dirty="0"/>
          </a:p>
        </p:txBody>
      </p:sp>
      <p:sp>
        <p:nvSpPr>
          <p:cNvPr id="3" name="Fußzeilenplatzhalter 2">
            <a:extLst>
              <a:ext uri="{FF2B5EF4-FFF2-40B4-BE49-F238E27FC236}">
                <a16:creationId xmlns:a16="http://schemas.microsoft.com/office/drawing/2014/main" id="{C2391938-915C-7D33-4FF4-98ACA31871B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C475228-A85C-7526-A185-2ED3C87CF444}"/>
              </a:ext>
            </a:extLst>
          </p:cNvPr>
          <p:cNvSpPr>
            <a:spLocks noGrp="1"/>
          </p:cNvSpPr>
          <p:nvPr>
            <p:ph type="sldNum" sz="quarter" idx="28"/>
          </p:nvPr>
        </p:nvSpPr>
        <p:spPr/>
        <p:txBody>
          <a:bodyPr/>
          <a:lstStyle/>
          <a:p>
            <a:fld id="{BA24374A-C3A8-471A-8837-3FC31668ABE5}" type="slidenum">
              <a:rPr lang="de-DE" smtClean="0"/>
              <a:pPr/>
              <a:t>48</a:t>
            </a:fld>
            <a:endParaRPr lang="de-DE" dirty="0"/>
          </a:p>
        </p:txBody>
      </p:sp>
      <p:sp>
        <p:nvSpPr>
          <p:cNvPr id="5" name="Textplatzhalter 4">
            <a:extLst>
              <a:ext uri="{FF2B5EF4-FFF2-40B4-BE49-F238E27FC236}">
                <a16:creationId xmlns:a16="http://schemas.microsoft.com/office/drawing/2014/main" id="{EC521DA2-96A5-FCEA-A18D-9052930F4DEC}"/>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28CA6C1C-38A5-031F-E69D-5F9B8C9C7EB1}"/>
              </a:ext>
            </a:extLst>
          </p:cNvPr>
          <p:cNvSpPr>
            <a:spLocks noGrp="1"/>
          </p:cNvSpPr>
          <p:nvPr>
            <p:ph type="body" sz="quarter" idx="29"/>
          </p:nvPr>
        </p:nvSpPr>
        <p:spPr/>
        <p:txBody>
          <a:bodyPr/>
          <a:lstStyle/>
          <a:p>
            <a:r>
              <a:rPr lang="en-US" dirty="0"/>
              <a:t>“Experienced users strongly desire the sense that they are </a:t>
            </a:r>
            <a:r>
              <a:rPr lang="en-US" b="1" dirty="0">
                <a:solidFill>
                  <a:schemeClr val="accent1"/>
                </a:solidFill>
              </a:rPr>
              <a:t>in charge of the interface</a:t>
            </a:r>
            <a:r>
              <a:rPr lang="en-US" b="1" dirty="0"/>
              <a:t> </a:t>
            </a:r>
            <a:r>
              <a:rPr lang="en-US" dirty="0"/>
              <a:t>and that the interface responds to their actions. </a:t>
            </a:r>
          </a:p>
          <a:p>
            <a:r>
              <a:rPr lang="en-US" dirty="0"/>
              <a:t>They </a:t>
            </a:r>
            <a:r>
              <a:rPr lang="en-US" b="1" dirty="0">
                <a:solidFill>
                  <a:schemeClr val="accent1"/>
                </a:solidFill>
              </a:rPr>
              <a:t>don’t want surprises </a:t>
            </a:r>
            <a:r>
              <a:rPr lang="en-US" dirty="0"/>
              <a:t>or changes in familiar behavior”</a:t>
            </a:r>
          </a:p>
          <a:p>
            <a:r>
              <a:rPr lang="en-GB" dirty="0"/>
              <a:t>Avoid non-causality</a:t>
            </a:r>
          </a:p>
          <a:p>
            <a:r>
              <a:rPr lang="en-GB" dirty="0"/>
              <a:t>The system should be predictable</a:t>
            </a:r>
          </a:p>
          <a:p>
            <a:r>
              <a:rPr lang="en-GB" dirty="0"/>
              <a:t>Current developments (AI, Ubicomp) are in contrast:</a:t>
            </a:r>
          </a:p>
          <a:p>
            <a:pPr lvl="1"/>
            <a:r>
              <a:rPr lang="en-GB" dirty="0"/>
              <a:t>Intelligent agents</a:t>
            </a:r>
          </a:p>
          <a:p>
            <a:pPr lvl="1"/>
            <a:r>
              <a:rPr lang="en-GB" dirty="0"/>
              <a:t>Smart environments</a:t>
            </a:r>
            <a:r>
              <a:rPr lang="de-DE" dirty="0"/>
              <a:t> </a:t>
            </a:r>
          </a:p>
          <a:p>
            <a:r>
              <a:rPr lang="en-US" dirty="0"/>
              <a:t>…or just feeling in control</a:t>
            </a:r>
            <a:endParaRPr lang="de-DE" dirty="0"/>
          </a:p>
          <a:p>
            <a:endParaRPr lang="de-DE" dirty="0"/>
          </a:p>
        </p:txBody>
      </p:sp>
    </p:spTree>
    <p:extLst>
      <p:ext uri="{BB962C8B-B14F-4D97-AF65-F5344CB8AC3E}">
        <p14:creationId xmlns:p14="http://schemas.microsoft.com/office/powerpoint/2010/main" val="977353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A042E-7294-72BA-6D95-AB87A73964F6}"/>
              </a:ext>
            </a:extLst>
          </p:cNvPr>
          <p:cNvSpPr>
            <a:spLocks noGrp="1"/>
          </p:cNvSpPr>
          <p:nvPr>
            <p:ph type="title"/>
          </p:nvPr>
        </p:nvSpPr>
        <p:spPr/>
        <p:txBody>
          <a:bodyPr/>
          <a:lstStyle/>
          <a:p>
            <a:r>
              <a:rPr lang="en-GB" dirty="0"/>
              <a:t>Reduce short-term memory load</a:t>
            </a:r>
            <a:endParaRPr lang="de-DE" dirty="0"/>
          </a:p>
        </p:txBody>
      </p:sp>
      <p:sp>
        <p:nvSpPr>
          <p:cNvPr id="3" name="Fußzeilenplatzhalter 2">
            <a:extLst>
              <a:ext uri="{FF2B5EF4-FFF2-40B4-BE49-F238E27FC236}">
                <a16:creationId xmlns:a16="http://schemas.microsoft.com/office/drawing/2014/main" id="{666F4BA7-848D-0DE9-C745-6B985422CFA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5E74ED2-B16B-32E3-7B27-85CEC07057F0}"/>
              </a:ext>
            </a:extLst>
          </p:cNvPr>
          <p:cNvSpPr>
            <a:spLocks noGrp="1"/>
          </p:cNvSpPr>
          <p:nvPr>
            <p:ph type="sldNum" sz="quarter" idx="28"/>
          </p:nvPr>
        </p:nvSpPr>
        <p:spPr/>
        <p:txBody>
          <a:bodyPr/>
          <a:lstStyle/>
          <a:p>
            <a:fld id="{BA24374A-C3A8-471A-8837-3FC31668ABE5}" type="slidenum">
              <a:rPr lang="de-DE" smtClean="0"/>
              <a:pPr/>
              <a:t>49</a:t>
            </a:fld>
            <a:endParaRPr lang="de-DE" dirty="0"/>
          </a:p>
        </p:txBody>
      </p:sp>
      <p:sp>
        <p:nvSpPr>
          <p:cNvPr id="5" name="Textplatzhalter 4">
            <a:extLst>
              <a:ext uri="{FF2B5EF4-FFF2-40B4-BE49-F238E27FC236}">
                <a16:creationId xmlns:a16="http://schemas.microsoft.com/office/drawing/2014/main" id="{D006223C-1690-AB50-8395-0886679EB0B3}"/>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A1AFFD2C-C1BA-647A-39FE-8A26DEC33E37}"/>
              </a:ext>
            </a:extLst>
          </p:cNvPr>
          <p:cNvSpPr>
            <a:spLocks noGrp="1"/>
          </p:cNvSpPr>
          <p:nvPr>
            <p:ph type="body" sz="quarter" idx="29"/>
          </p:nvPr>
        </p:nvSpPr>
        <p:spPr/>
        <p:txBody>
          <a:bodyPr/>
          <a:lstStyle/>
          <a:p>
            <a:r>
              <a:rPr lang="en-US" dirty="0"/>
              <a:t>“Humans’ </a:t>
            </a:r>
            <a:r>
              <a:rPr lang="en-US" b="1" dirty="0">
                <a:solidFill>
                  <a:schemeClr val="accent1"/>
                </a:solidFill>
              </a:rPr>
              <a:t>limited capacity for information processing </a:t>
            </a:r>
            <a:r>
              <a:rPr lang="en-US" dirty="0"/>
              <a:t>in short-term memory requires that designers avoid interfaces</a:t>
            </a:r>
            <a:br>
              <a:rPr lang="en-US" dirty="0"/>
            </a:br>
            <a:r>
              <a:rPr lang="en-US" dirty="0"/>
              <a:t>in which users must remember information from one display and then use that information on another display.”</a:t>
            </a:r>
          </a:p>
          <a:p>
            <a:r>
              <a:rPr lang="en-US" dirty="0"/>
              <a:t>“rule of thumb is that people can remember ‘</a:t>
            </a:r>
            <a:r>
              <a:rPr lang="en-US" b="1" dirty="0">
                <a:solidFill>
                  <a:schemeClr val="accent1"/>
                </a:solidFill>
              </a:rPr>
              <a:t>seven plus or minus two chunks</a:t>
            </a:r>
            <a:r>
              <a:rPr lang="en-US" dirty="0"/>
              <a:t>’ of information”</a:t>
            </a:r>
          </a:p>
          <a:p>
            <a:r>
              <a:rPr lang="en-US" dirty="0"/>
              <a:t>The system should remember, not the user</a:t>
            </a:r>
          </a:p>
          <a:p>
            <a:pPr lvl="1"/>
            <a:r>
              <a:rPr lang="en-US" dirty="0"/>
              <a:t>Make information that is required visible </a:t>
            </a:r>
          </a:p>
          <a:p>
            <a:pPr lvl="1"/>
            <a:r>
              <a:rPr lang="en-US" dirty="0"/>
              <a:t>Recognition is easier than recall, use memory aids (visual or audio)</a:t>
            </a:r>
          </a:p>
          <a:p>
            <a:endParaRPr lang="de-DE" dirty="0"/>
          </a:p>
        </p:txBody>
      </p:sp>
    </p:spTree>
    <p:extLst>
      <p:ext uri="{BB962C8B-B14F-4D97-AF65-F5344CB8AC3E}">
        <p14:creationId xmlns:p14="http://schemas.microsoft.com/office/powerpoint/2010/main" val="353215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A645B76-D6A7-6128-D01A-DAE87D587038}"/>
              </a:ext>
            </a:extLst>
          </p:cNvPr>
          <p:cNvSpPr>
            <a:spLocks noGrp="1"/>
          </p:cNvSpPr>
          <p:nvPr>
            <p:ph type="title"/>
          </p:nvPr>
        </p:nvSpPr>
        <p:spPr/>
        <p:txBody>
          <a:bodyPr>
            <a:normAutofit/>
          </a:bodyPr>
          <a:lstStyle/>
          <a:p>
            <a:r>
              <a:rPr lang="en-US" dirty="0"/>
              <a:t>Principles to Support Usability </a:t>
            </a:r>
            <a:r>
              <a:rPr lang="de-DE" dirty="0" err="1"/>
              <a:t>by</a:t>
            </a:r>
            <a:r>
              <a:rPr lang="de-DE" dirty="0"/>
              <a:t> Dix et al.</a:t>
            </a:r>
          </a:p>
        </p:txBody>
      </p:sp>
      <p:sp>
        <p:nvSpPr>
          <p:cNvPr id="3" name="Fußzeilenplatzhalter 2">
            <a:extLst>
              <a:ext uri="{FF2B5EF4-FFF2-40B4-BE49-F238E27FC236}">
                <a16:creationId xmlns:a16="http://schemas.microsoft.com/office/drawing/2014/main" id="{763A17BD-546A-7E02-05BB-BBEC6DF378B9}"/>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68FEB85-E6F2-9069-8E1F-8BA28F72FA80}"/>
              </a:ext>
            </a:extLst>
          </p:cNvPr>
          <p:cNvSpPr>
            <a:spLocks noGrp="1"/>
          </p:cNvSpPr>
          <p:nvPr>
            <p:ph type="sldNum" sz="quarter" idx="33"/>
          </p:nvPr>
        </p:nvSpPr>
        <p:spPr/>
        <p:txBody>
          <a:bodyPr/>
          <a:lstStyle/>
          <a:p>
            <a:fld id="{BA24374A-C3A8-471A-8837-3FC31668ABE5}" type="slidenum">
              <a:rPr lang="de-DE" smtClean="0"/>
              <a:pPr/>
              <a:t>5</a:t>
            </a:fld>
            <a:endParaRPr lang="de-DE" dirty="0"/>
          </a:p>
        </p:txBody>
      </p:sp>
      <p:sp>
        <p:nvSpPr>
          <p:cNvPr id="8" name="Textplatzhalter 7">
            <a:extLst>
              <a:ext uri="{FF2B5EF4-FFF2-40B4-BE49-F238E27FC236}">
                <a16:creationId xmlns:a16="http://schemas.microsoft.com/office/drawing/2014/main" id="{DEB1F51D-B7E8-B2C6-0AA4-221C2C52EB47}"/>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2D3E234A-0DFC-DA61-18B4-EEC23223E878}"/>
              </a:ext>
            </a:extLst>
          </p:cNvPr>
          <p:cNvSpPr>
            <a:spLocks noGrp="1"/>
          </p:cNvSpPr>
          <p:nvPr>
            <p:ph type="body" sz="quarter" idx="34"/>
          </p:nvPr>
        </p:nvSpPr>
        <p:spPr/>
        <p:txBody>
          <a:bodyPr/>
          <a:lstStyle/>
          <a:p>
            <a:r>
              <a:rPr lang="en-US" dirty="0"/>
              <a:t>Principle 1: </a:t>
            </a:r>
            <a:r>
              <a:rPr lang="en-US" b="1" dirty="0">
                <a:solidFill>
                  <a:schemeClr val="accent1"/>
                </a:solidFill>
              </a:rPr>
              <a:t>Learnability</a:t>
            </a:r>
          </a:p>
          <a:p>
            <a:r>
              <a:rPr lang="en-US" dirty="0"/>
              <a:t>Principle 2: </a:t>
            </a:r>
            <a:r>
              <a:rPr lang="en-US" b="1" dirty="0">
                <a:solidFill>
                  <a:schemeClr val="accent1"/>
                </a:solidFill>
              </a:rPr>
              <a:t>Flexibility</a:t>
            </a:r>
          </a:p>
          <a:p>
            <a:r>
              <a:rPr lang="en-US" dirty="0"/>
              <a:t>Principle 3: </a:t>
            </a:r>
            <a:r>
              <a:rPr lang="en-US" b="1" dirty="0">
                <a:solidFill>
                  <a:schemeClr val="accent1"/>
                </a:solidFill>
              </a:rPr>
              <a:t>Robustness</a:t>
            </a:r>
          </a:p>
          <a:p>
            <a:endParaRPr lang="en-US" dirty="0"/>
          </a:p>
          <a:p>
            <a:endParaRPr lang="de-DE" dirty="0"/>
          </a:p>
          <a:p>
            <a:endParaRPr lang="de-DE" dirty="0"/>
          </a:p>
        </p:txBody>
      </p:sp>
      <p:sp>
        <p:nvSpPr>
          <p:cNvPr id="9" name="Inhaltsplatzhalter 8">
            <a:extLst>
              <a:ext uri="{FF2B5EF4-FFF2-40B4-BE49-F238E27FC236}">
                <a16:creationId xmlns:a16="http://schemas.microsoft.com/office/drawing/2014/main" id="{9481C87A-C790-44ED-C3F8-075D7B161452}"/>
              </a:ext>
            </a:extLst>
          </p:cNvPr>
          <p:cNvSpPr>
            <a:spLocks noGrp="1"/>
          </p:cNvSpPr>
          <p:nvPr>
            <p:ph sz="quarter" idx="35"/>
          </p:nvPr>
        </p:nvSpPr>
        <p:spPr/>
        <p:txBody>
          <a:bodyPr/>
          <a:lstStyle/>
          <a:p>
            <a:r>
              <a:rPr lang="de-DE" dirty="0"/>
              <a:t>Dix, A. J., Finlay, J., </a:t>
            </a:r>
            <a:r>
              <a:rPr lang="de-DE" dirty="0" err="1"/>
              <a:t>Abowd</a:t>
            </a:r>
            <a:r>
              <a:rPr lang="de-DE" dirty="0"/>
              <a:t>, G. D., &amp; Beale, R. (2003). Human-computer </a:t>
            </a:r>
            <a:r>
              <a:rPr lang="de-DE" dirty="0" err="1"/>
              <a:t>interaction</a:t>
            </a:r>
            <a:r>
              <a:rPr lang="de-DE" dirty="0"/>
              <a:t>. Pearson Education    https://hcibook.com/.</a:t>
            </a:r>
          </a:p>
        </p:txBody>
      </p:sp>
    </p:spTree>
    <p:extLst>
      <p:ext uri="{BB962C8B-B14F-4D97-AF65-F5344CB8AC3E}">
        <p14:creationId xmlns:p14="http://schemas.microsoft.com/office/powerpoint/2010/main" val="2514354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2EC9CC-A540-6C04-0D46-BB614DC60E3B}"/>
              </a:ext>
            </a:extLst>
          </p:cNvPr>
          <p:cNvSpPr>
            <a:spLocks noGrp="1"/>
          </p:cNvSpPr>
          <p:nvPr>
            <p:ph type="title"/>
          </p:nvPr>
        </p:nvSpPr>
        <p:spPr/>
        <p:txBody>
          <a:bodyPr/>
          <a:lstStyle/>
          <a:p>
            <a:r>
              <a:rPr lang="en-GB" dirty="0"/>
              <a:t>Enable frequent users to use shortcuts</a:t>
            </a:r>
            <a:endParaRPr lang="de-DE" dirty="0"/>
          </a:p>
        </p:txBody>
      </p:sp>
      <p:sp>
        <p:nvSpPr>
          <p:cNvPr id="3" name="Fußzeilenplatzhalter 2">
            <a:extLst>
              <a:ext uri="{FF2B5EF4-FFF2-40B4-BE49-F238E27FC236}">
                <a16:creationId xmlns:a16="http://schemas.microsoft.com/office/drawing/2014/main" id="{3C88ED92-B836-B97F-60E6-AC83576D60C7}"/>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E40B6C2-8CD6-1DBA-C58C-8C77CB7CCFA0}"/>
              </a:ext>
            </a:extLst>
          </p:cNvPr>
          <p:cNvSpPr>
            <a:spLocks noGrp="1"/>
          </p:cNvSpPr>
          <p:nvPr>
            <p:ph type="sldNum" sz="quarter" idx="28"/>
          </p:nvPr>
        </p:nvSpPr>
        <p:spPr/>
        <p:txBody>
          <a:bodyPr/>
          <a:lstStyle/>
          <a:p>
            <a:fld id="{BA24374A-C3A8-471A-8837-3FC31668ABE5}" type="slidenum">
              <a:rPr lang="de-DE" smtClean="0"/>
              <a:pPr/>
              <a:t>50</a:t>
            </a:fld>
            <a:endParaRPr lang="de-DE" dirty="0"/>
          </a:p>
        </p:txBody>
      </p:sp>
      <p:sp>
        <p:nvSpPr>
          <p:cNvPr id="5" name="Textplatzhalter 4">
            <a:extLst>
              <a:ext uri="{FF2B5EF4-FFF2-40B4-BE49-F238E27FC236}">
                <a16:creationId xmlns:a16="http://schemas.microsoft.com/office/drawing/2014/main" id="{076B35E7-363D-F011-5811-EAD89BBD0469}"/>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AB134C9C-3CBF-6DF2-5149-F40387C2351F}"/>
              </a:ext>
            </a:extLst>
          </p:cNvPr>
          <p:cNvSpPr>
            <a:spLocks noGrp="1"/>
          </p:cNvSpPr>
          <p:nvPr>
            <p:ph type="body" sz="quarter" idx="29"/>
          </p:nvPr>
        </p:nvSpPr>
        <p:spPr/>
        <p:txBody>
          <a:bodyPr/>
          <a:lstStyle/>
          <a:p>
            <a:r>
              <a:rPr lang="en-GB" dirty="0"/>
              <a:t>Improves </a:t>
            </a:r>
            <a:r>
              <a:rPr lang="en-GB" b="1" dirty="0">
                <a:solidFill>
                  <a:schemeClr val="accent1"/>
                </a:solidFill>
              </a:rPr>
              <a:t>speed</a:t>
            </a:r>
            <a:r>
              <a:rPr lang="en-GB" dirty="0"/>
              <a:t> for </a:t>
            </a:r>
            <a:r>
              <a:rPr lang="en-GB" b="1" dirty="0">
                <a:solidFill>
                  <a:schemeClr val="accent1"/>
                </a:solidFill>
              </a:rPr>
              <a:t>experienced</a:t>
            </a:r>
            <a:r>
              <a:rPr lang="en-GB" dirty="0">
                <a:solidFill>
                  <a:schemeClr val="accent1"/>
                </a:solidFill>
              </a:rPr>
              <a:t> </a:t>
            </a:r>
            <a:r>
              <a:rPr lang="en-GB" b="1" dirty="0">
                <a:solidFill>
                  <a:schemeClr val="accent1"/>
                </a:solidFill>
              </a:rPr>
              <a:t>users</a:t>
            </a:r>
          </a:p>
          <a:p>
            <a:r>
              <a:rPr lang="en-GB" dirty="0"/>
              <a:t>Shortcuts on different levels</a:t>
            </a:r>
          </a:p>
          <a:p>
            <a:pPr lvl="1"/>
            <a:r>
              <a:rPr lang="en-GB" dirty="0"/>
              <a:t>Access to </a:t>
            </a:r>
            <a:r>
              <a:rPr lang="en-GB" b="1" dirty="0">
                <a:solidFill>
                  <a:schemeClr val="accent1"/>
                </a:solidFill>
              </a:rPr>
              <a:t>single commands</a:t>
            </a:r>
            <a:r>
              <a:rPr lang="en-GB" dirty="0"/>
              <a:t>, e.g. CTRL+S or toolbar</a:t>
            </a:r>
          </a:p>
          <a:p>
            <a:pPr lvl="1"/>
            <a:r>
              <a:rPr lang="en-GB" b="1" dirty="0">
                <a:solidFill>
                  <a:schemeClr val="accent1"/>
                </a:solidFill>
              </a:rPr>
              <a:t>Customizing</a:t>
            </a:r>
            <a:r>
              <a:rPr lang="en-GB" dirty="0"/>
              <a:t> of commands and environments, e.g. printer pre-set (duplex, A4, …) </a:t>
            </a:r>
          </a:p>
          <a:p>
            <a:pPr lvl="1"/>
            <a:r>
              <a:rPr lang="en-GB" b="1" dirty="0">
                <a:solidFill>
                  <a:schemeClr val="accent1"/>
                </a:solidFill>
              </a:rPr>
              <a:t>Reusing actions</a:t>
            </a:r>
            <a:r>
              <a:rPr lang="en-GB" dirty="0">
                <a:solidFill>
                  <a:schemeClr val="accent1"/>
                </a:solidFill>
              </a:rPr>
              <a:t> </a:t>
            </a:r>
            <a:r>
              <a:rPr lang="en-GB" dirty="0"/>
              <a:t>performed, e.g. history in command lines, macro functionality</a:t>
            </a:r>
          </a:p>
          <a:p>
            <a:r>
              <a:rPr lang="en-GB" dirty="0"/>
              <a:t>Shortcuts to single commands are related to consistency </a:t>
            </a:r>
          </a:p>
          <a:p>
            <a:pPr lvl="1"/>
            <a:r>
              <a:rPr lang="en-GB" dirty="0"/>
              <a:t>CTRL+X, CTRL+C, CTRL+V in Microsoft </a:t>
            </a:r>
            <a:br>
              <a:rPr lang="en-GB" dirty="0"/>
            </a:br>
            <a:r>
              <a:rPr lang="en-GB" dirty="0"/>
              <a:t>applications for cut, copy, and paste</a:t>
            </a:r>
          </a:p>
          <a:p>
            <a:pPr lvl="1"/>
            <a:r>
              <a:rPr lang="en-GB" dirty="0"/>
              <a:t>However CTRL+S (saving a document)</a:t>
            </a:r>
            <a:br>
              <a:rPr lang="en-GB" dirty="0"/>
            </a:br>
            <a:r>
              <a:rPr lang="en-GB" dirty="0"/>
              <a:t>is only implemented in some applications…</a:t>
            </a:r>
          </a:p>
          <a:p>
            <a:endParaRPr lang="de-DE" dirty="0"/>
          </a:p>
        </p:txBody>
      </p:sp>
      <p:pic>
        <p:nvPicPr>
          <p:cNvPr id="7" name="Grafik 6">
            <a:extLst>
              <a:ext uri="{FF2B5EF4-FFF2-40B4-BE49-F238E27FC236}">
                <a16:creationId xmlns:a16="http://schemas.microsoft.com/office/drawing/2014/main" id="{E53AAFA8-D446-37A0-1711-F493A620DA7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93" b="96628" l="9911" r="93558">
                        <a14:foregroundMark x1="29435" y1="61089" x2="29435" y2="61089"/>
                        <a14:foregroundMark x1="32012" y1="60052" x2="32012" y2="60052"/>
                        <a14:foregroundMark x1="33499" y1="66667" x2="33499" y2="66667"/>
                        <a14:foregroundMark x1="53221" y1="57328" x2="53221" y2="57328"/>
                        <a14:foregroundMark x1="53023" y1="60052" x2="53023" y2="60052"/>
                        <a14:foregroundMark x1="54509" y1="59274" x2="54509" y2="59274"/>
                        <a14:foregroundMark x1="55897" y1="60700" x2="55897" y2="60700"/>
                        <a14:foregroundMark x1="54807" y1="66796" x2="54807" y2="66796"/>
                        <a14:foregroundMark x1="55104" y1="69650" x2="55104" y2="69650"/>
                        <a14:foregroundMark x1="55104" y1="69650" x2="55104" y2="69650"/>
                        <a14:foregroundMark x1="54212" y1="70169" x2="54212" y2="70169"/>
                        <a14:foregroundMark x1="51933" y1="71206" x2="51933" y2="71206"/>
                        <a14:foregroundMark x1="46878" y1="73671" x2="46878" y2="73671"/>
                        <a14:foregroundMark x1="38454" y1="82361" x2="38454" y2="82361"/>
                        <a14:foregroundMark x1="66006" y1="79637" x2="66006" y2="79637"/>
                        <a14:foregroundMark x1="69376" y1="76265" x2="69376" y2="76265"/>
                        <a14:foregroundMark x1="69376" y1="69131" x2="69376" y2="69131"/>
                        <a14:foregroundMark x1="69772" y1="63424" x2="69772" y2="63424"/>
                        <a14:foregroundMark x1="70268" y1="61349" x2="70268" y2="61349"/>
                        <a14:foregroundMark x1="73835" y1="61349" x2="73835" y2="61349"/>
                        <a14:foregroundMark x1="77701" y1="60960" x2="77701" y2="60960"/>
                        <a14:foregroundMark x1="79881" y1="61089" x2="79881" y2="61089"/>
                        <a14:foregroundMark x1="39445" y1="16602" x2="39445" y2="16602"/>
                        <a14:foregroundMark x1="41427" y1="17510" x2="41427" y2="17510"/>
                        <a14:foregroundMark x1="44995" y1="22438" x2="44995" y2="22438"/>
                        <a14:foregroundMark x1="45788" y1="26719" x2="45788" y2="26719"/>
                        <a14:foregroundMark x1="47175" y1="30091" x2="47175" y2="30091"/>
                        <a14:foregroundMark x1="67294" y1="30220" x2="67294" y2="30220"/>
                        <a14:foregroundMark x1="61843" y1="32296" x2="61843" y2="32296"/>
                        <a14:foregroundMark x1="65808" y1="37484" x2="65808" y2="37484"/>
                        <a14:foregroundMark x1="72250" y1="36706" x2="72250" y2="36706"/>
                        <a14:foregroundMark x1="72547" y1="31518" x2="72547" y2="31518"/>
                        <a14:foregroundMark x1="73241" y1="11933" x2="73241" y2="11933"/>
                        <a14:foregroundMark x1="69078" y1="10246" x2="69078" y2="10246"/>
                        <a14:foregroundMark x1="77899" y1="11803" x2="77899" y2="11803"/>
                        <a14:foregroundMark x1="80278" y1="9857" x2="80278" y2="9857"/>
                        <a14:foregroundMark x1="81863" y1="9598" x2="81863" y2="9598"/>
                        <a14:foregroundMark x1="89693" y1="55123" x2="89693" y2="55123"/>
                        <a14:foregroundMark x1="91972" y1="73152" x2="91972" y2="73152"/>
                        <a14:foregroundMark x1="92170" y1="81712" x2="92170" y2="81712"/>
                        <a14:foregroundMark x1="87314" y1="89235" x2="87314" y2="89235"/>
                        <a14:foregroundMark x1="90882" y1="88586" x2="90882" y2="88586"/>
                        <a14:foregroundMark x1="92270" y1="77562" x2="92270" y2="77562"/>
                        <a14:foregroundMark x1="91972" y1="70947" x2="91972" y2="70947"/>
                        <a14:foregroundMark x1="92369" y1="80934" x2="92369" y2="80934"/>
                        <a14:backgroundMark x1="27255" y1="95850" x2="27255" y2="95850"/>
                        <a14:backgroundMark x1="53419" y1="94553" x2="53419" y2="94553"/>
                        <a14:backgroundMark x1="51734" y1="94682" x2="51734" y2="94682"/>
                        <a14:backgroundMark x1="52428" y1="94942" x2="52428" y2="94942"/>
                        <a14:backgroundMark x1="52725" y1="94293" x2="52725" y2="94293"/>
                        <a14:backgroundMark x1="61447" y1="83658" x2="61447" y2="83658"/>
                      </a14:backgroundRemoval>
                    </a14:imgEffect>
                  </a14:imgLayer>
                </a14:imgProps>
              </a:ext>
            </a:extLst>
          </a:blip>
          <a:stretch>
            <a:fillRect/>
          </a:stretch>
        </p:blipFill>
        <p:spPr>
          <a:xfrm>
            <a:off x="8494404" y="3590925"/>
            <a:ext cx="3002269" cy="2294102"/>
          </a:xfrm>
          <a:prstGeom prst="rect">
            <a:avLst/>
          </a:prstGeom>
        </p:spPr>
      </p:pic>
    </p:spTree>
    <p:extLst>
      <p:ext uri="{BB962C8B-B14F-4D97-AF65-F5344CB8AC3E}">
        <p14:creationId xmlns:p14="http://schemas.microsoft.com/office/powerpoint/2010/main" val="632214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F03FD7E-A2F3-820A-5174-CA0417F912B2}"/>
              </a:ext>
            </a:extLst>
          </p:cNvPr>
          <p:cNvSpPr>
            <a:spLocks noGrp="1"/>
          </p:cNvSpPr>
          <p:nvPr>
            <p:ph type="title"/>
          </p:nvPr>
        </p:nvSpPr>
        <p:spPr/>
        <p:txBody>
          <a:bodyPr/>
          <a:lstStyle/>
          <a:p>
            <a:r>
              <a:rPr lang="de-DE" dirty="0"/>
              <a:t>Shortcuts</a:t>
            </a:r>
          </a:p>
        </p:txBody>
      </p:sp>
      <p:sp>
        <p:nvSpPr>
          <p:cNvPr id="3" name="Fußzeilenplatzhalter 2">
            <a:extLst>
              <a:ext uri="{FF2B5EF4-FFF2-40B4-BE49-F238E27FC236}">
                <a16:creationId xmlns:a16="http://schemas.microsoft.com/office/drawing/2014/main" id="{0FBFA78E-27E0-3F91-ECE8-C1299D1D19E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A4C7B22-8CF1-3530-B851-E1D5249B0F5C}"/>
              </a:ext>
            </a:extLst>
          </p:cNvPr>
          <p:cNvSpPr>
            <a:spLocks noGrp="1"/>
          </p:cNvSpPr>
          <p:nvPr>
            <p:ph type="sldNum" sz="quarter" idx="33"/>
          </p:nvPr>
        </p:nvSpPr>
        <p:spPr/>
        <p:txBody>
          <a:bodyPr/>
          <a:lstStyle/>
          <a:p>
            <a:fld id="{BA24374A-C3A8-471A-8837-3FC31668ABE5}" type="slidenum">
              <a:rPr lang="de-DE" smtClean="0"/>
              <a:pPr/>
              <a:t>51</a:t>
            </a:fld>
            <a:endParaRPr lang="de-DE" dirty="0"/>
          </a:p>
        </p:txBody>
      </p:sp>
      <p:sp>
        <p:nvSpPr>
          <p:cNvPr id="10" name="Textplatzhalter 9">
            <a:extLst>
              <a:ext uri="{FF2B5EF4-FFF2-40B4-BE49-F238E27FC236}">
                <a16:creationId xmlns:a16="http://schemas.microsoft.com/office/drawing/2014/main" id="{56E7164A-BDA2-5629-48F7-368890680708}"/>
              </a:ext>
            </a:extLst>
          </p:cNvPr>
          <p:cNvSpPr>
            <a:spLocks noGrp="1"/>
          </p:cNvSpPr>
          <p:nvPr>
            <p:ph type="body" sz="quarter" idx="21"/>
          </p:nvPr>
        </p:nvSpPr>
        <p:spPr/>
        <p:txBody>
          <a:bodyPr/>
          <a:lstStyle/>
          <a:p>
            <a:r>
              <a:rPr lang="en-US" dirty="0"/>
              <a:t>Eight Golden Rules</a:t>
            </a:r>
            <a:endParaRPr lang="de-DE" dirty="0"/>
          </a:p>
        </p:txBody>
      </p:sp>
      <p:sp>
        <p:nvSpPr>
          <p:cNvPr id="11" name="Textplatzhalter 10">
            <a:extLst>
              <a:ext uri="{FF2B5EF4-FFF2-40B4-BE49-F238E27FC236}">
                <a16:creationId xmlns:a16="http://schemas.microsoft.com/office/drawing/2014/main" id="{774408A3-62F0-92DB-2F2A-90018AFF2EAF}"/>
              </a:ext>
            </a:extLst>
          </p:cNvPr>
          <p:cNvSpPr>
            <a:spLocks noGrp="1"/>
          </p:cNvSpPr>
          <p:nvPr>
            <p:ph type="body" sz="quarter" idx="34"/>
          </p:nvPr>
        </p:nvSpPr>
        <p:spPr/>
        <p:txBody>
          <a:bodyPr/>
          <a:lstStyle/>
          <a:p>
            <a:endParaRPr lang="de-DE"/>
          </a:p>
        </p:txBody>
      </p:sp>
      <p:sp>
        <p:nvSpPr>
          <p:cNvPr id="12" name="Inhaltsplatzhalter 11">
            <a:extLst>
              <a:ext uri="{FF2B5EF4-FFF2-40B4-BE49-F238E27FC236}">
                <a16:creationId xmlns:a16="http://schemas.microsoft.com/office/drawing/2014/main" id="{74027DF1-ED35-67CE-E6F4-96908C6617E2}"/>
              </a:ext>
            </a:extLst>
          </p:cNvPr>
          <p:cNvSpPr>
            <a:spLocks noGrp="1"/>
          </p:cNvSpPr>
          <p:nvPr>
            <p:ph sz="quarter" idx="35"/>
          </p:nvPr>
        </p:nvSpPr>
        <p:spPr/>
        <p:txBody>
          <a:bodyPr/>
          <a:lstStyle/>
          <a:p>
            <a:r>
              <a:rPr lang="en-US" sz="1000" dirty="0" err="1">
                <a:solidFill>
                  <a:schemeClr val="tx1">
                    <a:lumMod val="75000"/>
                    <a:lumOff val="25000"/>
                  </a:schemeClr>
                </a:solidFill>
              </a:rPr>
              <a:t>Poppinga</a:t>
            </a:r>
            <a:r>
              <a:rPr lang="en-US" sz="1000" dirty="0">
                <a:solidFill>
                  <a:schemeClr val="tx1">
                    <a:lumMod val="75000"/>
                    <a:lumOff val="25000"/>
                  </a:schemeClr>
                </a:solidFill>
              </a:rPr>
              <a:t>, B., </a:t>
            </a:r>
            <a:r>
              <a:rPr lang="en-US" sz="1000" dirty="0" err="1">
                <a:solidFill>
                  <a:schemeClr val="tx1">
                    <a:lumMod val="75000"/>
                    <a:lumOff val="25000"/>
                  </a:schemeClr>
                </a:solidFill>
              </a:rPr>
              <a:t>Sahami</a:t>
            </a:r>
            <a:r>
              <a:rPr lang="en-US" sz="1000" dirty="0">
                <a:solidFill>
                  <a:schemeClr val="tx1">
                    <a:lumMod val="75000"/>
                    <a:lumOff val="25000"/>
                  </a:schemeClr>
                </a:solidFill>
              </a:rPr>
              <a:t> Shirazi, A., Henze, N., </a:t>
            </a:r>
            <a:r>
              <a:rPr lang="en-US" sz="1000" dirty="0" err="1">
                <a:solidFill>
                  <a:schemeClr val="tx1">
                    <a:lumMod val="75000"/>
                    <a:lumOff val="25000"/>
                  </a:schemeClr>
                </a:solidFill>
              </a:rPr>
              <a:t>Heuten</a:t>
            </a:r>
            <a:r>
              <a:rPr lang="en-US" sz="1000" dirty="0">
                <a:solidFill>
                  <a:schemeClr val="tx1">
                    <a:lumMod val="75000"/>
                    <a:lumOff val="25000"/>
                  </a:schemeClr>
                </a:solidFill>
              </a:rPr>
              <a:t>, W., &amp; Boll, S. (2014, September). Understanding shortcut gestures on mobile touch devices. In Proc. of the 16th int. conf. on Human-computer interaction with mobile devices &amp; services (pp. 173-182). ACM.</a:t>
            </a:r>
          </a:p>
        </p:txBody>
      </p:sp>
      <p:pic>
        <p:nvPicPr>
          <p:cNvPr id="7" name="Picture 2">
            <a:extLst>
              <a:ext uri="{FF2B5EF4-FFF2-40B4-BE49-F238E27FC236}">
                <a16:creationId xmlns:a16="http://schemas.microsoft.com/office/drawing/2014/main" id="{FCD26069-0B06-21EB-3660-90DFA4C10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3394" b="77940"/>
          <a:stretch>
            <a:fillRect/>
          </a:stretch>
        </p:blipFill>
        <p:spPr bwMode="auto">
          <a:xfrm>
            <a:off x="688755" y="1312285"/>
            <a:ext cx="8231204" cy="266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CDBB73CE-052E-4959-A39D-B0B8748C01CD}"/>
              </a:ext>
            </a:extLst>
          </p:cNvPr>
          <p:cNvPicPr>
            <a:picLocks noChangeAspect="1"/>
          </p:cNvPicPr>
          <p:nvPr/>
        </p:nvPicPr>
        <p:blipFill rotWithShape="1">
          <a:blip r:embed="rId3"/>
          <a:srcRect l="2168" t="2837" r="2983" b="3537"/>
          <a:stretch/>
        </p:blipFill>
        <p:spPr>
          <a:xfrm>
            <a:off x="4318487" y="2256234"/>
            <a:ext cx="7184758" cy="3326933"/>
          </a:xfrm>
          <a:prstGeom prst="rect">
            <a:avLst/>
          </a:prstGeom>
        </p:spPr>
      </p:pic>
    </p:spTree>
    <p:extLst>
      <p:ext uri="{BB962C8B-B14F-4D97-AF65-F5344CB8AC3E}">
        <p14:creationId xmlns:p14="http://schemas.microsoft.com/office/powerpoint/2010/main" val="1986504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23F0FB-B3AB-65C7-9C17-A4B86ED81858}"/>
              </a:ext>
            </a:extLst>
          </p:cNvPr>
          <p:cNvSpPr>
            <a:spLocks noGrp="1"/>
          </p:cNvSpPr>
          <p:nvPr>
            <p:ph type="title"/>
          </p:nvPr>
        </p:nvSpPr>
        <p:spPr/>
        <p:txBody>
          <a:bodyPr/>
          <a:lstStyle/>
          <a:p>
            <a:r>
              <a:rPr lang="en-US" dirty="0"/>
              <a:t>How can humans stay in control?</a:t>
            </a:r>
            <a:endParaRPr lang="de-DE" dirty="0"/>
          </a:p>
        </p:txBody>
      </p:sp>
      <p:sp>
        <p:nvSpPr>
          <p:cNvPr id="3" name="Fußzeilenplatzhalter 2">
            <a:extLst>
              <a:ext uri="{FF2B5EF4-FFF2-40B4-BE49-F238E27FC236}">
                <a16:creationId xmlns:a16="http://schemas.microsoft.com/office/drawing/2014/main" id="{15127512-1909-B6B6-BBB7-E9CF19B43608}"/>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1BAD201-FB08-E356-8B52-3D828182DD37}"/>
              </a:ext>
            </a:extLst>
          </p:cNvPr>
          <p:cNvSpPr>
            <a:spLocks noGrp="1"/>
          </p:cNvSpPr>
          <p:nvPr>
            <p:ph type="sldNum" sz="quarter" idx="33"/>
          </p:nvPr>
        </p:nvSpPr>
        <p:spPr/>
        <p:txBody>
          <a:bodyPr/>
          <a:lstStyle/>
          <a:p>
            <a:fld id="{BA24374A-C3A8-471A-8837-3FC31668ABE5}" type="slidenum">
              <a:rPr lang="de-DE" smtClean="0"/>
              <a:pPr/>
              <a:t>52</a:t>
            </a:fld>
            <a:endParaRPr lang="de-DE" dirty="0"/>
          </a:p>
        </p:txBody>
      </p:sp>
      <p:sp>
        <p:nvSpPr>
          <p:cNvPr id="5" name="Textplatzhalter 4">
            <a:extLst>
              <a:ext uri="{FF2B5EF4-FFF2-40B4-BE49-F238E27FC236}">
                <a16:creationId xmlns:a16="http://schemas.microsoft.com/office/drawing/2014/main" id="{EF6C4FF1-F70F-DE7A-EA77-A1C77E35BBC5}"/>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9622B8C3-6288-BE58-0F4F-25EAB631DFEE}"/>
              </a:ext>
            </a:extLst>
          </p:cNvPr>
          <p:cNvSpPr>
            <a:spLocks noGrp="1"/>
          </p:cNvSpPr>
          <p:nvPr>
            <p:ph type="body" sz="quarter" idx="34"/>
          </p:nvPr>
        </p:nvSpPr>
        <p:spPr>
          <a:xfrm>
            <a:off x="695326" y="1449388"/>
            <a:ext cx="7956550" cy="4056061"/>
          </a:xfrm>
        </p:spPr>
        <p:txBody>
          <a:bodyPr>
            <a:normAutofit lnSpcReduction="10000"/>
          </a:bodyPr>
          <a:lstStyle/>
          <a:p>
            <a:r>
              <a:rPr lang="en-US" dirty="0"/>
              <a:t>“In the future, we believe that a large class of </a:t>
            </a:r>
            <a:r>
              <a:rPr lang="en-US" b="1" dirty="0">
                <a:solidFill>
                  <a:schemeClr val="accent1"/>
                </a:solidFill>
              </a:rPr>
              <a:t>automated and autonomous systems</a:t>
            </a:r>
            <a:r>
              <a:rPr lang="en-US" dirty="0"/>
              <a:t> allow for </a:t>
            </a:r>
            <a:r>
              <a:rPr lang="en-US" b="1" dirty="0">
                <a:solidFill>
                  <a:schemeClr val="accent1"/>
                </a:solidFill>
              </a:rPr>
              <a:t>joint control</a:t>
            </a:r>
            <a:r>
              <a:rPr lang="en-US" dirty="0"/>
              <a:t>, where the majority of decisions are automated but </a:t>
            </a:r>
            <a:r>
              <a:rPr lang="en-US" b="1" dirty="0">
                <a:solidFill>
                  <a:schemeClr val="accent1"/>
                </a:solidFill>
              </a:rPr>
              <a:t>where users can intervene.</a:t>
            </a:r>
          </a:p>
          <a:p>
            <a:pPr lvl="1"/>
            <a:r>
              <a:rPr lang="en-US" dirty="0"/>
              <a:t>Ensure </a:t>
            </a:r>
            <a:r>
              <a:rPr lang="en-US" dirty="0" err="1"/>
              <a:t>expectability</a:t>
            </a:r>
            <a:r>
              <a:rPr lang="en-US" dirty="0"/>
              <a:t> and predictability.</a:t>
            </a:r>
          </a:p>
          <a:p>
            <a:pPr lvl="1"/>
            <a:r>
              <a:rPr lang="en-US" dirty="0"/>
              <a:t>Communicate options for interventions. </a:t>
            </a:r>
          </a:p>
          <a:p>
            <a:pPr lvl="1"/>
            <a:r>
              <a:rPr lang="en-US" dirty="0"/>
              <a:t>Allow easy exploration of interventions. </a:t>
            </a:r>
          </a:p>
          <a:p>
            <a:pPr lvl="1"/>
            <a:r>
              <a:rPr lang="en-US" dirty="0"/>
              <a:t>Easy reversal of automated and intervention actions.</a:t>
            </a:r>
          </a:p>
          <a:p>
            <a:pPr lvl="1"/>
            <a:r>
              <a:rPr lang="en-US" dirty="0"/>
              <a:t>Minimize required attention.</a:t>
            </a:r>
          </a:p>
          <a:p>
            <a:pPr lvl="1"/>
            <a:r>
              <a:rPr lang="en-US" dirty="0"/>
              <a:t>Communicate how control is shared.</a:t>
            </a:r>
          </a:p>
          <a:p>
            <a:endParaRPr lang="de-DE" dirty="0"/>
          </a:p>
        </p:txBody>
      </p:sp>
      <p:sp>
        <p:nvSpPr>
          <p:cNvPr id="7" name="Inhaltsplatzhalter 6">
            <a:extLst>
              <a:ext uri="{FF2B5EF4-FFF2-40B4-BE49-F238E27FC236}">
                <a16:creationId xmlns:a16="http://schemas.microsoft.com/office/drawing/2014/main" id="{3CF551E6-05AA-543C-8F44-E2DF8BC465F1}"/>
              </a:ext>
            </a:extLst>
          </p:cNvPr>
          <p:cNvSpPr>
            <a:spLocks noGrp="1"/>
          </p:cNvSpPr>
          <p:nvPr>
            <p:ph sz="quarter" idx="35"/>
          </p:nvPr>
        </p:nvSpPr>
        <p:spPr>
          <a:xfrm>
            <a:off x="695325" y="5505450"/>
            <a:ext cx="6939543" cy="623888"/>
          </a:xfrm>
        </p:spPr>
        <p:txBody>
          <a:bodyPr/>
          <a:lstStyle/>
          <a:p>
            <a:r>
              <a:rPr lang="en-US" sz="1000" dirty="0">
                <a:solidFill>
                  <a:schemeClr val="bg1">
                    <a:lumMod val="50000"/>
                  </a:schemeClr>
                </a:solidFill>
              </a:rPr>
              <a:t>Schmidt, A., &amp; Herrmann, T. (2017). Intervention user interfaces: a new interaction paradigm for automated systems. interactions, 24(5), 40-45.</a:t>
            </a:r>
          </a:p>
          <a:p>
            <a:endParaRPr lang="de-DE" dirty="0"/>
          </a:p>
        </p:txBody>
      </p:sp>
      <p:pic>
        <p:nvPicPr>
          <p:cNvPr id="8" name="Grafik 7">
            <a:extLst>
              <a:ext uri="{FF2B5EF4-FFF2-40B4-BE49-F238E27FC236}">
                <a16:creationId xmlns:a16="http://schemas.microsoft.com/office/drawing/2014/main" id="{0D0E7B7D-A0DD-EBC2-786A-62B71E3C6728}"/>
              </a:ext>
            </a:extLst>
          </p:cNvPr>
          <p:cNvPicPr>
            <a:picLocks noChangeAspect="1"/>
          </p:cNvPicPr>
          <p:nvPr/>
        </p:nvPicPr>
        <p:blipFill>
          <a:blip r:embed="rId2"/>
          <a:stretch>
            <a:fillRect/>
          </a:stretch>
        </p:blipFill>
        <p:spPr>
          <a:xfrm>
            <a:off x="8726719" y="1449388"/>
            <a:ext cx="3073176" cy="4191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1734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FFB28953-5D46-BBE4-AD53-51DADB1C0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336" y="517487"/>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41AB15-EDB2-A8F5-D7A9-9A56DEB01DC1}"/>
              </a:ext>
            </a:extLst>
          </p:cNvPr>
          <p:cNvSpPr>
            <a:spLocks noGrp="1"/>
          </p:cNvSpPr>
          <p:nvPr>
            <p:ph type="title"/>
          </p:nvPr>
        </p:nvSpPr>
        <p:spPr/>
        <p:txBody>
          <a:bodyPr/>
          <a:lstStyle/>
          <a:p>
            <a:r>
              <a:rPr lang="en-US"/>
              <a:t>Principle 3: Prevent Errors</a:t>
            </a:r>
            <a:endParaRPr lang="de-DE"/>
          </a:p>
        </p:txBody>
      </p:sp>
      <p:sp>
        <p:nvSpPr>
          <p:cNvPr id="3" name="Fußzeilenplatzhalter 2">
            <a:extLst>
              <a:ext uri="{FF2B5EF4-FFF2-40B4-BE49-F238E27FC236}">
                <a16:creationId xmlns:a16="http://schemas.microsoft.com/office/drawing/2014/main" id="{EB3049A1-19E0-6D81-C61C-EE296E86E920}"/>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68585FD-4A96-3B1E-1519-38A85F216C6B}"/>
              </a:ext>
            </a:extLst>
          </p:cNvPr>
          <p:cNvSpPr>
            <a:spLocks noGrp="1"/>
          </p:cNvSpPr>
          <p:nvPr>
            <p:ph type="sldNum" sz="quarter" idx="33"/>
          </p:nvPr>
        </p:nvSpPr>
        <p:spPr/>
        <p:txBody>
          <a:bodyPr/>
          <a:lstStyle/>
          <a:p>
            <a:fld id="{BA24374A-C3A8-471A-8837-3FC31668ABE5}" type="slidenum">
              <a:rPr lang="de-DE" smtClean="0"/>
              <a:pPr/>
              <a:t>53</a:t>
            </a:fld>
            <a:endParaRPr lang="de-DE" dirty="0"/>
          </a:p>
        </p:txBody>
      </p:sp>
      <p:sp>
        <p:nvSpPr>
          <p:cNvPr id="5" name="Textplatzhalter 4">
            <a:extLst>
              <a:ext uri="{FF2B5EF4-FFF2-40B4-BE49-F238E27FC236}">
                <a16:creationId xmlns:a16="http://schemas.microsoft.com/office/drawing/2014/main" id="{C8E3D02F-5D5C-A94B-63A7-194CF00E1DC8}"/>
              </a:ext>
            </a:extLst>
          </p:cNvPr>
          <p:cNvSpPr>
            <a:spLocks noGrp="1"/>
          </p:cNvSpPr>
          <p:nvPr>
            <p:ph type="body" sz="quarter" idx="21"/>
          </p:nvPr>
        </p:nvSpPr>
        <p:spPr/>
        <p:txBody>
          <a:bodyPr/>
          <a:lstStyle/>
          <a:p>
            <a:r>
              <a:rPr lang="en-US" dirty="0"/>
              <a:t>Eight Golden Rules</a:t>
            </a:r>
            <a:endParaRPr lang="de-DE" dirty="0"/>
          </a:p>
        </p:txBody>
      </p:sp>
      <p:sp>
        <p:nvSpPr>
          <p:cNvPr id="6" name="Textplatzhalter 5">
            <a:extLst>
              <a:ext uri="{FF2B5EF4-FFF2-40B4-BE49-F238E27FC236}">
                <a16:creationId xmlns:a16="http://schemas.microsoft.com/office/drawing/2014/main" id="{557A3E2B-273F-AD11-2A7F-EFE20F385C14}"/>
              </a:ext>
            </a:extLst>
          </p:cNvPr>
          <p:cNvSpPr>
            <a:spLocks noGrp="1"/>
          </p:cNvSpPr>
          <p:nvPr>
            <p:ph type="body" sz="quarter" idx="34"/>
          </p:nvPr>
        </p:nvSpPr>
        <p:spPr/>
        <p:txBody>
          <a:bodyPr/>
          <a:lstStyle/>
          <a:p>
            <a:r>
              <a:rPr lang="en-US" dirty="0"/>
              <a:t>Question: What is an error?</a:t>
            </a:r>
            <a:r>
              <a:rPr lang="de-DE" dirty="0"/>
              <a:t> </a:t>
            </a:r>
          </a:p>
          <a:p>
            <a:endParaRPr lang="de-DE" dirty="0"/>
          </a:p>
        </p:txBody>
      </p:sp>
      <p:sp>
        <p:nvSpPr>
          <p:cNvPr id="7" name="Inhaltsplatzhalter 6">
            <a:extLst>
              <a:ext uri="{FF2B5EF4-FFF2-40B4-BE49-F238E27FC236}">
                <a16:creationId xmlns:a16="http://schemas.microsoft.com/office/drawing/2014/main" id="{9229A780-B270-3B61-5CB3-B7F6F761DE3D}"/>
              </a:ext>
            </a:extLst>
          </p:cNvPr>
          <p:cNvSpPr>
            <a:spLocks noGrp="1"/>
          </p:cNvSpPr>
          <p:nvPr>
            <p:ph sz="quarter" idx="35"/>
          </p:nvPr>
        </p:nvSpPr>
        <p:spPr/>
        <p:txBody>
          <a:bodyPr/>
          <a:lstStyle/>
          <a:p>
            <a:r>
              <a:rPr lang="de-DE" sz="1000" dirty="0">
                <a:solidFill>
                  <a:schemeClr val="bg1">
                    <a:lumMod val="50000"/>
                  </a:schemeClr>
                </a:solidFill>
              </a:rPr>
              <a:t>Bob Ross Happy Little </a:t>
            </a:r>
            <a:r>
              <a:rPr lang="de-DE" sz="1000" dirty="0" err="1">
                <a:solidFill>
                  <a:schemeClr val="bg1">
                    <a:lumMod val="50000"/>
                  </a:schemeClr>
                </a:solidFill>
              </a:rPr>
              <a:t>Accidents</a:t>
            </a:r>
            <a:r>
              <a:rPr lang="de-DE" sz="1000" dirty="0">
                <a:solidFill>
                  <a:schemeClr val="bg1">
                    <a:lumMod val="50000"/>
                  </a:schemeClr>
                </a:solidFill>
              </a:rPr>
              <a:t> </a:t>
            </a:r>
            <a:r>
              <a:rPr lang="de-DE" sz="1000" dirty="0" err="1">
                <a:solidFill>
                  <a:schemeClr val="bg1">
                    <a:lumMod val="50000"/>
                  </a:schemeClr>
                </a:solidFill>
              </a:rPr>
              <a:t>Mega</a:t>
            </a:r>
            <a:r>
              <a:rPr lang="de-DE" sz="1000" dirty="0">
                <a:solidFill>
                  <a:schemeClr val="bg1">
                    <a:lumMod val="50000"/>
                  </a:schemeClr>
                </a:solidFill>
              </a:rPr>
              <a:t> Funky </a:t>
            </a:r>
            <a:r>
              <a:rPr lang="de-DE" sz="1000" dirty="0" err="1">
                <a:solidFill>
                  <a:schemeClr val="bg1">
                    <a:lumMod val="50000"/>
                  </a:schemeClr>
                </a:solidFill>
              </a:rPr>
              <a:t>Chunky</a:t>
            </a:r>
            <a:r>
              <a:rPr lang="de-DE" sz="1000" dirty="0">
                <a:solidFill>
                  <a:schemeClr val="bg1">
                    <a:lumMod val="50000"/>
                  </a:schemeClr>
                </a:solidFill>
              </a:rPr>
              <a:t> Magnet</a:t>
            </a:r>
          </a:p>
          <a:p>
            <a:r>
              <a:rPr lang="de-DE" sz="1000" dirty="0">
                <a:solidFill>
                  <a:schemeClr val="bg1">
                    <a:lumMod val="50000"/>
                  </a:schemeClr>
                </a:solidFill>
              </a:rPr>
              <a:t>BY AQUARIUS ENTERTAINMENT - BRAND THE JOY OF PAINTING, Image </a:t>
            </a:r>
            <a:r>
              <a:rPr lang="de-DE" sz="1000" dirty="0" err="1">
                <a:solidFill>
                  <a:schemeClr val="bg1">
                    <a:lumMod val="50000"/>
                  </a:schemeClr>
                </a:solidFill>
              </a:rPr>
              <a:t>from</a:t>
            </a:r>
            <a:r>
              <a:rPr lang="de-DE" sz="1000" dirty="0">
                <a:solidFill>
                  <a:schemeClr val="bg1">
                    <a:lumMod val="50000"/>
                  </a:schemeClr>
                </a:solidFill>
              </a:rPr>
              <a:t>: </a:t>
            </a:r>
            <a:r>
              <a:rPr lang="de-DE" sz="1000" dirty="0">
                <a:solidFill>
                  <a:schemeClr val="bg1">
                    <a:lumMod val="50000"/>
                  </a:schemeClr>
                </a:solidFill>
                <a:hlinkClick r:id="rId3"/>
              </a:rPr>
              <a:t>https://www.bigbadtoystore.com/Product/VariationDetails/138279</a:t>
            </a:r>
            <a:r>
              <a:rPr lang="de-DE" sz="1000" dirty="0">
                <a:solidFill>
                  <a:schemeClr val="bg1">
                    <a:lumMod val="50000"/>
                  </a:schemeClr>
                </a:solidFill>
              </a:rPr>
              <a:t> </a:t>
            </a:r>
          </a:p>
        </p:txBody>
      </p:sp>
    </p:spTree>
    <p:extLst>
      <p:ext uri="{BB962C8B-B14F-4D97-AF65-F5344CB8AC3E}">
        <p14:creationId xmlns:p14="http://schemas.microsoft.com/office/powerpoint/2010/main" val="2960974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615E1-12DA-880F-B281-4DFC312BDD41}"/>
            </a:ext>
          </a:extLst>
        </p:cNvPr>
        <p:cNvGrpSpPr/>
        <p:nvPr/>
      </p:nvGrpSpPr>
      <p:grpSpPr>
        <a:xfrm>
          <a:off x="0" y="0"/>
          <a:ext cx="0" cy="0"/>
          <a:chOff x="0" y="0"/>
          <a:chExt cx="0" cy="0"/>
        </a:xfrm>
      </p:grpSpPr>
      <p:sp>
        <p:nvSpPr>
          <p:cNvPr id="11" name="Textplatzhalter 10">
            <a:extLst>
              <a:ext uri="{FF2B5EF4-FFF2-40B4-BE49-F238E27FC236}">
                <a16:creationId xmlns:a16="http://schemas.microsoft.com/office/drawing/2014/main" id="{FB712B7A-EBC6-7D35-FDB7-1131E2D60153}"/>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31115EE-B227-D227-397A-D9E2ED16318E}"/>
              </a:ext>
            </a:extLst>
          </p:cNvPr>
          <p:cNvSpPr>
            <a:spLocks noGrp="1"/>
          </p:cNvSpPr>
          <p:nvPr>
            <p:ph type="subTitle" idx="1"/>
          </p:nvPr>
        </p:nvSpPr>
        <p:spPr/>
        <p:txBody>
          <a:bodyPr/>
          <a:lstStyle/>
          <a:p>
            <a:r>
              <a:rPr lang="en-US" dirty="0"/>
              <a:t>Constraints, Mappings and Aesthetics</a:t>
            </a:r>
            <a:endParaRPr lang="de-DE" dirty="0"/>
          </a:p>
        </p:txBody>
      </p:sp>
      <p:pic>
        <p:nvPicPr>
          <p:cNvPr id="26" name="Bildplatzhalter 25" descr="Frankfurt UAS Logo">
            <a:extLst>
              <a:ext uri="{FF2B5EF4-FFF2-40B4-BE49-F238E27FC236}">
                <a16:creationId xmlns:a16="http://schemas.microsoft.com/office/drawing/2014/main" id="{74BAEA77-DAED-98E6-2040-651C1BDE1759}"/>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66E3FA96-199A-DACD-32F0-47E3E5EFC80A}"/>
              </a:ext>
            </a:extLst>
          </p:cNvPr>
          <p:cNvSpPr>
            <a:spLocks noGrp="1"/>
          </p:cNvSpPr>
          <p:nvPr>
            <p:ph type="title"/>
          </p:nvPr>
        </p:nvSpPr>
        <p:spPr/>
        <p:txBody>
          <a:bodyPr/>
          <a:lstStyle/>
          <a:p>
            <a:r>
              <a:rPr lang="en-US" sz="3200" dirty="0"/>
              <a:t>Human Errors</a:t>
            </a:r>
            <a:endParaRPr lang="de-DE" dirty="0"/>
          </a:p>
        </p:txBody>
      </p:sp>
      <p:sp>
        <p:nvSpPr>
          <p:cNvPr id="29" name="Fußzeilenplatzhalter 28">
            <a:extLst>
              <a:ext uri="{FF2B5EF4-FFF2-40B4-BE49-F238E27FC236}">
                <a16:creationId xmlns:a16="http://schemas.microsoft.com/office/drawing/2014/main" id="{F80A3C3C-5D43-A81F-F4D1-6195F02A3818}"/>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73CD0634-6C73-6DC4-9C4D-D367BAF3BD62}"/>
              </a:ext>
            </a:extLst>
          </p:cNvPr>
          <p:cNvSpPr>
            <a:spLocks noGrp="1"/>
          </p:cNvSpPr>
          <p:nvPr>
            <p:ph type="sldNum" sz="quarter" idx="28"/>
          </p:nvPr>
        </p:nvSpPr>
        <p:spPr/>
        <p:txBody>
          <a:bodyPr/>
          <a:lstStyle/>
          <a:p>
            <a:fld id="{BA24374A-C3A8-471A-8837-3FC31668ABE5}" type="slidenum">
              <a:rPr lang="de-DE" smtClean="0"/>
              <a:pPr/>
              <a:t>54</a:t>
            </a:fld>
            <a:endParaRPr lang="de-DE" dirty="0"/>
          </a:p>
        </p:txBody>
      </p:sp>
      <p:pic>
        <p:nvPicPr>
          <p:cNvPr id="2" name="Picture 2">
            <a:extLst>
              <a:ext uri="{FF2B5EF4-FFF2-40B4-BE49-F238E27FC236}">
                <a16:creationId xmlns:a16="http://schemas.microsoft.com/office/drawing/2014/main" id="{99D97A89-76FA-33F7-DF40-5094ED3F842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367B9974-8619-8F0B-1D05-F19A0EBD4DBD}"/>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https://pxhere.com/de/photo/956874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5" name="Bildplatzhalter 10">
            <a:extLst>
              <a:ext uri="{FF2B5EF4-FFF2-40B4-BE49-F238E27FC236}">
                <a16:creationId xmlns:a16="http://schemas.microsoft.com/office/drawing/2014/main" id="{00858B61-5ED2-158F-DF3B-C94C874EB910}"/>
              </a:ext>
              <a:ext uri="{C183D7F6-B498-43B3-948B-1728B52AA6E4}">
                <adec:decorative xmlns:adec="http://schemas.microsoft.com/office/drawing/2017/decorative" val="1"/>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2304" b="32304"/>
          <a:stretch>
            <a:fillRect/>
          </a:stretch>
        </p:blipFill>
        <p:spPr>
          <a:xfrm>
            <a:off x="0" y="1089025"/>
            <a:ext cx="12192000" cy="2879725"/>
          </a:xfrm>
        </p:spPr>
      </p:pic>
    </p:spTree>
    <p:extLst>
      <p:ext uri="{BB962C8B-B14F-4D97-AF65-F5344CB8AC3E}">
        <p14:creationId xmlns:p14="http://schemas.microsoft.com/office/powerpoint/2010/main" val="2247240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9082F-FCB2-F62D-78FA-3809C8788D8D}"/>
              </a:ext>
            </a:extLst>
          </p:cNvPr>
          <p:cNvSpPr>
            <a:spLocks noGrp="1"/>
          </p:cNvSpPr>
          <p:nvPr>
            <p:ph type="title"/>
          </p:nvPr>
        </p:nvSpPr>
        <p:spPr/>
        <p:txBody>
          <a:bodyPr/>
          <a:lstStyle/>
          <a:p>
            <a:r>
              <a:rPr lang="de-DE" dirty="0" err="1"/>
              <a:t>Involve</a:t>
            </a:r>
            <a:r>
              <a:rPr lang="de-DE" dirty="0"/>
              <a:t> </a:t>
            </a:r>
            <a:r>
              <a:rPr lang="de-DE" dirty="0" err="1"/>
              <a:t>the</a:t>
            </a:r>
            <a:r>
              <a:rPr lang="de-DE" dirty="0"/>
              <a:t> User</a:t>
            </a:r>
          </a:p>
        </p:txBody>
      </p:sp>
      <p:sp>
        <p:nvSpPr>
          <p:cNvPr id="3" name="Fußzeilenplatzhalter 2">
            <a:extLst>
              <a:ext uri="{FF2B5EF4-FFF2-40B4-BE49-F238E27FC236}">
                <a16:creationId xmlns:a16="http://schemas.microsoft.com/office/drawing/2014/main" id="{B16F4F87-6C93-163B-2C74-4BC565A1072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41228FA5-F8F2-4C30-C781-DA05D5FD7DD0}"/>
              </a:ext>
            </a:extLst>
          </p:cNvPr>
          <p:cNvSpPr>
            <a:spLocks noGrp="1"/>
          </p:cNvSpPr>
          <p:nvPr>
            <p:ph type="sldNum" sz="quarter" idx="33"/>
          </p:nvPr>
        </p:nvSpPr>
        <p:spPr/>
        <p:txBody>
          <a:bodyPr/>
          <a:lstStyle/>
          <a:p>
            <a:fld id="{BA24374A-C3A8-471A-8837-3FC31668ABE5}" type="slidenum">
              <a:rPr lang="de-DE" smtClean="0"/>
              <a:pPr/>
              <a:t>55</a:t>
            </a:fld>
            <a:endParaRPr lang="de-DE" dirty="0"/>
          </a:p>
        </p:txBody>
      </p:sp>
      <p:sp>
        <p:nvSpPr>
          <p:cNvPr id="15" name="Textplatzhalter 14">
            <a:extLst>
              <a:ext uri="{FF2B5EF4-FFF2-40B4-BE49-F238E27FC236}">
                <a16:creationId xmlns:a16="http://schemas.microsoft.com/office/drawing/2014/main" id="{D20102A4-B68B-BEBC-41DE-EF35C8CD4327}"/>
              </a:ext>
            </a:extLst>
          </p:cNvPr>
          <p:cNvSpPr>
            <a:spLocks noGrp="1"/>
          </p:cNvSpPr>
          <p:nvPr>
            <p:ph type="body" sz="quarter" idx="21"/>
          </p:nvPr>
        </p:nvSpPr>
        <p:spPr/>
        <p:txBody>
          <a:bodyPr/>
          <a:lstStyle/>
          <a:p>
            <a:r>
              <a:rPr lang="en-US" sz="1400" dirty="0"/>
              <a:t>Human Errors</a:t>
            </a:r>
            <a:endParaRPr lang="de-DE" dirty="0"/>
          </a:p>
        </p:txBody>
      </p:sp>
      <p:sp>
        <p:nvSpPr>
          <p:cNvPr id="16" name="Textplatzhalter 15">
            <a:extLst>
              <a:ext uri="{FF2B5EF4-FFF2-40B4-BE49-F238E27FC236}">
                <a16:creationId xmlns:a16="http://schemas.microsoft.com/office/drawing/2014/main" id="{84E89341-C56B-F56D-4BF9-44A63BA74248}"/>
              </a:ext>
            </a:extLst>
          </p:cNvPr>
          <p:cNvSpPr>
            <a:spLocks noGrp="1"/>
          </p:cNvSpPr>
          <p:nvPr>
            <p:ph type="body" sz="quarter" idx="34"/>
          </p:nvPr>
        </p:nvSpPr>
        <p:spPr/>
        <p:txBody>
          <a:bodyPr/>
          <a:lstStyle/>
          <a:p>
            <a:endParaRPr lang="de-DE" dirty="0"/>
          </a:p>
        </p:txBody>
      </p:sp>
      <p:sp>
        <p:nvSpPr>
          <p:cNvPr id="17" name="Inhaltsplatzhalter 16">
            <a:extLst>
              <a:ext uri="{FF2B5EF4-FFF2-40B4-BE49-F238E27FC236}">
                <a16:creationId xmlns:a16="http://schemas.microsoft.com/office/drawing/2014/main" id="{B6F84C40-5810-BF64-ED46-1D27F65F4773}"/>
              </a:ext>
            </a:extLst>
          </p:cNvPr>
          <p:cNvSpPr>
            <a:spLocks noGrp="1"/>
          </p:cNvSpPr>
          <p:nvPr>
            <p:ph sz="quarter" idx="35"/>
          </p:nvPr>
        </p:nvSpPr>
        <p:spPr/>
        <p:txBody>
          <a:bodyPr/>
          <a:lstStyle/>
          <a:p>
            <a:r>
              <a:rPr lang="en-US" dirty="0"/>
              <a:t>Dix, A., Finlay, J., Abowd, G. D., &amp; Beale, R. (2003). Human-computer interaction. Pearson Education.</a:t>
            </a:r>
            <a:endParaRPr lang="de-DE" dirty="0"/>
          </a:p>
        </p:txBody>
      </p:sp>
      <p:pic>
        <p:nvPicPr>
          <p:cNvPr id="8" name="Grafik 7">
            <a:extLst>
              <a:ext uri="{FF2B5EF4-FFF2-40B4-BE49-F238E27FC236}">
                <a16:creationId xmlns:a16="http://schemas.microsoft.com/office/drawing/2014/main" id="{EC4FFD2C-120A-B3D7-9F76-B6111A95DF29}"/>
              </a:ext>
            </a:extLst>
          </p:cNvPr>
          <p:cNvPicPr>
            <a:picLocks noChangeAspect="1"/>
          </p:cNvPicPr>
          <p:nvPr/>
        </p:nvPicPr>
        <p:blipFill>
          <a:blip r:embed="rId2"/>
          <a:stretch>
            <a:fillRect/>
          </a:stretch>
        </p:blipFill>
        <p:spPr>
          <a:xfrm>
            <a:off x="1516696" y="1814669"/>
            <a:ext cx="1895106" cy="3014941"/>
          </a:xfrm>
          <a:prstGeom prst="rect">
            <a:avLst/>
          </a:prstGeom>
        </p:spPr>
      </p:pic>
      <p:pic>
        <p:nvPicPr>
          <p:cNvPr id="10" name="Grafik 9">
            <a:extLst>
              <a:ext uri="{FF2B5EF4-FFF2-40B4-BE49-F238E27FC236}">
                <a16:creationId xmlns:a16="http://schemas.microsoft.com/office/drawing/2014/main" id="{48F87681-DB30-8012-738B-6CED249E82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06" b="99155" l="3641" r="99150">
                        <a14:foregroundMark x1="12864" y1="39155" x2="12864" y2="39155"/>
                        <a14:foregroundMark x1="12864" y1="36620" x2="8010" y2="27887"/>
                        <a14:foregroundMark x1="8010" y1="27887" x2="6796" y2="27606"/>
                        <a14:foregroundMark x1="5947" y1="31268" x2="3883" y2="38028"/>
                        <a14:foregroundMark x1="7646" y1="12958" x2="8738" y2="8169"/>
                        <a14:foregroundMark x1="68689" y1="83380" x2="77063" y2="91268"/>
                        <a14:foregroundMark x1="81796" y1="85634" x2="82646" y2="86479"/>
                        <a14:foregroundMark x1="89199" y1="91268" x2="89199" y2="91268"/>
                        <a14:foregroundMark x1="95388" y1="96056" x2="95388" y2="96056"/>
                        <a14:foregroundMark x1="99150" y1="99155" x2="99150" y2="99155"/>
                      </a14:backgroundRemoval>
                    </a14:imgEffect>
                  </a14:imgLayer>
                </a14:imgProps>
              </a:ext>
            </a:extLst>
          </a:blip>
          <a:stretch>
            <a:fillRect/>
          </a:stretch>
        </p:blipFill>
        <p:spPr>
          <a:xfrm>
            <a:off x="3914423" y="2208118"/>
            <a:ext cx="4363153" cy="1879756"/>
          </a:xfrm>
          <a:prstGeom prst="rect">
            <a:avLst/>
          </a:prstGeom>
        </p:spPr>
      </p:pic>
      <p:pic>
        <p:nvPicPr>
          <p:cNvPr id="12" name="Grafik 11">
            <a:extLst>
              <a:ext uri="{FF2B5EF4-FFF2-40B4-BE49-F238E27FC236}">
                <a16:creationId xmlns:a16="http://schemas.microsoft.com/office/drawing/2014/main" id="{0BE7F99C-F8E3-8D0D-F093-7E27ACB869CF}"/>
              </a:ext>
            </a:extLst>
          </p:cNvPr>
          <p:cNvPicPr>
            <a:picLocks noChangeAspect="1"/>
          </p:cNvPicPr>
          <p:nvPr/>
        </p:nvPicPr>
        <p:blipFill>
          <a:blip r:embed="rId5"/>
          <a:stretch>
            <a:fillRect/>
          </a:stretch>
        </p:blipFill>
        <p:spPr>
          <a:xfrm>
            <a:off x="8736584" y="2299339"/>
            <a:ext cx="2461840" cy="2116448"/>
          </a:xfrm>
          <a:prstGeom prst="rect">
            <a:avLst/>
          </a:prstGeom>
        </p:spPr>
      </p:pic>
      <p:sp>
        <p:nvSpPr>
          <p:cNvPr id="13" name="Textfeld 12">
            <a:extLst>
              <a:ext uri="{FF2B5EF4-FFF2-40B4-BE49-F238E27FC236}">
                <a16:creationId xmlns:a16="http://schemas.microsoft.com/office/drawing/2014/main" id="{C401D852-9F24-C403-4BE7-D49A76A3CAEF}"/>
              </a:ext>
            </a:extLst>
          </p:cNvPr>
          <p:cNvSpPr txBox="1"/>
          <p:nvPr/>
        </p:nvSpPr>
        <p:spPr>
          <a:xfrm>
            <a:off x="628650" y="5018270"/>
            <a:ext cx="3671198" cy="369332"/>
          </a:xfrm>
          <a:prstGeom prst="rect">
            <a:avLst/>
          </a:prstGeom>
          <a:noFill/>
        </p:spPr>
        <p:txBody>
          <a:bodyPr wrap="none" rtlCol="0">
            <a:spAutoFit/>
          </a:bodyPr>
          <a:lstStyle/>
          <a:p>
            <a:r>
              <a:rPr lang="de-DE" dirty="0" err="1"/>
              <a:t>What</a:t>
            </a:r>
            <a:r>
              <a:rPr lang="de-DE" dirty="0"/>
              <a:t> </a:t>
            </a:r>
            <a:r>
              <a:rPr lang="de-DE" dirty="0" err="1"/>
              <a:t>the</a:t>
            </a:r>
            <a:r>
              <a:rPr lang="de-DE" dirty="0"/>
              <a:t> </a:t>
            </a:r>
            <a:r>
              <a:rPr lang="de-DE" dirty="0" err="1"/>
              <a:t>programmers</a:t>
            </a:r>
            <a:r>
              <a:rPr lang="de-DE" dirty="0"/>
              <a:t> </a:t>
            </a:r>
            <a:r>
              <a:rPr lang="de-DE" dirty="0" err="1"/>
              <a:t>suggested</a:t>
            </a:r>
            <a:endParaRPr lang="de-DE" dirty="0"/>
          </a:p>
        </p:txBody>
      </p:sp>
      <p:sp>
        <p:nvSpPr>
          <p:cNvPr id="14" name="Textfeld 13">
            <a:extLst>
              <a:ext uri="{FF2B5EF4-FFF2-40B4-BE49-F238E27FC236}">
                <a16:creationId xmlns:a16="http://schemas.microsoft.com/office/drawing/2014/main" id="{D3FB34F1-368C-80A5-7522-5AA30B44097A}"/>
              </a:ext>
            </a:extLst>
          </p:cNvPr>
          <p:cNvSpPr txBox="1"/>
          <p:nvPr/>
        </p:nvSpPr>
        <p:spPr>
          <a:xfrm>
            <a:off x="8453437" y="4969346"/>
            <a:ext cx="2977097" cy="369332"/>
          </a:xfrm>
          <a:prstGeom prst="rect">
            <a:avLst/>
          </a:prstGeom>
          <a:noFill/>
        </p:spPr>
        <p:txBody>
          <a:bodyPr wrap="none" rtlCol="0">
            <a:spAutoFit/>
          </a:bodyPr>
          <a:lstStyle/>
          <a:p>
            <a:r>
              <a:rPr lang="de-DE" dirty="0" err="1"/>
              <a:t>What</a:t>
            </a:r>
            <a:r>
              <a:rPr lang="de-DE" dirty="0"/>
              <a:t> </a:t>
            </a:r>
            <a:r>
              <a:rPr lang="de-DE" dirty="0" err="1"/>
              <a:t>the</a:t>
            </a:r>
            <a:r>
              <a:rPr lang="de-DE" dirty="0"/>
              <a:t> </a:t>
            </a:r>
            <a:r>
              <a:rPr lang="de-DE" dirty="0" err="1"/>
              <a:t>nurses</a:t>
            </a:r>
            <a:r>
              <a:rPr lang="de-DE" dirty="0"/>
              <a:t> </a:t>
            </a:r>
            <a:r>
              <a:rPr lang="de-DE" dirty="0" err="1"/>
              <a:t>suggested</a:t>
            </a:r>
            <a:endParaRPr lang="de-DE" dirty="0"/>
          </a:p>
        </p:txBody>
      </p:sp>
      <p:sp>
        <p:nvSpPr>
          <p:cNvPr id="18" name="Textfeld 17">
            <a:extLst>
              <a:ext uri="{FF2B5EF4-FFF2-40B4-BE49-F238E27FC236}">
                <a16:creationId xmlns:a16="http://schemas.microsoft.com/office/drawing/2014/main" id="{608FB109-7690-2A41-0979-8FA0A470E2C9}"/>
              </a:ext>
            </a:extLst>
          </p:cNvPr>
          <p:cNvSpPr txBox="1"/>
          <p:nvPr/>
        </p:nvSpPr>
        <p:spPr>
          <a:xfrm>
            <a:off x="4992807" y="4276534"/>
            <a:ext cx="2162772" cy="369332"/>
          </a:xfrm>
          <a:prstGeom prst="rect">
            <a:avLst/>
          </a:prstGeom>
          <a:noFill/>
        </p:spPr>
        <p:txBody>
          <a:bodyPr wrap="none" rtlCol="0">
            <a:spAutoFit/>
          </a:bodyPr>
          <a:lstStyle/>
          <a:p>
            <a:r>
              <a:rPr lang="de-DE" dirty="0" err="1"/>
              <a:t>Mechanical</a:t>
            </a:r>
            <a:r>
              <a:rPr lang="de-DE" dirty="0"/>
              <a:t> </a:t>
            </a:r>
            <a:r>
              <a:rPr lang="de-DE" dirty="0" err="1"/>
              <a:t>syringe</a:t>
            </a:r>
            <a:endParaRPr lang="de-DE" dirty="0"/>
          </a:p>
        </p:txBody>
      </p:sp>
    </p:spTree>
    <p:extLst>
      <p:ext uri="{BB962C8B-B14F-4D97-AF65-F5344CB8AC3E}">
        <p14:creationId xmlns:p14="http://schemas.microsoft.com/office/powerpoint/2010/main" val="1958067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388F55C-6ED0-8CFC-F46D-CFACF5E66E2B}"/>
              </a:ext>
            </a:extLst>
          </p:cNvPr>
          <p:cNvSpPr>
            <a:spLocks noGrp="1"/>
          </p:cNvSpPr>
          <p:nvPr>
            <p:ph type="title"/>
          </p:nvPr>
        </p:nvSpPr>
        <p:spPr/>
        <p:txBody>
          <a:bodyPr/>
          <a:lstStyle/>
          <a:p>
            <a:r>
              <a:rPr lang="en-US" dirty="0"/>
              <a:t>Communicating Systems Errors</a:t>
            </a:r>
            <a:endParaRPr lang="de-DE" dirty="0"/>
          </a:p>
        </p:txBody>
      </p:sp>
      <p:sp>
        <p:nvSpPr>
          <p:cNvPr id="3" name="Fußzeilenplatzhalter 2">
            <a:extLst>
              <a:ext uri="{FF2B5EF4-FFF2-40B4-BE49-F238E27FC236}">
                <a16:creationId xmlns:a16="http://schemas.microsoft.com/office/drawing/2014/main" id="{8B9E8D88-167C-14BB-D24F-7A39601985C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A845DB4-B527-9DC8-9CE6-042242ACE64B}"/>
              </a:ext>
            </a:extLst>
          </p:cNvPr>
          <p:cNvSpPr>
            <a:spLocks noGrp="1"/>
          </p:cNvSpPr>
          <p:nvPr>
            <p:ph type="sldNum" sz="quarter" idx="28"/>
          </p:nvPr>
        </p:nvSpPr>
        <p:spPr/>
        <p:txBody>
          <a:bodyPr/>
          <a:lstStyle/>
          <a:p>
            <a:fld id="{BA24374A-C3A8-471A-8837-3FC31668ABE5}" type="slidenum">
              <a:rPr lang="de-DE" smtClean="0"/>
              <a:pPr/>
              <a:t>56</a:t>
            </a:fld>
            <a:endParaRPr lang="de-DE" dirty="0"/>
          </a:p>
        </p:txBody>
      </p:sp>
      <p:sp>
        <p:nvSpPr>
          <p:cNvPr id="11" name="Textplatzhalter 10">
            <a:extLst>
              <a:ext uri="{FF2B5EF4-FFF2-40B4-BE49-F238E27FC236}">
                <a16:creationId xmlns:a16="http://schemas.microsoft.com/office/drawing/2014/main" id="{EF85B4FC-F569-F920-B17B-A811A8244CE2}"/>
              </a:ext>
            </a:extLst>
          </p:cNvPr>
          <p:cNvSpPr>
            <a:spLocks noGrp="1"/>
          </p:cNvSpPr>
          <p:nvPr>
            <p:ph type="body" sz="quarter" idx="21"/>
          </p:nvPr>
        </p:nvSpPr>
        <p:spPr/>
        <p:txBody>
          <a:bodyPr/>
          <a:lstStyle/>
          <a:p>
            <a:r>
              <a:rPr lang="en-US" sz="1400" dirty="0"/>
              <a:t>Human Errors</a:t>
            </a:r>
            <a:endParaRPr lang="de-DE" dirty="0"/>
          </a:p>
        </p:txBody>
      </p:sp>
      <p:sp>
        <p:nvSpPr>
          <p:cNvPr id="6" name="Textplatzhalter 5">
            <a:extLst>
              <a:ext uri="{FF2B5EF4-FFF2-40B4-BE49-F238E27FC236}">
                <a16:creationId xmlns:a16="http://schemas.microsoft.com/office/drawing/2014/main" id="{6BF478E0-A170-0E71-233A-6D4113A7324C}"/>
              </a:ext>
            </a:extLst>
          </p:cNvPr>
          <p:cNvSpPr>
            <a:spLocks noGrp="1"/>
          </p:cNvSpPr>
          <p:nvPr>
            <p:ph type="body" sz="quarter" idx="29"/>
          </p:nvPr>
        </p:nvSpPr>
        <p:spPr/>
        <p:txBody>
          <a:bodyPr/>
          <a:lstStyle/>
          <a:p>
            <a:r>
              <a:rPr lang="en-US" dirty="0"/>
              <a:t>What to do, if an error in the system occurs?</a:t>
            </a:r>
          </a:p>
          <a:p>
            <a:r>
              <a:rPr lang="en-US" dirty="0"/>
              <a:t>Will the user benefit from knowing about the error?</a:t>
            </a:r>
          </a:p>
          <a:p>
            <a:r>
              <a:rPr lang="en-US" dirty="0"/>
              <a:t>Can the user do something about the error?</a:t>
            </a:r>
          </a:p>
          <a:p>
            <a:r>
              <a:rPr lang="en-US" dirty="0"/>
              <a:t>What other solutions are available?</a:t>
            </a:r>
          </a:p>
          <a:p>
            <a:r>
              <a:rPr lang="en-US" dirty="0"/>
              <a:t>If the error is provided to the user it must be</a:t>
            </a:r>
          </a:p>
          <a:p>
            <a:pPr lvl="1"/>
            <a:r>
              <a:rPr lang="en-US" dirty="0"/>
              <a:t>Understandable (the user gets what the problem is)</a:t>
            </a:r>
          </a:p>
          <a:p>
            <a:pPr lvl="1"/>
            <a:r>
              <a:rPr lang="en-US" dirty="0"/>
              <a:t>Actionable (the user gets options to do things)</a:t>
            </a:r>
          </a:p>
          <a:p>
            <a:endParaRPr lang="de-DE" dirty="0"/>
          </a:p>
        </p:txBody>
      </p:sp>
      <p:pic>
        <p:nvPicPr>
          <p:cNvPr id="8" name="Picture 4">
            <a:extLst>
              <a:ext uri="{FF2B5EF4-FFF2-40B4-BE49-F238E27FC236}">
                <a16:creationId xmlns:a16="http://schemas.microsoft.com/office/drawing/2014/main" id="{A8FF5107-1A14-8B0E-314B-2A548BD87A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31" t="16644" r="9097" b="9405"/>
          <a:stretch/>
        </p:blipFill>
        <p:spPr bwMode="auto">
          <a:xfrm>
            <a:off x="7730144" y="2824976"/>
            <a:ext cx="3766529" cy="15855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63499E51-02DB-866C-D545-D01FDB608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946" y="4655193"/>
            <a:ext cx="3757727" cy="12845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695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E5AF9-0026-D295-0AF8-3D779FA0E85E}"/>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11D528E6-6B05-C29A-22E6-07A23523745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5C8B66F-8777-B01C-00F2-BE35F57B4251}"/>
              </a:ext>
            </a:extLst>
          </p:cNvPr>
          <p:cNvSpPr>
            <a:spLocks noGrp="1"/>
          </p:cNvSpPr>
          <p:nvPr>
            <p:ph type="sldNum" sz="quarter" idx="28"/>
          </p:nvPr>
        </p:nvSpPr>
        <p:spPr/>
        <p:txBody>
          <a:bodyPr/>
          <a:lstStyle/>
          <a:p>
            <a:fld id="{BA24374A-C3A8-471A-8837-3FC31668ABE5}" type="slidenum">
              <a:rPr lang="de-DE" smtClean="0"/>
              <a:pPr/>
              <a:t>57</a:t>
            </a:fld>
            <a:endParaRPr lang="de-DE" dirty="0"/>
          </a:p>
        </p:txBody>
      </p:sp>
      <p:sp>
        <p:nvSpPr>
          <p:cNvPr id="5" name="Textplatzhalter 4">
            <a:extLst>
              <a:ext uri="{FF2B5EF4-FFF2-40B4-BE49-F238E27FC236}">
                <a16:creationId xmlns:a16="http://schemas.microsoft.com/office/drawing/2014/main" id="{B7FC499B-9901-E74C-490A-CA254B9C5407}"/>
              </a:ext>
            </a:extLst>
          </p:cNvPr>
          <p:cNvSpPr>
            <a:spLocks noGrp="1"/>
          </p:cNvSpPr>
          <p:nvPr>
            <p:ph type="body" sz="quarter" idx="21"/>
          </p:nvPr>
        </p:nvSpPr>
        <p:spPr/>
        <p:txBody>
          <a:bodyPr/>
          <a:lstStyle/>
          <a:p>
            <a:r>
              <a:rPr lang="en-US" sz="1400" dirty="0"/>
              <a:t>Human Errors</a:t>
            </a:r>
            <a:endParaRPr lang="de-DE" dirty="0"/>
          </a:p>
        </p:txBody>
      </p:sp>
      <p:sp>
        <p:nvSpPr>
          <p:cNvPr id="6" name="Textplatzhalter 5">
            <a:extLst>
              <a:ext uri="{FF2B5EF4-FFF2-40B4-BE49-F238E27FC236}">
                <a16:creationId xmlns:a16="http://schemas.microsoft.com/office/drawing/2014/main" id="{B3FF82F9-7764-18C4-4864-A4E4B33903C8}"/>
              </a:ext>
            </a:extLst>
          </p:cNvPr>
          <p:cNvSpPr>
            <a:spLocks noGrp="1"/>
          </p:cNvSpPr>
          <p:nvPr>
            <p:ph type="body" sz="quarter" idx="29"/>
          </p:nvPr>
        </p:nvSpPr>
        <p:spPr/>
        <p:txBody>
          <a:bodyPr/>
          <a:lstStyle/>
          <a:p>
            <a:endParaRPr lang="de-DE"/>
          </a:p>
        </p:txBody>
      </p:sp>
      <p:pic>
        <p:nvPicPr>
          <p:cNvPr id="7" name="Inhaltsplatzhalter 3">
            <a:extLst>
              <a:ext uri="{FF2B5EF4-FFF2-40B4-BE49-F238E27FC236}">
                <a16:creationId xmlns:a16="http://schemas.microsoft.com/office/drawing/2014/main" id="{8E0AC2B7-9E6A-C4F8-EA59-D34E01B97252}"/>
              </a:ext>
            </a:extLst>
          </p:cNvPr>
          <p:cNvPicPr>
            <a:picLocks noChangeAspect="1"/>
          </p:cNvPicPr>
          <p:nvPr/>
        </p:nvPicPr>
        <p:blipFill rotWithShape="1">
          <a:blip r:embed="rId2">
            <a:extLst>
              <a:ext uri="{28A0092B-C50C-407E-A947-70E740481C1C}">
                <a14:useLocalDpi xmlns:a14="http://schemas.microsoft.com/office/drawing/2010/main" val="0"/>
              </a:ext>
            </a:extLst>
          </a:blip>
          <a:srcRect b="10689"/>
          <a:stretch/>
        </p:blipFill>
        <p:spPr>
          <a:xfrm>
            <a:off x="0" y="0"/>
            <a:ext cx="12192000" cy="6244683"/>
          </a:xfrm>
          <a:prstGeom prst="rect">
            <a:avLst/>
          </a:prstGeom>
        </p:spPr>
      </p:pic>
      <p:pic>
        <p:nvPicPr>
          <p:cNvPr id="8" name="Inhaltsplatzhalter 3">
            <a:extLst>
              <a:ext uri="{FF2B5EF4-FFF2-40B4-BE49-F238E27FC236}">
                <a16:creationId xmlns:a16="http://schemas.microsoft.com/office/drawing/2014/main" id="{70FF798D-6540-165F-D326-ECB2A619086E}"/>
              </a:ext>
            </a:extLst>
          </p:cNvPr>
          <p:cNvPicPr>
            <a:picLocks noChangeAspect="1"/>
          </p:cNvPicPr>
          <p:nvPr/>
        </p:nvPicPr>
        <p:blipFill rotWithShape="1">
          <a:blip r:embed="rId2">
            <a:extLst>
              <a:ext uri="{28A0092B-C50C-407E-A947-70E740481C1C}">
                <a14:useLocalDpi xmlns:a14="http://schemas.microsoft.com/office/drawing/2010/main" val="0"/>
              </a:ext>
            </a:extLst>
          </a:blip>
          <a:srcRect l="17047" t="31328" r="53616" b="56652"/>
          <a:stretch/>
        </p:blipFill>
        <p:spPr>
          <a:xfrm>
            <a:off x="1885872" y="3429000"/>
            <a:ext cx="8527877" cy="20038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61255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68B878-1DCD-9749-D82F-E3484E500FD7}"/>
              </a:ext>
            </a:extLst>
          </p:cNvPr>
          <p:cNvSpPr>
            <a:spLocks noGrp="1"/>
          </p:cNvSpPr>
          <p:nvPr>
            <p:ph type="title"/>
          </p:nvPr>
        </p:nvSpPr>
        <p:spPr>
          <a:xfrm>
            <a:off x="6479380" y="115889"/>
            <a:ext cx="5017293" cy="973136"/>
          </a:xfrm>
        </p:spPr>
        <p:txBody>
          <a:bodyPr/>
          <a:lstStyle/>
          <a:p>
            <a:r>
              <a:rPr lang="de-DE" dirty="0" err="1"/>
              <a:t>When</a:t>
            </a:r>
            <a:r>
              <a:rPr lang="de-DE" dirty="0"/>
              <a:t> do </a:t>
            </a:r>
            <a:r>
              <a:rPr lang="de-DE" dirty="0" err="1"/>
              <a:t>errors</a:t>
            </a:r>
            <a:r>
              <a:rPr lang="de-DE" dirty="0"/>
              <a:t> happen?</a:t>
            </a:r>
          </a:p>
        </p:txBody>
      </p:sp>
      <p:sp>
        <p:nvSpPr>
          <p:cNvPr id="3" name="Fußzeilenplatzhalter 2">
            <a:extLst>
              <a:ext uri="{FF2B5EF4-FFF2-40B4-BE49-F238E27FC236}">
                <a16:creationId xmlns:a16="http://schemas.microsoft.com/office/drawing/2014/main" id="{6A5570E9-C559-5ECE-8F83-D47924D11B8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9E20DCE-50AB-445C-DD5D-69ABE3C43BBD}"/>
              </a:ext>
            </a:extLst>
          </p:cNvPr>
          <p:cNvSpPr>
            <a:spLocks noGrp="1"/>
          </p:cNvSpPr>
          <p:nvPr>
            <p:ph type="sldNum" sz="quarter" idx="28"/>
          </p:nvPr>
        </p:nvSpPr>
        <p:spPr/>
        <p:txBody>
          <a:bodyPr/>
          <a:lstStyle/>
          <a:p>
            <a:fld id="{BA24374A-C3A8-471A-8837-3FC31668ABE5}" type="slidenum">
              <a:rPr lang="de-DE" smtClean="0"/>
              <a:pPr/>
              <a:t>58</a:t>
            </a:fld>
            <a:endParaRPr lang="de-DE" dirty="0"/>
          </a:p>
        </p:txBody>
      </p:sp>
      <p:sp>
        <p:nvSpPr>
          <p:cNvPr id="5" name="Textplatzhalter 4">
            <a:extLst>
              <a:ext uri="{FF2B5EF4-FFF2-40B4-BE49-F238E27FC236}">
                <a16:creationId xmlns:a16="http://schemas.microsoft.com/office/drawing/2014/main" id="{C0C9608C-09EE-B4F3-99E1-DAF2D718A147}"/>
              </a:ext>
            </a:extLst>
          </p:cNvPr>
          <p:cNvSpPr>
            <a:spLocks noGrp="1"/>
          </p:cNvSpPr>
          <p:nvPr>
            <p:ph type="body" sz="quarter" idx="21"/>
          </p:nvPr>
        </p:nvSpPr>
        <p:spPr/>
        <p:txBody>
          <a:bodyPr/>
          <a:lstStyle/>
          <a:p>
            <a:r>
              <a:rPr lang="en-US" sz="1400" dirty="0"/>
              <a:t>Human Errors</a:t>
            </a:r>
            <a:endParaRPr lang="de-DE" dirty="0"/>
          </a:p>
        </p:txBody>
      </p:sp>
      <p:sp>
        <p:nvSpPr>
          <p:cNvPr id="6" name="Textplatzhalter 5">
            <a:extLst>
              <a:ext uri="{FF2B5EF4-FFF2-40B4-BE49-F238E27FC236}">
                <a16:creationId xmlns:a16="http://schemas.microsoft.com/office/drawing/2014/main" id="{0CD2C5D5-50D0-D1B4-2AC1-C19F9BC7C016}"/>
              </a:ext>
            </a:extLst>
          </p:cNvPr>
          <p:cNvSpPr>
            <a:spLocks noGrp="1"/>
          </p:cNvSpPr>
          <p:nvPr>
            <p:ph type="body" sz="quarter" idx="29"/>
          </p:nvPr>
        </p:nvSpPr>
        <p:spPr>
          <a:xfrm>
            <a:off x="6378497" y="1449388"/>
            <a:ext cx="5118177" cy="4679950"/>
          </a:xfrm>
        </p:spPr>
        <p:txBody>
          <a:bodyPr/>
          <a:lstStyle/>
          <a:p>
            <a:r>
              <a:rPr lang="en-US" dirty="0"/>
              <a:t>Who is responsible if an accident happens?</a:t>
            </a:r>
          </a:p>
          <a:p>
            <a:r>
              <a:rPr lang="en-US" dirty="0"/>
              <a:t>The program?</a:t>
            </a:r>
          </a:p>
          <a:p>
            <a:r>
              <a:rPr lang="en-US" dirty="0"/>
              <a:t>The user?</a:t>
            </a:r>
          </a:p>
          <a:p>
            <a:r>
              <a:rPr lang="en-US" dirty="0"/>
              <a:t>Another user?</a:t>
            </a:r>
          </a:p>
          <a:p>
            <a:r>
              <a:rPr lang="en-US" dirty="0"/>
              <a:t>The developer?</a:t>
            </a:r>
          </a:p>
          <a:p>
            <a:r>
              <a:rPr lang="en-US" dirty="0"/>
              <a:t>The product management?</a:t>
            </a:r>
            <a:endParaRPr lang="de-DE" dirty="0"/>
          </a:p>
          <a:p>
            <a:endParaRPr lang="de-DE" dirty="0"/>
          </a:p>
        </p:txBody>
      </p:sp>
      <p:pic>
        <p:nvPicPr>
          <p:cNvPr id="7" name="Picture 2" descr="https://upload.wikimedia.org/wikipedia/commons/thumb/6/6b/Greenstead_Roundabout.svg/1001px-Greenstead_Roundabout.svg.png">
            <a:extLst>
              <a:ext uri="{FF2B5EF4-FFF2-40B4-BE49-F238E27FC236}">
                <a16:creationId xmlns:a16="http://schemas.microsoft.com/office/drawing/2014/main" id="{65DEBA9B-5CAA-0693-82A1-BBA27BE6F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89887" cy="630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76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BC32A-8B00-C67E-5ACE-926A77A08C28}"/>
              </a:ext>
            </a:extLst>
          </p:cNvPr>
          <p:cNvSpPr>
            <a:spLocks noGrp="1"/>
          </p:cNvSpPr>
          <p:nvPr>
            <p:ph type="title"/>
          </p:nvPr>
        </p:nvSpPr>
        <p:spPr/>
        <p:txBody>
          <a:bodyPr/>
          <a:lstStyle/>
          <a:p>
            <a:r>
              <a:rPr lang="en-US" dirty="0"/>
              <a:t>The “Human Error” as the Ultimate Explanation?</a:t>
            </a:r>
            <a:endParaRPr lang="de-DE" dirty="0"/>
          </a:p>
        </p:txBody>
      </p:sp>
      <p:sp>
        <p:nvSpPr>
          <p:cNvPr id="3" name="Fußzeilenplatzhalter 2">
            <a:extLst>
              <a:ext uri="{FF2B5EF4-FFF2-40B4-BE49-F238E27FC236}">
                <a16:creationId xmlns:a16="http://schemas.microsoft.com/office/drawing/2014/main" id="{32DE365E-3708-F870-C632-A32A5F60685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91F8D5E-01A6-1AE5-F843-AA6A53A5CD6B}"/>
              </a:ext>
            </a:extLst>
          </p:cNvPr>
          <p:cNvSpPr>
            <a:spLocks noGrp="1"/>
          </p:cNvSpPr>
          <p:nvPr>
            <p:ph type="sldNum" sz="quarter" idx="28"/>
          </p:nvPr>
        </p:nvSpPr>
        <p:spPr/>
        <p:txBody>
          <a:bodyPr/>
          <a:lstStyle/>
          <a:p>
            <a:fld id="{BA24374A-C3A8-471A-8837-3FC31668ABE5}" type="slidenum">
              <a:rPr lang="de-DE" smtClean="0"/>
              <a:pPr/>
              <a:t>59</a:t>
            </a:fld>
            <a:endParaRPr lang="de-DE" dirty="0"/>
          </a:p>
        </p:txBody>
      </p:sp>
      <p:sp>
        <p:nvSpPr>
          <p:cNvPr id="5" name="Textplatzhalter 4">
            <a:extLst>
              <a:ext uri="{FF2B5EF4-FFF2-40B4-BE49-F238E27FC236}">
                <a16:creationId xmlns:a16="http://schemas.microsoft.com/office/drawing/2014/main" id="{7153422A-CB69-1865-E6F3-D5AC2E0823F6}"/>
              </a:ext>
            </a:extLst>
          </p:cNvPr>
          <p:cNvSpPr>
            <a:spLocks noGrp="1"/>
          </p:cNvSpPr>
          <p:nvPr>
            <p:ph type="body" sz="quarter" idx="21"/>
          </p:nvPr>
        </p:nvSpPr>
        <p:spPr/>
        <p:txBody>
          <a:bodyPr/>
          <a:lstStyle/>
          <a:p>
            <a:r>
              <a:rPr lang="en-US" sz="1400" dirty="0"/>
              <a:t>Human Errors</a:t>
            </a:r>
            <a:endParaRPr lang="de-DE" dirty="0"/>
          </a:p>
        </p:txBody>
      </p:sp>
      <p:sp>
        <p:nvSpPr>
          <p:cNvPr id="6" name="Textplatzhalter 5">
            <a:extLst>
              <a:ext uri="{FF2B5EF4-FFF2-40B4-BE49-F238E27FC236}">
                <a16:creationId xmlns:a16="http://schemas.microsoft.com/office/drawing/2014/main" id="{8CE71234-3CA1-C224-F87B-12482F11D8C5}"/>
              </a:ext>
            </a:extLst>
          </p:cNvPr>
          <p:cNvSpPr>
            <a:spLocks noGrp="1"/>
          </p:cNvSpPr>
          <p:nvPr>
            <p:ph type="body" sz="quarter" idx="29"/>
          </p:nvPr>
        </p:nvSpPr>
        <p:spPr/>
        <p:txBody>
          <a:bodyPr/>
          <a:lstStyle/>
          <a:p>
            <a:endParaRPr lang="de-DE"/>
          </a:p>
        </p:txBody>
      </p:sp>
      <p:sp>
        <p:nvSpPr>
          <p:cNvPr id="7" name="Rectangle 4">
            <a:extLst>
              <a:ext uri="{FF2B5EF4-FFF2-40B4-BE49-F238E27FC236}">
                <a16:creationId xmlns:a16="http://schemas.microsoft.com/office/drawing/2014/main" id="{EA383EE5-E694-4851-B585-25420460377E}"/>
              </a:ext>
            </a:extLst>
          </p:cNvPr>
          <p:cNvSpPr>
            <a:spLocks noChangeArrowheads="1"/>
          </p:cNvSpPr>
          <p:nvPr/>
        </p:nvSpPr>
        <p:spPr bwMode="auto">
          <a:xfrm>
            <a:off x="2363756" y="5590938"/>
            <a:ext cx="4087505" cy="25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74" tIns="43637" rIns="87274" bIns="43637">
            <a:spAutoFit/>
          </a:bodyPr>
          <a:lstStyle/>
          <a:p>
            <a:r>
              <a:rPr lang="en-GB" sz="1100" dirty="0">
                <a:solidFill>
                  <a:schemeClr val="tx1">
                    <a:lumMod val="65000"/>
                    <a:lumOff val="35000"/>
                  </a:schemeClr>
                </a:solidFill>
              </a:rPr>
              <a:t>http://news.bbc.co.uk/1/hi/world/europe/5370564.stm</a:t>
            </a:r>
          </a:p>
        </p:txBody>
      </p:sp>
      <p:sp>
        <p:nvSpPr>
          <p:cNvPr id="8" name="Rectangle 11">
            <a:extLst>
              <a:ext uri="{FF2B5EF4-FFF2-40B4-BE49-F238E27FC236}">
                <a16:creationId xmlns:a16="http://schemas.microsoft.com/office/drawing/2014/main" id="{84BD8555-12E2-7450-4CAD-FF2574FD38D6}"/>
              </a:ext>
            </a:extLst>
          </p:cNvPr>
          <p:cNvSpPr>
            <a:spLocks noChangeArrowheads="1"/>
          </p:cNvSpPr>
          <p:nvPr/>
        </p:nvSpPr>
        <p:spPr bwMode="auto">
          <a:xfrm>
            <a:off x="6359694" y="4039532"/>
            <a:ext cx="3839552" cy="25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74" tIns="43637" rIns="87274" bIns="43637">
            <a:spAutoFit/>
          </a:bodyPr>
          <a:lstStyle/>
          <a:p>
            <a:pPr algn="r"/>
            <a:r>
              <a:rPr lang="en-GB" sz="1100" dirty="0"/>
              <a:t>http://www.netzeitung.de/politik/deutschland/720674.html</a:t>
            </a:r>
          </a:p>
        </p:txBody>
      </p:sp>
      <p:pic>
        <p:nvPicPr>
          <p:cNvPr id="9" name="Grafik 8">
            <a:extLst>
              <a:ext uri="{FF2B5EF4-FFF2-40B4-BE49-F238E27FC236}">
                <a16:creationId xmlns:a16="http://schemas.microsoft.com/office/drawing/2014/main" id="{7B8CB878-7FC6-1476-3D11-2306B65FA48E}"/>
              </a:ext>
            </a:extLst>
          </p:cNvPr>
          <p:cNvPicPr>
            <a:picLocks noChangeAspect="1"/>
          </p:cNvPicPr>
          <p:nvPr/>
        </p:nvPicPr>
        <p:blipFill>
          <a:blip r:embed="rId2"/>
          <a:stretch>
            <a:fillRect/>
          </a:stretch>
        </p:blipFill>
        <p:spPr>
          <a:xfrm>
            <a:off x="1602397" y="1432622"/>
            <a:ext cx="4403725" cy="4158316"/>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9951D532-DD55-BF47-CD04-FFFAB375FAA8}"/>
              </a:ext>
            </a:extLst>
          </p:cNvPr>
          <p:cNvPicPr>
            <a:picLocks noChangeAspect="1"/>
          </p:cNvPicPr>
          <p:nvPr/>
        </p:nvPicPr>
        <p:blipFill>
          <a:blip r:embed="rId3"/>
          <a:stretch>
            <a:fillRect/>
          </a:stretch>
        </p:blipFill>
        <p:spPr>
          <a:xfrm>
            <a:off x="6305550" y="1432622"/>
            <a:ext cx="3893696" cy="2540000"/>
          </a:xfrm>
          <a:prstGeom prst="rect">
            <a:avLst/>
          </a:prstGeom>
          <a:ln>
            <a:noFill/>
          </a:ln>
          <a:effectLst>
            <a:outerShdw blurRad="292100" dist="139700" dir="2700000" algn="tl" rotWithShape="0">
              <a:srgbClr val="333333">
                <a:alpha val="65000"/>
              </a:srgbClr>
            </a:outerShdw>
          </a:effectLst>
        </p:spPr>
      </p:pic>
      <p:sp>
        <p:nvSpPr>
          <p:cNvPr id="11" name="Rechteck 10">
            <a:extLst>
              <a:ext uri="{FF2B5EF4-FFF2-40B4-BE49-F238E27FC236}">
                <a16:creationId xmlns:a16="http://schemas.microsoft.com/office/drawing/2014/main" id="{4DB741C4-29DF-345B-D110-0613CE43C7B5}"/>
              </a:ext>
            </a:extLst>
          </p:cNvPr>
          <p:cNvSpPr/>
          <p:nvPr/>
        </p:nvSpPr>
        <p:spPr>
          <a:xfrm>
            <a:off x="6359694" y="2194622"/>
            <a:ext cx="3646927" cy="952500"/>
          </a:xfrm>
          <a:prstGeom prst="rect">
            <a:avLst/>
          </a:prstGeom>
          <a:solidFill>
            <a:srgbClr val="FFFF00">
              <a:alpha val="3411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1C2251DB-EC12-8B1E-F36A-DD39DCC5CF76}"/>
              </a:ext>
            </a:extLst>
          </p:cNvPr>
          <p:cNvSpPr/>
          <p:nvPr/>
        </p:nvSpPr>
        <p:spPr>
          <a:xfrm>
            <a:off x="4234472" y="5230566"/>
            <a:ext cx="1771650" cy="158750"/>
          </a:xfrm>
          <a:prstGeom prst="rect">
            <a:avLst/>
          </a:prstGeom>
          <a:solidFill>
            <a:srgbClr val="FFFF00">
              <a:alpha val="3411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D62752BF-D782-2D57-487A-A3D321190FB2}"/>
              </a:ext>
            </a:extLst>
          </p:cNvPr>
          <p:cNvSpPr/>
          <p:nvPr/>
        </p:nvSpPr>
        <p:spPr>
          <a:xfrm>
            <a:off x="1650022" y="5389316"/>
            <a:ext cx="1193800" cy="158750"/>
          </a:xfrm>
          <a:prstGeom prst="rect">
            <a:avLst/>
          </a:prstGeom>
          <a:solidFill>
            <a:srgbClr val="FFFF00">
              <a:alpha val="3411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38811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E8D3E-0D45-6C7D-0F6C-1FB2A5DD695E}"/>
              </a:ext>
            </a:extLst>
          </p:cNvPr>
          <p:cNvSpPr>
            <a:spLocks noGrp="1"/>
          </p:cNvSpPr>
          <p:nvPr>
            <p:ph type="title"/>
          </p:nvPr>
        </p:nvSpPr>
        <p:spPr/>
        <p:txBody>
          <a:bodyPr/>
          <a:lstStyle/>
          <a:p>
            <a:r>
              <a:rPr lang="en-US" dirty="0"/>
              <a:t>Principle 1: Learnability</a:t>
            </a:r>
            <a:endParaRPr lang="de-DE" dirty="0"/>
          </a:p>
        </p:txBody>
      </p:sp>
      <p:sp>
        <p:nvSpPr>
          <p:cNvPr id="3" name="Fußzeilenplatzhalter 2">
            <a:extLst>
              <a:ext uri="{FF2B5EF4-FFF2-40B4-BE49-F238E27FC236}">
                <a16:creationId xmlns:a16="http://schemas.microsoft.com/office/drawing/2014/main" id="{703F97AF-7A59-A02C-C497-45544650EB6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3C5D51D-E0FE-62F8-AA2E-0A68474850F0}"/>
              </a:ext>
            </a:extLst>
          </p:cNvPr>
          <p:cNvSpPr>
            <a:spLocks noGrp="1"/>
          </p:cNvSpPr>
          <p:nvPr>
            <p:ph type="sldNum" sz="quarter" idx="33"/>
          </p:nvPr>
        </p:nvSpPr>
        <p:spPr/>
        <p:txBody>
          <a:bodyPr/>
          <a:lstStyle/>
          <a:p>
            <a:fld id="{BA24374A-C3A8-471A-8837-3FC31668ABE5}" type="slidenum">
              <a:rPr lang="de-DE" smtClean="0"/>
              <a:pPr/>
              <a:t>6</a:t>
            </a:fld>
            <a:endParaRPr lang="de-DE" dirty="0"/>
          </a:p>
        </p:txBody>
      </p:sp>
      <p:sp>
        <p:nvSpPr>
          <p:cNvPr id="13" name="Textplatzhalter 12">
            <a:extLst>
              <a:ext uri="{FF2B5EF4-FFF2-40B4-BE49-F238E27FC236}">
                <a16:creationId xmlns:a16="http://schemas.microsoft.com/office/drawing/2014/main" id="{2E2AD96C-002D-3BBE-1244-A5B7EC9C6EE7}"/>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03A675F3-174D-886B-D27A-41F28A67905D}"/>
              </a:ext>
            </a:extLst>
          </p:cNvPr>
          <p:cNvSpPr>
            <a:spLocks noGrp="1"/>
          </p:cNvSpPr>
          <p:nvPr>
            <p:ph type="body" sz="quarter" idx="34"/>
          </p:nvPr>
        </p:nvSpPr>
        <p:spPr/>
        <p:txBody>
          <a:bodyPr>
            <a:normAutofit/>
          </a:bodyPr>
          <a:lstStyle/>
          <a:p>
            <a:r>
              <a:rPr lang="en-US" dirty="0"/>
              <a:t>The ease with which new users can begin effective interaction and achieve maximal performance.</a:t>
            </a:r>
          </a:p>
          <a:p>
            <a:pPr lvl="1"/>
            <a:r>
              <a:rPr lang="en-GB" b="1" dirty="0">
                <a:solidFill>
                  <a:schemeClr val="accent1"/>
                </a:solidFill>
              </a:rPr>
              <a:t>Predictability</a:t>
            </a:r>
          </a:p>
          <a:p>
            <a:pPr lvl="2"/>
            <a:r>
              <a:rPr lang="en-US" dirty="0"/>
              <a:t>Determining effect of future actions based on past interaction history</a:t>
            </a:r>
          </a:p>
          <a:p>
            <a:pPr lvl="2"/>
            <a:r>
              <a:rPr lang="en-US" dirty="0"/>
              <a:t>Visibility of operations and effects</a:t>
            </a:r>
            <a:endParaRPr lang="en-GB" dirty="0"/>
          </a:p>
          <a:p>
            <a:pPr lvl="1"/>
            <a:r>
              <a:rPr lang="en-US" b="1" dirty="0">
                <a:solidFill>
                  <a:schemeClr val="accent1"/>
                </a:solidFill>
              </a:rPr>
              <a:t>Familiarity</a:t>
            </a:r>
          </a:p>
          <a:p>
            <a:pPr lvl="1"/>
            <a:r>
              <a:rPr lang="en-US" b="1" dirty="0">
                <a:solidFill>
                  <a:schemeClr val="accent1"/>
                </a:solidFill>
              </a:rPr>
              <a:t>Generalizability</a:t>
            </a:r>
          </a:p>
          <a:p>
            <a:pPr lvl="1"/>
            <a:r>
              <a:rPr lang="en-US" b="1" dirty="0">
                <a:solidFill>
                  <a:schemeClr val="accent1"/>
                </a:solidFill>
              </a:rPr>
              <a:t>Consistency</a:t>
            </a:r>
            <a:r>
              <a:rPr lang="de-DE" dirty="0"/>
              <a:t> </a:t>
            </a:r>
          </a:p>
          <a:p>
            <a:pPr lvl="1"/>
            <a:r>
              <a:rPr lang="en-GB" b="1" dirty="0">
                <a:solidFill>
                  <a:schemeClr val="accent1"/>
                </a:solidFill>
              </a:rPr>
              <a:t>Synthesizability</a:t>
            </a:r>
            <a:endParaRPr lang="de-DE" dirty="0"/>
          </a:p>
        </p:txBody>
      </p:sp>
      <p:sp>
        <p:nvSpPr>
          <p:cNvPr id="7" name="Inhaltsplatzhalter 6">
            <a:extLst>
              <a:ext uri="{FF2B5EF4-FFF2-40B4-BE49-F238E27FC236}">
                <a16:creationId xmlns:a16="http://schemas.microsoft.com/office/drawing/2014/main" id="{D5B63A17-AF08-347C-5CBB-4303A084B6B6}"/>
              </a:ext>
            </a:extLst>
          </p:cNvPr>
          <p:cNvSpPr>
            <a:spLocks noGrp="1"/>
          </p:cNvSpPr>
          <p:nvPr>
            <p:ph sz="quarter" idx="35"/>
          </p:nvPr>
        </p:nvSpPr>
        <p:spPr/>
        <p:txBody>
          <a:bodyPr/>
          <a:lstStyle/>
          <a:p>
            <a:r>
              <a:rPr lang="de-DE" dirty="0"/>
              <a:t>Dix, A. J., Finlay, J., </a:t>
            </a:r>
            <a:r>
              <a:rPr lang="de-DE" dirty="0" err="1"/>
              <a:t>Abowd</a:t>
            </a:r>
            <a:r>
              <a:rPr lang="de-DE" dirty="0"/>
              <a:t>, G. D., &amp; Beale, R. (2003). Human-computer </a:t>
            </a:r>
            <a:r>
              <a:rPr lang="de-DE" dirty="0" err="1"/>
              <a:t>interaction</a:t>
            </a:r>
            <a:r>
              <a:rPr lang="de-DE" dirty="0"/>
              <a:t>. Pearson Education    https://hcibook.com/.</a:t>
            </a:r>
          </a:p>
        </p:txBody>
      </p:sp>
      <p:pic>
        <p:nvPicPr>
          <p:cNvPr id="14" name="Picture 7" descr="Windows XP task bar">
            <a:extLst>
              <a:ext uri="{FF2B5EF4-FFF2-40B4-BE49-F238E27FC236}">
                <a16:creationId xmlns:a16="http://schemas.microsoft.com/office/drawing/2014/main" id="{CFC51EF3-11CF-9108-4669-E98785E9A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1364" y="3079305"/>
            <a:ext cx="3097822" cy="27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777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1DC93-171A-F1B3-D3A7-49E1259D9F8D}"/>
              </a:ext>
            </a:extLst>
          </p:cNvPr>
          <p:cNvSpPr>
            <a:spLocks noGrp="1"/>
          </p:cNvSpPr>
          <p:nvPr>
            <p:ph type="title"/>
          </p:nvPr>
        </p:nvSpPr>
        <p:spPr/>
        <p:txBody>
          <a:bodyPr/>
          <a:lstStyle/>
          <a:p>
            <a:r>
              <a:rPr lang="en-GB" dirty="0"/>
              <a:t>About (Human) Errors…</a:t>
            </a:r>
            <a:endParaRPr lang="de-DE" dirty="0"/>
          </a:p>
        </p:txBody>
      </p:sp>
      <p:sp>
        <p:nvSpPr>
          <p:cNvPr id="3" name="Fußzeilenplatzhalter 2">
            <a:extLst>
              <a:ext uri="{FF2B5EF4-FFF2-40B4-BE49-F238E27FC236}">
                <a16:creationId xmlns:a16="http://schemas.microsoft.com/office/drawing/2014/main" id="{BC8F4C34-23C4-1113-3245-1841660F1B31}"/>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6CA1491-1220-90A8-D626-6874E10F8CFE}"/>
              </a:ext>
            </a:extLst>
          </p:cNvPr>
          <p:cNvSpPr>
            <a:spLocks noGrp="1"/>
          </p:cNvSpPr>
          <p:nvPr>
            <p:ph type="sldNum" sz="quarter" idx="33"/>
          </p:nvPr>
        </p:nvSpPr>
        <p:spPr/>
        <p:txBody>
          <a:bodyPr/>
          <a:lstStyle/>
          <a:p>
            <a:fld id="{BA24374A-C3A8-471A-8837-3FC31668ABE5}" type="slidenum">
              <a:rPr lang="de-DE" smtClean="0"/>
              <a:pPr/>
              <a:t>60</a:t>
            </a:fld>
            <a:endParaRPr lang="de-DE" dirty="0"/>
          </a:p>
        </p:txBody>
      </p:sp>
      <p:sp>
        <p:nvSpPr>
          <p:cNvPr id="8" name="Textplatzhalter 7">
            <a:extLst>
              <a:ext uri="{FF2B5EF4-FFF2-40B4-BE49-F238E27FC236}">
                <a16:creationId xmlns:a16="http://schemas.microsoft.com/office/drawing/2014/main" id="{46ED101D-42D3-E864-C56B-E2A1D756AE4D}"/>
              </a:ext>
            </a:extLst>
          </p:cNvPr>
          <p:cNvSpPr>
            <a:spLocks noGrp="1"/>
          </p:cNvSpPr>
          <p:nvPr>
            <p:ph type="body" sz="quarter" idx="21"/>
          </p:nvPr>
        </p:nvSpPr>
        <p:spPr/>
        <p:txBody>
          <a:bodyPr/>
          <a:lstStyle/>
          <a:p>
            <a:r>
              <a:rPr lang="en-US" sz="1400" dirty="0"/>
              <a:t>Human Errors</a:t>
            </a:r>
            <a:endParaRPr lang="de-DE" dirty="0"/>
          </a:p>
        </p:txBody>
      </p:sp>
      <p:sp>
        <p:nvSpPr>
          <p:cNvPr id="6" name="Textplatzhalter 5">
            <a:extLst>
              <a:ext uri="{FF2B5EF4-FFF2-40B4-BE49-F238E27FC236}">
                <a16:creationId xmlns:a16="http://schemas.microsoft.com/office/drawing/2014/main" id="{06D35339-E2B3-F019-3C4D-A9681533205A}"/>
              </a:ext>
            </a:extLst>
          </p:cNvPr>
          <p:cNvSpPr>
            <a:spLocks noGrp="1"/>
          </p:cNvSpPr>
          <p:nvPr>
            <p:ph type="body" sz="quarter" idx="34"/>
          </p:nvPr>
        </p:nvSpPr>
        <p:spPr>
          <a:xfrm>
            <a:off x="695325" y="1449388"/>
            <a:ext cx="6612441" cy="4056061"/>
          </a:xfrm>
        </p:spPr>
        <p:txBody>
          <a:bodyPr/>
          <a:lstStyle/>
          <a:p>
            <a:pPr>
              <a:buClr>
                <a:schemeClr val="accent1"/>
              </a:buClr>
              <a:buFont typeface="Arial" panose="020B0604020202020204" pitchFamily="34" charset="0"/>
              <a:buChar char="•"/>
            </a:pPr>
            <a:r>
              <a:rPr lang="en-GB" dirty="0"/>
              <a:t>“</a:t>
            </a:r>
            <a:r>
              <a:rPr lang="en-GB" b="1" dirty="0">
                <a:solidFill>
                  <a:schemeClr val="accent1"/>
                </a:solidFill>
              </a:rPr>
              <a:t>If an error is possible, someone will make it</a:t>
            </a:r>
            <a:r>
              <a:rPr lang="en-GB" dirty="0"/>
              <a:t>” </a:t>
            </a:r>
            <a:br>
              <a:rPr lang="en-GB" dirty="0"/>
            </a:br>
            <a:r>
              <a:rPr lang="en-GB" dirty="0"/>
              <a:t>	- Dan Norman</a:t>
            </a:r>
          </a:p>
          <a:p>
            <a:pPr>
              <a:buClr>
                <a:schemeClr val="accent1"/>
              </a:buClr>
              <a:buFont typeface="Arial" panose="020B0604020202020204" pitchFamily="34" charset="0"/>
              <a:buChar char="•"/>
            </a:pPr>
            <a:r>
              <a:rPr lang="en-GB" dirty="0"/>
              <a:t>“Human Error” are a starting point to look for design problems.</a:t>
            </a:r>
          </a:p>
          <a:p>
            <a:endParaRPr lang="de-DE" dirty="0"/>
          </a:p>
        </p:txBody>
      </p:sp>
      <p:sp>
        <p:nvSpPr>
          <p:cNvPr id="9" name="Inhaltsplatzhalter 8">
            <a:extLst>
              <a:ext uri="{FF2B5EF4-FFF2-40B4-BE49-F238E27FC236}">
                <a16:creationId xmlns:a16="http://schemas.microsoft.com/office/drawing/2014/main" id="{31A3DB37-B985-197A-FB9F-7E0037442C97}"/>
              </a:ext>
            </a:extLst>
          </p:cNvPr>
          <p:cNvSpPr>
            <a:spLocks noGrp="1"/>
          </p:cNvSpPr>
          <p:nvPr>
            <p:ph sz="quarter" idx="35"/>
          </p:nvPr>
        </p:nvSpPr>
        <p:spPr/>
        <p:txBody>
          <a:bodyPr/>
          <a:lstStyle/>
          <a:p>
            <a:r>
              <a:rPr lang="en-US" sz="1000" dirty="0">
                <a:solidFill>
                  <a:schemeClr val="tx1">
                    <a:lumMod val="65000"/>
                    <a:lumOff val="35000"/>
                  </a:schemeClr>
                </a:solidFill>
              </a:rPr>
              <a:t>Norman, D. A. (2013). The design of everyday things: Revised and expanded edition. New York: Doubleday.</a:t>
            </a:r>
          </a:p>
          <a:p>
            <a:endParaRPr lang="de-DE" dirty="0"/>
          </a:p>
        </p:txBody>
      </p:sp>
      <p:pic>
        <p:nvPicPr>
          <p:cNvPr id="7" name="Grafik 6">
            <a:extLst>
              <a:ext uri="{FF2B5EF4-FFF2-40B4-BE49-F238E27FC236}">
                <a16:creationId xmlns:a16="http://schemas.microsoft.com/office/drawing/2014/main" id="{51AA896C-ED5F-1550-67C9-DAF36932BB7D}"/>
              </a:ext>
            </a:extLst>
          </p:cNvPr>
          <p:cNvPicPr>
            <a:picLocks noChangeAspect="1"/>
          </p:cNvPicPr>
          <p:nvPr/>
        </p:nvPicPr>
        <p:blipFill>
          <a:blip r:embed="rId2"/>
          <a:stretch>
            <a:fillRect/>
          </a:stretch>
        </p:blipFill>
        <p:spPr>
          <a:xfrm>
            <a:off x="7678734" y="-1"/>
            <a:ext cx="4513266" cy="6317997"/>
          </a:xfrm>
          <a:prstGeom prst="rect">
            <a:avLst/>
          </a:prstGeom>
        </p:spPr>
      </p:pic>
    </p:spTree>
    <p:extLst>
      <p:ext uri="{BB962C8B-B14F-4D97-AF65-F5344CB8AC3E}">
        <p14:creationId xmlns:p14="http://schemas.microsoft.com/office/powerpoint/2010/main" val="314081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ADD4A06-EA26-E5B4-C13D-386C42DA4C94}"/>
              </a:ext>
            </a:extLst>
          </p:cNvPr>
          <p:cNvSpPr>
            <a:spLocks noGrp="1"/>
          </p:cNvSpPr>
          <p:nvPr>
            <p:ph type="title"/>
          </p:nvPr>
        </p:nvSpPr>
        <p:spPr/>
        <p:txBody>
          <a:bodyPr/>
          <a:lstStyle/>
          <a:p>
            <a:r>
              <a:rPr lang="en-GB" dirty="0"/>
              <a:t>About (Human) Errors…</a:t>
            </a:r>
            <a:endParaRPr lang="de-DE" dirty="0"/>
          </a:p>
        </p:txBody>
      </p:sp>
      <p:sp>
        <p:nvSpPr>
          <p:cNvPr id="3" name="Fußzeilenplatzhalter 2">
            <a:extLst>
              <a:ext uri="{FF2B5EF4-FFF2-40B4-BE49-F238E27FC236}">
                <a16:creationId xmlns:a16="http://schemas.microsoft.com/office/drawing/2014/main" id="{CA376779-B599-8EFB-DAFA-BA463114768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6B1E1C8-CBA2-9152-0C84-8A9F729F201A}"/>
              </a:ext>
            </a:extLst>
          </p:cNvPr>
          <p:cNvSpPr>
            <a:spLocks noGrp="1"/>
          </p:cNvSpPr>
          <p:nvPr>
            <p:ph type="sldNum" sz="quarter" idx="28"/>
          </p:nvPr>
        </p:nvSpPr>
        <p:spPr/>
        <p:txBody>
          <a:bodyPr/>
          <a:lstStyle/>
          <a:p>
            <a:fld id="{BA24374A-C3A8-471A-8837-3FC31668ABE5}" type="slidenum">
              <a:rPr lang="de-DE" smtClean="0"/>
              <a:pPr/>
              <a:t>61</a:t>
            </a:fld>
            <a:endParaRPr lang="de-DE" dirty="0"/>
          </a:p>
        </p:txBody>
      </p:sp>
      <p:sp>
        <p:nvSpPr>
          <p:cNvPr id="9" name="Textplatzhalter 8">
            <a:extLst>
              <a:ext uri="{FF2B5EF4-FFF2-40B4-BE49-F238E27FC236}">
                <a16:creationId xmlns:a16="http://schemas.microsoft.com/office/drawing/2014/main" id="{72C83C2E-67F5-718B-7891-54B3C7A63ECD}"/>
              </a:ext>
            </a:extLst>
          </p:cNvPr>
          <p:cNvSpPr>
            <a:spLocks noGrp="1"/>
          </p:cNvSpPr>
          <p:nvPr>
            <p:ph type="body" sz="quarter" idx="21"/>
          </p:nvPr>
        </p:nvSpPr>
        <p:spPr/>
        <p:txBody>
          <a:bodyPr/>
          <a:lstStyle/>
          <a:p>
            <a:r>
              <a:rPr lang="en-US" sz="1400" dirty="0"/>
              <a:t>Human Errors</a:t>
            </a:r>
            <a:endParaRPr lang="de-DE" dirty="0"/>
          </a:p>
        </p:txBody>
      </p:sp>
      <p:sp>
        <p:nvSpPr>
          <p:cNvPr id="6" name="Textplatzhalter 5">
            <a:extLst>
              <a:ext uri="{FF2B5EF4-FFF2-40B4-BE49-F238E27FC236}">
                <a16:creationId xmlns:a16="http://schemas.microsoft.com/office/drawing/2014/main" id="{C1207D75-3D7D-63CE-90AF-496D0488B80A}"/>
              </a:ext>
            </a:extLst>
          </p:cNvPr>
          <p:cNvSpPr>
            <a:spLocks noGrp="1"/>
          </p:cNvSpPr>
          <p:nvPr>
            <p:ph type="body" sz="quarter" idx="29"/>
          </p:nvPr>
        </p:nvSpPr>
        <p:spPr/>
        <p:txBody>
          <a:bodyPr/>
          <a:lstStyle/>
          <a:p>
            <a:r>
              <a:rPr lang="en-GB" dirty="0"/>
              <a:t>Design implications</a:t>
            </a:r>
          </a:p>
          <a:p>
            <a:pPr lvl="1"/>
            <a:r>
              <a:rPr lang="en-GB" dirty="0"/>
              <a:t>Assume </a:t>
            </a:r>
            <a:r>
              <a:rPr lang="en-GB" b="1" dirty="0">
                <a:solidFill>
                  <a:schemeClr val="accent1"/>
                </a:solidFill>
              </a:rPr>
              <a:t>all possible errors will be made</a:t>
            </a:r>
          </a:p>
          <a:p>
            <a:pPr lvl="1"/>
            <a:r>
              <a:rPr lang="en-GB" b="1" dirty="0">
                <a:solidFill>
                  <a:schemeClr val="accent1"/>
                </a:solidFill>
              </a:rPr>
              <a:t>Minimize the chance</a:t>
            </a:r>
            <a:r>
              <a:rPr lang="en-GB" dirty="0">
                <a:solidFill>
                  <a:schemeClr val="accent1"/>
                </a:solidFill>
              </a:rPr>
              <a:t> </a:t>
            </a:r>
            <a:r>
              <a:rPr lang="en-GB" dirty="0"/>
              <a:t>to make errors (constraints)</a:t>
            </a:r>
          </a:p>
          <a:p>
            <a:pPr lvl="1"/>
            <a:r>
              <a:rPr lang="en-GB" b="1" dirty="0">
                <a:solidFill>
                  <a:schemeClr val="accent1"/>
                </a:solidFill>
              </a:rPr>
              <a:t>Minimize the effect </a:t>
            </a:r>
            <a:r>
              <a:rPr lang="en-GB" dirty="0"/>
              <a:t>that errors have (is difficult!)</a:t>
            </a:r>
          </a:p>
          <a:p>
            <a:pPr lvl="1"/>
            <a:r>
              <a:rPr lang="en-GB" dirty="0"/>
              <a:t>Include mechanism to </a:t>
            </a:r>
            <a:r>
              <a:rPr lang="en-GB" b="1" dirty="0">
                <a:solidFill>
                  <a:schemeClr val="accent1"/>
                </a:solidFill>
              </a:rPr>
              <a:t>detect errors</a:t>
            </a:r>
          </a:p>
          <a:p>
            <a:pPr lvl="1"/>
            <a:r>
              <a:rPr lang="en-GB" dirty="0"/>
              <a:t>Attempt to make actions </a:t>
            </a:r>
            <a:r>
              <a:rPr lang="en-GB" b="1" dirty="0">
                <a:solidFill>
                  <a:schemeClr val="accent1"/>
                </a:solidFill>
              </a:rPr>
              <a:t>reversible</a:t>
            </a:r>
          </a:p>
          <a:p>
            <a:r>
              <a:rPr lang="en-GB" dirty="0"/>
              <a:t>Prevent that users make errors in the first place</a:t>
            </a:r>
          </a:p>
          <a:p>
            <a:pPr lvl="1">
              <a:buFont typeface="Arial" panose="020B0604020202020204" pitchFamily="34" charset="0"/>
              <a:buChar char="•"/>
            </a:pPr>
            <a:r>
              <a:rPr lang="en-GB" dirty="0"/>
              <a:t>Make it </a:t>
            </a:r>
            <a:r>
              <a:rPr lang="en-GB" b="1" dirty="0">
                <a:solidFill>
                  <a:schemeClr val="accent1"/>
                </a:solidFill>
              </a:rPr>
              <a:t>impossible to enter wrong commands</a:t>
            </a:r>
          </a:p>
          <a:p>
            <a:pPr lvl="1">
              <a:buFont typeface="Arial" panose="020B0604020202020204" pitchFamily="34" charset="0"/>
              <a:buChar char="•"/>
            </a:pPr>
            <a:r>
              <a:rPr lang="en-GB" dirty="0"/>
              <a:t>Ensure that users </a:t>
            </a:r>
            <a:r>
              <a:rPr lang="en-GB" b="1" dirty="0">
                <a:solidFill>
                  <a:schemeClr val="accent1"/>
                </a:solidFill>
              </a:rPr>
              <a:t>can always recover</a:t>
            </a:r>
          </a:p>
          <a:p>
            <a:endParaRPr lang="de-DE" dirty="0"/>
          </a:p>
        </p:txBody>
      </p:sp>
    </p:spTree>
    <p:extLst>
      <p:ext uri="{BB962C8B-B14F-4D97-AF65-F5344CB8AC3E}">
        <p14:creationId xmlns:p14="http://schemas.microsoft.com/office/powerpoint/2010/main" val="38240991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1C7FE-91D4-28E5-6D5F-C81E34E4B161}"/>
              </a:ext>
            </a:extLst>
          </p:cNvPr>
          <p:cNvSpPr>
            <a:spLocks noGrp="1"/>
          </p:cNvSpPr>
          <p:nvPr>
            <p:ph type="title"/>
          </p:nvPr>
        </p:nvSpPr>
        <p:spPr/>
        <p:txBody>
          <a:bodyPr/>
          <a:lstStyle/>
          <a:p>
            <a:br>
              <a:rPr lang="en-US" dirty="0"/>
            </a:br>
            <a:r>
              <a:rPr lang="en-US" dirty="0"/>
              <a:t>Human Failure Model (James Reason)</a:t>
            </a:r>
            <a:endParaRPr lang="de-DE" dirty="0"/>
          </a:p>
        </p:txBody>
      </p:sp>
      <p:sp>
        <p:nvSpPr>
          <p:cNvPr id="3" name="Fußzeilenplatzhalter 2">
            <a:extLst>
              <a:ext uri="{FF2B5EF4-FFF2-40B4-BE49-F238E27FC236}">
                <a16:creationId xmlns:a16="http://schemas.microsoft.com/office/drawing/2014/main" id="{2F6F8343-9E5C-4E1A-36CD-A14A733AAB8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56DF6CE-F35F-02D6-9C93-D5E6D0004AD7}"/>
              </a:ext>
            </a:extLst>
          </p:cNvPr>
          <p:cNvSpPr>
            <a:spLocks noGrp="1"/>
          </p:cNvSpPr>
          <p:nvPr>
            <p:ph type="sldNum" sz="quarter" idx="28"/>
          </p:nvPr>
        </p:nvSpPr>
        <p:spPr/>
        <p:txBody>
          <a:bodyPr/>
          <a:lstStyle/>
          <a:p>
            <a:fld id="{BA24374A-C3A8-471A-8837-3FC31668ABE5}" type="slidenum">
              <a:rPr lang="de-DE" smtClean="0"/>
              <a:pPr/>
              <a:t>62</a:t>
            </a:fld>
            <a:endParaRPr lang="de-DE" dirty="0"/>
          </a:p>
        </p:txBody>
      </p:sp>
      <p:sp>
        <p:nvSpPr>
          <p:cNvPr id="5" name="Textplatzhalter 4">
            <a:extLst>
              <a:ext uri="{FF2B5EF4-FFF2-40B4-BE49-F238E27FC236}">
                <a16:creationId xmlns:a16="http://schemas.microsoft.com/office/drawing/2014/main" id="{D60FA564-4F70-E566-D2C3-7BA2CE714FCE}"/>
              </a:ext>
            </a:extLst>
          </p:cNvPr>
          <p:cNvSpPr>
            <a:spLocks noGrp="1"/>
          </p:cNvSpPr>
          <p:nvPr>
            <p:ph type="body" sz="quarter" idx="21"/>
          </p:nvPr>
        </p:nvSpPr>
        <p:spPr/>
        <p:txBody>
          <a:bodyPr/>
          <a:lstStyle/>
          <a:p>
            <a:r>
              <a:rPr lang="en-US" sz="1400" dirty="0"/>
              <a:t>Human Errors</a:t>
            </a:r>
            <a:endParaRPr lang="de-DE" dirty="0"/>
          </a:p>
        </p:txBody>
      </p:sp>
      <p:sp>
        <p:nvSpPr>
          <p:cNvPr id="6" name="Textplatzhalter 5">
            <a:extLst>
              <a:ext uri="{FF2B5EF4-FFF2-40B4-BE49-F238E27FC236}">
                <a16:creationId xmlns:a16="http://schemas.microsoft.com/office/drawing/2014/main" id="{63209A6A-34B7-7ACF-ED5E-EE3983E1AB85}"/>
              </a:ext>
            </a:extLst>
          </p:cNvPr>
          <p:cNvSpPr>
            <a:spLocks noGrp="1"/>
          </p:cNvSpPr>
          <p:nvPr>
            <p:ph type="body" sz="quarter" idx="29"/>
          </p:nvPr>
        </p:nvSpPr>
        <p:spPr/>
        <p:txBody>
          <a:bodyPr/>
          <a:lstStyle/>
          <a:p>
            <a:endParaRPr lang="de-DE"/>
          </a:p>
        </p:txBody>
      </p:sp>
      <p:pic>
        <p:nvPicPr>
          <p:cNvPr id="1026" name="Picture 2" descr="Human Failure Model (James Reason) - SAFTENG">
            <a:extLst>
              <a:ext uri="{FF2B5EF4-FFF2-40B4-BE49-F238E27FC236}">
                <a16:creationId xmlns:a16="http://schemas.microsoft.com/office/drawing/2014/main" id="{2BA4CF02-9362-2843-29F1-D75A6E5003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66" b="4163"/>
          <a:stretch/>
        </p:blipFill>
        <p:spPr bwMode="auto">
          <a:xfrm>
            <a:off x="1071244" y="1277685"/>
            <a:ext cx="9485629" cy="485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2244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6D767417-ECE9-58AD-6B3E-AD63CF9FF85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E9F2172-8258-C437-E56D-6551B3B27223}"/>
              </a:ext>
            </a:extLst>
          </p:cNvPr>
          <p:cNvSpPr>
            <a:spLocks noGrp="1"/>
          </p:cNvSpPr>
          <p:nvPr>
            <p:ph type="sldNum" sz="quarter" idx="28"/>
          </p:nvPr>
        </p:nvSpPr>
        <p:spPr/>
        <p:txBody>
          <a:bodyPr/>
          <a:lstStyle/>
          <a:p>
            <a:fld id="{BA24374A-C3A8-471A-8837-3FC31668ABE5}" type="slidenum">
              <a:rPr lang="de-DE" smtClean="0"/>
              <a:pPr/>
              <a:t>63</a:t>
            </a:fld>
            <a:endParaRPr lang="de-DE" dirty="0"/>
          </a:p>
        </p:txBody>
      </p:sp>
      <p:sp>
        <p:nvSpPr>
          <p:cNvPr id="5" name="Textplatzhalter 4">
            <a:extLst>
              <a:ext uri="{FF2B5EF4-FFF2-40B4-BE49-F238E27FC236}">
                <a16:creationId xmlns:a16="http://schemas.microsoft.com/office/drawing/2014/main" id="{6D699DA0-74BE-A3E1-F734-FFAFF71ACD72}"/>
              </a:ext>
            </a:extLst>
          </p:cNvPr>
          <p:cNvSpPr>
            <a:spLocks noGrp="1"/>
          </p:cNvSpPr>
          <p:nvPr>
            <p:ph type="body" sz="quarter" idx="21"/>
          </p:nvPr>
        </p:nvSpPr>
        <p:spPr/>
        <p:txBody>
          <a:bodyPr/>
          <a:lstStyle/>
          <a:p>
            <a:r>
              <a:rPr lang="en-US" sz="1400" dirty="0"/>
              <a:t>Human Errors</a:t>
            </a:r>
            <a:endParaRPr lang="de-DE" dirty="0"/>
          </a:p>
        </p:txBody>
      </p:sp>
      <p:sp>
        <p:nvSpPr>
          <p:cNvPr id="6" name="Textplatzhalter 5">
            <a:extLst>
              <a:ext uri="{FF2B5EF4-FFF2-40B4-BE49-F238E27FC236}">
                <a16:creationId xmlns:a16="http://schemas.microsoft.com/office/drawing/2014/main" id="{2AA4E348-BC22-B887-5FB1-C314AB0E0A25}"/>
              </a:ext>
            </a:extLst>
          </p:cNvPr>
          <p:cNvSpPr>
            <a:spLocks noGrp="1"/>
          </p:cNvSpPr>
          <p:nvPr>
            <p:ph type="body" sz="quarter" idx="29"/>
          </p:nvPr>
        </p:nvSpPr>
        <p:spPr/>
        <p:txBody>
          <a:bodyPr/>
          <a:lstStyle/>
          <a:p>
            <a:endParaRPr lang="de-DE"/>
          </a:p>
        </p:txBody>
      </p:sp>
      <p:pic>
        <p:nvPicPr>
          <p:cNvPr id="2050" name="Picture 2" descr="SKR Model (Rasmussen 1982) IV. Reason Model (1990) | Download ...">
            <a:extLst>
              <a:ext uri="{FF2B5EF4-FFF2-40B4-BE49-F238E27FC236}">
                <a16:creationId xmlns:a16="http://schemas.microsoft.com/office/drawing/2014/main" id="{F2F703F5-282E-71E6-4930-EE372E9CA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484" y="1733550"/>
            <a:ext cx="8486079" cy="419989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BB7E2BC8-A9A2-600D-FD67-7078251E102A}"/>
              </a:ext>
            </a:extLst>
          </p:cNvPr>
          <p:cNvSpPr>
            <a:spLocks noGrp="1"/>
          </p:cNvSpPr>
          <p:nvPr>
            <p:ph type="title"/>
          </p:nvPr>
        </p:nvSpPr>
        <p:spPr/>
        <p:txBody>
          <a:bodyPr/>
          <a:lstStyle/>
          <a:p>
            <a:r>
              <a:rPr lang="de-DE" dirty="0"/>
              <a:t>SKR Model (Rasmussen 1982)</a:t>
            </a:r>
          </a:p>
        </p:txBody>
      </p:sp>
    </p:spTree>
    <p:extLst>
      <p:ext uri="{BB962C8B-B14F-4D97-AF65-F5344CB8AC3E}">
        <p14:creationId xmlns:p14="http://schemas.microsoft.com/office/powerpoint/2010/main" val="766109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55978A-AA27-3386-4535-749BF75E6426}"/>
              </a:ext>
            </a:extLst>
          </p:cNvPr>
          <p:cNvSpPr>
            <a:spLocks noGrp="1"/>
          </p:cNvSpPr>
          <p:nvPr>
            <p:ph type="title"/>
          </p:nvPr>
        </p:nvSpPr>
        <p:spPr/>
        <p:txBody>
          <a:bodyPr/>
          <a:lstStyle/>
          <a:p>
            <a:r>
              <a:rPr lang="en-US" dirty="0"/>
              <a:t>Correcting Errors</a:t>
            </a:r>
            <a:endParaRPr lang="de-DE" dirty="0"/>
          </a:p>
        </p:txBody>
      </p:sp>
      <p:sp>
        <p:nvSpPr>
          <p:cNvPr id="3" name="Fußzeilenplatzhalter 2">
            <a:extLst>
              <a:ext uri="{FF2B5EF4-FFF2-40B4-BE49-F238E27FC236}">
                <a16:creationId xmlns:a16="http://schemas.microsoft.com/office/drawing/2014/main" id="{9889E2C6-64EC-A6F2-0509-E74057D92BF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0CC9B4B-0276-96CC-C202-89AB64526DBA}"/>
              </a:ext>
            </a:extLst>
          </p:cNvPr>
          <p:cNvSpPr>
            <a:spLocks noGrp="1"/>
          </p:cNvSpPr>
          <p:nvPr>
            <p:ph type="sldNum" sz="quarter" idx="28"/>
          </p:nvPr>
        </p:nvSpPr>
        <p:spPr/>
        <p:txBody>
          <a:bodyPr/>
          <a:lstStyle/>
          <a:p>
            <a:fld id="{BA24374A-C3A8-471A-8837-3FC31668ABE5}" type="slidenum">
              <a:rPr lang="de-DE" smtClean="0"/>
              <a:pPr/>
              <a:t>64</a:t>
            </a:fld>
            <a:endParaRPr lang="de-DE" dirty="0"/>
          </a:p>
        </p:txBody>
      </p:sp>
      <p:sp>
        <p:nvSpPr>
          <p:cNvPr id="5" name="Textplatzhalter 4">
            <a:extLst>
              <a:ext uri="{FF2B5EF4-FFF2-40B4-BE49-F238E27FC236}">
                <a16:creationId xmlns:a16="http://schemas.microsoft.com/office/drawing/2014/main" id="{DAAB6B32-C1AF-25AD-DFF7-40821B0B4383}"/>
              </a:ext>
            </a:extLst>
          </p:cNvPr>
          <p:cNvSpPr>
            <a:spLocks noGrp="1"/>
          </p:cNvSpPr>
          <p:nvPr>
            <p:ph type="body" sz="quarter" idx="21"/>
          </p:nvPr>
        </p:nvSpPr>
        <p:spPr/>
        <p:txBody>
          <a:bodyPr/>
          <a:lstStyle/>
          <a:p>
            <a:r>
              <a:rPr lang="en-US" sz="1400"/>
              <a:t>Human Errors</a:t>
            </a:r>
            <a:endParaRPr lang="de-DE" dirty="0"/>
          </a:p>
        </p:txBody>
      </p:sp>
      <p:sp>
        <p:nvSpPr>
          <p:cNvPr id="6" name="Textplatzhalter 5">
            <a:extLst>
              <a:ext uri="{FF2B5EF4-FFF2-40B4-BE49-F238E27FC236}">
                <a16:creationId xmlns:a16="http://schemas.microsoft.com/office/drawing/2014/main" id="{3C1A283C-7FB9-23EC-3F57-8E2C014D98A6}"/>
              </a:ext>
            </a:extLst>
          </p:cNvPr>
          <p:cNvSpPr>
            <a:spLocks noGrp="1"/>
          </p:cNvSpPr>
          <p:nvPr>
            <p:ph type="body" sz="quarter" idx="29"/>
          </p:nvPr>
        </p:nvSpPr>
        <p:spPr/>
        <p:txBody>
          <a:bodyPr/>
          <a:lstStyle/>
          <a:p>
            <a:r>
              <a:rPr lang="en-GB" dirty="0"/>
              <a:t>If something goes wrong, we </a:t>
            </a:r>
            <a:r>
              <a:rPr lang="en-GB" b="1" dirty="0">
                <a:solidFill>
                  <a:schemeClr val="accent1"/>
                </a:solidFill>
              </a:rPr>
              <a:t>attempt corrections on the lowest level</a:t>
            </a:r>
          </a:p>
          <a:p>
            <a:r>
              <a:rPr lang="en-GB" dirty="0"/>
              <a:t>A task includes action on different levels</a:t>
            </a:r>
          </a:p>
          <a:p>
            <a:pPr lvl="1"/>
            <a:r>
              <a:rPr lang="en-GB" dirty="0"/>
              <a:t>Drive to University</a:t>
            </a:r>
          </a:p>
          <a:p>
            <a:pPr lvl="1"/>
            <a:r>
              <a:rPr lang="en-GB" dirty="0"/>
              <a:t>Get into the car</a:t>
            </a:r>
          </a:p>
          <a:p>
            <a:pPr lvl="1"/>
            <a:r>
              <a:rPr lang="en-GB" dirty="0"/>
              <a:t>Open the car door</a:t>
            </a:r>
          </a:p>
          <a:p>
            <a:pPr lvl="1"/>
            <a:r>
              <a:rPr lang="en-GB" dirty="0"/>
              <a:t>Insert car key and turn</a:t>
            </a:r>
          </a:p>
          <a:p>
            <a:pPr lvl="1"/>
            <a:r>
              <a:rPr lang="en-GB" dirty="0"/>
              <a:t>Apply pressure to the key</a:t>
            </a:r>
          </a:p>
          <a:p>
            <a:pPr lvl="1"/>
            <a:r>
              <a:rPr lang="en-GB" dirty="0"/>
              <a:t>…</a:t>
            </a:r>
          </a:p>
          <a:p>
            <a:endParaRPr lang="de-DE" dirty="0"/>
          </a:p>
        </p:txBody>
      </p:sp>
    </p:spTree>
    <p:extLst>
      <p:ext uri="{BB962C8B-B14F-4D97-AF65-F5344CB8AC3E}">
        <p14:creationId xmlns:p14="http://schemas.microsoft.com/office/powerpoint/2010/main" val="1372574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6D92F-FF98-A794-C7BD-C0A4DD2DF4BB}"/>
              </a:ext>
            </a:extLst>
          </p:cNvPr>
          <p:cNvSpPr>
            <a:spLocks noGrp="1"/>
          </p:cNvSpPr>
          <p:nvPr>
            <p:ph type="title"/>
          </p:nvPr>
        </p:nvSpPr>
        <p:spPr/>
        <p:txBody>
          <a:bodyPr/>
          <a:lstStyle/>
          <a:p>
            <a:r>
              <a:rPr lang="en-US" dirty="0"/>
              <a:t>Preventing Errors</a:t>
            </a:r>
            <a:endParaRPr lang="de-DE" dirty="0"/>
          </a:p>
        </p:txBody>
      </p:sp>
      <p:sp>
        <p:nvSpPr>
          <p:cNvPr id="3" name="Fußzeilenplatzhalter 2">
            <a:extLst>
              <a:ext uri="{FF2B5EF4-FFF2-40B4-BE49-F238E27FC236}">
                <a16:creationId xmlns:a16="http://schemas.microsoft.com/office/drawing/2014/main" id="{B6DB1120-B9BA-50FB-D752-F81ACA3768F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6353A83-E7B5-8E6E-7DB8-C37C7DC1A205}"/>
              </a:ext>
            </a:extLst>
          </p:cNvPr>
          <p:cNvSpPr>
            <a:spLocks noGrp="1"/>
          </p:cNvSpPr>
          <p:nvPr>
            <p:ph type="sldNum" sz="quarter" idx="28"/>
          </p:nvPr>
        </p:nvSpPr>
        <p:spPr/>
        <p:txBody>
          <a:bodyPr/>
          <a:lstStyle/>
          <a:p>
            <a:fld id="{BA24374A-C3A8-471A-8837-3FC31668ABE5}" type="slidenum">
              <a:rPr lang="de-DE" smtClean="0"/>
              <a:pPr/>
              <a:t>65</a:t>
            </a:fld>
            <a:endParaRPr lang="de-DE" dirty="0"/>
          </a:p>
        </p:txBody>
      </p:sp>
      <p:sp>
        <p:nvSpPr>
          <p:cNvPr id="5" name="Textplatzhalter 4">
            <a:extLst>
              <a:ext uri="{FF2B5EF4-FFF2-40B4-BE49-F238E27FC236}">
                <a16:creationId xmlns:a16="http://schemas.microsoft.com/office/drawing/2014/main" id="{B3A545AB-CF81-2420-2AE6-7900FD89F37B}"/>
              </a:ext>
            </a:extLst>
          </p:cNvPr>
          <p:cNvSpPr>
            <a:spLocks noGrp="1"/>
          </p:cNvSpPr>
          <p:nvPr>
            <p:ph type="body" sz="quarter" idx="21"/>
          </p:nvPr>
        </p:nvSpPr>
        <p:spPr/>
        <p:txBody>
          <a:bodyPr/>
          <a:lstStyle/>
          <a:p>
            <a:r>
              <a:rPr lang="en-US" sz="1400"/>
              <a:t>Human Errors</a:t>
            </a:r>
            <a:endParaRPr lang="de-DE" dirty="0"/>
          </a:p>
        </p:txBody>
      </p:sp>
      <p:sp>
        <p:nvSpPr>
          <p:cNvPr id="6" name="Textplatzhalter 5">
            <a:extLst>
              <a:ext uri="{FF2B5EF4-FFF2-40B4-BE49-F238E27FC236}">
                <a16:creationId xmlns:a16="http://schemas.microsoft.com/office/drawing/2014/main" id="{C2825C5E-C966-6DCC-6D4C-55F1A467DC2B}"/>
              </a:ext>
            </a:extLst>
          </p:cNvPr>
          <p:cNvSpPr>
            <a:spLocks noGrp="1"/>
          </p:cNvSpPr>
          <p:nvPr>
            <p:ph type="body" sz="quarter" idx="29"/>
          </p:nvPr>
        </p:nvSpPr>
        <p:spPr/>
        <p:txBody>
          <a:bodyPr>
            <a:normAutofit fontScale="92500" lnSpcReduction="10000"/>
          </a:bodyPr>
          <a:lstStyle/>
          <a:p>
            <a:r>
              <a:rPr lang="en-US" dirty="0"/>
              <a:t>Example</a:t>
            </a:r>
          </a:p>
          <a:p>
            <a:pPr lvl="1"/>
            <a:r>
              <a:rPr lang="en-US" dirty="0"/>
              <a:t>User: “remove the file ‘most-important-work.txt’”</a:t>
            </a:r>
          </a:p>
          <a:p>
            <a:pPr lvl="1"/>
            <a:r>
              <a:rPr lang="en-US" dirty="0"/>
              <a:t>computer: “</a:t>
            </a:r>
            <a:r>
              <a:rPr lang="en-US" sz="2100" b="1" dirty="0">
                <a:latin typeface="Courier New" panose="02070309020205020404" pitchFamily="49" charset="0"/>
                <a:cs typeface="Courier New" panose="02070309020205020404" pitchFamily="49" charset="0"/>
              </a:rPr>
              <a:t>are you sure that you want to remove the file ‘most-important-work.txt</a:t>
            </a:r>
            <a:r>
              <a:rPr lang="en-US" dirty="0"/>
              <a:t>’?”</a:t>
            </a:r>
          </a:p>
          <a:p>
            <a:pPr lvl="1"/>
            <a:r>
              <a:rPr lang="en-US" dirty="0"/>
              <a:t>User: “yes”</a:t>
            </a:r>
          </a:p>
          <a:p>
            <a:pPr lvl="1"/>
            <a:r>
              <a:rPr lang="en-US" dirty="0"/>
              <a:t>Computer: “</a:t>
            </a:r>
            <a:r>
              <a:rPr lang="en-US" b="1" dirty="0">
                <a:latin typeface="Courier New" panose="02070309020205020404" pitchFamily="49" charset="0"/>
                <a:cs typeface="Courier New" panose="02070309020205020404" pitchFamily="49" charset="0"/>
              </a:rPr>
              <a:t>are you certain</a:t>
            </a:r>
            <a:r>
              <a:rPr lang="en-US" dirty="0"/>
              <a:t>?”</a:t>
            </a:r>
          </a:p>
          <a:p>
            <a:pPr lvl="1"/>
            <a:r>
              <a:rPr lang="en-US" dirty="0"/>
              <a:t>User: “yes of course”</a:t>
            </a:r>
          </a:p>
          <a:p>
            <a:pPr lvl="1"/>
            <a:r>
              <a:rPr lang="en-US" dirty="0"/>
              <a:t>Computer: “</a:t>
            </a:r>
            <a:r>
              <a:rPr lang="en-US" b="1" dirty="0">
                <a:latin typeface="Courier New" panose="02070309020205020404" pitchFamily="49" charset="0"/>
                <a:cs typeface="Courier New" panose="02070309020205020404" pitchFamily="49" charset="0"/>
              </a:rPr>
              <a:t>the file ‘most-important-work.txt’ has been removed</a:t>
            </a:r>
            <a:r>
              <a:rPr lang="en-US" dirty="0"/>
              <a:t>”</a:t>
            </a:r>
          </a:p>
          <a:p>
            <a:pPr lvl="1"/>
            <a:r>
              <a:rPr lang="en-US" dirty="0"/>
              <a:t>User: Oops, </a:t>
            </a:r>
            <a:r>
              <a:rPr lang="en-US" dirty="0" err="1"/>
              <a:t>damm</a:t>
            </a:r>
            <a:endParaRPr lang="en-US" dirty="0"/>
          </a:p>
          <a:p>
            <a:r>
              <a:rPr lang="en-US" dirty="0"/>
              <a:t>The user is </a:t>
            </a:r>
            <a:r>
              <a:rPr lang="en-US" b="1" dirty="0">
                <a:solidFill>
                  <a:schemeClr val="accent1"/>
                </a:solidFill>
              </a:rPr>
              <a:t>not reconsidering the overall action </a:t>
            </a:r>
            <a:r>
              <a:rPr lang="en-US" dirty="0"/>
              <a:t>– the users </a:t>
            </a:r>
            <a:r>
              <a:rPr lang="en-US" b="1" dirty="0">
                <a:solidFill>
                  <a:schemeClr val="accent1"/>
                </a:solidFill>
              </a:rPr>
              <a:t>only prompts to think about the immediate action</a:t>
            </a:r>
            <a:r>
              <a:rPr lang="en-US" dirty="0"/>
              <a:t> (clicking)</a:t>
            </a:r>
          </a:p>
          <a:p>
            <a:r>
              <a:rPr lang="en-US" dirty="0"/>
              <a:t>A solution is to </a:t>
            </a:r>
            <a:r>
              <a:rPr lang="en-US" b="1" dirty="0">
                <a:solidFill>
                  <a:schemeClr val="accent1"/>
                </a:solidFill>
              </a:rPr>
              <a:t>make the action reversible</a:t>
            </a:r>
          </a:p>
          <a:p>
            <a:endParaRPr lang="de-DE" dirty="0"/>
          </a:p>
        </p:txBody>
      </p:sp>
    </p:spTree>
    <p:extLst>
      <p:ext uri="{BB962C8B-B14F-4D97-AF65-F5344CB8AC3E}">
        <p14:creationId xmlns:p14="http://schemas.microsoft.com/office/powerpoint/2010/main" val="1208994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1AD8A-B44C-D2EE-FECB-05019C44BB45}"/>
              </a:ext>
            </a:extLst>
          </p:cNvPr>
          <p:cNvSpPr>
            <a:spLocks noGrp="1"/>
          </p:cNvSpPr>
          <p:nvPr>
            <p:ph type="title"/>
          </p:nvPr>
        </p:nvSpPr>
        <p:spPr/>
        <p:txBody>
          <a:bodyPr/>
          <a:lstStyle/>
          <a:p>
            <a:r>
              <a:rPr lang="en-GB" dirty="0"/>
              <a:t>Mapping</a:t>
            </a:r>
            <a:endParaRPr lang="de-DE" dirty="0"/>
          </a:p>
        </p:txBody>
      </p:sp>
      <p:sp>
        <p:nvSpPr>
          <p:cNvPr id="3" name="Fußzeilenplatzhalter 2">
            <a:extLst>
              <a:ext uri="{FF2B5EF4-FFF2-40B4-BE49-F238E27FC236}">
                <a16:creationId xmlns:a16="http://schemas.microsoft.com/office/drawing/2014/main" id="{F74F393C-ACE2-279D-B266-91566E2FDA6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4295A02-CA23-0C5C-A1E0-37C097B38E06}"/>
              </a:ext>
            </a:extLst>
          </p:cNvPr>
          <p:cNvSpPr>
            <a:spLocks noGrp="1"/>
          </p:cNvSpPr>
          <p:nvPr>
            <p:ph type="sldNum" sz="quarter" idx="28"/>
          </p:nvPr>
        </p:nvSpPr>
        <p:spPr/>
        <p:txBody>
          <a:bodyPr/>
          <a:lstStyle/>
          <a:p>
            <a:fld id="{BA24374A-C3A8-471A-8837-3FC31668ABE5}" type="slidenum">
              <a:rPr lang="de-DE" smtClean="0"/>
              <a:pPr/>
              <a:t>66</a:t>
            </a:fld>
            <a:endParaRPr lang="de-DE" dirty="0"/>
          </a:p>
        </p:txBody>
      </p:sp>
      <p:sp>
        <p:nvSpPr>
          <p:cNvPr id="5" name="Textplatzhalter 4">
            <a:extLst>
              <a:ext uri="{FF2B5EF4-FFF2-40B4-BE49-F238E27FC236}">
                <a16:creationId xmlns:a16="http://schemas.microsoft.com/office/drawing/2014/main" id="{4F5720A8-99B0-90ED-F8DA-E2B3805CE6A8}"/>
              </a:ext>
            </a:extLst>
          </p:cNvPr>
          <p:cNvSpPr>
            <a:spLocks noGrp="1"/>
          </p:cNvSpPr>
          <p:nvPr>
            <p:ph type="body" sz="quarter" idx="21"/>
          </p:nvPr>
        </p:nvSpPr>
        <p:spPr/>
        <p:txBody>
          <a:bodyPr/>
          <a:lstStyle/>
          <a:p>
            <a:r>
              <a:rPr lang="en-US" sz="1400" dirty="0"/>
              <a:t>General Usability Design Guidelines</a:t>
            </a:r>
            <a:endParaRPr lang="de-DE" dirty="0"/>
          </a:p>
        </p:txBody>
      </p:sp>
      <p:sp>
        <p:nvSpPr>
          <p:cNvPr id="6" name="Textplatzhalter 5">
            <a:extLst>
              <a:ext uri="{FF2B5EF4-FFF2-40B4-BE49-F238E27FC236}">
                <a16:creationId xmlns:a16="http://schemas.microsoft.com/office/drawing/2014/main" id="{F609A3EE-2EFA-1FD7-7834-46FB1AC3233A}"/>
              </a:ext>
            </a:extLst>
          </p:cNvPr>
          <p:cNvSpPr>
            <a:spLocks noGrp="1"/>
          </p:cNvSpPr>
          <p:nvPr>
            <p:ph type="body" sz="quarter" idx="29"/>
          </p:nvPr>
        </p:nvSpPr>
        <p:spPr/>
        <p:txBody>
          <a:bodyPr/>
          <a:lstStyle/>
          <a:p>
            <a:pPr marL="339632" indent="-339632" defTabSz="905685"/>
            <a:r>
              <a:rPr lang="en-GB" b="1" dirty="0">
                <a:solidFill>
                  <a:schemeClr val="accent1"/>
                </a:solidFill>
              </a:rPr>
              <a:t>Relationship between controls and action</a:t>
            </a:r>
          </a:p>
          <a:p>
            <a:pPr marL="339632" indent="-339632" defTabSz="905685"/>
            <a:r>
              <a:rPr lang="en-GB" dirty="0"/>
              <a:t>Mappings should be</a:t>
            </a:r>
          </a:p>
          <a:p>
            <a:pPr marL="735868" lvl="1" indent="-283026" defTabSz="905685"/>
            <a:r>
              <a:rPr lang="en-GB" dirty="0"/>
              <a:t>Understandable </a:t>
            </a:r>
            <a:br>
              <a:rPr lang="en-GB" dirty="0"/>
            </a:br>
            <a:r>
              <a:rPr lang="en-GB" dirty="0"/>
              <a:t>(e.g. moving the mouse up move the slider up)</a:t>
            </a:r>
          </a:p>
          <a:p>
            <a:pPr marL="735868" lvl="1" indent="-283026" defTabSz="905685"/>
            <a:r>
              <a:rPr lang="en-GB" dirty="0"/>
              <a:t>Consistent</a:t>
            </a:r>
          </a:p>
          <a:p>
            <a:pPr marL="735868" lvl="1" indent="-283026" defTabSz="905685"/>
            <a:r>
              <a:rPr lang="en-GB" dirty="0"/>
              <a:t>Recognizable or at least quickly</a:t>
            </a:r>
            <a:br>
              <a:rPr lang="en-GB" dirty="0"/>
            </a:br>
            <a:r>
              <a:rPr lang="en-GB" dirty="0"/>
              <a:t>learnable and easy to recall</a:t>
            </a:r>
          </a:p>
          <a:p>
            <a:pPr marL="735868" lvl="1" indent="-283026" defTabSz="905685"/>
            <a:r>
              <a:rPr lang="en-GB" dirty="0"/>
              <a:t>Natural, meaning to be consistent </a:t>
            </a:r>
            <a:br>
              <a:rPr lang="en-GB" dirty="0"/>
            </a:br>
            <a:r>
              <a:rPr lang="en-GB" dirty="0"/>
              <a:t>with knowledge the user already has</a:t>
            </a:r>
          </a:p>
          <a:p>
            <a:pPr marL="339632" indent="-339632" defTabSz="905685"/>
            <a:r>
              <a:rPr lang="en-GB" dirty="0"/>
              <a:t>Example: cooker</a:t>
            </a:r>
          </a:p>
          <a:p>
            <a:pPr marL="339632" indent="-339632" defTabSz="905685"/>
            <a:r>
              <a:rPr lang="en-GB" dirty="0"/>
              <a:t>For these issues see also: Gestalt theory!</a:t>
            </a:r>
            <a:endParaRPr lang="en-GB" sz="1604" dirty="0"/>
          </a:p>
          <a:p>
            <a:endParaRPr lang="de-DE" dirty="0"/>
          </a:p>
        </p:txBody>
      </p:sp>
      <p:grpSp>
        <p:nvGrpSpPr>
          <p:cNvPr id="27" name="Group 21">
            <a:extLst>
              <a:ext uri="{FF2B5EF4-FFF2-40B4-BE49-F238E27FC236}">
                <a16:creationId xmlns:a16="http://schemas.microsoft.com/office/drawing/2014/main" id="{202F853F-6E47-D7B9-D225-654EDEE9298A}"/>
              </a:ext>
            </a:extLst>
          </p:cNvPr>
          <p:cNvGrpSpPr/>
          <p:nvPr/>
        </p:nvGrpSpPr>
        <p:grpSpPr>
          <a:xfrm>
            <a:off x="9273158" y="1260726"/>
            <a:ext cx="2223515" cy="2387777"/>
            <a:chOff x="6783388" y="908050"/>
            <a:chExt cx="2260600" cy="2160588"/>
          </a:xfrm>
        </p:grpSpPr>
        <p:sp>
          <p:nvSpPr>
            <p:cNvPr id="28" name="Rectangle 2">
              <a:extLst>
                <a:ext uri="{FF2B5EF4-FFF2-40B4-BE49-F238E27FC236}">
                  <a16:creationId xmlns:a16="http://schemas.microsoft.com/office/drawing/2014/main" id="{EBED435C-9B5E-A256-C338-9E873DD135D3}"/>
                </a:ext>
              </a:extLst>
            </p:cNvPr>
            <p:cNvSpPr>
              <a:spLocks noChangeArrowheads="1"/>
            </p:cNvSpPr>
            <p:nvPr/>
          </p:nvSpPr>
          <p:spPr bwMode="auto">
            <a:xfrm>
              <a:off x="6783388" y="908050"/>
              <a:ext cx="2260600" cy="2160588"/>
            </a:xfrm>
            <a:prstGeom prst="rect">
              <a:avLst/>
            </a:prstGeom>
            <a:solidFill>
              <a:schemeClr val="accent1"/>
            </a:solidFill>
            <a:ln w="9525">
              <a:solidFill>
                <a:schemeClr val="tx1"/>
              </a:solidFill>
              <a:miter lim="800000"/>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29" name="Oval 6">
              <a:extLst>
                <a:ext uri="{FF2B5EF4-FFF2-40B4-BE49-F238E27FC236}">
                  <a16:creationId xmlns:a16="http://schemas.microsoft.com/office/drawing/2014/main" id="{B13C00AD-0945-50BD-74F6-E7F3295B1C05}"/>
                </a:ext>
              </a:extLst>
            </p:cNvPr>
            <p:cNvSpPr>
              <a:spLocks noChangeArrowheads="1"/>
            </p:cNvSpPr>
            <p:nvPr/>
          </p:nvSpPr>
          <p:spPr bwMode="auto">
            <a:xfrm>
              <a:off x="8031163" y="981075"/>
              <a:ext cx="936625" cy="792163"/>
            </a:xfrm>
            <a:prstGeom prst="ellipse">
              <a:avLst/>
            </a:prstGeom>
            <a:solidFill>
              <a:schemeClr val="tx1"/>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30" name="Oval 7">
              <a:extLst>
                <a:ext uri="{FF2B5EF4-FFF2-40B4-BE49-F238E27FC236}">
                  <a16:creationId xmlns:a16="http://schemas.microsoft.com/office/drawing/2014/main" id="{0F58BAE0-0326-6CB2-97BF-6FD17168145E}"/>
                </a:ext>
              </a:extLst>
            </p:cNvPr>
            <p:cNvSpPr>
              <a:spLocks noChangeArrowheads="1"/>
            </p:cNvSpPr>
            <p:nvPr/>
          </p:nvSpPr>
          <p:spPr bwMode="auto">
            <a:xfrm>
              <a:off x="6938963" y="981075"/>
              <a:ext cx="936625" cy="792163"/>
            </a:xfrm>
            <a:prstGeom prst="ellipse">
              <a:avLst/>
            </a:prstGeom>
            <a:solidFill>
              <a:schemeClr val="tx1"/>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31" name="Oval 8">
              <a:extLst>
                <a:ext uri="{FF2B5EF4-FFF2-40B4-BE49-F238E27FC236}">
                  <a16:creationId xmlns:a16="http://schemas.microsoft.com/office/drawing/2014/main" id="{9C47D071-A39A-AA0C-AE07-16E5D59A717C}"/>
                </a:ext>
              </a:extLst>
            </p:cNvPr>
            <p:cNvSpPr>
              <a:spLocks noChangeArrowheads="1"/>
            </p:cNvSpPr>
            <p:nvPr/>
          </p:nvSpPr>
          <p:spPr bwMode="auto">
            <a:xfrm>
              <a:off x="8031163" y="1844675"/>
              <a:ext cx="936625" cy="792163"/>
            </a:xfrm>
            <a:prstGeom prst="ellipse">
              <a:avLst/>
            </a:prstGeom>
            <a:solidFill>
              <a:schemeClr val="tx1"/>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32" name="Oval 9">
              <a:extLst>
                <a:ext uri="{FF2B5EF4-FFF2-40B4-BE49-F238E27FC236}">
                  <a16:creationId xmlns:a16="http://schemas.microsoft.com/office/drawing/2014/main" id="{D9364C91-49A4-E209-2FE5-17B6B2450BCD}"/>
                </a:ext>
              </a:extLst>
            </p:cNvPr>
            <p:cNvSpPr>
              <a:spLocks noChangeArrowheads="1"/>
            </p:cNvSpPr>
            <p:nvPr/>
          </p:nvSpPr>
          <p:spPr bwMode="auto">
            <a:xfrm>
              <a:off x="6938963" y="1844675"/>
              <a:ext cx="936625" cy="792163"/>
            </a:xfrm>
            <a:prstGeom prst="ellipse">
              <a:avLst/>
            </a:prstGeom>
            <a:solidFill>
              <a:schemeClr val="tx1"/>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33" name="Oval 10">
              <a:extLst>
                <a:ext uri="{FF2B5EF4-FFF2-40B4-BE49-F238E27FC236}">
                  <a16:creationId xmlns:a16="http://schemas.microsoft.com/office/drawing/2014/main" id="{8D10BD26-6D13-4DCA-F3EC-3E87EDAC983A}"/>
                </a:ext>
              </a:extLst>
            </p:cNvPr>
            <p:cNvSpPr>
              <a:spLocks noChangeArrowheads="1"/>
            </p:cNvSpPr>
            <p:nvPr/>
          </p:nvSpPr>
          <p:spPr bwMode="auto">
            <a:xfrm>
              <a:off x="7251700" y="2781300"/>
              <a:ext cx="155575" cy="142875"/>
            </a:xfrm>
            <a:prstGeom prst="ellipse">
              <a:avLst/>
            </a:prstGeom>
            <a:solidFill>
              <a:schemeClr val="folHlink"/>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34" name="Oval 11">
              <a:extLst>
                <a:ext uri="{FF2B5EF4-FFF2-40B4-BE49-F238E27FC236}">
                  <a16:creationId xmlns:a16="http://schemas.microsoft.com/office/drawing/2014/main" id="{F5207AE1-FE2D-37E9-1C5E-5C4B0DFB2417}"/>
                </a:ext>
              </a:extLst>
            </p:cNvPr>
            <p:cNvSpPr>
              <a:spLocks noChangeArrowheads="1"/>
            </p:cNvSpPr>
            <p:nvPr/>
          </p:nvSpPr>
          <p:spPr bwMode="auto">
            <a:xfrm>
              <a:off x="7485063" y="2781300"/>
              <a:ext cx="155575" cy="142875"/>
            </a:xfrm>
            <a:prstGeom prst="ellipse">
              <a:avLst/>
            </a:prstGeom>
            <a:solidFill>
              <a:schemeClr val="folHlink"/>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35" name="Oval 12">
              <a:extLst>
                <a:ext uri="{FF2B5EF4-FFF2-40B4-BE49-F238E27FC236}">
                  <a16:creationId xmlns:a16="http://schemas.microsoft.com/office/drawing/2014/main" id="{696B2C08-D9BD-804B-79C7-09FF7F474B74}"/>
                </a:ext>
              </a:extLst>
            </p:cNvPr>
            <p:cNvSpPr>
              <a:spLocks noChangeArrowheads="1"/>
            </p:cNvSpPr>
            <p:nvPr/>
          </p:nvSpPr>
          <p:spPr bwMode="auto">
            <a:xfrm>
              <a:off x="7718425" y="2781300"/>
              <a:ext cx="157163" cy="142875"/>
            </a:xfrm>
            <a:prstGeom prst="ellipse">
              <a:avLst/>
            </a:prstGeom>
            <a:solidFill>
              <a:schemeClr val="folHlink"/>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36" name="Oval 13">
              <a:extLst>
                <a:ext uri="{FF2B5EF4-FFF2-40B4-BE49-F238E27FC236}">
                  <a16:creationId xmlns:a16="http://schemas.microsoft.com/office/drawing/2014/main" id="{C6BBBB02-D4FD-3591-D465-0ED144C1F01F}"/>
                </a:ext>
              </a:extLst>
            </p:cNvPr>
            <p:cNvSpPr>
              <a:spLocks noChangeArrowheads="1"/>
            </p:cNvSpPr>
            <p:nvPr/>
          </p:nvSpPr>
          <p:spPr bwMode="auto">
            <a:xfrm>
              <a:off x="7016750" y="2781300"/>
              <a:ext cx="157163" cy="142875"/>
            </a:xfrm>
            <a:prstGeom prst="ellipse">
              <a:avLst/>
            </a:prstGeom>
            <a:solidFill>
              <a:schemeClr val="folHlink"/>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grpSp>
      <p:grpSp>
        <p:nvGrpSpPr>
          <p:cNvPr id="37" name="Group 22">
            <a:extLst>
              <a:ext uri="{FF2B5EF4-FFF2-40B4-BE49-F238E27FC236}">
                <a16:creationId xmlns:a16="http://schemas.microsoft.com/office/drawing/2014/main" id="{2C648E90-BE18-6D4B-BB9F-D390ADDDC537}"/>
              </a:ext>
            </a:extLst>
          </p:cNvPr>
          <p:cNvGrpSpPr/>
          <p:nvPr/>
        </p:nvGrpSpPr>
        <p:grpSpPr>
          <a:xfrm>
            <a:off x="9273158" y="3827890"/>
            <a:ext cx="2223515" cy="2293761"/>
            <a:chOff x="6705600" y="3716338"/>
            <a:chExt cx="2652713" cy="2160587"/>
          </a:xfrm>
        </p:grpSpPr>
        <p:sp>
          <p:nvSpPr>
            <p:cNvPr id="38" name="Rectangle 3">
              <a:extLst>
                <a:ext uri="{FF2B5EF4-FFF2-40B4-BE49-F238E27FC236}">
                  <a16:creationId xmlns:a16="http://schemas.microsoft.com/office/drawing/2014/main" id="{171AE4C9-DFA9-06ED-81BB-913A70EAD712}"/>
                </a:ext>
              </a:extLst>
            </p:cNvPr>
            <p:cNvSpPr>
              <a:spLocks noChangeArrowheads="1"/>
            </p:cNvSpPr>
            <p:nvPr/>
          </p:nvSpPr>
          <p:spPr bwMode="auto">
            <a:xfrm>
              <a:off x="6705600" y="3716338"/>
              <a:ext cx="2652713" cy="2160587"/>
            </a:xfrm>
            <a:prstGeom prst="rect">
              <a:avLst/>
            </a:prstGeom>
            <a:solidFill>
              <a:schemeClr val="accent1"/>
            </a:solidFill>
            <a:ln w="9525">
              <a:solidFill>
                <a:schemeClr val="tx1"/>
              </a:solidFill>
              <a:miter lim="800000"/>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39" name="Oval 14">
              <a:extLst>
                <a:ext uri="{FF2B5EF4-FFF2-40B4-BE49-F238E27FC236}">
                  <a16:creationId xmlns:a16="http://schemas.microsoft.com/office/drawing/2014/main" id="{67038EB6-9DB9-1169-419D-89E3DE17D5D3}"/>
                </a:ext>
              </a:extLst>
            </p:cNvPr>
            <p:cNvSpPr>
              <a:spLocks noChangeArrowheads="1"/>
            </p:cNvSpPr>
            <p:nvPr/>
          </p:nvSpPr>
          <p:spPr bwMode="auto">
            <a:xfrm>
              <a:off x="8108950" y="3789363"/>
              <a:ext cx="935038" cy="792162"/>
            </a:xfrm>
            <a:prstGeom prst="ellipse">
              <a:avLst/>
            </a:prstGeom>
            <a:solidFill>
              <a:schemeClr val="tx1"/>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40" name="Oval 15">
              <a:extLst>
                <a:ext uri="{FF2B5EF4-FFF2-40B4-BE49-F238E27FC236}">
                  <a16:creationId xmlns:a16="http://schemas.microsoft.com/office/drawing/2014/main" id="{CB387C9F-7BD0-3582-3B49-C29538995AD0}"/>
                </a:ext>
              </a:extLst>
            </p:cNvPr>
            <p:cNvSpPr>
              <a:spLocks noChangeArrowheads="1"/>
            </p:cNvSpPr>
            <p:nvPr/>
          </p:nvSpPr>
          <p:spPr bwMode="auto">
            <a:xfrm>
              <a:off x="7096125" y="3789363"/>
              <a:ext cx="935038" cy="792162"/>
            </a:xfrm>
            <a:prstGeom prst="ellipse">
              <a:avLst/>
            </a:prstGeom>
            <a:solidFill>
              <a:schemeClr val="tx1"/>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41" name="Oval 16">
              <a:extLst>
                <a:ext uri="{FF2B5EF4-FFF2-40B4-BE49-F238E27FC236}">
                  <a16:creationId xmlns:a16="http://schemas.microsoft.com/office/drawing/2014/main" id="{C8A26CF0-0E84-B2A9-0FFC-B74C9FCD9B96}"/>
                </a:ext>
              </a:extLst>
            </p:cNvPr>
            <p:cNvSpPr>
              <a:spLocks noChangeArrowheads="1"/>
            </p:cNvSpPr>
            <p:nvPr/>
          </p:nvSpPr>
          <p:spPr bwMode="auto">
            <a:xfrm>
              <a:off x="8342313" y="4652963"/>
              <a:ext cx="936625" cy="792162"/>
            </a:xfrm>
            <a:prstGeom prst="ellipse">
              <a:avLst/>
            </a:prstGeom>
            <a:solidFill>
              <a:schemeClr val="tx1"/>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42" name="Oval 17">
              <a:extLst>
                <a:ext uri="{FF2B5EF4-FFF2-40B4-BE49-F238E27FC236}">
                  <a16:creationId xmlns:a16="http://schemas.microsoft.com/office/drawing/2014/main" id="{630BCBF2-50BE-778C-5FC5-7F39AEB8586F}"/>
                </a:ext>
              </a:extLst>
            </p:cNvPr>
            <p:cNvSpPr>
              <a:spLocks noChangeArrowheads="1"/>
            </p:cNvSpPr>
            <p:nvPr/>
          </p:nvSpPr>
          <p:spPr bwMode="auto">
            <a:xfrm>
              <a:off x="6783388" y="4652963"/>
              <a:ext cx="935037" cy="792162"/>
            </a:xfrm>
            <a:prstGeom prst="ellipse">
              <a:avLst/>
            </a:prstGeom>
            <a:solidFill>
              <a:schemeClr val="tx1"/>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43" name="Oval 18">
              <a:extLst>
                <a:ext uri="{FF2B5EF4-FFF2-40B4-BE49-F238E27FC236}">
                  <a16:creationId xmlns:a16="http://schemas.microsoft.com/office/drawing/2014/main" id="{CC30F778-756A-ABD1-3C44-CCD6B3699DF1}"/>
                </a:ext>
              </a:extLst>
            </p:cNvPr>
            <p:cNvSpPr>
              <a:spLocks noChangeArrowheads="1"/>
            </p:cNvSpPr>
            <p:nvPr/>
          </p:nvSpPr>
          <p:spPr bwMode="auto">
            <a:xfrm>
              <a:off x="7797800" y="5445125"/>
              <a:ext cx="157163" cy="142875"/>
            </a:xfrm>
            <a:prstGeom prst="ellipse">
              <a:avLst/>
            </a:prstGeom>
            <a:solidFill>
              <a:schemeClr val="folHlink"/>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44" name="Oval 19">
              <a:extLst>
                <a:ext uri="{FF2B5EF4-FFF2-40B4-BE49-F238E27FC236}">
                  <a16:creationId xmlns:a16="http://schemas.microsoft.com/office/drawing/2014/main" id="{5D68FFAB-D8E4-C68E-0369-0B3AE8975609}"/>
                </a:ext>
              </a:extLst>
            </p:cNvPr>
            <p:cNvSpPr>
              <a:spLocks noChangeArrowheads="1"/>
            </p:cNvSpPr>
            <p:nvPr/>
          </p:nvSpPr>
          <p:spPr bwMode="auto">
            <a:xfrm>
              <a:off x="8031163" y="5446713"/>
              <a:ext cx="157162" cy="142875"/>
            </a:xfrm>
            <a:prstGeom prst="ellipse">
              <a:avLst/>
            </a:prstGeom>
            <a:solidFill>
              <a:schemeClr val="folHlink"/>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45" name="Oval 20">
              <a:extLst>
                <a:ext uri="{FF2B5EF4-FFF2-40B4-BE49-F238E27FC236}">
                  <a16:creationId xmlns:a16="http://schemas.microsoft.com/office/drawing/2014/main" id="{E3DE3661-AA65-9E5D-A2F8-C27614BA80D9}"/>
                </a:ext>
              </a:extLst>
            </p:cNvPr>
            <p:cNvSpPr>
              <a:spLocks noChangeArrowheads="1"/>
            </p:cNvSpPr>
            <p:nvPr/>
          </p:nvSpPr>
          <p:spPr bwMode="auto">
            <a:xfrm>
              <a:off x="8188325" y="5589588"/>
              <a:ext cx="157163" cy="142875"/>
            </a:xfrm>
            <a:prstGeom prst="ellipse">
              <a:avLst/>
            </a:prstGeom>
            <a:solidFill>
              <a:schemeClr val="folHlink"/>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sp>
          <p:nvSpPr>
            <p:cNvPr id="46" name="Oval 21">
              <a:extLst>
                <a:ext uri="{FF2B5EF4-FFF2-40B4-BE49-F238E27FC236}">
                  <a16:creationId xmlns:a16="http://schemas.microsoft.com/office/drawing/2014/main" id="{0F99F368-14A4-7357-B18E-E77B04C6CD9C}"/>
                </a:ext>
              </a:extLst>
            </p:cNvPr>
            <p:cNvSpPr>
              <a:spLocks noChangeArrowheads="1"/>
            </p:cNvSpPr>
            <p:nvPr/>
          </p:nvSpPr>
          <p:spPr bwMode="auto">
            <a:xfrm>
              <a:off x="7640638" y="5589588"/>
              <a:ext cx="157162" cy="142875"/>
            </a:xfrm>
            <a:prstGeom prst="ellipse">
              <a:avLst/>
            </a:prstGeom>
            <a:solidFill>
              <a:schemeClr val="folHlink"/>
            </a:solidFill>
            <a:ln w="9525">
              <a:solidFill>
                <a:schemeClr val="tx1"/>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5"/>
            </a:p>
          </p:txBody>
        </p:sp>
      </p:grpSp>
    </p:spTree>
    <p:extLst>
      <p:ext uri="{BB962C8B-B14F-4D97-AF65-F5344CB8AC3E}">
        <p14:creationId xmlns:p14="http://schemas.microsoft.com/office/powerpoint/2010/main" val="3140502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75E6F-0D06-49F2-C59A-89814736B799}"/>
              </a:ext>
            </a:extLst>
          </p:cNvPr>
          <p:cNvSpPr>
            <a:spLocks noGrp="1"/>
          </p:cNvSpPr>
          <p:nvPr>
            <p:ph type="title"/>
          </p:nvPr>
        </p:nvSpPr>
        <p:spPr/>
        <p:txBody>
          <a:bodyPr/>
          <a:lstStyle/>
          <a:p>
            <a:r>
              <a:rPr lang="en-GB" dirty="0"/>
              <a:t>Mapping</a:t>
            </a:r>
            <a:endParaRPr lang="de-DE" dirty="0"/>
          </a:p>
        </p:txBody>
      </p:sp>
      <p:sp>
        <p:nvSpPr>
          <p:cNvPr id="3" name="Fußzeilenplatzhalter 2">
            <a:extLst>
              <a:ext uri="{FF2B5EF4-FFF2-40B4-BE49-F238E27FC236}">
                <a16:creationId xmlns:a16="http://schemas.microsoft.com/office/drawing/2014/main" id="{8A78D64E-CD0F-F091-4E2E-3F66CCC4CBF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527ECABE-EBC9-BC91-A807-8F6587154BC5}"/>
              </a:ext>
            </a:extLst>
          </p:cNvPr>
          <p:cNvSpPr>
            <a:spLocks noGrp="1"/>
          </p:cNvSpPr>
          <p:nvPr>
            <p:ph type="sldNum" sz="quarter" idx="28"/>
          </p:nvPr>
        </p:nvSpPr>
        <p:spPr/>
        <p:txBody>
          <a:bodyPr/>
          <a:lstStyle/>
          <a:p>
            <a:fld id="{BA24374A-C3A8-471A-8837-3FC31668ABE5}" type="slidenum">
              <a:rPr lang="de-DE" smtClean="0"/>
              <a:pPr/>
              <a:t>67</a:t>
            </a:fld>
            <a:endParaRPr lang="de-DE" dirty="0"/>
          </a:p>
        </p:txBody>
      </p:sp>
      <p:sp>
        <p:nvSpPr>
          <p:cNvPr id="5" name="Textplatzhalter 4">
            <a:extLst>
              <a:ext uri="{FF2B5EF4-FFF2-40B4-BE49-F238E27FC236}">
                <a16:creationId xmlns:a16="http://schemas.microsoft.com/office/drawing/2014/main" id="{35C7D1F2-32F4-95EC-5429-9F6B49544EBE}"/>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CCF36E53-BF19-0A58-1564-46A5F5A16D59}"/>
              </a:ext>
            </a:extLst>
          </p:cNvPr>
          <p:cNvSpPr>
            <a:spLocks noGrp="1"/>
          </p:cNvSpPr>
          <p:nvPr>
            <p:ph type="body" sz="quarter" idx="29"/>
          </p:nvPr>
        </p:nvSpPr>
        <p:spPr/>
        <p:txBody>
          <a:bodyPr/>
          <a:lstStyle/>
          <a:p>
            <a:r>
              <a:rPr lang="en-GB" dirty="0"/>
              <a:t>“Natural” mappings can be found in many areas</a:t>
            </a:r>
          </a:p>
          <a:p>
            <a:r>
              <a:rPr lang="en-GB" dirty="0"/>
              <a:t>It is not always obvious what the “natural” mapping is</a:t>
            </a:r>
          </a:p>
          <a:p>
            <a:r>
              <a:rPr lang="en-GB" dirty="0"/>
              <a:t>Correlation with cultural constraints</a:t>
            </a:r>
          </a:p>
          <a:p>
            <a:endParaRPr lang="de-DE" dirty="0"/>
          </a:p>
        </p:txBody>
      </p:sp>
      <p:graphicFrame>
        <p:nvGraphicFramePr>
          <p:cNvPr id="7" name="Object 4">
            <a:extLst>
              <a:ext uri="{FF2B5EF4-FFF2-40B4-BE49-F238E27FC236}">
                <a16:creationId xmlns:a16="http://schemas.microsoft.com/office/drawing/2014/main" id="{F31018A8-7A89-B3F2-7C7B-B64D5359B147}"/>
              </a:ext>
            </a:extLst>
          </p:cNvPr>
          <p:cNvGraphicFramePr>
            <a:graphicFrameLocks noChangeAspect="1"/>
          </p:cNvGraphicFramePr>
          <p:nvPr/>
        </p:nvGraphicFramePr>
        <p:xfrm>
          <a:off x="640519" y="3149987"/>
          <a:ext cx="1950896" cy="938213"/>
        </p:xfrm>
        <a:graphic>
          <a:graphicData uri="http://schemas.openxmlformats.org/presentationml/2006/ole">
            <mc:AlternateContent xmlns:mc="http://schemas.openxmlformats.org/markup-compatibility/2006">
              <mc:Choice xmlns:v="urn:schemas-microsoft-com:vml" Requires="v">
                <p:oleObj name="Image" r:id="rId2" imgW="2630427" imgH="1245323" progId="">
                  <p:embed/>
                </p:oleObj>
              </mc:Choice>
              <mc:Fallback>
                <p:oleObj name="Image" r:id="rId2" imgW="2630427" imgH="1245323" progId="">
                  <p:embed/>
                  <p:pic>
                    <p:nvPicPr>
                      <p:cNvPr id="7" name="Object 4">
                        <a:extLst>
                          <a:ext uri="{FF2B5EF4-FFF2-40B4-BE49-F238E27FC236}">
                            <a16:creationId xmlns:a16="http://schemas.microsoft.com/office/drawing/2014/main" id="{F31018A8-7A89-B3F2-7C7B-B64D5359B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19" y="3149987"/>
                        <a:ext cx="1950896" cy="93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Object 5">
            <a:extLst>
              <a:ext uri="{FF2B5EF4-FFF2-40B4-BE49-F238E27FC236}">
                <a16:creationId xmlns:a16="http://schemas.microsoft.com/office/drawing/2014/main" id="{D19CFE06-2C3D-8D8E-4CA7-A4288CB2192E}"/>
              </a:ext>
            </a:extLst>
          </p:cNvPr>
          <p:cNvGraphicFramePr>
            <a:graphicFrameLocks noChangeAspect="1"/>
          </p:cNvGraphicFramePr>
          <p:nvPr/>
        </p:nvGraphicFramePr>
        <p:xfrm>
          <a:off x="2834897" y="3149987"/>
          <a:ext cx="2866207" cy="1060450"/>
        </p:xfrm>
        <a:graphic>
          <a:graphicData uri="http://schemas.openxmlformats.org/presentationml/2006/ole">
            <mc:AlternateContent xmlns:mc="http://schemas.openxmlformats.org/markup-compatibility/2006">
              <mc:Choice xmlns:v="urn:schemas-microsoft-com:vml" Requires="v">
                <p:oleObj name="Image" r:id="rId4" imgW="3837628" imgH="1397318" progId="">
                  <p:embed/>
                </p:oleObj>
              </mc:Choice>
              <mc:Fallback>
                <p:oleObj name="Image" r:id="rId4" imgW="3837628" imgH="1397318" progId="">
                  <p:embed/>
                  <p:pic>
                    <p:nvPicPr>
                      <p:cNvPr id="8" name="Object 5">
                        <a:extLst>
                          <a:ext uri="{FF2B5EF4-FFF2-40B4-BE49-F238E27FC236}">
                            <a16:creationId xmlns:a16="http://schemas.microsoft.com/office/drawing/2014/main" id="{D19CFE06-2C3D-8D8E-4CA7-A4288CB21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4897" y="3149987"/>
                        <a:ext cx="2866207" cy="1060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Object 6">
            <a:extLst>
              <a:ext uri="{FF2B5EF4-FFF2-40B4-BE49-F238E27FC236}">
                <a16:creationId xmlns:a16="http://schemas.microsoft.com/office/drawing/2014/main" id="{9738CB5B-C955-A694-17E0-BCDD1037813C}"/>
              </a:ext>
            </a:extLst>
          </p:cNvPr>
          <p:cNvGraphicFramePr>
            <a:graphicFrameLocks noChangeAspect="1"/>
          </p:cNvGraphicFramePr>
          <p:nvPr/>
        </p:nvGraphicFramePr>
        <p:xfrm>
          <a:off x="640519" y="4347352"/>
          <a:ext cx="4255088" cy="1612931"/>
        </p:xfrm>
        <a:graphic>
          <a:graphicData uri="http://schemas.openxmlformats.org/presentationml/2006/ole">
            <mc:AlternateContent xmlns:mc="http://schemas.openxmlformats.org/markup-compatibility/2006">
              <mc:Choice xmlns:v="urn:schemas-microsoft-com:vml" Requires="v">
                <p:oleObj name="Image" r:id="rId6" imgW="5451465" imgH="2033180" progId="">
                  <p:embed/>
                </p:oleObj>
              </mc:Choice>
              <mc:Fallback>
                <p:oleObj name="Image" r:id="rId6" imgW="5451465" imgH="2033180" progId="">
                  <p:embed/>
                  <p:pic>
                    <p:nvPicPr>
                      <p:cNvPr id="9" name="Object 6">
                        <a:extLst>
                          <a:ext uri="{FF2B5EF4-FFF2-40B4-BE49-F238E27FC236}">
                            <a16:creationId xmlns:a16="http://schemas.microsoft.com/office/drawing/2014/main" id="{9738CB5B-C955-A694-17E0-BCDD10378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519" y="4347352"/>
                        <a:ext cx="4255088" cy="1612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7">
            <a:extLst>
              <a:ext uri="{FF2B5EF4-FFF2-40B4-BE49-F238E27FC236}">
                <a16:creationId xmlns:a16="http://schemas.microsoft.com/office/drawing/2014/main" id="{7F4C3018-0D40-8604-C695-9A2D12BC9035}"/>
              </a:ext>
            </a:extLst>
          </p:cNvPr>
          <p:cNvGraphicFramePr>
            <a:graphicFrameLocks noChangeAspect="1"/>
          </p:cNvGraphicFramePr>
          <p:nvPr/>
        </p:nvGraphicFramePr>
        <p:xfrm>
          <a:off x="5277296" y="4347352"/>
          <a:ext cx="4130388" cy="1612931"/>
        </p:xfrm>
        <a:graphic>
          <a:graphicData uri="http://schemas.openxmlformats.org/presentationml/2006/ole">
            <mc:AlternateContent xmlns:mc="http://schemas.openxmlformats.org/markup-compatibility/2006">
              <mc:Choice xmlns:v="urn:schemas-microsoft-com:vml" Requires="v">
                <p:oleObj name="Image" r:id="rId8" imgW="5489587" imgH="2109425" progId="">
                  <p:embed/>
                </p:oleObj>
              </mc:Choice>
              <mc:Fallback>
                <p:oleObj name="Image" r:id="rId8" imgW="5489587" imgH="2109425" progId="">
                  <p:embed/>
                  <p:pic>
                    <p:nvPicPr>
                      <p:cNvPr id="10" name="Object 7">
                        <a:extLst>
                          <a:ext uri="{FF2B5EF4-FFF2-40B4-BE49-F238E27FC236}">
                            <a16:creationId xmlns:a16="http://schemas.microsoft.com/office/drawing/2014/main" id="{7F4C3018-0D40-8604-C695-9A2D12BC90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7296" y="4347352"/>
                        <a:ext cx="4130388" cy="1612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206569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6D676F-3989-7318-580F-56D824ECB6F3}"/>
              </a:ext>
            </a:extLst>
          </p:cNvPr>
          <p:cNvSpPr>
            <a:spLocks noGrp="1"/>
          </p:cNvSpPr>
          <p:nvPr>
            <p:ph type="title"/>
          </p:nvPr>
        </p:nvSpPr>
        <p:spPr/>
        <p:txBody>
          <a:bodyPr/>
          <a:lstStyle/>
          <a:p>
            <a:r>
              <a:rPr lang="en-US" dirty="0"/>
              <a:t>Detecting and Handling Errors</a:t>
            </a:r>
            <a:endParaRPr lang="de-DE" dirty="0"/>
          </a:p>
        </p:txBody>
      </p:sp>
      <p:sp>
        <p:nvSpPr>
          <p:cNvPr id="3" name="Fußzeilenplatzhalter 2">
            <a:extLst>
              <a:ext uri="{FF2B5EF4-FFF2-40B4-BE49-F238E27FC236}">
                <a16:creationId xmlns:a16="http://schemas.microsoft.com/office/drawing/2014/main" id="{6BFB0676-604B-43E1-E806-41EAFF16E01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5B15506-B7D7-A74D-E8BE-10243876F8CC}"/>
              </a:ext>
            </a:extLst>
          </p:cNvPr>
          <p:cNvSpPr>
            <a:spLocks noGrp="1"/>
          </p:cNvSpPr>
          <p:nvPr>
            <p:ph type="sldNum" sz="quarter" idx="28"/>
          </p:nvPr>
        </p:nvSpPr>
        <p:spPr/>
        <p:txBody>
          <a:bodyPr/>
          <a:lstStyle/>
          <a:p>
            <a:fld id="{BA24374A-C3A8-471A-8837-3FC31668ABE5}" type="slidenum">
              <a:rPr lang="de-DE" smtClean="0"/>
              <a:pPr/>
              <a:t>68</a:t>
            </a:fld>
            <a:endParaRPr lang="de-DE" dirty="0"/>
          </a:p>
        </p:txBody>
      </p:sp>
      <p:sp>
        <p:nvSpPr>
          <p:cNvPr id="5" name="Textplatzhalter 4">
            <a:extLst>
              <a:ext uri="{FF2B5EF4-FFF2-40B4-BE49-F238E27FC236}">
                <a16:creationId xmlns:a16="http://schemas.microsoft.com/office/drawing/2014/main" id="{AB2E5302-FEE8-21B6-20A5-8CA8E9B98AE7}"/>
              </a:ext>
            </a:extLst>
          </p:cNvPr>
          <p:cNvSpPr>
            <a:spLocks noGrp="1"/>
          </p:cNvSpPr>
          <p:nvPr>
            <p:ph type="body" sz="quarter" idx="21"/>
          </p:nvPr>
        </p:nvSpPr>
        <p:spPr/>
        <p:txBody>
          <a:bodyPr/>
          <a:lstStyle/>
          <a:p>
            <a:r>
              <a:rPr lang="en-US" sz="1400"/>
              <a:t>Human Errors</a:t>
            </a:r>
            <a:endParaRPr lang="de-DE" dirty="0"/>
          </a:p>
        </p:txBody>
      </p:sp>
      <p:sp>
        <p:nvSpPr>
          <p:cNvPr id="6" name="Textplatzhalter 5">
            <a:extLst>
              <a:ext uri="{FF2B5EF4-FFF2-40B4-BE49-F238E27FC236}">
                <a16:creationId xmlns:a16="http://schemas.microsoft.com/office/drawing/2014/main" id="{F8018D24-420E-550B-E886-2F2F36F17663}"/>
              </a:ext>
            </a:extLst>
          </p:cNvPr>
          <p:cNvSpPr>
            <a:spLocks noGrp="1"/>
          </p:cNvSpPr>
          <p:nvPr>
            <p:ph type="body" sz="quarter" idx="29"/>
          </p:nvPr>
        </p:nvSpPr>
        <p:spPr/>
        <p:txBody>
          <a:bodyPr/>
          <a:lstStyle/>
          <a:p>
            <a:r>
              <a:rPr lang="en-US" dirty="0"/>
              <a:t>When “human” errors are detected </a:t>
            </a:r>
          </a:p>
          <a:p>
            <a:pPr lvl="1"/>
            <a:r>
              <a:rPr lang="en-US" dirty="0"/>
              <a:t>get into an understandable dialog with the user (check your internet connection)</a:t>
            </a:r>
          </a:p>
          <a:p>
            <a:pPr lvl="1"/>
            <a:r>
              <a:rPr lang="en-US" dirty="0"/>
              <a:t>automatically correct the error (spell checker)</a:t>
            </a:r>
          </a:p>
          <a:p>
            <a:r>
              <a:rPr lang="en-US" dirty="0"/>
              <a:t>Force a function</a:t>
            </a:r>
          </a:p>
          <a:p>
            <a:pPr lvl="1"/>
            <a:r>
              <a:rPr lang="en-US" b="1" dirty="0">
                <a:solidFill>
                  <a:schemeClr val="accent1"/>
                </a:solidFill>
              </a:rPr>
              <a:t>Interlock</a:t>
            </a:r>
            <a:r>
              <a:rPr lang="en-US" dirty="0"/>
              <a:t> (e.g., functions can only be done in a certain order)</a:t>
            </a:r>
          </a:p>
          <a:p>
            <a:pPr lvl="1"/>
            <a:r>
              <a:rPr lang="en-US" b="1" dirty="0">
                <a:solidFill>
                  <a:schemeClr val="accent1"/>
                </a:solidFill>
              </a:rPr>
              <a:t>Lock-Ins</a:t>
            </a:r>
            <a:r>
              <a:rPr lang="en-US" dirty="0"/>
              <a:t> (e.g., you can not leave, before you have not done something)</a:t>
            </a:r>
          </a:p>
          <a:p>
            <a:pPr lvl="1"/>
            <a:r>
              <a:rPr lang="en-US" b="1" dirty="0">
                <a:solidFill>
                  <a:schemeClr val="accent1"/>
                </a:solidFill>
              </a:rPr>
              <a:t>Lock-Outs</a:t>
            </a:r>
            <a:r>
              <a:rPr lang="en-US" dirty="0"/>
              <a:t> (e.g., you can get in, before you have not done something)</a:t>
            </a:r>
          </a:p>
          <a:p>
            <a:r>
              <a:rPr lang="en-US" dirty="0"/>
              <a:t>Put the user into </a:t>
            </a:r>
            <a:r>
              <a:rPr lang="en-US" dirty="0" err="1"/>
              <a:t>contraint</a:t>
            </a:r>
            <a:endParaRPr lang="en-US" dirty="0"/>
          </a:p>
          <a:p>
            <a:endParaRPr lang="de-DE" dirty="0"/>
          </a:p>
        </p:txBody>
      </p:sp>
    </p:spTree>
    <p:extLst>
      <p:ext uri="{BB962C8B-B14F-4D97-AF65-F5344CB8AC3E}">
        <p14:creationId xmlns:p14="http://schemas.microsoft.com/office/powerpoint/2010/main" val="19323085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2D50F-E9CF-8EB6-6078-74EFB205EE81}"/>
              </a:ext>
            </a:extLst>
          </p:cNvPr>
          <p:cNvSpPr>
            <a:spLocks noGrp="1"/>
          </p:cNvSpPr>
          <p:nvPr>
            <p:ph type="title"/>
          </p:nvPr>
        </p:nvSpPr>
        <p:spPr/>
        <p:txBody>
          <a:bodyPr/>
          <a:lstStyle/>
          <a:p>
            <a:r>
              <a:rPr lang="en-GB" dirty="0"/>
              <a:t>Constraints to prevent errors</a:t>
            </a:r>
            <a:endParaRPr lang="de-DE" dirty="0"/>
          </a:p>
        </p:txBody>
      </p:sp>
      <p:sp>
        <p:nvSpPr>
          <p:cNvPr id="3" name="Fußzeilenplatzhalter 2">
            <a:extLst>
              <a:ext uri="{FF2B5EF4-FFF2-40B4-BE49-F238E27FC236}">
                <a16:creationId xmlns:a16="http://schemas.microsoft.com/office/drawing/2014/main" id="{00F7BBAD-854B-1518-38C6-1504631098C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B206F2B-5322-C42A-CAC7-AC2035DC976D}"/>
              </a:ext>
            </a:extLst>
          </p:cNvPr>
          <p:cNvSpPr>
            <a:spLocks noGrp="1"/>
          </p:cNvSpPr>
          <p:nvPr>
            <p:ph type="sldNum" sz="quarter" idx="28"/>
          </p:nvPr>
        </p:nvSpPr>
        <p:spPr/>
        <p:txBody>
          <a:bodyPr/>
          <a:lstStyle/>
          <a:p>
            <a:fld id="{BA24374A-C3A8-471A-8837-3FC31668ABE5}" type="slidenum">
              <a:rPr lang="de-DE" smtClean="0"/>
              <a:pPr/>
              <a:t>69</a:t>
            </a:fld>
            <a:endParaRPr lang="de-DE" dirty="0"/>
          </a:p>
        </p:txBody>
      </p:sp>
      <p:sp>
        <p:nvSpPr>
          <p:cNvPr id="5" name="Textplatzhalter 4">
            <a:extLst>
              <a:ext uri="{FF2B5EF4-FFF2-40B4-BE49-F238E27FC236}">
                <a16:creationId xmlns:a16="http://schemas.microsoft.com/office/drawing/2014/main" id="{EDA5E262-94E1-CF49-064C-5FC857DCEADF}"/>
              </a:ext>
            </a:extLst>
          </p:cNvPr>
          <p:cNvSpPr>
            <a:spLocks noGrp="1"/>
          </p:cNvSpPr>
          <p:nvPr>
            <p:ph type="body" sz="quarter" idx="21"/>
          </p:nvPr>
        </p:nvSpPr>
        <p:spPr/>
        <p:txBody>
          <a:bodyPr/>
          <a:lstStyle/>
          <a:p>
            <a:r>
              <a:rPr lang="en-US" sz="1400"/>
              <a:t>Human Errors</a:t>
            </a:r>
            <a:endParaRPr lang="de-DE" dirty="0"/>
          </a:p>
        </p:txBody>
      </p:sp>
      <p:sp>
        <p:nvSpPr>
          <p:cNvPr id="6" name="Textplatzhalter 5">
            <a:extLst>
              <a:ext uri="{FF2B5EF4-FFF2-40B4-BE49-F238E27FC236}">
                <a16:creationId xmlns:a16="http://schemas.microsoft.com/office/drawing/2014/main" id="{635852D3-F638-426A-7952-CEC9A419BB33}"/>
              </a:ext>
            </a:extLst>
          </p:cNvPr>
          <p:cNvSpPr>
            <a:spLocks noGrp="1"/>
          </p:cNvSpPr>
          <p:nvPr>
            <p:ph type="body" sz="quarter" idx="29"/>
          </p:nvPr>
        </p:nvSpPr>
        <p:spPr/>
        <p:txBody>
          <a:bodyPr>
            <a:normAutofit lnSpcReduction="10000"/>
          </a:bodyPr>
          <a:lstStyle/>
          <a:p>
            <a:r>
              <a:rPr lang="en-US" dirty="0"/>
              <a:t>Physical constraints</a:t>
            </a:r>
          </a:p>
          <a:p>
            <a:pPr lvl="1"/>
            <a:r>
              <a:rPr lang="en-US" dirty="0"/>
              <a:t>Basic physical limitations</a:t>
            </a:r>
          </a:p>
          <a:p>
            <a:r>
              <a:rPr lang="en-US" dirty="0"/>
              <a:t>Semantic constraints</a:t>
            </a:r>
          </a:p>
          <a:p>
            <a:pPr lvl="1"/>
            <a:r>
              <a:rPr lang="en-US" dirty="0"/>
              <a:t>Assumption to create something meaningful</a:t>
            </a:r>
          </a:p>
          <a:p>
            <a:r>
              <a:rPr lang="en-US" dirty="0"/>
              <a:t>Cultural constraints</a:t>
            </a:r>
          </a:p>
          <a:p>
            <a:pPr lvl="1"/>
            <a:r>
              <a:rPr lang="en-US" dirty="0"/>
              <a:t>Borders and context provided by cultural conventions</a:t>
            </a:r>
          </a:p>
          <a:p>
            <a:r>
              <a:rPr lang="en-US" dirty="0"/>
              <a:t>Logical constraints</a:t>
            </a:r>
          </a:p>
          <a:p>
            <a:pPr lvl="1"/>
            <a:r>
              <a:rPr lang="en-US" dirty="0"/>
              <a:t>Restrictions due to reasoning</a:t>
            </a:r>
          </a:p>
          <a:p>
            <a:r>
              <a:rPr lang="en-US" dirty="0"/>
              <a:t>Applying constraints is a design decision!</a:t>
            </a:r>
          </a:p>
          <a:p>
            <a:pPr lvl="1"/>
            <a:r>
              <a:rPr lang="en-US" dirty="0"/>
              <a:t>Practical way to realize the principle </a:t>
            </a:r>
            <a:br>
              <a:rPr lang="en-US" dirty="0"/>
            </a:br>
            <a:r>
              <a:rPr lang="en-US" dirty="0"/>
              <a:t>“prevent errors”</a:t>
            </a:r>
          </a:p>
          <a:p>
            <a:endParaRPr lang="de-DE" dirty="0"/>
          </a:p>
        </p:txBody>
      </p:sp>
      <p:grpSp>
        <p:nvGrpSpPr>
          <p:cNvPr id="7" name="Gruppieren 6">
            <a:extLst>
              <a:ext uri="{FF2B5EF4-FFF2-40B4-BE49-F238E27FC236}">
                <a16:creationId xmlns:a16="http://schemas.microsoft.com/office/drawing/2014/main" id="{0C024D05-0826-B4DB-7332-01EF64DFF9EC}"/>
              </a:ext>
            </a:extLst>
          </p:cNvPr>
          <p:cNvGrpSpPr/>
          <p:nvPr/>
        </p:nvGrpSpPr>
        <p:grpSpPr>
          <a:xfrm>
            <a:off x="8661024" y="1089025"/>
            <a:ext cx="3097823" cy="4823643"/>
            <a:chOff x="7390666" y="1196752"/>
            <a:chExt cx="3097823" cy="5112569"/>
          </a:xfrm>
        </p:grpSpPr>
        <p:sp>
          <p:nvSpPr>
            <p:cNvPr id="8" name="Rectangle 2">
              <a:extLst>
                <a:ext uri="{FF2B5EF4-FFF2-40B4-BE49-F238E27FC236}">
                  <a16:creationId xmlns:a16="http://schemas.microsoft.com/office/drawing/2014/main" id="{6A208709-6FD2-F3E8-9278-8850660BA886}"/>
                </a:ext>
              </a:extLst>
            </p:cNvPr>
            <p:cNvSpPr>
              <a:spLocks noChangeArrowheads="1"/>
            </p:cNvSpPr>
            <p:nvPr/>
          </p:nvSpPr>
          <p:spPr bwMode="auto">
            <a:xfrm>
              <a:off x="7390666" y="1196753"/>
              <a:ext cx="3097823" cy="5112568"/>
            </a:xfrm>
            <a:prstGeom prst="rect">
              <a:avLst/>
            </a:prstGeom>
            <a:solidFill>
              <a:schemeClr val="bg2"/>
            </a:solidFill>
            <a:ln w="9525">
              <a:solidFill>
                <a:schemeClr val="tx1"/>
              </a:solidFill>
              <a:miter lim="800000"/>
              <a:headEnd/>
              <a:tailEnd/>
            </a:ln>
            <a:effectLst/>
          </p:spPr>
          <p:txBody>
            <a:bodyPr wrap="none" anchor="ctr"/>
            <a:lstStyle/>
            <a:p>
              <a:pPr eaLnBrk="1" hangingPunct="1">
                <a:lnSpc>
                  <a:spcPct val="100000"/>
                </a:lnSpc>
              </a:pPr>
              <a:endParaRPr lang="en-GB">
                <a:latin typeface="Arial" charset="0"/>
              </a:endParaRPr>
            </a:p>
          </p:txBody>
        </p:sp>
        <p:graphicFrame>
          <p:nvGraphicFramePr>
            <p:cNvPr id="9" name="Object 5">
              <a:extLst>
                <a:ext uri="{FF2B5EF4-FFF2-40B4-BE49-F238E27FC236}">
                  <a16:creationId xmlns:a16="http://schemas.microsoft.com/office/drawing/2014/main" id="{D3BCB299-2EB5-E643-64B4-2AC6EB63DAD4}"/>
                </a:ext>
              </a:extLst>
            </p:cNvPr>
            <p:cNvGraphicFramePr>
              <a:graphicFrameLocks noChangeAspect="1"/>
            </p:cNvGraphicFramePr>
            <p:nvPr/>
          </p:nvGraphicFramePr>
          <p:xfrm>
            <a:off x="7628058" y="2016127"/>
            <a:ext cx="2192215" cy="1728788"/>
          </p:xfrm>
          <a:graphic>
            <a:graphicData uri="http://schemas.openxmlformats.org/presentationml/2006/ole">
              <mc:AlternateContent xmlns:mc="http://schemas.openxmlformats.org/markup-compatibility/2006">
                <mc:Choice xmlns:v="urn:schemas-microsoft-com:vml" Requires="v">
                  <p:oleObj name="Image" r:id="rId2" imgW="2986234" imgH="2172962" progId="">
                    <p:embed/>
                  </p:oleObj>
                </mc:Choice>
                <mc:Fallback>
                  <p:oleObj name="Image" r:id="rId2" imgW="2986234" imgH="2172962" progId="">
                    <p:embed/>
                    <p:pic>
                      <p:nvPicPr>
                        <p:cNvPr id="9" name="Object 5">
                          <a:extLst>
                            <a:ext uri="{FF2B5EF4-FFF2-40B4-BE49-F238E27FC236}">
                              <a16:creationId xmlns:a16="http://schemas.microsoft.com/office/drawing/2014/main" id="{8FBE63F4-175A-46D6-B3C7-C8237A6D8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058" y="2016127"/>
                          <a:ext cx="219221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0" name="Object 6">
              <a:extLst>
                <a:ext uri="{FF2B5EF4-FFF2-40B4-BE49-F238E27FC236}">
                  <a16:creationId xmlns:a16="http://schemas.microsoft.com/office/drawing/2014/main" id="{0811C95F-E2E5-C968-031B-C86F49F0E135}"/>
                </a:ext>
              </a:extLst>
            </p:cNvPr>
            <p:cNvGraphicFramePr>
              <a:graphicFrameLocks noChangeAspect="1"/>
            </p:cNvGraphicFramePr>
            <p:nvPr/>
          </p:nvGraphicFramePr>
          <p:xfrm>
            <a:off x="7644178" y="4362922"/>
            <a:ext cx="2621573" cy="1730376"/>
          </p:xfrm>
          <a:graphic>
            <a:graphicData uri="http://schemas.openxmlformats.org/presentationml/2006/ole">
              <mc:AlternateContent xmlns:mc="http://schemas.openxmlformats.org/markup-compatibility/2006">
                <mc:Choice xmlns:v="urn:schemas-microsoft-com:vml" Requires="v">
                  <p:oleObj name="Image" r:id="rId4" imgW="3774091" imgH="2300035" progId="">
                    <p:embed/>
                  </p:oleObj>
                </mc:Choice>
                <mc:Fallback>
                  <p:oleObj name="Image" r:id="rId4" imgW="3774091" imgH="2300035" progId="">
                    <p:embed/>
                    <p:pic>
                      <p:nvPicPr>
                        <p:cNvPr id="10" name="Object 6">
                          <a:extLst>
                            <a:ext uri="{FF2B5EF4-FFF2-40B4-BE49-F238E27FC236}">
                              <a16:creationId xmlns:a16="http://schemas.microsoft.com/office/drawing/2014/main" id="{FF0F703E-232F-43A0-B5A3-F470A4A37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4178" y="4362922"/>
                          <a:ext cx="2621573" cy="173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Text Box 7">
              <a:extLst>
                <a:ext uri="{FF2B5EF4-FFF2-40B4-BE49-F238E27FC236}">
                  <a16:creationId xmlns:a16="http://schemas.microsoft.com/office/drawing/2014/main" id="{A243D028-3E56-306E-A81D-9A0BD8A054C9}"/>
                </a:ext>
              </a:extLst>
            </p:cNvPr>
            <p:cNvSpPr txBox="1">
              <a:spLocks noChangeArrowheads="1"/>
            </p:cNvSpPr>
            <p:nvPr/>
          </p:nvSpPr>
          <p:spPr bwMode="auto">
            <a:xfrm>
              <a:off x="7463934" y="3923208"/>
              <a:ext cx="1928446" cy="369888"/>
            </a:xfrm>
            <a:prstGeom prst="rect">
              <a:avLst/>
            </a:prstGeom>
            <a:solidFill>
              <a:schemeClr val="bg2"/>
            </a:solidFill>
            <a:ln w="9525">
              <a:noFill/>
              <a:miter lim="800000"/>
              <a:headEnd/>
              <a:tailEnd/>
            </a:ln>
            <a:effectLst/>
          </p:spPr>
          <p:txBody>
            <a:bodyPr wrap="none">
              <a:spAutoFit/>
            </a:bodyPr>
            <a:lstStyle/>
            <a:p>
              <a:pPr algn="l" eaLnBrk="1" hangingPunct="1">
                <a:lnSpc>
                  <a:spcPct val="100000"/>
                </a:lnSpc>
              </a:pPr>
              <a:r>
                <a:rPr lang="en-GB" dirty="0">
                  <a:latin typeface="Arial" charset="0"/>
                </a:rPr>
                <a:t>Date constrained</a:t>
              </a:r>
            </a:p>
          </p:txBody>
        </p:sp>
        <p:sp>
          <p:nvSpPr>
            <p:cNvPr id="12" name="Text Box 8">
              <a:extLst>
                <a:ext uri="{FF2B5EF4-FFF2-40B4-BE49-F238E27FC236}">
                  <a16:creationId xmlns:a16="http://schemas.microsoft.com/office/drawing/2014/main" id="{18A8776D-3CBF-5A9D-B8FD-17731B76070B}"/>
                </a:ext>
              </a:extLst>
            </p:cNvPr>
            <p:cNvSpPr txBox="1">
              <a:spLocks noChangeArrowheads="1"/>
            </p:cNvSpPr>
            <p:nvPr/>
          </p:nvSpPr>
          <p:spPr bwMode="auto">
            <a:xfrm>
              <a:off x="7463934" y="1657352"/>
              <a:ext cx="2184888" cy="369888"/>
            </a:xfrm>
            <a:prstGeom prst="rect">
              <a:avLst/>
            </a:prstGeom>
            <a:solidFill>
              <a:schemeClr val="bg2"/>
            </a:solidFill>
            <a:ln w="9525">
              <a:noFill/>
              <a:miter lim="800000"/>
              <a:headEnd/>
              <a:tailEnd/>
            </a:ln>
            <a:effectLst/>
          </p:spPr>
          <p:txBody>
            <a:bodyPr wrap="none">
              <a:spAutoFit/>
            </a:bodyPr>
            <a:lstStyle/>
            <a:p>
              <a:pPr algn="l" eaLnBrk="1" hangingPunct="1">
                <a:lnSpc>
                  <a:spcPct val="100000"/>
                </a:lnSpc>
              </a:pPr>
              <a:r>
                <a:rPr lang="en-GB" dirty="0">
                  <a:latin typeface="Arial" charset="0"/>
                </a:rPr>
                <a:t>Date unconstrained</a:t>
              </a:r>
            </a:p>
          </p:txBody>
        </p:sp>
        <p:sp>
          <p:nvSpPr>
            <p:cNvPr id="13" name="Text Box 9">
              <a:extLst>
                <a:ext uri="{FF2B5EF4-FFF2-40B4-BE49-F238E27FC236}">
                  <a16:creationId xmlns:a16="http://schemas.microsoft.com/office/drawing/2014/main" id="{4064EC72-9175-9BBD-F9CF-1DDC254FC48D}"/>
                </a:ext>
              </a:extLst>
            </p:cNvPr>
            <p:cNvSpPr txBox="1">
              <a:spLocks noChangeArrowheads="1"/>
            </p:cNvSpPr>
            <p:nvPr/>
          </p:nvSpPr>
          <p:spPr bwMode="auto">
            <a:xfrm>
              <a:off x="7463934" y="1196752"/>
              <a:ext cx="1765788" cy="400050"/>
            </a:xfrm>
            <a:prstGeom prst="rect">
              <a:avLst/>
            </a:prstGeom>
            <a:noFill/>
            <a:ln w="9525">
              <a:noFill/>
              <a:miter lim="800000"/>
              <a:headEnd/>
              <a:tailEnd/>
            </a:ln>
            <a:effectLst/>
          </p:spPr>
          <p:txBody>
            <a:bodyPr wrap="none">
              <a:spAutoFit/>
            </a:bodyPr>
            <a:lstStyle/>
            <a:p>
              <a:pPr algn="l" eaLnBrk="1" hangingPunct="1">
                <a:lnSpc>
                  <a:spcPct val="100000"/>
                </a:lnSpc>
              </a:pPr>
              <a:r>
                <a:rPr lang="en-GB" sz="2000" b="1" dirty="0">
                  <a:latin typeface="Arial" charset="0"/>
                </a:rPr>
                <a:t>GUI Example</a:t>
              </a:r>
            </a:p>
          </p:txBody>
        </p:sp>
      </p:grpSp>
    </p:spTree>
    <p:extLst>
      <p:ext uri="{BB962C8B-B14F-4D97-AF65-F5344CB8AC3E}">
        <p14:creationId xmlns:p14="http://schemas.microsoft.com/office/powerpoint/2010/main" val="738885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3669E-73BB-61EB-F4F9-10A1D340EF9C}"/>
              </a:ext>
            </a:extLst>
          </p:cNvPr>
          <p:cNvSpPr>
            <a:spLocks noGrp="1"/>
          </p:cNvSpPr>
          <p:nvPr>
            <p:ph type="title"/>
          </p:nvPr>
        </p:nvSpPr>
        <p:spPr/>
        <p:txBody>
          <a:bodyPr/>
          <a:lstStyle/>
          <a:p>
            <a:r>
              <a:rPr lang="en-US"/>
              <a:t>Principle 1: Learnability</a:t>
            </a:r>
            <a:endParaRPr lang="de-DE"/>
          </a:p>
        </p:txBody>
      </p:sp>
      <p:sp>
        <p:nvSpPr>
          <p:cNvPr id="3" name="Fußzeilenplatzhalter 2">
            <a:extLst>
              <a:ext uri="{FF2B5EF4-FFF2-40B4-BE49-F238E27FC236}">
                <a16:creationId xmlns:a16="http://schemas.microsoft.com/office/drawing/2014/main" id="{BE9377E2-605A-560C-41DF-BDF2FB7A282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4C3EF4F-0772-58A1-EBFC-1E8C513817F5}"/>
              </a:ext>
            </a:extLst>
          </p:cNvPr>
          <p:cNvSpPr>
            <a:spLocks noGrp="1"/>
          </p:cNvSpPr>
          <p:nvPr>
            <p:ph type="sldNum" sz="quarter" idx="33"/>
          </p:nvPr>
        </p:nvSpPr>
        <p:spPr/>
        <p:txBody>
          <a:bodyPr/>
          <a:lstStyle/>
          <a:p>
            <a:fld id="{BA24374A-C3A8-471A-8837-3FC31668ABE5}" type="slidenum">
              <a:rPr lang="de-DE" smtClean="0"/>
              <a:pPr/>
              <a:t>7</a:t>
            </a:fld>
            <a:endParaRPr lang="de-DE" dirty="0"/>
          </a:p>
        </p:txBody>
      </p:sp>
      <p:sp>
        <p:nvSpPr>
          <p:cNvPr id="5" name="Textplatzhalter 4">
            <a:extLst>
              <a:ext uri="{FF2B5EF4-FFF2-40B4-BE49-F238E27FC236}">
                <a16:creationId xmlns:a16="http://schemas.microsoft.com/office/drawing/2014/main" id="{2384F4B9-B6DA-4BE8-E85D-3161BC816628}"/>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30E672E-EF5E-867D-0F39-AEBAC91EFE64}"/>
              </a:ext>
            </a:extLst>
          </p:cNvPr>
          <p:cNvSpPr>
            <a:spLocks noGrp="1"/>
          </p:cNvSpPr>
          <p:nvPr>
            <p:ph type="body" sz="quarter" idx="34"/>
          </p:nvPr>
        </p:nvSpPr>
        <p:spPr/>
        <p:txBody>
          <a:bodyPr>
            <a:normAutofit/>
          </a:bodyPr>
          <a:lstStyle/>
          <a:p>
            <a:r>
              <a:rPr lang="en-US" dirty="0"/>
              <a:t>The ease with which new users can begin effective interaction and achieve maximal performance.</a:t>
            </a:r>
          </a:p>
          <a:p>
            <a:pPr lvl="1"/>
            <a:r>
              <a:rPr lang="en-GB" b="1" dirty="0">
                <a:solidFill>
                  <a:schemeClr val="accent1"/>
                </a:solidFill>
              </a:rPr>
              <a:t>Predictability</a:t>
            </a:r>
          </a:p>
          <a:p>
            <a:pPr lvl="1"/>
            <a:r>
              <a:rPr lang="en-US" b="1" dirty="0">
                <a:solidFill>
                  <a:schemeClr val="accent1"/>
                </a:solidFill>
              </a:rPr>
              <a:t>Familiarity</a:t>
            </a:r>
          </a:p>
          <a:p>
            <a:pPr lvl="2"/>
            <a:r>
              <a:rPr lang="en-US" dirty="0"/>
              <a:t>how prior knowledge applies to a new system</a:t>
            </a:r>
          </a:p>
          <a:p>
            <a:pPr lvl="2"/>
            <a:r>
              <a:rPr lang="en-US" dirty="0"/>
              <a:t>affordance (‘</a:t>
            </a:r>
            <a:r>
              <a:rPr lang="en-US" dirty="0" err="1"/>
              <a:t>guessability</a:t>
            </a:r>
            <a:r>
              <a:rPr lang="en-US" dirty="0"/>
              <a:t>’)</a:t>
            </a:r>
          </a:p>
          <a:p>
            <a:pPr lvl="1"/>
            <a:r>
              <a:rPr lang="en-US" b="1" dirty="0">
                <a:solidFill>
                  <a:schemeClr val="accent1"/>
                </a:solidFill>
              </a:rPr>
              <a:t>Generalizability</a:t>
            </a:r>
          </a:p>
          <a:p>
            <a:pPr lvl="1"/>
            <a:r>
              <a:rPr lang="en-US" b="1" dirty="0">
                <a:solidFill>
                  <a:schemeClr val="accent1"/>
                </a:solidFill>
              </a:rPr>
              <a:t>Consistency</a:t>
            </a:r>
            <a:r>
              <a:rPr lang="de-DE" dirty="0"/>
              <a:t> </a:t>
            </a:r>
          </a:p>
          <a:p>
            <a:pPr lvl="1"/>
            <a:r>
              <a:rPr lang="en-GB" b="1" dirty="0">
                <a:solidFill>
                  <a:schemeClr val="accent1"/>
                </a:solidFill>
              </a:rPr>
              <a:t>Synthesizability</a:t>
            </a:r>
            <a:endParaRPr lang="de-DE" dirty="0"/>
          </a:p>
        </p:txBody>
      </p:sp>
      <p:sp>
        <p:nvSpPr>
          <p:cNvPr id="7" name="Inhaltsplatzhalter 6">
            <a:extLst>
              <a:ext uri="{FF2B5EF4-FFF2-40B4-BE49-F238E27FC236}">
                <a16:creationId xmlns:a16="http://schemas.microsoft.com/office/drawing/2014/main" id="{800D2A1C-311B-2DA3-A915-E7A3E4B81CD6}"/>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12" name="Grafik 11" descr="Tablet and pen">
            <a:extLst>
              <a:ext uri="{FF2B5EF4-FFF2-40B4-BE49-F238E27FC236}">
                <a16:creationId xmlns:a16="http://schemas.microsoft.com/office/drawing/2014/main" id="{631B54CD-3E8C-98D1-D945-1587F3535075}"/>
              </a:ext>
            </a:extLst>
          </p:cNvPr>
          <p:cNvPicPr>
            <a:picLocks noChangeAspect="1"/>
          </p:cNvPicPr>
          <p:nvPr/>
        </p:nvPicPr>
        <p:blipFill>
          <a:blip r:embed="rId2"/>
          <a:stretch>
            <a:fillRect/>
          </a:stretch>
        </p:blipFill>
        <p:spPr>
          <a:xfrm>
            <a:off x="8651874" y="3357563"/>
            <a:ext cx="2531575" cy="1601496"/>
          </a:xfrm>
          <a:prstGeom prst="rect">
            <a:avLst/>
          </a:prstGeom>
        </p:spPr>
      </p:pic>
    </p:spTree>
    <p:extLst>
      <p:ext uri="{BB962C8B-B14F-4D97-AF65-F5344CB8AC3E}">
        <p14:creationId xmlns:p14="http://schemas.microsoft.com/office/powerpoint/2010/main" val="947383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C3B44-F01F-DE7C-38DB-3AFD04FCE018}"/>
              </a:ext>
            </a:extLst>
          </p:cNvPr>
          <p:cNvSpPr>
            <a:spLocks noGrp="1"/>
          </p:cNvSpPr>
          <p:nvPr>
            <p:ph type="title"/>
          </p:nvPr>
        </p:nvSpPr>
        <p:spPr/>
        <p:txBody>
          <a:bodyPr/>
          <a:lstStyle/>
          <a:p>
            <a:r>
              <a:rPr lang="en-US" dirty="0"/>
              <a:t>What errors do you expect? </a:t>
            </a:r>
            <a:endParaRPr lang="de-DE" dirty="0"/>
          </a:p>
        </p:txBody>
      </p:sp>
      <p:sp>
        <p:nvSpPr>
          <p:cNvPr id="3" name="Fußzeilenplatzhalter 2">
            <a:extLst>
              <a:ext uri="{FF2B5EF4-FFF2-40B4-BE49-F238E27FC236}">
                <a16:creationId xmlns:a16="http://schemas.microsoft.com/office/drawing/2014/main" id="{A7E6F2F4-DAA6-707D-380C-A8199751CEE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7DCEADC-CAB6-06C8-FD68-97F19E8971B2}"/>
              </a:ext>
            </a:extLst>
          </p:cNvPr>
          <p:cNvSpPr>
            <a:spLocks noGrp="1"/>
          </p:cNvSpPr>
          <p:nvPr>
            <p:ph type="sldNum" sz="quarter" idx="28"/>
          </p:nvPr>
        </p:nvSpPr>
        <p:spPr/>
        <p:txBody>
          <a:bodyPr/>
          <a:lstStyle/>
          <a:p>
            <a:fld id="{BA24374A-C3A8-471A-8837-3FC31668ABE5}" type="slidenum">
              <a:rPr lang="de-DE" smtClean="0"/>
              <a:pPr/>
              <a:t>70</a:t>
            </a:fld>
            <a:endParaRPr lang="de-DE" dirty="0"/>
          </a:p>
        </p:txBody>
      </p:sp>
      <p:sp>
        <p:nvSpPr>
          <p:cNvPr id="5" name="Textplatzhalter 4">
            <a:extLst>
              <a:ext uri="{FF2B5EF4-FFF2-40B4-BE49-F238E27FC236}">
                <a16:creationId xmlns:a16="http://schemas.microsoft.com/office/drawing/2014/main" id="{E94C5345-B632-B1B9-D123-3E7D75BCFCB4}"/>
              </a:ext>
            </a:extLst>
          </p:cNvPr>
          <p:cNvSpPr>
            <a:spLocks noGrp="1"/>
          </p:cNvSpPr>
          <p:nvPr>
            <p:ph type="body" sz="quarter" idx="21"/>
          </p:nvPr>
        </p:nvSpPr>
        <p:spPr/>
        <p:txBody>
          <a:bodyPr/>
          <a:lstStyle/>
          <a:p>
            <a:r>
              <a:rPr lang="en-US" sz="1400"/>
              <a:t>Human Errors</a:t>
            </a:r>
            <a:endParaRPr lang="de-DE" dirty="0"/>
          </a:p>
        </p:txBody>
      </p:sp>
      <p:sp>
        <p:nvSpPr>
          <p:cNvPr id="6" name="Textplatzhalter 5">
            <a:extLst>
              <a:ext uri="{FF2B5EF4-FFF2-40B4-BE49-F238E27FC236}">
                <a16:creationId xmlns:a16="http://schemas.microsoft.com/office/drawing/2014/main" id="{FF47F340-18A3-1DBA-F4E4-A23DBB0ACA60}"/>
              </a:ext>
            </a:extLst>
          </p:cNvPr>
          <p:cNvSpPr>
            <a:spLocks noGrp="1"/>
          </p:cNvSpPr>
          <p:nvPr>
            <p:ph type="body" sz="quarter" idx="29"/>
          </p:nvPr>
        </p:nvSpPr>
        <p:spPr/>
        <p:txBody>
          <a:bodyPr/>
          <a:lstStyle/>
          <a:p>
            <a:endParaRPr lang="de-DE"/>
          </a:p>
        </p:txBody>
      </p:sp>
      <p:pic>
        <p:nvPicPr>
          <p:cNvPr id="7" name="Picture 5" descr="Screen shot 2012-06-13 at 11.38.29 PM.png">
            <a:extLst>
              <a:ext uri="{FF2B5EF4-FFF2-40B4-BE49-F238E27FC236}">
                <a16:creationId xmlns:a16="http://schemas.microsoft.com/office/drawing/2014/main" id="{DA1DD732-2BFC-337F-9B11-45782C48E18E}"/>
              </a:ext>
            </a:extLst>
          </p:cNvPr>
          <p:cNvPicPr>
            <a:picLocks noChangeAspect="1"/>
          </p:cNvPicPr>
          <p:nvPr/>
        </p:nvPicPr>
        <p:blipFill>
          <a:blip r:embed="rId2">
            <a:extLst>
              <a:ext uri="{28A0092B-C50C-407E-A947-70E740481C1C}">
                <a14:useLocalDpi xmlns:a14="http://schemas.microsoft.com/office/drawing/2010/main" val="0"/>
              </a:ext>
            </a:extLst>
          </a:blip>
          <a:srcRect r="22092"/>
          <a:stretch>
            <a:fillRect/>
          </a:stretch>
        </p:blipFill>
        <p:spPr bwMode="auto">
          <a:xfrm>
            <a:off x="742290" y="1407738"/>
            <a:ext cx="4613932" cy="4802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creen shot 2012-06-13 at 11.38.08 PM.png">
            <a:extLst>
              <a:ext uri="{FF2B5EF4-FFF2-40B4-BE49-F238E27FC236}">
                <a16:creationId xmlns:a16="http://schemas.microsoft.com/office/drawing/2014/main" id="{16C62F22-0F3E-89B5-03E0-A7311E57DB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6363" y="1407738"/>
            <a:ext cx="5730310" cy="4802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017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05D25-6C29-3FB1-37C7-B3675EBA80BE}"/>
              </a:ext>
            </a:extLst>
          </p:cNvPr>
          <p:cNvSpPr>
            <a:spLocks noGrp="1"/>
          </p:cNvSpPr>
          <p:nvPr>
            <p:ph type="title"/>
          </p:nvPr>
        </p:nvSpPr>
        <p:spPr/>
        <p:txBody>
          <a:bodyPr/>
          <a:lstStyle/>
          <a:p>
            <a:r>
              <a:rPr lang="en-US" dirty="0"/>
              <a:t>What errors do you expect? </a:t>
            </a:r>
            <a:endParaRPr lang="de-DE" dirty="0"/>
          </a:p>
        </p:txBody>
      </p:sp>
      <p:sp>
        <p:nvSpPr>
          <p:cNvPr id="3" name="Fußzeilenplatzhalter 2">
            <a:extLst>
              <a:ext uri="{FF2B5EF4-FFF2-40B4-BE49-F238E27FC236}">
                <a16:creationId xmlns:a16="http://schemas.microsoft.com/office/drawing/2014/main" id="{278AEACC-6480-E50D-773B-A22E69B435AF}"/>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C55B18D-170C-E772-B4CD-7C40CE3EFD62}"/>
              </a:ext>
            </a:extLst>
          </p:cNvPr>
          <p:cNvSpPr>
            <a:spLocks noGrp="1"/>
          </p:cNvSpPr>
          <p:nvPr>
            <p:ph type="sldNum" sz="quarter" idx="28"/>
          </p:nvPr>
        </p:nvSpPr>
        <p:spPr/>
        <p:txBody>
          <a:bodyPr/>
          <a:lstStyle/>
          <a:p>
            <a:fld id="{BA24374A-C3A8-471A-8837-3FC31668ABE5}" type="slidenum">
              <a:rPr lang="de-DE" smtClean="0"/>
              <a:pPr/>
              <a:t>71</a:t>
            </a:fld>
            <a:endParaRPr lang="de-DE" dirty="0"/>
          </a:p>
        </p:txBody>
      </p:sp>
      <p:sp>
        <p:nvSpPr>
          <p:cNvPr id="5" name="Textplatzhalter 4">
            <a:extLst>
              <a:ext uri="{FF2B5EF4-FFF2-40B4-BE49-F238E27FC236}">
                <a16:creationId xmlns:a16="http://schemas.microsoft.com/office/drawing/2014/main" id="{7085EC0D-452A-B6BD-3AE6-E73795BC2F2D}"/>
              </a:ext>
            </a:extLst>
          </p:cNvPr>
          <p:cNvSpPr>
            <a:spLocks noGrp="1"/>
          </p:cNvSpPr>
          <p:nvPr>
            <p:ph type="body" sz="quarter" idx="21"/>
          </p:nvPr>
        </p:nvSpPr>
        <p:spPr/>
        <p:txBody>
          <a:bodyPr/>
          <a:lstStyle/>
          <a:p>
            <a:r>
              <a:rPr lang="en-US" sz="1400"/>
              <a:t>Human Errors</a:t>
            </a:r>
            <a:endParaRPr lang="de-DE" dirty="0"/>
          </a:p>
        </p:txBody>
      </p:sp>
      <p:sp>
        <p:nvSpPr>
          <p:cNvPr id="6" name="Textplatzhalter 5">
            <a:extLst>
              <a:ext uri="{FF2B5EF4-FFF2-40B4-BE49-F238E27FC236}">
                <a16:creationId xmlns:a16="http://schemas.microsoft.com/office/drawing/2014/main" id="{E55CB993-2EF5-E8CC-41F6-692A2C805525}"/>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333C3CCB-874E-4D30-4F7B-389AA4C48837}"/>
              </a:ext>
            </a:extLst>
          </p:cNvPr>
          <p:cNvPicPr>
            <a:picLocks noChangeAspect="1"/>
          </p:cNvPicPr>
          <p:nvPr/>
        </p:nvPicPr>
        <p:blipFill>
          <a:blip r:embed="rId2"/>
          <a:stretch>
            <a:fillRect/>
          </a:stretch>
        </p:blipFill>
        <p:spPr>
          <a:xfrm>
            <a:off x="3393680" y="1353944"/>
            <a:ext cx="5404639" cy="4689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2603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027AEEF4-B1F1-A532-EBA0-3D1ED4195ACD}"/>
              </a:ext>
            </a:extLst>
          </p:cNvPr>
          <p:cNvSpPr>
            <a:spLocks noGrp="1"/>
          </p:cNvSpPr>
          <p:nvPr>
            <p:ph type="body" sz="quarter" idx="21"/>
          </p:nvPr>
        </p:nvSpPr>
        <p:spPr>
          <a:xfrm>
            <a:off x="1806129" y="6317998"/>
            <a:ext cx="6845745" cy="540001"/>
          </a:xfrm>
        </p:spPr>
        <p:txBody>
          <a:bodyPr>
            <a:normAutofit/>
          </a:bodyPr>
          <a:lstStyle/>
          <a:p>
            <a:r>
              <a:rPr lang="en-US" sz="1200" dirty="0"/>
              <a:t>The following content is licensed under a Creative Commons Attribution 4.0 International license (CC BY-SA 4.0)</a:t>
            </a:r>
          </a:p>
        </p:txBody>
      </p:sp>
      <p:sp>
        <p:nvSpPr>
          <p:cNvPr id="22" name="Untertitel 21">
            <a:extLst>
              <a:ext uri="{FF2B5EF4-FFF2-40B4-BE49-F238E27FC236}">
                <a16:creationId xmlns:a16="http://schemas.microsoft.com/office/drawing/2014/main" id="{2A9E134A-6386-E5DC-8BB2-7350FB346F5D}"/>
              </a:ext>
            </a:extLst>
          </p:cNvPr>
          <p:cNvSpPr>
            <a:spLocks noGrp="1"/>
          </p:cNvSpPr>
          <p:nvPr>
            <p:ph type="subTitle" idx="1"/>
          </p:nvPr>
        </p:nvSpPr>
        <p:spPr/>
        <p:txBody>
          <a:bodyPr/>
          <a:lstStyle/>
          <a:p>
            <a:r>
              <a:rPr lang="en-US" dirty="0"/>
              <a:t>Constraints, Mappings and Aesthetics</a:t>
            </a:r>
            <a:endParaRPr lang="de-DE" dirty="0"/>
          </a:p>
        </p:txBody>
      </p:sp>
      <p:pic>
        <p:nvPicPr>
          <p:cNvPr id="26" name="Bildplatzhalter 25" descr="Frankfurt UAS Logo">
            <a:extLst>
              <a:ext uri="{FF2B5EF4-FFF2-40B4-BE49-F238E27FC236}">
                <a16:creationId xmlns:a16="http://schemas.microsoft.com/office/drawing/2014/main" id="{B67F61A0-498D-B3E3-81B5-D2F1481BEAE2}"/>
              </a:ext>
            </a:extLst>
          </p:cNvPr>
          <p:cNvPicPr>
            <a:picLocks noGrp="1" noChangeAspect="1"/>
          </p:cNvPicPr>
          <p:nvPr>
            <p:ph type="pic" sz="quarter" idx="2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803" r="-14803"/>
          <a:stretch/>
        </p:blipFill>
        <p:spPr/>
      </p:pic>
      <p:sp>
        <p:nvSpPr>
          <p:cNvPr id="21" name="Titel 20">
            <a:extLst>
              <a:ext uri="{FF2B5EF4-FFF2-40B4-BE49-F238E27FC236}">
                <a16:creationId xmlns:a16="http://schemas.microsoft.com/office/drawing/2014/main" id="{74AE008E-4998-8FBF-E060-8060811B8296}"/>
              </a:ext>
            </a:extLst>
          </p:cNvPr>
          <p:cNvSpPr>
            <a:spLocks noGrp="1"/>
          </p:cNvSpPr>
          <p:nvPr>
            <p:ph type="title"/>
          </p:nvPr>
        </p:nvSpPr>
        <p:spPr/>
        <p:txBody>
          <a:bodyPr/>
          <a:lstStyle/>
          <a:p>
            <a:r>
              <a:rPr lang="en-US" sz="3200" dirty="0"/>
              <a:t>General Usability Design Guidelines</a:t>
            </a:r>
            <a:endParaRPr lang="de-DE" dirty="0"/>
          </a:p>
        </p:txBody>
      </p:sp>
      <p:sp>
        <p:nvSpPr>
          <p:cNvPr id="29" name="Fußzeilenplatzhalter 28">
            <a:extLst>
              <a:ext uri="{FF2B5EF4-FFF2-40B4-BE49-F238E27FC236}">
                <a16:creationId xmlns:a16="http://schemas.microsoft.com/office/drawing/2014/main" id="{1AC71F81-F602-A4C2-46BE-A340BF3ABB9D}"/>
              </a:ext>
            </a:extLst>
          </p:cNvPr>
          <p:cNvSpPr>
            <a:spLocks noGrp="1"/>
          </p:cNvSpPr>
          <p:nvPr>
            <p:ph type="ftr" sz="quarter" idx="27"/>
          </p:nvPr>
        </p:nvSpPr>
        <p:spPr/>
        <p:txBody>
          <a:bodyPr/>
          <a:lstStyle/>
          <a:p>
            <a:r>
              <a:rPr lang="de-DE" dirty="0"/>
              <a:t>Prof. Dr. Valentin Schwind</a:t>
            </a:r>
          </a:p>
        </p:txBody>
      </p:sp>
      <p:sp>
        <p:nvSpPr>
          <p:cNvPr id="10" name="Foliennummernplatzhalter 9">
            <a:extLst>
              <a:ext uri="{FF2B5EF4-FFF2-40B4-BE49-F238E27FC236}">
                <a16:creationId xmlns:a16="http://schemas.microsoft.com/office/drawing/2014/main" id="{09B34132-5F57-672E-9E99-94213FE2FAB2}"/>
              </a:ext>
            </a:extLst>
          </p:cNvPr>
          <p:cNvSpPr>
            <a:spLocks noGrp="1"/>
          </p:cNvSpPr>
          <p:nvPr>
            <p:ph type="sldNum" sz="quarter" idx="28"/>
          </p:nvPr>
        </p:nvSpPr>
        <p:spPr/>
        <p:txBody>
          <a:bodyPr/>
          <a:lstStyle/>
          <a:p>
            <a:fld id="{BA24374A-C3A8-471A-8837-3FC31668ABE5}" type="slidenum">
              <a:rPr lang="de-DE" smtClean="0"/>
              <a:pPr/>
              <a:t>72</a:t>
            </a:fld>
            <a:endParaRPr lang="de-DE" dirty="0"/>
          </a:p>
        </p:txBody>
      </p:sp>
      <p:pic>
        <p:nvPicPr>
          <p:cNvPr id="2" name="Picture 2">
            <a:extLst>
              <a:ext uri="{FF2B5EF4-FFF2-40B4-BE49-F238E27FC236}">
                <a16:creationId xmlns:a16="http://schemas.microsoft.com/office/drawing/2014/main" id="{D486E752-767E-CBF0-388D-1E6691652E0E}"/>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695325" y="6432491"/>
            <a:ext cx="974974" cy="3412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19697C04-79C1-048F-D0A4-BA18F95E2E4E}"/>
              </a:ext>
            </a:extLst>
          </p:cNvPr>
          <p:cNvSpPr/>
          <p:nvPr/>
        </p:nvSpPr>
        <p:spPr>
          <a:xfrm>
            <a:off x="0" y="5844404"/>
            <a:ext cx="12192000" cy="402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0" tIns="108000" rIns="720000" bIns="108000" rtlCol="0" anchor="b" anchorCtr="0">
            <a:spAutoFit/>
          </a:bodyPr>
          <a:lstStyle/>
          <a:p>
            <a:r>
              <a:rPr lang="en-US" sz="1200" dirty="0">
                <a:solidFill>
                  <a:sysClr val="windowText" lastClr="000000"/>
                </a:solidFill>
              </a:rPr>
              <a:t>Slides adapted from hci-lecture.org (A. Schmidt, N. Henze, K. Wolf, V. Schwind), Image from: </a:t>
            </a:r>
            <a:r>
              <a:rPr lang="de-DE" sz="1200" b="0" i="0" dirty="0">
                <a:solidFill>
                  <a:sysClr val="windowText" lastClr="000000"/>
                </a:solidFill>
                <a:effectLst/>
                <a:latin typeface="arial" panose="020B0604020202020204" pitchFamily="34" charset="0"/>
                <a:hlinkClick r:id="rId7"/>
              </a:rPr>
              <a:t>https://pxhere.com/de/photo/956874</a:t>
            </a:r>
            <a:r>
              <a:rPr lang="de-DE" sz="1200" b="0" i="0" dirty="0">
                <a:solidFill>
                  <a:sysClr val="windowText" lastClr="000000"/>
                </a:solidFill>
                <a:effectLst/>
                <a:latin typeface="arial" panose="020B0604020202020204" pitchFamily="34" charset="0"/>
              </a:rPr>
              <a:t> </a:t>
            </a:r>
            <a:endParaRPr lang="en-US" sz="1200" dirty="0">
              <a:solidFill>
                <a:sysClr val="windowText" lastClr="000000"/>
              </a:solidFill>
            </a:endParaRPr>
          </a:p>
        </p:txBody>
      </p:sp>
      <p:pic>
        <p:nvPicPr>
          <p:cNvPr id="5" name="Bildplatzhalter 10">
            <a:extLst>
              <a:ext uri="{FF2B5EF4-FFF2-40B4-BE49-F238E27FC236}">
                <a16:creationId xmlns:a16="http://schemas.microsoft.com/office/drawing/2014/main" id="{21E69122-ECFA-E000-AB55-AA0D07733CEA}"/>
              </a:ext>
              <a:ext uri="{C183D7F6-B498-43B3-948B-1728B52AA6E4}">
                <adec:decorative xmlns:adec="http://schemas.microsoft.com/office/drawing/2017/decorative" val="1"/>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t="32304" b="32304"/>
          <a:stretch>
            <a:fillRect/>
          </a:stretch>
        </p:blipFill>
        <p:spPr>
          <a:xfrm>
            <a:off x="0" y="1089025"/>
            <a:ext cx="12192000" cy="2879725"/>
          </a:xfrm>
        </p:spPr>
      </p:pic>
    </p:spTree>
    <p:extLst>
      <p:ext uri="{BB962C8B-B14F-4D97-AF65-F5344CB8AC3E}">
        <p14:creationId xmlns:p14="http://schemas.microsoft.com/office/powerpoint/2010/main" val="157290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228C1D-B9BB-E3A5-958B-B6EC640F3D2C}"/>
              </a:ext>
            </a:extLst>
          </p:cNvPr>
          <p:cNvSpPr>
            <a:spLocks noGrp="1"/>
          </p:cNvSpPr>
          <p:nvPr>
            <p:ph type="title"/>
          </p:nvPr>
        </p:nvSpPr>
        <p:spPr/>
        <p:txBody>
          <a:bodyPr/>
          <a:lstStyle/>
          <a:p>
            <a:r>
              <a:rPr lang="en-GB" dirty="0"/>
              <a:t>Types of Design Principles</a:t>
            </a:r>
            <a:endParaRPr lang="de-DE" dirty="0"/>
          </a:p>
        </p:txBody>
      </p:sp>
      <p:sp>
        <p:nvSpPr>
          <p:cNvPr id="3" name="Fußzeilenplatzhalter 2">
            <a:extLst>
              <a:ext uri="{FF2B5EF4-FFF2-40B4-BE49-F238E27FC236}">
                <a16:creationId xmlns:a16="http://schemas.microsoft.com/office/drawing/2014/main" id="{8E9162F2-DAAA-0A27-720F-9681E4E427F9}"/>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B3AE312-2D16-E8A8-B65E-8229EC4707D3}"/>
              </a:ext>
            </a:extLst>
          </p:cNvPr>
          <p:cNvSpPr>
            <a:spLocks noGrp="1"/>
          </p:cNvSpPr>
          <p:nvPr>
            <p:ph type="sldNum" sz="quarter" idx="28"/>
          </p:nvPr>
        </p:nvSpPr>
        <p:spPr/>
        <p:txBody>
          <a:bodyPr/>
          <a:lstStyle/>
          <a:p>
            <a:fld id="{BA24374A-C3A8-471A-8837-3FC31668ABE5}" type="slidenum">
              <a:rPr lang="de-DE" smtClean="0"/>
              <a:pPr/>
              <a:t>73</a:t>
            </a:fld>
            <a:endParaRPr lang="de-DE" dirty="0"/>
          </a:p>
        </p:txBody>
      </p:sp>
      <p:sp>
        <p:nvSpPr>
          <p:cNvPr id="5" name="Textplatzhalter 4">
            <a:extLst>
              <a:ext uri="{FF2B5EF4-FFF2-40B4-BE49-F238E27FC236}">
                <a16:creationId xmlns:a16="http://schemas.microsoft.com/office/drawing/2014/main" id="{AE7A11E2-660F-C773-2E1A-48E8A1325F5F}"/>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0B6EEFA4-1D02-9C39-71ED-1EC82B6F082E}"/>
              </a:ext>
            </a:extLst>
          </p:cNvPr>
          <p:cNvSpPr>
            <a:spLocks noGrp="1"/>
          </p:cNvSpPr>
          <p:nvPr>
            <p:ph type="body" sz="quarter" idx="29"/>
          </p:nvPr>
        </p:nvSpPr>
        <p:spPr/>
        <p:txBody>
          <a:bodyPr>
            <a:normAutofit fontScale="92500" lnSpcReduction="20000"/>
          </a:bodyPr>
          <a:lstStyle/>
          <a:p>
            <a:r>
              <a:rPr lang="en-US" b="1" dirty="0">
                <a:solidFill>
                  <a:schemeClr val="accent1"/>
                </a:solidFill>
              </a:rPr>
              <a:t>Principles</a:t>
            </a:r>
          </a:p>
          <a:p>
            <a:pPr lvl="1"/>
            <a:r>
              <a:rPr lang="en-US" dirty="0"/>
              <a:t>abstract design rules</a:t>
            </a:r>
          </a:p>
          <a:p>
            <a:r>
              <a:rPr lang="en-US" b="1" dirty="0">
                <a:solidFill>
                  <a:schemeClr val="accent1"/>
                </a:solidFill>
              </a:rPr>
              <a:t>Golden rules and heuristics</a:t>
            </a:r>
          </a:p>
          <a:p>
            <a:pPr lvl="1"/>
            <a:r>
              <a:rPr lang="en-US" dirty="0"/>
              <a:t>more concrete than principles</a:t>
            </a:r>
          </a:p>
          <a:p>
            <a:r>
              <a:rPr lang="en-US" b="1" dirty="0">
                <a:solidFill>
                  <a:schemeClr val="accent1"/>
                </a:solidFill>
              </a:rPr>
              <a:t>Standards</a:t>
            </a:r>
          </a:p>
          <a:p>
            <a:pPr lvl="1"/>
            <a:r>
              <a:rPr lang="en-US" dirty="0"/>
              <a:t>(very) detailed design rules</a:t>
            </a:r>
          </a:p>
          <a:p>
            <a:r>
              <a:rPr lang="en-US" b="1" dirty="0">
                <a:solidFill>
                  <a:schemeClr val="accent1"/>
                </a:solidFill>
              </a:rPr>
              <a:t>Design patterns</a:t>
            </a:r>
          </a:p>
          <a:p>
            <a:pPr lvl="1"/>
            <a:r>
              <a:rPr lang="en-US" dirty="0"/>
              <a:t>generic solution for a specific problem</a:t>
            </a:r>
          </a:p>
          <a:p>
            <a:r>
              <a:rPr lang="en-US" b="1" dirty="0">
                <a:solidFill>
                  <a:schemeClr val="accent1"/>
                </a:solidFill>
              </a:rPr>
              <a:t>Style guides</a:t>
            </a:r>
          </a:p>
          <a:p>
            <a:pPr lvl="1"/>
            <a:r>
              <a:rPr lang="en-US" dirty="0"/>
              <a:t>provided for devices, operating systems, widget libraries</a:t>
            </a:r>
          </a:p>
          <a:p>
            <a:r>
              <a:rPr lang="en-GB" b="1" dirty="0">
                <a:solidFill>
                  <a:schemeClr val="accent1"/>
                </a:solidFill>
              </a:rPr>
              <a:t>Authority</a:t>
            </a:r>
            <a:r>
              <a:rPr lang="en-GB" dirty="0"/>
              <a:t>: whether or not a rule must be followed or whether it is just suggested</a:t>
            </a:r>
          </a:p>
          <a:p>
            <a:r>
              <a:rPr lang="en-GB" b="1" dirty="0">
                <a:solidFill>
                  <a:schemeClr val="accent1"/>
                </a:solidFill>
              </a:rPr>
              <a:t>Generality</a:t>
            </a:r>
            <a:r>
              <a:rPr lang="en-GB" dirty="0"/>
              <a:t>: applied to many design situations or focused on specific application situation.</a:t>
            </a:r>
            <a:endParaRPr lang="en-US" dirty="0"/>
          </a:p>
          <a:p>
            <a:endParaRPr lang="de-DE" dirty="0"/>
          </a:p>
          <a:p>
            <a:endParaRPr lang="de-DE" dirty="0"/>
          </a:p>
        </p:txBody>
      </p:sp>
      <p:grpSp>
        <p:nvGrpSpPr>
          <p:cNvPr id="7" name="Gruppieren 6">
            <a:extLst>
              <a:ext uri="{FF2B5EF4-FFF2-40B4-BE49-F238E27FC236}">
                <a16:creationId xmlns:a16="http://schemas.microsoft.com/office/drawing/2014/main" id="{59633714-9C39-4763-DAD8-AAED9B3CA499}"/>
              </a:ext>
            </a:extLst>
          </p:cNvPr>
          <p:cNvGrpSpPr/>
          <p:nvPr/>
        </p:nvGrpSpPr>
        <p:grpSpPr>
          <a:xfrm>
            <a:off x="7942230" y="1268412"/>
            <a:ext cx="3554443" cy="3172836"/>
            <a:chOff x="5258626" y="1316037"/>
            <a:chExt cx="3554443" cy="3172836"/>
          </a:xfrm>
        </p:grpSpPr>
        <p:sp>
          <p:nvSpPr>
            <p:cNvPr id="8" name="Rechteck 7">
              <a:extLst>
                <a:ext uri="{FF2B5EF4-FFF2-40B4-BE49-F238E27FC236}">
                  <a16:creationId xmlns:a16="http://schemas.microsoft.com/office/drawing/2014/main" id="{E4853730-2786-3285-F9FE-991745C2C523}"/>
                </a:ext>
              </a:extLst>
            </p:cNvPr>
            <p:cNvSpPr/>
            <p:nvPr/>
          </p:nvSpPr>
          <p:spPr>
            <a:xfrm>
              <a:off x="5258626" y="1316037"/>
              <a:ext cx="3554443" cy="3172836"/>
            </a:xfrm>
            <a:prstGeom prst="rect">
              <a:avLst/>
            </a:prstGeom>
            <a:solidFill>
              <a:srgbClr val="B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oup 16">
              <a:extLst>
                <a:ext uri="{FF2B5EF4-FFF2-40B4-BE49-F238E27FC236}">
                  <a16:creationId xmlns:a16="http://schemas.microsoft.com/office/drawing/2014/main" id="{979BB628-D077-87FB-1A34-5CFA5F420405}"/>
                </a:ext>
              </a:extLst>
            </p:cNvPr>
            <p:cNvGrpSpPr>
              <a:grpSpLocks/>
            </p:cNvGrpSpPr>
            <p:nvPr/>
          </p:nvGrpSpPr>
          <p:grpSpPr bwMode="auto">
            <a:xfrm>
              <a:off x="5456424" y="1433757"/>
              <a:ext cx="3195451" cy="2938006"/>
              <a:chOff x="5887126" y="3086100"/>
              <a:chExt cx="3477141" cy="2938851"/>
            </a:xfrm>
          </p:grpSpPr>
          <p:sp>
            <p:nvSpPr>
              <p:cNvPr id="10" name="Line 4">
                <a:extLst>
                  <a:ext uri="{FF2B5EF4-FFF2-40B4-BE49-F238E27FC236}">
                    <a16:creationId xmlns:a16="http://schemas.microsoft.com/office/drawing/2014/main" id="{AE3F0967-2946-0B72-3DA2-67AF80F3CA94}"/>
                  </a:ext>
                </a:extLst>
              </p:cNvPr>
              <p:cNvSpPr>
                <a:spLocks noChangeShapeType="1"/>
              </p:cNvSpPr>
              <p:nvPr/>
            </p:nvSpPr>
            <p:spPr bwMode="auto">
              <a:xfrm>
                <a:off x="6364950" y="5607050"/>
                <a:ext cx="288581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5">
                <a:extLst>
                  <a:ext uri="{FF2B5EF4-FFF2-40B4-BE49-F238E27FC236}">
                    <a16:creationId xmlns:a16="http://schemas.microsoft.com/office/drawing/2014/main" id="{DE723462-FB0F-271C-7039-443293DB6652}"/>
                  </a:ext>
                </a:extLst>
              </p:cNvPr>
              <p:cNvSpPr>
                <a:spLocks noChangeShapeType="1"/>
              </p:cNvSpPr>
              <p:nvPr/>
            </p:nvSpPr>
            <p:spPr bwMode="auto">
              <a:xfrm flipH="1" flipV="1">
                <a:off x="6364950" y="3086100"/>
                <a:ext cx="0" cy="25209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Text Box 6">
                <a:extLst>
                  <a:ext uri="{FF2B5EF4-FFF2-40B4-BE49-F238E27FC236}">
                    <a16:creationId xmlns:a16="http://schemas.microsoft.com/office/drawing/2014/main" id="{26E59408-D8CB-0701-41AB-9E04631F6B40}"/>
                  </a:ext>
                </a:extLst>
              </p:cNvPr>
              <p:cNvSpPr txBox="1">
                <a:spLocks noChangeArrowheads="1"/>
              </p:cNvSpPr>
              <p:nvPr/>
            </p:nvSpPr>
            <p:spPr bwMode="auto">
              <a:xfrm>
                <a:off x="7044267" y="5483225"/>
                <a:ext cx="200148" cy="46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a:p>
            </p:txBody>
          </p:sp>
          <p:sp>
            <p:nvSpPr>
              <p:cNvPr id="13" name="Text Box 7">
                <a:extLst>
                  <a:ext uri="{FF2B5EF4-FFF2-40B4-BE49-F238E27FC236}">
                    <a16:creationId xmlns:a16="http://schemas.microsoft.com/office/drawing/2014/main" id="{14F3F45D-D88E-37BB-F761-46CA4C3EBFAC}"/>
                  </a:ext>
                </a:extLst>
              </p:cNvPr>
              <p:cNvSpPr txBox="1">
                <a:spLocks noChangeArrowheads="1"/>
              </p:cNvSpPr>
              <p:nvPr/>
            </p:nvSpPr>
            <p:spPr bwMode="auto">
              <a:xfrm>
                <a:off x="6442340" y="5654676"/>
                <a:ext cx="2729310" cy="3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dirty="0"/>
                  <a:t>increasing authority</a:t>
                </a:r>
                <a:endParaRPr lang="en-US" sz="1800" dirty="0"/>
              </a:p>
            </p:txBody>
          </p:sp>
          <p:sp>
            <p:nvSpPr>
              <p:cNvPr id="14" name="Text Box 11">
                <a:extLst>
                  <a:ext uri="{FF2B5EF4-FFF2-40B4-BE49-F238E27FC236}">
                    <a16:creationId xmlns:a16="http://schemas.microsoft.com/office/drawing/2014/main" id="{34E7D9E9-1833-0062-8ACF-D6197BF5F6B8}"/>
                  </a:ext>
                </a:extLst>
              </p:cNvPr>
              <p:cNvSpPr txBox="1">
                <a:spLocks noChangeArrowheads="1"/>
              </p:cNvSpPr>
              <p:nvPr/>
            </p:nvSpPr>
            <p:spPr bwMode="auto">
              <a:xfrm rot="16200000">
                <a:off x="4859272" y="4186981"/>
                <a:ext cx="2455863" cy="40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a:t>increasing generality</a:t>
                </a:r>
                <a:endParaRPr lang="en-US" sz="1800"/>
              </a:p>
            </p:txBody>
          </p:sp>
          <p:sp>
            <p:nvSpPr>
              <p:cNvPr id="15" name="Text Box 12">
                <a:extLst>
                  <a:ext uri="{FF2B5EF4-FFF2-40B4-BE49-F238E27FC236}">
                    <a16:creationId xmlns:a16="http://schemas.microsoft.com/office/drawing/2014/main" id="{DD51C3FB-3686-6E0B-B72B-AD6308D9DB96}"/>
                  </a:ext>
                </a:extLst>
              </p:cNvPr>
              <p:cNvSpPr txBox="1">
                <a:spLocks noChangeArrowheads="1"/>
              </p:cNvSpPr>
              <p:nvPr/>
            </p:nvSpPr>
            <p:spPr bwMode="auto">
              <a:xfrm>
                <a:off x="6442339" y="3159126"/>
                <a:ext cx="1256042" cy="36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principles</a:t>
                </a:r>
                <a:endParaRPr lang="en-US" sz="1800"/>
              </a:p>
            </p:txBody>
          </p:sp>
          <p:sp>
            <p:nvSpPr>
              <p:cNvPr id="16" name="Text Box 13">
                <a:extLst>
                  <a:ext uri="{FF2B5EF4-FFF2-40B4-BE49-F238E27FC236}">
                    <a16:creationId xmlns:a16="http://schemas.microsoft.com/office/drawing/2014/main" id="{DD6ABBAD-25D2-35C0-7356-860BB9581063}"/>
                  </a:ext>
                </a:extLst>
              </p:cNvPr>
              <p:cNvSpPr txBox="1">
                <a:spLocks noChangeArrowheads="1"/>
              </p:cNvSpPr>
              <p:nvPr/>
            </p:nvSpPr>
            <p:spPr bwMode="auto">
              <a:xfrm>
                <a:off x="8066543" y="4149726"/>
                <a:ext cx="1297724" cy="36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800"/>
                  <a:t>standards</a:t>
                </a:r>
                <a:endParaRPr lang="en-US" sz="1800"/>
              </a:p>
            </p:txBody>
          </p:sp>
          <p:sp>
            <p:nvSpPr>
              <p:cNvPr id="17" name="Text Box 14">
                <a:extLst>
                  <a:ext uri="{FF2B5EF4-FFF2-40B4-BE49-F238E27FC236}">
                    <a16:creationId xmlns:a16="http://schemas.microsoft.com/office/drawing/2014/main" id="{5B4EAED1-E287-1A12-6163-B940ED00B86E}"/>
                  </a:ext>
                </a:extLst>
              </p:cNvPr>
              <p:cNvSpPr txBox="1">
                <a:spLocks noChangeArrowheads="1"/>
              </p:cNvSpPr>
              <p:nvPr/>
            </p:nvSpPr>
            <p:spPr bwMode="auto">
              <a:xfrm>
                <a:off x="7684029" y="5078413"/>
                <a:ext cx="1520032" cy="36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dirty="0"/>
                  <a:t>style guides</a:t>
                </a:r>
                <a:endParaRPr lang="en-US" sz="1800" dirty="0"/>
              </a:p>
            </p:txBody>
          </p:sp>
          <p:sp>
            <p:nvSpPr>
              <p:cNvPr id="18" name="Text Box 15">
                <a:extLst>
                  <a:ext uri="{FF2B5EF4-FFF2-40B4-BE49-F238E27FC236}">
                    <a16:creationId xmlns:a16="http://schemas.microsoft.com/office/drawing/2014/main" id="{FEB05651-C815-50E6-0B4A-E93C0DAE8B7D}"/>
                  </a:ext>
                </a:extLst>
              </p:cNvPr>
              <p:cNvSpPr txBox="1">
                <a:spLocks noChangeArrowheads="1"/>
              </p:cNvSpPr>
              <p:nvPr/>
            </p:nvSpPr>
            <p:spPr bwMode="auto">
              <a:xfrm>
                <a:off x="6825854" y="3810001"/>
                <a:ext cx="1561715" cy="36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t>golden rules</a:t>
                </a:r>
                <a:endParaRPr lang="en-US" sz="1800"/>
              </a:p>
            </p:txBody>
          </p:sp>
          <p:sp>
            <p:nvSpPr>
              <p:cNvPr id="19" name="Text Box 16">
                <a:extLst>
                  <a:ext uri="{FF2B5EF4-FFF2-40B4-BE49-F238E27FC236}">
                    <a16:creationId xmlns:a16="http://schemas.microsoft.com/office/drawing/2014/main" id="{70633B38-B7AD-4155-1F9B-057FC377D424}"/>
                  </a:ext>
                </a:extLst>
              </p:cNvPr>
              <p:cNvSpPr txBox="1">
                <a:spLocks noChangeArrowheads="1"/>
              </p:cNvSpPr>
              <p:nvPr/>
            </p:nvSpPr>
            <p:spPr bwMode="auto">
              <a:xfrm>
                <a:off x="7069465" y="4575176"/>
                <a:ext cx="1784024" cy="36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1800" dirty="0"/>
                  <a:t>design pattern</a:t>
                </a:r>
                <a:endParaRPr lang="en-US" sz="1800" dirty="0"/>
              </a:p>
            </p:txBody>
          </p:sp>
        </p:grpSp>
      </p:grpSp>
    </p:spTree>
    <p:extLst>
      <p:ext uri="{BB962C8B-B14F-4D97-AF65-F5344CB8AC3E}">
        <p14:creationId xmlns:p14="http://schemas.microsoft.com/office/powerpoint/2010/main" val="20610114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3374D-45D6-F536-B55E-06327F132E22}"/>
              </a:ext>
            </a:extLst>
          </p:cNvPr>
          <p:cNvSpPr>
            <a:spLocks noGrp="1"/>
          </p:cNvSpPr>
          <p:nvPr>
            <p:ph type="title"/>
          </p:nvPr>
        </p:nvSpPr>
        <p:spPr/>
        <p:txBody>
          <a:bodyPr/>
          <a:lstStyle/>
          <a:p>
            <a:r>
              <a:rPr lang="de-DE" dirty="0" err="1"/>
              <a:t>Physical</a:t>
            </a:r>
            <a:r>
              <a:rPr lang="de-DE" dirty="0"/>
              <a:t> </a:t>
            </a:r>
            <a:r>
              <a:rPr lang="de-DE" dirty="0" err="1"/>
              <a:t>Constraints</a:t>
            </a:r>
            <a:endParaRPr lang="de-DE" dirty="0"/>
          </a:p>
        </p:txBody>
      </p:sp>
      <p:sp>
        <p:nvSpPr>
          <p:cNvPr id="3" name="Fußzeilenplatzhalter 2">
            <a:extLst>
              <a:ext uri="{FF2B5EF4-FFF2-40B4-BE49-F238E27FC236}">
                <a16:creationId xmlns:a16="http://schemas.microsoft.com/office/drawing/2014/main" id="{5533BF69-0869-A706-9477-12ECB3373BE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9763E9F-906F-C3D1-DA76-E73529C0DE86}"/>
              </a:ext>
            </a:extLst>
          </p:cNvPr>
          <p:cNvSpPr>
            <a:spLocks noGrp="1"/>
          </p:cNvSpPr>
          <p:nvPr>
            <p:ph type="sldNum" sz="quarter" idx="28"/>
          </p:nvPr>
        </p:nvSpPr>
        <p:spPr/>
        <p:txBody>
          <a:bodyPr/>
          <a:lstStyle/>
          <a:p>
            <a:fld id="{BA24374A-C3A8-471A-8837-3FC31668ABE5}" type="slidenum">
              <a:rPr lang="de-DE" smtClean="0"/>
              <a:pPr/>
              <a:t>74</a:t>
            </a:fld>
            <a:endParaRPr lang="de-DE" dirty="0"/>
          </a:p>
        </p:txBody>
      </p:sp>
      <p:sp>
        <p:nvSpPr>
          <p:cNvPr id="5" name="Textplatzhalter 4">
            <a:extLst>
              <a:ext uri="{FF2B5EF4-FFF2-40B4-BE49-F238E27FC236}">
                <a16:creationId xmlns:a16="http://schemas.microsoft.com/office/drawing/2014/main" id="{0F928975-4543-0B6A-34E1-77038699CB42}"/>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C1B58143-6E8B-5324-1273-7F24261E8994}"/>
              </a:ext>
            </a:extLst>
          </p:cNvPr>
          <p:cNvSpPr>
            <a:spLocks noGrp="1"/>
          </p:cNvSpPr>
          <p:nvPr>
            <p:ph type="body" sz="quarter" idx="29"/>
          </p:nvPr>
        </p:nvSpPr>
        <p:spPr/>
        <p:txBody>
          <a:bodyPr/>
          <a:lstStyle/>
          <a:p>
            <a:endParaRPr lang="de-DE"/>
          </a:p>
        </p:txBody>
      </p:sp>
      <p:pic>
        <p:nvPicPr>
          <p:cNvPr id="7" name="Picture 2">
            <a:extLst>
              <a:ext uri="{FF2B5EF4-FFF2-40B4-BE49-F238E27FC236}">
                <a16:creationId xmlns:a16="http://schemas.microsoft.com/office/drawing/2014/main" id="{9C22D3C6-9F6D-25F9-0209-2CCE0EA85E3A}"/>
              </a:ext>
            </a:extLst>
          </p:cNvPr>
          <p:cNvPicPr>
            <a:picLocks noChangeAspect="1" noChangeArrowheads="1"/>
          </p:cNvPicPr>
          <p:nvPr/>
        </p:nvPicPr>
        <p:blipFill>
          <a:blip r:embed="rId2"/>
          <a:srcRect/>
          <a:stretch>
            <a:fillRect/>
          </a:stretch>
        </p:blipFill>
        <p:spPr bwMode="auto">
          <a:xfrm>
            <a:off x="852139" y="1234831"/>
            <a:ext cx="1989640" cy="1813170"/>
          </a:xfrm>
          <a:prstGeom prst="rect">
            <a:avLst/>
          </a:prstGeom>
          <a:noFill/>
          <a:ln w="9525">
            <a:noFill/>
            <a:miter lim="800000"/>
            <a:headEnd/>
            <a:tailEnd/>
          </a:ln>
        </p:spPr>
      </p:pic>
      <p:pic>
        <p:nvPicPr>
          <p:cNvPr id="8" name="Picture 2" descr="This id proof that USB cables exist in the 4th dimension...: funny">
            <a:extLst>
              <a:ext uri="{FF2B5EF4-FFF2-40B4-BE49-F238E27FC236}">
                <a16:creationId xmlns:a16="http://schemas.microsoft.com/office/drawing/2014/main" id="{126D1F4B-C991-49B3-C2ED-3979028D3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67" y="2698385"/>
            <a:ext cx="7484533" cy="339797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8DFF987C-45E0-6F58-4B53-8849FAACC766}"/>
              </a:ext>
            </a:extLst>
          </p:cNvPr>
          <p:cNvPicPr>
            <a:picLocks noChangeAspect="1"/>
          </p:cNvPicPr>
          <p:nvPr/>
        </p:nvPicPr>
        <p:blipFill rotWithShape="1">
          <a:blip r:embed="rId4"/>
          <a:srcRect l="10277" t="10277" r="10277" b="10277"/>
          <a:stretch/>
        </p:blipFill>
        <p:spPr>
          <a:xfrm>
            <a:off x="8579196" y="1234831"/>
            <a:ext cx="3457228" cy="4609636"/>
          </a:xfrm>
          <a:prstGeom prst="rect">
            <a:avLst/>
          </a:prstGeom>
        </p:spPr>
      </p:pic>
      <p:sp>
        <p:nvSpPr>
          <p:cNvPr id="10" name="Verbotsymbol 9">
            <a:extLst>
              <a:ext uri="{FF2B5EF4-FFF2-40B4-BE49-F238E27FC236}">
                <a16:creationId xmlns:a16="http://schemas.microsoft.com/office/drawing/2014/main" id="{A0B63A6A-E79B-7E50-2400-2890BC975A55}"/>
              </a:ext>
            </a:extLst>
          </p:cNvPr>
          <p:cNvSpPr/>
          <p:nvPr/>
        </p:nvSpPr>
        <p:spPr>
          <a:xfrm>
            <a:off x="7254125" y="2131948"/>
            <a:ext cx="865100" cy="865100"/>
          </a:xfrm>
          <a:prstGeom prst="noSmoking">
            <a:avLst>
              <a:gd name="adj" fmla="val 829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1" name="Grafik 10" descr="Häkchen mit einfarbiger Füllung">
            <a:extLst>
              <a:ext uri="{FF2B5EF4-FFF2-40B4-BE49-F238E27FC236}">
                <a16:creationId xmlns:a16="http://schemas.microsoft.com/office/drawing/2014/main" id="{ABBFB0B0-0EFF-5FA8-2904-BD284C5C4C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2661" y="602456"/>
            <a:ext cx="914400" cy="914400"/>
          </a:xfrm>
          <a:prstGeom prst="rect">
            <a:avLst/>
          </a:prstGeom>
        </p:spPr>
      </p:pic>
      <p:sp>
        <p:nvSpPr>
          <p:cNvPr id="12" name="Rechteck 11">
            <a:extLst>
              <a:ext uri="{FF2B5EF4-FFF2-40B4-BE49-F238E27FC236}">
                <a16:creationId xmlns:a16="http://schemas.microsoft.com/office/drawing/2014/main" id="{7A89D06C-0AEB-7AAE-0479-BD54BB4C8AD1}"/>
              </a:ext>
            </a:extLst>
          </p:cNvPr>
          <p:cNvSpPr/>
          <p:nvPr/>
        </p:nvSpPr>
        <p:spPr>
          <a:xfrm>
            <a:off x="8579195" y="5896801"/>
            <a:ext cx="1934215" cy="276999"/>
          </a:xfrm>
          <a:prstGeom prst="rect">
            <a:avLst/>
          </a:prstGeom>
        </p:spPr>
        <p:txBody>
          <a:bodyPr wrap="square">
            <a:spAutoFit/>
          </a:bodyPr>
          <a:lstStyle/>
          <a:p>
            <a:r>
              <a:rPr lang="de-DE" sz="1200" i="1" dirty="0">
                <a:solidFill>
                  <a:schemeClr val="bg1">
                    <a:lumMod val="50000"/>
                  </a:schemeClr>
                </a:solidFill>
              </a:rPr>
              <a:t>Image: Thomas Braun</a:t>
            </a:r>
            <a:endParaRPr lang="de-DE" sz="1200" dirty="0">
              <a:solidFill>
                <a:schemeClr val="bg1">
                  <a:lumMod val="50000"/>
                </a:schemeClr>
              </a:solidFill>
            </a:endParaRPr>
          </a:p>
        </p:txBody>
      </p:sp>
    </p:spTree>
    <p:extLst>
      <p:ext uri="{BB962C8B-B14F-4D97-AF65-F5344CB8AC3E}">
        <p14:creationId xmlns:p14="http://schemas.microsoft.com/office/powerpoint/2010/main" val="3065652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C463859-03FD-100D-9264-BFAB6777D0EC}"/>
              </a:ext>
            </a:extLst>
          </p:cNvPr>
          <p:cNvSpPr>
            <a:spLocks noGrp="1"/>
          </p:cNvSpPr>
          <p:nvPr>
            <p:ph type="title"/>
          </p:nvPr>
        </p:nvSpPr>
        <p:spPr/>
        <p:txBody>
          <a:bodyPr/>
          <a:lstStyle/>
          <a:p>
            <a:r>
              <a:rPr lang="en-US" dirty="0"/>
              <a:t>Constraints</a:t>
            </a:r>
            <a:endParaRPr lang="de-DE" dirty="0"/>
          </a:p>
        </p:txBody>
      </p:sp>
      <p:sp>
        <p:nvSpPr>
          <p:cNvPr id="3" name="Fußzeilenplatzhalter 2">
            <a:extLst>
              <a:ext uri="{FF2B5EF4-FFF2-40B4-BE49-F238E27FC236}">
                <a16:creationId xmlns:a16="http://schemas.microsoft.com/office/drawing/2014/main" id="{D45E598C-B1D9-2468-2316-3B44976B835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052ACEE-7F6C-B079-CFD6-BF303B73FF60}"/>
              </a:ext>
            </a:extLst>
          </p:cNvPr>
          <p:cNvSpPr>
            <a:spLocks noGrp="1"/>
          </p:cNvSpPr>
          <p:nvPr>
            <p:ph type="sldNum" sz="quarter" idx="28"/>
          </p:nvPr>
        </p:nvSpPr>
        <p:spPr/>
        <p:txBody>
          <a:bodyPr/>
          <a:lstStyle/>
          <a:p>
            <a:fld id="{BA24374A-C3A8-471A-8837-3FC31668ABE5}" type="slidenum">
              <a:rPr lang="de-DE" smtClean="0"/>
              <a:pPr/>
              <a:t>75</a:t>
            </a:fld>
            <a:endParaRPr lang="de-DE" dirty="0"/>
          </a:p>
        </p:txBody>
      </p:sp>
      <p:sp>
        <p:nvSpPr>
          <p:cNvPr id="11" name="Textplatzhalter 10">
            <a:extLst>
              <a:ext uri="{FF2B5EF4-FFF2-40B4-BE49-F238E27FC236}">
                <a16:creationId xmlns:a16="http://schemas.microsoft.com/office/drawing/2014/main" id="{FA21F8A0-617B-7588-F132-5A52995FC836}"/>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9EE10086-189E-0127-3868-6B92C618E07E}"/>
              </a:ext>
            </a:extLst>
          </p:cNvPr>
          <p:cNvSpPr>
            <a:spLocks noGrp="1"/>
          </p:cNvSpPr>
          <p:nvPr>
            <p:ph type="body" sz="quarter" idx="29"/>
          </p:nvPr>
        </p:nvSpPr>
        <p:spPr/>
        <p:txBody>
          <a:bodyPr/>
          <a:lstStyle/>
          <a:p>
            <a:r>
              <a:rPr lang="en-GB" b="1" dirty="0">
                <a:solidFill>
                  <a:schemeClr val="accent1"/>
                </a:solidFill>
              </a:rPr>
              <a:t>Physical</a:t>
            </a:r>
            <a:r>
              <a:rPr lang="en-GB" dirty="0"/>
              <a:t> constraints</a:t>
            </a:r>
          </a:p>
          <a:p>
            <a:pPr lvl="1"/>
            <a:r>
              <a:rPr lang="en-GB" dirty="0"/>
              <a:t>Basic physical limitations</a:t>
            </a:r>
          </a:p>
          <a:p>
            <a:r>
              <a:rPr lang="en-GB" b="1" dirty="0">
                <a:solidFill>
                  <a:schemeClr val="accent1"/>
                </a:solidFill>
              </a:rPr>
              <a:t>Semantic</a:t>
            </a:r>
            <a:r>
              <a:rPr lang="en-GB" dirty="0"/>
              <a:t> constraints</a:t>
            </a:r>
          </a:p>
          <a:p>
            <a:pPr lvl="1"/>
            <a:r>
              <a:rPr lang="en-GB" dirty="0"/>
              <a:t>Assumption to create something meaningful</a:t>
            </a:r>
          </a:p>
          <a:p>
            <a:r>
              <a:rPr lang="en-GB" b="1" dirty="0">
                <a:solidFill>
                  <a:schemeClr val="accent1"/>
                </a:solidFill>
              </a:rPr>
              <a:t>Cultural</a:t>
            </a:r>
            <a:r>
              <a:rPr lang="en-GB" dirty="0"/>
              <a:t> constraints</a:t>
            </a:r>
          </a:p>
          <a:p>
            <a:pPr lvl="1"/>
            <a:r>
              <a:rPr lang="en-GB" dirty="0"/>
              <a:t>Borders and context provided by cultural conventions</a:t>
            </a:r>
          </a:p>
          <a:p>
            <a:r>
              <a:rPr lang="en-GB" b="1" dirty="0">
                <a:solidFill>
                  <a:schemeClr val="accent1"/>
                </a:solidFill>
              </a:rPr>
              <a:t>Logical</a:t>
            </a:r>
            <a:r>
              <a:rPr lang="en-GB" dirty="0"/>
              <a:t> constraints</a:t>
            </a:r>
          </a:p>
          <a:p>
            <a:pPr lvl="1"/>
            <a:r>
              <a:rPr lang="en-GB" dirty="0"/>
              <a:t>Restrictions due to reasoning</a:t>
            </a:r>
          </a:p>
          <a:p>
            <a:r>
              <a:rPr lang="en-GB" dirty="0"/>
              <a:t>Applying constraints is </a:t>
            </a:r>
            <a:r>
              <a:rPr lang="en-GB" b="1" dirty="0">
                <a:solidFill>
                  <a:schemeClr val="accent1"/>
                </a:solidFill>
              </a:rPr>
              <a:t>a design decision</a:t>
            </a:r>
            <a:r>
              <a:rPr lang="en-GB" dirty="0"/>
              <a:t>!  </a:t>
            </a:r>
          </a:p>
          <a:p>
            <a:r>
              <a:rPr lang="en-GB" dirty="0"/>
              <a:t>A </a:t>
            </a:r>
            <a:r>
              <a:rPr lang="en-GB" b="1" dirty="0">
                <a:solidFill>
                  <a:schemeClr val="accent1"/>
                </a:solidFill>
              </a:rPr>
              <a:t>Practical way to realise the principle “prevent errors”</a:t>
            </a:r>
          </a:p>
          <a:p>
            <a:endParaRPr lang="de-DE" dirty="0"/>
          </a:p>
        </p:txBody>
      </p:sp>
    </p:spTree>
    <p:extLst>
      <p:ext uri="{BB962C8B-B14F-4D97-AF65-F5344CB8AC3E}">
        <p14:creationId xmlns:p14="http://schemas.microsoft.com/office/powerpoint/2010/main" val="1462361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3BE56E63-A787-D162-B224-5ACB3E1CEBB3}"/>
              </a:ext>
            </a:extLst>
          </p:cNvPr>
          <p:cNvPicPr>
            <a:picLocks noChangeAspect="1"/>
          </p:cNvPicPr>
          <p:nvPr/>
        </p:nvPicPr>
        <p:blipFill rotWithShape="1">
          <a:blip r:embed="rId2">
            <a:alphaModFix amt="20000"/>
          </a:blip>
          <a:srcRect r="8304"/>
          <a:stretch/>
        </p:blipFill>
        <p:spPr>
          <a:xfrm>
            <a:off x="3788865" y="0"/>
            <a:ext cx="8337486" cy="6261463"/>
          </a:xfrm>
          <a:prstGeom prst="rect">
            <a:avLst/>
          </a:prstGeom>
        </p:spPr>
      </p:pic>
      <p:sp>
        <p:nvSpPr>
          <p:cNvPr id="10" name="Titel 9">
            <a:extLst>
              <a:ext uri="{FF2B5EF4-FFF2-40B4-BE49-F238E27FC236}">
                <a16:creationId xmlns:a16="http://schemas.microsoft.com/office/drawing/2014/main" id="{EAAC0DA1-9F9B-89E9-0C52-CFC3142AB29C}"/>
              </a:ext>
            </a:extLst>
          </p:cNvPr>
          <p:cNvSpPr>
            <a:spLocks noGrp="1"/>
          </p:cNvSpPr>
          <p:nvPr>
            <p:ph type="title"/>
          </p:nvPr>
        </p:nvSpPr>
        <p:spPr/>
        <p:txBody>
          <a:bodyPr/>
          <a:lstStyle/>
          <a:p>
            <a:r>
              <a:rPr lang="en-GB" dirty="0"/>
              <a:t>Cultural Constraints</a:t>
            </a:r>
            <a:endParaRPr lang="de-DE" dirty="0"/>
          </a:p>
        </p:txBody>
      </p:sp>
      <p:sp>
        <p:nvSpPr>
          <p:cNvPr id="3" name="Fußzeilenplatzhalter 2">
            <a:extLst>
              <a:ext uri="{FF2B5EF4-FFF2-40B4-BE49-F238E27FC236}">
                <a16:creationId xmlns:a16="http://schemas.microsoft.com/office/drawing/2014/main" id="{12FD2372-A724-0F6A-325A-8778793EBB40}"/>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25AEA9F-FB0B-829B-6078-4C0FECC2497A}"/>
              </a:ext>
            </a:extLst>
          </p:cNvPr>
          <p:cNvSpPr>
            <a:spLocks noGrp="1"/>
          </p:cNvSpPr>
          <p:nvPr>
            <p:ph type="sldNum" sz="quarter" idx="28"/>
          </p:nvPr>
        </p:nvSpPr>
        <p:spPr/>
        <p:txBody>
          <a:bodyPr/>
          <a:lstStyle/>
          <a:p>
            <a:fld id="{BA24374A-C3A8-471A-8837-3FC31668ABE5}" type="slidenum">
              <a:rPr lang="de-DE" smtClean="0"/>
              <a:pPr/>
              <a:t>76</a:t>
            </a:fld>
            <a:endParaRPr lang="de-DE" dirty="0"/>
          </a:p>
        </p:txBody>
      </p:sp>
      <p:sp>
        <p:nvSpPr>
          <p:cNvPr id="11" name="Textplatzhalter 10">
            <a:extLst>
              <a:ext uri="{FF2B5EF4-FFF2-40B4-BE49-F238E27FC236}">
                <a16:creationId xmlns:a16="http://schemas.microsoft.com/office/drawing/2014/main" id="{5B5503B0-75FE-3842-0432-57159B5C5531}"/>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9AE22066-2DDB-0D93-FD67-E1CE083B1A05}"/>
              </a:ext>
            </a:extLst>
          </p:cNvPr>
          <p:cNvSpPr>
            <a:spLocks noGrp="1"/>
          </p:cNvSpPr>
          <p:nvPr>
            <p:ph type="body" sz="quarter" idx="29"/>
          </p:nvPr>
        </p:nvSpPr>
        <p:spPr/>
        <p:txBody>
          <a:bodyPr/>
          <a:lstStyle/>
          <a:p>
            <a:r>
              <a:rPr lang="en-GB" b="1" dirty="0">
                <a:solidFill>
                  <a:schemeClr val="accent1"/>
                </a:solidFill>
              </a:rPr>
              <a:t>Universal or culturally specific</a:t>
            </a:r>
          </a:p>
          <a:p>
            <a:r>
              <a:rPr lang="en-GB" b="1" dirty="0">
                <a:solidFill>
                  <a:schemeClr val="accent1"/>
                </a:solidFill>
              </a:rPr>
              <a:t>Arbitrary conventions </a:t>
            </a:r>
            <a:r>
              <a:rPr lang="en-GB" dirty="0"/>
              <a:t>that have been learned</a:t>
            </a:r>
          </a:p>
          <a:p>
            <a:r>
              <a:rPr lang="en-GB" b="1" dirty="0">
                <a:solidFill>
                  <a:schemeClr val="accent1"/>
                </a:solidFill>
              </a:rPr>
              <a:t>Users’ expectations build on cultural constraints</a:t>
            </a:r>
          </a:p>
          <a:p>
            <a:r>
              <a:rPr lang="en-GB" dirty="0"/>
              <a:t>Example </a:t>
            </a:r>
            <a:r>
              <a:rPr lang="en-US" dirty="0"/>
              <a:t>Colors</a:t>
            </a:r>
          </a:p>
          <a:p>
            <a:pPr lvl="1"/>
            <a:r>
              <a:rPr lang="en-GB" dirty="0"/>
              <a:t>Red</a:t>
            </a:r>
          </a:p>
          <a:p>
            <a:pPr lvl="1"/>
            <a:r>
              <a:rPr lang="en-GB" dirty="0"/>
              <a:t>Green</a:t>
            </a:r>
          </a:p>
          <a:p>
            <a:pPr lvl="1"/>
            <a:r>
              <a:rPr lang="en-GB" dirty="0"/>
              <a:t>Blue</a:t>
            </a:r>
          </a:p>
          <a:p>
            <a:endParaRPr lang="de-DE" dirty="0"/>
          </a:p>
        </p:txBody>
      </p:sp>
    </p:spTree>
    <p:extLst>
      <p:ext uri="{BB962C8B-B14F-4D97-AF65-F5344CB8AC3E}">
        <p14:creationId xmlns:p14="http://schemas.microsoft.com/office/powerpoint/2010/main" val="32033923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A7A28-2218-618C-3485-C2F55F7CBB6B}"/>
              </a:ext>
            </a:extLst>
          </p:cNvPr>
          <p:cNvSpPr>
            <a:spLocks noGrp="1"/>
          </p:cNvSpPr>
          <p:nvPr>
            <p:ph type="title"/>
          </p:nvPr>
        </p:nvSpPr>
        <p:spPr/>
        <p:txBody>
          <a:bodyPr/>
          <a:lstStyle/>
          <a:p>
            <a:r>
              <a:rPr lang="de-DE" dirty="0"/>
              <a:t>Guidelines? Guidelines!</a:t>
            </a:r>
          </a:p>
        </p:txBody>
      </p:sp>
      <p:sp>
        <p:nvSpPr>
          <p:cNvPr id="3" name="Fußzeilenplatzhalter 2">
            <a:extLst>
              <a:ext uri="{FF2B5EF4-FFF2-40B4-BE49-F238E27FC236}">
                <a16:creationId xmlns:a16="http://schemas.microsoft.com/office/drawing/2014/main" id="{C73FBAB8-595C-2171-B57C-FB6F0088A5B3}"/>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2193BEA-DE7D-A46A-767A-18717516F177}"/>
              </a:ext>
            </a:extLst>
          </p:cNvPr>
          <p:cNvSpPr>
            <a:spLocks noGrp="1"/>
          </p:cNvSpPr>
          <p:nvPr>
            <p:ph type="sldNum" sz="quarter" idx="28"/>
          </p:nvPr>
        </p:nvSpPr>
        <p:spPr/>
        <p:txBody>
          <a:bodyPr/>
          <a:lstStyle/>
          <a:p>
            <a:fld id="{BA24374A-C3A8-471A-8837-3FC31668ABE5}" type="slidenum">
              <a:rPr lang="de-DE" smtClean="0"/>
              <a:pPr/>
              <a:t>77</a:t>
            </a:fld>
            <a:endParaRPr lang="de-DE" dirty="0"/>
          </a:p>
        </p:txBody>
      </p:sp>
      <p:sp>
        <p:nvSpPr>
          <p:cNvPr id="5" name="Textplatzhalter 4">
            <a:extLst>
              <a:ext uri="{FF2B5EF4-FFF2-40B4-BE49-F238E27FC236}">
                <a16:creationId xmlns:a16="http://schemas.microsoft.com/office/drawing/2014/main" id="{D905E40D-3F24-724F-22D8-736825AC8C62}"/>
              </a:ext>
            </a:extLst>
          </p:cNvPr>
          <p:cNvSpPr>
            <a:spLocks noGrp="1"/>
          </p:cNvSpPr>
          <p:nvPr>
            <p:ph type="body" sz="quarter" idx="21"/>
          </p:nvPr>
        </p:nvSpPr>
        <p:spPr/>
        <p:txBody>
          <a:bodyPr/>
          <a:lstStyle/>
          <a:p>
            <a:r>
              <a:rPr lang="en-US" sz="1400" dirty="0"/>
              <a:t>General Usability Design Guidelines</a:t>
            </a:r>
            <a:endParaRPr lang="de-DE" dirty="0"/>
          </a:p>
        </p:txBody>
      </p:sp>
      <p:sp>
        <p:nvSpPr>
          <p:cNvPr id="6" name="Textplatzhalter 5">
            <a:extLst>
              <a:ext uri="{FF2B5EF4-FFF2-40B4-BE49-F238E27FC236}">
                <a16:creationId xmlns:a16="http://schemas.microsoft.com/office/drawing/2014/main" id="{5B34DB90-469D-413E-933B-8F65270C6077}"/>
              </a:ext>
            </a:extLst>
          </p:cNvPr>
          <p:cNvSpPr>
            <a:spLocks noGrp="1"/>
          </p:cNvSpPr>
          <p:nvPr>
            <p:ph type="body" sz="quarter" idx="29"/>
          </p:nvPr>
        </p:nvSpPr>
        <p:spPr/>
        <p:txBody>
          <a:bodyPr numCol="2">
            <a:normAutofit fontScale="62500" lnSpcReduction="20000"/>
          </a:bodyPr>
          <a:lstStyle/>
          <a:p>
            <a:r>
              <a:rPr lang="en-GB" dirty="0"/>
              <a:t>User </a:t>
            </a:r>
            <a:r>
              <a:rPr lang="en-GB" dirty="0" err="1"/>
              <a:t>centered</a:t>
            </a:r>
            <a:r>
              <a:rPr lang="en-GB" dirty="0"/>
              <a:t> design</a:t>
            </a:r>
          </a:p>
          <a:p>
            <a:r>
              <a:rPr lang="en-GB" dirty="0"/>
              <a:t>Know the user</a:t>
            </a:r>
          </a:p>
          <a:p>
            <a:r>
              <a:rPr lang="en-GB" b="1" dirty="0">
                <a:solidFill>
                  <a:schemeClr val="accent1"/>
                </a:solidFill>
              </a:rPr>
              <a:t>Involve the user</a:t>
            </a:r>
          </a:p>
          <a:p>
            <a:r>
              <a:rPr lang="en-GB" dirty="0"/>
              <a:t>Prevent user errors</a:t>
            </a:r>
          </a:p>
          <a:p>
            <a:r>
              <a:rPr lang="en-GB" dirty="0"/>
              <a:t>Optimize user operation</a:t>
            </a:r>
          </a:p>
          <a:p>
            <a:r>
              <a:rPr lang="en-GB" dirty="0"/>
              <a:t>Keep control with the user</a:t>
            </a:r>
          </a:p>
          <a:p>
            <a:r>
              <a:rPr lang="en-GB" dirty="0"/>
              <a:t>Help the user to get started</a:t>
            </a:r>
          </a:p>
          <a:p>
            <a:r>
              <a:rPr lang="en-US" dirty="0"/>
              <a:t>Give a task-based mental model</a:t>
            </a:r>
          </a:p>
          <a:p>
            <a:r>
              <a:rPr lang="en-US" dirty="0"/>
              <a:t>Be consistent</a:t>
            </a:r>
          </a:p>
          <a:p>
            <a:r>
              <a:rPr lang="en-US" dirty="0"/>
              <a:t>Keep it simple</a:t>
            </a:r>
          </a:p>
          <a:p>
            <a:r>
              <a:rPr lang="en-US" dirty="0"/>
              <a:t>Design for memory limitations</a:t>
            </a:r>
          </a:p>
          <a:p>
            <a:r>
              <a:rPr lang="en-US" dirty="0"/>
              <a:t>Use recognition rather recall</a:t>
            </a:r>
          </a:p>
          <a:p>
            <a:r>
              <a:rPr lang="en-US" dirty="0"/>
              <a:t>Use cognitive directness</a:t>
            </a:r>
          </a:p>
          <a:p>
            <a:r>
              <a:rPr lang="en-US" dirty="0"/>
              <a:t>Draw on real world analogies</a:t>
            </a:r>
          </a:p>
          <a:p>
            <a:r>
              <a:rPr lang="en-GB" dirty="0"/>
              <a:t>Use informative feedback</a:t>
            </a:r>
          </a:p>
          <a:p>
            <a:r>
              <a:rPr lang="en-GB" dirty="0"/>
              <a:t>Give status indicators</a:t>
            </a:r>
          </a:p>
          <a:p>
            <a:r>
              <a:rPr lang="en-GB" dirty="0"/>
              <a:t>Use user-centred wording</a:t>
            </a:r>
          </a:p>
          <a:p>
            <a:r>
              <a:rPr lang="en-GB" dirty="0"/>
              <a:t>Use non-threatening wording</a:t>
            </a:r>
          </a:p>
          <a:p>
            <a:r>
              <a:rPr lang="en-GB" dirty="0"/>
              <a:t>Use specific constructive advice</a:t>
            </a:r>
          </a:p>
          <a:p>
            <a:r>
              <a:rPr lang="en-GB" dirty="0"/>
              <a:t>Make the system take the blame</a:t>
            </a:r>
          </a:p>
          <a:p>
            <a:r>
              <a:rPr lang="en-GB" dirty="0"/>
              <a:t>Do not anthropomorphise</a:t>
            </a:r>
          </a:p>
          <a:p>
            <a:r>
              <a:rPr lang="en-GB" dirty="0"/>
              <a:t>Use modes cautiously</a:t>
            </a:r>
          </a:p>
          <a:p>
            <a:r>
              <a:rPr lang="en-GB" dirty="0"/>
              <a:t>Make user action reversible</a:t>
            </a:r>
          </a:p>
          <a:p>
            <a:r>
              <a:rPr lang="en-GB" dirty="0"/>
              <a:t>Get attention judiciously</a:t>
            </a:r>
          </a:p>
          <a:p>
            <a:r>
              <a:rPr lang="en-GB" dirty="0"/>
              <a:t>Maintain display inertia</a:t>
            </a:r>
          </a:p>
          <a:p>
            <a:r>
              <a:rPr lang="en-GB" dirty="0"/>
              <a:t>Organize screen to manage complexity</a:t>
            </a:r>
          </a:p>
          <a:p>
            <a:r>
              <a:rPr lang="en-GB" dirty="0"/>
              <a:t>Accommodate individual difference</a:t>
            </a:r>
          </a:p>
          <a:p>
            <a:endParaRPr lang="en-US" dirty="0"/>
          </a:p>
          <a:p>
            <a:endParaRPr lang="en-GB" dirty="0"/>
          </a:p>
          <a:p>
            <a:endParaRPr lang="de-DE" dirty="0"/>
          </a:p>
          <a:p>
            <a:endParaRPr lang="de-DE" dirty="0"/>
          </a:p>
        </p:txBody>
      </p:sp>
    </p:spTree>
    <p:extLst>
      <p:ext uri="{BB962C8B-B14F-4D97-AF65-F5344CB8AC3E}">
        <p14:creationId xmlns:p14="http://schemas.microsoft.com/office/powerpoint/2010/main" val="3946383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CE493-CF23-F980-2EBE-E438AAAD6519}"/>
              </a:ext>
            </a:extLst>
          </p:cNvPr>
          <p:cNvSpPr>
            <a:spLocks noGrp="1"/>
          </p:cNvSpPr>
          <p:nvPr>
            <p:ph type="title"/>
          </p:nvPr>
        </p:nvSpPr>
        <p:spPr/>
        <p:txBody>
          <a:bodyPr/>
          <a:lstStyle/>
          <a:p>
            <a:r>
              <a:rPr lang="en-US" dirty="0"/>
              <a:t>ISO 9241 – Ergonomics of Human–system Interaction</a:t>
            </a:r>
            <a:endParaRPr lang="de-DE" dirty="0"/>
          </a:p>
        </p:txBody>
      </p:sp>
      <p:sp>
        <p:nvSpPr>
          <p:cNvPr id="3" name="Fußzeilenplatzhalter 2">
            <a:extLst>
              <a:ext uri="{FF2B5EF4-FFF2-40B4-BE49-F238E27FC236}">
                <a16:creationId xmlns:a16="http://schemas.microsoft.com/office/drawing/2014/main" id="{10445334-0C33-11EF-5555-B67A88266BA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1D2F2AC-EEFC-9540-DFAC-DE73349C8B99}"/>
              </a:ext>
            </a:extLst>
          </p:cNvPr>
          <p:cNvSpPr>
            <a:spLocks noGrp="1"/>
          </p:cNvSpPr>
          <p:nvPr>
            <p:ph type="sldNum" sz="quarter" idx="28"/>
          </p:nvPr>
        </p:nvSpPr>
        <p:spPr/>
        <p:txBody>
          <a:bodyPr/>
          <a:lstStyle/>
          <a:p>
            <a:fld id="{BA24374A-C3A8-471A-8837-3FC31668ABE5}" type="slidenum">
              <a:rPr lang="de-DE" smtClean="0"/>
              <a:pPr/>
              <a:t>78</a:t>
            </a:fld>
            <a:endParaRPr lang="de-DE" dirty="0"/>
          </a:p>
        </p:txBody>
      </p:sp>
      <p:sp>
        <p:nvSpPr>
          <p:cNvPr id="5" name="Textplatzhalter 4">
            <a:extLst>
              <a:ext uri="{FF2B5EF4-FFF2-40B4-BE49-F238E27FC236}">
                <a16:creationId xmlns:a16="http://schemas.microsoft.com/office/drawing/2014/main" id="{6CDE0386-39CD-F037-75DF-5D5705B7DA93}"/>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528F1F46-F221-B23C-EE47-E8D03E415B1D}"/>
              </a:ext>
            </a:extLst>
          </p:cNvPr>
          <p:cNvSpPr>
            <a:spLocks noGrp="1"/>
          </p:cNvSpPr>
          <p:nvPr>
            <p:ph type="body" sz="quarter" idx="29"/>
          </p:nvPr>
        </p:nvSpPr>
        <p:spPr/>
        <p:txBody>
          <a:bodyPr>
            <a:normAutofit fontScale="85000" lnSpcReduction="20000"/>
          </a:bodyPr>
          <a:lstStyle/>
          <a:p>
            <a:r>
              <a:rPr lang="en-US" dirty="0"/>
              <a:t>Part 1: General introduction</a:t>
            </a:r>
          </a:p>
          <a:p>
            <a:r>
              <a:rPr lang="en-US" dirty="0"/>
              <a:t>Part 2: Guidance on task requirements</a:t>
            </a:r>
          </a:p>
          <a:p>
            <a:r>
              <a:rPr lang="en-US" dirty="0"/>
              <a:t>Part 3: Visual display requirements</a:t>
            </a:r>
          </a:p>
          <a:p>
            <a:r>
              <a:rPr lang="en-US" dirty="0"/>
              <a:t>Part 4: Keyboard requirements</a:t>
            </a:r>
          </a:p>
          <a:p>
            <a:r>
              <a:rPr lang="en-US" dirty="0"/>
              <a:t>…</a:t>
            </a:r>
          </a:p>
          <a:p>
            <a:r>
              <a:rPr lang="en-US" dirty="0"/>
              <a:t>Part 110: </a:t>
            </a:r>
            <a:r>
              <a:rPr lang="en-US" b="1" dirty="0">
                <a:solidFill>
                  <a:schemeClr val="accent1"/>
                </a:solidFill>
              </a:rPr>
              <a:t>Dialogue principles</a:t>
            </a:r>
          </a:p>
          <a:p>
            <a:r>
              <a:rPr lang="en-US" dirty="0"/>
              <a:t>Part 151: Guidance on </a:t>
            </a:r>
            <a:r>
              <a:rPr lang="en-US" b="1" dirty="0">
                <a:solidFill>
                  <a:schemeClr val="accent1"/>
                </a:solidFill>
              </a:rPr>
              <a:t>World Wide Web</a:t>
            </a:r>
            <a:r>
              <a:rPr lang="en-US" b="1" dirty="0"/>
              <a:t> </a:t>
            </a:r>
            <a:r>
              <a:rPr lang="en-US" dirty="0"/>
              <a:t>user interfaces</a:t>
            </a:r>
          </a:p>
          <a:p>
            <a:r>
              <a:rPr lang="en-US" dirty="0"/>
              <a:t>Part 171: Guidance on software </a:t>
            </a:r>
            <a:r>
              <a:rPr lang="en-US" b="1" dirty="0">
                <a:solidFill>
                  <a:schemeClr val="accent1"/>
                </a:solidFill>
              </a:rPr>
              <a:t>accessibility</a:t>
            </a:r>
          </a:p>
          <a:p>
            <a:r>
              <a:rPr lang="en-US" dirty="0"/>
              <a:t>Part 210: Human-centered design for interactive systems</a:t>
            </a:r>
          </a:p>
          <a:p>
            <a:r>
              <a:rPr lang="en-US" dirty="0"/>
              <a:t>…</a:t>
            </a:r>
          </a:p>
          <a:p>
            <a:r>
              <a:rPr lang="en-US" dirty="0"/>
              <a:t>Part 420: Selection procedures for physical input devices</a:t>
            </a:r>
          </a:p>
          <a:p>
            <a:r>
              <a:rPr lang="en-US" dirty="0"/>
              <a:t>Part 910: Framework for tactile and haptic interaction</a:t>
            </a:r>
          </a:p>
          <a:p>
            <a:r>
              <a:rPr lang="en-US" dirty="0"/>
              <a:t>Part 920: Guidance on tactile and haptic interactions</a:t>
            </a:r>
          </a:p>
          <a:p>
            <a:endParaRPr lang="de-DE" dirty="0"/>
          </a:p>
        </p:txBody>
      </p:sp>
      <p:pic>
        <p:nvPicPr>
          <p:cNvPr id="8" name="Grafik 7">
            <a:extLst>
              <a:ext uri="{FF2B5EF4-FFF2-40B4-BE49-F238E27FC236}">
                <a16:creationId xmlns:a16="http://schemas.microsoft.com/office/drawing/2014/main" id="{AFFD39D4-EE80-1616-1360-F7061E6A0408}"/>
              </a:ext>
            </a:extLst>
          </p:cNvPr>
          <p:cNvPicPr>
            <a:picLocks noChangeAspect="1"/>
          </p:cNvPicPr>
          <p:nvPr/>
        </p:nvPicPr>
        <p:blipFill>
          <a:blip r:embed="rId2"/>
          <a:stretch>
            <a:fillRect/>
          </a:stretch>
        </p:blipFill>
        <p:spPr>
          <a:xfrm>
            <a:off x="1515358" y="1065879"/>
            <a:ext cx="9161284" cy="5157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33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C19185-C28C-6DA8-FD10-15E7F719434E}"/>
              </a:ext>
            </a:extLst>
          </p:cNvPr>
          <p:cNvSpPr>
            <a:spLocks noGrp="1"/>
          </p:cNvSpPr>
          <p:nvPr>
            <p:ph type="title"/>
          </p:nvPr>
        </p:nvSpPr>
        <p:spPr/>
        <p:txBody>
          <a:bodyPr/>
          <a:lstStyle/>
          <a:p>
            <a:r>
              <a:rPr lang="en-US" dirty="0"/>
              <a:t>Recommendations, Regulations &amp; Laws</a:t>
            </a:r>
            <a:endParaRPr lang="de-DE" dirty="0"/>
          </a:p>
        </p:txBody>
      </p:sp>
      <p:sp>
        <p:nvSpPr>
          <p:cNvPr id="3" name="Fußzeilenplatzhalter 2">
            <a:extLst>
              <a:ext uri="{FF2B5EF4-FFF2-40B4-BE49-F238E27FC236}">
                <a16:creationId xmlns:a16="http://schemas.microsoft.com/office/drawing/2014/main" id="{F44FAA5B-2B0B-BBA4-A1FC-6CC5EEDA97B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79738F2C-ED01-7E88-8F0E-F0047A8CEE63}"/>
              </a:ext>
            </a:extLst>
          </p:cNvPr>
          <p:cNvSpPr>
            <a:spLocks noGrp="1"/>
          </p:cNvSpPr>
          <p:nvPr>
            <p:ph type="sldNum" sz="quarter" idx="28"/>
          </p:nvPr>
        </p:nvSpPr>
        <p:spPr/>
        <p:txBody>
          <a:bodyPr/>
          <a:lstStyle/>
          <a:p>
            <a:fld id="{BA24374A-C3A8-471A-8837-3FC31668ABE5}" type="slidenum">
              <a:rPr lang="de-DE" smtClean="0"/>
              <a:pPr/>
              <a:t>79</a:t>
            </a:fld>
            <a:endParaRPr lang="de-DE" dirty="0"/>
          </a:p>
        </p:txBody>
      </p:sp>
      <p:sp>
        <p:nvSpPr>
          <p:cNvPr id="5" name="Textplatzhalter 4">
            <a:extLst>
              <a:ext uri="{FF2B5EF4-FFF2-40B4-BE49-F238E27FC236}">
                <a16:creationId xmlns:a16="http://schemas.microsoft.com/office/drawing/2014/main" id="{B4E76E6E-4975-7951-7906-FBF248A7249D}"/>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1CF409F6-3FBE-5BA7-26A1-79831A55EE0F}"/>
              </a:ext>
            </a:extLst>
          </p:cNvPr>
          <p:cNvSpPr>
            <a:spLocks noGrp="1"/>
          </p:cNvSpPr>
          <p:nvPr>
            <p:ph type="body" sz="quarter" idx="29"/>
          </p:nvPr>
        </p:nvSpPr>
        <p:spPr/>
        <p:txBody>
          <a:bodyPr>
            <a:normAutofit fontScale="92500" lnSpcReduction="20000"/>
          </a:bodyPr>
          <a:lstStyle/>
          <a:p>
            <a:pPr>
              <a:buSzPct val="90000"/>
            </a:pPr>
            <a:r>
              <a:rPr lang="de-DE" dirty="0"/>
              <a:t>Verordnung über Arbeitsstätten (Arbeitsstättenverordnung - ArbStättV)</a:t>
            </a:r>
          </a:p>
          <a:p>
            <a:pPr marL="709613" lvl="1" indent="-457200">
              <a:buSzPct val="90000"/>
              <a:buFont typeface="+mj-lt"/>
              <a:buAutoNum type="arabicPeriod"/>
            </a:pPr>
            <a:r>
              <a:rPr lang="de-DE" dirty="0">
                <a:solidFill>
                  <a:schemeClr val="bg1">
                    <a:lumMod val="65000"/>
                  </a:schemeClr>
                </a:solidFill>
              </a:rPr>
              <a:t>Allgemeine Anforderungen</a:t>
            </a:r>
          </a:p>
          <a:p>
            <a:pPr marL="709613" lvl="1" indent="-457200">
              <a:buSzPct val="90000"/>
              <a:buFont typeface="+mj-lt"/>
              <a:buAutoNum type="arabicPeriod"/>
            </a:pPr>
            <a:r>
              <a:rPr lang="de-DE" dirty="0">
                <a:solidFill>
                  <a:schemeClr val="bg1">
                    <a:lumMod val="65000"/>
                  </a:schemeClr>
                </a:solidFill>
              </a:rPr>
              <a:t>Maßnahmen zum Schutz vor besonderen Gefahren</a:t>
            </a:r>
          </a:p>
          <a:p>
            <a:pPr marL="709613" lvl="1" indent="-457200">
              <a:buSzPct val="90000"/>
              <a:buFont typeface="+mj-lt"/>
              <a:buAutoNum type="arabicPeriod"/>
            </a:pPr>
            <a:r>
              <a:rPr lang="de-DE" dirty="0">
                <a:solidFill>
                  <a:schemeClr val="bg1">
                    <a:lumMod val="65000"/>
                  </a:schemeClr>
                </a:solidFill>
              </a:rPr>
              <a:t>Arbeitsbedingungen</a:t>
            </a:r>
          </a:p>
          <a:p>
            <a:pPr marL="709613" lvl="1" indent="-457200">
              <a:buSzPct val="90000"/>
              <a:buFont typeface="+mj-lt"/>
              <a:buAutoNum type="arabicPeriod"/>
            </a:pPr>
            <a:r>
              <a:rPr lang="de-DE" dirty="0">
                <a:solidFill>
                  <a:schemeClr val="bg1">
                    <a:lumMod val="65000"/>
                  </a:schemeClr>
                </a:solidFill>
              </a:rPr>
              <a:t>Sanitär-, Pausen- und Bereitschaftsräume, Kantinen, Erste-Hilfe-Räume und Unterkünfte</a:t>
            </a:r>
          </a:p>
          <a:p>
            <a:pPr marL="709613" lvl="1" indent="-457200">
              <a:buSzPct val="90000"/>
              <a:buFont typeface="+mj-lt"/>
              <a:buAutoNum type="arabicPeriod"/>
            </a:pPr>
            <a:r>
              <a:rPr lang="de-DE" dirty="0">
                <a:solidFill>
                  <a:schemeClr val="bg1">
                    <a:lumMod val="65000"/>
                  </a:schemeClr>
                </a:solidFill>
              </a:rPr>
              <a:t>Ergänzende Anforderungen und Maßnahmen für besondere Arbeitsstätten und Arbeitsplätze</a:t>
            </a:r>
          </a:p>
          <a:p>
            <a:pPr marL="709613" lvl="1" indent="-457200">
              <a:buSzPct val="90000"/>
              <a:buFont typeface="+mj-lt"/>
              <a:buAutoNum type="arabicPeriod"/>
            </a:pPr>
            <a:r>
              <a:rPr lang="de-DE" b="1" dirty="0"/>
              <a:t>Maßnahmen zur Gestaltung von Bildschirmarbeitsplätzen</a:t>
            </a:r>
          </a:p>
          <a:p>
            <a:pPr marL="979488" lvl="2" indent="-457200">
              <a:buSzPct val="90000"/>
              <a:buFont typeface="+mj-lt"/>
              <a:buAutoNum type="arabicPeriod"/>
            </a:pPr>
            <a:r>
              <a:rPr lang="de-DE" dirty="0"/>
              <a:t>Allgemeine Anforderungen an Bildschirmarbeitsplätze</a:t>
            </a:r>
          </a:p>
          <a:p>
            <a:pPr marL="979488" lvl="2" indent="-457200">
              <a:buSzPct val="90000"/>
              <a:buFont typeface="+mj-lt"/>
              <a:buAutoNum type="arabicPeriod"/>
            </a:pPr>
            <a:r>
              <a:rPr lang="de-DE" dirty="0"/>
              <a:t>Allgemeine Anforderungen an Bildschirme und Bildschirmgeräte</a:t>
            </a:r>
          </a:p>
          <a:p>
            <a:pPr marL="979488" lvl="2" indent="-457200">
              <a:buSzPct val="90000"/>
              <a:buFont typeface="+mj-lt"/>
              <a:buAutoNum type="arabicPeriod"/>
            </a:pPr>
            <a:r>
              <a:rPr lang="de-DE" dirty="0"/>
              <a:t>Anforderungen an Bildschirmgeräte und Arbeitsmittel für die ortsgebundene Verwendung an Arbeitsplätzen</a:t>
            </a:r>
          </a:p>
          <a:p>
            <a:pPr marL="979488" lvl="2" indent="-457200">
              <a:buSzPct val="90000"/>
              <a:buFont typeface="+mj-lt"/>
              <a:buAutoNum type="arabicPeriod"/>
            </a:pPr>
            <a:r>
              <a:rPr lang="de-DE" dirty="0"/>
              <a:t>Anforderungen an tragbare Bildschirmgeräte für die ortsveränderliche Verwendung an Arbeitsplätzen</a:t>
            </a:r>
          </a:p>
          <a:p>
            <a:pPr marL="979488" lvl="2" indent="-457200">
              <a:buSzPct val="90000"/>
              <a:buFont typeface="+mj-lt"/>
              <a:buAutoNum type="arabicPeriod"/>
            </a:pPr>
            <a:r>
              <a:rPr lang="de-DE" dirty="0"/>
              <a:t>Anforderungen an die Benutzerfreundlichkeit von Bildschirmarbeitsplätzen </a:t>
            </a:r>
          </a:p>
          <a:p>
            <a:endParaRPr lang="de-DE" dirty="0"/>
          </a:p>
        </p:txBody>
      </p:sp>
    </p:spTree>
    <p:extLst>
      <p:ext uri="{BB962C8B-B14F-4D97-AF65-F5344CB8AC3E}">
        <p14:creationId xmlns:p14="http://schemas.microsoft.com/office/powerpoint/2010/main" val="50321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3669E-73BB-61EB-F4F9-10A1D340EF9C}"/>
              </a:ext>
            </a:extLst>
          </p:cNvPr>
          <p:cNvSpPr>
            <a:spLocks noGrp="1"/>
          </p:cNvSpPr>
          <p:nvPr>
            <p:ph type="title"/>
          </p:nvPr>
        </p:nvSpPr>
        <p:spPr/>
        <p:txBody>
          <a:bodyPr/>
          <a:lstStyle/>
          <a:p>
            <a:r>
              <a:rPr lang="en-US"/>
              <a:t>Principle 1: Learnability</a:t>
            </a:r>
            <a:endParaRPr lang="de-DE"/>
          </a:p>
        </p:txBody>
      </p:sp>
      <p:sp>
        <p:nvSpPr>
          <p:cNvPr id="3" name="Fußzeilenplatzhalter 2">
            <a:extLst>
              <a:ext uri="{FF2B5EF4-FFF2-40B4-BE49-F238E27FC236}">
                <a16:creationId xmlns:a16="http://schemas.microsoft.com/office/drawing/2014/main" id="{BE9377E2-605A-560C-41DF-BDF2FB7A282D}"/>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4C3EF4F-0772-58A1-EBFC-1E8C513817F5}"/>
              </a:ext>
            </a:extLst>
          </p:cNvPr>
          <p:cNvSpPr>
            <a:spLocks noGrp="1"/>
          </p:cNvSpPr>
          <p:nvPr>
            <p:ph type="sldNum" sz="quarter" idx="33"/>
          </p:nvPr>
        </p:nvSpPr>
        <p:spPr/>
        <p:txBody>
          <a:bodyPr/>
          <a:lstStyle/>
          <a:p>
            <a:fld id="{BA24374A-C3A8-471A-8837-3FC31668ABE5}" type="slidenum">
              <a:rPr lang="de-DE" smtClean="0"/>
              <a:pPr/>
              <a:t>8</a:t>
            </a:fld>
            <a:endParaRPr lang="de-DE" dirty="0"/>
          </a:p>
        </p:txBody>
      </p:sp>
      <p:sp>
        <p:nvSpPr>
          <p:cNvPr id="5" name="Textplatzhalter 4">
            <a:extLst>
              <a:ext uri="{FF2B5EF4-FFF2-40B4-BE49-F238E27FC236}">
                <a16:creationId xmlns:a16="http://schemas.microsoft.com/office/drawing/2014/main" id="{2384F4B9-B6DA-4BE8-E85D-3161BC816628}"/>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D30E672E-EF5E-867D-0F39-AEBAC91EFE64}"/>
              </a:ext>
            </a:extLst>
          </p:cNvPr>
          <p:cNvSpPr>
            <a:spLocks noGrp="1"/>
          </p:cNvSpPr>
          <p:nvPr>
            <p:ph type="body" sz="quarter" idx="34"/>
          </p:nvPr>
        </p:nvSpPr>
        <p:spPr/>
        <p:txBody>
          <a:bodyPr>
            <a:normAutofit/>
          </a:bodyPr>
          <a:lstStyle/>
          <a:p>
            <a:r>
              <a:rPr lang="en-US" dirty="0"/>
              <a:t>The ease with which new users can begin effective interaction and achieve maximal performance.</a:t>
            </a:r>
          </a:p>
          <a:p>
            <a:pPr lvl="1"/>
            <a:r>
              <a:rPr lang="en-GB" b="1" dirty="0">
                <a:solidFill>
                  <a:schemeClr val="accent1"/>
                </a:solidFill>
              </a:rPr>
              <a:t>Predictability</a:t>
            </a:r>
          </a:p>
          <a:p>
            <a:pPr lvl="1"/>
            <a:r>
              <a:rPr lang="en-US" b="1" dirty="0">
                <a:solidFill>
                  <a:schemeClr val="accent1"/>
                </a:solidFill>
              </a:rPr>
              <a:t>Familiarity</a:t>
            </a:r>
          </a:p>
          <a:p>
            <a:pPr lvl="1"/>
            <a:r>
              <a:rPr lang="en-US" b="1" dirty="0">
                <a:solidFill>
                  <a:schemeClr val="accent1"/>
                </a:solidFill>
              </a:rPr>
              <a:t>Generalizability</a:t>
            </a:r>
          </a:p>
          <a:p>
            <a:pPr lvl="2"/>
            <a:r>
              <a:rPr lang="en-US" dirty="0"/>
              <a:t>extending specific interaction knowledge to new situations</a:t>
            </a:r>
          </a:p>
          <a:p>
            <a:pPr lvl="1"/>
            <a:r>
              <a:rPr lang="en-US" b="1" dirty="0">
                <a:solidFill>
                  <a:schemeClr val="accent1"/>
                </a:solidFill>
              </a:rPr>
              <a:t>Consistency</a:t>
            </a:r>
            <a:r>
              <a:rPr lang="de-DE" dirty="0"/>
              <a:t> </a:t>
            </a:r>
          </a:p>
          <a:p>
            <a:pPr lvl="1"/>
            <a:r>
              <a:rPr lang="en-GB" b="1" dirty="0">
                <a:solidFill>
                  <a:schemeClr val="accent1"/>
                </a:solidFill>
              </a:rPr>
              <a:t>Synthesizability</a:t>
            </a:r>
            <a:endParaRPr lang="de-DE" dirty="0"/>
          </a:p>
          <a:p>
            <a:pPr lvl="1"/>
            <a:endParaRPr lang="de-DE" b="1" dirty="0">
              <a:solidFill>
                <a:schemeClr val="accent1"/>
              </a:solidFill>
            </a:endParaRPr>
          </a:p>
        </p:txBody>
      </p:sp>
      <p:sp>
        <p:nvSpPr>
          <p:cNvPr id="7" name="Inhaltsplatzhalter 6">
            <a:extLst>
              <a:ext uri="{FF2B5EF4-FFF2-40B4-BE49-F238E27FC236}">
                <a16:creationId xmlns:a16="http://schemas.microsoft.com/office/drawing/2014/main" id="{800D2A1C-311B-2DA3-A915-E7A3E4B81CD6}"/>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13" name="Grafik 12" descr="Context menu symbols in windows">
            <a:extLst>
              <a:ext uri="{FF2B5EF4-FFF2-40B4-BE49-F238E27FC236}">
                <a16:creationId xmlns:a16="http://schemas.microsoft.com/office/drawing/2014/main" id="{5FFC1590-9557-4DC9-5B41-5EB389543D66}"/>
              </a:ext>
            </a:extLst>
          </p:cNvPr>
          <p:cNvPicPr>
            <a:picLocks noChangeAspect="1"/>
          </p:cNvPicPr>
          <p:nvPr/>
        </p:nvPicPr>
        <p:blipFill>
          <a:blip r:embed="rId2"/>
          <a:stretch>
            <a:fillRect/>
          </a:stretch>
        </p:blipFill>
        <p:spPr>
          <a:xfrm>
            <a:off x="8651875" y="3429000"/>
            <a:ext cx="2143424" cy="571580"/>
          </a:xfrm>
          <a:prstGeom prst="rect">
            <a:avLst/>
          </a:prstGeom>
        </p:spPr>
      </p:pic>
    </p:spTree>
    <p:extLst>
      <p:ext uri="{BB962C8B-B14F-4D97-AF65-F5344CB8AC3E}">
        <p14:creationId xmlns:p14="http://schemas.microsoft.com/office/powerpoint/2010/main" val="22989888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AAE68-10AC-4E7D-FAA7-6B8DA6F59F5B}"/>
              </a:ext>
            </a:extLst>
          </p:cNvPr>
          <p:cNvSpPr>
            <a:spLocks noGrp="1"/>
          </p:cNvSpPr>
          <p:nvPr>
            <p:ph type="title"/>
          </p:nvPr>
        </p:nvSpPr>
        <p:spPr/>
        <p:txBody>
          <a:bodyPr/>
          <a:lstStyle/>
          <a:p>
            <a:r>
              <a:rPr lang="de-DE" dirty="0"/>
              <a:t>Arbeitsstättenverordnung – ArbStättV</a:t>
            </a:r>
          </a:p>
        </p:txBody>
      </p:sp>
      <p:sp>
        <p:nvSpPr>
          <p:cNvPr id="3" name="Fußzeilenplatzhalter 2">
            <a:extLst>
              <a:ext uri="{FF2B5EF4-FFF2-40B4-BE49-F238E27FC236}">
                <a16:creationId xmlns:a16="http://schemas.microsoft.com/office/drawing/2014/main" id="{BEBD037C-F3EA-2A27-4C50-4B55031076D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22B90D9-540B-8F38-E24A-4918CDF67595}"/>
              </a:ext>
            </a:extLst>
          </p:cNvPr>
          <p:cNvSpPr>
            <a:spLocks noGrp="1"/>
          </p:cNvSpPr>
          <p:nvPr>
            <p:ph type="sldNum" sz="quarter" idx="28"/>
          </p:nvPr>
        </p:nvSpPr>
        <p:spPr/>
        <p:txBody>
          <a:bodyPr/>
          <a:lstStyle/>
          <a:p>
            <a:fld id="{BA24374A-C3A8-471A-8837-3FC31668ABE5}" type="slidenum">
              <a:rPr lang="de-DE" smtClean="0"/>
              <a:pPr/>
              <a:t>80</a:t>
            </a:fld>
            <a:endParaRPr lang="de-DE" dirty="0"/>
          </a:p>
        </p:txBody>
      </p:sp>
      <p:sp>
        <p:nvSpPr>
          <p:cNvPr id="5" name="Textplatzhalter 4">
            <a:extLst>
              <a:ext uri="{FF2B5EF4-FFF2-40B4-BE49-F238E27FC236}">
                <a16:creationId xmlns:a16="http://schemas.microsoft.com/office/drawing/2014/main" id="{864B45BB-9C76-2C0D-F1D7-7F7497A539A8}"/>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11549332-1644-C66D-3517-EDFA201EE222}"/>
              </a:ext>
            </a:extLst>
          </p:cNvPr>
          <p:cNvSpPr>
            <a:spLocks noGrp="1"/>
          </p:cNvSpPr>
          <p:nvPr>
            <p:ph type="body" sz="quarter" idx="29"/>
          </p:nvPr>
        </p:nvSpPr>
        <p:spPr/>
        <p:txBody>
          <a:bodyPr>
            <a:normAutofit fontScale="92500" lnSpcReduction="20000"/>
          </a:bodyPr>
          <a:lstStyle/>
          <a:p>
            <a:pPr marL="0" indent="0">
              <a:buNone/>
            </a:pPr>
            <a:r>
              <a:rPr lang="de-DE" dirty="0"/>
              <a:t>6.5 Anforderungen an die </a:t>
            </a:r>
            <a:r>
              <a:rPr lang="de-DE" b="1" dirty="0"/>
              <a:t>Benutzerfreundlichkeit</a:t>
            </a:r>
            <a:r>
              <a:rPr lang="de-DE" dirty="0"/>
              <a:t> von Bildschirmarbeitsplätzen</a:t>
            </a:r>
          </a:p>
          <a:p>
            <a:pPr marL="457200" indent="-457200">
              <a:buSzPct val="90000"/>
              <a:buFont typeface="+mj-lt"/>
              <a:buAutoNum type="arabicParenBoth"/>
            </a:pPr>
            <a:r>
              <a:rPr lang="de-DE" dirty="0"/>
              <a:t>Beim Betreiben der Bildschirmarbeitsplätze hat der Arbeitgeber dafür zu sorgen, dass der Arbeitsplatz den Arbeitsaufgaben </a:t>
            </a:r>
            <a:r>
              <a:rPr lang="de-DE" b="1" dirty="0"/>
              <a:t>angemessen</a:t>
            </a:r>
            <a:r>
              <a:rPr lang="de-DE" dirty="0"/>
              <a:t> gestaltet ist. Er hat insbesondere </a:t>
            </a:r>
            <a:r>
              <a:rPr lang="de-DE" b="1" dirty="0"/>
              <a:t>geeignete Softwaresysteme</a:t>
            </a:r>
            <a:r>
              <a:rPr lang="de-DE" dirty="0"/>
              <a:t> bereitzustellen.</a:t>
            </a:r>
          </a:p>
          <a:p>
            <a:pPr marL="457200" indent="-457200">
              <a:buSzPct val="90000"/>
              <a:buFont typeface="+mj-lt"/>
              <a:buAutoNum type="arabicParenBoth"/>
            </a:pPr>
            <a:r>
              <a:rPr lang="de-DE" dirty="0"/>
              <a:t>Die Bildschirmgeräte und die Software müssen </a:t>
            </a:r>
            <a:r>
              <a:rPr lang="de-DE" b="1" dirty="0"/>
              <a:t>entsprechend den Kenntnissen und Erfahrungen der Beschäftigten </a:t>
            </a:r>
            <a:r>
              <a:rPr lang="de-DE" dirty="0"/>
              <a:t>im Hinblick auf die jeweilige </a:t>
            </a:r>
            <a:r>
              <a:rPr lang="de-DE" b="1" dirty="0"/>
              <a:t>Arbeitsaufgabe angepasst </a:t>
            </a:r>
            <a:r>
              <a:rPr lang="de-DE" dirty="0"/>
              <a:t>werden können.</a:t>
            </a:r>
          </a:p>
          <a:p>
            <a:pPr marL="457200" indent="-457200">
              <a:buSzPct val="90000"/>
              <a:buFont typeface="+mj-lt"/>
              <a:buAutoNum type="arabicParenBoth"/>
            </a:pPr>
            <a:r>
              <a:rPr lang="de-DE" dirty="0"/>
              <a:t>Das Softwaresystem muss den Beschäftigten </a:t>
            </a:r>
            <a:r>
              <a:rPr lang="de-DE" b="1" dirty="0"/>
              <a:t>Angaben über die jeweiligen Dialogabläufe</a:t>
            </a:r>
            <a:r>
              <a:rPr lang="de-DE" dirty="0"/>
              <a:t> machen.</a:t>
            </a:r>
          </a:p>
          <a:p>
            <a:pPr marL="457200" indent="-457200">
              <a:buSzPct val="90000"/>
              <a:buFont typeface="+mj-lt"/>
              <a:buAutoNum type="arabicParenBoth"/>
            </a:pPr>
            <a:r>
              <a:rPr lang="de-DE" dirty="0"/>
              <a:t>Die Bildschirmgeräte und die Software müssen es den Beschäftigten ermöglichen, die </a:t>
            </a:r>
            <a:r>
              <a:rPr lang="de-DE" b="1" dirty="0"/>
              <a:t>Dialogabläufe zu beeinflussen</a:t>
            </a:r>
            <a:r>
              <a:rPr lang="de-DE" dirty="0"/>
              <a:t>. Sie müssen eventuelle Fehler bei der Handhabung beschreiben und eine </a:t>
            </a:r>
            <a:r>
              <a:rPr lang="de-DE" b="1" dirty="0"/>
              <a:t>Fehlerbeseitigung</a:t>
            </a:r>
            <a:r>
              <a:rPr lang="de-DE" dirty="0"/>
              <a:t> mit begrenztem Arbeitsaufwand erlauben.</a:t>
            </a:r>
          </a:p>
          <a:p>
            <a:pPr marL="457200" indent="-457200">
              <a:buSzPct val="90000"/>
              <a:buFont typeface="+mj-lt"/>
              <a:buAutoNum type="arabicParenBoth"/>
            </a:pPr>
            <a:r>
              <a:rPr lang="de-DE" dirty="0"/>
              <a:t>Eine Kontrolle der Arbeit hinsichtlich der qualitativen oder quantitativen Ergebnisse darf ohne Wissen der Beschäftigten nicht durchgeführt werden.</a:t>
            </a:r>
          </a:p>
          <a:p>
            <a:endParaRPr lang="de-DE" dirty="0"/>
          </a:p>
        </p:txBody>
      </p:sp>
    </p:spTree>
    <p:extLst>
      <p:ext uri="{BB962C8B-B14F-4D97-AF65-F5344CB8AC3E}">
        <p14:creationId xmlns:p14="http://schemas.microsoft.com/office/powerpoint/2010/main" val="19671692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A5105-B350-ED2B-BDFE-0755F8CEE7FC}"/>
              </a:ext>
            </a:extLst>
          </p:cNvPr>
          <p:cNvSpPr>
            <a:spLocks noGrp="1"/>
          </p:cNvSpPr>
          <p:nvPr>
            <p:ph type="title"/>
          </p:nvPr>
        </p:nvSpPr>
        <p:spPr/>
        <p:txBody>
          <a:bodyPr/>
          <a:lstStyle/>
          <a:p>
            <a:r>
              <a:rPr lang="en-US" dirty="0"/>
              <a:t>Recommendations, Regulations &amp; Laws</a:t>
            </a:r>
            <a:endParaRPr lang="de-DE" dirty="0"/>
          </a:p>
        </p:txBody>
      </p:sp>
      <p:sp>
        <p:nvSpPr>
          <p:cNvPr id="3" name="Fußzeilenplatzhalter 2">
            <a:extLst>
              <a:ext uri="{FF2B5EF4-FFF2-40B4-BE49-F238E27FC236}">
                <a16:creationId xmlns:a16="http://schemas.microsoft.com/office/drawing/2014/main" id="{5810D9DE-20C5-5080-B79F-43E923073E02}"/>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78E6447-CA49-0E1B-6241-E40E9114C391}"/>
              </a:ext>
            </a:extLst>
          </p:cNvPr>
          <p:cNvSpPr>
            <a:spLocks noGrp="1"/>
          </p:cNvSpPr>
          <p:nvPr>
            <p:ph type="sldNum" sz="quarter" idx="28"/>
          </p:nvPr>
        </p:nvSpPr>
        <p:spPr/>
        <p:txBody>
          <a:bodyPr/>
          <a:lstStyle/>
          <a:p>
            <a:fld id="{BA24374A-C3A8-471A-8837-3FC31668ABE5}" type="slidenum">
              <a:rPr lang="de-DE" smtClean="0"/>
              <a:pPr/>
              <a:t>81</a:t>
            </a:fld>
            <a:endParaRPr lang="de-DE" dirty="0"/>
          </a:p>
        </p:txBody>
      </p:sp>
      <p:sp>
        <p:nvSpPr>
          <p:cNvPr id="5" name="Textplatzhalter 4">
            <a:extLst>
              <a:ext uri="{FF2B5EF4-FFF2-40B4-BE49-F238E27FC236}">
                <a16:creationId xmlns:a16="http://schemas.microsoft.com/office/drawing/2014/main" id="{77ED23FD-4EE1-CB8B-0567-948ADC6BEC30}"/>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D3B9456B-4226-D044-6DA5-4DDC5F0B2E9B}"/>
              </a:ext>
            </a:extLst>
          </p:cNvPr>
          <p:cNvSpPr>
            <a:spLocks noGrp="1"/>
          </p:cNvSpPr>
          <p:nvPr>
            <p:ph type="body" sz="quarter" idx="29"/>
          </p:nvPr>
        </p:nvSpPr>
        <p:spPr/>
        <p:txBody>
          <a:bodyPr/>
          <a:lstStyle/>
          <a:p>
            <a:endParaRPr lang="de-DE" dirty="0"/>
          </a:p>
        </p:txBody>
      </p:sp>
      <p:grpSp>
        <p:nvGrpSpPr>
          <p:cNvPr id="7" name="Gruppieren 6">
            <a:extLst>
              <a:ext uri="{FF2B5EF4-FFF2-40B4-BE49-F238E27FC236}">
                <a16:creationId xmlns:a16="http://schemas.microsoft.com/office/drawing/2014/main" id="{085E0D6F-C2B0-BAB7-4604-6F2D6515FCB4}"/>
              </a:ext>
            </a:extLst>
          </p:cNvPr>
          <p:cNvGrpSpPr/>
          <p:nvPr/>
        </p:nvGrpSpPr>
        <p:grpSpPr>
          <a:xfrm>
            <a:off x="1552575" y="1527765"/>
            <a:ext cx="8763000" cy="4601574"/>
            <a:chOff x="558800" y="1736866"/>
            <a:chExt cx="7581900" cy="4157057"/>
          </a:xfrm>
        </p:grpSpPr>
        <p:pic>
          <p:nvPicPr>
            <p:cNvPr id="8" name="Grafik 7">
              <a:extLst>
                <a:ext uri="{FF2B5EF4-FFF2-40B4-BE49-F238E27FC236}">
                  <a16:creationId xmlns:a16="http://schemas.microsoft.com/office/drawing/2014/main" id="{99E3F875-5C0B-8562-FEA3-112EC469B3D4}"/>
                </a:ext>
              </a:extLst>
            </p:cNvPr>
            <p:cNvPicPr>
              <a:picLocks noChangeAspect="1"/>
            </p:cNvPicPr>
            <p:nvPr/>
          </p:nvPicPr>
          <p:blipFill rotWithShape="1">
            <a:blip r:embed="rId2"/>
            <a:srcRect t="4303"/>
            <a:stretch/>
          </p:blipFill>
          <p:spPr>
            <a:xfrm>
              <a:off x="617165" y="1736866"/>
              <a:ext cx="7523535" cy="4157057"/>
            </a:xfrm>
            <a:prstGeom prst="rect">
              <a:avLst/>
            </a:prstGeom>
          </p:spPr>
        </p:pic>
        <p:pic>
          <p:nvPicPr>
            <p:cNvPr id="9" name="Grafik 8">
              <a:extLst>
                <a:ext uri="{FF2B5EF4-FFF2-40B4-BE49-F238E27FC236}">
                  <a16:creationId xmlns:a16="http://schemas.microsoft.com/office/drawing/2014/main" id="{106C32DC-B6E3-9A4C-A0D0-8171353489B4}"/>
                </a:ext>
              </a:extLst>
            </p:cNvPr>
            <p:cNvPicPr>
              <a:picLocks noChangeAspect="1"/>
            </p:cNvPicPr>
            <p:nvPr/>
          </p:nvPicPr>
          <p:blipFill rotWithShape="1">
            <a:blip r:embed="rId2"/>
            <a:srcRect l="76874" t="4302" b="82472"/>
            <a:stretch/>
          </p:blipFill>
          <p:spPr>
            <a:xfrm>
              <a:off x="558800" y="5145627"/>
              <a:ext cx="1739900" cy="748295"/>
            </a:xfrm>
            <a:prstGeom prst="rect">
              <a:avLst/>
            </a:prstGeom>
          </p:spPr>
        </p:pic>
      </p:grpSp>
    </p:spTree>
    <p:extLst>
      <p:ext uri="{BB962C8B-B14F-4D97-AF65-F5344CB8AC3E}">
        <p14:creationId xmlns:p14="http://schemas.microsoft.com/office/powerpoint/2010/main" val="524880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1D546A-5FBF-62C0-F066-E952DED47E3B}"/>
              </a:ext>
            </a:extLst>
          </p:cNvPr>
          <p:cNvSpPr>
            <a:spLocks noGrp="1"/>
          </p:cNvSpPr>
          <p:nvPr>
            <p:ph type="title"/>
          </p:nvPr>
        </p:nvSpPr>
        <p:spPr/>
        <p:txBody>
          <a:bodyPr/>
          <a:lstStyle/>
          <a:p>
            <a:r>
              <a:rPr lang="en-US" dirty="0"/>
              <a:t>Recommendations, Regulations &amp; Laws</a:t>
            </a:r>
            <a:endParaRPr lang="de-DE" dirty="0"/>
          </a:p>
        </p:txBody>
      </p:sp>
      <p:sp>
        <p:nvSpPr>
          <p:cNvPr id="3" name="Fußzeilenplatzhalter 2">
            <a:extLst>
              <a:ext uri="{FF2B5EF4-FFF2-40B4-BE49-F238E27FC236}">
                <a16:creationId xmlns:a16="http://schemas.microsoft.com/office/drawing/2014/main" id="{678D8339-C868-2F84-2D79-1E7AD6316A2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2F83B02-24CF-EEA2-8C91-DD4EDE1BFE6F}"/>
              </a:ext>
            </a:extLst>
          </p:cNvPr>
          <p:cNvSpPr>
            <a:spLocks noGrp="1"/>
          </p:cNvSpPr>
          <p:nvPr>
            <p:ph type="sldNum" sz="quarter" idx="28"/>
          </p:nvPr>
        </p:nvSpPr>
        <p:spPr/>
        <p:txBody>
          <a:bodyPr/>
          <a:lstStyle/>
          <a:p>
            <a:fld id="{BA24374A-C3A8-471A-8837-3FC31668ABE5}" type="slidenum">
              <a:rPr lang="de-DE" smtClean="0"/>
              <a:pPr/>
              <a:t>82</a:t>
            </a:fld>
            <a:endParaRPr lang="de-DE" dirty="0"/>
          </a:p>
        </p:txBody>
      </p:sp>
      <p:sp>
        <p:nvSpPr>
          <p:cNvPr id="5" name="Textplatzhalter 4">
            <a:extLst>
              <a:ext uri="{FF2B5EF4-FFF2-40B4-BE49-F238E27FC236}">
                <a16:creationId xmlns:a16="http://schemas.microsoft.com/office/drawing/2014/main" id="{301D178B-ECA1-201A-DFDE-A48310F5BE03}"/>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7179B71B-2401-D35E-DE8E-7CCEAB9170BC}"/>
              </a:ext>
            </a:extLst>
          </p:cNvPr>
          <p:cNvSpPr>
            <a:spLocks noGrp="1"/>
          </p:cNvSpPr>
          <p:nvPr>
            <p:ph type="body" sz="quarter" idx="29"/>
          </p:nvPr>
        </p:nvSpPr>
        <p:spPr/>
        <p:txBody>
          <a:bodyPr/>
          <a:lstStyle/>
          <a:p>
            <a:pPr marL="0" indent="0">
              <a:buNone/>
            </a:pPr>
            <a:r>
              <a:rPr lang="de-DE" b="1" dirty="0"/>
              <a:t>§ 1 Ziele</a:t>
            </a:r>
          </a:p>
          <a:p>
            <a:r>
              <a:rPr lang="de-DE" dirty="0"/>
              <a:t>(1) Die Barrierefreie-Informationstechnik-Verordnung dient dem Ziel, eine umfassend und grundsätzlich uneingeschränkt </a:t>
            </a:r>
            <a:r>
              <a:rPr lang="de-DE" b="1" dirty="0">
                <a:solidFill>
                  <a:schemeClr val="accent1"/>
                </a:solidFill>
              </a:rPr>
              <a:t>barrierefreie Gestaltung moderner Informations- und Kommunikationstechnik</a:t>
            </a:r>
            <a:r>
              <a:rPr lang="de-DE" dirty="0"/>
              <a:t> zu ermöglichen und zu gewährleisten.</a:t>
            </a:r>
          </a:p>
          <a:p>
            <a:r>
              <a:rPr lang="de-DE" dirty="0"/>
              <a:t>(2) Informationen und Dienstleistungen öffentlicher Stellen, die elektronisch zur Verfügung gestellt werden, sowie elektronisch unterstützte Verwaltungsabläufe mit und innerhalb der Verwaltung, einschließlich der Verfahren zur elektronischen Aktenführung und zur elektronischen Vorgangsbearbeitung, sind </a:t>
            </a:r>
            <a:r>
              <a:rPr lang="de-DE" b="1" dirty="0">
                <a:solidFill>
                  <a:schemeClr val="accent1"/>
                </a:solidFill>
              </a:rPr>
              <a:t>für Menschen mit Behinderungen zugänglich und nutzbar zu gestalten</a:t>
            </a:r>
          </a:p>
          <a:p>
            <a:endParaRPr lang="de-DE" dirty="0"/>
          </a:p>
        </p:txBody>
      </p:sp>
    </p:spTree>
    <p:extLst>
      <p:ext uri="{BB962C8B-B14F-4D97-AF65-F5344CB8AC3E}">
        <p14:creationId xmlns:p14="http://schemas.microsoft.com/office/powerpoint/2010/main" val="37228221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EFC9A-D66A-A652-57BD-C5B84D4C7560}"/>
              </a:ext>
            </a:extLst>
          </p:cNvPr>
          <p:cNvSpPr>
            <a:spLocks noGrp="1"/>
          </p:cNvSpPr>
          <p:nvPr>
            <p:ph type="title"/>
          </p:nvPr>
        </p:nvSpPr>
        <p:spPr/>
        <p:txBody>
          <a:bodyPr/>
          <a:lstStyle/>
          <a:p>
            <a:r>
              <a:rPr lang="en-US" dirty="0"/>
              <a:t>Web Content Accessibility Guidelines (WCAG) 2.1</a:t>
            </a:r>
            <a:endParaRPr lang="de-DE" dirty="0"/>
          </a:p>
        </p:txBody>
      </p:sp>
      <p:sp>
        <p:nvSpPr>
          <p:cNvPr id="3" name="Fußzeilenplatzhalter 2">
            <a:extLst>
              <a:ext uri="{FF2B5EF4-FFF2-40B4-BE49-F238E27FC236}">
                <a16:creationId xmlns:a16="http://schemas.microsoft.com/office/drawing/2014/main" id="{57097D98-336D-57DE-0DBE-5111992976E5}"/>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AAAABB00-80B1-162D-2B50-EB3FFD3A271F}"/>
              </a:ext>
            </a:extLst>
          </p:cNvPr>
          <p:cNvSpPr>
            <a:spLocks noGrp="1"/>
          </p:cNvSpPr>
          <p:nvPr>
            <p:ph type="sldNum" sz="quarter" idx="28"/>
          </p:nvPr>
        </p:nvSpPr>
        <p:spPr/>
        <p:txBody>
          <a:bodyPr/>
          <a:lstStyle/>
          <a:p>
            <a:fld id="{BA24374A-C3A8-471A-8837-3FC31668ABE5}" type="slidenum">
              <a:rPr lang="de-DE" smtClean="0"/>
              <a:pPr/>
              <a:t>83</a:t>
            </a:fld>
            <a:endParaRPr lang="de-DE" dirty="0"/>
          </a:p>
        </p:txBody>
      </p:sp>
      <p:sp>
        <p:nvSpPr>
          <p:cNvPr id="5" name="Textplatzhalter 4">
            <a:extLst>
              <a:ext uri="{FF2B5EF4-FFF2-40B4-BE49-F238E27FC236}">
                <a16:creationId xmlns:a16="http://schemas.microsoft.com/office/drawing/2014/main" id="{0B105F76-34E2-6D72-1265-3B5DBDBD6E13}"/>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AE311E5F-08BA-FD6B-BF21-7ADADE1E9A95}"/>
              </a:ext>
            </a:extLst>
          </p:cNvPr>
          <p:cNvSpPr>
            <a:spLocks noGrp="1"/>
          </p:cNvSpPr>
          <p:nvPr>
            <p:ph type="body" sz="quarter" idx="29"/>
          </p:nvPr>
        </p:nvSpPr>
        <p:spPr/>
        <p:txBody>
          <a:bodyPr>
            <a:normAutofit fontScale="62500" lnSpcReduction="20000"/>
          </a:bodyPr>
          <a:lstStyle/>
          <a:p>
            <a:r>
              <a:rPr lang="en-US" dirty="0"/>
              <a:t>Perceivable</a:t>
            </a:r>
          </a:p>
          <a:p>
            <a:pPr lvl="1"/>
            <a:r>
              <a:rPr lang="en-US" dirty="0"/>
              <a:t>Provide</a:t>
            </a:r>
            <a:r>
              <a:rPr lang="en-US" b="1" dirty="0"/>
              <a:t> text alternatives</a:t>
            </a:r>
            <a:r>
              <a:rPr lang="en-US" dirty="0"/>
              <a:t> for non-text content, </a:t>
            </a:r>
          </a:p>
          <a:p>
            <a:pPr lvl="1"/>
            <a:r>
              <a:rPr lang="en-US" dirty="0"/>
              <a:t>Provide captions and other </a:t>
            </a:r>
            <a:r>
              <a:rPr lang="en-US" b="1" dirty="0"/>
              <a:t>alternatives for multimedia</a:t>
            </a:r>
            <a:r>
              <a:rPr lang="en-US" dirty="0"/>
              <a:t>.</a:t>
            </a:r>
          </a:p>
          <a:p>
            <a:pPr lvl="1"/>
            <a:r>
              <a:rPr lang="en-US" dirty="0"/>
              <a:t>Create content that can be </a:t>
            </a:r>
            <a:r>
              <a:rPr lang="en-US" b="1" dirty="0"/>
              <a:t>presented in different ways</a:t>
            </a:r>
            <a:r>
              <a:rPr lang="en-US" dirty="0"/>
              <a:t>, including by assistive technologies, without losing meaning.</a:t>
            </a:r>
          </a:p>
          <a:p>
            <a:pPr lvl="1"/>
            <a:r>
              <a:rPr lang="en-US" dirty="0"/>
              <a:t>Make it easier for users to</a:t>
            </a:r>
            <a:r>
              <a:rPr lang="en-US" b="1" dirty="0"/>
              <a:t> see and hear </a:t>
            </a:r>
            <a:r>
              <a:rPr lang="en-US" dirty="0"/>
              <a:t>content.</a:t>
            </a:r>
          </a:p>
          <a:p>
            <a:r>
              <a:rPr lang="en-US" dirty="0"/>
              <a:t>Operable</a:t>
            </a:r>
          </a:p>
          <a:p>
            <a:pPr lvl="1"/>
            <a:r>
              <a:rPr lang="en-US" dirty="0"/>
              <a:t>Make all functionality available from a </a:t>
            </a:r>
            <a:r>
              <a:rPr lang="en-US" b="1" dirty="0"/>
              <a:t>keyboard</a:t>
            </a:r>
            <a:r>
              <a:rPr lang="en-US" dirty="0"/>
              <a:t>.</a:t>
            </a:r>
          </a:p>
          <a:p>
            <a:pPr lvl="1"/>
            <a:r>
              <a:rPr lang="en-US" dirty="0"/>
              <a:t>Give users </a:t>
            </a:r>
            <a:r>
              <a:rPr lang="en-US" b="1" dirty="0"/>
              <a:t>enough time</a:t>
            </a:r>
            <a:r>
              <a:rPr lang="en-US" dirty="0"/>
              <a:t> to read and use content.</a:t>
            </a:r>
          </a:p>
          <a:p>
            <a:pPr lvl="1"/>
            <a:r>
              <a:rPr lang="en-US" b="1" dirty="0"/>
              <a:t>Do not use content that causes seizures or physical reactions</a:t>
            </a:r>
            <a:r>
              <a:rPr lang="en-US" dirty="0"/>
              <a:t>.</a:t>
            </a:r>
          </a:p>
          <a:p>
            <a:pPr lvl="1"/>
            <a:r>
              <a:rPr lang="en-US" dirty="0"/>
              <a:t>Help users </a:t>
            </a:r>
            <a:r>
              <a:rPr lang="en-US" b="1" dirty="0"/>
              <a:t>navigate</a:t>
            </a:r>
            <a:r>
              <a:rPr lang="en-US" dirty="0"/>
              <a:t> and find content.</a:t>
            </a:r>
          </a:p>
          <a:p>
            <a:pPr lvl="1"/>
            <a:r>
              <a:rPr lang="en-US" dirty="0"/>
              <a:t>Make it easier to use</a:t>
            </a:r>
            <a:r>
              <a:rPr lang="en-US" b="1" dirty="0"/>
              <a:t> inputs other </a:t>
            </a:r>
            <a:r>
              <a:rPr lang="en-US" dirty="0"/>
              <a:t>than keyboard.</a:t>
            </a:r>
          </a:p>
          <a:p>
            <a:r>
              <a:rPr lang="en-US" dirty="0"/>
              <a:t>Understandable</a:t>
            </a:r>
          </a:p>
          <a:p>
            <a:pPr lvl="1"/>
            <a:r>
              <a:rPr lang="en-US" dirty="0"/>
              <a:t>Make text </a:t>
            </a:r>
            <a:r>
              <a:rPr lang="en-US" b="1" dirty="0"/>
              <a:t>readable and understandable</a:t>
            </a:r>
            <a:r>
              <a:rPr lang="en-US" dirty="0"/>
              <a:t>.</a:t>
            </a:r>
          </a:p>
          <a:p>
            <a:pPr lvl="1"/>
            <a:r>
              <a:rPr lang="en-US" dirty="0"/>
              <a:t>Make content appear and operate in </a:t>
            </a:r>
            <a:r>
              <a:rPr lang="en-US" b="1" dirty="0"/>
              <a:t>predictable ways</a:t>
            </a:r>
            <a:r>
              <a:rPr lang="en-US" dirty="0"/>
              <a:t>.</a:t>
            </a:r>
          </a:p>
          <a:p>
            <a:pPr lvl="1"/>
            <a:r>
              <a:rPr lang="en-US" dirty="0"/>
              <a:t>Help users </a:t>
            </a:r>
            <a:r>
              <a:rPr lang="en-US" b="1" dirty="0"/>
              <a:t>avoid and correct mistakes</a:t>
            </a:r>
            <a:r>
              <a:rPr lang="en-US" dirty="0"/>
              <a:t>.</a:t>
            </a:r>
          </a:p>
          <a:p>
            <a:r>
              <a:rPr lang="en-US" dirty="0"/>
              <a:t>Robust</a:t>
            </a:r>
          </a:p>
          <a:p>
            <a:pPr lvl="1"/>
            <a:r>
              <a:rPr lang="en-US" dirty="0"/>
              <a:t>Maximize </a:t>
            </a:r>
            <a:r>
              <a:rPr lang="en-US" b="1" dirty="0"/>
              <a:t>compatibility</a:t>
            </a:r>
            <a:r>
              <a:rPr lang="en-US" dirty="0"/>
              <a:t> with current and future user tools.”</a:t>
            </a:r>
          </a:p>
          <a:p>
            <a:endParaRPr lang="en-US" dirty="0">
              <a:effectLst/>
            </a:endParaRPr>
          </a:p>
          <a:p>
            <a:endParaRPr lang="de-DE" dirty="0"/>
          </a:p>
          <a:p>
            <a:endParaRPr lang="de-DE" dirty="0"/>
          </a:p>
        </p:txBody>
      </p:sp>
    </p:spTree>
    <p:extLst>
      <p:ext uri="{BB962C8B-B14F-4D97-AF65-F5344CB8AC3E}">
        <p14:creationId xmlns:p14="http://schemas.microsoft.com/office/powerpoint/2010/main" val="1789598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83065E-E8AC-692F-670D-6C6C08AECAA9}"/>
              </a:ext>
            </a:extLst>
          </p:cNvPr>
          <p:cNvSpPr>
            <a:spLocks noGrp="1"/>
          </p:cNvSpPr>
          <p:nvPr>
            <p:ph type="title"/>
          </p:nvPr>
        </p:nvSpPr>
        <p:spPr/>
        <p:txBody>
          <a:bodyPr/>
          <a:lstStyle/>
          <a:p>
            <a:r>
              <a:rPr lang="de-DE" dirty="0"/>
              <a:t>User Interface Guidelines</a:t>
            </a:r>
          </a:p>
        </p:txBody>
      </p:sp>
      <p:sp>
        <p:nvSpPr>
          <p:cNvPr id="3" name="Fußzeilenplatzhalter 2">
            <a:extLst>
              <a:ext uri="{FF2B5EF4-FFF2-40B4-BE49-F238E27FC236}">
                <a16:creationId xmlns:a16="http://schemas.microsoft.com/office/drawing/2014/main" id="{116880B6-6B65-B8C4-80D4-B6648E333C3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4D849FB-F901-2600-D752-8D0D0B22EB6D}"/>
              </a:ext>
            </a:extLst>
          </p:cNvPr>
          <p:cNvSpPr>
            <a:spLocks noGrp="1"/>
          </p:cNvSpPr>
          <p:nvPr>
            <p:ph type="sldNum" sz="quarter" idx="28"/>
          </p:nvPr>
        </p:nvSpPr>
        <p:spPr/>
        <p:txBody>
          <a:bodyPr/>
          <a:lstStyle/>
          <a:p>
            <a:fld id="{BA24374A-C3A8-471A-8837-3FC31668ABE5}" type="slidenum">
              <a:rPr lang="de-DE" smtClean="0"/>
              <a:pPr/>
              <a:t>84</a:t>
            </a:fld>
            <a:endParaRPr lang="de-DE" dirty="0"/>
          </a:p>
        </p:txBody>
      </p:sp>
      <p:sp>
        <p:nvSpPr>
          <p:cNvPr id="5" name="Textplatzhalter 4">
            <a:extLst>
              <a:ext uri="{FF2B5EF4-FFF2-40B4-BE49-F238E27FC236}">
                <a16:creationId xmlns:a16="http://schemas.microsoft.com/office/drawing/2014/main" id="{EE4805DB-0D4C-6901-E0A2-12E7743459B2}"/>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D45E314C-BD4F-9703-9A4A-9FD16F146ABB}"/>
              </a:ext>
            </a:extLst>
          </p:cNvPr>
          <p:cNvSpPr>
            <a:spLocks noGrp="1"/>
          </p:cNvSpPr>
          <p:nvPr>
            <p:ph type="body" sz="quarter" idx="29"/>
          </p:nvPr>
        </p:nvSpPr>
        <p:spPr/>
        <p:txBody>
          <a:bodyPr/>
          <a:lstStyle/>
          <a:p>
            <a:r>
              <a:rPr lang="en-US" dirty="0"/>
              <a:t>Define how the user interface</a:t>
            </a:r>
          </a:p>
          <a:p>
            <a:pPr lvl="1"/>
            <a:r>
              <a:rPr lang="en-US" dirty="0">
                <a:effectLst/>
              </a:rPr>
              <a:t>looks</a:t>
            </a:r>
          </a:p>
          <a:p>
            <a:pPr lvl="1"/>
            <a:r>
              <a:rPr lang="en-US" dirty="0"/>
              <a:t>is being operated</a:t>
            </a:r>
          </a:p>
          <a:p>
            <a:pPr lvl="1"/>
            <a:r>
              <a:rPr lang="en-US" dirty="0"/>
              <a:t>reacts</a:t>
            </a:r>
          </a:p>
          <a:p>
            <a:pPr lvl="1"/>
            <a:r>
              <a:rPr lang="en-US" dirty="0"/>
              <a:t>feels</a:t>
            </a:r>
          </a:p>
          <a:p>
            <a:r>
              <a:rPr lang="en-US" dirty="0"/>
              <a:t>Usually most is “encoded” in the libraries, frameworks and corresponding UI builder</a:t>
            </a:r>
          </a:p>
          <a:p>
            <a:r>
              <a:rPr lang="en-US" b="1" dirty="0">
                <a:solidFill>
                  <a:schemeClr val="accent1"/>
                </a:solidFill>
              </a:rPr>
              <a:t>Need to learn, how to find it and how to read it</a:t>
            </a:r>
          </a:p>
          <a:p>
            <a:pPr marL="0" indent="0">
              <a:buNone/>
            </a:pPr>
            <a:endParaRPr lang="en-US" dirty="0"/>
          </a:p>
          <a:p>
            <a:endParaRPr lang="de-DE" dirty="0"/>
          </a:p>
          <a:p>
            <a:endParaRPr lang="de-DE" dirty="0"/>
          </a:p>
        </p:txBody>
      </p:sp>
      <p:pic>
        <p:nvPicPr>
          <p:cNvPr id="7" name="Grafik 6">
            <a:extLst>
              <a:ext uri="{FF2B5EF4-FFF2-40B4-BE49-F238E27FC236}">
                <a16:creationId xmlns:a16="http://schemas.microsoft.com/office/drawing/2014/main" id="{66EE3595-C10D-4806-3FFF-4C5486035231}"/>
              </a:ext>
            </a:extLst>
          </p:cNvPr>
          <p:cNvPicPr>
            <a:picLocks noChangeAspect="1"/>
          </p:cNvPicPr>
          <p:nvPr/>
        </p:nvPicPr>
        <p:blipFill rotWithShape="1">
          <a:blip r:embed="rId2"/>
          <a:srcRect l="33236" t="14002" r="15011" b="38452"/>
          <a:stretch/>
        </p:blipFill>
        <p:spPr>
          <a:xfrm>
            <a:off x="2368316" y="4620756"/>
            <a:ext cx="2575142" cy="1501782"/>
          </a:xfrm>
          <a:prstGeom prst="rect">
            <a:avLst/>
          </a:prstGeom>
        </p:spPr>
      </p:pic>
      <p:pic>
        <p:nvPicPr>
          <p:cNvPr id="8" name="Grafik 7">
            <a:extLst>
              <a:ext uri="{FF2B5EF4-FFF2-40B4-BE49-F238E27FC236}">
                <a16:creationId xmlns:a16="http://schemas.microsoft.com/office/drawing/2014/main" id="{1E18BA6F-1149-65A7-90E7-8A8110B02219}"/>
              </a:ext>
            </a:extLst>
          </p:cNvPr>
          <p:cNvPicPr>
            <a:picLocks noChangeAspect="1"/>
          </p:cNvPicPr>
          <p:nvPr/>
        </p:nvPicPr>
        <p:blipFill rotWithShape="1">
          <a:blip r:embed="rId3"/>
          <a:srcRect l="27377" t="28869" r="40558" b="24560"/>
          <a:stretch/>
        </p:blipFill>
        <p:spPr>
          <a:xfrm>
            <a:off x="799899" y="4627902"/>
            <a:ext cx="1261538" cy="1535786"/>
          </a:xfrm>
          <a:prstGeom prst="rect">
            <a:avLst/>
          </a:prstGeom>
        </p:spPr>
      </p:pic>
      <p:pic>
        <p:nvPicPr>
          <p:cNvPr id="9" name="Grafik 8">
            <a:extLst>
              <a:ext uri="{FF2B5EF4-FFF2-40B4-BE49-F238E27FC236}">
                <a16:creationId xmlns:a16="http://schemas.microsoft.com/office/drawing/2014/main" id="{E7945063-5655-8CB4-CE3C-FBD7D14749E9}"/>
              </a:ext>
            </a:extLst>
          </p:cNvPr>
          <p:cNvPicPr>
            <a:picLocks noChangeAspect="1"/>
          </p:cNvPicPr>
          <p:nvPr/>
        </p:nvPicPr>
        <p:blipFill rotWithShape="1">
          <a:blip r:embed="rId4"/>
          <a:srcRect l="57807" t="17799" r="18355" b="39795"/>
          <a:stretch/>
        </p:blipFill>
        <p:spPr>
          <a:xfrm>
            <a:off x="7787193" y="4515556"/>
            <a:ext cx="1096916" cy="1606982"/>
          </a:xfrm>
          <a:prstGeom prst="rect">
            <a:avLst/>
          </a:prstGeom>
        </p:spPr>
      </p:pic>
      <p:pic>
        <p:nvPicPr>
          <p:cNvPr id="10" name="Grafik 9">
            <a:extLst>
              <a:ext uri="{FF2B5EF4-FFF2-40B4-BE49-F238E27FC236}">
                <a16:creationId xmlns:a16="http://schemas.microsoft.com/office/drawing/2014/main" id="{79EAE137-4A2F-0310-0C76-81283E5C143A}"/>
              </a:ext>
            </a:extLst>
          </p:cNvPr>
          <p:cNvPicPr>
            <a:picLocks noChangeAspect="1"/>
          </p:cNvPicPr>
          <p:nvPr/>
        </p:nvPicPr>
        <p:blipFill rotWithShape="1">
          <a:blip r:embed="rId5"/>
          <a:srcRect l="21275" t="37955" r="20534" b="8079"/>
          <a:stretch/>
        </p:blipFill>
        <p:spPr>
          <a:xfrm>
            <a:off x="5184602" y="4523867"/>
            <a:ext cx="2518735" cy="1616188"/>
          </a:xfrm>
          <a:prstGeom prst="rect">
            <a:avLst/>
          </a:prstGeom>
        </p:spPr>
      </p:pic>
    </p:spTree>
    <p:extLst>
      <p:ext uri="{BB962C8B-B14F-4D97-AF65-F5344CB8AC3E}">
        <p14:creationId xmlns:p14="http://schemas.microsoft.com/office/powerpoint/2010/main" val="15828733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6DC6D5-F099-8FEA-A8CD-CB9E72AB17C3}"/>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C84260E4-996E-DDFA-80E6-BE53F2EC4A14}"/>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935B6DAD-7DBD-8A54-CCD9-A730C1D11BCD}"/>
              </a:ext>
            </a:extLst>
          </p:cNvPr>
          <p:cNvSpPr>
            <a:spLocks noGrp="1"/>
          </p:cNvSpPr>
          <p:nvPr>
            <p:ph type="sldNum" sz="quarter" idx="28"/>
          </p:nvPr>
        </p:nvSpPr>
        <p:spPr/>
        <p:txBody>
          <a:bodyPr/>
          <a:lstStyle/>
          <a:p>
            <a:fld id="{BA24374A-C3A8-471A-8837-3FC31668ABE5}" type="slidenum">
              <a:rPr lang="de-DE" smtClean="0"/>
              <a:pPr/>
              <a:t>85</a:t>
            </a:fld>
            <a:endParaRPr lang="de-DE" dirty="0"/>
          </a:p>
        </p:txBody>
      </p:sp>
      <p:sp>
        <p:nvSpPr>
          <p:cNvPr id="5" name="Textplatzhalter 4">
            <a:extLst>
              <a:ext uri="{FF2B5EF4-FFF2-40B4-BE49-F238E27FC236}">
                <a16:creationId xmlns:a16="http://schemas.microsoft.com/office/drawing/2014/main" id="{DD6B6865-D327-A43B-7686-36A07E93DE20}"/>
              </a:ext>
            </a:extLst>
          </p:cNvPr>
          <p:cNvSpPr>
            <a:spLocks noGrp="1"/>
          </p:cNvSpPr>
          <p:nvPr>
            <p:ph type="body" sz="quarter" idx="21"/>
          </p:nvPr>
        </p:nvSpPr>
        <p:spPr/>
        <p:txBody>
          <a:bodyPr/>
          <a:lstStyle/>
          <a:p>
            <a:endParaRPr lang="de-DE"/>
          </a:p>
        </p:txBody>
      </p:sp>
      <p:sp>
        <p:nvSpPr>
          <p:cNvPr id="6" name="Textplatzhalter 5">
            <a:extLst>
              <a:ext uri="{FF2B5EF4-FFF2-40B4-BE49-F238E27FC236}">
                <a16:creationId xmlns:a16="http://schemas.microsoft.com/office/drawing/2014/main" id="{77E219C9-094F-D3A6-A069-00CA814A16CE}"/>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3AFDDDB1-C3F0-E8F5-D803-8DFA39905A52}"/>
              </a:ext>
            </a:extLst>
          </p:cNvPr>
          <p:cNvPicPr>
            <a:picLocks noChangeAspect="1"/>
          </p:cNvPicPr>
          <p:nvPr/>
        </p:nvPicPr>
        <p:blipFill>
          <a:blip r:embed="rId2"/>
          <a:stretch>
            <a:fillRect/>
          </a:stretch>
        </p:blipFill>
        <p:spPr>
          <a:xfrm>
            <a:off x="607219" y="0"/>
            <a:ext cx="10803958" cy="6858000"/>
          </a:xfrm>
          <a:prstGeom prst="rect">
            <a:avLst/>
          </a:prstGeom>
        </p:spPr>
      </p:pic>
    </p:spTree>
    <p:extLst>
      <p:ext uri="{BB962C8B-B14F-4D97-AF65-F5344CB8AC3E}">
        <p14:creationId xmlns:p14="http://schemas.microsoft.com/office/powerpoint/2010/main" val="943337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2E4ED-9310-3CB9-6C08-536932053FFE}"/>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F03636E7-A718-1E90-B763-BF536D9E13B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F7B7C492-A7CF-6A26-160A-509B8D00E4A8}"/>
              </a:ext>
            </a:extLst>
          </p:cNvPr>
          <p:cNvSpPr>
            <a:spLocks noGrp="1"/>
          </p:cNvSpPr>
          <p:nvPr>
            <p:ph type="sldNum" sz="quarter" idx="28"/>
          </p:nvPr>
        </p:nvSpPr>
        <p:spPr/>
        <p:txBody>
          <a:bodyPr/>
          <a:lstStyle/>
          <a:p>
            <a:fld id="{BA24374A-C3A8-471A-8837-3FC31668ABE5}" type="slidenum">
              <a:rPr lang="de-DE" smtClean="0"/>
              <a:pPr/>
              <a:t>86</a:t>
            </a:fld>
            <a:endParaRPr lang="de-DE" dirty="0"/>
          </a:p>
        </p:txBody>
      </p:sp>
      <p:sp>
        <p:nvSpPr>
          <p:cNvPr id="5" name="Textplatzhalter 4">
            <a:extLst>
              <a:ext uri="{FF2B5EF4-FFF2-40B4-BE49-F238E27FC236}">
                <a16:creationId xmlns:a16="http://schemas.microsoft.com/office/drawing/2014/main" id="{503368DB-B4D1-6859-1DB3-021820EB6C0C}"/>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FB6AC950-D923-09F9-2D46-A13937856440}"/>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EA947DF7-DE80-3652-3613-35D590869D48}"/>
              </a:ext>
            </a:extLst>
          </p:cNvPr>
          <p:cNvPicPr>
            <a:picLocks noChangeAspect="1"/>
          </p:cNvPicPr>
          <p:nvPr/>
        </p:nvPicPr>
        <p:blipFill>
          <a:blip r:embed="rId2"/>
          <a:stretch>
            <a:fillRect/>
          </a:stretch>
        </p:blipFill>
        <p:spPr>
          <a:xfrm>
            <a:off x="32884" y="539749"/>
            <a:ext cx="6529410" cy="5554512"/>
          </a:xfrm>
          <a:prstGeom prst="rect">
            <a:avLst/>
          </a:prstGeom>
        </p:spPr>
      </p:pic>
      <p:pic>
        <p:nvPicPr>
          <p:cNvPr id="8" name="Grafik 7">
            <a:extLst>
              <a:ext uri="{FF2B5EF4-FFF2-40B4-BE49-F238E27FC236}">
                <a16:creationId xmlns:a16="http://schemas.microsoft.com/office/drawing/2014/main" id="{A27FC93F-B6FF-A5A1-AEE3-FBDBA123888F}"/>
              </a:ext>
            </a:extLst>
          </p:cNvPr>
          <p:cNvPicPr>
            <a:picLocks noChangeAspect="1"/>
          </p:cNvPicPr>
          <p:nvPr/>
        </p:nvPicPr>
        <p:blipFill>
          <a:blip r:embed="rId3"/>
          <a:stretch>
            <a:fillRect/>
          </a:stretch>
        </p:blipFill>
        <p:spPr>
          <a:xfrm>
            <a:off x="5664415" y="572398"/>
            <a:ext cx="6527585" cy="5556940"/>
          </a:xfrm>
          <a:prstGeom prst="rect">
            <a:avLst/>
          </a:prstGeom>
        </p:spPr>
      </p:pic>
    </p:spTree>
    <p:extLst>
      <p:ext uri="{BB962C8B-B14F-4D97-AF65-F5344CB8AC3E}">
        <p14:creationId xmlns:p14="http://schemas.microsoft.com/office/powerpoint/2010/main" val="35157388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DE64F-39F6-2E28-7E58-8B565425224D}"/>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AD255A97-7265-B0A1-6703-6D0AF245AD6B}"/>
              </a:ext>
            </a:extLst>
          </p:cNvPr>
          <p:cNvSpPr>
            <a:spLocks noGrp="1"/>
          </p:cNvSpPr>
          <p:nvPr>
            <p:ph type="ftr" sz="quarter" idx="27"/>
          </p:nvPr>
        </p:nvSpPr>
        <p:spPr/>
        <p:txBody>
          <a:bodyPr/>
          <a:lstStyle/>
          <a:p>
            <a:r>
              <a:rPr lang="de-DE" dirty="0"/>
              <a:t>Prof. Dr. Valentin Schwind</a:t>
            </a:r>
          </a:p>
        </p:txBody>
      </p:sp>
      <p:sp>
        <p:nvSpPr>
          <p:cNvPr id="4" name="Foliennummernplatzhalter 3">
            <a:extLst>
              <a:ext uri="{FF2B5EF4-FFF2-40B4-BE49-F238E27FC236}">
                <a16:creationId xmlns:a16="http://schemas.microsoft.com/office/drawing/2014/main" id="{A78EED1D-D8D6-EBB0-7048-AB8931F9DE41}"/>
              </a:ext>
            </a:extLst>
          </p:cNvPr>
          <p:cNvSpPr>
            <a:spLocks noGrp="1"/>
          </p:cNvSpPr>
          <p:nvPr>
            <p:ph type="sldNum" sz="quarter" idx="28"/>
          </p:nvPr>
        </p:nvSpPr>
        <p:spPr/>
        <p:txBody>
          <a:bodyPr/>
          <a:lstStyle/>
          <a:p>
            <a:fld id="{BA24374A-C3A8-471A-8837-3FC31668ABE5}" type="slidenum">
              <a:rPr lang="de-DE" smtClean="0"/>
              <a:pPr/>
              <a:t>87</a:t>
            </a:fld>
            <a:endParaRPr lang="de-DE" dirty="0"/>
          </a:p>
        </p:txBody>
      </p:sp>
      <p:sp>
        <p:nvSpPr>
          <p:cNvPr id="5" name="Textplatzhalter 4">
            <a:extLst>
              <a:ext uri="{FF2B5EF4-FFF2-40B4-BE49-F238E27FC236}">
                <a16:creationId xmlns:a16="http://schemas.microsoft.com/office/drawing/2014/main" id="{B47E4BC7-EC3A-EF86-AA50-3DE5FE0D9E1F}"/>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5C3E226E-0A89-ED0C-6E40-A98B318412F0}"/>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752AF538-E073-C89A-3656-356BF11C4B4F}"/>
              </a:ext>
            </a:extLst>
          </p:cNvPr>
          <p:cNvPicPr>
            <a:picLocks noChangeAspect="1"/>
          </p:cNvPicPr>
          <p:nvPr/>
        </p:nvPicPr>
        <p:blipFill>
          <a:blip r:embed="rId2"/>
          <a:stretch>
            <a:fillRect/>
          </a:stretch>
        </p:blipFill>
        <p:spPr>
          <a:xfrm>
            <a:off x="5307841" y="699029"/>
            <a:ext cx="6800900" cy="5317067"/>
          </a:xfrm>
          <a:prstGeom prst="rect">
            <a:avLst/>
          </a:prstGeom>
        </p:spPr>
      </p:pic>
      <p:pic>
        <p:nvPicPr>
          <p:cNvPr id="8" name="Grafik 7">
            <a:extLst>
              <a:ext uri="{FF2B5EF4-FFF2-40B4-BE49-F238E27FC236}">
                <a16:creationId xmlns:a16="http://schemas.microsoft.com/office/drawing/2014/main" id="{40CD21D7-85D0-BFEC-F909-02DFD6212C5E}"/>
              </a:ext>
            </a:extLst>
          </p:cNvPr>
          <p:cNvPicPr>
            <a:picLocks noChangeAspect="1"/>
          </p:cNvPicPr>
          <p:nvPr/>
        </p:nvPicPr>
        <p:blipFill>
          <a:blip r:embed="rId3"/>
          <a:stretch>
            <a:fillRect/>
          </a:stretch>
        </p:blipFill>
        <p:spPr>
          <a:xfrm>
            <a:off x="1" y="673034"/>
            <a:ext cx="6561868" cy="5403892"/>
          </a:xfrm>
          <a:prstGeom prst="rect">
            <a:avLst/>
          </a:prstGeom>
        </p:spPr>
      </p:pic>
    </p:spTree>
    <p:extLst>
      <p:ext uri="{BB962C8B-B14F-4D97-AF65-F5344CB8AC3E}">
        <p14:creationId xmlns:p14="http://schemas.microsoft.com/office/powerpoint/2010/main" val="26248627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7F90C-348D-878C-AC34-8A3809ECF6E1}"/>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C0AD9AED-0FB9-A233-E484-643E76C4FB31}"/>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E387360C-7FB6-D47F-D7C4-70C96544B2BC}"/>
              </a:ext>
            </a:extLst>
          </p:cNvPr>
          <p:cNvSpPr>
            <a:spLocks noGrp="1"/>
          </p:cNvSpPr>
          <p:nvPr>
            <p:ph type="sldNum" sz="quarter" idx="28"/>
          </p:nvPr>
        </p:nvSpPr>
        <p:spPr/>
        <p:txBody>
          <a:bodyPr/>
          <a:lstStyle/>
          <a:p>
            <a:fld id="{BA24374A-C3A8-471A-8837-3FC31668ABE5}" type="slidenum">
              <a:rPr lang="de-DE" smtClean="0"/>
              <a:pPr/>
              <a:t>88</a:t>
            </a:fld>
            <a:endParaRPr lang="de-DE" dirty="0"/>
          </a:p>
        </p:txBody>
      </p:sp>
      <p:sp>
        <p:nvSpPr>
          <p:cNvPr id="5" name="Textplatzhalter 4">
            <a:extLst>
              <a:ext uri="{FF2B5EF4-FFF2-40B4-BE49-F238E27FC236}">
                <a16:creationId xmlns:a16="http://schemas.microsoft.com/office/drawing/2014/main" id="{0C1883CC-1851-41E7-53A7-1CF9146D38BF}"/>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D2C57D8B-04E4-B94D-E369-A42C8C266CF6}"/>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BA24CD10-20F0-45C4-A8B7-2D43B3CDEDA5}"/>
              </a:ext>
            </a:extLst>
          </p:cNvPr>
          <p:cNvPicPr>
            <a:picLocks noChangeAspect="1"/>
          </p:cNvPicPr>
          <p:nvPr/>
        </p:nvPicPr>
        <p:blipFill>
          <a:blip r:embed="rId2"/>
          <a:stretch>
            <a:fillRect/>
          </a:stretch>
        </p:blipFill>
        <p:spPr>
          <a:xfrm>
            <a:off x="-1" y="0"/>
            <a:ext cx="9350463" cy="6220178"/>
          </a:xfrm>
          <a:prstGeom prst="rect">
            <a:avLst/>
          </a:prstGeom>
        </p:spPr>
      </p:pic>
      <p:pic>
        <p:nvPicPr>
          <p:cNvPr id="8" name="Grafik 7">
            <a:extLst>
              <a:ext uri="{FF2B5EF4-FFF2-40B4-BE49-F238E27FC236}">
                <a16:creationId xmlns:a16="http://schemas.microsoft.com/office/drawing/2014/main" id="{18136AD0-13D8-295D-1732-D833231328E3}"/>
              </a:ext>
            </a:extLst>
          </p:cNvPr>
          <p:cNvPicPr>
            <a:picLocks noChangeAspect="1"/>
          </p:cNvPicPr>
          <p:nvPr/>
        </p:nvPicPr>
        <p:blipFill>
          <a:blip r:embed="rId3"/>
          <a:stretch>
            <a:fillRect/>
          </a:stretch>
        </p:blipFill>
        <p:spPr>
          <a:xfrm>
            <a:off x="5756889" y="0"/>
            <a:ext cx="6435111" cy="4452600"/>
          </a:xfrm>
          <a:prstGeom prst="rect">
            <a:avLst/>
          </a:prstGeom>
        </p:spPr>
      </p:pic>
    </p:spTree>
    <p:extLst>
      <p:ext uri="{BB962C8B-B14F-4D97-AF65-F5344CB8AC3E}">
        <p14:creationId xmlns:p14="http://schemas.microsoft.com/office/powerpoint/2010/main" val="19263188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DA5D4-9346-6061-A62E-EB124E85A7F4}"/>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FEF42DC0-90E6-6895-2671-7726C3C5EC0B}"/>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25078505-EC5F-9375-A7B7-DDC379B8A9E4}"/>
              </a:ext>
            </a:extLst>
          </p:cNvPr>
          <p:cNvSpPr>
            <a:spLocks noGrp="1"/>
          </p:cNvSpPr>
          <p:nvPr>
            <p:ph type="sldNum" sz="quarter" idx="28"/>
          </p:nvPr>
        </p:nvSpPr>
        <p:spPr/>
        <p:txBody>
          <a:bodyPr/>
          <a:lstStyle/>
          <a:p>
            <a:fld id="{BA24374A-C3A8-471A-8837-3FC31668ABE5}" type="slidenum">
              <a:rPr lang="de-DE" smtClean="0"/>
              <a:pPr/>
              <a:t>89</a:t>
            </a:fld>
            <a:endParaRPr lang="de-DE" dirty="0"/>
          </a:p>
        </p:txBody>
      </p:sp>
      <p:sp>
        <p:nvSpPr>
          <p:cNvPr id="5" name="Textplatzhalter 4">
            <a:extLst>
              <a:ext uri="{FF2B5EF4-FFF2-40B4-BE49-F238E27FC236}">
                <a16:creationId xmlns:a16="http://schemas.microsoft.com/office/drawing/2014/main" id="{016D795B-7771-61EF-9528-7390AF4F9BA1}"/>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760CB913-5DD7-07CC-1B12-B7CA0F41CC5B}"/>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161E3160-5B86-62F7-5BF4-3B20E6B6FC02}"/>
              </a:ext>
            </a:extLst>
          </p:cNvPr>
          <p:cNvPicPr>
            <a:picLocks noChangeAspect="1"/>
          </p:cNvPicPr>
          <p:nvPr/>
        </p:nvPicPr>
        <p:blipFill>
          <a:blip r:embed="rId2"/>
          <a:stretch>
            <a:fillRect/>
          </a:stretch>
        </p:blipFill>
        <p:spPr>
          <a:xfrm>
            <a:off x="695325" y="115888"/>
            <a:ext cx="9580517" cy="5663250"/>
          </a:xfrm>
          <a:prstGeom prst="rect">
            <a:avLst/>
          </a:prstGeom>
        </p:spPr>
      </p:pic>
      <p:sp>
        <p:nvSpPr>
          <p:cNvPr id="8" name="Rechteck 7">
            <a:extLst>
              <a:ext uri="{FF2B5EF4-FFF2-40B4-BE49-F238E27FC236}">
                <a16:creationId xmlns:a16="http://schemas.microsoft.com/office/drawing/2014/main" id="{7FDF8A08-D966-9DAF-236C-EF4552F3574A}"/>
              </a:ext>
            </a:extLst>
          </p:cNvPr>
          <p:cNvSpPr/>
          <p:nvPr/>
        </p:nvSpPr>
        <p:spPr>
          <a:xfrm>
            <a:off x="695325" y="5903533"/>
            <a:ext cx="6096000" cy="261610"/>
          </a:xfrm>
          <a:prstGeom prst="rect">
            <a:avLst/>
          </a:prstGeom>
        </p:spPr>
        <p:txBody>
          <a:bodyPr>
            <a:spAutoFit/>
          </a:bodyPr>
          <a:lstStyle/>
          <a:p>
            <a:r>
              <a:rPr lang="de-DE" sz="1100" dirty="0">
                <a:solidFill>
                  <a:schemeClr val="bg1">
                    <a:lumMod val="65000"/>
                  </a:schemeClr>
                </a:solidFill>
              </a:rPr>
              <a:t>https://webstyleguide.com/</a:t>
            </a:r>
          </a:p>
        </p:txBody>
      </p:sp>
    </p:spTree>
    <p:extLst>
      <p:ext uri="{BB962C8B-B14F-4D97-AF65-F5344CB8AC3E}">
        <p14:creationId xmlns:p14="http://schemas.microsoft.com/office/powerpoint/2010/main" val="427436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1C123-0F28-2EEC-CC85-75C3FC6EFB76}"/>
              </a:ext>
            </a:extLst>
          </p:cNvPr>
          <p:cNvSpPr>
            <a:spLocks noGrp="1"/>
          </p:cNvSpPr>
          <p:nvPr>
            <p:ph type="title"/>
          </p:nvPr>
        </p:nvSpPr>
        <p:spPr/>
        <p:txBody>
          <a:bodyPr/>
          <a:lstStyle/>
          <a:p>
            <a:r>
              <a:rPr lang="en-US"/>
              <a:t>Principle 1: Learnability</a:t>
            </a:r>
            <a:endParaRPr lang="de-DE"/>
          </a:p>
        </p:txBody>
      </p:sp>
      <p:sp>
        <p:nvSpPr>
          <p:cNvPr id="3" name="Fußzeilenplatzhalter 2">
            <a:extLst>
              <a:ext uri="{FF2B5EF4-FFF2-40B4-BE49-F238E27FC236}">
                <a16:creationId xmlns:a16="http://schemas.microsoft.com/office/drawing/2014/main" id="{1B491CA9-F0D7-F389-50A8-AC3CE01FB1E5}"/>
              </a:ext>
            </a:extLst>
          </p:cNvPr>
          <p:cNvSpPr>
            <a:spLocks noGrp="1"/>
          </p:cNvSpPr>
          <p:nvPr>
            <p:ph type="ftr" sz="quarter" idx="32"/>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8F3032C5-D7EA-58CB-2F33-5AD0E7FBEBF2}"/>
              </a:ext>
            </a:extLst>
          </p:cNvPr>
          <p:cNvSpPr>
            <a:spLocks noGrp="1"/>
          </p:cNvSpPr>
          <p:nvPr>
            <p:ph type="sldNum" sz="quarter" idx="33"/>
          </p:nvPr>
        </p:nvSpPr>
        <p:spPr/>
        <p:txBody>
          <a:bodyPr/>
          <a:lstStyle/>
          <a:p>
            <a:fld id="{BA24374A-C3A8-471A-8837-3FC31668ABE5}" type="slidenum">
              <a:rPr lang="de-DE" smtClean="0"/>
              <a:pPr/>
              <a:t>9</a:t>
            </a:fld>
            <a:endParaRPr lang="de-DE" dirty="0"/>
          </a:p>
        </p:txBody>
      </p:sp>
      <p:sp>
        <p:nvSpPr>
          <p:cNvPr id="5" name="Textplatzhalter 4">
            <a:extLst>
              <a:ext uri="{FF2B5EF4-FFF2-40B4-BE49-F238E27FC236}">
                <a16:creationId xmlns:a16="http://schemas.microsoft.com/office/drawing/2014/main" id="{B56722E6-CFCD-D4F8-0540-C4511B548603}"/>
              </a:ext>
            </a:extLst>
          </p:cNvPr>
          <p:cNvSpPr>
            <a:spLocks noGrp="1"/>
          </p:cNvSpPr>
          <p:nvPr>
            <p:ph type="body" sz="quarter" idx="21"/>
          </p:nvPr>
        </p:nvSpPr>
        <p:spPr/>
        <p:txBody>
          <a:bodyPr/>
          <a:lstStyle/>
          <a:p>
            <a:r>
              <a:rPr lang="en-US" sz="1400" dirty="0"/>
              <a:t>Principles to Support Usability</a:t>
            </a:r>
            <a:endParaRPr lang="de-DE" dirty="0"/>
          </a:p>
        </p:txBody>
      </p:sp>
      <p:sp>
        <p:nvSpPr>
          <p:cNvPr id="6" name="Textplatzhalter 5">
            <a:extLst>
              <a:ext uri="{FF2B5EF4-FFF2-40B4-BE49-F238E27FC236}">
                <a16:creationId xmlns:a16="http://schemas.microsoft.com/office/drawing/2014/main" id="{93512521-0FB4-427F-1CA9-F02B3892670C}"/>
              </a:ext>
            </a:extLst>
          </p:cNvPr>
          <p:cNvSpPr>
            <a:spLocks noGrp="1"/>
          </p:cNvSpPr>
          <p:nvPr>
            <p:ph type="body" sz="quarter" idx="34"/>
          </p:nvPr>
        </p:nvSpPr>
        <p:spPr/>
        <p:txBody>
          <a:bodyPr/>
          <a:lstStyle/>
          <a:p>
            <a:r>
              <a:rPr lang="en-US" dirty="0"/>
              <a:t>The ease with which new users can begin effective interaction and achieve maximal performance.</a:t>
            </a:r>
          </a:p>
          <a:p>
            <a:pPr lvl="1"/>
            <a:r>
              <a:rPr lang="en-GB" b="1" dirty="0">
                <a:solidFill>
                  <a:schemeClr val="accent1"/>
                </a:solidFill>
              </a:rPr>
              <a:t>Predictability</a:t>
            </a:r>
          </a:p>
          <a:p>
            <a:pPr lvl="1"/>
            <a:r>
              <a:rPr lang="en-US" b="1" dirty="0">
                <a:solidFill>
                  <a:schemeClr val="accent1"/>
                </a:solidFill>
              </a:rPr>
              <a:t>Familiarity</a:t>
            </a:r>
          </a:p>
          <a:p>
            <a:pPr lvl="1"/>
            <a:r>
              <a:rPr lang="en-US" b="1" dirty="0">
                <a:solidFill>
                  <a:schemeClr val="accent1"/>
                </a:solidFill>
              </a:rPr>
              <a:t>Generalizability </a:t>
            </a:r>
            <a:endParaRPr lang="en-US" dirty="0"/>
          </a:p>
          <a:p>
            <a:pPr lvl="1"/>
            <a:r>
              <a:rPr lang="en-US" b="1" dirty="0">
                <a:solidFill>
                  <a:schemeClr val="accent1"/>
                </a:solidFill>
              </a:rPr>
              <a:t>Consistency</a:t>
            </a:r>
            <a:r>
              <a:rPr lang="de-DE" dirty="0"/>
              <a:t> </a:t>
            </a:r>
          </a:p>
          <a:p>
            <a:pPr lvl="2"/>
            <a:r>
              <a:rPr lang="en-US" dirty="0"/>
              <a:t>likeness in input/output behavior arising from similar </a:t>
            </a:r>
            <a:br>
              <a:rPr lang="en-US" dirty="0"/>
            </a:br>
            <a:r>
              <a:rPr lang="en-US" dirty="0"/>
              <a:t>situations or task objectives</a:t>
            </a:r>
          </a:p>
          <a:p>
            <a:pPr lvl="1"/>
            <a:r>
              <a:rPr lang="en-GB" b="1" dirty="0">
                <a:solidFill>
                  <a:schemeClr val="accent1"/>
                </a:solidFill>
              </a:rPr>
              <a:t>Synthesizability</a:t>
            </a:r>
          </a:p>
          <a:p>
            <a:pPr lvl="2"/>
            <a:endParaRPr lang="de-DE" dirty="0"/>
          </a:p>
          <a:p>
            <a:pPr lvl="1"/>
            <a:endParaRPr lang="de-DE" b="1" dirty="0">
              <a:solidFill>
                <a:schemeClr val="accent1"/>
              </a:solidFill>
            </a:endParaRPr>
          </a:p>
        </p:txBody>
      </p:sp>
      <p:sp>
        <p:nvSpPr>
          <p:cNvPr id="7" name="Inhaltsplatzhalter 6">
            <a:extLst>
              <a:ext uri="{FF2B5EF4-FFF2-40B4-BE49-F238E27FC236}">
                <a16:creationId xmlns:a16="http://schemas.microsoft.com/office/drawing/2014/main" id="{04A71AEF-6D1B-C7CB-5D14-483F22616F2A}"/>
              </a:ext>
            </a:extLst>
          </p:cNvPr>
          <p:cNvSpPr>
            <a:spLocks noGrp="1"/>
          </p:cNvSpPr>
          <p:nvPr>
            <p:ph sz="quarter" idx="35"/>
          </p:nvPr>
        </p:nvSpPr>
        <p:spPr/>
        <p:txBody>
          <a:bodyPr/>
          <a:lstStyle/>
          <a:p>
            <a:r>
              <a:rPr lang="en-US" dirty="0"/>
              <a:t>Dix, A. J., Finlay, J., Abowd, G. D., &amp; Beale, R. (2003). Human-computer interaction. Pearson Education    https://hcibook.com/.</a:t>
            </a:r>
          </a:p>
        </p:txBody>
      </p:sp>
      <p:pic>
        <p:nvPicPr>
          <p:cNvPr id="10" name="Picture 2" descr="MacOS menu bar">
            <a:extLst>
              <a:ext uri="{FF2B5EF4-FFF2-40B4-BE49-F238E27FC236}">
                <a16:creationId xmlns:a16="http://schemas.microsoft.com/office/drawing/2014/main" id="{527E6B52-48B5-8B26-9903-DACFAAC3F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4060" b="-14285"/>
          <a:stretch>
            <a:fillRect/>
          </a:stretch>
        </p:blipFill>
        <p:spPr bwMode="auto">
          <a:xfrm>
            <a:off x="8677848" y="3196980"/>
            <a:ext cx="3003776" cy="46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6" descr="Windows symbols">
            <a:extLst>
              <a:ext uri="{FF2B5EF4-FFF2-40B4-BE49-F238E27FC236}">
                <a16:creationId xmlns:a16="http://schemas.microsoft.com/office/drawing/2014/main" id="{4156CAA2-F413-F35A-9DA1-143998764789}"/>
              </a:ext>
            </a:extLst>
          </p:cNvPr>
          <p:cNvGrpSpPr>
            <a:grpSpLocks/>
          </p:cNvGrpSpPr>
          <p:nvPr/>
        </p:nvGrpSpPr>
        <p:grpSpPr bwMode="auto">
          <a:xfrm>
            <a:off x="8651875" y="3675508"/>
            <a:ext cx="3107311" cy="370502"/>
            <a:chOff x="5030392" y="2492375"/>
            <a:chExt cx="3587484" cy="395288"/>
          </a:xfrm>
        </p:grpSpPr>
        <p:pic>
          <p:nvPicPr>
            <p:cNvPr id="12" name="Picture 4">
              <a:extLst>
                <a:ext uri="{FF2B5EF4-FFF2-40B4-BE49-F238E27FC236}">
                  <a16:creationId xmlns:a16="http://schemas.microsoft.com/office/drawing/2014/main" id="{BCC11A6E-8419-3524-4BBB-17C0645E8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392" y="2492375"/>
              <a:ext cx="1638961"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96E40D35-F35D-3D9F-9F6A-7B13E2278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743" y="2492375"/>
              <a:ext cx="187113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0168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47860-EE3B-6B40-A2B0-6B845D12A4E6}"/>
              </a:ext>
            </a:extLst>
          </p:cNvPr>
          <p:cNvSpPr>
            <a:spLocks noGrp="1"/>
          </p:cNvSpPr>
          <p:nvPr>
            <p:ph type="title"/>
          </p:nvPr>
        </p:nvSpPr>
        <p:spPr/>
        <p:txBody>
          <a:bodyPr/>
          <a:lstStyle/>
          <a:p>
            <a:r>
              <a:rPr lang="en-US" dirty="0"/>
              <a:t>Apple Human Interface Guidelines (2005)</a:t>
            </a:r>
            <a:endParaRPr lang="de-DE" dirty="0"/>
          </a:p>
        </p:txBody>
      </p:sp>
      <p:sp>
        <p:nvSpPr>
          <p:cNvPr id="3" name="Fußzeilenplatzhalter 2">
            <a:extLst>
              <a:ext uri="{FF2B5EF4-FFF2-40B4-BE49-F238E27FC236}">
                <a16:creationId xmlns:a16="http://schemas.microsoft.com/office/drawing/2014/main" id="{A7CB17EF-B7B6-0DD0-3C5D-8DF9F1624F5C}"/>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A44953A-533E-B57B-D888-62CB0DF13DC4}"/>
              </a:ext>
            </a:extLst>
          </p:cNvPr>
          <p:cNvSpPr>
            <a:spLocks noGrp="1"/>
          </p:cNvSpPr>
          <p:nvPr>
            <p:ph type="sldNum" sz="quarter" idx="28"/>
          </p:nvPr>
        </p:nvSpPr>
        <p:spPr/>
        <p:txBody>
          <a:bodyPr/>
          <a:lstStyle/>
          <a:p>
            <a:fld id="{BA24374A-C3A8-471A-8837-3FC31668ABE5}" type="slidenum">
              <a:rPr lang="de-DE" smtClean="0"/>
              <a:pPr/>
              <a:t>90</a:t>
            </a:fld>
            <a:endParaRPr lang="de-DE" dirty="0"/>
          </a:p>
        </p:txBody>
      </p:sp>
      <p:sp>
        <p:nvSpPr>
          <p:cNvPr id="5" name="Textplatzhalter 4">
            <a:extLst>
              <a:ext uri="{FF2B5EF4-FFF2-40B4-BE49-F238E27FC236}">
                <a16:creationId xmlns:a16="http://schemas.microsoft.com/office/drawing/2014/main" id="{5F66761E-214A-67B8-3D7E-CFF3D30A3DAC}"/>
              </a:ext>
            </a:extLst>
          </p:cNvPr>
          <p:cNvSpPr>
            <a:spLocks noGrp="1"/>
          </p:cNvSpPr>
          <p:nvPr>
            <p:ph type="body" sz="quarter" idx="21"/>
          </p:nvPr>
        </p:nvSpPr>
        <p:spPr/>
        <p:txBody>
          <a:bodyPr/>
          <a:lstStyle/>
          <a:p>
            <a:r>
              <a:rPr lang="en-US" sz="1400" dirty="0"/>
              <a:t>General Usability Design Guidelines</a:t>
            </a:r>
            <a:endParaRPr lang="de-DE" dirty="0"/>
          </a:p>
        </p:txBody>
      </p:sp>
      <p:sp>
        <p:nvSpPr>
          <p:cNvPr id="6" name="Textplatzhalter 5">
            <a:extLst>
              <a:ext uri="{FF2B5EF4-FFF2-40B4-BE49-F238E27FC236}">
                <a16:creationId xmlns:a16="http://schemas.microsoft.com/office/drawing/2014/main" id="{4DAB5060-43FC-6171-76CF-23A6CB073452}"/>
              </a:ext>
            </a:extLst>
          </p:cNvPr>
          <p:cNvSpPr>
            <a:spLocks noGrp="1"/>
          </p:cNvSpPr>
          <p:nvPr>
            <p:ph type="body" sz="quarter" idx="29"/>
          </p:nvPr>
        </p:nvSpPr>
        <p:spPr/>
        <p:txBody>
          <a:bodyPr/>
          <a:lstStyle/>
          <a:p>
            <a:endParaRPr lang="de-DE"/>
          </a:p>
        </p:txBody>
      </p:sp>
      <p:pic>
        <p:nvPicPr>
          <p:cNvPr id="7" name="Bild 3">
            <a:extLst>
              <a:ext uri="{FF2B5EF4-FFF2-40B4-BE49-F238E27FC236}">
                <a16:creationId xmlns:a16="http://schemas.microsoft.com/office/drawing/2014/main" id="{870C3E09-645D-B802-640D-0812BA5B6C07}"/>
              </a:ext>
            </a:extLst>
          </p:cNvPr>
          <p:cNvPicPr>
            <a:picLocks noChangeAspect="1"/>
          </p:cNvPicPr>
          <p:nvPr/>
        </p:nvPicPr>
        <p:blipFill>
          <a:blip r:embed="rId2"/>
          <a:stretch>
            <a:fillRect/>
          </a:stretch>
        </p:blipFill>
        <p:spPr>
          <a:xfrm>
            <a:off x="734058" y="1212810"/>
            <a:ext cx="6096002" cy="3255922"/>
          </a:xfrm>
          <a:prstGeom prst="rect">
            <a:avLst/>
          </a:prstGeom>
        </p:spPr>
      </p:pic>
      <p:pic>
        <p:nvPicPr>
          <p:cNvPr id="8" name="Bild 5">
            <a:extLst>
              <a:ext uri="{FF2B5EF4-FFF2-40B4-BE49-F238E27FC236}">
                <a16:creationId xmlns:a16="http://schemas.microsoft.com/office/drawing/2014/main" id="{0DB8B09D-6C75-C03F-8290-2189C303A389}"/>
              </a:ext>
            </a:extLst>
          </p:cNvPr>
          <p:cNvPicPr>
            <a:picLocks noChangeAspect="1"/>
          </p:cNvPicPr>
          <p:nvPr/>
        </p:nvPicPr>
        <p:blipFill rotWithShape="1">
          <a:blip r:embed="rId3"/>
          <a:srcRect t="6111" b="50093"/>
          <a:stretch/>
        </p:blipFill>
        <p:spPr>
          <a:xfrm>
            <a:off x="1318895" y="4840989"/>
            <a:ext cx="3623277" cy="1030458"/>
          </a:xfrm>
          <a:prstGeom prst="rect">
            <a:avLst/>
          </a:prstGeom>
        </p:spPr>
      </p:pic>
      <p:pic>
        <p:nvPicPr>
          <p:cNvPr id="9" name="Bild 5">
            <a:extLst>
              <a:ext uri="{FF2B5EF4-FFF2-40B4-BE49-F238E27FC236}">
                <a16:creationId xmlns:a16="http://schemas.microsoft.com/office/drawing/2014/main" id="{F62A872C-0FFC-0BD9-5345-3FFF4F4D231F}"/>
              </a:ext>
            </a:extLst>
          </p:cNvPr>
          <p:cNvPicPr>
            <a:picLocks noChangeAspect="1"/>
          </p:cNvPicPr>
          <p:nvPr/>
        </p:nvPicPr>
        <p:blipFill rotWithShape="1">
          <a:blip r:embed="rId3"/>
          <a:srcRect t="49718"/>
          <a:stretch/>
        </p:blipFill>
        <p:spPr>
          <a:xfrm>
            <a:off x="5161092" y="4769236"/>
            <a:ext cx="3490783" cy="1139798"/>
          </a:xfrm>
          <a:prstGeom prst="rect">
            <a:avLst/>
          </a:prstGeom>
        </p:spPr>
      </p:pic>
      <p:pic>
        <p:nvPicPr>
          <p:cNvPr id="10" name="Bild 5">
            <a:extLst>
              <a:ext uri="{FF2B5EF4-FFF2-40B4-BE49-F238E27FC236}">
                <a16:creationId xmlns:a16="http://schemas.microsoft.com/office/drawing/2014/main" id="{83740495-5886-F7F9-1EFA-2C1A64005DC2}"/>
              </a:ext>
            </a:extLst>
          </p:cNvPr>
          <p:cNvPicPr>
            <a:picLocks noChangeAspect="1"/>
          </p:cNvPicPr>
          <p:nvPr/>
        </p:nvPicPr>
        <p:blipFill rotWithShape="1">
          <a:blip r:embed="rId3"/>
          <a:srcRect l="58065" t="-37" r="18694" b="94435"/>
          <a:stretch/>
        </p:blipFill>
        <p:spPr>
          <a:xfrm>
            <a:off x="5161092" y="4568969"/>
            <a:ext cx="1812296" cy="283666"/>
          </a:xfrm>
          <a:prstGeom prst="rect">
            <a:avLst/>
          </a:prstGeom>
        </p:spPr>
      </p:pic>
      <p:pic>
        <p:nvPicPr>
          <p:cNvPr id="11" name="Bild 5">
            <a:extLst>
              <a:ext uri="{FF2B5EF4-FFF2-40B4-BE49-F238E27FC236}">
                <a16:creationId xmlns:a16="http://schemas.microsoft.com/office/drawing/2014/main" id="{D2809207-20F9-44C4-2687-F664D483094F}"/>
              </a:ext>
            </a:extLst>
          </p:cNvPr>
          <p:cNvPicPr>
            <a:picLocks noChangeAspect="1"/>
          </p:cNvPicPr>
          <p:nvPr/>
        </p:nvPicPr>
        <p:blipFill rotWithShape="1">
          <a:blip r:embed="rId3"/>
          <a:srcRect l="29174" t="130" r="42564" b="94435"/>
          <a:stretch/>
        </p:blipFill>
        <p:spPr>
          <a:xfrm>
            <a:off x="1318895" y="4568969"/>
            <a:ext cx="2079168" cy="259606"/>
          </a:xfrm>
          <a:prstGeom prst="rect">
            <a:avLst/>
          </a:prstGeom>
        </p:spPr>
      </p:pic>
      <p:sp>
        <p:nvSpPr>
          <p:cNvPr id="12" name="Rechteck 11">
            <a:extLst>
              <a:ext uri="{FF2B5EF4-FFF2-40B4-BE49-F238E27FC236}">
                <a16:creationId xmlns:a16="http://schemas.microsoft.com/office/drawing/2014/main" id="{E0D3E438-9BD4-C9B0-5809-78CC59260E83}"/>
              </a:ext>
            </a:extLst>
          </p:cNvPr>
          <p:cNvSpPr/>
          <p:nvPr/>
        </p:nvSpPr>
        <p:spPr>
          <a:xfrm>
            <a:off x="695325" y="5869588"/>
            <a:ext cx="6096000" cy="261610"/>
          </a:xfrm>
          <a:prstGeom prst="rect">
            <a:avLst/>
          </a:prstGeom>
        </p:spPr>
        <p:txBody>
          <a:bodyPr>
            <a:spAutoFit/>
          </a:bodyPr>
          <a:lstStyle/>
          <a:p>
            <a:r>
              <a:rPr lang="de-DE" sz="1100" dirty="0">
                <a:solidFill>
                  <a:schemeClr val="bg1">
                    <a:lumMod val="65000"/>
                  </a:schemeClr>
                </a:solidFill>
              </a:rPr>
              <a:t>Apple Human Interface Guidelines (2005), Apple Computer, Inc., p55</a:t>
            </a:r>
          </a:p>
        </p:txBody>
      </p:sp>
    </p:spTree>
    <p:extLst>
      <p:ext uri="{BB962C8B-B14F-4D97-AF65-F5344CB8AC3E}">
        <p14:creationId xmlns:p14="http://schemas.microsoft.com/office/powerpoint/2010/main" val="20273242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15E60F-EF4D-88CB-EA96-0AEAC337CAAF}"/>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E25EB0EA-E7A9-64DF-8D56-2E8E63C6952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DCCB772B-2348-2369-7AA9-1D8B7B8461E2}"/>
              </a:ext>
            </a:extLst>
          </p:cNvPr>
          <p:cNvSpPr>
            <a:spLocks noGrp="1"/>
          </p:cNvSpPr>
          <p:nvPr>
            <p:ph type="sldNum" sz="quarter" idx="28"/>
          </p:nvPr>
        </p:nvSpPr>
        <p:spPr/>
        <p:txBody>
          <a:bodyPr/>
          <a:lstStyle/>
          <a:p>
            <a:fld id="{BA24374A-C3A8-471A-8837-3FC31668ABE5}" type="slidenum">
              <a:rPr lang="de-DE" smtClean="0"/>
              <a:pPr/>
              <a:t>91</a:t>
            </a:fld>
            <a:endParaRPr lang="de-DE" dirty="0"/>
          </a:p>
        </p:txBody>
      </p:sp>
      <p:sp>
        <p:nvSpPr>
          <p:cNvPr id="5" name="Textplatzhalter 4">
            <a:extLst>
              <a:ext uri="{FF2B5EF4-FFF2-40B4-BE49-F238E27FC236}">
                <a16:creationId xmlns:a16="http://schemas.microsoft.com/office/drawing/2014/main" id="{F1B7B486-9398-5A5F-67A4-78574092C89C}"/>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12E08AD5-80D0-2989-FC51-D2113645D3AD}"/>
              </a:ext>
            </a:extLst>
          </p:cNvPr>
          <p:cNvSpPr>
            <a:spLocks noGrp="1"/>
          </p:cNvSpPr>
          <p:nvPr>
            <p:ph type="body" sz="quarter" idx="29"/>
          </p:nvPr>
        </p:nvSpPr>
        <p:spPr/>
        <p:txBody>
          <a:bodyPr/>
          <a:lstStyle/>
          <a:p>
            <a:endParaRPr lang="de-DE"/>
          </a:p>
        </p:txBody>
      </p:sp>
      <p:pic>
        <p:nvPicPr>
          <p:cNvPr id="7" name="Bild 8">
            <a:extLst>
              <a:ext uri="{FF2B5EF4-FFF2-40B4-BE49-F238E27FC236}">
                <a16:creationId xmlns:a16="http://schemas.microsoft.com/office/drawing/2014/main" id="{D0C07633-2EAB-15C2-4D67-CB165196E336}"/>
              </a:ext>
            </a:extLst>
          </p:cNvPr>
          <p:cNvPicPr>
            <a:picLocks noChangeAspect="1"/>
          </p:cNvPicPr>
          <p:nvPr/>
        </p:nvPicPr>
        <p:blipFill>
          <a:blip r:embed="rId2"/>
          <a:stretch>
            <a:fillRect/>
          </a:stretch>
        </p:blipFill>
        <p:spPr>
          <a:xfrm>
            <a:off x="483477" y="381298"/>
            <a:ext cx="4159164" cy="2358869"/>
          </a:xfrm>
          <a:prstGeom prst="rect">
            <a:avLst/>
          </a:prstGeom>
        </p:spPr>
      </p:pic>
      <p:pic>
        <p:nvPicPr>
          <p:cNvPr id="8" name="Bild 4">
            <a:extLst>
              <a:ext uri="{FF2B5EF4-FFF2-40B4-BE49-F238E27FC236}">
                <a16:creationId xmlns:a16="http://schemas.microsoft.com/office/drawing/2014/main" id="{4C3385C2-A007-E748-0C9E-13840CA954AD}"/>
              </a:ext>
            </a:extLst>
          </p:cNvPr>
          <p:cNvPicPr>
            <a:picLocks noChangeAspect="1"/>
          </p:cNvPicPr>
          <p:nvPr/>
        </p:nvPicPr>
        <p:blipFill>
          <a:blip r:embed="rId3"/>
          <a:stretch>
            <a:fillRect/>
          </a:stretch>
        </p:blipFill>
        <p:spPr>
          <a:xfrm>
            <a:off x="5184880" y="326214"/>
            <a:ext cx="2551812" cy="3771115"/>
          </a:xfrm>
          <a:prstGeom prst="rect">
            <a:avLst/>
          </a:prstGeom>
        </p:spPr>
      </p:pic>
      <p:pic>
        <p:nvPicPr>
          <p:cNvPr id="9" name="Bild 5">
            <a:extLst>
              <a:ext uri="{FF2B5EF4-FFF2-40B4-BE49-F238E27FC236}">
                <a16:creationId xmlns:a16="http://schemas.microsoft.com/office/drawing/2014/main" id="{DA9DBC80-D43D-E3BE-EEFA-B5D1418EA85B}"/>
              </a:ext>
            </a:extLst>
          </p:cNvPr>
          <p:cNvPicPr>
            <a:picLocks noChangeAspect="1"/>
          </p:cNvPicPr>
          <p:nvPr/>
        </p:nvPicPr>
        <p:blipFill>
          <a:blip r:embed="rId4"/>
          <a:stretch>
            <a:fillRect/>
          </a:stretch>
        </p:blipFill>
        <p:spPr>
          <a:xfrm>
            <a:off x="8405520" y="381298"/>
            <a:ext cx="3314972" cy="4597099"/>
          </a:xfrm>
          <a:prstGeom prst="rect">
            <a:avLst/>
          </a:prstGeom>
        </p:spPr>
      </p:pic>
      <p:pic>
        <p:nvPicPr>
          <p:cNvPr id="10" name="Bild 6">
            <a:extLst>
              <a:ext uri="{FF2B5EF4-FFF2-40B4-BE49-F238E27FC236}">
                <a16:creationId xmlns:a16="http://schemas.microsoft.com/office/drawing/2014/main" id="{4ABC53FE-6046-26C7-4581-937725118272}"/>
              </a:ext>
            </a:extLst>
          </p:cNvPr>
          <p:cNvPicPr>
            <a:picLocks noChangeAspect="1"/>
          </p:cNvPicPr>
          <p:nvPr/>
        </p:nvPicPr>
        <p:blipFill>
          <a:blip r:embed="rId5"/>
          <a:stretch>
            <a:fillRect/>
          </a:stretch>
        </p:blipFill>
        <p:spPr>
          <a:xfrm>
            <a:off x="483477" y="2829909"/>
            <a:ext cx="3695119" cy="3478816"/>
          </a:xfrm>
          <a:prstGeom prst="rect">
            <a:avLst/>
          </a:prstGeom>
        </p:spPr>
      </p:pic>
      <p:pic>
        <p:nvPicPr>
          <p:cNvPr id="11" name="Bild 4">
            <a:extLst>
              <a:ext uri="{FF2B5EF4-FFF2-40B4-BE49-F238E27FC236}">
                <a16:creationId xmlns:a16="http://schemas.microsoft.com/office/drawing/2014/main" id="{2A0E91AF-C8B4-C50E-DC4F-F17E8E348273}"/>
              </a:ext>
            </a:extLst>
          </p:cNvPr>
          <p:cNvPicPr>
            <a:picLocks noChangeAspect="1"/>
          </p:cNvPicPr>
          <p:nvPr/>
        </p:nvPicPr>
        <p:blipFill>
          <a:blip r:embed="rId6"/>
          <a:stretch>
            <a:fillRect/>
          </a:stretch>
        </p:blipFill>
        <p:spPr>
          <a:xfrm>
            <a:off x="4642641" y="4231323"/>
            <a:ext cx="3357706" cy="2001323"/>
          </a:xfrm>
          <a:prstGeom prst="rect">
            <a:avLst/>
          </a:prstGeom>
        </p:spPr>
      </p:pic>
    </p:spTree>
    <p:extLst>
      <p:ext uri="{BB962C8B-B14F-4D97-AF65-F5344CB8AC3E}">
        <p14:creationId xmlns:p14="http://schemas.microsoft.com/office/powerpoint/2010/main" val="20650316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7F7F99-5B02-02B1-5F2D-7DEF700B86A4}"/>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7BE94723-4914-D1F5-B043-C3DAED19F8B8}"/>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00575D7B-8EC2-D60C-A555-A7FF8D0B3481}"/>
              </a:ext>
            </a:extLst>
          </p:cNvPr>
          <p:cNvSpPr>
            <a:spLocks noGrp="1"/>
          </p:cNvSpPr>
          <p:nvPr>
            <p:ph type="sldNum" sz="quarter" idx="28"/>
          </p:nvPr>
        </p:nvSpPr>
        <p:spPr/>
        <p:txBody>
          <a:bodyPr/>
          <a:lstStyle/>
          <a:p>
            <a:fld id="{BA24374A-C3A8-471A-8837-3FC31668ABE5}" type="slidenum">
              <a:rPr lang="de-DE" smtClean="0"/>
              <a:pPr/>
              <a:t>92</a:t>
            </a:fld>
            <a:endParaRPr lang="de-DE" dirty="0"/>
          </a:p>
        </p:txBody>
      </p:sp>
      <p:sp>
        <p:nvSpPr>
          <p:cNvPr id="5" name="Textplatzhalter 4">
            <a:extLst>
              <a:ext uri="{FF2B5EF4-FFF2-40B4-BE49-F238E27FC236}">
                <a16:creationId xmlns:a16="http://schemas.microsoft.com/office/drawing/2014/main" id="{4E7311AB-4EED-8CC1-3B0C-E8A3A79FEE29}"/>
              </a:ext>
            </a:extLst>
          </p:cNvPr>
          <p:cNvSpPr>
            <a:spLocks noGrp="1"/>
          </p:cNvSpPr>
          <p:nvPr>
            <p:ph type="body" sz="quarter" idx="21"/>
          </p:nvPr>
        </p:nvSpPr>
        <p:spPr/>
        <p:txBody>
          <a:bodyPr/>
          <a:lstStyle/>
          <a:p>
            <a:r>
              <a:rPr lang="en-US" sz="1400" dirty="0"/>
              <a:t>General Usability Design Guidelines</a:t>
            </a:r>
            <a:endParaRPr lang="de-DE" dirty="0"/>
          </a:p>
        </p:txBody>
      </p:sp>
      <p:sp>
        <p:nvSpPr>
          <p:cNvPr id="6" name="Textplatzhalter 5">
            <a:extLst>
              <a:ext uri="{FF2B5EF4-FFF2-40B4-BE49-F238E27FC236}">
                <a16:creationId xmlns:a16="http://schemas.microsoft.com/office/drawing/2014/main" id="{31F9BDC9-E202-4E28-4A33-6DBC4B77ED3F}"/>
              </a:ext>
            </a:extLst>
          </p:cNvPr>
          <p:cNvSpPr>
            <a:spLocks noGrp="1"/>
          </p:cNvSpPr>
          <p:nvPr>
            <p:ph type="body" sz="quarter" idx="29"/>
          </p:nvPr>
        </p:nvSpPr>
        <p:spPr/>
        <p:txBody>
          <a:bodyPr/>
          <a:lstStyle/>
          <a:p>
            <a:endParaRPr lang="de-DE"/>
          </a:p>
        </p:txBody>
      </p:sp>
      <p:pic>
        <p:nvPicPr>
          <p:cNvPr id="7" name="Grafik 6">
            <a:extLst>
              <a:ext uri="{FF2B5EF4-FFF2-40B4-BE49-F238E27FC236}">
                <a16:creationId xmlns:a16="http://schemas.microsoft.com/office/drawing/2014/main" id="{35C2BCCC-3198-11DC-A70B-A260890FEE9F}"/>
              </a:ext>
            </a:extLst>
          </p:cNvPr>
          <p:cNvPicPr>
            <a:picLocks noChangeAspect="1"/>
          </p:cNvPicPr>
          <p:nvPr/>
        </p:nvPicPr>
        <p:blipFill>
          <a:blip r:embed="rId2"/>
          <a:stretch>
            <a:fillRect/>
          </a:stretch>
        </p:blipFill>
        <p:spPr>
          <a:xfrm>
            <a:off x="695325" y="395674"/>
            <a:ext cx="6192189" cy="5847170"/>
          </a:xfrm>
          <a:prstGeom prst="rect">
            <a:avLst/>
          </a:prstGeom>
        </p:spPr>
      </p:pic>
    </p:spTree>
    <p:extLst>
      <p:ext uri="{BB962C8B-B14F-4D97-AF65-F5344CB8AC3E}">
        <p14:creationId xmlns:p14="http://schemas.microsoft.com/office/powerpoint/2010/main" val="24486027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BE3C28-B939-0C9F-20F0-B3DD00A39256}"/>
              </a:ext>
            </a:extLst>
          </p:cNvPr>
          <p:cNvSpPr>
            <a:spLocks noGrp="1"/>
          </p:cNvSpPr>
          <p:nvPr>
            <p:ph type="title"/>
          </p:nvPr>
        </p:nvSpPr>
        <p:spPr/>
        <p:txBody>
          <a:bodyPr/>
          <a:lstStyle/>
          <a:p>
            <a:r>
              <a:rPr lang="de-DE" dirty="0"/>
              <a:t>Gnome User Interface Checklist</a:t>
            </a:r>
          </a:p>
        </p:txBody>
      </p:sp>
      <p:sp>
        <p:nvSpPr>
          <p:cNvPr id="3" name="Fußzeilenplatzhalter 2">
            <a:extLst>
              <a:ext uri="{FF2B5EF4-FFF2-40B4-BE49-F238E27FC236}">
                <a16:creationId xmlns:a16="http://schemas.microsoft.com/office/drawing/2014/main" id="{1E667E6E-8A3F-C307-BBF7-3ACC15B274CA}"/>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C787DA49-8785-F419-71BC-5F5E0D87D0F4}"/>
              </a:ext>
            </a:extLst>
          </p:cNvPr>
          <p:cNvSpPr>
            <a:spLocks noGrp="1"/>
          </p:cNvSpPr>
          <p:nvPr>
            <p:ph type="sldNum" sz="quarter" idx="28"/>
          </p:nvPr>
        </p:nvSpPr>
        <p:spPr/>
        <p:txBody>
          <a:bodyPr/>
          <a:lstStyle/>
          <a:p>
            <a:fld id="{BA24374A-C3A8-471A-8837-3FC31668ABE5}" type="slidenum">
              <a:rPr lang="de-DE" smtClean="0"/>
              <a:pPr/>
              <a:t>93</a:t>
            </a:fld>
            <a:endParaRPr lang="de-DE" dirty="0"/>
          </a:p>
        </p:txBody>
      </p:sp>
      <p:sp>
        <p:nvSpPr>
          <p:cNvPr id="5" name="Textplatzhalter 4">
            <a:extLst>
              <a:ext uri="{FF2B5EF4-FFF2-40B4-BE49-F238E27FC236}">
                <a16:creationId xmlns:a16="http://schemas.microsoft.com/office/drawing/2014/main" id="{8A6E73F1-B964-C871-C655-342AB57FFE33}"/>
              </a:ext>
            </a:extLst>
          </p:cNvPr>
          <p:cNvSpPr>
            <a:spLocks noGrp="1"/>
          </p:cNvSpPr>
          <p:nvPr>
            <p:ph type="body" sz="quarter" idx="21"/>
          </p:nvPr>
        </p:nvSpPr>
        <p:spPr/>
        <p:txBody>
          <a:bodyPr/>
          <a:lstStyle/>
          <a:p>
            <a:r>
              <a:rPr lang="en-US" sz="1400"/>
              <a:t>General Usability Design Guidelines</a:t>
            </a:r>
            <a:endParaRPr lang="de-DE"/>
          </a:p>
        </p:txBody>
      </p:sp>
      <p:sp>
        <p:nvSpPr>
          <p:cNvPr id="6" name="Textplatzhalter 5">
            <a:extLst>
              <a:ext uri="{FF2B5EF4-FFF2-40B4-BE49-F238E27FC236}">
                <a16:creationId xmlns:a16="http://schemas.microsoft.com/office/drawing/2014/main" id="{7C150F1B-DC25-F3B9-79D3-5713D4B4C907}"/>
              </a:ext>
            </a:extLst>
          </p:cNvPr>
          <p:cNvSpPr>
            <a:spLocks noGrp="1"/>
          </p:cNvSpPr>
          <p:nvPr>
            <p:ph type="body" sz="quarter" idx="29"/>
          </p:nvPr>
        </p:nvSpPr>
        <p:spPr/>
        <p:txBody>
          <a:bodyPr/>
          <a:lstStyle/>
          <a:p>
            <a:endParaRPr lang="de-DE"/>
          </a:p>
        </p:txBody>
      </p:sp>
      <p:pic>
        <p:nvPicPr>
          <p:cNvPr id="7" name="Picture 2">
            <a:extLst>
              <a:ext uri="{FF2B5EF4-FFF2-40B4-BE49-F238E27FC236}">
                <a16:creationId xmlns:a16="http://schemas.microsoft.com/office/drawing/2014/main" id="{9A02442A-CF2B-69D2-ECD6-F37AE5280A6C}"/>
              </a:ext>
            </a:extLst>
          </p:cNvPr>
          <p:cNvPicPr>
            <a:picLocks noChangeAspect="1" noChangeArrowheads="1"/>
          </p:cNvPicPr>
          <p:nvPr/>
        </p:nvPicPr>
        <p:blipFill>
          <a:blip r:embed="rId2"/>
          <a:srcRect/>
          <a:stretch>
            <a:fillRect/>
          </a:stretch>
        </p:blipFill>
        <p:spPr bwMode="auto">
          <a:xfrm>
            <a:off x="695324" y="1312285"/>
            <a:ext cx="8282440" cy="4634601"/>
          </a:xfrm>
          <a:prstGeom prst="rect">
            <a:avLst/>
          </a:prstGeom>
          <a:noFill/>
          <a:ln w="9525">
            <a:noFill/>
            <a:miter lim="800000"/>
            <a:headEnd/>
            <a:tailEnd/>
          </a:ln>
        </p:spPr>
      </p:pic>
    </p:spTree>
    <p:extLst>
      <p:ext uri="{BB962C8B-B14F-4D97-AF65-F5344CB8AC3E}">
        <p14:creationId xmlns:p14="http://schemas.microsoft.com/office/powerpoint/2010/main" val="34010485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779AB3-2FD0-44D6-9BE8-57E663ABC554}"/>
              </a:ext>
            </a:extLst>
          </p:cNvPr>
          <p:cNvSpPr>
            <a:spLocks noGrp="1"/>
          </p:cNvSpPr>
          <p:nvPr>
            <p:ph type="title"/>
          </p:nvPr>
        </p:nvSpPr>
        <p:spPr/>
        <p:txBody>
          <a:bodyPr/>
          <a:lstStyle/>
          <a:p>
            <a:r>
              <a:rPr lang="de-DE" dirty="0"/>
              <a:t>References</a:t>
            </a:r>
          </a:p>
        </p:txBody>
      </p:sp>
      <p:sp>
        <p:nvSpPr>
          <p:cNvPr id="3" name="Fußzeilenplatzhalter 2">
            <a:extLst>
              <a:ext uri="{FF2B5EF4-FFF2-40B4-BE49-F238E27FC236}">
                <a16:creationId xmlns:a16="http://schemas.microsoft.com/office/drawing/2014/main" id="{90B98C27-B0D9-3EC5-1FE6-3024B37F21AD}"/>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1C7A6366-0351-9EAB-68FF-C24152DD718C}"/>
              </a:ext>
            </a:extLst>
          </p:cNvPr>
          <p:cNvSpPr>
            <a:spLocks noGrp="1"/>
          </p:cNvSpPr>
          <p:nvPr>
            <p:ph type="sldNum" sz="quarter" idx="28"/>
          </p:nvPr>
        </p:nvSpPr>
        <p:spPr/>
        <p:txBody>
          <a:bodyPr/>
          <a:lstStyle/>
          <a:p>
            <a:fld id="{BA24374A-C3A8-471A-8837-3FC31668ABE5}" type="slidenum">
              <a:rPr lang="de-DE" smtClean="0"/>
              <a:pPr/>
              <a:t>94</a:t>
            </a:fld>
            <a:endParaRPr lang="de-DE" dirty="0"/>
          </a:p>
        </p:txBody>
      </p:sp>
      <p:sp>
        <p:nvSpPr>
          <p:cNvPr id="5" name="Textplatzhalter 4">
            <a:extLst>
              <a:ext uri="{FF2B5EF4-FFF2-40B4-BE49-F238E27FC236}">
                <a16:creationId xmlns:a16="http://schemas.microsoft.com/office/drawing/2014/main" id="{387A1741-CB86-4FFA-FAC9-62F3611E029B}"/>
              </a:ext>
            </a:extLst>
          </p:cNvPr>
          <p:cNvSpPr>
            <a:spLocks noGrp="1"/>
          </p:cNvSpPr>
          <p:nvPr>
            <p:ph type="body" sz="quarter" idx="21"/>
          </p:nvPr>
        </p:nvSpPr>
        <p:spPr/>
        <p:txBody>
          <a:bodyPr/>
          <a:lstStyle/>
          <a:p>
            <a:r>
              <a:rPr lang="en-US" sz="1400" dirty="0"/>
              <a:t>References</a:t>
            </a:r>
            <a:endParaRPr lang="de-DE" dirty="0"/>
          </a:p>
        </p:txBody>
      </p:sp>
      <p:sp>
        <p:nvSpPr>
          <p:cNvPr id="6" name="Textplatzhalter 5">
            <a:extLst>
              <a:ext uri="{FF2B5EF4-FFF2-40B4-BE49-F238E27FC236}">
                <a16:creationId xmlns:a16="http://schemas.microsoft.com/office/drawing/2014/main" id="{017A466E-FA68-49F2-7097-AA24470491D7}"/>
              </a:ext>
            </a:extLst>
          </p:cNvPr>
          <p:cNvSpPr>
            <a:spLocks noGrp="1"/>
          </p:cNvSpPr>
          <p:nvPr>
            <p:ph type="body" sz="quarter" idx="29"/>
          </p:nvPr>
        </p:nvSpPr>
        <p:spPr/>
        <p:txBody>
          <a:bodyPr>
            <a:normAutofit fontScale="62500" lnSpcReduction="20000"/>
          </a:bodyPr>
          <a:lstStyle/>
          <a:p>
            <a:r>
              <a:rPr lang="en-US" sz="2400" dirty="0" err="1">
                <a:solidFill>
                  <a:schemeClr val="tx1">
                    <a:lumMod val="75000"/>
                    <a:lumOff val="25000"/>
                  </a:schemeClr>
                </a:solidFill>
              </a:rPr>
              <a:t>Shneiderman</a:t>
            </a:r>
            <a:r>
              <a:rPr lang="en-US" sz="2400" dirty="0">
                <a:solidFill>
                  <a:schemeClr val="tx1">
                    <a:lumMod val="75000"/>
                    <a:lumOff val="25000"/>
                  </a:schemeClr>
                </a:solidFill>
              </a:rPr>
              <a:t>, B. The Eight Golden Rules of Interface Design. </a:t>
            </a:r>
            <a:r>
              <a:rPr lang="de-DE" sz="2400" dirty="0">
                <a:solidFill>
                  <a:schemeClr val="tx1">
                    <a:lumMod val="75000"/>
                    <a:lumOff val="25000"/>
                  </a:schemeClr>
                </a:solidFill>
              </a:rPr>
              <a:t>https://www.cs.umd.edu/~ben/goldenrules.html</a:t>
            </a:r>
          </a:p>
          <a:p>
            <a:r>
              <a:rPr lang="en-US" sz="2400" dirty="0" err="1">
                <a:solidFill>
                  <a:schemeClr val="tx1">
                    <a:lumMod val="75000"/>
                    <a:lumOff val="25000"/>
                  </a:schemeClr>
                </a:solidFill>
              </a:rPr>
              <a:t>Shneiderman</a:t>
            </a:r>
            <a:r>
              <a:rPr lang="en-US" sz="2400" dirty="0">
                <a:solidFill>
                  <a:schemeClr val="tx1">
                    <a:lumMod val="75000"/>
                    <a:lumOff val="25000"/>
                  </a:schemeClr>
                </a:solidFill>
              </a:rPr>
              <a:t>, B., </a:t>
            </a:r>
            <a:r>
              <a:rPr lang="en-US" sz="2400" dirty="0" err="1">
                <a:solidFill>
                  <a:schemeClr val="tx1">
                    <a:lumMod val="75000"/>
                    <a:lumOff val="25000"/>
                  </a:schemeClr>
                </a:solidFill>
              </a:rPr>
              <a:t>Plaisant</a:t>
            </a:r>
            <a:r>
              <a:rPr lang="en-US" sz="2400" dirty="0">
                <a:solidFill>
                  <a:schemeClr val="tx1">
                    <a:lumMod val="75000"/>
                    <a:lumOff val="25000"/>
                  </a:schemeClr>
                </a:solidFill>
              </a:rPr>
              <a:t>, C., Cohen, M., Jacobs, S., </a:t>
            </a:r>
            <a:r>
              <a:rPr lang="en-US" sz="2400" dirty="0" err="1">
                <a:solidFill>
                  <a:schemeClr val="tx1">
                    <a:lumMod val="75000"/>
                    <a:lumOff val="25000"/>
                  </a:schemeClr>
                </a:solidFill>
              </a:rPr>
              <a:t>Elmqvist</a:t>
            </a:r>
            <a:r>
              <a:rPr lang="en-US" sz="2400" dirty="0">
                <a:solidFill>
                  <a:schemeClr val="tx1">
                    <a:lumMod val="75000"/>
                    <a:lumOff val="25000"/>
                  </a:schemeClr>
                </a:solidFill>
              </a:rPr>
              <a:t>, N., &amp; </a:t>
            </a:r>
            <a:r>
              <a:rPr lang="en-US" sz="2400" dirty="0" err="1">
                <a:solidFill>
                  <a:schemeClr val="tx1">
                    <a:lumMod val="75000"/>
                    <a:lumOff val="25000"/>
                  </a:schemeClr>
                </a:solidFill>
              </a:rPr>
              <a:t>Diakopoulos</a:t>
            </a:r>
            <a:r>
              <a:rPr lang="en-US" sz="2400" dirty="0">
                <a:solidFill>
                  <a:schemeClr val="tx1">
                    <a:lumMod val="75000"/>
                    <a:lumOff val="25000"/>
                  </a:schemeClr>
                </a:solidFill>
              </a:rPr>
              <a:t>, N. (2016). Designing the user interface: strategies for effective human-computer interaction. Pearson. http://www.cs.umd.edu/hcil/DTUI6/</a:t>
            </a:r>
          </a:p>
          <a:p>
            <a:r>
              <a:rPr lang="en-US" sz="2400" dirty="0">
                <a:solidFill>
                  <a:schemeClr val="tx1">
                    <a:lumMod val="75000"/>
                    <a:lumOff val="25000"/>
                  </a:schemeClr>
                </a:solidFill>
              </a:rPr>
              <a:t>Urban Stress: Experiments on Noise and Social Stressors. DC Glass, JE Singer - 1972 - Academic Press</a:t>
            </a:r>
          </a:p>
          <a:p>
            <a:r>
              <a:rPr lang="en-US" sz="2400" dirty="0">
                <a:solidFill>
                  <a:schemeClr val="tx1">
                    <a:lumMod val="75000"/>
                    <a:lumOff val="25000"/>
                  </a:schemeClr>
                </a:solidFill>
              </a:rPr>
              <a:t>Euphemia Wong. </a:t>
            </a:r>
            <a:r>
              <a:rPr lang="en-US" sz="2400" dirty="0" err="1">
                <a:solidFill>
                  <a:schemeClr val="tx1">
                    <a:lumMod val="75000"/>
                    <a:lumOff val="25000"/>
                  </a:schemeClr>
                </a:solidFill>
              </a:rPr>
              <a:t>Shneiderman’s</a:t>
            </a:r>
            <a:r>
              <a:rPr lang="en-US" sz="2400" dirty="0">
                <a:solidFill>
                  <a:schemeClr val="tx1">
                    <a:lumMod val="75000"/>
                    <a:lumOff val="25000"/>
                  </a:schemeClr>
                </a:solidFill>
              </a:rPr>
              <a:t> Eight Golden Rules Will Help You Design Better Interfaces. </a:t>
            </a:r>
            <a:r>
              <a:rPr lang="de-DE" sz="2400" dirty="0">
                <a:solidFill>
                  <a:schemeClr val="tx1">
                    <a:lumMod val="75000"/>
                    <a:lumOff val="25000"/>
                  </a:schemeClr>
                </a:solidFill>
              </a:rPr>
              <a:t>https://www.interaction-design.org/literature/article/shneiderman-s-eight-golden-rules-will-help-you-design-better-interfaces</a:t>
            </a:r>
          </a:p>
          <a:p>
            <a:r>
              <a:rPr lang="en-US" sz="2400" dirty="0" err="1">
                <a:solidFill>
                  <a:schemeClr val="tx1">
                    <a:lumMod val="75000"/>
                    <a:lumOff val="25000"/>
                  </a:schemeClr>
                </a:solidFill>
              </a:rPr>
              <a:t>Poppinga</a:t>
            </a:r>
            <a:r>
              <a:rPr lang="en-US" sz="2400" dirty="0">
                <a:solidFill>
                  <a:schemeClr val="tx1">
                    <a:lumMod val="75000"/>
                    <a:lumOff val="25000"/>
                  </a:schemeClr>
                </a:solidFill>
              </a:rPr>
              <a:t>, B., </a:t>
            </a:r>
            <a:r>
              <a:rPr lang="en-US" sz="2400" dirty="0" err="1">
                <a:solidFill>
                  <a:schemeClr val="tx1">
                    <a:lumMod val="75000"/>
                    <a:lumOff val="25000"/>
                  </a:schemeClr>
                </a:solidFill>
              </a:rPr>
              <a:t>Sahami</a:t>
            </a:r>
            <a:r>
              <a:rPr lang="en-US" sz="2400" dirty="0">
                <a:solidFill>
                  <a:schemeClr val="tx1">
                    <a:lumMod val="75000"/>
                    <a:lumOff val="25000"/>
                  </a:schemeClr>
                </a:solidFill>
              </a:rPr>
              <a:t> Shirazi, A., Henze, N., </a:t>
            </a:r>
            <a:r>
              <a:rPr lang="en-US" sz="2400" dirty="0" err="1">
                <a:solidFill>
                  <a:schemeClr val="tx1">
                    <a:lumMod val="75000"/>
                    <a:lumOff val="25000"/>
                  </a:schemeClr>
                </a:solidFill>
              </a:rPr>
              <a:t>Heuten</a:t>
            </a:r>
            <a:r>
              <a:rPr lang="en-US" sz="2400" dirty="0">
                <a:solidFill>
                  <a:schemeClr val="tx1">
                    <a:lumMod val="75000"/>
                    <a:lumOff val="25000"/>
                  </a:schemeClr>
                </a:solidFill>
              </a:rPr>
              <a:t>, W., &amp; Boll, S. (2014, September). Understanding shortcut gestures on mobile touch devices. In Proc. of the 16th int. conf. on Human-computer interaction with mobile devices &amp; services (pp. 173-182). ACM.</a:t>
            </a:r>
          </a:p>
          <a:p>
            <a:r>
              <a:rPr lang="en-US" sz="2400" dirty="0">
                <a:solidFill>
                  <a:srgbClr val="222222"/>
                </a:solidFill>
              </a:rPr>
              <a:t>Schmidt, A., &amp; Herrmann, T. (2017). Intervention user interfaces: a new interaction paradigm for automated systems. </a:t>
            </a:r>
            <a:r>
              <a:rPr lang="en-US" sz="2400" i="1" dirty="0">
                <a:solidFill>
                  <a:srgbClr val="222222"/>
                </a:solidFill>
              </a:rPr>
              <a:t>interactions</a:t>
            </a:r>
            <a:r>
              <a:rPr lang="en-US" sz="2400" dirty="0">
                <a:solidFill>
                  <a:srgbClr val="222222"/>
                </a:solidFill>
              </a:rPr>
              <a:t>, </a:t>
            </a:r>
            <a:r>
              <a:rPr lang="en-US" sz="2400" i="1" dirty="0">
                <a:solidFill>
                  <a:srgbClr val="222222"/>
                </a:solidFill>
              </a:rPr>
              <a:t>24</a:t>
            </a:r>
            <a:r>
              <a:rPr lang="en-US" sz="2400" dirty="0">
                <a:solidFill>
                  <a:srgbClr val="222222"/>
                </a:solidFill>
              </a:rPr>
              <a:t>(5), 40-45.</a:t>
            </a:r>
          </a:p>
          <a:p>
            <a:r>
              <a:rPr lang="en-US" sz="2400" dirty="0"/>
              <a:t>Norman, D. A. (2013). The design of everyday things: Revised and expanded edition. New York: Doubleday.</a:t>
            </a:r>
          </a:p>
          <a:p>
            <a:r>
              <a:rPr lang="en-US" sz="2400" dirty="0" err="1"/>
              <a:t>Shneiderman</a:t>
            </a:r>
            <a:r>
              <a:rPr lang="en-US" sz="2400" dirty="0"/>
              <a:t>, B., </a:t>
            </a:r>
            <a:r>
              <a:rPr lang="en-US" sz="2400" dirty="0" err="1"/>
              <a:t>Plaisant</a:t>
            </a:r>
            <a:r>
              <a:rPr lang="en-US" sz="2400" dirty="0"/>
              <a:t>, C., Cohen, M., Jacobs, S., </a:t>
            </a:r>
            <a:r>
              <a:rPr lang="en-US" sz="2400" dirty="0" err="1"/>
              <a:t>Elmqvist</a:t>
            </a:r>
            <a:r>
              <a:rPr lang="en-US" sz="2400" dirty="0"/>
              <a:t>, N., &amp; </a:t>
            </a:r>
            <a:r>
              <a:rPr lang="en-US" sz="2400" dirty="0" err="1"/>
              <a:t>Diakopoulos</a:t>
            </a:r>
            <a:r>
              <a:rPr lang="en-US" sz="2400" dirty="0"/>
              <a:t>, N. (2016). Designing the user interface: strategies for effective human-computer interaction. Pearson. http://www.cs.umd.edu/hcil/DTUI6</a:t>
            </a:r>
            <a:r>
              <a:rPr lang="en-US" sz="2400" dirty="0">
                <a:solidFill>
                  <a:schemeClr val="tx1">
                    <a:lumMod val="75000"/>
                    <a:lumOff val="25000"/>
                  </a:schemeClr>
                </a:solidFill>
              </a:rPr>
              <a:t>/</a:t>
            </a:r>
            <a:endParaRPr lang="en-US" dirty="0"/>
          </a:p>
          <a:p>
            <a:endParaRPr lang="de-DE" dirty="0"/>
          </a:p>
        </p:txBody>
      </p:sp>
    </p:spTree>
    <p:extLst>
      <p:ext uri="{BB962C8B-B14F-4D97-AF65-F5344CB8AC3E}">
        <p14:creationId xmlns:p14="http://schemas.microsoft.com/office/powerpoint/2010/main" val="6853885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39BDB-0166-BD9E-7A6A-E5A21C1CA1E9}"/>
              </a:ext>
            </a:extLst>
          </p:cNvPr>
          <p:cNvSpPr>
            <a:spLocks noGrp="1"/>
          </p:cNvSpPr>
          <p:nvPr>
            <p:ph type="title"/>
          </p:nvPr>
        </p:nvSpPr>
        <p:spPr/>
        <p:txBody>
          <a:bodyPr/>
          <a:lstStyle/>
          <a:p>
            <a:r>
              <a:rPr lang="de-DE" dirty="0"/>
              <a:t>References</a:t>
            </a:r>
          </a:p>
        </p:txBody>
      </p:sp>
      <p:sp>
        <p:nvSpPr>
          <p:cNvPr id="3" name="Fußzeilenplatzhalter 2">
            <a:extLst>
              <a:ext uri="{FF2B5EF4-FFF2-40B4-BE49-F238E27FC236}">
                <a16:creationId xmlns:a16="http://schemas.microsoft.com/office/drawing/2014/main" id="{61C02745-AC4C-437B-44CE-6D503FFEDA1E}"/>
              </a:ext>
            </a:extLst>
          </p:cNvPr>
          <p:cNvSpPr>
            <a:spLocks noGrp="1"/>
          </p:cNvSpPr>
          <p:nvPr>
            <p:ph type="ftr" sz="quarter" idx="27"/>
          </p:nvPr>
        </p:nvSpPr>
        <p:spPr/>
        <p:txBody>
          <a:bodyPr/>
          <a:lstStyle/>
          <a:p>
            <a:r>
              <a:rPr lang="de-DE"/>
              <a:t>Prof. Dr. Valentin Schwind</a:t>
            </a:r>
            <a:endParaRPr lang="de-DE" dirty="0"/>
          </a:p>
        </p:txBody>
      </p:sp>
      <p:sp>
        <p:nvSpPr>
          <p:cNvPr id="4" name="Foliennummernplatzhalter 3">
            <a:extLst>
              <a:ext uri="{FF2B5EF4-FFF2-40B4-BE49-F238E27FC236}">
                <a16:creationId xmlns:a16="http://schemas.microsoft.com/office/drawing/2014/main" id="{B27A4FA9-78BD-9877-6BA6-062CC59A6C2B}"/>
              </a:ext>
            </a:extLst>
          </p:cNvPr>
          <p:cNvSpPr>
            <a:spLocks noGrp="1"/>
          </p:cNvSpPr>
          <p:nvPr>
            <p:ph type="sldNum" sz="quarter" idx="28"/>
          </p:nvPr>
        </p:nvSpPr>
        <p:spPr/>
        <p:txBody>
          <a:bodyPr/>
          <a:lstStyle/>
          <a:p>
            <a:fld id="{BA24374A-C3A8-471A-8837-3FC31668ABE5}" type="slidenum">
              <a:rPr lang="de-DE" smtClean="0"/>
              <a:pPr/>
              <a:t>95</a:t>
            </a:fld>
            <a:endParaRPr lang="de-DE" dirty="0"/>
          </a:p>
        </p:txBody>
      </p:sp>
      <p:sp>
        <p:nvSpPr>
          <p:cNvPr id="5" name="Textplatzhalter 4">
            <a:extLst>
              <a:ext uri="{FF2B5EF4-FFF2-40B4-BE49-F238E27FC236}">
                <a16:creationId xmlns:a16="http://schemas.microsoft.com/office/drawing/2014/main" id="{A9D07A3F-F5D5-2085-73A2-553F7BD6C46D}"/>
              </a:ext>
            </a:extLst>
          </p:cNvPr>
          <p:cNvSpPr>
            <a:spLocks noGrp="1"/>
          </p:cNvSpPr>
          <p:nvPr>
            <p:ph type="body" sz="quarter" idx="21"/>
          </p:nvPr>
        </p:nvSpPr>
        <p:spPr/>
        <p:txBody>
          <a:bodyPr/>
          <a:lstStyle/>
          <a:p>
            <a:r>
              <a:rPr lang="en-US" sz="1400" dirty="0"/>
              <a:t>References</a:t>
            </a:r>
            <a:endParaRPr lang="de-DE" dirty="0"/>
          </a:p>
        </p:txBody>
      </p:sp>
      <p:sp>
        <p:nvSpPr>
          <p:cNvPr id="6" name="Textplatzhalter 5">
            <a:extLst>
              <a:ext uri="{FF2B5EF4-FFF2-40B4-BE49-F238E27FC236}">
                <a16:creationId xmlns:a16="http://schemas.microsoft.com/office/drawing/2014/main" id="{14D0F2AD-C3A0-B941-CA7A-7D713922E743}"/>
              </a:ext>
            </a:extLst>
          </p:cNvPr>
          <p:cNvSpPr>
            <a:spLocks noGrp="1"/>
          </p:cNvSpPr>
          <p:nvPr>
            <p:ph type="body" sz="quarter" idx="29"/>
          </p:nvPr>
        </p:nvSpPr>
        <p:spPr/>
        <p:txBody>
          <a:bodyPr>
            <a:normAutofit fontScale="55000" lnSpcReduction="20000"/>
          </a:bodyPr>
          <a:lstStyle/>
          <a:p>
            <a:r>
              <a:rPr lang="de-DE" sz="2400" dirty="0" err="1"/>
              <a:t>Hix</a:t>
            </a:r>
            <a:r>
              <a:rPr lang="de-DE" sz="2400" dirty="0"/>
              <a:t> and </a:t>
            </a:r>
            <a:r>
              <a:rPr lang="de-DE" sz="2400" dirty="0" err="1"/>
              <a:t>Hartson</a:t>
            </a:r>
            <a:r>
              <a:rPr lang="de-DE" sz="2400" dirty="0"/>
              <a:t>, </a:t>
            </a:r>
            <a:r>
              <a:rPr lang="de-DE" sz="2400" dirty="0" err="1"/>
              <a:t>Developing</a:t>
            </a:r>
            <a:r>
              <a:rPr lang="de-DE" sz="2400" dirty="0"/>
              <a:t> User Interfaces, Wiley, 1993</a:t>
            </a:r>
          </a:p>
          <a:p>
            <a:r>
              <a:rPr lang="de-DE" sz="2400" dirty="0"/>
              <a:t>ISO 9241 </a:t>
            </a:r>
            <a:r>
              <a:rPr lang="de-DE" sz="2400" dirty="0" err="1"/>
              <a:t>Ergonomics</a:t>
            </a:r>
            <a:r>
              <a:rPr lang="de-DE" sz="2400" dirty="0"/>
              <a:t> of human–</a:t>
            </a:r>
            <a:r>
              <a:rPr lang="de-DE" sz="2400" dirty="0" err="1"/>
              <a:t>system</a:t>
            </a:r>
            <a:r>
              <a:rPr lang="de-DE" sz="2400" dirty="0"/>
              <a:t> </a:t>
            </a:r>
            <a:r>
              <a:rPr lang="de-DE" sz="2400" dirty="0" err="1"/>
              <a:t>interaction</a:t>
            </a:r>
            <a:endParaRPr lang="de-DE" sz="2400" dirty="0"/>
          </a:p>
          <a:p>
            <a:r>
              <a:rPr lang="de-DE" sz="2400" dirty="0"/>
              <a:t>Verordnung über Arbeitsstätten (Arbeitsstättenverordnung - ArbStättV) https://www.gesetze-im-internet.de/arbst_ttv_2004/anhang.html</a:t>
            </a:r>
          </a:p>
          <a:p>
            <a:r>
              <a:rPr lang="de-DE" sz="2400" dirty="0"/>
              <a:t>Verordnung zur Schaffung barrierefreier Informationstechnik nach dem Behindertengleichstellungsgesetz https://www.gesetze-im-internet.de/bitv_2_0/index.html</a:t>
            </a:r>
          </a:p>
          <a:p>
            <a:r>
              <a:rPr lang="de-DE" sz="2400" dirty="0"/>
              <a:t>Web Content </a:t>
            </a:r>
            <a:r>
              <a:rPr lang="de-DE" sz="2400" dirty="0" err="1"/>
              <a:t>Accessibility</a:t>
            </a:r>
            <a:r>
              <a:rPr lang="de-DE" sz="2400" dirty="0"/>
              <a:t> Guidelines (WCAG) 2.1 www.w3.org/TR/WCAG21</a:t>
            </a:r>
          </a:p>
          <a:p>
            <a:r>
              <a:rPr lang="de-DE" sz="2400" dirty="0"/>
              <a:t>https://developer.apple.com/design/human-interface-guidelines/macos/</a:t>
            </a:r>
          </a:p>
          <a:p>
            <a:r>
              <a:rPr lang="de-DE" sz="2400" dirty="0"/>
              <a:t>https://developer.apple.com/design/human-interface-guidelines/ios/views/</a:t>
            </a:r>
          </a:p>
          <a:p>
            <a:r>
              <a:rPr lang="de-DE" sz="2400" dirty="0"/>
              <a:t>https://developer.apple.com/design/human-interface-guidelines/watchos/overview/themes/</a:t>
            </a:r>
          </a:p>
          <a:p>
            <a:r>
              <a:rPr lang="de-DE" sz="2400" dirty="0"/>
              <a:t>https://material.io/design</a:t>
            </a:r>
          </a:p>
          <a:p>
            <a:r>
              <a:rPr lang="de-DE" sz="2400" dirty="0"/>
              <a:t>https://docs.microsoft.com/en-us/windows/uwp/design/</a:t>
            </a:r>
          </a:p>
          <a:p>
            <a:r>
              <a:rPr lang="de-DE" sz="2400" dirty="0"/>
              <a:t>https://webstyleguide.com/</a:t>
            </a:r>
          </a:p>
          <a:p>
            <a:r>
              <a:rPr lang="de-DE" sz="2400" dirty="0"/>
              <a:t>Apple Human Interface Guidelines (2005), Apple Computer, </a:t>
            </a:r>
            <a:r>
              <a:rPr lang="de-DE" sz="2400" dirty="0" err="1"/>
              <a:t>Inc</a:t>
            </a:r>
            <a:endParaRPr lang="de-DE" sz="2400" dirty="0"/>
          </a:p>
          <a:p>
            <a:r>
              <a:rPr lang="de-DE" sz="2400" dirty="0"/>
              <a:t>https://people.gnome.org/~fpeters/hig3.pdf</a:t>
            </a:r>
          </a:p>
          <a:p>
            <a:r>
              <a:rPr lang="de-DE" sz="2400" dirty="0"/>
              <a:t>https://developer.gnome.org/hig/stable/pointer-and-touch-input.html.en</a:t>
            </a:r>
          </a:p>
          <a:p>
            <a:r>
              <a:rPr lang="de-DE" sz="2400" dirty="0"/>
              <a:t>https://developer.gnome.org/accessibility-devel-guide/stable/gad-checklist.html.en</a:t>
            </a:r>
          </a:p>
          <a:p>
            <a:endParaRPr lang="de-DE" dirty="0"/>
          </a:p>
        </p:txBody>
      </p:sp>
    </p:spTree>
    <p:extLst>
      <p:ext uri="{BB962C8B-B14F-4D97-AF65-F5344CB8AC3E}">
        <p14:creationId xmlns:p14="http://schemas.microsoft.com/office/powerpoint/2010/main" val="2790829169"/>
      </p:ext>
    </p:extLst>
  </p:cSld>
  <p:clrMapOvr>
    <a:masterClrMapping/>
  </p:clrMapOvr>
</p:sld>
</file>

<file path=ppt/theme/theme1.xml><?xml version="1.0" encoding="utf-8"?>
<a:theme xmlns:a="http://schemas.openxmlformats.org/drawingml/2006/main" name="Lecture Theme">
  <a:themeElements>
    <a:clrScheme name="Lecture Color Theme">
      <a:dk1>
        <a:sysClr val="windowText" lastClr="000000"/>
      </a:dk1>
      <a:lt1>
        <a:sysClr val="window" lastClr="FFFFFF"/>
      </a:lt1>
      <a:dk2>
        <a:srgbClr val="44546A"/>
      </a:dk2>
      <a:lt2>
        <a:srgbClr val="E7E6E6"/>
      </a:lt2>
      <a:accent1>
        <a:srgbClr val="5079BC"/>
      </a:accent1>
      <a:accent2>
        <a:srgbClr val="BCCCE6"/>
      </a:accent2>
      <a:accent3>
        <a:srgbClr val="DBE3F1"/>
      </a:accent3>
      <a:accent4>
        <a:srgbClr val="EA7B34"/>
      </a:accent4>
      <a:accent5>
        <a:srgbClr val="3E444C"/>
      </a:accent5>
      <a:accent6>
        <a:srgbClr val="70AD47"/>
      </a:accent6>
      <a:hlink>
        <a:srgbClr val="5079BC"/>
      </a:hlink>
      <a:folHlink>
        <a:srgbClr val="5079BC"/>
      </a:folHlink>
    </a:clrScheme>
    <a:fontScheme name="Benutzerdefiniert 2">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6837</Words>
  <Application>Microsoft Office PowerPoint</Application>
  <PresentationFormat>Breitbild</PresentationFormat>
  <Paragraphs>940</Paragraphs>
  <Slides>95</Slides>
  <Notes>6</Notes>
  <HiddenSlides>22</HiddenSlides>
  <MMClips>1</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95</vt:i4>
      </vt:variant>
    </vt:vector>
  </HeadingPairs>
  <TitlesOfParts>
    <vt:vector size="104" baseType="lpstr">
      <vt:lpstr>Arial</vt:lpstr>
      <vt:lpstr>Arial</vt:lpstr>
      <vt:lpstr>Calibri</vt:lpstr>
      <vt:lpstr>Courier New</vt:lpstr>
      <vt:lpstr>Roboto</vt:lpstr>
      <vt:lpstr>Roboto Medium</vt:lpstr>
      <vt:lpstr>Wingdings</vt:lpstr>
      <vt:lpstr>Lecture Theme</vt:lpstr>
      <vt:lpstr>Image</vt:lpstr>
      <vt:lpstr>Usability</vt:lpstr>
      <vt:lpstr>Learning Goals</vt:lpstr>
      <vt:lpstr>Revelant Work on Usability</vt:lpstr>
      <vt:lpstr>Principles to Support Usability</vt:lpstr>
      <vt:lpstr>Principles to Support Usability by Dix et al.</vt:lpstr>
      <vt:lpstr>Principle 1: Learnability</vt:lpstr>
      <vt:lpstr>Principle 1: Learnability</vt:lpstr>
      <vt:lpstr>Principle 1: Learnability</vt:lpstr>
      <vt:lpstr>Principle 1: Learnability</vt:lpstr>
      <vt:lpstr>Principle 1: Learnability</vt:lpstr>
      <vt:lpstr>PowerPoint-Präsentation</vt:lpstr>
      <vt:lpstr>Principle 2: Flexibility</vt:lpstr>
      <vt:lpstr>Principle 2: Flexibility</vt:lpstr>
      <vt:lpstr>Principle 2: Flexibility</vt:lpstr>
      <vt:lpstr>Principle 2: Flexibility</vt:lpstr>
      <vt:lpstr>Principle 2: Flexibility</vt:lpstr>
      <vt:lpstr>Principle 2: Flexibility</vt:lpstr>
      <vt:lpstr>Principle 3: Robustness</vt:lpstr>
      <vt:lpstr>Principle 3: Robustness</vt:lpstr>
      <vt:lpstr>Principle 3: Robustness</vt:lpstr>
      <vt:lpstr>Principle 3: Robustness</vt:lpstr>
      <vt:lpstr>Principle 3: Robustness</vt:lpstr>
      <vt:lpstr>Usability Heuristics</vt:lpstr>
      <vt:lpstr>Usability by Lauesen and Nielson</vt:lpstr>
      <vt:lpstr>The 7 Usability Heuristics</vt:lpstr>
      <vt:lpstr>1. Suitability for the Task</vt:lpstr>
      <vt:lpstr>2. Self-Descriptiveness</vt:lpstr>
      <vt:lpstr>3. Controllability</vt:lpstr>
      <vt:lpstr>4. Conformity with Users Expectations</vt:lpstr>
      <vt:lpstr>5. Error Tolerance</vt:lpstr>
      <vt:lpstr>6. Suitability for Individualization</vt:lpstr>
      <vt:lpstr>7. Suitability for Learning</vt:lpstr>
      <vt:lpstr>5 Es by Nielson</vt:lpstr>
      <vt:lpstr>Eight Golden Rules</vt:lpstr>
      <vt:lpstr>Principles for UI-Design</vt:lpstr>
      <vt:lpstr>Principle 1: Recognize User Diversity </vt:lpstr>
      <vt:lpstr>Principle 2: Follow the 8 Golden Rules* </vt:lpstr>
      <vt:lpstr>Strive for consistency</vt:lpstr>
      <vt:lpstr>Strive for consistency</vt:lpstr>
      <vt:lpstr>Inconsistencies</vt:lpstr>
      <vt:lpstr>Seek universal usability</vt:lpstr>
      <vt:lpstr>Offer informative feedback</vt:lpstr>
      <vt:lpstr>Offer informative feedback</vt:lpstr>
      <vt:lpstr>Design dialogues to yield closure</vt:lpstr>
      <vt:lpstr>Prevent errors</vt:lpstr>
      <vt:lpstr>Permit easy reversal of actions</vt:lpstr>
      <vt:lpstr>Permit easy reversal of actions</vt:lpstr>
      <vt:lpstr>Keep users in control</vt:lpstr>
      <vt:lpstr>Reduce short-term memory load</vt:lpstr>
      <vt:lpstr>Enable frequent users to use shortcuts</vt:lpstr>
      <vt:lpstr>Shortcuts</vt:lpstr>
      <vt:lpstr>How can humans stay in control?</vt:lpstr>
      <vt:lpstr>Principle 3: Prevent Errors</vt:lpstr>
      <vt:lpstr>Human Errors</vt:lpstr>
      <vt:lpstr>Involve the User</vt:lpstr>
      <vt:lpstr>Communicating Systems Errors</vt:lpstr>
      <vt:lpstr>PowerPoint-Präsentation</vt:lpstr>
      <vt:lpstr>When do errors happen?</vt:lpstr>
      <vt:lpstr>The “Human Error” as the Ultimate Explanation?</vt:lpstr>
      <vt:lpstr>About (Human) Errors…</vt:lpstr>
      <vt:lpstr>About (Human) Errors…</vt:lpstr>
      <vt:lpstr> Human Failure Model (James Reason)</vt:lpstr>
      <vt:lpstr>SKR Model (Rasmussen 1982)</vt:lpstr>
      <vt:lpstr>Correcting Errors</vt:lpstr>
      <vt:lpstr>Preventing Errors</vt:lpstr>
      <vt:lpstr>Mapping</vt:lpstr>
      <vt:lpstr>Mapping</vt:lpstr>
      <vt:lpstr>Detecting and Handling Errors</vt:lpstr>
      <vt:lpstr>Constraints to prevent errors</vt:lpstr>
      <vt:lpstr>What errors do you expect? </vt:lpstr>
      <vt:lpstr>What errors do you expect? </vt:lpstr>
      <vt:lpstr>General Usability Design Guidelines</vt:lpstr>
      <vt:lpstr>Types of Design Principles</vt:lpstr>
      <vt:lpstr>Physical Constraints</vt:lpstr>
      <vt:lpstr>Constraints</vt:lpstr>
      <vt:lpstr>Cultural Constraints</vt:lpstr>
      <vt:lpstr>Guidelines? Guidelines!</vt:lpstr>
      <vt:lpstr>ISO 9241 – Ergonomics of Human–system Interaction</vt:lpstr>
      <vt:lpstr>Recommendations, Regulations &amp; Laws</vt:lpstr>
      <vt:lpstr>Arbeitsstättenverordnung – ArbStättV</vt:lpstr>
      <vt:lpstr>Recommendations, Regulations &amp; Laws</vt:lpstr>
      <vt:lpstr>Recommendations, Regulations &amp; Laws</vt:lpstr>
      <vt:lpstr>Web Content Accessibility Guidelines (WCAG) 2.1</vt:lpstr>
      <vt:lpstr>User Interface Guidelines</vt:lpstr>
      <vt:lpstr>PowerPoint-Präsentation</vt:lpstr>
      <vt:lpstr>PowerPoint-Präsentation</vt:lpstr>
      <vt:lpstr>PowerPoint-Präsentation</vt:lpstr>
      <vt:lpstr>PowerPoint-Präsentation</vt:lpstr>
      <vt:lpstr>PowerPoint-Präsentation</vt:lpstr>
      <vt:lpstr>Apple Human Interface Guidelines (2005)</vt:lpstr>
      <vt:lpstr>PowerPoint-Präsentation</vt:lpstr>
      <vt:lpstr>PowerPoint-Präsentation</vt:lpstr>
      <vt:lpstr>Gnome User Interface Checklist</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Valentin Schwind</dc:creator>
  <cp:lastModifiedBy>Valentin Schwind</cp:lastModifiedBy>
  <cp:revision>667</cp:revision>
  <dcterms:created xsi:type="dcterms:W3CDTF">2017-10-10T14:10:45Z</dcterms:created>
  <dcterms:modified xsi:type="dcterms:W3CDTF">2024-03-26T08:54:16Z</dcterms:modified>
</cp:coreProperties>
</file>