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handoutMasterIdLst>
    <p:handoutMasterId r:id="rId80"/>
  </p:handoutMasterIdLst>
  <p:sldIdLst>
    <p:sldId id="256" r:id="rId2"/>
    <p:sldId id="257" r:id="rId3"/>
    <p:sldId id="258" r:id="rId4"/>
    <p:sldId id="259" r:id="rId5"/>
    <p:sldId id="332" r:id="rId6"/>
    <p:sldId id="261" r:id="rId7"/>
    <p:sldId id="260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68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4" r:id="rId40"/>
    <p:sldId id="293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31" r:id="rId52"/>
    <p:sldId id="305" r:id="rId53"/>
    <p:sldId id="306" r:id="rId54"/>
    <p:sldId id="307" r:id="rId55"/>
    <p:sldId id="308" r:id="rId56"/>
    <p:sldId id="312" r:id="rId57"/>
    <p:sldId id="313" r:id="rId58"/>
    <p:sldId id="311" r:id="rId59"/>
    <p:sldId id="309" r:id="rId60"/>
    <p:sldId id="31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14" r:id="rId70"/>
    <p:sldId id="315" r:id="rId71"/>
    <p:sldId id="316" r:id="rId72"/>
    <p:sldId id="317" r:id="rId73"/>
    <p:sldId id="318" r:id="rId74"/>
    <p:sldId id="319" r:id="rId75"/>
    <p:sldId id="329" r:id="rId76"/>
    <p:sldId id="320" r:id="rId77"/>
    <p:sldId id="330" r:id="rId7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A23"/>
    <a:srgbClr val="DF6C54"/>
    <a:srgbClr val="FFFF00"/>
    <a:srgbClr val="F0E761"/>
    <a:srgbClr val="FFFFFF"/>
    <a:srgbClr val="0070C0"/>
    <a:srgbClr val="009999"/>
    <a:srgbClr val="D60093"/>
    <a:srgbClr val="FF3399"/>
    <a:srgbClr val="EA7B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88" autoAdjust="0"/>
    <p:restoredTop sz="86425" autoAdjust="0"/>
  </p:normalViewPr>
  <p:slideViewPr>
    <p:cSldViewPr snapToGrid="0" showGuides="1">
      <p:cViewPr varScale="1">
        <p:scale>
          <a:sx n="136" d="100"/>
          <a:sy n="136" d="100"/>
        </p:scale>
        <p:origin x="1168" y="84"/>
      </p:cViewPr>
      <p:guideLst>
        <p:guide orient="horz" pos="211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32" d="100"/>
        <a:sy n="232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18" d="100"/>
          <a:sy n="118" d="100"/>
        </p:scale>
        <p:origin x="50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62A8FC9D-F43F-46DF-AB84-D16B4FE96F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C44FE1A-0908-41E4-95DB-BFB4F1D675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DD77A-0ADA-4BD8-8ADF-1A2DE6CE050A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4E1856-71BD-48F8-BDDC-5816DF8B7A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C3A80C8-98B0-4B0C-886B-24F26E010D3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5F6FB-A8E3-4A20-9907-C2813BF103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0727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22847B-1B09-4FB9-A3F6-7C5481EE238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34EE8-1DD6-4929-B7B8-30F750D483F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87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16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8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934EE8-1DD6-4929-B7B8-30F750D483F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02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154BEC2-D09B-4CD1-9EA2-89FC05B25B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089025"/>
            <a:ext cx="12192000" cy="28797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17D1ED-732F-4E2D-9A7F-62AAA6BF4E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6" y="5311253"/>
            <a:ext cx="10801348" cy="818084"/>
          </a:xfrm>
          <a:prstGeom prst="rect">
            <a:avLst/>
          </a:prstGeom>
        </p:spPr>
        <p:txBody>
          <a:bodyPr lIns="36000" tIns="7200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A04D85-A798-4EE8-983B-ABFCB9D55E4A}"/>
              </a:ext>
            </a:extLst>
          </p:cNvPr>
          <p:cNvSpPr/>
          <p:nvPr userDrawn="1"/>
        </p:nvSpPr>
        <p:spPr>
          <a:xfrm>
            <a:off x="0" y="3968750"/>
            <a:ext cx="12192000" cy="144463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1FF7F2E1-BDFC-4820-BDEF-EFCE2E04CAD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49835" y="140277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957E0D45-AD1A-4F04-B48D-D5ED9B2EC5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95325" y="136525"/>
            <a:ext cx="2749020" cy="789871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24">
            <a:extLst>
              <a:ext uri="{FF2B5EF4-FFF2-40B4-BE49-F238E27FC236}">
                <a16:creationId xmlns:a16="http://schemas.microsoft.com/office/drawing/2014/main" id="{EA9F3FA5-4FE9-4C17-AD95-3D4AB505126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522580" y="136525"/>
            <a:ext cx="2749020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56E6E3EB-54DB-4637-AC45-F5DBF43AA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6" name="Picture Placeholder 24">
            <a:extLst>
              <a:ext uri="{FF2B5EF4-FFF2-40B4-BE49-F238E27FC236}">
                <a16:creationId xmlns:a16="http://schemas.microsoft.com/office/drawing/2014/main" id="{AC0CF571-5E53-43BD-818C-433ACA2168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62372" y="140278"/>
            <a:ext cx="2534303" cy="783648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13CBBE3E-828B-7646-ACDE-06B6FAB07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4113213"/>
            <a:ext cx="10801350" cy="1198040"/>
          </a:xfrm>
        </p:spPr>
        <p:txBody>
          <a:bodyPr lIns="18000"/>
          <a:lstStyle>
            <a:lvl1pPr>
              <a:defRPr b="0"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28" name="Fußzeilenplatzhalter 27">
            <a:extLst>
              <a:ext uri="{FF2B5EF4-FFF2-40B4-BE49-F238E27FC236}">
                <a16:creationId xmlns:a16="http://schemas.microsoft.com/office/drawing/2014/main" id="{6C84F0FD-6904-5B6A-386E-AF710B56DB7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29" name="Foliennummernplatzhalter 28">
            <a:extLst>
              <a:ext uri="{FF2B5EF4-FFF2-40B4-BE49-F238E27FC236}">
                <a16:creationId xmlns:a16="http://schemas.microsoft.com/office/drawing/2014/main" id="{8EAF4180-5911-342F-B998-F78333FD4A4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76122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8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4" orient="horz" pos="2591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4" name="Fußzeilenplatzhalter 33">
            <a:extLst>
              <a:ext uri="{FF2B5EF4-FFF2-40B4-BE49-F238E27FC236}">
                <a16:creationId xmlns:a16="http://schemas.microsoft.com/office/drawing/2014/main" id="{5B93AA49-1425-F27D-E1D1-C80F4A2D12B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35" name="Foliennummernplatzhalter 34">
            <a:extLst>
              <a:ext uri="{FF2B5EF4-FFF2-40B4-BE49-F238E27FC236}">
                <a16:creationId xmlns:a16="http://schemas.microsoft.com/office/drawing/2014/main" id="{660E2210-0B27-653C-4EF3-5ECADF325C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33">
            <a:extLst>
              <a:ext uri="{FF2B5EF4-FFF2-40B4-BE49-F238E27FC236}">
                <a16:creationId xmlns:a16="http://schemas.microsoft.com/office/drawing/2014/main" id="{28B7E8F2-99A2-F107-D262-B99C778BB0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6ABBB-BDC6-D684-8C01-FEE0B3AB08F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1790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>
            <a:extLst>
              <a:ext uri="{FF2B5EF4-FFF2-40B4-BE49-F238E27FC236}">
                <a16:creationId xmlns:a16="http://schemas.microsoft.com/office/drawing/2014/main" id="{46343520-0773-0CAD-BB26-282AEDB65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5" name="Fußzeilenplatzhalter 14">
            <a:extLst>
              <a:ext uri="{FF2B5EF4-FFF2-40B4-BE49-F238E27FC236}">
                <a16:creationId xmlns:a16="http://schemas.microsoft.com/office/drawing/2014/main" id="{79A8D92A-4687-F9F8-1366-3766BC53D93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7" name="Foliennummernplatzhalter 16">
            <a:extLst>
              <a:ext uri="{FF2B5EF4-FFF2-40B4-BE49-F238E27FC236}">
                <a16:creationId xmlns:a16="http://schemas.microsoft.com/office/drawing/2014/main" id="{567E0EEA-8F0A-69D2-C221-940AD3AA8F4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33">
            <a:extLst>
              <a:ext uri="{FF2B5EF4-FFF2-40B4-BE49-F238E27FC236}">
                <a16:creationId xmlns:a16="http://schemas.microsoft.com/office/drawing/2014/main" id="{7175D9F5-A1C5-6CD0-9B3F-A6AB69504B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35D866B-C56B-D61F-F720-38D2B13B2A8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FCEAAD2-C619-CDF9-BC17-41B93C1E1A81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5373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25" name="Fußzeilenplatzhalter 24">
            <a:extLst>
              <a:ext uri="{FF2B5EF4-FFF2-40B4-BE49-F238E27FC236}">
                <a16:creationId xmlns:a16="http://schemas.microsoft.com/office/drawing/2014/main" id="{801A7224-284D-6615-D122-6518DFAC34A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26" name="Foliennummernplatzhalter 25">
            <a:extLst>
              <a:ext uri="{FF2B5EF4-FFF2-40B4-BE49-F238E27FC236}">
                <a16:creationId xmlns:a16="http://schemas.microsoft.com/office/drawing/2014/main" id="{B701079B-48A8-8C08-E2C3-699147D90B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1812ABBE-6D1A-6D40-F031-53EA48A3A6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13" name="Textplatzhalter 25">
            <a:extLst>
              <a:ext uri="{FF2B5EF4-FFF2-40B4-BE49-F238E27FC236}">
                <a16:creationId xmlns:a16="http://schemas.microsoft.com/office/drawing/2014/main" id="{C3E88EDE-DEFB-872F-C90F-66CED59F84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BE4702DA-6169-C543-E934-4CDBE07CC0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10801350" cy="46799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7432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Sour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8">
            <a:extLst>
              <a:ext uri="{FF2B5EF4-FFF2-40B4-BE49-F238E27FC236}">
                <a16:creationId xmlns:a16="http://schemas.microsoft.com/office/drawing/2014/main" id="{BD77036C-E8A2-7B0E-8A98-8AF7EDA3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1D10DA-5083-DBF1-77A8-0D580ECA47B5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2ACAC9-B081-4E5E-DA54-1EF762C07B7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Textplatzhalter 33">
            <a:extLst>
              <a:ext uri="{FF2B5EF4-FFF2-40B4-BE49-F238E27FC236}">
                <a16:creationId xmlns:a16="http://schemas.microsoft.com/office/drawing/2014/main" id="{4B457343-546D-E798-E180-30BFAECBC4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7428857-3E3E-0DB3-32FD-76665C2CF6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5325" y="1089025"/>
            <a:ext cx="10801350" cy="360363"/>
          </a:xfrm>
        </p:spPr>
        <p:txBody>
          <a:bodyPr lIns="0" tIns="0" rIns="0" bIns="0">
            <a:noAutofit/>
          </a:bodyPr>
          <a:lstStyle>
            <a:lvl1pPr marL="33750" indent="0"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de-DE" dirty="0" err="1"/>
              <a:t>Subtitleformat</a:t>
            </a:r>
            <a:r>
              <a:rPr lang="de-DE" dirty="0"/>
              <a:t> bearbeiten</a:t>
            </a:r>
          </a:p>
        </p:txBody>
      </p:sp>
      <p:sp>
        <p:nvSpPr>
          <p:cNvPr id="28" name="Textplatzhalter 8">
            <a:extLst>
              <a:ext uri="{FF2B5EF4-FFF2-40B4-BE49-F238E27FC236}">
                <a16:creationId xmlns:a16="http://schemas.microsoft.com/office/drawing/2014/main" id="{620BE56C-55F2-5172-241C-387F566466F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95325" y="1449388"/>
            <a:ext cx="10801349" cy="405606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29" name="Inhaltsplatzhalter 10">
            <a:extLst>
              <a:ext uri="{FF2B5EF4-FFF2-40B4-BE49-F238E27FC236}">
                <a16:creationId xmlns:a16="http://schemas.microsoft.com/office/drawing/2014/main" id="{62714AF4-C070-A75E-F864-D652CF850E4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695325" y="5505450"/>
            <a:ext cx="10801350" cy="623888"/>
          </a:xfrm>
        </p:spPr>
        <p:txBody>
          <a:bodyPr anchor="b">
            <a:no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100"/>
              </a:spcAft>
              <a:buFont typeface="Arial" panose="020B0604020202020204" pitchFamily="34" charset="0"/>
              <a:buNone/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28616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556038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825913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094200" indent="0">
              <a:buFont typeface="Arial" panose="020B0604020202020204" pitchFamily="34" charset="0"/>
              <a:buNone/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4219528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18CBDE-B184-4EA4-86DB-E669BB3BB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089747"/>
            <a:ext cx="10801349" cy="203959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D8D81471-A712-68FE-7391-8A8FA7A9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449388"/>
            <a:ext cx="10801350" cy="25193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34CBC7D4-DC3E-5626-4F81-2E2853A7C18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AE8FFD0C-98D3-A710-E158-A3826A7BAE3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33">
            <a:extLst>
              <a:ext uri="{FF2B5EF4-FFF2-40B4-BE49-F238E27FC236}">
                <a16:creationId xmlns:a16="http://schemas.microsoft.com/office/drawing/2014/main" id="{501200E2-CBD1-EC5C-A3E9-10FCFE692D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77521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68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308725"/>
          </a:xfrm>
          <a:prstGeom prst="rect">
            <a:avLst/>
          </a:prstGeom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62388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  <p:sp>
        <p:nvSpPr>
          <p:cNvPr id="18" name="Fußzeilenplatzhalter 17">
            <a:extLst>
              <a:ext uri="{FF2B5EF4-FFF2-40B4-BE49-F238E27FC236}">
                <a16:creationId xmlns:a16="http://schemas.microsoft.com/office/drawing/2014/main" id="{934167EF-181B-96CB-4C28-D9AC9834CA49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19" name="Foliennummernplatzhalter 18">
            <a:extLst>
              <a:ext uri="{FF2B5EF4-FFF2-40B4-BE49-F238E27FC236}">
                <a16:creationId xmlns:a16="http://schemas.microsoft.com/office/drawing/2014/main" id="{4F72F9FD-8FDA-EF20-7D56-3E6A703BDA94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33">
            <a:extLst>
              <a:ext uri="{FF2B5EF4-FFF2-40B4-BE49-F238E27FC236}">
                <a16:creationId xmlns:a16="http://schemas.microsoft.com/office/drawing/2014/main" id="{C6C9D6F4-FD05-1FED-2127-D6F2DBC01A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95325" y="6317998"/>
            <a:ext cx="7956549" cy="540001"/>
          </a:xfrm>
          <a:prstGeom prst="rect">
            <a:avLst/>
          </a:prstGeom>
        </p:spPr>
        <p:txBody>
          <a:bodyPr wrap="square" lIns="0" tIns="0" rIns="180000" bIns="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baseline="0">
                <a:solidFill>
                  <a:schemeClr val="bg1"/>
                </a:solidFill>
              </a:defRPr>
            </a:lvl1pPr>
            <a:lvl2pPr marL="357188" indent="0">
              <a:buNone/>
              <a:defRPr b="1">
                <a:solidFill>
                  <a:schemeClr val="bg1"/>
                </a:solidFill>
              </a:defRPr>
            </a:lvl2pPr>
            <a:lvl3pPr marL="627063" indent="0">
              <a:buNone/>
              <a:defRPr b="1">
                <a:solidFill>
                  <a:schemeClr val="bg1"/>
                </a:solidFill>
              </a:defRPr>
            </a:lvl3pPr>
            <a:lvl4pPr marL="895350" indent="0">
              <a:buNone/>
              <a:defRPr b="1">
                <a:solidFill>
                  <a:schemeClr val="bg1"/>
                </a:solidFill>
              </a:defRPr>
            </a:lvl4pPr>
            <a:lvl5pPr marL="1165225" indent="0">
              <a:buNone/>
              <a:defRPr b="1">
                <a:solidFill>
                  <a:schemeClr val="bg1"/>
                </a:solidFill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5185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C5E7AB-4BE1-4D53-9C5E-D580649BC06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 anchor="ctr" anchorCtr="1"/>
          <a:lstStyle/>
          <a:p>
            <a:endParaRPr lang="de-DE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8F447B0-EED4-D4D3-FE95-80EEDF4E983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95325" y="5505450"/>
            <a:ext cx="10801350" cy="12382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33750" indent="0">
              <a:lnSpc>
                <a:spcPct val="100000"/>
              </a:lnSpc>
              <a:spcBef>
                <a:spcPts val="100"/>
              </a:spcBef>
              <a:spcAft>
                <a:spcPts val="200"/>
              </a:spcAft>
              <a:buSzPct val="100000"/>
              <a:buFont typeface="+mj-lt"/>
              <a:buNone/>
              <a:tabLst>
                <a:tab pos="2152650" algn="l"/>
              </a:tabLst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[1] Quelle</a:t>
            </a:r>
          </a:p>
        </p:txBody>
      </p:sp>
    </p:spTree>
    <p:extLst>
      <p:ext uri="{BB962C8B-B14F-4D97-AF65-F5344CB8AC3E}">
        <p14:creationId xmlns:p14="http://schemas.microsoft.com/office/powerpoint/2010/main" val="2289492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1">
            <a:extLst>
              <a:ext uri="{FF2B5EF4-FFF2-40B4-BE49-F238E27FC236}">
                <a16:creationId xmlns:a16="http://schemas.microsoft.com/office/drawing/2014/main" id="{A914B142-9A3C-4A05-98CF-6ECAAF874762}"/>
              </a:ext>
            </a:extLst>
          </p:cNvPr>
          <p:cNvSpPr/>
          <p:nvPr userDrawn="1"/>
        </p:nvSpPr>
        <p:spPr>
          <a:xfrm>
            <a:off x="8662194" y="6318000"/>
            <a:ext cx="2824161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833A2633-E822-4B21-A181-3E155CEA4670}"/>
              </a:ext>
            </a:extLst>
          </p:cNvPr>
          <p:cNvSpPr/>
          <p:nvPr userDrawn="1"/>
        </p:nvSpPr>
        <p:spPr>
          <a:xfrm>
            <a:off x="0" y="6318000"/>
            <a:ext cx="8651874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C5AA6"/>
              </a:solidFill>
            </a:endParaRPr>
          </a:p>
        </p:txBody>
      </p:sp>
      <p:sp>
        <p:nvSpPr>
          <p:cNvPr id="3" name="Titelplatzhalter 2">
            <a:extLst>
              <a:ext uri="{FF2B5EF4-FFF2-40B4-BE49-F238E27FC236}">
                <a16:creationId xmlns:a16="http://schemas.microsoft.com/office/drawing/2014/main" id="{BF731D93-13F4-9D67-C9CE-1F9E97CAB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15889"/>
            <a:ext cx="10801350" cy="973136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16" name="Fußzeilenplatzhalter 17">
            <a:extLst>
              <a:ext uri="{FF2B5EF4-FFF2-40B4-BE49-F238E27FC236}">
                <a16:creationId xmlns:a16="http://schemas.microsoft.com/office/drawing/2014/main" id="{905FD0EF-C3A0-B922-6CBB-A2BA322564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51875" y="6318000"/>
            <a:ext cx="2844798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r>
              <a:rPr lang="de-DE" dirty="0"/>
              <a:t>Prof. Dr. Valentin Schwind</a:t>
            </a:r>
          </a:p>
        </p:txBody>
      </p:sp>
      <p:sp>
        <p:nvSpPr>
          <p:cNvPr id="9" name="Rechteck 1">
            <a:extLst>
              <a:ext uri="{FF2B5EF4-FFF2-40B4-BE49-F238E27FC236}">
                <a16:creationId xmlns:a16="http://schemas.microsoft.com/office/drawing/2014/main" id="{F97507DC-D3D9-DABB-A11F-05341148480F}"/>
              </a:ext>
            </a:extLst>
          </p:cNvPr>
          <p:cNvSpPr/>
          <p:nvPr userDrawn="1"/>
        </p:nvSpPr>
        <p:spPr>
          <a:xfrm>
            <a:off x="11496675" y="6318000"/>
            <a:ext cx="695325" cy="540000"/>
          </a:xfrm>
          <a:prstGeom prst="rect">
            <a:avLst/>
          </a:prstGeom>
          <a:solidFill>
            <a:srgbClr val="5079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Foliennummernplatzhalter 19">
            <a:extLst>
              <a:ext uri="{FF2B5EF4-FFF2-40B4-BE49-F238E27FC236}">
                <a16:creationId xmlns:a16="http://schemas.microsoft.com/office/drawing/2014/main" id="{340149BE-0D54-E3DD-8555-DC3BDC0077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74" y="6318000"/>
            <a:ext cx="695325" cy="540000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A24374A-C3A8-471A-8837-3FC31668AB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DEA2D1A-0D86-4912-2608-4CF928F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449389"/>
            <a:ext cx="10801350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37556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4" r:id="rId3"/>
    <p:sldLayoutId id="2147483683" r:id="rId4"/>
    <p:sldLayoutId id="2147483685" r:id="rId5"/>
    <p:sldLayoutId id="2147483651" r:id="rId6"/>
    <p:sldLayoutId id="2147483655" r:id="rId7"/>
    <p:sldLayoutId id="2147483686" r:id="rId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Arial" panose="020B0604020202020204" pitchFamily="34" charset="0"/>
        </a:defRPr>
      </a:lvl1pPr>
    </p:titleStyle>
    <p:bodyStyle>
      <a:lvl1pPr marL="285750" marR="0" indent="-252000" algn="l" defTabSz="284400" rtl="0" eaLnBrk="1" fontAlgn="auto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rgbClr val="5079BC"/>
        </a:buClr>
        <a:buSzPts val="2400"/>
        <a:buFont typeface="Wingdings" panose="05000000000000000000" pitchFamily="2" charset="2"/>
        <a:buChar char="§"/>
        <a:tabLst/>
        <a:defRPr lang="de-DE" sz="2200" b="0" kern="1200" noProof="0" dirty="0" smtClean="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1pPr>
      <a:lvl2pPr marL="53816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20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2pPr>
      <a:lvl3pPr marL="808038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8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3pPr>
      <a:lvl4pPr marL="1077913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</a:defRPr>
      </a:lvl4pPr>
      <a:lvl5pPr marL="1346200" indent="-252000" algn="l" defTabSz="914400" rtl="0" eaLnBrk="1" latinLnBrk="0" hangingPunct="1">
        <a:lnSpc>
          <a:spcPct val="110000"/>
        </a:lnSpc>
        <a:spcBef>
          <a:spcPts val="300"/>
        </a:spcBef>
        <a:spcAft>
          <a:spcPts val="400"/>
        </a:spcAft>
        <a:buClr>
          <a:schemeClr val="accent2"/>
        </a:buClr>
        <a:buFontTx/>
        <a:buBlip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</a:buBlip>
        <a:defRPr sz="160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Arial" panose="020B0604020202020204" pitchFamily="34" charset="0"/>
          <a:sym typeface="Wingdings" panose="05000000000000000000" pitchFamily="2" charset="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 userDrawn="1">
          <p15:clr>
            <a:srgbClr val="F26B43"/>
          </p15:clr>
        </p15:guide>
        <p15:guide id="2" pos="7582" userDrawn="1">
          <p15:clr>
            <a:srgbClr val="F26B43"/>
          </p15:clr>
        </p15:guide>
        <p15:guide id="3" pos="2933" userDrawn="1">
          <p15:clr>
            <a:srgbClr val="F26B43"/>
          </p15:clr>
        </p15:guide>
        <p15:guide id="4" pos="5450" userDrawn="1">
          <p15:clr>
            <a:srgbClr val="F26B43"/>
          </p15:clr>
        </p15:guide>
        <p15:guide id="5" orient="horz" pos="2500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orient="horz" pos="3974" userDrawn="1">
          <p15:clr>
            <a:srgbClr val="F26B43"/>
          </p15:clr>
        </p15:guide>
        <p15:guide id="8" orient="horz" pos="73" userDrawn="1">
          <p15:clr>
            <a:srgbClr val="F26B43"/>
          </p15:clr>
        </p15:guide>
        <p15:guide id="9" orient="horz" pos="686" userDrawn="1">
          <p15:clr>
            <a:srgbClr val="F26B43"/>
          </p15:clr>
        </p15:guide>
        <p15:guide id="10" orient="horz" pos="913" userDrawn="1">
          <p15:clr>
            <a:srgbClr val="F26B43"/>
          </p15:clr>
        </p15:guide>
        <p15:guide id="11" pos="7242" userDrawn="1">
          <p15:clr>
            <a:srgbClr val="F26B43"/>
          </p15:clr>
        </p15:guide>
        <p15:guide id="12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beforesandafters.com/2021/05/27/you-can-get-early-access-to-unreal-engine-5-now/" TargetMode="External"/><Relationship Id="rId2" Type="http://schemas.openxmlformats.org/officeDocument/2006/relationships/hyperlink" Target="https://www.dice.com/career-advice/how-unity3d-become-a-game-development-beast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027AEEF4-B1F1-A532-EBA0-3D1ED4195AC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806129" y="6317998"/>
            <a:ext cx="6845745" cy="540001"/>
          </a:xfrm>
        </p:spPr>
        <p:txBody>
          <a:bodyPr>
            <a:normAutofit/>
          </a:bodyPr>
          <a:lstStyle/>
          <a:p>
            <a:r>
              <a:rPr lang="en-US" sz="1200" dirty="0"/>
              <a:t>The following content is licensed under a Creative Commons Attribution 4.0 International license (CC BY-SA 4.0)</a:t>
            </a:r>
          </a:p>
        </p:txBody>
      </p:sp>
      <p:sp>
        <p:nvSpPr>
          <p:cNvPr id="22" name="Untertitel 21">
            <a:extLst>
              <a:ext uri="{FF2B5EF4-FFF2-40B4-BE49-F238E27FC236}">
                <a16:creationId xmlns:a16="http://schemas.microsoft.com/office/drawing/2014/main" id="{2A9E134A-6386-E5DC-8BB2-7350FB346F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sz="1800" dirty="0"/>
              <a:t>Human-Computer Interaction </a:t>
            </a:r>
            <a:r>
              <a:rPr lang="de-DE" sz="1800" dirty="0" err="1"/>
              <a:t>Lecture</a:t>
            </a:r>
            <a:endParaRPr lang="de-DE" dirty="0"/>
          </a:p>
        </p:txBody>
      </p:sp>
      <p:pic>
        <p:nvPicPr>
          <p:cNvPr id="26" name="Bildplatzhalter 25" descr="Frankfurt UAS Logo">
            <a:extLst>
              <a:ext uri="{FF2B5EF4-FFF2-40B4-BE49-F238E27FC236}">
                <a16:creationId xmlns:a16="http://schemas.microsoft.com/office/drawing/2014/main" id="{B67F61A0-498D-B3E3-81B5-D2F1481BEAE2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14803" r="-14803"/>
          <a:stretch/>
        </p:blipFill>
        <p:spPr/>
      </p:pic>
      <p:sp>
        <p:nvSpPr>
          <p:cNvPr id="21" name="Titel 20">
            <a:extLst>
              <a:ext uri="{FF2B5EF4-FFF2-40B4-BE49-F238E27FC236}">
                <a16:creationId xmlns:a16="http://schemas.microsoft.com/office/drawing/2014/main" id="{74AE008E-4998-8FBF-E060-8060811B8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Games</a:t>
            </a:r>
            <a:endParaRPr lang="de-DE" dirty="0"/>
          </a:p>
        </p:txBody>
      </p:sp>
      <p:sp>
        <p:nvSpPr>
          <p:cNvPr id="29" name="Fußzeilenplatzhalter 28">
            <a:extLst>
              <a:ext uri="{FF2B5EF4-FFF2-40B4-BE49-F238E27FC236}">
                <a16:creationId xmlns:a16="http://schemas.microsoft.com/office/drawing/2014/main" id="{1AC71F81-F602-A4C2-46BE-A340BF3ABB9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 dirty="0"/>
              <a:t>Prof. Dr. Valentin Schwind</a:t>
            </a: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9B34132-5F57-672E-9E99-94213FE2FA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</a:t>
            </a:fld>
            <a:endParaRPr lang="de-DE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486E752-767E-CBF0-388D-1E6691652E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695325" y="6432491"/>
            <a:ext cx="974974" cy="3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>
            <a:extLst>
              <a:ext uri="{FF2B5EF4-FFF2-40B4-BE49-F238E27FC236}">
                <a16:creationId xmlns:a16="http://schemas.microsoft.com/office/drawing/2014/main" id="{19697C04-79C1-048F-D0A4-BA18F95E2E4E}"/>
              </a:ext>
            </a:extLst>
          </p:cNvPr>
          <p:cNvSpPr/>
          <p:nvPr/>
        </p:nvSpPr>
        <p:spPr>
          <a:xfrm>
            <a:off x="0" y="5844404"/>
            <a:ext cx="12192000" cy="402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0" tIns="108000" rIns="720000" bIns="108000" rtlCol="0" anchor="b" anchorCtr="0">
            <a:spAutoFit/>
          </a:bodyPr>
          <a:lstStyle/>
          <a:p>
            <a:r>
              <a:rPr lang="en-US" sz="1200" dirty="0">
                <a:solidFill>
                  <a:sysClr val="windowText" lastClr="000000"/>
                </a:solidFill>
              </a:rPr>
              <a:t>Slides adapted from the Game Design Workshop by V. Schwind, Image from: https://pxhere.com/de/photo/764632</a:t>
            </a:r>
          </a:p>
        </p:txBody>
      </p:sp>
      <p:pic>
        <p:nvPicPr>
          <p:cNvPr id="9" name="Bildplatzhalter 9" descr="Ein Bild, das Text, computer, drinnen, Computer enthält.&#10;&#10;Automatisch generierte Beschreibung">
            <a:extLst>
              <a:ext uri="{FF2B5EF4-FFF2-40B4-BE49-F238E27FC236}">
                <a16:creationId xmlns:a16="http://schemas.microsoft.com/office/drawing/2014/main" id="{244C8846-D7E5-42E1-3379-5A047BD7E9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01" b="47979"/>
          <a:stretch/>
        </p:blipFill>
        <p:spPr>
          <a:xfrm>
            <a:off x="0" y="1089025"/>
            <a:ext cx="12192000" cy="2879725"/>
          </a:xfrm>
        </p:spPr>
      </p:pic>
    </p:spTree>
    <p:extLst>
      <p:ext uri="{BB962C8B-B14F-4D97-AF65-F5344CB8AC3E}">
        <p14:creationId xmlns:p14="http://schemas.microsoft.com/office/powerpoint/2010/main" val="1285047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9A69AA-403F-AF14-B3FC-42BAB900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Who </a:t>
            </a:r>
            <a:r>
              <a:rPr lang="de-DE" dirty="0" err="1"/>
              <a:t>makes</a:t>
            </a:r>
            <a:r>
              <a:rPr lang="de-DE" dirty="0"/>
              <a:t> a game?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4844E92-7C3D-C16D-0697-66C432E4F71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4E5DF0-6F0E-7592-F1CD-2B49B247C4A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98BA7C8-801E-32CA-8F90-529BA85ECE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178A27B-6D28-A73B-679E-06C0BED1E27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3E0041F-14A0-BCE3-E493-87E9073AC055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90E7377-A165-B6B5-357E-CF1062E88164}"/>
              </a:ext>
            </a:extLst>
          </p:cNvPr>
          <p:cNvGrpSpPr/>
          <p:nvPr/>
        </p:nvGrpSpPr>
        <p:grpSpPr>
          <a:xfrm>
            <a:off x="850959" y="1592264"/>
            <a:ext cx="10490080" cy="4905449"/>
            <a:chOff x="522288" y="2583357"/>
            <a:chExt cx="8235302" cy="3851053"/>
          </a:xfrm>
        </p:grpSpPr>
        <p:sp>
          <p:nvSpPr>
            <p:cNvPr id="9" name="Rechteck 41">
              <a:extLst>
                <a:ext uri="{FF2B5EF4-FFF2-40B4-BE49-F238E27FC236}">
                  <a16:creationId xmlns:a16="http://schemas.microsoft.com/office/drawing/2014/main" id="{BB547EB6-3BDE-AFE4-78C7-A63F9C6E29DB}"/>
                </a:ext>
              </a:extLst>
            </p:cNvPr>
            <p:cNvSpPr/>
            <p:nvPr/>
          </p:nvSpPr>
          <p:spPr>
            <a:xfrm>
              <a:off x="6263095" y="6235072"/>
              <a:ext cx="2494495" cy="19933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de-DE" sz="1050" dirty="0">
                  <a:latin typeface="+mj-lt"/>
                </a:rPr>
                <a:t>Image references from left to right: [6,7,8,9,10,11] </a:t>
              </a:r>
              <a:endParaRPr lang="de-DE" sz="1050" dirty="0">
                <a:latin typeface="+mj-lt"/>
              </a:endParaRPr>
            </a:p>
          </p:txBody>
        </p:sp>
        <p:grpSp>
          <p:nvGrpSpPr>
            <p:cNvPr id="10" name="Group 1">
              <a:extLst>
                <a:ext uri="{FF2B5EF4-FFF2-40B4-BE49-F238E27FC236}">
                  <a16:creationId xmlns:a16="http://schemas.microsoft.com/office/drawing/2014/main" id="{ACC71455-10A1-BF2A-38E5-53A8D64C5C81}"/>
                </a:ext>
              </a:extLst>
            </p:cNvPr>
            <p:cNvGrpSpPr/>
            <p:nvPr/>
          </p:nvGrpSpPr>
          <p:grpSpPr>
            <a:xfrm>
              <a:off x="522288" y="2583357"/>
              <a:ext cx="7991980" cy="3034331"/>
              <a:chOff x="413256" y="1276222"/>
              <a:chExt cx="11553074" cy="4386378"/>
            </a:xfrm>
          </p:grpSpPr>
          <p:sp>
            <p:nvSpPr>
              <p:cNvPr id="11" name="Rechteck 33">
                <a:extLst>
                  <a:ext uri="{FF2B5EF4-FFF2-40B4-BE49-F238E27FC236}">
                    <a16:creationId xmlns:a16="http://schemas.microsoft.com/office/drawing/2014/main" id="{3AA0944D-D7C4-66DA-1F90-B72D3110B707}"/>
                  </a:ext>
                </a:extLst>
              </p:cNvPr>
              <p:cNvSpPr/>
              <p:nvPr/>
            </p:nvSpPr>
            <p:spPr>
              <a:xfrm>
                <a:off x="2006739" y="3428867"/>
                <a:ext cx="1533280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Developer</a:t>
                </a:r>
              </a:p>
            </p:txBody>
          </p:sp>
          <p:sp>
            <p:nvSpPr>
              <p:cNvPr id="12" name="Rechteck 32">
                <a:extLst>
                  <a:ext uri="{FF2B5EF4-FFF2-40B4-BE49-F238E27FC236}">
                    <a16:creationId xmlns:a16="http://schemas.microsoft.com/office/drawing/2014/main" id="{0357F122-0CA6-1031-F395-AC19D7A53EB7}"/>
                  </a:ext>
                </a:extLst>
              </p:cNvPr>
              <p:cNvSpPr/>
              <p:nvPr/>
            </p:nvSpPr>
            <p:spPr>
              <a:xfrm>
                <a:off x="429136" y="3417099"/>
                <a:ext cx="1481016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Game Design</a:t>
                </a:r>
              </a:p>
            </p:txBody>
          </p:sp>
          <p:sp>
            <p:nvSpPr>
              <p:cNvPr id="13" name="Rechteck 24">
                <a:extLst>
                  <a:ext uri="{FF2B5EF4-FFF2-40B4-BE49-F238E27FC236}">
                    <a16:creationId xmlns:a16="http://schemas.microsoft.com/office/drawing/2014/main" id="{337025CD-F758-D701-E2C9-8DDCC797A539}"/>
                  </a:ext>
                </a:extLst>
              </p:cNvPr>
              <p:cNvSpPr/>
              <p:nvPr/>
            </p:nvSpPr>
            <p:spPr>
              <a:xfrm>
                <a:off x="4613029" y="1276222"/>
                <a:ext cx="3071448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b="1" dirty="0">
                    <a:solidFill>
                      <a:schemeClr val="bg1"/>
                    </a:solidFill>
                    <a:latin typeface="+mj-lt"/>
                  </a:rPr>
                  <a:t>„</a:t>
                </a:r>
                <a:r>
                  <a:rPr lang="de-DE" sz="1600" b="1" dirty="0" err="1">
                    <a:solidFill>
                      <a:schemeClr val="bg1"/>
                    </a:solidFill>
                    <a:latin typeface="+mj-lt"/>
                  </a:rPr>
                  <a:t>they</a:t>
                </a:r>
                <a:r>
                  <a:rPr lang="de-DE" sz="1600" b="1" dirty="0">
                    <a:solidFill>
                      <a:schemeClr val="bg1"/>
                    </a:solidFill>
                    <a:latin typeface="+mj-lt"/>
                  </a:rPr>
                  <a:t>“</a:t>
                </a:r>
              </a:p>
            </p:txBody>
          </p:sp>
          <p:sp>
            <p:nvSpPr>
              <p:cNvPr id="14" name="Rechteck 25">
                <a:extLst>
                  <a:ext uri="{FF2B5EF4-FFF2-40B4-BE49-F238E27FC236}">
                    <a16:creationId xmlns:a16="http://schemas.microsoft.com/office/drawing/2014/main" id="{06D1F4C9-2E04-2845-3CE8-A0B790B9D816}"/>
                  </a:ext>
                </a:extLst>
              </p:cNvPr>
              <p:cNvSpPr/>
              <p:nvPr/>
            </p:nvSpPr>
            <p:spPr>
              <a:xfrm>
                <a:off x="4613029" y="1877029"/>
                <a:ext cx="3071448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b="1" dirty="0">
                    <a:solidFill>
                      <a:schemeClr val="bg1"/>
                    </a:solidFill>
                    <a:latin typeface="+mj-lt"/>
                  </a:rPr>
                  <a:t>Game Producer</a:t>
                </a:r>
              </a:p>
            </p:txBody>
          </p:sp>
          <p:sp>
            <p:nvSpPr>
              <p:cNvPr id="15" name="Rechteck 26">
                <a:extLst>
                  <a:ext uri="{FF2B5EF4-FFF2-40B4-BE49-F238E27FC236}">
                    <a16:creationId xmlns:a16="http://schemas.microsoft.com/office/drawing/2014/main" id="{AAC03148-51F8-2980-54C4-17E02895F7C7}"/>
                  </a:ext>
                </a:extLst>
              </p:cNvPr>
              <p:cNvSpPr/>
              <p:nvPr/>
            </p:nvSpPr>
            <p:spPr>
              <a:xfrm>
                <a:off x="4613029" y="2477836"/>
                <a:ext cx="3071448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600" b="1" dirty="0">
                    <a:solidFill>
                      <a:schemeClr val="bg1"/>
                    </a:solidFill>
                    <a:latin typeface="+mj-lt"/>
                  </a:rPr>
                  <a:t>Project Manager</a:t>
                </a:r>
              </a:p>
            </p:txBody>
          </p:sp>
          <p:sp>
            <p:nvSpPr>
              <p:cNvPr id="16" name="Rechteck 27">
                <a:extLst>
                  <a:ext uri="{FF2B5EF4-FFF2-40B4-BE49-F238E27FC236}">
                    <a16:creationId xmlns:a16="http://schemas.microsoft.com/office/drawing/2014/main" id="{4A42B20D-0000-C660-E7B7-50F516982A99}"/>
                  </a:ext>
                </a:extLst>
              </p:cNvPr>
              <p:cNvSpPr/>
              <p:nvPr/>
            </p:nvSpPr>
            <p:spPr>
              <a:xfrm>
                <a:off x="3636606" y="3417099"/>
                <a:ext cx="1481016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Art</a:t>
                </a:r>
              </a:p>
            </p:txBody>
          </p:sp>
          <p:sp>
            <p:nvSpPr>
              <p:cNvPr id="17" name="Rechteck 28">
                <a:extLst>
                  <a:ext uri="{FF2B5EF4-FFF2-40B4-BE49-F238E27FC236}">
                    <a16:creationId xmlns:a16="http://schemas.microsoft.com/office/drawing/2014/main" id="{FF07A9C8-617C-B048-4F5C-E619076DC794}"/>
                  </a:ext>
                </a:extLst>
              </p:cNvPr>
              <p:cNvSpPr/>
              <p:nvPr/>
            </p:nvSpPr>
            <p:spPr>
              <a:xfrm>
                <a:off x="5222149" y="3417099"/>
                <a:ext cx="1481016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Visual</a:t>
                </a:r>
              </a:p>
            </p:txBody>
          </p:sp>
          <p:sp>
            <p:nvSpPr>
              <p:cNvPr id="18" name="Rechteck 29">
                <a:extLst>
                  <a:ext uri="{FF2B5EF4-FFF2-40B4-BE49-F238E27FC236}">
                    <a16:creationId xmlns:a16="http://schemas.microsoft.com/office/drawing/2014/main" id="{3BA7AF94-A1FB-4307-F9AF-0CF14BBB4DF7}"/>
                  </a:ext>
                </a:extLst>
              </p:cNvPr>
              <p:cNvSpPr/>
              <p:nvPr/>
            </p:nvSpPr>
            <p:spPr>
              <a:xfrm>
                <a:off x="6807692" y="3417099"/>
                <a:ext cx="1481016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Sound</a:t>
                </a:r>
              </a:p>
            </p:txBody>
          </p:sp>
          <p:sp>
            <p:nvSpPr>
              <p:cNvPr id="19" name="Rechteck 30">
                <a:extLst>
                  <a:ext uri="{FF2B5EF4-FFF2-40B4-BE49-F238E27FC236}">
                    <a16:creationId xmlns:a16="http://schemas.microsoft.com/office/drawing/2014/main" id="{B2EA73A2-9DCA-B24C-C7D4-62751295FFB0}"/>
                  </a:ext>
                </a:extLst>
              </p:cNvPr>
              <p:cNvSpPr/>
              <p:nvPr/>
            </p:nvSpPr>
            <p:spPr>
              <a:xfrm>
                <a:off x="8393234" y="3417099"/>
                <a:ext cx="1533279" cy="5651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400" b="1" dirty="0">
                    <a:solidFill>
                      <a:schemeClr val="bg1"/>
                    </a:solidFill>
                    <a:latin typeface="+mj-lt"/>
                  </a:rPr>
                  <a:t>Quality Assurance</a:t>
                </a:r>
              </a:p>
            </p:txBody>
          </p:sp>
          <p:sp>
            <p:nvSpPr>
              <p:cNvPr id="20" name="Rechteck 31">
                <a:extLst>
                  <a:ext uri="{FF2B5EF4-FFF2-40B4-BE49-F238E27FC236}">
                    <a16:creationId xmlns:a16="http://schemas.microsoft.com/office/drawing/2014/main" id="{40041A13-522F-2612-45A2-21C1BD5F5C96}"/>
                  </a:ext>
                </a:extLst>
              </p:cNvPr>
              <p:cNvSpPr/>
              <p:nvPr/>
            </p:nvSpPr>
            <p:spPr>
              <a:xfrm>
                <a:off x="10155113" y="3079978"/>
                <a:ext cx="1811217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bg1"/>
                    </a:solidFill>
                    <a:latin typeface="+mj-lt"/>
                  </a:rPr>
                  <a:t>Public Relations</a:t>
                </a:r>
              </a:p>
            </p:txBody>
          </p:sp>
          <p:sp>
            <p:nvSpPr>
              <p:cNvPr id="21" name="Rechteck 34">
                <a:extLst>
                  <a:ext uri="{FF2B5EF4-FFF2-40B4-BE49-F238E27FC236}">
                    <a16:creationId xmlns:a16="http://schemas.microsoft.com/office/drawing/2014/main" id="{20CF9380-93C5-EB47-0D8F-2CC5D8325CCB}"/>
                  </a:ext>
                </a:extLst>
              </p:cNvPr>
              <p:cNvSpPr/>
              <p:nvPr/>
            </p:nvSpPr>
            <p:spPr>
              <a:xfrm>
                <a:off x="413256" y="3082845"/>
                <a:ext cx="9513258" cy="258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bg1"/>
                    </a:solidFill>
                    <a:latin typeface="+mj-lt"/>
                  </a:rPr>
                  <a:t>Technical </a:t>
                </a:r>
                <a:r>
                  <a:rPr lang="de-DE" sz="1200" b="1" dirty="0" err="1">
                    <a:solidFill>
                      <a:schemeClr val="bg1"/>
                    </a:solidFill>
                    <a:latin typeface="+mj-lt"/>
                  </a:rPr>
                  <a:t>Director</a:t>
                </a:r>
                <a:r>
                  <a:rPr lang="de-DE" sz="1200" b="1" dirty="0">
                    <a:solidFill>
                      <a:schemeClr val="bg1"/>
                    </a:solidFill>
                    <a:latin typeface="+mj-lt"/>
                  </a:rPr>
                  <a:t>(s)</a:t>
                </a:r>
              </a:p>
            </p:txBody>
          </p:sp>
          <p:pic>
            <p:nvPicPr>
              <p:cNvPr id="22" name="Picture 2" descr="Source Code, Code, Programming, C, Coding, Digital">
                <a:extLst>
                  <a:ext uri="{FF2B5EF4-FFF2-40B4-BE49-F238E27FC236}">
                    <a16:creationId xmlns:a16="http://schemas.microsoft.com/office/drawing/2014/main" id="{E52C0678-D1AD-4C3C-062F-1E8E2EB90A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000"/>
              <a:stretch/>
            </p:blipFill>
            <p:spPr bwMode="auto">
              <a:xfrm>
                <a:off x="2006740" y="4128277"/>
                <a:ext cx="1533280" cy="153432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6" descr="http://upload.wikimedia.org/wikipedia/commons/2/22/Tuerkischer_schachspieler_racknitz3.jpg">
                <a:extLst>
                  <a:ext uri="{FF2B5EF4-FFF2-40B4-BE49-F238E27FC236}">
                    <a16:creationId xmlns:a16="http://schemas.microsoft.com/office/drawing/2014/main" id="{19F0D76C-6980-E288-8ACD-E8F326811D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9" t="590" r="6686" b="2021"/>
              <a:stretch/>
            </p:blipFill>
            <p:spPr bwMode="auto">
              <a:xfrm>
                <a:off x="430097" y="4116509"/>
                <a:ext cx="1480055" cy="1534323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http://upload.wikimedia.org/wikipedia/en/0/08/Eye_movements_of_a_chess_champion_nc.jpg">
                <a:extLst>
                  <a:ext uri="{FF2B5EF4-FFF2-40B4-BE49-F238E27FC236}">
                    <a16:creationId xmlns:a16="http://schemas.microsoft.com/office/drawing/2014/main" id="{F2F253BF-A5EA-B6D7-B668-F1AD8B37B3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9" t="3940" r="3409" b="3473"/>
              <a:stretch/>
            </p:blipFill>
            <p:spPr bwMode="auto">
              <a:xfrm>
                <a:off x="8388844" y="4128277"/>
                <a:ext cx="1537669" cy="152255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10" descr="http://static.giantbomb.com/uploads/original/1/11423/1293119-battle_chess_box_art.jpg">
                <a:extLst>
                  <a:ext uri="{FF2B5EF4-FFF2-40B4-BE49-F238E27FC236}">
                    <a16:creationId xmlns:a16="http://schemas.microsoft.com/office/drawing/2014/main" id="{BCE62241-4916-9966-6BB0-14F15A28215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606" y="4128277"/>
                <a:ext cx="1481016" cy="152255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12" descr="http://www.mobygames.com/images/shots/l/409746-chessmaster-10th-edition-windows-screenshot-animated-piece.jpg">
                <a:extLst>
                  <a:ext uri="{FF2B5EF4-FFF2-40B4-BE49-F238E27FC236}">
                    <a16:creationId xmlns:a16="http://schemas.microsoft.com/office/drawing/2014/main" id="{6140A0F2-540B-2486-EB63-7F76DCFC9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219" b="3527"/>
              <a:stretch/>
            </p:blipFill>
            <p:spPr bwMode="auto">
              <a:xfrm>
                <a:off x="5222148" y="4128277"/>
                <a:ext cx="1481017" cy="152255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Grafik 1">
                <a:extLst>
                  <a:ext uri="{FF2B5EF4-FFF2-40B4-BE49-F238E27FC236}">
                    <a16:creationId xmlns:a16="http://schemas.microsoft.com/office/drawing/2014/main" id="{DF9CC1AB-0606-ADD5-8A29-D9541B710D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03301" y="4128277"/>
                <a:ext cx="1485407" cy="1522555"/>
              </a:xfrm>
              <a:prstGeom prst="rect">
                <a:avLst/>
              </a:prstGeom>
              <a:effectLst/>
            </p:spPr>
          </p:pic>
          <p:sp>
            <p:nvSpPr>
              <p:cNvPr id="28" name="Rechteck 46">
                <a:extLst>
                  <a:ext uri="{FF2B5EF4-FFF2-40B4-BE49-F238E27FC236}">
                    <a16:creationId xmlns:a16="http://schemas.microsoft.com/office/drawing/2014/main" id="{F34B0EE4-0370-1CD0-03AF-9C347A772C3B}"/>
                  </a:ext>
                </a:extLst>
              </p:cNvPr>
              <p:cNvSpPr/>
              <p:nvPr/>
            </p:nvSpPr>
            <p:spPr>
              <a:xfrm>
                <a:off x="10155113" y="3699676"/>
                <a:ext cx="1811217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 err="1">
                    <a:solidFill>
                      <a:schemeClr val="bg1"/>
                    </a:solidFill>
                    <a:latin typeface="+mj-lt"/>
                  </a:rPr>
                  <a:t>Product</a:t>
                </a:r>
                <a:r>
                  <a:rPr lang="de-DE" sz="1200" b="1" dirty="0">
                    <a:solidFill>
                      <a:schemeClr val="bg1"/>
                    </a:solidFill>
                    <a:latin typeface="+mj-lt"/>
                  </a:rPr>
                  <a:t> Designer</a:t>
                </a:r>
              </a:p>
            </p:txBody>
          </p:sp>
          <p:sp>
            <p:nvSpPr>
              <p:cNvPr id="29" name="Rechteck 47">
                <a:extLst>
                  <a:ext uri="{FF2B5EF4-FFF2-40B4-BE49-F238E27FC236}">
                    <a16:creationId xmlns:a16="http://schemas.microsoft.com/office/drawing/2014/main" id="{A74E9BF9-7372-4B17-4014-25B93355A1A7}"/>
                  </a:ext>
                </a:extLst>
              </p:cNvPr>
              <p:cNvSpPr/>
              <p:nvPr/>
            </p:nvSpPr>
            <p:spPr>
              <a:xfrm>
                <a:off x="10155113" y="4317033"/>
                <a:ext cx="1811217" cy="46465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sz="1200" b="1" dirty="0">
                    <a:solidFill>
                      <a:schemeClr val="bg1"/>
                    </a:solidFill>
                    <a:latin typeface="+mj-lt"/>
                  </a:rPr>
                  <a:t>Community Manager</a:t>
                </a:r>
              </a:p>
            </p:txBody>
          </p:sp>
          <p:sp>
            <p:nvSpPr>
              <p:cNvPr id="30" name="Rechteck 48">
                <a:extLst>
                  <a:ext uri="{FF2B5EF4-FFF2-40B4-BE49-F238E27FC236}">
                    <a16:creationId xmlns:a16="http://schemas.microsoft.com/office/drawing/2014/main" id="{DE9AEDA7-302D-619A-084E-107E96A0200E}"/>
                  </a:ext>
                </a:extLst>
              </p:cNvPr>
              <p:cNvSpPr/>
              <p:nvPr/>
            </p:nvSpPr>
            <p:spPr>
              <a:xfrm>
                <a:off x="10155113" y="4945088"/>
                <a:ext cx="1811217" cy="705744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bg1"/>
                    </a:solidFill>
                    <a:latin typeface="+mj-lt"/>
                  </a:rPr>
                  <a:t>People who obtain the infrastructure </a:t>
                </a:r>
                <a:endParaRPr lang="de-DE" sz="12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338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FD05D-6BC6-3050-0D31-21473A49F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Development </a:t>
            </a:r>
            <a:r>
              <a:rPr lang="de-DE" dirty="0" err="1"/>
              <a:t>Process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2C8A7EF-6627-1849-732D-83E3BF1A483A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FEE2260-07A0-AABF-B411-8198683AF6B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9C7BA3A-8959-0C48-D5F9-F0051C113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F267A80-292B-B5BA-0932-53A28CFDA1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4DAE18A-5756-5D79-61DD-5F3F3B443D72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786610B9-538D-1AA8-BE5F-C9F461E793C1}"/>
              </a:ext>
            </a:extLst>
          </p:cNvPr>
          <p:cNvGrpSpPr/>
          <p:nvPr/>
        </p:nvGrpSpPr>
        <p:grpSpPr>
          <a:xfrm>
            <a:off x="695323" y="2765384"/>
            <a:ext cx="10801351" cy="2273554"/>
            <a:chOff x="439909" y="2705626"/>
            <a:chExt cx="8309610" cy="1749073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2B4DB544-6F45-38A7-6567-706B701D7327}"/>
                </a:ext>
              </a:extLst>
            </p:cNvPr>
            <p:cNvSpPr/>
            <p:nvPr/>
          </p:nvSpPr>
          <p:spPr>
            <a:xfrm>
              <a:off x="4944207" y="3352244"/>
              <a:ext cx="1626577" cy="366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</a:rPr>
                <a:t>Content </a:t>
              </a:r>
              <a:r>
                <a:rPr lang="de-DE" sz="1400" dirty="0" err="1">
                  <a:solidFill>
                    <a:schemeClr val="bg1"/>
                  </a:solidFill>
                  <a:latin typeface="+mj-lt"/>
                </a:rPr>
                <a:t>Creation</a:t>
              </a:r>
              <a:endParaRPr lang="de-DE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5BF1875E-F060-8FB9-9765-979E0DAE3E1F}"/>
                </a:ext>
              </a:extLst>
            </p:cNvPr>
            <p:cNvSpPr/>
            <p:nvPr/>
          </p:nvSpPr>
          <p:spPr>
            <a:xfrm>
              <a:off x="4944647" y="2705626"/>
              <a:ext cx="2769578" cy="1749073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  <a:latin typeface="+mj-lt"/>
                </a:rPr>
                <a:t>Production</a:t>
              </a:r>
              <a:endParaRPr lang="de-DE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760D15B6-9031-5677-C1D1-CF756EDE5F87}"/>
                </a:ext>
              </a:extLst>
            </p:cNvPr>
            <p:cNvSpPr/>
            <p:nvPr/>
          </p:nvSpPr>
          <p:spPr>
            <a:xfrm>
              <a:off x="439909" y="3602350"/>
              <a:ext cx="934183" cy="3586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bg1"/>
                  </a:solidFill>
                  <a:latin typeface="+mj-lt"/>
                </a:rPr>
                <a:t>Idea</a:t>
              </a:r>
              <a:endParaRPr lang="de-DE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E82D152-1853-6E44-00DF-DD9D893AC724}"/>
                </a:ext>
              </a:extLst>
            </p:cNvPr>
            <p:cNvSpPr/>
            <p:nvPr/>
          </p:nvSpPr>
          <p:spPr>
            <a:xfrm>
              <a:off x="1475203" y="3602350"/>
              <a:ext cx="934183" cy="3586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bg1"/>
                  </a:solidFill>
                  <a:latin typeface="+mj-lt"/>
                </a:rPr>
                <a:t>Proposal</a:t>
              </a:r>
              <a:endParaRPr lang="de-DE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0ACF7631-AB7C-E79A-EB73-D2D54D44F118}"/>
                </a:ext>
              </a:extLst>
            </p:cNvPr>
            <p:cNvSpPr/>
            <p:nvPr/>
          </p:nvSpPr>
          <p:spPr>
            <a:xfrm>
              <a:off x="2510497" y="3602350"/>
              <a:ext cx="934183" cy="3586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</a:rPr>
                <a:t>Design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AE7C1E84-F26F-FB84-54B9-31131A0B8C4A}"/>
                </a:ext>
              </a:extLst>
            </p:cNvPr>
            <p:cNvSpPr/>
            <p:nvPr/>
          </p:nvSpPr>
          <p:spPr>
            <a:xfrm>
              <a:off x="3545791" y="3602350"/>
              <a:ext cx="934183" cy="35862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</a:rPr>
                <a:t>Prototype</a:t>
              </a:r>
            </a:p>
          </p:txBody>
        </p:sp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1EAEBF90-D77A-5679-86C4-A64772CCE072}"/>
                </a:ext>
              </a:extLst>
            </p:cNvPr>
            <p:cNvSpPr/>
            <p:nvPr/>
          </p:nvSpPr>
          <p:spPr>
            <a:xfrm>
              <a:off x="4944208" y="3816322"/>
              <a:ext cx="1626577" cy="366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bg1"/>
                  </a:solidFill>
                  <a:latin typeface="+mj-lt"/>
                </a:rPr>
                <a:t>Coding</a:t>
              </a:r>
              <a:endParaRPr lang="de-DE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89EC138A-B734-8829-F036-A87CD3D091EB}"/>
                </a:ext>
              </a:extLst>
            </p:cNvPr>
            <p:cNvSpPr/>
            <p:nvPr/>
          </p:nvSpPr>
          <p:spPr>
            <a:xfrm>
              <a:off x="6780042" y="3602696"/>
              <a:ext cx="934183" cy="366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 err="1">
                  <a:solidFill>
                    <a:schemeClr val="bg1"/>
                  </a:solidFill>
                  <a:latin typeface="+mj-lt"/>
                </a:rPr>
                <a:t>Testing</a:t>
              </a:r>
              <a:endParaRPr lang="de-DE" sz="1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394E2B46-EBD2-1300-078A-CC70D35F03FB}"/>
                </a:ext>
              </a:extLst>
            </p:cNvPr>
            <p:cNvSpPr/>
            <p:nvPr/>
          </p:nvSpPr>
          <p:spPr>
            <a:xfrm>
              <a:off x="7815336" y="3594573"/>
              <a:ext cx="934183" cy="37417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+mj-lt"/>
                </a:rPr>
                <a:t>Release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892109F6-DA3B-920E-5D66-3A0B006ABE21}"/>
                </a:ext>
              </a:extLst>
            </p:cNvPr>
            <p:cNvSpPr/>
            <p:nvPr/>
          </p:nvSpPr>
          <p:spPr>
            <a:xfrm>
              <a:off x="1424646" y="2705628"/>
              <a:ext cx="3101488" cy="1749071"/>
            </a:xfrm>
            <a:prstGeom prst="rect">
              <a:avLst/>
            </a:prstGeom>
            <a:noFill/>
            <a:ln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de-DE" dirty="0" err="1">
                  <a:solidFill>
                    <a:schemeClr val="tx1"/>
                  </a:solidFill>
                  <a:latin typeface="+mj-lt"/>
                </a:rPr>
                <a:t>Pre</a:t>
              </a:r>
              <a:r>
                <a:rPr lang="de-DE" dirty="0">
                  <a:solidFill>
                    <a:schemeClr val="tx1"/>
                  </a:solidFill>
                  <a:latin typeface="+mj-lt"/>
                </a:rPr>
                <a:t> </a:t>
              </a:r>
              <a:r>
                <a:rPr lang="de-DE" dirty="0" err="1">
                  <a:solidFill>
                    <a:schemeClr val="tx1"/>
                  </a:solidFill>
                  <a:latin typeface="+mj-lt"/>
                </a:rPr>
                <a:t>Production</a:t>
              </a:r>
              <a:endParaRPr lang="de-DE" dirty="0">
                <a:solidFill>
                  <a:schemeClr val="tx1"/>
                </a:solidFill>
                <a:latin typeface="+mj-lt"/>
              </a:endParaRPr>
            </a:p>
          </p:txBody>
        </p: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1846FC17-759F-F88E-3B71-0BE0FCFED94F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>
              <a:off x="2409386" y="3781661"/>
              <a:ext cx="1011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19">
              <a:extLst>
                <a:ext uri="{FF2B5EF4-FFF2-40B4-BE49-F238E27FC236}">
                  <a16:creationId xmlns:a16="http://schemas.microsoft.com/office/drawing/2014/main" id="{E27135B9-A030-6B52-61EA-A9D1653550FB}"/>
                </a:ext>
              </a:extLst>
            </p:cNvPr>
            <p:cNvCxnSpPr>
              <a:stCxn id="13" idx="3"/>
              <a:endCxn id="14" idx="1"/>
            </p:cNvCxnSpPr>
            <p:nvPr/>
          </p:nvCxnSpPr>
          <p:spPr>
            <a:xfrm>
              <a:off x="3444680" y="3781661"/>
              <a:ext cx="1011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>
              <a:extLst>
                <a:ext uri="{FF2B5EF4-FFF2-40B4-BE49-F238E27FC236}">
                  <a16:creationId xmlns:a16="http://schemas.microsoft.com/office/drawing/2014/main" id="{066989BC-EA0C-5DA0-5B0B-FF732C75F891}"/>
                </a:ext>
              </a:extLst>
            </p:cNvPr>
            <p:cNvCxnSpPr>
              <a:stCxn id="16" idx="3"/>
              <a:endCxn id="17" idx="1"/>
            </p:cNvCxnSpPr>
            <p:nvPr/>
          </p:nvCxnSpPr>
          <p:spPr>
            <a:xfrm flipV="1">
              <a:off x="7714225" y="3781662"/>
              <a:ext cx="101111" cy="406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>
              <a:extLst>
                <a:ext uri="{FF2B5EF4-FFF2-40B4-BE49-F238E27FC236}">
                  <a16:creationId xmlns:a16="http://schemas.microsoft.com/office/drawing/2014/main" id="{482E2F3D-C739-81C7-DB34-BA361D27E7C1}"/>
                </a:ext>
              </a:extLst>
            </p:cNvPr>
            <p:cNvCxnSpPr>
              <a:stCxn id="11" idx="3"/>
              <a:endCxn id="12" idx="1"/>
            </p:cNvCxnSpPr>
            <p:nvPr/>
          </p:nvCxnSpPr>
          <p:spPr>
            <a:xfrm>
              <a:off x="1374092" y="3781661"/>
              <a:ext cx="101111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winkelte Verbindung 43">
              <a:extLst>
                <a:ext uri="{FF2B5EF4-FFF2-40B4-BE49-F238E27FC236}">
                  <a16:creationId xmlns:a16="http://schemas.microsoft.com/office/drawing/2014/main" id="{701E9C72-3B9F-28DC-CE57-35391152F3F3}"/>
                </a:ext>
              </a:extLst>
            </p:cNvPr>
            <p:cNvCxnSpPr>
              <a:stCxn id="14" idx="3"/>
              <a:endCxn id="11" idx="2"/>
            </p:cNvCxnSpPr>
            <p:nvPr/>
          </p:nvCxnSpPr>
          <p:spPr>
            <a:xfrm flipH="1">
              <a:off x="907001" y="3781661"/>
              <a:ext cx="3572973" cy="179312"/>
            </a:xfrm>
            <a:prstGeom prst="bentConnector4">
              <a:avLst>
                <a:gd name="adj1" fmla="val -4799"/>
                <a:gd name="adj2" fmla="val 195616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winkelte Verbindung 53">
              <a:extLst>
                <a:ext uri="{FF2B5EF4-FFF2-40B4-BE49-F238E27FC236}">
                  <a16:creationId xmlns:a16="http://schemas.microsoft.com/office/drawing/2014/main" id="{6BE0AB38-7FCD-93BB-D40A-CF52FE5A935B}"/>
                </a:ext>
              </a:extLst>
            </p:cNvPr>
            <p:cNvCxnSpPr>
              <a:stCxn id="14" idx="3"/>
              <a:endCxn id="9" idx="1"/>
            </p:cNvCxnSpPr>
            <p:nvPr/>
          </p:nvCxnSpPr>
          <p:spPr>
            <a:xfrm flipV="1">
              <a:off x="4479973" y="3535271"/>
              <a:ext cx="464234" cy="246391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winkelte Verbindung 55">
              <a:extLst>
                <a:ext uri="{FF2B5EF4-FFF2-40B4-BE49-F238E27FC236}">
                  <a16:creationId xmlns:a16="http://schemas.microsoft.com/office/drawing/2014/main" id="{4D52C0B1-D6C6-2606-AEE0-4F5697FABB9F}"/>
                </a:ext>
              </a:extLst>
            </p:cNvPr>
            <p:cNvCxnSpPr>
              <a:stCxn id="14" idx="3"/>
              <a:endCxn id="15" idx="1"/>
            </p:cNvCxnSpPr>
            <p:nvPr/>
          </p:nvCxnSpPr>
          <p:spPr>
            <a:xfrm>
              <a:off x="4479974" y="3781661"/>
              <a:ext cx="464234" cy="217688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winkelte Verbindung 57">
              <a:extLst>
                <a:ext uri="{FF2B5EF4-FFF2-40B4-BE49-F238E27FC236}">
                  <a16:creationId xmlns:a16="http://schemas.microsoft.com/office/drawing/2014/main" id="{7698F207-D3A3-4D38-DB88-0BE16D7212C8}"/>
                </a:ext>
              </a:extLst>
            </p:cNvPr>
            <p:cNvCxnSpPr>
              <a:stCxn id="9" idx="3"/>
              <a:endCxn id="16" idx="1"/>
            </p:cNvCxnSpPr>
            <p:nvPr/>
          </p:nvCxnSpPr>
          <p:spPr>
            <a:xfrm>
              <a:off x="6570784" y="3535271"/>
              <a:ext cx="209258" cy="250452"/>
            </a:xfrm>
            <a:prstGeom prst="bentConnector3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winkelte Verbindung 59">
              <a:extLst>
                <a:ext uri="{FF2B5EF4-FFF2-40B4-BE49-F238E27FC236}">
                  <a16:creationId xmlns:a16="http://schemas.microsoft.com/office/drawing/2014/main" id="{A42A81A1-527E-7423-C739-7C3FB82D3B58}"/>
                </a:ext>
              </a:extLst>
            </p:cNvPr>
            <p:cNvCxnSpPr>
              <a:stCxn id="15" idx="3"/>
              <a:endCxn id="16" idx="1"/>
            </p:cNvCxnSpPr>
            <p:nvPr/>
          </p:nvCxnSpPr>
          <p:spPr>
            <a:xfrm flipV="1">
              <a:off x="6570784" y="3785723"/>
              <a:ext cx="209258" cy="213626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B48F25B1-F5AB-260A-D45F-E85D1E994397}"/>
                </a:ext>
              </a:extLst>
            </p:cNvPr>
            <p:cNvCxnSpPr/>
            <p:nvPr/>
          </p:nvCxnSpPr>
          <p:spPr>
            <a:xfrm>
              <a:off x="1475203" y="2994223"/>
              <a:ext cx="3050931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A585174C-2C15-3DCE-9E24-5DB0DF3E713C}"/>
                </a:ext>
              </a:extLst>
            </p:cNvPr>
            <p:cNvCxnSpPr/>
            <p:nvPr/>
          </p:nvCxnSpPr>
          <p:spPr>
            <a:xfrm flipV="1">
              <a:off x="4947065" y="2994223"/>
              <a:ext cx="2767160" cy="219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winkelte Verbindung 37">
              <a:extLst>
                <a:ext uri="{FF2B5EF4-FFF2-40B4-BE49-F238E27FC236}">
                  <a16:creationId xmlns:a16="http://schemas.microsoft.com/office/drawing/2014/main" id="{DE40A6B9-410A-B03D-9798-556E980C82D8}"/>
                </a:ext>
              </a:extLst>
            </p:cNvPr>
            <p:cNvCxnSpPr>
              <a:stCxn id="16" idx="2"/>
              <a:endCxn id="15" idx="2"/>
            </p:cNvCxnSpPr>
            <p:nvPr/>
          </p:nvCxnSpPr>
          <p:spPr>
            <a:xfrm rot="5400000">
              <a:off x="6395503" y="3330745"/>
              <a:ext cx="213626" cy="1489637"/>
            </a:xfrm>
            <a:prstGeom prst="bentConnector3">
              <a:avLst>
                <a:gd name="adj1" fmla="val 180257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winkelte Verbindung 40">
              <a:extLst>
                <a:ext uri="{FF2B5EF4-FFF2-40B4-BE49-F238E27FC236}">
                  <a16:creationId xmlns:a16="http://schemas.microsoft.com/office/drawing/2014/main" id="{544E5589-C694-4D9C-36CD-5162CDA579DF}"/>
                </a:ext>
              </a:extLst>
            </p:cNvPr>
            <p:cNvCxnSpPr>
              <a:stCxn id="16" idx="0"/>
              <a:endCxn id="9" idx="0"/>
            </p:cNvCxnSpPr>
            <p:nvPr/>
          </p:nvCxnSpPr>
          <p:spPr>
            <a:xfrm rot="16200000" flipV="1">
              <a:off x="6377089" y="2732651"/>
              <a:ext cx="250452" cy="1489638"/>
            </a:xfrm>
            <a:prstGeom prst="bentConnector3">
              <a:avLst>
                <a:gd name="adj1" fmla="val 168456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44818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C170FF-266E-22FD-0DA9-A13E21451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Game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2562E15-E1F9-0C42-6193-A4A090614BBE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90752A-AF85-69EC-ED91-F1427B5B2F8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8A3C0B6-5B8A-BEFF-8C19-7AD25D74206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976E79-98B8-20D2-A46A-E8D04C05EFE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altLang="de-DE" dirty="0"/>
              <a:t>A </a:t>
            </a:r>
            <a:r>
              <a:rPr lang="en-US" altLang="de-DE" b="1" dirty="0">
                <a:solidFill>
                  <a:schemeClr val="accent1"/>
                </a:solidFill>
              </a:rPr>
              <a:t>designer</a:t>
            </a:r>
            <a:r>
              <a:rPr lang="en-US" altLang="de-DE" dirty="0"/>
              <a:t> creates a </a:t>
            </a:r>
            <a:r>
              <a:rPr lang="en-US" altLang="de-DE" b="1" dirty="0">
                <a:solidFill>
                  <a:schemeClr val="accent1"/>
                </a:solidFill>
              </a:rPr>
              <a:t>context</a:t>
            </a:r>
            <a:r>
              <a:rPr lang="en-US" altLang="de-DE" dirty="0"/>
              <a:t> to be encountered by a </a:t>
            </a:r>
            <a:r>
              <a:rPr lang="en-US" altLang="de-DE" b="1" dirty="0">
                <a:solidFill>
                  <a:schemeClr val="accent1"/>
                </a:solidFill>
              </a:rPr>
              <a:t>player</a:t>
            </a:r>
            <a:r>
              <a:rPr lang="en-US" altLang="de-DE" dirty="0"/>
              <a:t>, from which </a:t>
            </a:r>
            <a:r>
              <a:rPr lang="en-US" altLang="de-DE" b="1" dirty="0">
                <a:solidFill>
                  <a:schemeClr val="accent1"/>
                </a:solidFill>
              </a:rPr>
              <a:t>meaning</a:t>
            </a:r>
            <a:r>
              <a:rPr lang="en-US" altLang="de-DE" dirty="0"/>
              <a:t> emerges [1].</a:t>
            </a:r>
          </a:p>
          <a:p>
            <a:r>
              <a:rPr lang="en-US" altLang="de-DE" dirty="0"/>
              <a:t>Meaning is an interpretation of context based on</a:t>
            </a:r>
          </a:p>
          <a:p>
            <a:pPr lvl="1"/>
            <a:r>
              <a:rPr lang="en-US" altLang="de-DE" b="1" dirty="0">
                <a:solidFill>
                  <a:schemeClr val="accent1"/>
                </a:solidFill>
              </a:rPr>
              <a:t>Semiotics</a:t>
            </a:r>
            <a:r>
              <a:rPr lang="en-US" altLang="de-DE" dirty="0"/>
              <a:t>: The study of signs and symbols and their interpretation</a:t>
            </a:r>
          </a:p>
          <a:p>
            <a:pPr lvl="1"/>
            <a:r>
              <a:rPr lang="en-US" altLang="de-DE" b="1" dirty="0">
                <a:solidFill>
                  <a:schemeClr val="accent1"/>
                </a:solidFill>
              </a:rPr>
              <a:t>System</a:t>
            </a:r>
            <a:r>
              <a:rPr lang="en-US" altLang="de-DE" dirty="0"/>
              <a:t>: A set of interconnected components working together to achieve a common goal or purpose</a:t>
            </a:r>
          </a:p>
          <a:p>
            <a:pPr lvl="1"/>
            <a:r>
              <a:rPr lang="en-US" altLang="de-DE" b="1" dirty="0">
                <a:solidFill>
                  <a:schemeClr val="accent1"/>
                </a:solidFill>
              </a:rPr>
              <a:t>Interactivity</a:t>
            </a:r>
            <a:r>
              <a:rPr lang="en-US" altLang="de-DE" dirty="0"/>
              <a:t>: The ability of a system or technology to respond to user input or actions in a meaningful way</a:t>
            </a:r>
          </a:p>
          <a:p>
            <a:pPr lvl="1"/>
            <a:r>
              <a:rPr lang="en-US" altLang="de-DE" b="1" dirty="0">
                <a:solidFill>
                  <a:schemeClr val="accent1"/>
                </a:solidFill>
              </a:rPr>
              <a:t>Choice</a:t>
            </a:r>
            <a:r>
              <a:rPr lang="en-US" altLang="de-DE" dirty="0"/>
              <a:t>: The act of selecting or making a decision between two or more options</a:t>
            </a:r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3CCDE38-6EA8-54CB-8270-ECD687D51AA6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altLang="de-DE" sz="1000" dirty="0"/>
              <a:t>[1] Peter Shankar - CSE 497 – Topics on AI &amp; Computer Game Programming</a:t>
            </a:r>
          </a:p>
        </p:txBody>
      </p:sp>
    </p:spTree>
    <p:extLst>
      <p:ext uri="{BB962C8B-B14F-4D97-AF65-F5344CB8AC3E}">
        <p14:creationId xmlns:p14="http://schemas.microsoft.com/office/powerpoint/2010/main" val="3021693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8836E0-B478-7232-E6B4-45C6B2B22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Meaning</a:t>
            </a:r>
            <a:r>
              <a:rPr lang="de-DE" dirty="0"/>
              <a:t>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6FC6C9-BCA8-3B05-BA18-C24DF354790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4B9DCB3-792F-72CD-74F1-58DB83D2C95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7B9B45-6FC7-1B8D-B843-6C6CFD7E4D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7936F24-FAD4-1693-124E-D2A7F7F79F0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3FA862C2-3D8B-0327-4E80-0A234CF7E65D}"/>
              </a:ext>
            </a:extLst>
          </p:cNvPr>
          <p:cNvGrpSpPr/>
          <p:nvPr/>
        </p:nvGrpSpPr>
        <p:grpSpPr>
          <a:xfrm>
            <a:off x="2257726" y="1808162"/>
            <a:ext cx="7676546" cy="1827480"/>
            <a:chOff x="2202833" y="1808162"/>
            <a:chExt cx="7676546" cy="182748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E5ADDB55-AEA5-100A-9B9A-7A5D80A5A5B9}"/>
                </a:ext>
              </a:extLst>
            </p:cNvPr>
            <p:cNvGrpSpPr/>
            <p:nvPr/>
          </p:nvGrpSpPr>
          <p:grpSpPr>
            <a:xfrm>
              <a:off x="2202833" y="1808162"/>
              <a:ext cx="1353830" cy="1812366"/>
              <a:chOff x="690196" y="1476622"/>
              <a:chExt cx="1805108" cy="2416488"/>
            </a:xfrm>
          </p:grpSpPr>
          <p:pic>
            <p:nvPicPr>
              <p:cNvPr id="19" name="Picture 2" descr="http://pixabay.com/static/uploads/photo/2012/04/18/00/43/chess-36320_640.png">
                <a:extLst>
                  <a:ext uri="{FF2B5EF4-FFF2-40B4-BE49-F238E27FC236}">
                    <a16:creationId xmlns:a16="http://schemas.microsoft.com/office/drawing/2014/main" id="{F9B3CCBB-D4FB-677D-B30A-B7BBB52E3A7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96" y="2276285"/>
                <a:ext cx="1637291" cy="161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E718ABD-94C7-DE4F-0E35-EF2B328D00EE}"/>
                  </a:ext>
                </a:extLst>
              </p:cNvPr>
              <p:cNvSpPr/>
              <p:nvPr/>
            </p:nvSpPr>
            <p:spPr>
              <a:xfrm>
                <a:off x="832027" y="1476622"/>
                <a:ext cx="1663277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 err="1"/>
                  <a:t>Semiotic</a:t>
                </a:r>
                <a:endParaRPr lang="de-DE" sz="1350" dirty="0"/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BEF15F39-C453-22EA-8D82-A4499458AD6F}"/>
                </a:ext>
              </a:extLst>
            </p:cNvPr>
            <p:cNvGrpSpPr/>
            <p:nvPr/>
          </p:nvGrpSpPr>
          <p:grpSpPr>
            <a:xfrm>
              <a:off x="4403604" y="1808162"/>
              <a:ext cx="1242848" cy="1827480"/>
              <a:chOff x="3856405" y="1420986"/>
              <a:chExt cx="1657130" cy="243664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7DFBBF3C-D875-C5FC-6361-49CAF4825312}"/>
                  </a:ext>
                </a:extLst>
              </p:cNvPr>
              <p:cNvSpPr/>
              <p:nvPr/>
            </p:nvSpPr>
            <p:spPr>
              <a:xfrm>
                <a:off x="4064896" y="1420986"/>
                <a:ext cx="14431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/>
                  <a:t>System</a:t>
                </a:r>
                <a:endParaRPr lang="de-DE" sz="1350" dirty="0"/>
              </a:p>
            </p:txBody>
          </p:sp>
          <p:pic>
            <p:nvPicPr>
              <p:cNvPr id="18" name="Picture 4" descr="http://upload.wikimedia.org/wikipedia/commons/thumb/d/dd/AAA_SVG_Chessboard_and_chess_pieces_06.svg/1000px-AAA_SVG_Chessboard_and_chess_pieces_06.svg.png?uselang=de">
                <a:extLst>
                  <a:ext uri="{FF2B5EF4-FFF2-40B4-BE49-F238E27FC236}">
                    <a16:creationId xmlns:a16="http://schemas.microsoft.com/office/drawing/2014/main" id="{026641F0-8252-E07B-D8A0-CE6A77D055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405" y="2200496"/>
                <a:ext cx="1657130" cy="1657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E2910CAD-B2E5-4734-C6A2-E6F424C9F925}"/>
                </a:ext>
              </a:extLst>
            </p:cNvPr>
            <p:cNvGrpSpPr/>
            <p:nvPr/>
          </p:nvGrpSpPr>
          <p:grpSpPr>
            <a:xfrm>
              <a:off x="8801720" y="1808162"/>
              <a:ext cx="1077659" cy="1827480"/>
              <a:chOff x="9720560" y="1420986"/>
              <a:chExt cx="1436878" cy="243664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2677DEB1-3009-BE67-0C7E-41E74838E50B}"/>
                  </a:ext>
                </a:extLst>
              </p:cNvPr>
              <p:cNvSpPr/>
              <p:nvPr/>
            </p:nvSpPr>
            <p:spPr>
              <a:xfrm>
                <a:off x="9769605" y="1420986"/>
                <a:ext cx="1359774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/>
                  <a:t>Choice</a:t>
                </a:r>
                <a:endParaRPr lang="de-DE" sz="1350" dirty="0"/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1A67B7C4-9A65-80C2-9329-6D797E1535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" r="1439"/>
              <a:stretch/>
            </p:blipFill>
            <p:spPr>
              <a:xfrm>
                <a:off x="9720560" y="2006630"/>
                <a:ext cx="1436878" cy="1850996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336DD892-32D7-73B0-7D82-69B8564EDF8A}"/>
                </a:ext>
              </a:extLst>
            </p:cNvPr>
            <p:cNvGrpSpPr/>
            <p:nvPr/>
          </p:nvGrpSpPr>
          <p:grpSpPr>
            <a:xfrm>
              <a:off x="6453721" y="1808162"/>
              <a:ext cx="1629964" cy="1827480"/>
              <a:chOff x="6589894" y="1420986"/>
              <a:chExt cx="2173285" cy="243664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A457D346-52E9-1001-D492-A43C688646C2}"/>
                  </a:ext>
                </a:extLst>
              </p:cNvPr>
              <p:cNvSpPr/>
              <p:nvPr/>
            </p:nvSpPr>
            <p:spPr>
              <a:xfrm>
                <a:off x="6603429" y="1420986"/>
                <a:ext cx="2146314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 err="1"/>
                  <a:t>Interactivity</a:t>
                </a:r>
                <a:endParaRPr lang="de-DE" sz="1350" dirty="0"/>
              </a:p>
            </p:txBody>
          </p:sp>
          <p:pic>
            <p:nvPicPr>
              <p:cNvPr id="14" name="Picture 8" descr="http://pixabay.com/static/uploads/photo/2012/11/28/10/48/chess-67660_640.jpg">
                <a:extLst>
                  <a:ext uri="{FF2B5EF4-FFF2-40B4-BE49-F238E27FC236}">
                    <a16:creationId xmlns:a16="http://schemas.microsoft.com/office/drawing/2014/main" id="{376B1F33-8139-2916-3FC7-4C00656AF1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9894" y="2200496"/>
                <a:ext cx="2173285" cy="16571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Rechteck 5">
            <a:extLst>
              <a:ext uri="{FF2B5EF4-FFF2-40B4-BE49-F238E27FC236}">
                <a16:creationId xmlns:a16="http://schemas.microsoft.com/office/drawing/2014/main" id="{00CC244E-0E9E-57B7-7588-69BA8312FE45}"/>
              </a:ext>
            </a:extLst>
          </p:cNvPr>
          <p:cNvSpPr/>
          <p:nvPr/>
        </p:nvSpPr>
        <p:spPr>
          <a:xfrm>
            <a:off x="695325" y="4273789"/>
            <a:ext cx="10801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A </a:t>
            </a:r>
            <a:r>
              <a:rPr lang="en-US" altLang="de-DE" sz="2400" b="1" dirty="0">
                <a:solidFill>
                  <a:schemeClr val="accent1"/>
                </a:solidFill>
              </a:rPr>
              <a:t>symbol (or icon)</a:t>
            </a:r>
            <a:r>
              <a:rPr lang="en-US" altLang="de-DE" sz="2400" dirty="0">
                <a:solidFill>
                  <a:schemeClr val="accent1"/>
                </a:solidFill>
              </a:rPr>
              <a:t> </a:t>
            </a:r>
            <a:r>
              <a:rPr lang="en-US" altLang="de-DE" sz="2400" dirty="0"/>
              <a:t>represents something other than itself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Symbols are </a:t>
            </a:r>
            <a:r>
              <a:rPr lang="en-US" altLang="de-DE" sz="2400" b="1" dirty="0">
                <a:solidFill>
                  <a:schemeClr val="accent1"/>
                </a:solidFill>
              </a:rPr>
              <a:t>interpreted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Meaning</a:t>
            </a:r>
            <a:r>
              <a:rPr lang="en-US" altLang="de-DE" sz="2400" dirty="0"/>
              <a:t> results when a symbol is interpreted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Context</a:t>
            </a:r>
            <a:r>
              <a:rPr lang="en-US" altLang="de-DE" sz="2400" dirty="0"/>
              <a:t> shapes interpretation</a:t>
            </a:r>
          </a:p>
        </p:txBody>
      </p:sp>
      <p:cxnSp>
        <p:nvCxnSpPr>
          <p:cNvPr id="22" name="Gerader Verbinder 13">
            <a:extLst>
              <a:ext uri="{FF2B5EF4-FFF2-40B4-BE49-F238E27FC236}">
                <a16:creationId xmlns:a16="http://schemas.microsoft.com/office/drawing/2014/main" id="{9AC0FF3D-B202-CCF3-5F21-41E2FE6AA015}"/>
              </a:ext>
            </a:extLst>
          </p:cNvPr>
          <p:cNvCxnSpPr>
            <a:cxnSpLocks/>
          </p:cNvCxnSpPr>
          <p:nvPr/>
        </p:nvCxnSpPr>
        <p:spPr>
          <a:xfrm>
            <a:off x="695325" y="4131959"/>
            <a:ext cx="108013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5">
            <a:extLst>
              <a:ext uri="{FF2B5EF4-FFF2-40B4-BE49-F238E27FC236}">
                <a16:creationId xmlns:a16="http://schemas.microsoft.com/office/drawing/2014/main" id="{5B037C36-F7A2-6518-0BC1-1DCFB8645942}"/>
              </a:ext>
            </a:extLst>
          </p:cNvPr>
          <p:cNvCxnSpPr/>
          <p:nvPr/>
        </p:nvCxnSpPr>
        <p:spPr>
          <a:xfrm flipV="1">
            <a:off x="2891132" y="3944084"/>
            <a:ext cx="0" cy="1878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451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A93F4-F917-0419-83A8-502BBD1FB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Meaning</a:t>
            </a:r>
            <a:r>
              <a:rPr lang="de-DE" dirty="0"/>
              <a:t>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5F05605-AAB8-46D3-5012-C1BE6351970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3A02EE-CCE8-CBFB-9045-D31F4A2023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CE4A1F-8734-8B50-AB5F-5417815FF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A929A0B3-2E0D-9135-ED90-30F3F8B637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DEF6646-F571-E84F-EBBD-E722846DC443}"/>
              </a:ext>
            </a:extLst>
          </p:cNvPr>
          <p:cNvGrpSpPr/>
          <p:nvPr/>
        </p:nvGrpSpPr>
        <p:grpSpPr>
          <a:xfrm>
            <a:off x="2257726" y="1808162"/>
            <a:ext cx="7676546" cy="1827480"/>
            <a:chOff x="2202833" y="1808162"/>
            <a:chExt cx="7676546" cy="182748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DD6A98EE-C151-941F-4EED-01624543301C}"/>
                </a:ext>
              </a:extLst>
            </p:cNvPr>
            <p:cNvGrpSpPr/>
            <p:nvPr/>
          </p:nvGrpSpPr>
          <p:grpSpPr>
            <a:xfrm>
              <a:off x="2202833" y="1808162"/>
              <a:ext cx="1321770" cy="1812366"/>
              <a:chOff x="690196" y="1476622"/>
              <a:chExt cx="1762361" cy="2416488"/>
            </a:xfrm>
          </p:grpSpPr>
          <p:pic>
            <p:nvPicPr>
              <p:cNvPr id="19" name="Picture 2" descr="http://pixabay.com/static/uploads/photo/2012/04/18/00/43/chess-36320_640.png">
                <a:extLst>
                  <a:ext uri="{FF2B5EF4-FFF2-40B4-BE49-F238E27FC236}">
                    <a16:creationId xmlns:a16="http://schemas.microsoft.com/office/drawing/2014/main" id="{C4693541-3585-0426-31A3-6594BAEEC3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96" y="2276285"/>
                <a:ext cx="1637291" cy="161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9FE898F8-213C-3151-2756-CD51365DEDF0}"/>
                  </a:ext>
                </a:extLst>
              </p:cNvPr>
              <p:cNvSpPr/>
              <p:nvPr/>
            </p:nvSpPr>
            <p:spPr>
              <a:xfrm>
                <a:off x="832027" y="1476622"/>
                <a:ext cx="16205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 err="1">
                    <a:latin typeface="+mj-lt"/>
                  </a:rPr>
                  <a:t>Semiotic</a:t>
                </a:r>
                <a:endParaRPr lang="de-DE" sz="1350" dirty="0">
                  <a:latin typeface="+mj-lt"/>
                </a:endParaRP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0E7DCBCB-65B7-C71A-5EC1-5689812174CE}"/>
                </a:ext>
              </a:extLst>
            </p:cNvPr>
            <p:cNvGrpSpPr/>
            <p:nvPr/>
          </p:nvGrpSpPr>
          <p:grpSpPr>
            <a:xfrm>
              <a:off x="4403604" y="1808162"/>
              <a:ext cx="1242848" cy="1827480"/>
              <a:chOff x="3856405" y="1420986"/>
              <a:chExt cx="1657130" cy="243664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EF9F8A00-8D1D-268A-501A-96E7C753F452}"/>
                  </a:ext>
                </a:extLst>
              </p:cNvPr>
              <p:cNvSpPr/>
              <p:nvPr/>
            </p:nvSpPr>
            <p:spPr>
              <a:xfrm>
                <a:off x="4064896" y="1420986"/>
                <a:ext cx="14431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>
                    <a:latin typeface="+mj-lt"/>
                  </a:rPr>
                  <a:t>System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8" name="Picture 4" descr="http://upload.wikimedia.org/wikipedia/commons/thumb/d/dd/AAA_SVG_Chessboard_and_chess_pieces_06.svg/1000px-AAA_SVG_Chessboard_and_chess_pieces_06.svg.png?uselang=de">
                <a:extLst>
                  <a:ext uri="{FF2B5EF4-FFF2-40B4-BE49-F238E27FC236}">
                    <a16:creationId xmlns:a16="http://schemas.microsoft.com/office/drawing/2014/main" id="{9F4D8B1D-62C5-6E28-40B9-30C6B2BA086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405" y="2200496"/>
                <a:ext cx="1657130" cy="1657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22D28CDA-02BF-8227-408C-B4DC3EF31A0B}"/>
                </a:ext>
              </a:extLst>
            </p:cNvPr>
            <p:cNvGrpSpPr/>
            <p:nvPr/>
          </p:nvGrpSpPr>
          <p:grpSpPr>
            <a:xfrm>
              <a:off x="8801720" y="1808162"/>
              <a:ext cx="1077659" cy="1827480"/>
              <a:chOff x="9720560" y="1420986"/>
              <a:chExt cx="1436878" cy="243664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5A4796AE-908B-8DFA-31AF-A62B638D297E}"/>
                  </a:ext>
                </a:extLst>
              </p:cNvPr>
              <p:cNvSpPr/>
              <p:nvPr/>
            </p:nvSpPr>
            <p:spPr>
              <a:xfrm>
                <a:off x="9769605" y="1420986"/>
                <a:ext cx="1359774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>
                    <a:latin typeface="+mj-lt"/>
                  </a:rPr>
                  <a:t>Choice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D0046876-CAB8-622A-DD05-1E224F0030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" r="1439"/>
              <a:stretch/>
            </p:blipFill>
            <p:spPr>
              <a:xfrm>
                <a:off x="9720560" y="2006630"/>
                <a:ext cx="1436878" cy="1850996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CE7073F0-63A4-DC6D-AAD0-BEF764CDBD21}"/>
                </a:ext>
              </a:extLst>
            </p:cNvPr>
            <p:cNvGrpSpPr/>
            <p:nvPr/>
          </p:nvGrpSpPr>
          <p:grpSpPr>
            <a:xfrm>
              <a:off x="6453721" y="1808162"/>
              <a:ext cx="1629964" cy="1827480"/>
              <a:chOff x="6589894" y="1420986"/>
              <a:chExt cx="2173285" cy="243664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B0A0DC65-D860-1AED-BB87-3DD6A37BACA9}"/>
                  </a:ext>
                </a:extLst>
              </p:cNvPr>
              <p:cNvSpPr/>
              <p:nvPr/>
            </p:nvSpPr>
            <p:spPr>
              <a:xfrm>
                <a:off x="6646175" y="1420986"/>
                <a:ext cx="2060821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 err="1">
                    <a:latin typeface="+mj-lt"/>
                  </a:rPr>
                  <a:t>Interactivity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4" name="Picture 8" descr="http://pixabay.com/static/uploads/photo/2012/11/28/10/48/chess-67660_640.jpg">
                <a:extLst>
                  <a:ext uri="{FF2B5EF4-FFF2-40B4-BE49-F238E27FC236}">
                    <a16:creationId xmlns:a16="http://schemas.microsoft.com/office/drawing/2014/main" id="{8C025AEC-0CAC-1F0F-52D1-1D1030619D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9894" y="2200496"/>
                <a:ext cx="2173285" cy="16571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Rechteck 5">
            <a:extLst>
              <a:ext uri="{FF2B5EF4-FFF2-40B4-BE49-F238E27FC236}">
                <a16:creationId xmlns:a16="http://schemas.microsoft.com/office/drawing/2014/main" id="{0F298CBC-4882-544A-975A-76A4173B1CFB}"/>
              </a:ext>
            </a:extLst>
          </p:cNvPr>
          <p:cNvSpPr/>
          <p:nvPr/>
        </p:nvSpPr>
        <p:spPr>
          <a:xfrm>
            <a:off x="695325" y="4273789"/>
            <a:ext cx="10801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Objects</a:t>
            </a:r>
            <a:r>
              <a:rPr lang="en-US" altLang="de-DE" sz="2400" dirty="0"/>
              <a:t> are the parts, elements, or variables within the system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Attributes</a:t>
            </a:r>
            <a:r>
              <a:rPr lang="en-US" altLang="de-DE" sz="2400" dirty="0"/>
              <a:t> are qualities or properties of the system and its objects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Internal</a:t>
            </a:r>
            <a:r>
              <a:rPr lang="en-US" altLang="de-DE" sz="2400" dirty="0"/>
              <a:t> relationships are relations among the objects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Environment</a:t>
            </a:r>
            <a:r>
              <a:rPr lang="en-US" altLang="de-DE" sz="2400" dirty="0"/>
              <a:t> is the context that surrounds the system</a:t>
            </a:r>
          </a:p>
        </p:txBody>
      </p:sp>
      <p:cxnSp>
        <p:nvCxnSpPr>
          <p:cNvPr id="22" name="Gerader Verbinder 13">
            <a:extLst>
              <a:ext uri="{FF2B5EF4-FFF2-40B4-BE49-F238E27FC236}">
                <a16:creationId xmlns:a16="http://schemas.microsoft.com/office/drawing/2014/main" id="{01B3E527-105F-01EB-90A2-8B3F03DA64B6}"/>
              </a:ext>
            </a:extLst>
          </p:cNvPr>
          <p:cNvCxnSpPr>
            <a:cxnSpLocks/>
          </p:cNvCxnSpPr>
          <p:nvPr/>
        </p:nvCxnSpPr>
        <p:spPr>
          <a:xfrm>
            <a:off x="695325" y="4131959"/>
            <a:ext cx="108013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5">
            <a:extLst>
              <a:ext uri="{FF2B5EF4-FFF2-40B4-BE49-F238E27FC236}">
                <a16:creationId xmlns:a16="http://schemas.microsoft.com/office/drawing/2014/main" id="{03A06DF7-DEC8-AA53-5EEF-5BE5C1464DE3}"/>
              </a:ext>
            </a:extLst>
          </p:cNvPr>
          <p:cNvCxnSpPr/>
          <p:nvPr/>
        </p:nvCxnSpPr>
        <p:spPr>
          <a:xfrm flipV="1">
            <a:off x="5062832" y="3944084"/>
            <a:ext cx="0" cy="1878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8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A0028-00DB-38B4-A14F-C96EAC71C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Meaning</a:t>
            </a:r>
            <a:r>
              <a:rPr lang="de-DE" dirty="0"/>
              <a:t>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BF487B0-8C9B-58B7-6E03-FF549CF6454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67FFF08-1063-EDF3-9FD1-158103EC67BB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A3B4730-10CF-1032-C8AB-51F17500B00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BF559114-01AE-D604-D101-0F13EA3594A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D3E0AC1D-6772-C0AC-1AE3-721F68161BB6}"/>
              </a:ext>
            </a:extLst>
          </p:cNvPr>
          <p:cNvGrpSpPr/>
          <p:nvPr/>
        </p:nvGrpSpPr>
        <p:grpSpPr>
          <a:xfrm>
            <a:off x="2257726" y="1808162"/>
            <a:ext cx="7676546" cy="1827480"/>
            <a:chOff x="2202833" y="1808162"/>
            <a:chExt cx="7676546" cy="182748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61C273E6-59FC-2E48-8EBC-A3CFF80E55AD}"/>
                </a:ext>
              </a:extLst>
            </p:cNvPr>
            <p:cNvGrpSpPr/>
            <p:nvPr/>
          </p:nvGrpSpPr>
          <p:grpSpPr>
            <a:xfrm>
              <a:off x="2202833" y="1808162"/>
              <a:ext cx="1321770" cy="1812366"/>
              <a:chOff x="690196" y="1476622"/>
              <a:chExt cx="1762361" cy="2416488"/>
            </a:xfrm>
          </p:grpSpPr>
          <p:pic>
            <p:nvPicPr>
              <p:cNvPr id="19" name="Picture 2" descr="http://pixabay.com/static/uploads/photo/2012/04/18/00/43/chess-36320_640.png">
                <a:extLst>
                  <a:ext uri="{FF2B5EF4-FFF2-40B4-BE49-F238E27FC236}">
                    <a16:creationId xmlns:a16="http://schemas.microsoft.com/office/drawing/2014/main" id="{2C5605A0-9E94-74D2-0CDE-B3075DEA9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96" y="2276285"/>
                <a:ext cx="1637291" cy="161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397D067B-FD9C-CA2C-E789-18BB37D96BBD}"/>
                  </a:ext>
                </a:extLst>
              </p:cNvPr>
              <p:cNvSpPr/>
              <p:nvPr/>
            </p:nvSpPr>
            <p:spPr>
              <a:xfrm>
                <a:off x="832027" y="1476622"/>
                <a:ext cx="16205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 err="1">
                    <a:latin typeface="+mj-lt"/>
                  </a:rPr>
                  <a:t>Semiotic</a:t>
                </a:r>
                <a:endParaRPr lang="de-DE" sz="1350" dirty="0">
                  <a:latin typeface="+mj-lt"/>
                </a:endParaRP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8EEEEA38-F51E-0848-B704-036660B87E0C}"/>
                </a:ext>
              </a:extLst>
            </p:cNvPr>
            <p:cNvGrpSpPr/>
            <p:nvPr/>
          </p:nvGrpSpPr>
          <p:grpSpPr>
            <a:xfrm>
              <a:off x="4403604" y="1808162"/>
              <a:ext cx="1242848" cy="1827480"/>
              <a:chOff x="3856405" y="1420986"/>
              <a:chExt cx="1657130" cy="243664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1F90D77D-B15E-DA33-0DBD-69E2A95CCEAE}"/>
                  </a:ext>
                </a:extLst>
              </p:cNvPr>
              <p:cNvSpPr/>
              <p:nvPr/>
            </p:nvSpPr>
            <p:spPr>
              <a:xfrm>
                <a:off x="4064896" y="1420986"/>
                <a:ext cx="14431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>
                    <a:latin typeface="+mj-lt"/>
                  </a:rPr>
                  <a:t>System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8" name="Picture 4" descr="http://upload.wikimedia.org/wikipedia/commons/thumb/d/dd/AAA_SVG_Chessboard_and_chess_pieces_06.svg/1000px-AAA_SVG_Chessboard_and_chess_pieces_06.svg.png?uselang=de">
                <a:extLst>
                  <a:ext uri="{FF2B5EF4-FFF2-40B4-BE49-F238E27FC236}">
                    <a16:creationId xmlns:a16="http://schemas.microsoft.com/office/drawing/2014/main" id="{823867BB-83A0-EEBA-8B3E-3F8EDB1981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405" y="2200496"/>
                <a:ext cx="1657130" cy="1657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0CC7E1E6-3AB7-947B-65C5-5FAC6A20A00A}"/>
                </a:ext>
              </a:extLst>
            </p:cNvPr>
            <p:cNvGrpSpPr/>
            <p:nvPr/>
          </p:nvGrpSpPr>
          <p:grpSpPr>
            <a:xfrm>
              <a:off x="8801720" y="1808162"/>
              <a:ext cx="1077659" cy="1827480"/>
              <a:chOff x="9720560" y="1420986"/>
              <a:chExt cx="1436878" cy="243664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B751A861-4953-07B8-1A01-691315985F1E}"/>
                  </a:ext>
                </a:extLst>
              </p:cNvPr>
              <p:cNvSpPr/>
              <p:nvPr/>
            </p:nvSpPr>
            <p:spPr>
              <a:xfrm>
                <a:off x="9769605" y="1420986"/>
                <a:ext cx="1359774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>
                    <a:latin typeface="+mj-lt"/>
                  </a:rPr>
                  <a:t>Choice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43FDBE47-F252-DDC4-A2C7-A43BE5BBBA7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" r="1439"/>
              <a:stretch/>
            </p:blipFill>
            <p:spPr>
              <a:xfrm>
                <a:off x="9720560" y="2006630"/>
                <a:ext cx="1436878" cy="1850996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88998315-1342-459D-BFA2-8DCF60D852A5}"/>
                </a:ext>
              </a:extLst>
            </p:cNvPr>
            <p:cNvGrpSpPr/>
            <p:nvPr/>
          </p:nvGrpSpPr>
          <p:grpSpPr>
            <a:xfrm>
              <a:off x="6453721" y="1808162"/>
              <a:ext cx="1629964" cy="1827480"/>
              <a:chOff x="6589894" y="1420986"/>
              <a:chExt cx="2173285" cy="243664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CFB3FB1F-5A91-CD7A-4FB0-789629D9A137}"/>
                  </a:ext>
                </a:extLst>
              </p:cNvPr>
              <p:cNvSpPr/>
              <p:nvPr/>
            </p:nvSpPr>
            <p:spPr>
              <a:xfrm>
                <a:off x="6646175" y="1420986"/>
                <a:ext cx="2060821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 err="1">
                    <a:latin typeface="+mj-lt"/>
                  </a:rPr>
                  <a:t>Interactivity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4" name="Picture 8" descr="http://pixabay.com/static/uploads/photo/2012/11/28/10/48/chess-67660_640.jpg">
                <a:extLst>
                  <a:ext uri="{FF2B5EF4-FFF2-40B4-BE49-F238E27FC236}">
                    <a16:creationId xmlns:a16="http://schemas.microsoft.com/office/drawing/2014/main" id="{75195128-B624-3E57-A65C-FAA3ED5CA49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9894" y="2200496"/>
                <a:ext cx="2173285" cy="16571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Rechteck 5">
            <a:extLst>
              <a:ext uri="{FF2B5EF4-FFF2-40B4-BE49-F238E27FC236}">
                <a16:creationId xmlns:a16="http://schemas.microsoft.com/office/drawing/2014/main" id="{F2BF753F-5CCB-E21E-3518-24325A75F9C5}"/>
              </a:ext>
            </a:extLst>
          </p:cNvPr>
          <p:cNvSpPr/>
          <p:nvPr/>
        </p:nvSpPr>
        <p:spPr>
          <a:xfrm>
            <a:off x="695325" y="4273789"/>
            <a:ext cx="108013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Cognitive</a:t>
            </a:r>
            <a:r>
              <a:rPr lang="en-US" altLang="de-DE" sz="2400" dirty="0"/>
              <a:t>: interpretive participation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Functional</a:t>
            </a:r>
            <a:r>
              <a:rPr lang="en-US" altLang="de-DE" sz="2400" dirty="0"/>
              <a:t>: utilitarian participation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Explicit</a:t>
            </a:r>
            <a:r>
              <a:rPr lang="en-US" altLang="de-DE" sz="2400" dirty="0"/>
              <a:t>: participation with designed choices and procedures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b="1" dirty="0">
                <a:solidFill>
                  <a:schemeClr val="accent1"/>
                </a:solidFill>
              </a:rPr>
              <a:t>Beyond-the-object</a:t>
            </a:r>
            <a:r>
              <a:rPr lang="en-US" altLang="de-DE" sz="2400" dirty="0"/>
              <a:t>: participation within the culture of the project</a:t>
            </a:r>
          </a:p>
        </p:txBody>
      </p:sp>
      <p:cxnSp>
        <p:nvCxnSpPr>
          <p:cNvPr id="22" name="Gerader Verbinder 13">
            <a:extLst>
              <a:ext uri="{FF2B5EF4-FFF2-40B4-BE49-F238E27FC236}">
                <a16:creationId xmlns:a16="http://schemas.microsoft.com/office/drawing/2014/main" id="{E8578DA9-3F9E-54BF-85E5-B01910975598}"/>
              </a:ext>
            </a:extLst>
          </p:cNvPr>
          <p:cNvCxnSpPr>
            <a:cxnSpLocks/>
          </p:cNvCxnSpPr>
          <p:nvPr/>
        </p:nvCxnSpPr>
        <p:spPr>
          <a:xfrm>
            <a:off x="695325" y="4131959"/>
            <a:ext cx="108013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5">
            <a:extLst>
              <a:ext uri="{FF2B5EF4-FFF2-40B4-BE49-F238E27FC236}">
                <a16:creationId xmlns:a16="http://schemas.microsoft.com/office/drawing/2014/main" id="{825D43B0-28FE-8E8D-18B0-457BED51B873}"/>
              </a:ext>
            </a:extLst>
          </p:cNvPr>
          <p:cNvCxnSpPr/>
          <p:nvPr/>
        </p:nvCxnSpPr>
        <p:spPr>
          <a:xfrm flipV="1">
            <a:off x="7310732" y="3944084"/>
            <a:ext cx="0" cy="1878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17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C77246-A01D-25B3-07DC-E57E76955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Meaning</a:t>
            </a:r>
            <a:r>
              <a:rPr lang="de-DE" dirty="0"/>
              <a:t>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B5CF426-4544-43C4-3472-B38A73F5E14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CD79B99-73DE-94B5-D260-375F6F31205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33D4F83-E4FA-C9E3-3195-0970F9B24AF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F757A3C7-34EC-EF30-356D-41A1A039C9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614C2A91-918D-3D57-956E-6E79D57BF8C0}"/>
              </a:ext>
            </a:extLst>
          </p:cNvPr>
          <p:cNvGrpSpPr/>
          <p:nvPr/>
        </p:nvGrpSpPr>
        <p:grpSpPr>
          <a:xfrm>
            <a:off x="2257726" y="1808162"/>
            <a:ext cx="7676546" cy="1827480"/>
            <a:chOff x="2202833" y="1808162"/>
            <a:chExt cx="7676546" cy="1827480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80BB188B-666D-1779-F114-8BF98A62DD21}"/>
                </a:ext>
              </a:extLst>
            </p:cNvPr>
            <p:cNvGrpSpPr/>
            <p:nvPr/>
          </p:nvGrpSpPr>
          <p:grpSpPr>
            <a:xfrm>
              <a:off x="2202833" y="1808162"/>
              <a:ext cx="1321770" cy="1812366"/>
              <a:chOff x="690196" y="1476622"/>
              <a:chExt cx="1762361" cy="2416488"/>
            </a:xfrm>
          </p:grpSpPr>
          <p:pic>
            <p:nvPicPr>
              <p:cNvPr id="19" name="Picture 2" descr="http://pixabay.com/static/uploads/photo/2012/04/18/00/43/chess-36320_640.png">
                <a:extLst>
                  <a:ext uri="{FF2B5EF4-FFF2-40B4-BE49-F238E27FC236}">
                    <a16:creationId xmlns:a16="http://schemas.microsoft.com/office/drawing/2014/main" id="{AB3E7EED-68C6-925A-11C3-16124AE0D04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0196" y="2276285"/>
                <a:ext cx="1637291" cy="16168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A07C42CF-36B4-3BE4-A4CE-202D49BEA88D}"/>
                  </a:ext>
                </a:extLst>
              </p:cNvPr>
              <p:cNvSpPr/>
              <p:nvPr/>
            </p:nvSpPr>
            <p:spPr>
              <a:xfrm>
                <a:off x="832027" y="1476622"/>
                <a:ext cx="16205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 err="1">
                    <a:latin typeface="+mj-lt"/>
                  </a:rPr>
                  <a:t>Semiotic</a:t>
                </a:r>
                <a:endParaRPr lang="de-DE" sz="1350" dirty="0">
                  <a:latin typeface="+mj-lt"/>
                </a:endParaRPr>
              </a:p>
            </p:txBody>
          </p:sp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A225622F-113A-DA3F-6B88-89622BCE89BE}"/>
                </a:ext>
              </a:extLst>
            </p:cNvPr>
            <p:cNvGrpSpPr/>
            <p:nvPr/>
          </p:nvGrpSpPr>
          <p:grpSpPr>
            <a:xfrm>
              <a:off x="4403604" y="1808162"/>
              <a:ext cx="1242848" cy="1827480"/>
              <a:chOff x="3856405" y="1420986"/>
              <a:chExt cx="1657130" cy="2436640"/>
            </a:xfrm>
          </p:grpSpPr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86B71D8A-67F4-A187-5B5B-339D73332EFD}"/>
                  </a:ext>
                </a:extLst>
              </p:cNvPr>
              <p:cNvSpPr/>
              <p:nvPr/>
            </p:nvSpPr>
            <p:spPr>
              <a:xfrm>
                <a:off x="4064896" y="1420986"/>
                <a:ext cx="1443130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2100" dirty="0">
                    <a:latin typeface="+mj-lt"/>
                  </a:rPr>
                  <a:t>System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8" name="Picture 4" descr="http://upload.wikimedia.org/wikipedia/commons/thumb/d/dd/AAA_SVG_Chessboard_and_chess_pieces_06.svg/1000px-AAA_SVG_Chessboard_and_chess_pieces_06.svg.png?uselang=de">
                <a:extLst>
                  <a:ext uri="{FF2B5EF4-FFF2-40B4-BE49-F238E27FC236}">
                    <a16:creationId xmlns:a16="http://schemas.microsoft.com/office/drawing/2014/main" id="{8AE1E8AA-F975-D452-278E-360F9E617C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6405" y="2200496"/>
                <a:ext cx="1657130" cy="165713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1" name="Gruppieren 10">
              <a:extLst>
                <a:ext uri="{FF2B5EF4-FFF2-40B4-BE49-F238E27FC236}">
                  <a16:creationId xmlns:a16="http://schemas.microsoft.com/office/drawing/2014/main" id="{4A066002-D45D-EDDB-1237-9641FD566225}"/>
                </a:ext>
              </a:extLst>
            </p:cNvPr>
            <p:cNvGrpSpPr/>
            <p:nvPr/>
          </p:nvGrpSpPr>
          <p:grpSpPr>
            <a:xfrm>
              <a:off x="8801720" y="1808162"/>
              <a:ext cx="1077659" cy="1827480"/>
              <a:chOff x="9720560" y="1420986"/>
              <a:chExt cx="1436878" cy="2436640"/>
            </a:xfrm>
          </p:grpSpPr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DAD82162-F537-B8BB-DF75-476C8933C55D}"/>
                  </a:ext>
                </a:extLst>
              </p:cNvPr>
              <p:cNvSpPr/>
              <p:nvPr/>
            </p:nvSpPr>
            <p:spPr>
              <a:xfrm>
                <a:off x="9769605" y="1420986"/>
                <a:ext cx="1359774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>
                    <a:latin typeface="+mj-lt"/>
                  </a:rPr>
                  <a:t>Choice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6" name="Grafik 15">
                <a:extLst>
                  <a:ext uri="{FF2B5EF4-FFF2-40B4-BE49-F238E27FC236}">
                    <a16:creationId xmlns:a16="http://schemas.microsoft.com/office/drawing/2014/main" id="{71C22BD7-34D1-ECFF-9684-DBC577B4CE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1" r="1439"/>
              <a:stretch/>
            </p:blipFill>
            <p:spPr>
              <a:xfrm>
                <a:off x="9720560" y="2006630"/>
                <a:ext cx="1436878" cy="1850996"/>
              </a:xfrm>
              <a:prstGeom prst="rect">
                <a:avLst/>
              </a:prstGeom>
            </p:spPr>
          </p:pic>
        </p:grpSp>
        <p:grpSp>
          <p:nvGrpSpPr>
            <p:cNvPr id="12" name="Gruppieren 11">
              <a:extLst>
                <a:ext uri="{FF2B5EF4-FFF2-40B4-BE49-F238E27FC236}">
                  <a16:creationId xmlns:a16="http://schemas.microsoft.com/office/drawing/2014/main" id="{566C9998-4C41-AA54-4496-A7225E1EDEEF}"/>
                </a:ext>
              </a:extLst>
            </p:cNvPr>
            <p:cNvGrpSpPr/>
            <p:nvPr/>
          </p:nvGrpSpPr>
          <p:grpSpPr>
            <a:xfrm>
              <a:off x="6453721" y="1808162"/>
              <a:ext cx="1629964" cy="1827480"/>
              <a:chOff x="6589894" y="1420986"/>
              <a:chExt cx="2173285" cy="2436640"/>
            </a:xfrm>
          </p:grpSpPr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CCF8C4CA-AE5D-F669-1F8A-65D9DA89503B}"/>
                  </a:ext>
                </a:extLst>
              </p:cNvPr>
              <p:cNvSpPr/>
              <p:nvPr/>
            </p:nvSpPr>
            <p:spPr>
              <a:xfrm>
                <a:off x="6646175" y="1420986"/>
                <a:ext cx="2060821" cy="553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2100" dirty="0" err="1">
                    <a:latin typeface="+mj-lt"/>
                  </a:rPr>
                  <a:t>Interactivity</a:t>
                </a:r>
                <a:endParaRPr lang="de-DE" sz="1350" dirty="0">
                  <a:latin typeface="+mj-lt"/>
                </a:endParaRPr>
              </a:p>
            </p:txBody>
          </p:sp>
          <p:pic>
            <p:nvPicPr>
              <p:cNvPr id="14" name="Picture 8" descr="http://pixabay.com/static/uploads/photo/2012/11/28/10/48/chess-67660_640.jpg">
                <a:extLst>
                  <a:ext uri="{FF2B5EF4-FFF2-40B4-BE49-F238E27FC236}">
                    <a16:creationId xmlns:a16="http://schemas.microsoft.com/office/drawing/2014/main" id="{CD148F6B-2D0B-13D4-6076-59C55A7984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89894" y="2200496"/>
                <a:ext cx="2173285" cy="16571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1" name="Rechteck 5">
            <a:extLst>
              <a:ext uri="{FF2B5EF4-FFF2-40B4-BE49-F238E27FC236}">
                <a16:creationId xmlns:a16="http://schemas.microsoft.com/office/drawing/2014/main" id="{C2D8B4FF-1708-6803-BB97-FD8D14375604}"/>
              </a:ext>
            </a:extLst>
          </p:cNvPr>
          <p:cNvSpPr/>
          <p:nvPr/>
        </p:nvSpPr>
        <p:spPr>
          <a:xfrm>
            <a:off x="695325" y="4273789"/>
            <a:ext cx="10801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Choices at </a:t>
            </a:r>
            <a:r>
              <a:rPr lang="en-US" altLang="de-DE" sz="2400" b="1" dirty="0">
                <a:solidFill>
                  <a:schemeClr val="accent1"/>
                </a:solidFill>
              </a:rPr>
              <a:t>micro level</a:t>
            </a:r>
            <a:r>
              <a:rPr lang="en-US" altLang="de-DE" sz="2400" dirty="0"/>
              <a:t>: each decision at it’s smallest level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Choices at </a:t>
            </a:r>
            <a:r>
              <a:rPr lang="en-US" altLang="de-DE" sz="2400" b="1" dirty="0">
                <a:solidFill>
                  <a:schemeClr val="accent1"/>
                </a:solidFill>
              </a:rPr>
              <a:t>macro level</a:t>
            </a:r>
            <a:r>
              <a:rPr lang="en-US" altLang="de-DE" sz="2400" dirty="0"/>
              <a:t>: aggregated choices form a larger outcome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A cluster of choices is a player’s </a:t>
            </a:r>
            <a:r>
              <a:rPr lang="en-US" altLang="de-DE" sz="2400" b="1" dirty="0">
                <a:solidFill>
                  <a:schemeClr val="accent1"/>
                </a:solidFill>
              </a:rPr>
              <a:t>tactic</a:t>
            </a:r>
            <a:r>
              <a:rPr lang="en-US" altLang="de-DE" sz="2400" dirty="0"/>
              <a:t> (local planning)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The sum of choices is a player's </a:t>
            </a:r>
            <a:r>
              <a:rPr lang="en-US" altLang="de-DE" sz="2400" b="1" dirty="0">
                <a:solidFill>
                  <a:schemeClr val="accent1"/>
                </a:solidFill>
              </a:rPr>
              <a:t>strategy</a:t>
            </a:r>
            <a:r>
              <a:rPr lang="en-US" altLang="de-DE" sz="2400" dirty="0"/>
              <a:t> (global planning)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altLang="de-DE" sz="2400" dirty="0"/>
              <a:t>The </a:t>
            </a:r>
            <a:r>
              <a:rPr lang="en-US" altLang="de-DE" sz="2400" b="1" dirty="0">
                <a:solidFill>
                  <a:schemeClr val="accent1"/>
                </a:solidFill>
              </a:rPr>
              <a:t>outcome</a:t>
            </a:r>
            <a:r>
              <a:rPr lang="en-US" altLang="de-DE" sz="2400" dirty="0"/>
              <a:t> also depends on the action of others.</a:t>
            </a:r>
          </a:p>
        </p:txBody>
      </p:sp>
      <p:cxnSp>
        <p:nvCxnSpPr>
          <p:cNvPr id="22" name="Gerader Verbinder 13">
            <a:extLst>
              <a:ext uri="{FF2B5EF4-FFF2-40B4-BE49-F238E27FC236}">
                <a16:creationId xmlns:a16="http://schemas.microsoft.com/office/drawing/2014/main" id="{6777E5B6-0CAF-4BEB-0B75-A8A4639BC30F}"/>
              </a:ext>
            </a:extLst>
          </p:cNvPr>
          <p:cNvCxnSpPr>
            <a:cxnSpLocks/>
          </p:cNvCxnSpPr>
          <p:nvPr/>
        </p:nvCxnSpPr>
        <p:spPr>
          <a:xfrm>
            <a:off x="695325" y="4131959"/>
            <a:ext cx="1080134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15">
            <a:extLst>
              <a:ext uri="{FF2B5EF4-FFF2-40B4-BE49-F238E27FC236}">
                <a16:creationId xmlns:a16="http://schemas.microsoft.com/office/drawing/2014/main" id="{E8859951-426A-4ADD-F12E-78BC443B4F54}"/>
              </a:ext>
            </a:extLst>
          </p:cNvPr>
          <p:cNvCxnSpPr/>
          <p:nvPr/>
        </p:nvCxnSpPr>
        <p:spPr>
          <a:xfrm flipV="1">
            <a:off x="9469732" y="3944084"/>
            <a:ext cx="0" cy="18787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2940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CA2405-F47A-7E4B-9F3F-EC5E477CF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Choices</a:t>
            </a:r>
            <a:r>
              <a:rPr lang="de-DE" dirty="0"/>
              <a:t>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C3A6DD7-86C3-564C-3330-5053CFDE825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A00A9A1-4F75-5527-DE78-8183728DC16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211411-4466-3A3A-6888-F912901BEB4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673052A-20AF-F185-CE0A-9B31207ECC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dirty="0"/>
              <a:t>A choice is a </a:t>
            </a:r>
            <a:r>
              <a:rPr lang="en-US" b="1" dirty="0">
                <a:solidFill>
                  <a:schemeClr val="accent1"/>
                </a:solidFill>
              </a:rPr>
              <a:t>non-trivial, two-sided question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to the player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upside</a:t>
            </a:r>
            <a:r>
              <a:rPr lang="en-US" dirty="0"/>
              <a:t>, one step closer to victory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downside</a:t>
            </a:r>
            <a:r>
              <a:rPr lang="en-US" dirty="0"/>
              <a:t>, hurts the player's chances of winning</a:t>
            </a:r>
          </a:p>
          <a:p>
            <a:r>
              <a:rPr lang="en-US" b="1" dirty="0">
                <a:solidFill>
                  <a:schemeClr val="accent1"/>
                </a:solidFill>
              </a:rPr>
              <a:t>A choice has consequences</a:t>
            </a:r>
          </a:p>
          <a:p>
            <a:pPr lvl="1"/>
            <a:r>
              <a:rPr lang="en-US" dirty="0"/>
              <a:t>The player </a:t>
            </a:r>
            <a:r>
              <a:rPr lang="en-US" b="1" dirty="0">
                <a:solidFill>
                  <a:schemeClr val="accent1"/>
                </a:solidFill>
              </a:rPr>
              <a:t>can not go back</a:t>
            </a:r>
            <a:r>
              <a:rPr lang="en-US" b="1" dirty="0"/>
              <a:t> </a:t>
            </a:r>
            <a:r>
              <a:rPr lang="en-US" dirty="0"/>
              <a:t>after exploring the consequences</a:t>
            </a:r>
          </a:p>
          <a:p>
            <a:pPr lvl="1"/>
            <a:r>
              <a:rPr lang="en-US" dirty="0"/>
              <a:t>Simple </a:t>
            </a:r>
            <a:r>
              <a:rPr lang="en-US" b="1" dirty="0">
                <a:solidFill>
                  <a:schemeClr val="accent1"/>
                </a:solidFill>
              </a:rPr>
              <a:t>risk</a:t>
            </a:r>
            <a:r>
              <a:rPr lang="en-US" dirty="0"/>
              <a:t> management: low risk / low rewards – high risk / high reward</a:t>
            </a:r>
          </a:p>
          <a:p>
            <a:pPr lvl="1"/>
            <a:r>
              <a:rPr lang="en-US" altLang="de-DE" dirty="0"/>
              <a:t>Avoid </a:t>
            </a:r>
            <a:r>
              <a:rPr lang="en-US" b="1" dirty="0">
                <a:solidFill>
                  <a:schemeClr val="accent1"/>
                </a:solidFill>
              </a:rPr>
              <a:t>dominant strategies</a:t>
            </a:r>
          </a:p>
          <a:p>
            <a:pPr lvl="1"/>
            <a:r>
              <a:rPr lang="en-US" altLang="de-DE" dirty="0"/>
              <a:t>Avoid </a:t>
            </a:r>
            <a:r>
              <a:rPr lang="en-US" altLang="de-DE" b="1" dirty="0">
                <a:solidFill>
                  <a:schemeClr val="accent1"/>
                </a:solidFill>
              </a:rPr>
              <a:t>trivial choices</a:t>
            </a:r>
            <a:endParaRPr lang="en-US" altLang="de-DE" dirty="0">
              <a:solidFill>
                <a:schemeClr val="accent1"/>
              </a:solidFill>
            </a:endParaRPr>
          </a:p>
          <a:p>
            <a:r>
              <a:rPr lang="en-US" dirty="0"/>
              <a:t>The player must be </a:t>
            </a:r>
            <a:r>
              <a:rPr lang="en-US" b="1" dirty="0">
                <a:solidFill>
                  <a:schemeClr val="accent1"/>
                </a:solidFill>
              </a:rPr>
              <a:t>aware</a:t>
            </a:r>
            <a:r>
              <a:rPr lang="en-US" dirty="0"/>
              <a:t> of making a choice.</a:t>
            </a:r>
            <a:r>
              <a:rPr lang="de-DE" dirty="0"/>
              <a:t> </a:t>
            </a:r>
          </a:p>
          <a:p>
            <a:r>
              <a:rPr lang="de-DE" dirty="0" err="1"/>
              <a:t>Choices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b="1" dirty="0" err="1">
                <a:solidFill>
                  <a:schemeClr val="accent1"/>
                </a:solidFill>
              </a:rPr>
              <a:t>consequences</a:t>
            </a:r>
            <a:endParaRPr lang="de-DE" b="1" dirty="0">
              <a:solidFill>
                <a:schemeClr val="accent1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68255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>
            <a:extLst>
              <a:ext uri="{FF2B5EF4-FFF2-40B4-BE49-F238E27FC236}">
                <a16:creationId xmlns:a16="http://schemas.microsoft.com/office/drawing/2014/main" id="{5BB56603-43CD-F573-B793-5E4D251E6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898777B-7A3A-C008-822B-D8D8ED73189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B467A16-4A1F-C9B3-4D7F-1D1362E1986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7DD965-0EBC-C6FF-237D-D229E033835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62682B5-20D3-5E18-06B9-67AEA73412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sz="2000" dirty="0" err="1"/>
              <a:t>life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death</a:t>
            </a:r>
            <a:endParaRPr lang="de-DE" sz="2000" dirty="0"/>
          </a:p>
          <a:p>
            <a:endParaRPr lang="de-DE" dirty="0"/>
          </a:p>
          <a:p>
            <a:r>
              <a:rPr lang="de-DE" sz="2000" dirty="0" err="1"/>
              <a:t>direct</a:t>
            </a:r>
            <a:r>
              <a:rPr lang="de-DE" sz="2000" dirty="0"/>
              <a:t> and immediate </a:t>
            </a:r>
            <a:r>
              <a:rPr lang="de-DE" sz="2000" dirty="0" err="1"/>
              <a:t>impact</a:t>
            </a:r>
            <a:endParaRPr lang="de-DE" sz="2000" dirty="0"/>
          </a:p>
          <a:p>
            <a:endParaRPr lang="de-DE" dirty="0"/>
          </a:p>
          <a:p>
            <a:r>
              <a:rPr lang="de-DE" sz="2000" dirty="0" err="1"/>
              <a:t>indirect</a:t>
            </a:r>
            <a:r>
              <a:rPr lang="de-DE" sz="2000" dirty="0"/>
              <a:t> </a:t>
            </a:r>
            <a:r>
              <a:rPr lang="de-DE" sz="2000" dirty="0" err="1"/>
              <a:t>or</a:t>
            </a:r>
            <a:r>
              <a:rPr lang="de-DE" sz="2000" dirty="0"/>
              <a:t> </a:t>
            </a:r>
            <a:r>
              <a:rPr lang="de-DE" sz="2000" dirty="0" err="1"/>
              <a:t>delayed</a:t>
            </a:r>
            <a:r>
              <a:rPr lang="de-DE" sz="2000" dirty="0"/>
              <a:t> </a:t>
            </a:r>
            <a:r>
              <a:rPr lang="de-DE" sz="2000" dirty="0" err="1"/>
              <a:t>impact</a:t>
            </a:r>
            <a:endParaRPr lang="de-DE" sz="2000" dirty="0"/>
          </a:p>
          <a:p>
            <a:endParaRPr lang="de-DE" dirty="0"/>
          </a:p>
          <a:p>
            <a:r>
              <a:rPr lang="de-DE" sz="2000" dirty="0" err="1"/>
              <a:t>small</a:t>
            </a:r>
            <a:r>
              <a:rPr lang="de-DE" sz="2000" dirty="0"/>
              <a:t> </a:t>
            </a:r>
            <a:r>
              <a:rPr lang="de-DE" sz="2000" dirty="0" err="1"/>
              <a:t>impact</a:t>
            </a:r>
            <a:r>
              <a:rPr lang="de-DE" sz="2000" dirty="0"/>
              <a:t>, </a:t>
            </a:r>
            <a:r>
              <a:rPr lang="de-DE" sz="2000" dirty="0" err="1"/>
              <a:t>direct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well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indirect</a:t>
            </a:r>
            <a:endParaRPr lang="de-DE" sz="2000" dirty="0"/>
          </a:p>
          <a:p>
            <a:endParaRPr lang="de-DE" dirty="0"/>
          </a:p>
          <a:p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impact</a:t>
            </a:r>
            <a:r>
              <a:rPr lang="de-DE" sz="2000" dirty="0"/>
              <a:t>, </a:t>
            </a: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outcome</a:t>
            </a:r>
            <a:endParaRPr lang="de-DE" sz="2000" dirty="0"/>
          </a:p>
          <a:p>
            <a:endParaRPr lang="de-DE" dirty="0"/>
          </a:p>
        </p:txBody>
      </p:sp>
      <p:sp>
        <p:nvSpPr>
          <p:cNvPr id="8" name="Isosceles Triangle 8">
            <a:extLst>
              <a:ext uri="{FF2B5EF4-FFF2-40B4-BE49-F238E27FC236}">
                <a16:creationId xmlns:a16="http://schemas.microsoft.com/office/drawing/2014/main" id="{EBE523F7-285C-E82F-A7D0-DAAB771A028D}"/>
              </a:ext>
            </a:extLst>
          </p:cNvPr>
          <p:cNvSpPr/>
          <p:nvPr/>
        </p:nvSpPr>
        <p:spPr>
          <a:xfrm>
            <a:off x="7098523" y="1628879"/>
            <a:ext cx="4398150" cy="4180113"/>
          </a:xfrm>
          <a:prstGeom prst="triangle">
            <a:avLst/>
          </a:prstGeom>
          <a:gradFill flip="none" rotWithShape="1">
            <a:gsLst>
              <a:gs pos="0">
                <a:srgbClr val="FF0000"/>
              </a:gs>
              <a:gs pos="49000">
                <a:schemeClr val="accent4"/>
              </a:gs>
              <a:gs pos="100000">
                <a:srgbClr val="92D050"/>
              </a:gs>
            </a:gsLst>
            <a:lin ang="5400000" scaled="0"/>
            <a:tileRect/>
          </a:grad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2A3ED01A-2951-E916-2A0E-BFB1A2BB9DEA}"/>
              </a:ext>
            </a:extLst>
          </p:cNvPr>
          <p:cNvSpPr txBox="1"/>
          <p:nvPr/>
        </p:nvSpPr>
        <p:spPr>
          <a:xfrm>
            <a:off x="8893539" y="258541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critical</a:t>
            </a:r>
            <a:endParaRPr lang="de-DE" b="1" dirty="0"/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2317DE4D-02B3-1010-2C50-7A2A9CE728AF}"/>
              </a:ext>
            </a:extLst>
          </p:cNvPr>
          <p:cNvSpPr txBox="1"/>
          <p:nvPr/>
        </p:nvSpPr>
        <p:spPr>
          <a:xfrm>
            <a:off x="8694506" y="3265018"/>
            <a:ext cx="12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important</a:t>
            </a:r>
            <a:endParaRPr lang="de-DE" b="1" dirty="0"/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741A5B92-3B2A-BF39-94CA-C3FC10A57A5D}"/>
              </a:ext>
            </a:extLst>
          </p:cNvPr>
          <p:cNvSpPr txBox="1"/>
          <p:nvPr/>
        </p:nvSpPr>
        <p:spPr>
          <a:xfrm>
            <a:off x="8656313" y="3942717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necessary</a:t>
            </a:r>
            <a:endParaRPr lang="de-DE" b="1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D9C9E670-4970-A258-E4B4-6D100DF04943}"/>
              </a:ext>
            </a:extLst>
          </p:cNvPr>
          <p:cNvSpPr txBox="1"/>
          <p:nvPr/>
        </p:nvSpPr>
        <p:spPr>
          <a:xfrm>
            <a:off x="8893539" y="4624188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minor</a:t>
            </a:r>
          </a:p>
        </p:txBody>
      </p:sp>
      <p:sp>
        <p:nvSpPr>
          <p:cNvPr id="13" name="TextBox 18">
            <a:extLst>
              <a:ext uri="{FF2B5EF4-FFF2-40B4-BE49-F238E27FC236}">
                <a16:creationId xmlns:a16="http://schemas.microsoft.com/office/drawing/2014/main" id="{C4BE3056-7762-6CBF-41D8-3D76BC73CF22}"/>
              </a:ext>
            </a:extLst>
          </p:cNvPr>
          <p:cNvSpPr txBox="1"/>
          <p:nvPr/>
        </p:nvSpPr>
        <p:spPr>
          <a:xfrm>
            <a:off x="7960588" y="5273921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err="1"/>
              <a:t>without</a:t>
            </a:r>
            <a:r>
              <a:rPr lang="de-DE" b="1" dirty="0"/>
              <a:t> </a:t>
            </a:r>
            <a:r>
              <a:rPr lang="de-DE" b="1" dirty="0" err="1"/>
              <a:t>consequences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3887177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F42842-DF73-DE6A-00CE-18A05B686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A150390-67AB-298F-50EC-B96F34ED5B7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C2ABFEC-FCB5-4451-4E21-3E34507564DA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B49A5E-C874-0EC3-A699-98F9BCEB01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D589038-7632-7D0B-141C-2196F90462F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76E594B-23D9-027D-AF6A-C409BB5B8EB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4" descr="http://i.ytimg.com/vi/mLnj7qMdIYo/maxresdefault.jpg">
            <a:extLst>
              <a:ext uri="{FF2B5EF4-FFF2-40B4-BE49-F238E27FC236}">
                <a16:creationId xmlns:a16="http://schemas.microsoft.com/office/drawing/2014/main" id="{D49CBC65-AA95-DDCC-9ECE-318B1BBE6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0" y="-12192"/>
            <a:ext cx="12213670" cy="687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5">
            <a:extLst>
              <a:ext uri="{FF2B5EF4-FFF2-40B4-BE49-F238E27FC236}">
                <a16:creationId xmlns:a16="http://schemas.microsoft.com/office/drawing/2014/main" id="{BC25B016-41A5-D584-AD95-94EE8E0D7613}"/>
              </a:ext>
            </a:extLst>
          </p:cNvPr>
          <p:cNvSpPr txBox="1">
            <a:spLocks/>
          </p:cNvSpPr>
          <p:nvPr/>
        </p:nvSpPr>
        <p:spPr>
          <a:xfrm>
            <a:off x="-21670" y="5377125"/>
            <a:ext cx="12213670" cy="1474778"/>
          </a:xfrm>
          <a:prstGeom prst="rect">
            <a:avLst/>
          </a:prstGeom>
          <a:solidFill>
            <a:schemeClr val="tx1"/>
          </a:solidFill>
          <a:effectLst>
            <a:outerShdw blurRad="50800" dist="50800" dir="5400000" algn="ctr" rotWithShape="0">
              <a:srgbClr val="000000"/>
            </a:outerShdw>
          </a:effectLst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cap="all" baseline="0">
                <a:solidFill>
                  <a:schemeClr val="tx1"/>
                </a:solidFill>
                <a:latin typeface="Segoe Light" panose="020B0302040200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Is the </a:t>
            </a:r>
            <a:r>
              <a:rPr lang="en-US" sz="2400" b="1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Segoe UI Semibold" panose="020B0702040204020203" pitchFamily="34" charset="0"/>
              </a:rPr>
              <a:t>illusion</a:t>
            </a:r>
            <a:r>
              <a:rPr lang="en-US" sz="2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of having a choice</a:t>
            </a:r>
            <a:br>
              <a:rPr lang="en-US" sz="2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</a:br>
            <a:r>
              <a:rPr lang="en-US" sz="2400" cap="none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more meaningful than the choice itself?</a:t>
            </a:r>
          </a:p>
        </p:txBody>
      </p:sp>
    </p:spTree>
    <p:extLst>
      <p:ext uri="{BB962C8B-B14F-4D97-AF65-F5344CB8AC3E}">
        <p14:creationId xmlns:p14="http://schemas.microsoft.com/office/powerpoint/2010/main" val="17166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58019-0F3C-A989-E0C0-0DF8123B6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Learning Goals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AD52021-B860-7ACF-EF3E-5850346F4FF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69D9732-8D9A-2870-DA41-14A43F5432B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D56A7BE-C906-1785-BB6C-9AEC5ACC76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1E1DC34-1477-FA9A-E237-D561F1E2140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Understand …</a:t>
            </a:r>
          </a:p>
          <a:p>
            <a:pPr marL="595313" lvl="1" indent="-342900"/>
            <a:r>
              <a:rPr lang="en-US" sz="1800" dirty="0"/>
              <a:t>what a games is and why video games are important subject in HCI</a:t>
            </a:r>
          </a:p>
          <a:p>
            <a:pPr marL="595313" lvl="1" indent="-342900"/>
            <a:r>
              <a:rPr lang="en-US" sz="1800" dirty="0"/>
              <a:t>game types and classifications</a:t>
            </a:r>
          </a:p>
          <a:p>
            <a:pPr marL="595313" lvl="1" indent="-342900"/>
            <a:r>
              <a:rPr lang="en-US" sz="1800" dirty="0"/>
              <a:t>principles of a meaningful game</a:t>
            </a:r>
          </a:p>
          <a:p>
            <a:pPr marL="595313" lvl="1" indent="-342900"/>
            <a:r>
              <a:rPr lang="en-US" sz="1800" dirty="0"/>
              <a:t>the player-centered development process</a:t>
            </a:r>
          </a:p>
          <a:p>
            <a:pPr marL="595313" lvl="1" indent="-342900"/>
            <a:r>
              <a:rPr lang="en-US" sz="1800" dirty="0"/>
              <a:t>gameplay and flow mechanics</a:t>
            </a:r>
          </a:p>
          <a:p>
            <a:pPr marL="595313" lvl="1" indent="-342900"/>
            <a:r>
              <a:rPr lang="en-US" sz="1800" dirty="0"/>
              <a:t>technology-related questions</a:t>
            </a:r>
          </a:p>
          <a:p>
            <a:r>
              <a:rPr lang="en-US" dirty="0"/>
              <a:t>Be able to explain …</a:t>
            </a:r>
          </a:p>
          <a:p>
            <a:pPr lvl="1"/>
            <a:r>
              <a:rPr lang="en-US" dirty="0"/>
              <a:t>game principles and game development processes</a:t>
            </a:r>
          </a:p>
          <a:p>
            <a:pPr lvl="1"/>
            <a:r>
              <a:rPr lang="en-US" dirty="0"/>
              <a:t>game types and technologies </a:t>
            </a:r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55698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4187E5-2A6D-39F5-1B2A-DCF58FCBE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trike="sngStrike" dirty="0"/>
              <a:t>Human</a:t>
            </a:r>
            <a:r>
              <a:rPr lang="de-DE" dirty="0"/>
              <a:t> Player-</a:t>
            </a:r>
            <a:r>
              <a:rPr lang="de-DE" dirty="0" err="1"/>
              <a:t>centered</a:t>
            </a:r>
            <a:r>
              <a:rPr lang="de-DE" dirty="0"/>
              <a:t> Game Design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61E501-90DB-3948-068A-85B1CCC51192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225A622-DDF8-A194-39F9-009877C8841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0248A14-BB8A-1700-76C0-4AA5151453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D37CAB-202E-4FDA-3D69-931A8F802CC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176728B-6C44-A9CA-B4D1-47FE1989782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7165CA6A-9D9A-0326-83EA-033D309E8816}"/>
              </a:ext>
            </a:extLst>
          </p:cNvPr>
          <p:cNvSpPr/>
          <p:nvPr/>
        </p:nvSpPr>
        <p:spPr>
          <a:xfrm>
            <a:off x="3093681" y="3610239"/>
            <a:ext cx="1785798" cy="905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Evaluate designs against requirements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9C9CEAD-A4AB-A68D-296E-DEC387E2168E}"/>
              </a:ext>
            </a:extLst>
          </p:cNvPr>
          <p:cNvSpPr/>
          <p:nvPr/>
        </p:nvSpPr>
        <p:spPr>
          <a:xfrm>
            <a:off x="5664871" y="5002790"/>
            <a:ext cx="1785798" cy="9066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Product design solutions to meet the user requirements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70A886ED-DA2D-50CD-A2C8-DF68678D6A41}"/>
              </a:ext>
            </a:extLst>
          </p:cNvPr>
          <p:cNvSpPr/>
          <p:nvPr/>
        </p:nvSpPr>
        <p:spPr>
          <a:xfrm>
            <a:off x="8236061" y="3610239"/>
            <a:ext cx="1785798" cy="905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Specify the user and organizational requirements</a:t>
            </a: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95008A61-6897-AB94-5A52-99CC946EFA17}"/>
              </a:ext>
            </a:extLst>
          </p:cNvPr>
          <p:cNvSpPr/>
          <p:nvPr/>
        </p:nvSpPr>
        <p:spPr>
          <a:xfrm>
            <a:off x="5593200" y="2285996"/>
            <a:ext cx="1785798" cy="90508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Understand and specify the context of use</a:t>
            </a:r>
          </a:p>
        </p:txBody>
      </p:sp>
      <p:sp>
        <p:nvSpPr>
          <p:cNvPr id="12" name="Oval 10">
            <a:extLst>
              <a:ext uri="{FF2B5EF4-FFF2-40B4-BE49-F238E27FC236}">
                <a16:creationId xmlns:a16="http://schemas.microsoft.com/office/drawing/2014/main" id="{12C0D003-1FBC-C20C-4E6B-5C5FFC62A000}"/>
              </a:ext>
            </a:extLst>
          </p:cNvPr>
          <p:cNvSpPr/>
          <p:nvPr/>
        </p:nvSpPr>
        <p:spPr>
          <a:xfrm>
            <a:off x="2105025" y="1657452"/>
            <a:ext cx="2332419" cy="104480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Design solution meets the user requirements</a:t>
            </a:r>
          </a:p>
        </p:txBody>
      </p:sp>
      <p:cxnSp>
        <p:nvCxnSpPr>
          <p:cNvPr id="13" name="Shape 21">
            <a:extLst>
              <a:ext uri="{FF2B5EF4-FFF2-40B4-BE49-F238E27FC236}">
                <a16:creationId xmlns:a16="http://schemas.microsoft.com/office/drawing/2014/main" id="{6D83BB2F-EB52-E7EC-7E93-2669C420036B}"/>
              </a:ext>
            </a:extLst>
          </p:cNvPr>
          <p:cNvCxnSpPr>
            <a:stCxn id="19" idx="1"/>
            <a:endCxn id="11" idx="0"/>
          </p:cNvCxnSpPr>
          <p:nvPr/>
        </p:nvCxnSpPr>
        <p:spPr>
          <a:xfrm rot="10800000" flipV="1">
            <a:off x="6486099" y="1599266"/>
            <a:ext cx="509882" cy="686730"/>
          </a:xfrm>
          <a:prstGeom prst="curvedConnector2">
            <a:avLst/>
          </a:prstGeom>
          <a:ln w="349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hape 23">
            <a:extLst>
              <a:ext uri="{FF2B5EF4-FFF2-40B4-BE49-F238E27FC236}">
                <a16:creationId xmlns:a16="http://schemas.microsoft.com/office/drawing/2014/main" id="{CC91B0C5-D768-CF04-FE2C-236872B407FD}"/>
              </a:ext>
            </a:extLst>
          </p:cNvPr>
          <p:cNvCxnSpPr>
            <a:cxnSpLocks/>
            <a:stCxn id="11" idx="3"/>
            <a:endCxn id="10" idx="0"/>
          </p:cNvCxnSpPr>
          <p:nvPr/>
        </p:nvCxnSpPr>
        <p:spPr>
          <a:xfrm>
            <a:off x="7378998" y="2739313"/>
            <a:ext cx="1749962" cy="870926"/>
          </a:xfrm>
          <a:prstGeom prst="curvedConnector2">
            <a:avLst/>
          </a:prstGeom>
          <a:ln w="349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hape 25">
            <a:extLst>
              <a:ext uri="{FF2B5EF4-FFF2-40B4-BE49-F238E27FC236}">
                <a16:creationId xmlns:a16="http://schemas.microsoft.com/office/drawing/2014/main" id="{79A8B6DB-E31C-210B-351B-85F571CAA3FD}"/>
              </a:ext>
            </a:extLst>
          </p:cNvPr>
          <p:cNvCxnSpPr>
            <a:cxnSpLocks/>
          </p:cNvCxnSpPr>
          <p:nvPr/>
        </p:nvCxnSpPr>
        <p:spPr>
          <a:xfrm rot="5400000">
            <a:off x="7851219" y="4169249"/>
            <a:ext cx="940787" cy="1678291"/>
          </a:xfrm>
          <a:prstGeom prst="curvedConnector2">
            <a:avLst/>
          </a:prstGeom>
          <a:ln w="349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hape 27">
            <a:extLst>
              <a:ext uri="{FF2B5EF4-FFF2-40B4-BE49-F238E27FC236}">
                <a16:creationId xmlns:a16="http://schemas.microsoft.com/office/drawing/2014/main" id="{F111D210-1BFE-C825-45D0-E3FDE0797564}"/>
              </a:ext>
            </a:extLst>
          </p:cNvPr>
          <p:cNvCxnSpPr>
            <a:stCxn id="9" idx="1"/>
            <a:endCxn id="8" idx="2"/>
          </p:cNvCxnSpPr>
          <p:nvPr/>
        </p:nvCxnSpPr>
        <p:spPr>
          <a:xfrm rot="10800000">
            <a:off x="3986580" y="4515320"/>
            <a:ext cx="1678291" cy="940787"/>
          </a:xfrm>
          <a:prstGeom prst="curvedConnector2">
            <a:avLst/>
          </a:prstGeom>
          <a:ln w="349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hape 29">
            <a:extLst>
              <a:ext uri="{FF2B5EF4-FFF2-40B4-BE49-F238E27FC236}">
                <a16:creationId xmlns:a16="http://schemas.microsoft.com/office/drawing/2014/main" id="{C0DBC24A-6F84-02A6-CA4F-DA59C1EAF3A4}"/>
              </a:ext>
            </a:extLst>
          </p:cNvPr>
          <p:cNvCxnSpPr>
            <a:stCxn id="8" idx="0"/>
            <a:endCxn id="11" idx="1"/>
          </p:cNvCxnSpPr>
          <p:nvPr/>
        </p:nvCxnSpPr>
        <p:spPr>
          <a:xfrm rot="5400000" flipH="1" flipV="1">
            <a:off x="4354427" y="2371466"/>
            <a:ext cx="870926" cy="1606621"/>
          </a:xfrm>
          <a:prstGeom prst="curvedConnector2">
            <a:avLst/>
          </a:prstGeom>
          <a:ln w="34925">
            <a:solidFill>
              <a:schemeClr val="accent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37">
            <a:extLst>
              <a:ext uri="{FF2B5EF4-FFF2-40B4-BE49-F238E27FC236}">
                <a16:creationId xmlns:a16="http://schemas.microsoft.com/office/drawing/2014/main" id="{AC8E6062-06AD-DA72-2335-CC22752D9407}"/>
              </a:ext>
            </a:extLst>
          </p:cNvPr>
          <p:cNvCxnSpPr>
            <a:stCxn id="8" idx="1"/>
            <a:endCxn id="12" idx="3"/>
          </p:cNvCxnSpPr>
          <p:nvPr/>
        </p:nvCxnSpPr>
        <p:spPr>
          <a:xfrm rot="10800000">
            <a:off x="2446601" y="2549246"/>
            <a:ext cx="647081" cy="1513535"/>
          </a:xfrm>
          <a:prstGeom prst="curvedConnector2">
            <a:avLst/>
          </a:prstGeom>
          <a:ln w="34925">
            <a:solidFill>
              <a:schemeClr val="accent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hteck 18">
            <a:extLst>
              <a:ext uri="{FF2B5EF4-FFF2-40B4-BE49-F238E27FC236}">
                <a16:creationId xmlns:a16="http://schemas.microsoft.com/office/drawing/2014/main" id="{FA397A6F-2DE3-4244-7E21-778C3A92D986}"/>
              </a:ext>
            </a:extLst>
          </p:cNvPr>
          <p:cNvSpPr/>
          <p:nvPr/>
        </p:nvSpPr>
        <p:spPr>
          <a:xfrm>
            <a:off x="6995981" y="1160302"/>
            <a:ext cx="2046740" cy="8779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Plan the human-centered design process</a:t>
            </a:r>
          </a:p>
        </p:txBody>
      </p:sp>
      <p:cxnSp>
        <p:nvCxnSpPr>
          <p:cNvPr id="20" name="Shape 29">
            <a:extLst>
              <a:ext uri="{FF2B5EF4-FFF2-40B4-BE49-F238E27FC236}">
                <a16:creationId xmlns:a16="http://schemas.microsoft.com/office/drawing/2014/main" id="{8016C740-3942-BB62-950C-E69CC655787A}"/>
              </a:ext>
            </a:extLst>
          </p:cNvPr>
          <p:cNvCxnSpPr>
            <a:stCxn id="8" idx="0"/>
            <a:endCxn id="9" idx="0"/>
          </p:cNvCxnSpPr>
          <p:nvPr/>
        </p:nvCxnSpPr>
        <p:spPr>
          <a:xfrm rot="16200000" flipH="1">
            <a:off x="4575899" y="3020919"/>
            <a:ext cx="1392551" cy="2571190"/>
          </a:xfrm>
          <a:prstGeom prst="curvedConnector3">
            <a:avLst>
              <a:gd name="adj1" fmla="val -11193"/>
            </a:avLst>
          </a:prstGeom>
          <a:ln w="34925">
            <a:solidFill>
              <a:schemeClr val="accent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hape 29">
            <a:extLst>
              <a:ext uri="{FF2B5EF4-FFF2-40B4-BE49-F238E27FC236}">
                <a16:creationId xmlns:a16="http://schemas.microsoft.com/office/drawing/2014/main" id="{DA053447-B6A7-1285-A655-E582B62E1E37}"/>
              </a:ext>
            </a:extLst>
          </p:cNvPr>
          <p:cNvCxnSpPr>
            <a:stCxn id="8" idx="0"/>
            <a:endCxn id="10" idx="0"/>
          </p:cNvCxnSpPr>
          <p:nvPr/>
        </p:nvCxnSpPr>
        <p:spPr>
          <a:xfrm rot="5400000" flipH="1" flipV="1">
            <a:off x="6557770" y="1039049"/>
            <a:ext cx="12700" cy="5142380"/>
          </a:xfrm>
          <a:prstGeom prst="curvedConnector3">
            <a:avLst>
              <a:gd name="adj1" fmla="val 2618181"/>
            </a:avLst>
          </a:prstGeom>
          <a:ln w="34925">
            <a:solidFill>
              <a:schemeClr val="accent1"/>
            </a:solidFill>
            <a:prstDash val="dash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D8E20ECD-750F-3B71-4E43-F4273EB5C09B}"/>
              </a:ext>
            </a:extLst>
          </p:cNvPr>
          <p:cNvSpPr/>
          <p:nvPr/>
        </p:nvSpPr>
        <p:spPr>
          <a:xfrm>
            <a:off x="4013935" y="2792745"/>
            <a:ext cx="1335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iterate  where appropriate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90487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85313E-55AD-EDBA-3E19-9D96B5B2A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Design </a:t>
            </a:r>
            <a:r>
              <a:rPr lang="de-DE" dirty="0" err="1"/>
              <a:t>Thinking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C0EDB10-54B4-4FD9-B17B-747DCF5CCB50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7C9031-205D-ADC7-AB30-E416FB36F08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701DEC-F768-7CFF-3E39-6DA634E42BC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45423C2-019E-1CD8-166F-FA2E83133D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DCAA5941-A324-8350-6639-5A32F37F50C1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The Design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Thinking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process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referring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to an Anja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Wölbling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, Kira Krämer, Clemens N. Buss, Katrin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Dribbisch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, Peter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LoBue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, and Abraham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Taherivand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2012. “Design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Thinking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: An Innovative Concept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Developing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User-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Centered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Software”, in Software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for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 People, 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Mädche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, Alexander (</a:t>
            </a:r>
            <a:r>
              <a:rPr lang="de-DE" sz="1000" dirty="0" err="1">
                <a:solidFill>
                  <a:schemeClr val="bg1">
                    <a:lumMod val="65000"/>
                  </a:schemeClr>
                </a:solidFill>
              </a:rPr>
              <a:t>eds</a:t>
            </a:r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.), Berlin: Springer, pp. 121ff.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93AFEBA-D08C-62AF-3C48-EE62589ACF21}"/>
              </a:ext>
            </a:extLst>
          </p:cNvPr>
          <p:cNvSpPr/>
          <p:nvPr/>
        </p:nvSpPr>
        <p:spPr>
          <a:xfrm>
            <a:off x="695325" y="2893528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 err="1"/>
              <a:t>Understand</a:t>
            </a:r>
            <a:endParaRPr lang="de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F40CED8-14AC-8DCC-7A21-D765F2EF1D3B}"/>
              </a:ext>
            </a:extLst>
          </p:cNvPr>
          <p:cNvSpPr/>
          <p:nvPr/>
        </p:nvSpPr>
        <p:spPr>
          <a:xfrm>
            <a:off x="4466275" y="2893528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 err="1"/>
              <a:t>Define</a:t>
            </a:r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2E268C1-EF4C-B4CB-7742-FBCE5A48E92B}"/>
              </a:ext>
            </a:extLst>
          </p:cNvPr>
          <p:cNvSpPr/>
          <p:nvPr/>
        </p:nvSpPr>
        <p:spPr>
          <a:xfrm>
            <a:off x="6351750" y="2893528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/>
              <a:t>Find an </a:t>
            </a:r>
            <a:r>
              <a:rPr lang="de-DE" dirty="0" err="1"/>
              <a:t>Idea</a:t>
            </a:r>
            <a:endParaRPr lang="de-DE" dirty="0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68FC0CB-4E0F-9E08-772E-E646788214D0}"/>
              </a:ext>
            </a:extLst>
          </p:cNvPr>
          <p:cNvSpPr/>
          <p:nvPr/>
        </p:nvSpPr>
        <p:spPr>
          <a:xfrm>
            <a:off x="8237225" y="2893528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 err="1"/>
              <a:t>Develop</a:t>
            </a:r>
            <a:r>
              <a:rPr lang="de-DE" dirty="0"/>
              <a:t> a</a:t>
            </a:r>
          </a:p>
          <a:p>
            <a:pPr algn="ctr"/>
            <a:r>
              <a:rPr lang="de-DE" dirty="0"/>
              <a:t>Prototype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ED8AF564-D7FB-CCFD-2236-FE624405BC0F}"/>
              </a:ext>
            </a:extLst>
          </p:cNvPr>
          <p:cNvSpPr/>
          <p:nvPr/>
        </p:nvSpPr>
        <p:spPr>
          <a:xfrm>
            <a:off x="10122700" y="2893528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/>
              <a:t>Test</a:t>
            </a:r>
          </a:p>
        </p:txBody>
      </p:sp>
      <p:sp>
        <p:nvSpPr>
          <p:cNvPr id="13" name="Bogen 12">
            <a:extLst>
              <a:ext uri="{FF2B5EF4-FFF2-40B4-BE49-F238E27FC236}">
                <a16:creationId xmlns:a16="http://schemas.microsoft.com/office/drawing/2014/main" id="{4CB28DA5-5BAA-5971-68E7-C555D9742A1D}"/>
              </a:ext>
            </a:extLst>
          </p:cNvPr>
          <p:cNvSpPr/>
          <p:nvPr/>
        </p:nvSpPr>
        <p:spPr>
          <a:xfrm rot="10800000">
            <a:off x="1372567" y="3650272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5A60821-B33D-45B7-17BB-243056C1931D}"/>
              </a:ext>
            </a:extLst>
          </p:cNvPr>
          <p:cNvSpPr/>
          <p:nvPr/>
        </p:nvSpPr>
        <p:spPr>
          <a:xfrm>
            <a:off x="2580800" y="2879470"/>
            <a:ext cx="1541604" cy="154160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de-DE" dirty="0" err="1"/>
              <a:t>Observe</a:t>
            </a:r>
            <a:endParaRPr lang="de-DE" dirty="0"/>
          </a:p>
        </p:txBody>
      </p:sp>
      <p:sp>
        <p:nvSpPr>
          <p:cNvPr id="15" name="Bogen 14">
            <a:extLst>
              <a:ext uri="{FF2B5EF4-FFF2-40B4-BE49-F238E27FC236}">
                <a16:creationId xmlns:a16="http://schemas.microsoft.com/office/drawing/2014/main" id="{7EE0A8D8-64FB-D91C-113E-12A771C05579}"/>
              </a:ext>
            </a:extLst>
          </p:cNvPr>
          <p:cNvSpPr/>
          <p:nvPr/>
        </p:nvSpPr>
        <p:spPr>
          <a:xfrm>
            <a:off x="1419348" y="2403503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Bogen 15">
            <a:extLst>
              <a:ext uri="{FF2B5EF4-FFF2-40B4-BE49-F238E27FC236}">
                <a16:creationId xmlns:a16="http://schemas.microsoft.com/office/drawing/2014/main" id="{BF449B5E-719C-CA1A-75F3-DF73014A06D3}"/>
              </a:ext>
            </a:extLst>
          </p:cNvPr>
          <p:cNvSpPr/>
          <p:nvPr/>
        </p:nvSpPr>
        <p:spPr>
          <a:xfrm rot="10800000">
            <a:off x="3285143" y="3646428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Bogen 16">
            <a:extLst>
              <a:ext uri="{FF2B5EF4-FFF2-40B4-BE49-F238E27FC236}">
                <a16:creationId xmlns:a16="http://schemas.microsoft.com/office/drawing/2014/main" id="{09701C85-FCAB-1EE4-3044-01E438D3FC37}"/>
              </a:ext>
            </a:extLst>
          </p:cNvPr>
          <p:cNvSpPr/>
          <p:nvPr/>
        </p:nvSpPr>
        <p:spPr>
          <a:xfrm>
            <a:off x="3331924" y="2399659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Bogen 17">
            <a:extLst>
              <a:ext uri="{FF2B5EF4-FFF2-40B4-BE49-F238E27FC236}">
                <a16:creationId xmlns:a16="http://schemas.microsoft.com/office/drawing/2014/main" id="{880BDB10-7754-C8D5-E3CD-F667955AE9E9}"/>
              </a:ext>
            </a:extLst>
          </p:cNvPr>
          <p:cNvSpPr/>
          <p:nvPr/>
        </p:nvSpPr>
        <p:spPr>
          <a:xfrm rot="10800000">
            <a:off x="5171197" y="3620657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Bogen 18">
            <a:extLst>
              <a:ext uri="{FF2B5EF4-FFF2-40B4-BE49-F238E27FC236}">
                <a16:creationId xmlns:a16="http://schemas.microsoft.com/office/drawing/2014/main" id="{55311441-3010-0435-3CA0-7351DEC31C03}"/>
              </a:ext>
            </a:extLst>
          </p:cNvPr>
          <p:cNvSpPr/>
          <p:nvPr/>
        </p:nvSpPr>
        <p:spPr>
          <a:xfrm>
            <a:off x="5217978" y="2373888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0" name="Bogen 19">
            <a:extLst>
              <a:ext uri="{FF2B5EF4-FFF2-40B4-BE49-F238E27FC236}">
                <a16:creationId xmlns:a16="http://schemas.microsoft.com/office/drawing/2014/main" id="{C68BA614-2156-AED4-1F98-57E0F0101F6A}"/>
              </a:ext>
            </a:extLst>
          </p:cNvPr>
          <p:cNvSpPr/>
          <p:nvPr/>
        </p:nvSpPr>
        <p:spPr>
          <a:xfrm rot="10800000">
            <a:off x="7083772" y="3620657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1" name="Bogen 20">
            <a:extLst>
              <a:ext uri="{FF2B5EF4-FFF2-40B4-BE49-F238E27FC236}">
                <a16:creationId xmlns:a16="http://schemas.microsoft.com/office/drawing/2014/main" id="{C7D73139-E747-7274-99DB-68F54D2EDD6D}"/>
              </a:ext>
            </a:extLst>
          </p:cNvPr>
          <p:cNvSpPr/>
          <p:nvPr/>
        </p:nvSpPr>
        <p:spPr>
          <a:xfrm>
            <a:off x="7130553" y="2373888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2" name="Bogen 21">
            <a:extLst>
              <a:ext uri="{FF2B5EF4-FFF2-40B4-BE49-F238E27FC236}">
                <a16:creationId xmlns:a16="http://schemas.microsoft.com/office/drawing/2014/main" id="{2393FFC8-2FC0-A84F-D6CB-0CB8536C38AA}"/>
              </a:ext>
            </a:extLst>
          </p:cNvPr>
          <p:cNvSpPr/>
          <p:nvPr/>
        </p:nvSpPr>
        <p:spPr>
          <a:xfrm rot="10800000">
            <a:off x="9014626" y="3625300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3" name="Bogen 22">
            <a:extLst>
              <a:ext uri="{FF2B5EF4-FFF2-40B4-BE49-F238E27FC236}">
                <a16:creationId xmlns:a16="http://schemas.microsoft.com/office/drawing/2014/main" id="{D5E76AD5-4030-1117-8096-4395A96ED396}"/>
              </a:ext>
            </a:extLst>
          </p:cNvPr>
          <p:cNvSpPr/>
          <p:nvPr/>
        </p:nvSpPr>
        <p:spPr>
          <a:xfrm>
            <a:off x="9061407" y="2378531"/>
            <a:ext cx="1979033" cy="126869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4" name="Bogen 23">
            <a:extLst>
              <a:ext uri="{FF2B5EF4-FFF2-40B4-BE49-F238E27FC236}">
                <a16:creationId xmlns:a16="http://schemas.microsoft.com/office/drawing/2014/main" id="{AA6F3F0D-6A59-7740-3C81-85F0EDFF301B}"/>
              </a:ext>
            </a:extLst>
          </p:cNvPr>
          <p:cNvSpPr/>
          <p:nvPr/>
        </p:nvSpPr>
        <p:spPr>
          <a:xfrm rot="10800000">
            <a:off x="1198340" y="2729909"/>
            <a:ext cx="4140295" cy="2879337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Bogen 24">
            <a:extLst>
              <a:ext uri="{FF2B5EF4-FFF2-40B4-BE49-F238E27FC236}">
                <a16:creationId xmlns:a16="http://schemas.microsoft.com/office/drawing/2014/main" id="{C9A5F81E-3D86-A2D5-6A8D-DAE1695F80EF}"/>
              </a:ext>
            </a:extLst>
          </p:cNvPr>
          <p:cNvSpPr/>
          <p:nvPr/>
        </p:nvSpPr>
        <p:spPr>
          <a:xfrm rot="10800000">
            <a:off x="5100606" y="2729909"/>
            <a:ext cx="4140295" cy="2879337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Bogen 25">
            <a:extLst>
              <a:ext uri="{FF2B5EF4-FFF2-40B4-BE49-F238E27FC236}">
                <a16:creationId xmlns:a16="http://schemas.microsoft.com/office/drawing/2014/main" id="{81641A27-3DFB-DC3D-4E93-BE820D6AE545}"/>
              </a:ext>
            </a:extLst>
          </p:cNvPr>
          <p:cNvSpPr/>
          <p:nvPr/>
        </p:nvSpPr>
        <p:spPr>
          <a:xfrm>
            <a:off x="6966401" y="1874812"/>
            <a:ext cx="4295957" cy="2721726"/>
          </a:xfrm>
          <a:prstGeom prst="arc">
            <a:avLst>
              <a:gd name="adj1" fmla="val 11694897"/>
              <a:gd name="adj2" fmla="val 20597583"/>
            </a:avLst>
          </a:prstGeom>
          <a:ln w="762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Bogen 26">
            <a:extLst>
              <a:ext uri="{FF2B5EF4-FFF2-40B4-BE49-F238E27FC236}">
                <a16:creationId xmlns:a16="http://schemas.microsoft.com/office/drawing/2014/main" id="{954EACC1-B6ED-4078-1754-E9E0EE1812E9}"/>
              </a:ext>
            </a:extLst>
          </p:cNvPr>
          <p:cNvSpPr/>
          <p:nvPr/>
        </p:nvSpPr>
        <p:spPr>
          <a:xfrm>
            <a:off x="5167064" y="1432536"/>
            <a:ext cx="6095295" cy="3290062"/>
          </a:xfrm>
          <a:prstGeom prst="arc">
            <a:avLst>
              <a:gd name="adj1" fmla="val 11259414"/>
              <a:gd name="adj2" fmla="val 21162522"/>
            </a:avLst>
          </a:prstGeom>
          <a:ln w="762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32018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146126-A3BC-42E6-38BB-05FD995F3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MDA Framework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011F544-23DE-860D-538F-2C142A20B65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0C39C61-12F2-A25A-D6AE-CEA13AB8C1E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6D2BA6F-B9E2-E04C-BBDB-E2AF3C1F1C8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8ACBCF-246B-E61C-286D-A382EA6A9A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b="1" dirty="0" err="1">
                <a:solidFill>
                  <a:schemeClr val="accent1"/>
                </a:solidFill>
              </a:rPr>
              <a:t>Mechanics</a:t>
            </a:r>
            <a:r>
              <a:rPr lang="de-DE" dirty="0"/>
              <a:t>: Rules and </a:t>
            </a:r>
            <a:r>
              <a:rPr lang="de-DE" dirty="0" err="1"/>
              <a:t>algorithms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actions</a:t>
            </a:r>
            <a:endParaRPr lang="de-DE" dirty="0"/>
          </a:p>
          <a:p>
            <a:r>
              <a:rPr lang="de-DE" b="1" dirty="0">
                <a:solidFill>
                  <a:schemeClr val="accent1"/>
                </a:solidFill>
              </a:rPr>
              <a:t>Dynamics</a:t>
            </a:r>
            <a:r>
              <a:rPr lang="de-DE" dirty="0"/>
              <a:t>: </a:t>
            </a:r>
            <a:r>
              <a:rPr lang="de-DE" dirty="0" err="1"/>
              <a:t>Behavior</a:t>
            </a:r>
            <a:r>
              <a:rPr lang="de-DE" dirty="0"/>
              <a:t> </a:t>
            </a:r>
            <a:r>
              <a:rPr lang="de-DE" dirty="0" err="1"/>
              <a:t>arising</a:t>
            </a:r>
            <a:r>
              <a:rPr lang="de-DE" dirty="0"/>
              <a:t> </a:t>
            </a:r>
            <a:r>
              <a:rPr lang="de-DE" dirty="0" err="1"/>
              <a:t>while</a:t>
            </a:r>
            <a:r>
              <a:rPr lang="de-DE" dirty="0"/>
              <a:t> </a:t>
            </a:r>
            <a:r>
              <a:rPr lang="de-DE" dirty="0" err="1"/>
              <a:t>players</a:t>
            </a:r>
            <a:r>
              <a:rPr lang="de-DE" dirty="0"/>
              <a:t> </a:t>
            </a:r>
            <a:r>
              <a:rPr lang="de-DE" dirty="0" err="1"/>
              <a:t>interact</a:t>
            </a:r>
            <a:endParaRPr lang="de-DE" dirty="0"/>
          </a:p>
          <a:p>
            <a:r>
              <a:rPr lang="de-DE" b="1" dirty="0" err="1">
                <a:solidFill>
                  <a:schemeClr val="accent1"/>
                </a:solidFill>
              </a:rPr>
              <a:t>Aesthetics</a:t>
            </a:r>
            <a:r>
              <a:rPr lang="de-DE" dirty="0"/>
              <a:t>: Visual </a:t>
            </a:r>
            <a:r>
              <a:rPr lang="de-DE" dirty="0" err="1"/>
              <a:t>qualities</a:t>
            </a:r>
            <a:r>
              <a:rPr lang="de-DE" dirty="0"/>
              <a:t>, </a:t>
            </a:r>
            <a:r>
              <a:rPr lang="de-DE" dirty="0" err="1"/>
              <a:t>Experiences</a:t>
            </a:r>
            <a:r>
              <a:rPr lang="de-DE" dirty="0"/>
              <a:t>, </a:t>
            </a:r>
            <a:r>
              <a:rPr lang="de-DE" dirty="0" err="1"/>
              <a:t>emotions</a:t>
            </a:r>
            <a:endParaRPr lang="en-US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cxnSp>
        <p:nvCxnSpPr>
          <p:cNvPr id="8" name="Straight Arrow Connector 8">
            <a:extLst>
              <a:ext uri="{FF2B5EF4-FFF2-40B4-BE49-F238E27FC236}">
                <a16:creationId xmlns:a16="http://schemas.microsoft.com/office/drawing/2014/main" id="{20E84491-3C4D-1099-6FA0-51C78FD49FA1}"/>
              </a:ext>
            </a:extLst>
          </p:cNvPr>
          <p:cNvCxnSpPr>
            <a:cxnSpLocks/>
          </p:cNvCxnSpPr>
          <p:nvPr/>
        </p:nvCxnSpPr>
        <p:spPr>
          <a:xfrm>
            <a:off x="4389802" y="4473391"/>
            <a:ext cx="2779348" cy="0"/>
          </a:xfrm>
          <a:prstGeom prst="straightConnector1">
            <a:avLst/>
          </a:prstGeom>
          <a:ln w="136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6" descr="Smiling Face with No Fill">
            <a:extLst>
              <a:ext uri="{FF2B5EF4-FFF2-40B4-BE49-F238E27FC236}">
                <a16:creationId xmlns:a16="http://schemas.microsoft.com/office/drawing/2014/main" id="{70AC3D68-EB20-AE43-14AC-55871D0B1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56200" y="3058812"/>
            <a:ext cx="1846943" cy="1846943"/>
          </a:xfrm>
          <a:prstGeom prst="rect">
            <a:avLst/>
          </a:prstGeom>
        </p:spPr>
      </p:pic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236A211B-0F14-4EFD-90A0-9BDD72AC45BE}"/>
              </a:ext>
            </a:extLst>
          </p:cNvPr>
          <p:cNvCxnSpPr>
            <a:cxnSpLocks/>
          </p:cNvCxnSpPr>
          <p:nvPr/>
        </p:nvCxnSpPr>
        <p:spPr>
          <a:xfrm flipH="1">
            <a:off x="5411402" y="3500789"/>
            <a:ext cx="2644798" cy="0"/>
          </a:xfrm>
          <a:prstGeom prst="straightConnector1">
            <a:avLst/>
          </a:prstGeom>
          <a:ln w="136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5">
            <a:extLst>
              <a:ext uri="{FF2B5EF4-FFF2-40B4-BE49-F238E27FC236}">
                <a16:creationId xmlns:a16="http://schemas.microsoft.com/office/drawing/2014/main" id="{BF523D66-DA8F-6F4D-3962-0413ED3D0063}"/>
              </a:ext>
            </a:extLst>
          </p:cNvPr>
          <p:cNvSpPr txBox="1"/>
          <p:nvPr/>
        </p:nvSpPr>
        <p:spPr>
          <a:xfrm>
            <a:off x="2883878" y="4905755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DESIGNER</a:t>
            </a:r>
            <a:endParaRPr lang="en-US" b="1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70CD4448-420A-D785-6EF7-233010111DCC}"/>
              </a:ext>
            </a:extLst>
          </p:cNvPr>
          <p:cNvSpPr txBox="1"/>
          <p:nvPr/>
        </p:nvSpPr>
        <p:spPr>
          <a:xfrm>
            <a:off x="8432648" y="4905755"/>
            <a:ext cx="109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PLAYER</a:t>
            </a:r>
            <a:endParaRPr lang="en-US" b="1" dirty="0"/>
          </a:p>
        </p:txBody>
      </p:sp>
      <p:sp>
        <p:nvSpPr>
          <p:cNvPr id="13" name="TextBox 17">
            <a:extLst>
              <a:ext uri="{FF2B5EF4-FFF2-40B4-BE49-F238E27FC236}">
                <a16:creationId xmlns:a16="http://schemas.microsoft.com/office/drawing/2014/main" id="{388B4A19-F561-19DA-13BF-72CB04307BCB}"/>
              </a:ext>
            </a:extLst>
          </p:cNvPr>
          <p:cNvSpPr txBox="1"/>
          <p:nvPr/>
        </p:nvSpPr>
        <p:spPr>
          <a:xfrm>
            <a:off x="4675554" y="3382117"/>
            <a:ext cx="954107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7200" b="1" dirty="0"/>
              <a:t>M</a:t>
            </a:r>
            <a:endParaRPr lang="en-US" sz="7200" b="1" dirty="0"/>
          </a:p>
        </p:txBody>
      </p:sp>
      <p:sp>
        <p:nvSpPr>
          <p:cNvPr id="14" name="TextBox 19">
            <a:extLst>
              <a:ext uri="{FF2B5EF4-FFF2-40B4-BE49-F238E27FC236}">
                <a16:creationId xmlns:a16="http://schemas.microsoft.com/office/drawing/2014/main" id="{9C35566D-D17C-733A-72AC-2FA3A14079D6}"/>
              </a:ext>
            </a:extLst>
          </p:cNvPr>
          <p:cNvSpPr txBox="1"/>
          <p:nvPr/>
        </p:nvSpPr>
        <p:spPr>
          <a:xfrm>
            <a:off x="5775388" y="3382117"/>
            <a:ext cx="896696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7200" b="1" dirty="0"/>
              <a:t>D</a:t>
            </a:r>
            <a:endParaRPr lang="en-US" sz="7200" b="1" dirty="0"/>
          </a:p>
        </p:txBody>
      </p:sp>
      <p:sp>
        <p:nvSpPr>
          <p:cNvPr id="15" name="TextBox 20">
            <a:extLst>
              <a:ext uri="{FF2B5EF4-FFF2-40B4-BE49-F238E27FC236}">
                <a16:creationId xmlns:a16="http://schemas.microsoft.com/office/drawing/2014/main" id="{6AE3DCEF-F2DC-9AEA-FAF7-66FF3DEFB6C0}"/>
              </a:ext>
            </a:extLst>
          </p:cNvPr>
          <p:cNvSpPr txBox="1"/>
          <p:nvPr/>
        </p:nvSpPr>
        <p:spPr>
          <a:xfrm>
            <a:off x="6816341" y="3382117"/>
            <a:ext cx="851515" cy="120032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7200" b="1" dirty="0"/>
              <a:t>A</a:t>
            </a:r>
            <a:endParaRPr lang="en-US" sz="7200" b="1" dirty="0"/>
          </a:p>
        </p:txBody>
      </p:sp>
      <p:pic>
        <p:nvPicPr>
          <p:cNvPr id="16" name="Content Placeholder 6" descr="Smiling Face with No Fill">
            <a:extLst>
              <a:ext uri="{FF2B5EF4-FFF2-40B4-BE49-F238E27FC236}">
                <a16:creationId xmlns:a16="http://schemas.microsoft.com/office/drawing/2014/main" id="{8CB3009C-0017-2AEF-5AC5-8C1BCC405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5469" y="3058813"/>
            <a:ext cx="1846943" cy="184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847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C2F8C1-C26F-0874-8ADD-23EAFF213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Players‘ </a:t>
            </a:r>
            <a:r>
              <a:rPr lang="de-DE" dirty="0" err="1"/>
              <a:t>Demographics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775D22-0683-6914-AA0B-8B4ABFA51A1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28D795-89C9-EB47-4244-9D489424379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7F0083D-15C7-368D-1D53-A76400C5185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E1FC71E-4C12-69E4-71E5-8DEBC98DEC1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/>
              <a:t>0-3		</a:t>
            </a:r>
            <a:r>
              <a:rPr lang="en-US" sz="2400" b="1" dirty="0">
                <a:solidFill>
                  <a:schemeClr val="accent1"/>
                </a:solidFill>
              </a:rPr>
              <a:t>Infant/Toddler</a:t>
            </a:r>
            <a:r>
              <a:rPr lang="en-US" sz="2400" dirty="0"/>
              <a:t>: Interested in Toys. The target group in this age are the parents!</a:t>
            </a:r>
          </a:p>
          <a:p>
            <a:r>
              <a:rPr lang="en-US" sz="2400" dirty="0"/>
              <a:t>4-6		</a:t>
            </a:r>
            <a:r>
              <a:rPr lang="en-US" sz="2400" b="1" dirty="0">
                <a:solidFill>
                  <a:schemeClr val="accent1"/>
                </a:solidFill>
              </a:rPr>
              <a:t>Preschooler</a:t>
            </a:r>
            <a:r>
              <a:rPr lang="en-US" sz="2400" dirty="0"/>
              <a:t>: First interest in simple video games</a:t>
            </a:r>
          </a:p>
          <a:p>
            <a:r>
              <a:rPr lang="en-US" sz="2400" dirty="0"/>
              <a:t>7-9		</a:t>
            </a:r>
            <a:r>
              <a:rPr lang="en-US" sz="2400" b="1" dirty="0">
                <a:solidFill>
                  <a:schemeClr val="accent1"/>
                </a:solidFill>
              </a:rPr>
              <a:t>Kids</a:t>
            </a:r>
            <a:r>
              <a:rPr lang="en-US" sz="2400" dirty="0"/>
              <a:t>: Age of reason, Childrens are able to solve complex problems</a:t>
            </a:r>
          </a:p>
          <a:p>
            <a:r>
              <a:rPr lang="en-US" sz="2400" dirty="0"/>
              <a:t>10-13	</a:t>
            </a:r>
            <a:r>
              <a:rPr lang="en-US" sz="2400" b="1" dirty="0">
                <a:solidFill>
                  <a:schemeClr val="accent1"/>
                </a:solidFill>
              </a:rPr>
              <a:t>Pre-Teen</a:t>
            </a:r>
            <a:r>
              <a:rPr lang="en-US" sz="2400" dirty="0"/>
              <a:t>: Age of obsession, neurological growth with the ability to think deeply</a:t>
            </a:r>
          </a:p>
          <a:p>
            <a:r>
              <a:rPr lang="en-US" sz="2400" dirty="0"/>
              <a:t>13-18	</a:t>
            </a:r>
            <a:r>
              <a:rPr lang="en-US" sz="2400" b="1" dirty="0">
                <a:solidFill>
                  <a:schemeClr val="accent1"/>
                </a:solidFill>
              </a:rPr>
              <a:t>Teen</a:t>
            </a:r>
            <a:r>
              <a:rPr lang="en-US" sz="2400" dirty="0"/>
              <a:t>: First gap - boys interested in competition / girls on real-world issues</a:t>
            </a:r>
          </a:p>
          <a:p>
            <a:r>
              <a:rPr lang="en-US" sz="2400" dirty="0"/>
              <a:t>18-24	</a:t>
            </a:r>
            <a:r>
              <a:rPr lang="en-US" sz="2400" b="1" dirty="0">
                <a:solidFill>
                  <a:schemeClr val="accent1"/>
                </a:solidFill>
              </a:rPr>
              <a:t>Young Adult</a:t>
            </a:r>
            <a:r>
              <a:rPr lang="en-US" sz="2400" dirty="0"/>
              <a:t>: The main game consumer group: have both time and money</a:t>
            </a:r>
          </a:p>
          <a:p>
            <a:r>
              <a:rPr lang="en-US" sz="2400" dirty="0"/>
              <a:t>25-35	</a:t>
            </a:r>
            <a:r>
              <a:rPr lang="en-US" sz="2400" b="1" dirty="0">
                <a:solidFill>
                  <a:schemeClr val="accent1"/>
                </a:solidFill>
              </a:rPr>
              <a:t>Twenties and Thirties</a:t>
            </a:r>
            <a:r>
              <a:rPr lang="en-US" sz="2400" dirty="0"/>
              <a:t>: Family formation and hardcore gamers</a:t>
            </a:r>
          </a:p>
          <a:p>
            <a:r>
              <a:rPr lang="en-US" sz="2400" dirty="0"/>
              <a:t>35-50	</a:t>
            </a:r>
            <a:r>
              <a:rPr lang="en-US" sz="2400" b="1" dirty="0">
                <a:solidFill>
                  <a:schemeClr val="accent1"/>
                </a:solidFill>
              </a:rPr>
              <a:t>Thirties and Forties</a:t>
            </a:r>
            <a:r>
              <a:rPr lang="en-US" sz="2400" dirty="0"/>
              <a:t>: decisions about expensive games (for children or themselves)</a:t>
            </a:r>
          </a:p>
          <a:p>
            <a:r>
              <a:rPr lang="en-US" sz="2400" dirty="0"/>
              <a:t>50+		</a:t>
            </a:r>
            <a:r>
              <a:rPr lang="en-US" sz="2400" b="1" dirty="0">
                <a:solidFill>
                  <a:schemeClr val="accent1"/>
                </a:solidFill>
              </a:rPr>
              <a:t>Fifties and Up</a:t>
            </a:r>
            <a:r>
              <a:rPr lang="en-US" sz="2400" dirty="0"/>
              <a:t>:	Empty nesters have a lot of time, children's have moved out</a:t>
            </a:r>
            <a:endParaRPr lang="en-US" sz="3600" dirty="0"/>
          </a:p>
          <a:p>
            <a:endParaRPr lang="de-DE" sz="20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6866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C84725-038D-9394-4939-3E2B409D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Players‘ </a:t>
            </a:r>
            <a:r>
              <a:rPr lang="de-DE" dirty="0" err="1"/>
              <a:t>Demographics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2D31567-55C7-8C2D-8A1A-E8CFFF75842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0F6651F-620B-DF26-AA8C-E89580AAED5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13A6FD6-109F-5A5E-236B-EF7D64E96B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EF01F3E-BE6F-0A62-82D0-7B2C1E67495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Gender Gaps</a:t>
            </a:r>
          </a:p>
          <a:p>
            <a:pPr lvl="1"/>
            <a:r>
              <a:rPr lang="en-US" dirty="0"/>
              <a:t>Males: Mastery, Action, Competition, Destruction, Spatial Puzzles, Trial &amp; Error</a:t>
            </a:r>
          </a:p>
          <a:p>
            <a:pPr lvl="1"/>
            <a:r>
              <a:rPr lang="en-US" dirty="0"/>
              <a:t>Females: Emotion, Link to Real World, Dialogues &amp; Verbal Puzzles, Learning by Example</a:t>
            </a:r>
          </a:p>
          <a:p>
            <a:r>
              <a:rPr lang="en-US" b="1" dirty="0">
                <a:solidFill>
                  <a:schemeClr val="accent1"/>
                </a:solidFill>
              </a:rPr>
              <a:t>Cultural Differences </a:t>
            </a:r>
          </a:p>
          <a:p>
            <a:pPr lvl="1"/>
            <a:r>
              <a:rPr lang="en-US" dirty="0"/>
              <a:t>Eastern: Strategic affinity, prefer young figures, female protagonists, androgyny, colors</a:t>
            </a:r>
          </a:p>
          <a:p>
            <a:pPr lvl="1"/>
            <a:r>
              <a:rPr lang="en-US" dirty="0"/>
              <a:t>Europe: High diversity, lowest religious affinity for video games.</a:t>
            </a:r>
          </a:p>
          <a:p>
            <a:pPr lvl="1"/>
            <a:r>
              <a:rPr lang="en-US" dirty="0"/>
              <a:t>Western: Patriotic, but strong restriction of sexual and homosexual representations</a:t>
            </a:r>
          </a:p>
          <a:p>
            <a:pPr lvl="2"/>
            <a:r>
              <a:rPr lang="en-US" dirty="0"/>
              <a:t>Many subcultures</a:t>
            </a:r>
          </a:p>
          <a:p>
            <a:pPr lvl="1"/>
            <a:r>
              <a:rPr lang="en-US" dirty="0"/>
              <a:t>India: High affinity for polytheism religious content.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98653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86AA56-A528-CB9C-D295-0B63D5FF1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Bartle‘s</a:t>
            </a:r>
            <a:r>
              <a:rPr lang="de-DE" dirty="0"/>
              <a:t> </a:t>
            </a:r>
            <a:r>
              <a:rPr lang="de-DE" dirty="0" err="1"/>
              <a:t>Taxonomy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Players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1B105CD-26FA-1F01-55E5-A80D43D41BB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512D56-23D3-395B-BFB7-63CF4B286CD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109974-EB2D-71A0-FF91-E4215BC86F3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D3815F1-7CE5-E4BB-8B06-BFF59F5D6B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D16D13D-5889-9D89-4138-024BE87DC0D9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BD83DA2-521B-1AC5-36FA-EC5F0F8AB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177" y="1477712"/>
            <a:ext cx="6680746" cy="4442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41082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749448-58EC-9E07-5235-9F2EB0AF5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Players‘ </a:t>
            </a:r>
            <a:r>
              <a:rPr lang="de-DE" dirty="0" err="1"/>
              <a:t>Expectations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2FECA4E-A423-F022-FCDD-82FFA63B021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652B6AC-E937-77BC-2AF6-0D2C6E5D9EE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CB7B6DF4-7436-CCB1-DA0B-08F0EAEB4B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F4D06D7A-B67E-F528-CE5A-C9C631DB014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2EE4C94F-626A-E5CF-AD88-A59928FF7C58}"/>
              </a:ext>
            </a:extLst>
          </p:cNvPr>
          <p:cNvSpPr txBox="1">
            <a:spLocks/>
          </p:cNvSpPr>
          <p:nvPr/>
        </p:nvSpPr>
        <p:spPr>
          <a:xfrm>
            <a:off x="695325" y="1482347"/>
            <a:ext cx="5400675" cy="4442325"/>
          </a:xfrm>
          <a:prstGeom prst="rect">
            <a:avLst/>
          </a:prstGeom>
        </p:spPr>
        <p:txBody>
          <a:bodyPr/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Create what players expect…</a:t>
            </a:r>
          </a:p>
          <a:p>
            <a:pPr lvl="1"/>
            <a:r>
              <a:rPr lang="en-US" dirty="0"/>
              <a:t>Meaning</a:t>
            </a:r>
          </a:p>
          <a:p>
            <a:pPr lvl="1"/>
            <a:r>
              <a:rPr lang="en-US" dirty="0"/>
              <a:t>Consistence</a:t>
            </a:r>
          </a:p>
          <a:p>
            <a:pPr lvl="1"/>
            <a:r>
              <a:rPr lang="en-US" dirty="0"/>
              <a:t>Tasks</a:t>
            </a:r>
          </a:p>
          <a:p>
            <a:pPr lvl="1"/>
            <a:r>
              <a:rPr lang="en-US" dirty="0"/>
              <a:t>Immersion</a:t>
            </a:r>
          </a:p>
          <a:p>
            <a:pPr lvl="1"/>
            <a:r>
              <a:rPr lang="en-US" dirty="0"/>
              <a:t>Solutions</a:t>
            </a:r>
          </a:p>
          <a:p>
            <a:pPr lvl="1"/>
            <a:r>
              <a:rPr lang="en-US" dirty="0"/>
              <a:t>Challenges</a:t>
            </a:r>
          </a:p>
          <a:p>
            <a:pPr lvl="1"/>
            <a:r>
              <a:rPr lang="en-US" dirty="0"/>
              <a:t>Rewards</a:t>
            </a:r>
          </a:p>
          <a:p>
            <a:pPr lvl="1"/>
            <a:r>
              <a:rPr lang="en-US" dirty="0"/>
              <a:t>Aesthetics</a:t>
            </a:r>
          </a:p>
          <a:p>
            <a:endParaRPr lang="en-US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AD183559-B901-9990-FBA4-E94DB51F927B}"/>
              </a:ext>
            </a:extLst>
          </p:cNvPr>
          <p:cNvSpPr txBox="1">
            <a:spLocks/>
          </p:cNvSpPr>
          <p:nvPr/>
        </p:nvSpPr>
        <p:spPr>
          <a:xfrm>
            <a:off x="5835777" y="1482346"/>
            <a:ext cx="5400675" cy="4442325"/>
          </a:xfrm>
          <a:prstGeom prst="rect">
            <a:avLst/>
          </a:prstGeom>
        </p:spPr>
        <p:txBody>
          <a:bodyPr/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000" b="1" dirty="0">
                <a:solidFill>
                  <a:schemeClr val="accent1"/>
                </a:solidFill>
              </a:rPr>
              <a:t>… and what not!</a:t>
            </a:r>
          </a:p>
          <a:p>
            <a:pPr lvl="1"/>
            <a:r>
              <a:rPr lang="en-US" dirty="0"/>
              <a:t>Dynamics</a:t>
            </a:r>
          </a:p>
          <a:p>
            <a:pPr lvl="1"/>
            <a:r>
              <a:rPr lang="en-US" dirty="0"/>
              <a:t>Curiosities</a:t>
            </a:r>
          </a:p>
          <a:p>
            <a:pPr lvl="1"/>
            <a:r>
              <a:rPr lang="en-US" dirty="0" err="1"/>
              <a:t>Surprisings</a:t>
            </a:r>
            <a:endParaRPr lang="en-US" dirty="0"/>
          </a:p>
          <a:p>
            <a:pPr lvl="1"/>
            <a:r>
              <a:rPr lang="en-US" dirty="0"/>
              <a:t>Changing game states</a:t>
            </a:r>
          </a:p>
          <a:p>
            <a:pPr lvl="1"/>
            <a:r>
              <a:rPr lang="en-US" dirty="0"/>
              <a:t>Increase the pace</a:t>
            </a:r>
          </a:p>
          <a:p>
            <a:pPr lvl="1"/>
            <a:r>
              <a:rPr lang="en-US" dirty="0"/>
              <a:t>Details</a:t>
            </a:r>
          </a:p>
          <a:p>
            <a:pPr lvl="1"/>
            <a:r>
              <a:rPr lang="en-US" dirty="0"/>
              <a:t>Limits</a:t>
            </a:r>
          </a:p>
          <a:p>
            <a:pPr lvl="1"/>
            <a:r>
              <a:rPr lang="en-US" dirty="0"/>
              <a:t>Subgames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620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6A3F35-3E38-E7DD-EA80-654A4AD17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2200140-11C2-1AA0-F1BD-BCB57B52E454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E5A75E-A5CD-E782-FCEB-AE5D47860E9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C95077A-E11B-3238-8110-C10EF79D0A6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5B72884-FA2A-BFA5-4DE6-8767B3C72A8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990F8A9-36B7-5282-EB0F-6D43125FDE9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ttp://assets1.ignimgs.com/vid/thumbnails/user/2014/06/09/tomb_raider_2013_new-wide.jpg">
            <a:extLst>
              <a:ext uri="{FF2B5EF4-FFF2-40B4-BE49-F238E27FC236}">
                <a16:creationId xmlns:a16="http://schemas.microsoft.com/office/drawing/2014/main" id="{1C7F60BB-014D-96A6-9477-2117FE2CB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1000"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6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BA594A4-BBA4-DD3A-AA86-DA5B89FE4810}"/>
              </a:ext>
            </a:extLst>
          </p:cNvPr>
          <p:cNvSpPr txBox="1"/>
          <p:nvPr/>
        </p:nvSpPr>
        <p:spPr>
          <a:xfrm>
            <a:off x="695325" y="5131198"/>
            <a:ext cx="10801350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But what players really want is an experience!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739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FBD0E0-4C79-1D97-CA17-0504D7F76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Create…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971C9EE-3841-9785-2D38-02936556FCE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60C78F8-48D3-2E6F-5343-377F81B45140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7DFC06AC-019D-7BCE-4C0B-ACF117E1C44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2417661-7AC8-CF56-1757-401E9F7260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dirty="0"/>
              <a:t>listen</a:t>
            </a:r>
          </a:p>
          <a:p>
            <a:r>
              <a:rPr lang="de-DE" dirty="0" err="1"/>
              <a:t>observe</a:t>
            </a:r>
            <a:endParaRPr lang="de-DE" dirty="0"/>
          </a:p>
          <a:p>
            <a:r>
              <a:rPr lang="de-DE" dirty="0" err="1"/>
              <a:t>consider</a:t>
            </a:r>
            <a:endParaRPr lang="de-DE" dirty="0"/>
          </a:p>
          <a:p>
            <a:r>
              <a:rPr lang="de-DE" dirty="0" err="1"/>
              <a:t>analyze</a:t>
            </a:r>
            <a:endParaRPr lang="de-DE" dirty="0"/>
          </a:p>
          <a:p>
            <a:r>
              <a:rPr lang="de-DE" dirty="0" err="1"/>
              <a:t>dissect</a:t>
            </a:r>
            <a:endParaRPr lang="de-DE" dirty="0"/>
          </a:p>
          <a:p>
            <a:r>
              <a:rPr lang="de-DE" dirty="0" err="1"/>
              <a:t>select</a:t>
            </a:r>
            <a:endParaRPr lang="de-DE" dirty="0"/>
          </a:p>
          <a:p>
            <a:r>
              <a:rPr lang="de-DE" dirty="0" err="1"/>
              <a:t>abstract</a:t>
            </a:r>
            <a:endParaRPr lang="de-DE" dirty="0"/>
          </a:p>
          <a:p>
            <a:r>
              <a:rPr lang="de-DE" dirty="0" err="1"/>
              <a:t>recombine</a:t>
            </a:r>
            <a:endParaRPr lang="de-DE" dirty="0"/>
          </a:p>
          <a:p>
            <a:r>
              <a:rPr lang="de-DE" dirty="0" err="1"/>
              <a:t>mutate</a:t>
            </a:r>
            <a:endParaRPr lang="de-DE" dirty="0"/>
          </a:p>
          <a:p>
            <a:r>
              <a:rPr lang="de-DE" dirty="0"/>
              <a:t>…</a:t>
            </a:r>
            <a:r>
              <a:rPr lang="de-DE" dirty="0" err="1"/>
              <a:t>napkins</a:t>
            </a:r>
            <a:r>
              <a:rPr lang="de-DE" dirty="0"/>
              <a:t>!</a:t>
            </a:r>
          </a:p>
        </p:txBody>
      </p:sp>
      <p:pic>
        <p:nvPicPr>
          <p:cNvPr id="10" name="Picture 7" descr="http://www.videogamesartwork.com/sites/default/files/images/image/1374158722/starcraft2_character_zerg_izsha_by_samwise_didier.jpg">
            <a:extLst>
              <a:ext uri="{FF2B5EF4-FFF2-40B4-BE49-F238E27FC236}">
                <a16:creationId xmlns:a16="http://schemas.microsoft.com/office/drawing/2014/main" id="{5A0FC9C1-96A3-99C6-6B4B-BEA96EBEEE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4"/>
          <a:stretch/>
        </p:blipFill>
        <p:spPr bwMode="auto">
          <a:xfrm>
            <a:off x="4260739" y="80683"/>
            <a:ext cx="7931260" cy="623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9758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3355D-3A7A-86A7-AA11-48010DC7A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…a game…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4E19B6-8346-19B1-CF20-03CCB115536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127DA5-CA6B-EAB9-0261-56E9B94478E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A78A78CC-F9D4-231E-C10D-F163D558571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83E2FC2-D3DB-D04B-216A-83A0D0E8BD9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dirty="0"/>
              <a:t>Goals</a:t>
            </a:r>
          </a:p>
          <a:p>
            <a:r>
              <a:rPr lang="de-DE" dirty="0" err="1"/>
              <a:t>Constraints</a:t>
            </a:r>
            <a:endParaRPr lang="de-DE" dirty="0"/>
          </a:p>
          <a:p>
            <a:r>
              <a:rPr lang="de-DE" dirty="0" err="1"/>
              <a:t>Mechanics</a:t>
            </a:r>
            <a:endParaRPr lang="de-DE" dirty="0"/>
          </a:p>
          <a:p>
            <a:r>
              <a:rPr lang="de-DE" dirty="0"/>
              <a:t>Obstacles</a:t>
            </a:r>
          </a:p>
          <a:p>
            <a:r>
              <a:rPr lang="de-DE" dirty="0"/>
              <a:t>Rules</a:t>
            </a:r>
          </a:p>
          <a:p>
            <a:r>
              <a:rPr lang="de-DE" dirty="0" err="1"/>
              <a:t>Rewards</a:t>
            </a:r>
            <a:endParaRPr lang="de-DE" dirty="0"/>
          </a:p>
          <a:p>
            <a:r>
              <a:rPr lang="de-DE" dirty="0"/>
              <a:t>Interfaces</a:t>
            </a:r>
          </a:p>
          <a:p>
            <a:r>
              <a:rPr lang="de-DE" dirty="0"/>
              <a:t>Styles</a:t>
            </a:r>
          </a:p>
          <a:p>
            <a:endParaRPr lang="de-DE" dirty="0"/>
          </a:p>
        </p:txBody>
      </p:sp>
      <p:pic>
        <p:nvPicPr>
          <p:cNvPr id="8" name="Picture 6" descr="http://www.onlinecomputerfixes.com/wp-content/uploads/2010/12/starcraft-2-screen-shot-hi-res.jpg">
            <a:extLst>
              <a:ext uri="{FF2B5EF4-FFF2-40B4-BE49-F238E27FC236}">
                <a16:creationId xmlns:a16="http://schemas.microsoft.com/office/drawing/2014/main" id="{3AA205FD-C4E7-5614-553A-DC1050949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8" r="21979"/>
          <a:stretch/>
        </p:blipFill>
        <p:spPr bwMode="auto">
          <a:xfrm>
            <a:off x="6095999" y="23995"/>
            <a:ext cx="6095999" cy="629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8619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AC1F1-058A-E695-DA7E-F179919D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157875-1ADC-9F9D-BFAF-C96B46004CA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F0FBA8-16B8-4F36-1575-1E8EC8A2FD6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8EA65C-D4AD-E1C1-38D4-FDEAE2FC55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261AA55-92B9-A799-72A2-949D68F78E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img.fotocommunity.com/schach-matt-b491524e-c406-4f70-9724-5ef0644a06ab.jpg?height=1080">
            <a:extLst>
              <a:ext uri="{FF2B5EF4-FFF2-40B4-BE49-F238E27FC236}">
                <a16:creationId xmlns:a16="http://schemas.microsoft.com/office/drawing/2014/main" id="{5EC02556-C96F-73C8-3A81-B133401F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651663"/>
            <a:ext cx="12242800" cy="81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BA32351-68CB-BE9D-3A85-179B63E99939}"/>
              </a:ext>
            </a:extLst>
          </p:cNvPr>
          <p:cNvSpPr txBox="1"/>
          <p:nvPr/>
        </p:nvSpPr>
        <p:spPr>
          <a:xfrm>
            <a:off x="695325" y="3044284"/>
            <a:ext cx="10801350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WHAT IS A GAME?</a:t>
            </a:r>
            <a:endParaRPr lang="en-US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77DAC2AE-88FC-380A-D346-AAAE4DEF44AC}"/>
              </a:ext>
            </a:extLst>
          </p:cNvPr>
          <p:cNvSpPr txBox="1"/>
          <p:nvPr/>
        </p:nvSpPr>
        <p:spPr>
          <a:xfrm>
            <a:off x="2046288" y="5350538"/>
            <a:ext cx="822706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“Games are the voluntary attempt to overcome unnecessary obstacles”. 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r"/>
            <a:r>
              <a:rPr lang="en-US" sz="1100" dirty="0">
                <a:solidFill>
                  <a:schemeClr val="bg1"/>
                </a:solidFill>
              </a:rPr>
              <a:t>- Bernard Suits [42]</a:t>
            </a:r>
            <a:endParaRPr lang="de-DE" sz="11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1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122805-3BAA-BA26-6043-879790581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with</a:t>
            </a:r>
            <a:r>
              <a:rPr lang="de-DE" dirty="0"/>
              <a:t> a </a:t>
            </a:r>
            <a:r>
              <a:rPr lang="de-DE" dirty="0" err="1"/>
              <a:t>meaningful</a:t>
            </a:r>
            <a:r>
              <a:rPr lang="de-DE" dirty="0"/>
              <a:t>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2B4BC57-A4B4-4DFB-231F-0E8E2675CEA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81BFA4-9ECB-44F2-5E47-175E24D5E56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B51DE4F-E32B-45E0-CC3F-F3A3862EDF2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277153-7846-352A-C6BC-DCCC555B4C1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Protagonist </a:t>
            </a:r>
          </a:p>
          <a:p>
            <a:r>
              <a:rPr lang="en-US" dirty="0"/>
              <a:t>Challenge</a:t>
            </a:r>
          </a:p>
          <a:p>
            <a:r>
              <a:rPr lang="en-US" dirty="0"/>
              <a:t>Conflict</a:t>
            </a:r>
          </a:p>
          <a:p>
            <a:r>
              <a:rPr lang="en-US" dirty="0"/>
              <a:t>Circumstance</a:t>
            </a:r>
          </a:p>
          <a:p>
            <a:r>
              <a:rPr lang="en-US" dirty="0"/>
              <a:t>Location</a:t>
            </a:r>
          </a:p>
          <a:p>
            <a:r>
              <a:rPr lang="en-US" dirty="0"/>
              <a:t>Age</a:t>
            </a:r>
          </a:p>
          <a:p>
            <a:r>
              <a:rPr lang="en-US" dirty="0"/>
              <a:t>World</a:t>
            </a:r>
          </a:p>
          <a:p>
            <a:r>
              <a:rPr lang="en-US" dirty="0"/>
              <a:t>Universe</a:t>
            </a:r>
          </a:p>
          <a:p>
            <a:endParaRPr lang="de-DE" dirty="0"/>
          </a:p>
        </p:txBody>
      </p:sp>
      <p:pic>
        <p:nvPicPr>
          <p:cNvPr id="8" name="Picture 2" descr="http://cache.gawkerassets.com/assets/images/9/2011/05/planetviewkaldr.jpg">
            <a:extLst>
              <a:ext uri="{FF2B5EF4-FFF2-40B4-BE49-F238E27FC236}">
                <a16:creationId xmlns:a16="http://schemas.microsoft.com/office/drawing/2014/main" id="{4B63C4D2-6177-67A6-C179-2672C25E1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r="42309"/>
          <a:stretch/>
        </p:blipFill>
        <p:spPr bwMode="auto">
          <a:xfrm>
            <a:off x="6096001" y="-37551"/>
            <a:ext cx="6137148" cy="6355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088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888253-F3C9-A09F-126A-F023E8B87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</a:t>
            </a:r>
            <a:r>
              <a:rPr lang="de-DE" dirty="0" err="1"/>
              <a:t>plot</a:t>
            </a:r>
            <a:r>
              <a:rPr lang="de-DE" dirty="0"/>
              <a:t>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2E3697-26AB-DAB9-AC83-992C525806D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1F7BF11-EA0F-C08D-C725-B18F23DFFD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D67A51A-3AD0-DF5F-AF63-5660DC5D2DB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AD234D0-5500-5C13-C0DE-F301417FA33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Overcoming the monster</a:t>
            </a:r>
          </a:p>
          <a:p>
            <a:r>
              <a:rPr lang="en-US" dirty="0"/>
              <a:t>Rags to riches</a:t>
            </a:r>
          </a:p>
          <a:p>
            <a:r>
              <a:rPr lang="en-US" dirty="0"/>
              <a:t>Quest</a:t>
            </a:r>
          </a:p>
          <a:p>
            <a:r>
              <a:rPr lang="en-US" dirty="0"/>
              <a:t>Voyage</a:t>
            </a:r>
          </a:p>
          <a:p>
            <a:r>
              <a:rPr lang="en-US" dirty="0"/>
              <a:t>Comedy</a:t>
            </a:r>
          </a:p>
          <a:p>
            <a:r>
              <a:rPr lang="en-US" dirty="0"/>
              <a:t>Tragedy</a:t>
            </a:r>
          </a:p>
          <a:p>
            <a:r>
              <a:rPr lang="en-US" dirty="0"/>
              <a:t>Rebirth</a:t>
            </a:r>
          </a:p>
          <a:p>
            <a:r>
              <a:rPr lang="en-US" dirty="0"/>
              <a:t>Romance</a:t>
            </a:r>
          </a:p>
          <a:p>
            <a:endParaRPr lang="de-DE" dirty="0"/>
          </a:p>
        </p:txBody>
      </p:sp>
      <p:pic>
        <p:nvPicPr>
          <p:cNvPr id="8" name="Picture 2" descr="http://www.gosugamers.net/starcraft2/images/2013/february/Screenshot2013-03-14%2015_55_09.jpg">
            <a:extLst>
              <a:ext uri="{FF2B5EF4-FFF2-40B4-BE49-F238E27FC236}">
                <a16:creationId xmlns:a16="http://schemas.microsoft.com/office/drawing/2014/main" id="{BFBA5544-E4E4-356A-EACB-BC3DAD38A4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r="24277"/>
          <a:stretch/>
        </p:blipFill>
        <p:spPr bwMode="auto">
          <a:xfrm>
            <a:off x="6096000" y="-1"/>
            <a:ext cx="6095999" cy="631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22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7CD560-88E0-EB53-D32B-71133893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…to </a:t>
            </a:r>
            <a:r>
              <a:rPr lang="de-DE" dirty="0" err="1"/>
              <a:t>convey</a:t>
            </a:r>
            <a:r>
              <a:rPr lang="de-DE" dirty="0"/>
              <a:t>…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138A9F2-D73D-DF7F-500F-B736C22D2C7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DE13CE7-01F6-B5C2-1CA2-D5B9E5666B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BDFA0BC6-7D2C-1E1D-D0B5-A5A7A73E3F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A5CCC0D-7069-80B7-7DC8-B6E9B12268E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Impression</a:t>
            </a:r>
          </a:p>
          <a:p>
            <a:r>
              <a:rPr lang="en-US" dirty="0"/>
              <a:t>Perspective</a:t>
            </a:r>
          </a:p>
          <a:p>
            <a:r>
              <a:rPr lang="en-US" dirty="0"/>
              <a:t>Learning</a:t>
            </a:r>
          </a:p>
          <a:p>
            <a:r>
              <a:rPr lang="en-US" dirty="0"/>
              <a:t>Sensation</a:t>
            </a:r>
          </a:p>
          <a:p>
            <a:r>
              <a:rPr lang="en-US" dirty="0"/>
              <a:t>Stimulation</a:t>
            </a:r>
          </a:p>
          <a:p>
            <a:r>
              <a:rPr lang="en-US" dirty="0"/>
              <a:t>Reaction</a:t>
            </a:r>
          </a:p>
          <a:p>
            <a:r>
              <a:rPr lang="en-US" dirty="0"/>
              <a:t>Feedback</a:t>
            </a:r>
          </a:p>
          <a:p>
            <a:endParaRPr lang="de-DE" dirty="0"/>
          </a:p>
        </p:txBody>
      </p:sp>
      <p:pic>
        <p:nvPicPr>
          <p:cNvPr id="8" name="Picture 2" descr="https://cdn0.vox-cdn.com/thumbor/afUjpvKKKM2IXAxbZT8pV5aY9z4=/0x0:1020x680/1025x683/cdn0.vox-cdn.com/assets/2292625/ellisoculus_1.jpg">
            <a:extLst>
              <a:ext uri="{FF2B5EF4-FFF2-40B4-BE49-F238E27FC236}">
                <a16:creationId xmlns:a16="http://schemas.microsoft.com/office/drawing/2014/main" id="{55B6864F-0420-1196-57DF-689D1FB617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27375"/>
          <a:stretch/>
        </p:blipFill>
        <p:spPr bwMode="auto">
          <a:xfrm>
            <a:off x="6096000" y="-6097"/>
            <a:ext cx="6096000" cy="63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4193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1F753A-3EC0-ACB5-A7D9-C3F5A4BDA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an </a:t>
            </a:r>
            <a:r>
              <a:rPr lang="de-DE" dirty="0" err="1"/>
              <a:t>experience</a:t>
            </a:r>
            <a:r>
              <a:rPr lang="de-DE" dirty="0"/>
              <a:t>!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77C576-6E61-C705-574F-05939F85C55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60F3B8-5986-9ADF-26FA-79DA046DCDB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C73C64F4-E5F9-F671-622C-784003534F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9EE2077-4680-5FE2-8F56-7DE3AE1E220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Internal Value</a:t>
            </a:r>
          </a:p>
          <a:p>
            <a:r>
              <a:rPr lang="en-US" dirty="0"/>
              <a:t>Satisfaction</a:t>
            </a:r>
          </a:p>
          <a:p>
            <a:r>
              <a:rPr lang="en-US" dirty="0"/>
              <a:t>Membership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Message</a:t>
            </a:r>
          </a:p>
          <a:p>
            <a:r>
              <a:rPr lang="en-US" dirty="0"/>
              <a:t>Thrill</a:t>
            </a:r>
          </a:p>
          <a:p>
            <a:r>
              <a:rPr lang="en-US" dirty="0"/>
              <a:t>Immersion</a:t>
            </a:r>
          </a:p>
          <a:p>
            <a:r>
              <a:rPr lang="en-US" dirty="0"/>
              <a:t>Transformation</a:t>
            </a:r>
          </a:p>
          <a:p>
            <a:r>
              <a:rPr lang="en-US" dirty="0"/>
              <a:t>Rethinking</a:t>
            </a:r>
          </a:p>
          <a:p>
            <a:r>
              <a:rPr lang="en-US" dirty="0"/>
              <a:t>or in other words….</a:t>
            </a:r>
          </a:p>
          <a:p>
            <a:endParaRPr lang="de-DE" dirty="0"/>
          </a:p>
        </p:txBody>
      </p:sp>
      <p:pic>
        <p:nvPicPr>
          <p:cNvPr id="8" name="Picture 4" descr="http://i.imgur.com/Yca8f.jpg">
            <a:extLst>
              <a:ext uri="{FF2B5EF4-FFF2-40B4-BE49-F238E27FC236}">
                <a16:creationId xmlns:a16="http://schemas.microsoft.com/office/drawing/2014/main" id="{ABB22F18-072D-CFAA-731C-65870E3600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08"/>
          <a:stretch/>
        </p:blipFill>
        <p:spPr bwMode="auto">
          <a:xfrm>
            <a:off x="6096000" y="-1"/>
            <a:ext cx="6095999" cy="631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999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EA3A94-5015-B44C-9CB8-9A6E6D5D7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Plot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DC64BD3-B11C-B8BE-CC3F-F1050A3D0BF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D742716-EFC6-DA6F-73BD-3C660157557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587644FE-1ED0-58FF-FB3B-DA20C35E43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B16FB1-9F5A-F3D5-88CD-CEC524A1F2C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Experiences shouldn‘t be linear </a:t>
            </a:r>
          </a:p>
          <a:p>
            <a:r>
              <a:rPr lang="en-US" dirty="0"/>
              <a:t>People get used to external stimuli and require changes and more stimuli to be as satisfied as before</a:t>
            </a:r>
          </a:p>
          <a:p>
            <a:r>
              <a:rPr lang="en-US" dirty="0"/>
              <a:t>Alternations between action and resting</a:t>
            </a:r>
          </a:p>
          <a:p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A0CAC8AB-A846-F834-81A0-E9B0E67F372C}"/>
              </a:ext>
            </a:extLst>
          </p:cNvPr>
          <p:cNvGrpSpPr/>
          <p:nvPr/>
        </p:nvGrpSpPr>
        <p:grpSpPr>
          <a:xfrm>
            <a:off x="618060" y="3051901"/>
            <a:ext cx="10955879" cy="3266096"/>
            <a:chOff x="539208" y="3591905"/>
            <a:chExt cx="8779417" cy="3266096"/>
          </a:xfrm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947C3FD4-5F84-CCFE-5345-745E0DA01338}"/>
                </a:ext>
              </a:extLst>
            </p:cNvPr>
            <p:cNvSpPr/>
            <p:nvPr/>
          </p:nvSpPr>
          <p:spPr>
            <a:xfrm>
              <a:off x="695325" y="4860161"/>
              <a:ext cx="8623300" cy="1997840"/>
            </a:xfrm>
            <a:custGeom>
              <a:avLst/>
              <a:gdLst>
                <a:gd name="connsiteX0" fmla="*/ 0 w 5397190"/>
                <a:gd name="connsiteY0" fmla="*/ 3815847 h 4563460"/>
                <a:gd name="connsiteX1" fmla="*/ 178420 w 5397190"/>
                <a:gd name="connsiteY1" fmla="*/ 2812238 h 4563460"/>
                <a:gd name="connsiteX2" fmla="*/ 390293 w 5397190"/>
                <a:gd name="connsiteY2" fmla="*/ 3804696 h 4563460"/>
                <a:gd name="connsiteX3" fmla="*/ 579864 w 5397190"/>
                <a:gd name="connsiteY3" fmla="*/ 3447857 h 4563460"/>
                <a:gd name="connsiteX4" fmla="*/ 691376 w 5397190"/>
                <a:gd name="connsiteY4" fmla="*/ 3782394 h 4563460"/>
                <a:gd name="connsiteX5" fmla="*/ 825190 w 5397190"/>
                <a:gd name="connsiteY5" fmla="*/ 3146774 h 4563460"/>
                <a:gd name="connsiteX6" fmla="*/ 1048215 w 5397190"/>
                <a:gd name="connsiteY6" fmla="*/ 3659730 h 4563460"/>
                <a:gd name="connsiteX7" fmla="*/ 1416205 w 5397190"/>
                <a:gd name="connsiteY7" fmla="*/ 2254677 h 4563460"/>
                <a:gd name="connsiteX8" fmla="*/ 1672683 w 5397190"/>
                <a:gd name="connsiteY8" fmla="*/ 3247135 h 4563460"/>
                <a:gd name="connsiteX9" fmla="*/ 1984917 w 5397190"/>
                <a:gd name="connsiteY9" fmla="*/ 1663662 h 4563460"/>
                <a:gd name="connsiteX10" fmla="*/ 2297151 w 5397190"/>
                <a:gd name="connsiteY10" fmla="*/ 2410794 h 4563460"/>
                <a:gd name="connsiteX11" fmla="*/ 2631688 w 5397190"/>
                <a:gd name="connsiteY11" fmla="*/ 938833 h 4563460"/>
                <a:gd name="connsiteX12" fmla="*/ 3166947 w 5397190"/>
                <a:gd name="connsiteY12" fmla="*/ 559691 h 4563460"/>
                <a:gd name="connsiteX13" fmla="*/ 3468029 w 5397190"/>
                <a:gd name="connsiteY13" fmla="*/ 1262218 h 4563460"/>
                <a:gd name="connsiteX14" fmla="*/ 3813717 w 5397190"/>
                <a:gd name="connsiteY14" fmla="*/ 91340 h 4563460"/>
                <a:gd name="connsiteX15" fmla="*/ 4694664 w 5397190"/>
                <a:gd name="connsiteY15" fmla="*/ 4150384 h 4563460"/>
                <a:gd name="connsiteX16" fmla="*/ 5397190 w 5397190"/>
                <a:gd name="connsiteY16" fmla="*/ 4217291 h 4563460"/>
                <a:gd name="connsiteX0" fmla="*/ 0 w 5397190"/>
                <a:gd name="connsiteY0" fmla="*/ 3815847 h 4563460"/>
                <a:gd name="connsiteX1" fmla="*/ 178420 w 5397190"/>
                <a:gd name="connsiteY1" fmla="*/ 2812238 h 4563460"/>
                <a:gd name="connsiteX2" fmla="*/ 390293 w 5397190"/>
                <a:gd name="connsiteY2" fmla="*/ 3804696 h 4563460"/>
                <a:gd name="connsiteX3" fmla="*/ 579864 w 5397190"/>
                <a:gd name="connsiteY3" fmla="*/ 3447857 h 4563460"/>
                <a:gd name="connsiteX4" fmla="*/ 691376 w 5397190"/>
                <a:gd name="connsiteY4" fmla="*/ 3782394 h 4563460"/>
                <a:gd name="connsiteX5" fmla="*/ 825190 w 5397190"/>
                <a:gd name="connsiteY5" fmla="*/ 3146774 h 4563460"/>
                <a:gd name="connsiteX6" fmla="*/ 1048215 w 5397190"/>
                <a:gd name="connsiteY6" fmla="*/ 3659730 h 4563460"/>
                <a:gd name="connsiteX7" fmla="*/ 1416205 w 5397190"/>
                <a:gd name="connsiteY7" fmla="*/ 2254677 h 4563460"/>
                <a:gd name="connsiteX8" fmla="*/ 1672683 w 5397190"/>
                <a:gd name="connsiteY8" fmla="*/ 3247135 h 4563460"/>
                <a:gd name="connsiteX9" fmla="*/ 1984917 w 5397190"/>
                <a:gd name="connsiteY9" fmla="*/ 1663662 h 4563460"/>
                <a:gd name="connsiteX10" fmla="*/ 2297151 w 5397190"/>
                <a:gd name="connsiteY10" fmla="*/ 2410794 h 4563460"/>
                <a:gd name="connsiteX11" fmla="*/ 2631688 w 5397190"/>
                <a:gd name="connsiteY11" fmla="*/ 938833 h 4563460"/>
                <a:gd name="connsiteX12" fmla="*/ 2884575 w 5397190"/>
                <a:gd name="connsiteY12" fmla="*/ 925437 h 4563460"/>
                <a:gd name="connsiteX13" fmla="*/ 3166947 w 5397190"/>
                <a:gd name="connsiteY13" fmla="*/ 559691 h 4563460"/>
                <a:gd name="connsiteX14" fmla="*/ 3468029 w 5397190"/>
                <a:gd name="connsiteY14" fmla="*/ 1262218 h 4563460"/>
                <a:gd name="connsiteX15" fmla="*/ 3813717 w 5397190"/>
                <a:gd name="connsiteY15" fmla="*/ 91340 h 4563460"/>
                <a:gd name="connsiteX16" fmla="*/ 4694664 w 5397190"/>
                <a:gd name="connsiteY16" fmla="*/ 4150384 h 4563460"/>
                <a:gd name="connsiteX17" fmla="*/ 5397190 w 5397190"/>
                <a:gd name="connsiteY17" fmla="*/ 4217291 h 4563460"/>
                <a:gd name="connsiteX0" fmla="*/ 0 w 5397190"/>
                <a:gd name="connsiteY0" fmla="*/ 3736270 h 4175002"/>
                <a:gd name="connsiteX1" fmla="*/ 178420 w 5397190"/>
                <a:gd name="connsiteY1" fmla="*/ 2732661 h 4175002"/>
                <a:gd name="connsiteX2" fmla="*/ 390293 w 5397190"/>
                <a:gd name="connsiteY2" fmla="*/ 3725119 h 4175002"/>
                <a:gd name="connsiteX3" fmla="*/ 579864 w 5397190"/>
                <a:gd name="connsiteY3" fmla="*/ 3368280 h 4175002"/>
                <a:gd name="connsiteX4" fmla="*/ 691376 w 5397190"/>
                <a:gd name="connsiteY4" fmla="*/ 3702817 h 4175002"/>
                <a:gd name="connsiteX5" fmla="*/ 825190 w 5397190"/>
                <a:gd name="connsiteY5" fmla="*/ 3067197 h 4175002"/>
                <a:gd name="connsiteX6" fmla="*/ 1048215 w 5397190"/>
                <a:gd name="connsiteY6" fmla="*/ 3580153 h 4175002"/>
                <a:gd name="connsiteX7" fmla="*/ 1416205 w 5397190"/>
                <a:gd name="connsiteY7" fmla="*/ 2175100 h 4175002"/>
                <a:gd name="connsiteX8" fmla="*/ 1672683 w 5397190"/>
                <a:gd name="connsiteY8" fmla="*/ 3167558 h 4175002"/>
                <a:gd name="connsiteX9" fmla="*/ 1984917 w 5397190"/>
                <a:gd name="connsiteY9" fmla="*/ 1584085 h 4175002"/>
                <a:gd name="connsiteX10" fmla="*/ 2297151 w 5397190"/>
                <a:gd name="connsiteY10" fmla="*/ 2331217 h 4175002"/>
                <a:gd name="connsiteX11" fmla="*/ 2631688 w 5397190"/>
                <a:gd name="connsiteY11" fmla="*/ 859256 h 4175002"/>
                <a:gd name="connsiteX12" fmla="*/ 2884575 w 5397190"/>
                <a:gd name="connsiteY12" fmla="*/ 845860 h 4175002"/>
                <a:gd name="connsiteX13" fmla="*/ 3166947 w 5397190"/>
                <a:gd name="connsiteY13" fmla="*/ 480114 h 4175002"/>
                <a:gd name="connsiteX14" fmla="*/ 3468029 w 5397190"/>
                <a:gd name="connsiteY14" fmla="*/ 1182641 h 4175002"/>
                <a:gd name="connsiteX15" fmla="*/ 3813717 w 5397190"/>
                <a:gd name="connsiteY15" fmla="*/ 11763 h 4175002"/>
                <a:gd name="connsiteX16" fmla="*/ 4170887 w 5397190"/>
                <a:gd name="connsiteY16" fmla="*/ 2051169 h 4175002"/>
                <a:gd name="connsiteX17" fmla="*/ 5397190 w 5397190"/>
                <a:gd name="connsiteY17" fmla="*/ 4137714 h 4175002"/>
                <a:gd name="connsiteX0" fmla="*/ 0 w 4463499"/>
                <a:gd name="connsiteY0" fmla="*/ 3736270 h 4096077"/>
                <a:gd name="connsiteX1" fmla="*/ 178420 w 4463499"/>
                <a:gd name="connsiteY1" fmla="*/ 2732661 h 4096077"/>
                <a:gd name="connsiteX2" fmla="*/ 390293 w 4463499"/>
                <a:gd name="connsiteY2" fmla="*/ 3725119 h 4096077"/>
                <a:gd name="connsiteX3" fmla="*/ 579864 w 4463499"/>
                <a:gd name="connsiteY3" fmla="*/ 3368280 h 4096077"/>
                <a:gd name="connsiteX4" fmla="*/ 691376 w 4463499"/>
                <a:gd name="connsiteY4" fmla="*/ 3702817 h 4096077"/>
                <a:gd name="connsiteX5" fmla="*/ 825190 w 4463499"/>
                <a:gd name="connsiteY5" fmla="*/ 3067197 h 4096077"/>
                <a:gd name="connsiteX6" fmla="*/ 1048215 w 4463499"/>
                <a:gd name="connsiteY6" fmla="*/ 3580153 h 4096077"/>
                <a:gd name="connsiteX7" fmla="*/ 1416205 w 4463499"/>
                <a:gd name="connsiteY7" fmla="*/ 2175100 h 4096077"/>
                <a:gd name="connsiteX8" fmla="*/ 1672683 w 4463499"/>
                <a:gd name="connsiteY8" fmla="*/ 3167558 h 4096077"/>
                <a:gd name="connsiteX9" fmla="*/ 1984917 w 4463499"/>
                <a:gd name="connsiteY9" fmla="*/ 1584085 h 4096077"/>
                <a:gd name="connsiteX10" fmla="*/ 2297151 w 4463499"/>
                <a:gd name="connsiteY10" fmla="*/ 2331217 h 4096077"/>
                <a:gd name="connsiteX11" fmla="*/ 2631688 w 4463499"/>
                <a:gd name="connsiteY11" fmla="*/ 859256 h 4096077"/>
                <a:gd name="connsiteX12" fmla="*/ 2884575 w 4463499"/>
                <a:gd name="connsiteY12" fmla="*/ 845860 h 4096077"/>
                <a:gd name="connsiteX13" fmla="*/ 3166947 w 4463499"/>
                <a:gd name="connsiteY13" fmla="*/ 480114 h 4096077"/>
                <a:gd name="connsiteX14" fmla="*/ 3468029 w 4463499"/>
                <a:gd name="connsiteY14" fmla="*/ 1182641 h 4096077"/>
                <a:gd name="connsiteX15" fmla="*/ 3813717 w 4463499"/>
                <a:gd name="connsiteY15" fmla="*/ 11763 h 4096077"/>
                <a:gd name="connsiteX16" fmla="*/ 4170887 w 4463499"/>
                <a:gd name="connsiteY16" fmla="*/ 2051169 h 4096077"/>
                <a:gd name="connsiteX17" fmla="*/ 4463499 w 4463499"/>
                <a:gd name="connsiteY17" fmla="*/ 4057464 h 4096077"/>
                <a:gd name="connsiteX0" fmla="*/ 0 w 4469680"/>
                <a:gd name="connsiteY0" fmla="*/ 4001524 h 4096077"/>
                <a:gd name="connsiteX1" fmla="*/ 184601 w 4469680"/>
                <a:gd name="connsiteY1" fmla="*/ 2732661 h 4096077"/>
                <a:gd name="connsiteX2" fmla="*/ 396474 w 4469680"/>
                <a:gd name="connsiteY2" fmla="*/ 3725119 h 4096077"/>
                <a:gd name="connsiteX3" fmla="*/ 586045 w 4469680"/>
                <a:gd name="connsiteY3" fmla="*/ 3368280 h 4096077"/>
                <a:gd name="connsiteX4" fmla="*/ 697557 w 4469680"/>
                <a:gd name="connsiteY4" fmla="*/ 3702817 h 4096077"/>
                <a:gd name="connsiteX5" fmla="*/ 831371 w 4469680"/>
                <a:gd name="connsiteY5" fmla="*/ 3067197 h 4096077"/>
                <a:gd name="connsiteX6" fmla="*/ 1054396 w 4469680"/>
                <a:gd name="connsiteY6" fmla="*/ 3580153 h 4096077"/>
                <a:gd name="connsiteX7" fmla="*/ 1422386 w 4469680"/>
                <a:gd name="connsiteY7" fmla="*/ 2175100 h 4096077"/>
                <a:gd name="connsiteX8" fmla="*/ 1678864 w 4469680"/>
                <a:gd name="connsiteY8" fmla="*/ 3167558 h 4096077"/>
                <a:gd name="connsiteX9" fmla="*/ 1991098 w 4469680"/>
                <a:gd name="connsiteY9" fmla="*/ 1584085 h 4096077"/>
                <a:gd name="connsiteX10" fmla="*/ 2303332 w 4469680"/>
                <a:gd name="connsiteY10" fmla="*/ 2331217 h 4096077"/>
                <a:gd name="connsiteX11" fmla="*/ 2637869 w 4469680"/>
                <a:gd name="connsiteY11" fmla="*/ 859256 h 4096077"/>
                <a:gd name="connsiteX12" fmla="*/ 2890756 w 4469680"/>
                <a:gd name="connsiteY12" fmla="*/ 845860 h 4096077"/>
                <a:gd name="connsiteX13" fmla="*/ 3173128 w 4469680"/>
                <a:gd name="connsiteY13" fmla="*/ 480114 h 4096077"/>
                <a:gd name="connsiteX14" fmla="*/ 3474210 w 4469680"/>
                <a:gd name="connsiteY14" fmla="*/ 1182641 h 4096077"/>
                <a:gd name="connsiteX15" fmla="*/ 3819898 w 4469680"/>
                <a:gd name="connsiteY15" fmla="*/ 11763 h 4096077"/>
                <a:gd name="connsiteX16" fmla="*/ 4177068 w 4469680"/>
                <a:gd name="connsiteY16" fmla="*/ 2051169 h 4096077"/>
                <a:gd name="connsiteX17" fmla="*/ 4469680 w 4469680"/>
                <a:gd name="connsiteY17" fmla="*/ 4057464 h 4096077"/>
                <a:gd name="connsiteX0" fmla="*/ 0 w 4494402"/>
                <a:gd name="connsiteY0" fmla="*/ 4128384 h 4128384"/>
                <a:gd name="connsiteX1" fmla="*/ 209323 w 4494402"/>
                <a:gd name="connsiteY1" fmla="*/ 2732661 h 4128384"/>
                <a:gd name="connsiteX2" fmla="*/ 421196 w 4494402"/>
                <a:gd name="connsiteY2" fmla="*/ 3725119 h 4128384"/>
                <a:gd name="connsiteX3" fmla="*/ 610767 w 4494402"/>
                <a:gd name="connsiteY3" fmla="*/ 3368280 h 4128384"/>
                <a:gd name="connsiteX4" fmla="*/ 722279 w 4494402"/>
                <a:gd name="connsiteY4" fmla="*/ 3702817 h 4128384"/>
                <a:gd name="connsiteX5" fmla="*/ 856093 w 4494402"/>
                <a:gd name="connsiteY5" fmla="*/ 3067197 h 4128384"/>
                <a:gd name="connsiteX6" fmla="*/ 1079118 w 4494402"/>
                <a:gd name="connsiteY6" fmla="*/ 3580153 h 4128384"/>
                <a:gd name="connsiteX7" fmla="*/ 1447108 w 4494402"/>
                <a:gd name="connsiteY7" fmla="*/ 2175100 h 4128384"/>
                <a:gd name="connsiteX8" fmla="*/ 1703586 w 4494402"/>
                <a:gd name="connsiteY8" fmla="*/ 3167558 h 4128384"/>
                <a:gd name="connsiteX9" fmla="*/ 2015820 w 4494402"/>
                <a:gd name="connsiteY9" fmla="*/ 1584085 h 4128384"/>
                <a:gd name="connsiteX10" fmla="*/ 2328054 w 4494402"/>
                <a:gd name="connsiteY10" fmla="*/ 2331217 h 4128384"/>
                <a:gd name="connsiteX11" fmla="*/ 2662591 w 4494402"/>
                <a:gd name="connsiteY11" fmla="*/ 859256 h 4128384"/>
                <a:gd name="connsiteX12" fmla="*/ 2915478 w 4494402"/>
                <a:gd name="connsiteY12" fmla="*/ 845860 h 4128384"/>
                <a:gd name="connsiteX13" fmla="*/ 3197850 w 4494402"/>
                <a:gd name="connsiteY13" fmla="*/ 480114 h 4128384"/>
                <a:gd name="connsiteX14" fmla="*/ 3498932 w 4494402"/>
                <a:gd name="connsiteY14" fmla="*/ 1182641 h 4128384"/>
                <a:gd name="connsiteX15" fmla="*/ 3844620 w 4494402"/>
                <a:gd name="connsiteY15" fmla="*/ 11763 h 4128384"/>
                <a:gd name="connsiteX16" fmla="*/ 4201790 w 4494402"/>
                <a:gd name="connsiteY16" fmla="*/ 2051169 h 4128384"/>
                <a:gd name="connsiteX17" fmla="*/ 4494402 w 4494402"/>
                <a:gd name="connsiteY17" fmla="*/ 4057464 h 4128384"/>
                <a:gd name="connsiteX0" fmla="*/ 0 w 4494402"/>
                <a:gd name="connsiteY0" fmla="*/ 4128384 h 4254959"/>
                <a:gd name="connsiteX1" fmla="*/ 209323 w 4494402"/>
                <a:gd name="connsiteY1" fmla="*/ 2732661 h 4254959"/>
                <a:gd name="connsiteX2" fmla="*/ 421196 w 4494402"/>
                <a:gd name="connsiteY2" fmla="*/ 3725119 h 4254959"/>
                <a:gd name="connsiteX3" fmla="*/ 610767 w 4494402"/>
                <a:gd name="connsiteY3" fmla="*/ 3368280 h 4254959"/>
                <a:gd name="connsiteX4" fmla="*/ 722279 w 4494402"/>
                <a:gd name="connsiteY4" fmla="*/ 3702817 h 4254959"/>
                <a:gd name="connsiteX5" fmla="*/ 856093 w 4494402"/>
                <a:gd name="connsiteY5" fmla="*/ 3067197 h 4254959"/>
                <a:gd name="connsiteX6" fmla="*/ 1079118 w 4494402"/>
                <a:gd name="connsiteY6" fmla="*/ 3580153 h 4254959"/>
                <a:gd name="connsiteX7" fmla="*/ 1447108 w 4494402"/>
                <a:gd name="connsiteY7" fmla="*/ 2175100 h 4254959"/>
                <a:gd name="connsiteX8" fmla="*/ 1703586 w 4494402"/>
                <a:gd name="connsiteY8" fmla="*/ 3167558 h 4254959"/>
                <a:gd name="connsiteX9" fmla="*/ 2015820 w 4494402"/>
                <a:gd name="connsiteY9" fmla="*/ 1584085 h 4254959"/>
                <a:gd name="connsiteX10" fmla="*/ 2328054 w 4494402"/>
                <a:gd name="connsiteY10" fmla="*/ 2331217 h 4254959"/>
                <a:gd name="connsiteX11" fmla="*/ 2662591 w 4494402"/>
                <a:gd name="connsiteY11" fmla="*/ 859256 h 4254959"/>
                <a:gd name="connsiteX12" fmla="*/ 2915478 w 4494402"/>
                <a:gd name="connsiteY12" fmla="*/ 845860 h 4254959"/>
                <a:gd name="connsiteX13" fmla="*/ 3197850 w 4494402"/>
                <a:gd name="connsiteY13" fmla="*/ 480114 h 4254959"/>
                <a:gd name="connsiteX14" fmla="*/ 3498932 w 4494402"/>
                <a:gd name="connsiteY14" fmla="*/ 1182641 h 4254959"/>
                <a:gd name="connsiteX15" fmla="*/ 3844620 w 4494402"/>
                <a:gd name="connsiteY15" fmla="*/ 11763 h 4254959"/>
                <a:gd name="connsiteX16" fmla="*/ 4201790 w 4494402"/>
                <a:gd name="connsiteY16" fmla="*/ 2051169 h 4254959"/>
                <a:gd name="connsiteX17" fmla="*/ 4494402 w 4494402"/>
                <a:gd name="connsiteY17" fmla="*/ 4218922 h 4254959"/>
                <a:gd name="connsiteX0" fmla="*/ 0 w 4494402"/>
                <a:gd name="connsiteY0" fmla="*/ 4128384 h 4218922"/>
                <a:gd name="connsiteX1" fmla="*/ 209323 w 4494402"/>
                <a:gd name="connsiteY1" fmla="*/ 2732661 h 4218922"/>
                <a:gd name="connsiteX2" fmla="*/ 421196 w 4494402"/>
                <a:gd name="connsiteY2" fmla="*/ 3725119 h 4218922"/>
                <a:gd name="connsiteX3" fmla="*/ 610767 w 4494402"/>
                <a:gd name="connsiteY3" fmla="*/ 3368280 h 4218922"/>
                <a:gd name="connsiteX4" fmla="*/ 722279 w 4494402"/>
                <a:gd name="connsiteY4" fmla="*/ 3702817 h 4218922"/>
                <a:gd name="connsiteX5" fmla="*/ 856093 w 4494402"/>
                <a:gd name="connsiteY5" fmla="*/ 3067197 h 4218922"/>
                <a:gd name="connsiteX6" fmla="*/ 1079118 w 4494402"/>
                <a:gd name="connsiteY6" fmla="*/ 3580153 h 4218922"/>
                <a:gd name="connsiteX7" fmla="*/ 1447108 w 4494402"/>
                <a:gd name="connsiteY7" fmla="*/ 2175100 h 4218922"/>
                <a:gd name="connsiteX8" fmla="*/ 1703586 w 4494402"/>
                <a:gd name="connsiteY8" fmla="*/ 3167558 h 4218922"/>
                <a:gd name="connsiteX9" fmla="*/ 2015820 w 4494402"/>
                <a:gd name="connsiteY9" fmla="*/ 1584085 h 4218922"/>
                <a:gd name="connsiteX10" fmla="*/ 2328054 w 4494402"/>
                <a:gd name="connsiteY10" fmla="*/ 2331217 h 4218922"/>
                <a:gd name="connsiteX11" fmla="*/ 2662591 w 4494402"/>
                <a:gd name="connsiteY11" fmla="*/ 859256 h 4218922"/>
                <a:gd name="connsiteX12" fmla="*/ 2915478 w 4494402"/>
                <a:gd name="connsiteY12" fmla="*/ 845860 h 4218922"/>
                <a:gd name="connsiteX13" fmla="*/ 3197850 w 4494402"/>
                <a:gd name="connsiteY13" fmla="*/ 480114 h 4218922"/>
                <a:gd name="connsiteX14" fmla="*/ 3498932 w 4494402"/>
                <a:gd name="connsiteY14" fmla="*/ 1182641 h 4218922"/>
                <a:gd name="connsiteX15" fmla="*/ 3844620 w 4494402"/>
                <a:gd name="connsiteY15" fmla="*/ 11763 h 4218922"/>
                <a:gd name="connsiteX16" fmla="*/ 4201790 w 4494402"/>
                <a:gd name="connsiteY16" fmla="*/ 2051169 h 4218922"/>
                <a:gd name="connsiteX17" fmla="*/ 4494402 w 4494402"/>
                <a:gd name="connsiteY17" fmla="*/ 4218922 h 4218922"/>
                <a:gd name="connsiteX0" fmla="*/ 0 w 4482041"/>
                <a:gd name="connsiteY0" fmla="*/ 4255244 h 4255244"/>
                <a:gd name="connsiteX1" fmla="*/ 196962 w 4482041"/>
                <a:gd name="connsiteY1" fmla="*/ 2732661 h 4255244"/>
                <a:gd name="connsiteX2" fmla="*/ 408835 w 4482041"/>
                <a:gd name="connsiteY2" fmla="*/ 3725119 h 4255244"/>
                <a:gd name="connsiteX3" fmla="*/ 598406 w 4482041"/>
                <a:gd name="connsiteY3" fmla="*/ 3368280 h 4255244"/>
                <a:gd name="connsiteX4" fmla="*/ 709918 w 4482041"/>
                <a:gd name="connsiteY4" fmla="*/ 3702817 h 4255244"/>
                <a:gd name="connsiteX5" fmla="*/ 843732 w 4482041"/>
                <a:gd name="connsiteY5" fmla="*/ 3067197 h 4255244"/>
                <a:gd name="connsiteX6" fmla="*/ 1066757 w 4482041"/>
                <a:gd name="connsiteY6" fmla="*/ 3580153 h 4255244"/>
                <a:gd name="connsiteX7" fmla="*/ 1434747 w 4482041"/>
                <a:gd name="connsiteY7" fmla="*/ 2175100 h 4255244"/>
                <a:gd name="connsiteX8" fmla="*/ 1691225 w 4482041"/>
                <a:gd name="connsiteY8" fmla="*/ 3167558 h 4255244"/>
                <a:gd name="connsiteX9" fmla="*/ 2003459 w 4482041"/>
                <a:gd name="connsiteY9" fmla="*/ 1584085 h 4255244"/>
                <a:gd name="connsiteX10" fmla="*/ 2315693 w 4482041"/>
                <a:gd name="connsiteY10" fmla="*/ 2331217 h 4255244"/>
                <a:gd name="connsiteX11" fmla="*/ 2650230 w 4482041"/>
                <a:gd name="connsiteY11" fmla="*/ 859256 h 4255244"/>
                <a:gd name="connsiteX12" fmla="*/ 2903117 w 4482041"/>
                <a:gd name="connsiteY12" fmla="*/ 845860 h 4255244"/>
                <a:gd name="connsiteX13" fmla="*/ 3185489 w 4482041"/>
                <a:gd name="connsiteY13" fmla="*/ 480114 h 4255244"/>
                <a:gd name="connsiteX14" fmla="*/ 3486571 w 4482041"/>
                <a:gd name="connsiteY14" fmla="*/ 1182641 h 4255244"/>
                <a:gd name="connsiteX15" fmla="*/ 3832259 w 4482041"/>
                <a:gd name="connsiteY15" fmla="*/ 11763 h 4255244"/>
                <a:gd name="connsiteX16" fmla="*/ 4189429 w 4482041"/>
                <a:gd name="connsiteY16" fmla="*/ 2051169 h 4255244"/>
                <a:gd name="connsiteX17" fmla="*/ 4482041 w 4482041"/>
                <a:gd name="connsiteY17" fmla="*/ 4218922 h 4255244"/>
                <a:gd name="connsiteX0" fmla="*/ 0 w 4494402"/>
                <a:gd name="connsiteY0" fmla="*/ 4255244 h 4255244"/>
                <a:gd name="connsiteX1" fmla="*/ 196962 w 4494402"/>
                <a:gd name="connsiteY1" fmla="*/ 2732661 h 4255244"/>
                <a:gd name="connsiteX2" fmla="*/ 408835 w 4494402"/>
                <a:gd name="connsiteY2" fmla="*/ 3725119 h 4255244"/>
                <a:gd name="connsiteX3" fmla="*/ 598406 w 4494402"/>
                <a:gd name="connsiteY3" fmla="*/ 3368280 h 4255244"/>
                <a:gd name="connsiteX4" fmla="*/ 709918 w 4494402"/>
                <a:gd name="connsiteY4" fmla="*/ 3702817 h 4255244"/>
                <a:gd name="connsiteX5" fmla="*/ 843732 w 4494402"/>
                <a:gd name="connsiteY5" fmla="*/ 3067197 h 4255244"/>
                <a:gd name="connsiteX6" fmla="*/ 1066757 w 4494402"/>
                <a:gd name="connsiteY6" fmla="*/ 3580153 h 4255244"/>
                <a:gd name="connsiteX7" fmla="*/ 1434747 w 4494402"/>
                <a:gd name="connsiteY7" fmla="*/ 2175100 h 4255244"/>
                <a:gd name="connsiteX8" fmla="*/ 1691225 w 4494402"/>
                <a:gd name="connsiteY8" fmla="*/ 3167558 h 4255244"/>
                <a:gd name="connsiteX9" fmla="*/ 2003459 w 4494402"/>
                <a:gd name="connsiteY9" fmla="*/ 1584085 h 4255244"/>
                <a:gd name="connsiteX10" fmla="*/ 2315693 w 4494402"/>
                <a:gd name="connsiteY10" fmla="*/ 2331217 h 4255244"/>
                <a:gd name="connsiteX11" fmla="*/ 2650230 w 4494402"/>
                <a:gd name="connsiteY11" fmla="*/ 859256 h 4255244"/>
                <a:gd name="connsiteX12" fmla="*/ 2903117 w 4494402"/>
                <a:gd name="connsiteY12" fmla="*/ 845860 h 4255244"/>
                <a:gd name="connsiteX13" fmla="*/ 3185489 w 4494402"/>
                <a:gd name="connsiteY13" fmla="*/ 480114 h 4255244"/>
                <a:gd name="connsiteX14" fmla="*/ 3486571 w 4494402"/>
                <a:gd name="connsiteY14" fmla="*/ 1182641 h 4255244"/>
                <a:gd name="connsiteX15" fmla="*/ 3832259 w 4494402"/>
                <a:gd name="connsiteY15" fmla="*/ 11763 h 4255244"/>
                <a:gd name="connsiteX16" fmla="*/ 4189429 w 4494402"/>
                <a:gd name="connsiteY16" fmla="*/ 2051169 h 4255244"/>
                <a:gd name="connsiteX17" fmla="*/ 4494402 w 4494402"/>
                <a:gd name="connsiteY17" fmla="*/ 4253520 h 4255244"/>
                <a:gd name="connsiteX0" fmla="*/ 0 w 4494402"/>
                <a:gd name="connsiteY0" fmla="*/ 4255244 h 4255244"/>
                <a:gd name="connsiteX1" fmla="*/ 196962 w 4494402"/>
                <a:gd name="connsiteY1" fmla="*/ 2732661 h 4255244"/>
                <a:gd name="connsiteX2" fmla="*/ 408835 w 4494402"/>
                <a:gd name="connsiteY2" fmla="*/ 3725119 h 4255244"/>
                <a:gd name="connsiteX3" fmla="*/ 598406 w 4494402"/>
                <a:gd name="connsiteY3" fmla="*/ 3368280 h 4255244"/>
                <a:gd name="connsiteX4" fmla="*/ 709918 w 4494402"/>
                <a:gd name="connsiteY4" fmla="*/ 3702817 h 4255244"/>
                <a:gd name="connsiteX5" fmla="*/ 843732 w 4494402"/>
                <a:gd name="connsiteY5" fmla="*/ 2597556 h 4255244"/>
                <a:gd name="connsiteX6" fmla="*/ 1066757 w 4494402"/>
                <a:gd name="connsiteY6" fmla="*/ 3580153 h 4255244"/>
                <a:gd name="connsiteX7" fmla="*/ 1434747 w 4494402"/>
                <a:gd name="connsiteY7" fmla="*/ 2175100 h 4255244"/>
                <a:gd name="connsiteX8" fmla="*/ 1691225 w 4494402"/>
                <a:gd name="connsiteY8" fmla="*/ 3167558 h 4255244"/>
                <a:gd name="connsiteX9" fmla="*/ 2003459 w 4494402"/>
                <a:gd name="connsiteY9" fmla="*/ 1584085 h 4255244"/>
                <a:gd name="connsiteX10" fmla="*/ 2315693 w 4494402"/>
                <a:gd name="connsiteY10" fmla="*/ 2331217 h 4255244"/>
                <a:gd name="connsiteX11" fmla="*/ 2650230 w 4494402"/>
                <a:gd name="connsiteY11" fmla="*/ 859256 h 4255244"/>
                <a:gd name="connsiteX12" fmla="*/ 2903117 w 4494402"/>
                <a:gd name="connsiteY12" fmla="*/ 845860 h 4255244"/>
                <a:gd name="connsiteX13" fmla="*/ 3185489 w 4494402"/>
                <a:gd name="connsiteY13" fmla="*/ 480114 h 4255244"/>
                <a:gd name="connsiteX14" fmla="*/ 3486571 w 4494402"/>
                <a:gd name="connsiteY14" fmla="*/ 1182641 h 4255244"/>
                <a:gd name="connsiteX15" fmla="*/ 3832259 w 4494402"/>
                <a:gd name="connsiteY15" fmla="*/ 11763 h 4255244"/>
                <a:gd name="connsiteX16" fmla="*/ 4189429 w 4494402"/>
                <a:gd name="connsiteY16" fmla="*/ 2051169 h 4255244"/>
                <a:gd name="connsiteX17" fmla="*/ 4494402 w 4494402"/>
                <a:gd name="connsiteY17" fmla="*/ 4253520 h 4255244"/>
                <a:gd name="connsiteX0" fmla="*/ 0 w 4494402"/>
                <a:gd name="connsiteY0" fmla="*/ 4254940 h 4254940"/>
                <a:gd name="connsiteX1" fmla="*/ 196962 w 4494402"/>
                <a:gd name="connsiteY1" fmla="*/ 2732357 h 4254940"/>
                <a:gd name="connsiteX2" fmla="*/ 408835 w 4494402"/>
                <a:gd name="connsiteY2" fmla="*/ 3724815 h 4254940"/>
                <a:gd name="connsiteX3" fmla="*/ 598406 w 4494402"/>
                <a:gd name="connsiteY3" fmla="*/ 3367976 h 4254940"/>
                <a:gd name="connsiteX4" fmla="*/ 709918 w 4494402"/>
                <a:gd name="connsiteY4" fmla="*/ 3702513 h 4254940"/>
                <a:gd name="connsiteX5" fmla="*/ 843732 w 4494402"/>
                <a:gd name="connsiteY5" fmla="*/ 2597252 h 4254940"/>
                <a:gd name="connsiteX6" fmla="*/ 1066757 w 4494402"/>
                <a:gd name="connsiteY6" fmla="*/ 3579849 h 4254940"/>
                <a:gd name="connsiteX7" fmla="*/ 1434747 w 4494402"/>
                <a:gd name="connsiteY7" fmla="*/ 2174796 h 4254940"/>
                <a:gd name="connsiteX8" fmla="*/ 1691225 w 4494402"/>
                <a:gd name="connsiteY8" fmla="*/ 3167254 h 4254940"/>
                <a:gd name="connsiteX9" fmla="*/ 2003459 w 4494402"/>
                <a:gd name="connsiteY9" fmla="*/ 1583781 h 4254940"/>
                <a:gd name="connsiteX10" fmla="*/ 2315693 w 4494402"/>
                <a:gd name="connsiteY10" fmla="*/ 2330913 h 4254940"/>
                <a:gd name="connsiteX11" fmla="*/ 2650230 w 4494402"/>
                <a:gd name="connsiteY11" fmla="*/ 858952 h 4254940"/>
                <a:gd name="connsiteX12" fmla="*/ 2903117 w 4494402"/>
                <a:gd name="connsiteY12" fmla="*/ 845556 h 4254940"/>
                <a:gd name="connsiteX13" fmla="*/ 3185489 w 4494402"/>
                <a:gd name="connsiteY13" fmla="*/ 262520 h 4254940"/>
                <a:gd name="connsiteX14" fmla="*/ 3486571 w 4494402"/>
                <a:gd name="connsiteY14" fmla="*/ 1182337 h 4254940"/>
                <a:gd name="connsiteX15" fmla="*/ 3832259 w 4494402"/>
                <a:gd name="connsiteY15" fmla="*/ 11459 h 4254940"/>
                <a:gd name="connsiteX16" fmla="*/ 4189429 w 4494402"/>
                <a:gd name="connsiteY16" fmla="*/ 2050865 h 4254940"/>
                <a:gd name="connsiteX17" fmla="*/ 4494402 w 4494402"/>
                <a:gd name="connsiteY17" fmla="*/ 4253216 h 425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94402" h="4254940">
                  <a:moveTo>
                    <a:pt x="0" y="4254940"/>
                  </a:moveTo>
                  <a:cubicBezTo>
                    <a:pt x="56685" y="3754064"/>
                    <a:pt x="128823" y="2820711"/>
                    <a:pt x="196962" y="2732357"/>
                  </a:cubicBezTo>
                  <a:cubicBezTo>
                    <a:pt x="265101" y="2644003"/>
                    <a:pt x="341928" y="3618878"/>
                    <a:pt x="408835" y="3724815"/>
                  </a:cubicBezTo>
                  <a:cubicBezTo>
                    <a:pt x="475742" y="3830752"/>
                    <a:pt x="548226" y="3371693"/>
                    <a:pt x="598406" y="3367976"/>
                  </a:cubicBezTo>
                  <a:cubicBezTo>
                    <a:pt x="648586" y="3364259"/>
                    <a:pt x="669030" y="3830967"/>
                    <a:pt x="709918" y="3702513"/>
                  </a:cubicBezTo>
                  <a:cubicBezTo>
                    <a:pt x="750806" y="3574059"/>
                    <a:pt x="784259" y="2617696"/>
                    <a:pt x="843732" y="2597252"/>
                  </a:cubicBezTo>
                  <a:cubicBezTo>
                    <a:pt x="903205" y="2576808"/>
                    <a:pt x="968255" y="3650258"/>
                    <a:pt x="1066757" y="3579849"/>
                  </a:cubicBezTo>
                  <a:cubicBezTo>
                    <a:pt x="1165259" y="3509440"/>
                    <a:pt x="1330669" y="2243562"/>
                    <a:pt x="1434747" y="2174796"/>
                  </a:cubicBezTo>
                  <a:cubicBezTo>
                    <a:pt x="1538825" y="2106030"/>
                    <a:pt x="1596440" y="3265756"/>
                    <a:pt x="1691225" y="3167254"/>
                  </a:cubicBezTo>
                  <a:cubicBezTo>
                    <a:pt x="1786010" y="3068752"/>
                    <a:pt x="1899381" y="1723171"/>
                    <a:pt x="2003459" y="1583781"/>
                  </a:cubicBezTo>
                  <a:cubicBezTo>
                    <a:pt x="2107537" y="1444391"/>
                    <a:pt x="2207898" y="2451718"/>
                    <a:pt x="2315693" y="2330913"/>
                  </a:cubicBezTo>
                  <a:cubicBezTo>
                    <a:pt x="2423488" y="2210108"/>
                    <a:pt x="2552326" y="1106511"/>
                    <a:pt x="2650230" y="858952"/>
                  </a:cubicBezTo>
                  <a:cubicBezTo>
                    <a:pt x="2748134" y="611393"/>
                    <a:pt x="2813907" y="908746"/>
                    <a:pt x="2903117" y="845556"/>
                  </a:cubicBezTo>
                  <a:cubicBezTo>
                    <a:pt x="2992327" y="782366"/>
                    <a:pt x="3088247" y="206390"/>
                    <a:pt x="3185489" y="262520"/>
                  </a:cubicBezTo>
                  <a:cubicBezTo>
                    <a:pt x="3282731" y="318650"/>
                    <a:pt x="3378776" y="1224181"/>
                    <a:pt x="3486571" y="1182337"/>
                  </a:cubicBezTo>
                  <a:cubicBezTo>
                    <a:pt x="3594366" y="1140494"/>
                    <a:pt x="3715116" y="-133296"/>
                    <a:pt x="3832259" y="11459"/>
                  </a:cubicBezTo>
                  <a:cubicBezTo>
                    <a:pt x="3949402" y="156214"/>
                    <a:pt x="4079072" y="1343906"/>
                    <a:pt x="4189429" y="2050865"/>
                  </a:cubicBezTo>
                  <a:cubicBezTo>
                    <a:pt x="4299786" y="2757825"/>
                    <a:pt x="4305999" y="3802428"/>
                    <a:pt x="4494402" y="4253216"/>
                  </a:cubicBezTo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%</a:t>
              </a:r>
              <a:endParaRPr lang="en-US" dirty="0"/>
            </a:p>
          </p:txBody>
        </p:sp>
        <p:sp>
          <p:nvSpPr>
            <p:cNvPr id="10" name="TextBox 7">
              <a:extLst>
                <a:ext uri="{FF2B5EF4-FFF2-40B4-BE49-F238E27FC236}">
                  <a16:creationId xmlns:a16="http://schemas.microsoft.com/office/drawing/2014/main" id="{C8B849A7-7B05-4B61-357B-AD21C8038E58}"/>
                </a:ext>
              </a:extLst>
            </p:cNvPr>
            <p:cNvSpPr txBox="1"/>
            <p:nvPr/>
          </p:nvSpPr>
          <p:spPr>
            <a:xfrm>
              <a:off x="539208" y="5463759"/>
              <a:ext cx="113364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Rebel</a:t>
              </a:r>
              <a:br>
                <a:rPr lang="de-DE" dirty="0"/>
              </a:br>
              <a:r>
                <a:rPr lang="de-DE" dirty="0" err="1"/>
                <a:t>Captured</a:t>
              </a:r>
              <a:endParaRPr lang="en-US" dirty="0"/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20419AF2-374F-F0C3-22CC-492E07EAB363}"/>
                </a:ext>
              </a:extLst>
            </p:cNvPr>
            <p:cNvSpPr txBox="1"/>
            <p:nvPr/>
          </p:nvSpPr>
          <p:spPr>
            <a:xfrm>
              <a:off x="1805556" y="5186760"/>
              <a:ext cx="979755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Luke‘s</a:t>
              </a:r>
              <a:br>
                <a:rPr lang="de-DE" dirty="0"/>
              </a:br>
              <a:r>
                <a:rPr lang="de-DE" dirty="0" err="1"/>
                <a:t>Parents</a:t>
              </a:r>
              <a:br>
                <a:rPr lang="de-DE" dirty="0"/>
              </a:br>
              <a:r>
                <a:rPr lang="de-DE" dirty="0" err="1"/>
                <a:t>Killed</a:t>
              </a:r>
              <a:endParaRPr lang="en-US" dirty="0"/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4223AFC1-DA25-D280-56BC-32DDFA701995}"/>
                </a:ext>
              </a:extLst>
            </p:cNvPr>
            <p:cNvSpPr txBox="1"/>
            <p:nvPr/>
          </p:nvSpPr>
          <p:spPr>
            <a:xfrm>
              <a:off x="2878643" y="5165055"/>
              <a:ext cx="1197765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Alderaan</a:t>
              </a:r>
              <a:br>
                <a:rPr lang="de-DE" dirty="0"/>
              </a:br>
              <a:r>
                <a:rPr lang="de-DE" dirty="0" err="1"/>
                <a:t>destroyed</a:t>
              </a:r>
              <a:endParaRPr lang="en-US" dirty="0"/>
            </a:p>
          </p:txBody>
        </p:sp>
        <p:sp>
          <p:nvSpPr>
            <p:cNvPr id="13" name="TextBox 10">
              <a:extLst>
                <a:ext uri="{FF2B5EF4-FFF2-40B4-BE49-F238E27FC236}">
                  <a16:creationId xmlns:a16="http://schemas.microsoft.com/office/drawing/2014/main" id="{EAF97426-5EEB-B081-48FA-18260E2865D4}"/>
                </a:ext>
              </a:extLst>
            </p:cNvPr>
            <p:cNvSpPr txBox="1"/>
            <p:nvPr/>
          </p:nvSpPr>
          <p:spPr>
            <a:xfrm>
              <a:off x="4076408" y="4725095"/>
              <a:ext cx="96693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Arriving</a:t>
              </a:r>
              <a:br>
                <a:rPr lang="de-DE" dirty="0"/>
              </a:br>
              <a:r>
                <a:rPr lang="de-DE" dirty="0"/>
                <a:t>Death</a:t>
              </a:r>
              <a:br>
                <a:rPr lang="de-DE" dirty="0"/>
              </a:br>
              <a:r>
                <a:rPr lang="de-DE" dirty="0"/>
                <a:t>Star</a:t>
              </a:r>
              <a:endParaRPr lang="en-US" dirty="0"/>
            </a:p>
          </p:txBody>
        </p:sp>
        <p:sp>
          <p:nvSpPr>
            <p:cNvPr id="14" name="TextBox 11">
              <a:extLst>
                <a:ext uri="{FF2B5EF4-FFF2-40B4-BE49-F238E27FC236}">
                  <a16:creationId xmlns:a16="http://schemas.microsoft.com/office/drawing/2014/main" id="{8B36BCF6-0DA9-606E-2218-EE6455E41B89}"/>
                </a:ext>
              </a:extLst>
            </p:cNvPr>
            <p:cNvSpPr txBox="1"/>
            <p:nvPr/>
          </p:nvSpPr>
          <p:spPr>
            <a:xfrm>
              <a:off x="5780137" y="4419530"/>
              <a:ext cx="1086580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Obi-Wan</a:t>
              </a:r>
              <a:br>
                <a:rPr lang="de-DE" dirty="0"/>
              </a:br>
              <a:r>
                <a:rPr lang="de-DE" dirty="0" err="1"/>
                <a:t>killed</a:t>
              </a:r>
              <a:endParaRPr lang="en-US" dirty="0"/>
            </a:p>
          </p:txBody>
        </p:sp>
        <p:sp>
          <p:nvSpPr>
            <p:cNvPr id="15" name="TextBox 12">
              <a:extLst>
                <a:ext uri="{FF2B5EF4-FFF2-40B4-BE49-F238E27FC236}">
                  <a16:creationId xmlns:a16="http://schemas.microsoft.com/office/drawing/2014/main" id="{0A5D797E-171D-38D2-907B-44CB86E2DE97}"/>
                </a:ext>
              </a:extLst>
            </p:cNvPr>
            <p:cNvSpPr txBox="1"/>
            <p:nvPr/>
          </p:nvSpPr>
          <p:spPr>
            <a:xfrm>
              <a:off x="7178210" y="4395978"/>
              <a:ext cx="16467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DE" dirty="0"/>
                <a:t>„Use </a:t>
              </a:r>
              <a:r>
                <a:rPr lang="de-DE" dirty="0" err="1"/>
                <a:t>the</a:t>
              </a:r>
              <a:r>
                <a:rPr lang="de-DE" dirty="0"/>
                <a:t> </a:t>
              </a:r>
              <a:r>
                <a:rPr lang="de-DE" dirty="0" err="1"/>
                <a:t>force</a:t>
              </a:r>
              <a:r>
                <a:rPr lang="de-DE" dirty="0"/>
                <a:t>!“</a:t>
              </a:r>
              <a:endParaRPr lang="en-US" dirty="0"/>
            </a:p>
          </p:txBody>
        </p:sp>
        <p:grpSp>
          <p:nvGrpSpPr>
            <p:cNvPr id="16" name="Group 25">
              <a:extLst>
                <a:ext uri="{FF2B5EF4-FFF2-40B4-BE49-F238E27FC236}">
                  <a16:creationId xmlns:a16="http://schemas.microsoft.com/office/drawing/2014/main" id="{D3ED4EB8-D817-3767-E3D7-338498861349}"/>
                </a:ext>
              </a:extLst>
            </p:cNvPr>
            <p:cNvGrpSpPr/>
            <p:nvPr/>
          </p:nvGrpSpPr>
          <p:grpSpPr>
            <a:xfrm>
              <a:off x="696912" y="3591905"/>
              <a:ext cx="8099423" cy="1313976"/>
              <a:chOff x="522287" y="3591905"/>
              <a:chExt cx="8099423" cy="1313976"/>
            </a:xfrm>
          </p:grpSpPr>
          <p:sp>
            <p:nvSpPr>
              <p:cNvPr id="19" name="TextBox 1">
                <a:extLst>
                  <a:ext uri="{FF2B5EF4-FFF2-40B4-BE49-F238E27FC236}">
                    <a16:creationId xmlns:a16="http://schemas.microsoft.com/office/drawing/2014/main" id="{08E506F6-3BE1-748E-5147-C3771C404939}"/>
                  </a:ext>
                </a:extLst>
              </p:cNvPr>
              <p:cNvSpPr txBox="1"/>
              <p:nvPr/>
            </p:nvSpPr>
            <p:spPr>
              <a:xfrm>
                <a:off x="522287" y="3638133"/>
                <a:ext cx="2793871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/>
                  <a:t>ACT 1: </a:t>
                </a:r>
                <a:br>
                  <a:rPr lang="de-DE" dirty="0"/>
                </a:br>
                <a:r>
                  <a:rPr lang="de-DE" dirty="0"/>
                  <a:t>SETUP</a:t>
                </a:r>
                <a:endParaRPr lang="en-US" dirty="0"/>
              </a:p>
            </p:txBody>
          </p:sp>
          <p:sp>
            <p:nvSpPr>
              <p:cNvPr id="20" name="TextBox 13">
                <a:extLst>
                  <a:ext uri="{FF2B5EF4-FFF2-40B4-BE49-F238E27FC236}">
                    <a16:creationId xmlns:a16="http://schemas.microsoft.com/office/drawing/2014/main" id="{DC402F07-C86F-7DEA-7010-C100403C8781}"/>
                  </a:ext>
                </a:extLst>
              </p:cNvPr>
              <p:cNvSpPr txBox="1"/>
              <p:nvPr/>
            </p:nvSpPr>
            <p:spPr>
              <a:xfrm>
                <a:off x="3344142" y="3638133"/>
                <a:ext cx="3166255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/>
                  <a:t>ACT 2</a:t>
                </a:r>
                <a:br>
                  <a:rPr lang="de-DE" dirty="0"/>
                </a:br>
                <a:r>
                  <a:rPr lang="de-DE" dirty="0"/>
                  <a:t> CONFRONTATION</a:t>
                </a:r>
                <a:endParaRPr lang="en-US" dirty="0"/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D2DC354B-C6E5-D849-BA8F-B076B71C38B9}"/>
                  </a:ext>
                </a:extLst>
              </p:cNvPr>
              <p:cNvSpPr txBox="1"/>
              <p:nvPr/>
            </p:nvSpPr>
            <p:spPr>
              <a:xfrm>
                <a:off x="6517561" y="3638133"/>
                <a:ext cx="2104149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de-DE" dirty="0"/>
                  <a:t>ACT 3:</a:t>
                </a:r>
                <a:br>
                  <a:rPr lang="de-DE" dirty="0"/>
                </a:br>
                <a:r>
                  <a:rPr lang="de-DE" dirty="0"/>
                  <a:t>RESOLUTION</a:t>
                </a:r>
                <a:endParaRPr lang="en-US" dirty="0"/>
              </a:p>
            </p:txBody>
          </p:sp>
          <p:grpSp>
            <p:nvGrpSpPr>
              <p:cNvPr id="22" name="Group 24">
                <a:extLst>
                  <a:ext uri="{FF2B5EF4-FFF2-40B4-BE49-F238E27FC236}">
                    <a16:creationId xmlns:a16="http://schemas.microsoft.com/office/drawing/2014/main" id="{84223FD1-537F-54D7-00D9-762E7F352EAB}"/>
                  </a:ext>
                </a:extLst>
              </p:cNvPr>
              <p:cNvGrpSpPr/>
              <p:nvPr/>
            </p:nvGrpSpPr>
            <p:grpSpPr>
              <a:xfrm>
                <a:off x="522288" y="3591905"/>
                <a:ext cx="8099422" cy="1313976"/>
                <a:chOff x="522288" y="3843001"/>
                <a:chExt cx="8099422" cy="1062880"/>
              </a:xfrm>
            </p:grpSpPr>
            <p:cxnSp>
              <p:nvCxnSpPr>
                <p:cNvPr id="23" name="Straight Connector 15">
                  <a:extLst>
                    <a:ext uri="{FF2B5EF4-FFF2-40B4-BE49-F238E27FC236}">
                      <a16:creationId xmlns:a16="http://schemas.microsoft.com/office/drawing/2014/main" id="{BB517F4B-4949-1F47-AF94-45F0A3DB10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048901" y="3843001"/>
                  <a:ext cx="0" cy="1025486"/>
                </a:xfrm>
                <a:prstGeom prst="line">
                  <a:avLst/>
                </a:prstGeom>
                <a:ln w="2857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17">
                  <a:extLst>
                    <a:ext uri="{FF2B5EF4-FFF2-40B4-BE49-F238E27FC236}">
                      <a16:creationId xmlns:a16="http://schemas.microsoft.com/office/drawing/2014/main" id="{8D508524-CDD9-5387-24DA-C3B9C95E40C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38292" y="3880395"/>
                  <a:ext cx="0" cy="1025486"/>
                </a:xfrm>
                <a:prstGeom prst="line">
                  <a:avLst/>
                </a:prstGeom>
                <a:ln w="2857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18">
                  <a:extLst>
                    <a:ext uri="{FF2B5EF4-FFF2-40B4-BE49-F238E27FC236}">
                      <a16:creationId xmlns:a16="http://schemas.microsoft.com/office/drawing/2014/main" id="{2158968A-C1E7-25CE-2488-7F55DD54AF8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2288" y="3880395"/>
                  <a:ext cx="0" cy="1025486"/>
                </a:xfrm>
                <a:prstGeom prst="line">
                  <a:avLst/>
                </a:prstGeom>
                <a:ln w="2857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19">
                  <a:extLst>
                    <a:ext uri="{FF2B5EF4-FFF2-40B4-BE49-F238E27FC236}">
                      <a16:creationId xmlns:a16="http://schemas.microsoft.com/office/drawing/2014/main" id="{B9747059-18D8-38BF-8110-0575193CF8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21710" y="3880395"/>
                  <a:ext cx="0" cy="1025486"/>
                </a:xfrm>
                <a:prstGeom prst="line">
                  <a:avLst/>
                </a:prstGeom>
                <a:ln w="28575">
                  <a:noFill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7" name="Straight Arrow Connector 29">
              <a:extLst>
                <a:ext uri="{FF2B5EF4-FFF2-40B4-BE49-F238E27FC236}">
                  <a16:creationId xmlns:a16="http://schemas.microsoft.com/office/drawing/2014/main" id="{C7948F2E-0DCA-8D2B-5279-7B4C0BEE63BE}"/>
                </a:ext>
              </a:extLst>
            </p:cNvPr>
            <p:cNvCxnSpPr>
              <a:endCxn id="9" idx="15"/>
            </p:cNvCxnSpPr>
            <p:nvPr/>
          </p:nvCxnSpPr>
          <p:spPr>
            <a:xfrm flipV="1">
              <a:off x="7790908" y="4865541"/>
              <a:ext cx="257279" cy="1244549"/>
            </a:xfrm>
            <a:prstGeom prst="straightConnector1">
              <a:avLst/>
            </a:prstGeom>
            <a:ln w="76200">
              <a:noFill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30">
              <a:extLst>
                <a:ext uri="{FF2B5EF4-FFF2-40B4-BE49-F238E27FC236}">
                  <a16:creationId xmlns:a16="http://schemas.microsoft.com/office/drawing/2014/main" id="{A26706E5-97DD-8D3E-E957-464A97E7AD3C}"/>
                </a:ext>
              </a:extLst>
            </p:cNvPr>
            <p:cNvSpPr txBox="1"/>
            <p:nvPr/>
          </p:nvSpPr>
          <p:spPr>
            <a:xfrm>
              <a:off x="7299266" y="6110090"/>
              <a:ext cx="88998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 err="1">
                  <a:solidFill>
                    <a:schemeClr val="bg1"/>
                  </a:solidFill>
                </a:rPr>
                <a:t>Climax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1286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E92D1-2323-11AA-DA85-C525A927D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Flow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A2CB8E5-3ADC-EFCA-80CD-21ABC57D868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228E43D-7C90-0AA9-4A78-B250A657767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05759C0-B8A6-BEAB-4715-C3519FB860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4A83428-AA30-2F02-3543-A356548374A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Clear goals</a:t>
            </a:r>
          </a:p>
          <a:p>
            <a:r>
              <a:rPr lang="en-US" dirty="0"/>
              <a:t>No distractions</a:t>
            </a:r>
          </a:p>
          <a:p>
            <a:r>
              <a:rPr lang="en-US" dirty="0"/>
              <a:t>Direct feedback</a:t>
            </a:r>
          </a:p>
          <a:p>
            <a:r>
              <a:rPr lang="en-US" dirty="0"/>
              <a:t>Continuously challenge</a:t>
            </a:r>
          </a:p>
          <a:p>
            <a:endParaRPr lang="de-DE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419A2B98-47EC-0DE5-5968-75B7E50163E7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The Art of Game Design: A Book of Lenses, Second Edition, Jesse Schell, CRC Press, 2014, ISBN 9781466598645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F60D3E1-948C-4A60-F91D-AC500F9890C4}"/>
              </a:ext>
            </a:extLst>
          </p:cNvPr>
          <p:cNvGrpSpPr/>
          <p:nvPr/>
        </p:nvGrpSpPr>
        <p:grpSpPr>
          <a:xfrm>
            <a:off x="845505" y="3499428"/>
            <a:ext cx="10572092" cy="2247697"/>
            <a:chOff x="2031106" y="3826688"/>
            <a:chExt cx="8008244" cy="1702606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5A74C5F2-8391-0BB2-616D-530CE72F7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031107" y="3826688"/>
              <a:ext cx="2624861" cy="1352666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1FA1C88D-5E67-946E-A6C2-AE843D1FF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95589" y="3894541"/>
              <a:ext cx="2676813" cy="1290538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B12FE0A-3FBB-3354-5C80-AF935C52D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212022" y="3894543"/>
              <a:ext cx="2588779" cy="1290537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5B987DFF-8E25-A0DA-BBC9-503218831C40}"/>
                </a:ext>
              </a:extLst>
            </p:cNvPr>
            <p:cNvSpPr txBox="1"/>
            <p:nvPr/>
          </p:nvSpPr>
          <p:spPr>
            <a:xfrm>
              <a:off x="2031106" y="5229212"/>
              <a:ext cx="2564483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+mj-lt"/>
                </a:rPr>
                <a:t>Distractions, no flow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B0B5033-7D46-EFBA-3C0A-CB0EC96ACEB8}"/>
                </a:ext>
              </a:extLst>
            </p:cNvPr>
            <p:cNvSpPr txBox="1"/>
            <p:nvPr/>
          </p:nvSpPr>
          <p:spPr>
            <a:xfrm>
              <a:off x="4595589" y="5229212"/>
              <a:ext cx="2752071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+mj-lt"/>
                </a:rPr>
                <a:t>Flow, but too linear “run”</a:t>
              </a:r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D9F4033D-E9C9-066C-8DC3-C19B2A5B924B}"/>
                </a:ext>
              </a:extLst>
            </p:cNvPr>
            <p:cNvSpPr txBox="1"/>
            <p:nvPr/>
          </p:nvSpPr>
          <p:spPr>
            <a:xfrm>
              <a:off x="7272400" y="5229212"/>
              <a:ext cx="2766950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350" dirty="0">
                  <a:latin typeface="+mj-lt"/>
                </a:rPr>
                <a:t>Most interesting flow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1116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A2910F-9F75-4005-F9DB-A078CD5E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Learning </a:t>
            </a:r>
            <a:r>
              <a:rPr lang="de-DE" dirty="0" err="1"/>
              <a:t>Curve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B728355-5D74-66B7-4C24-2CE999F8690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40DEF9-893B-B3F2-7B9B-D09292534C2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7E88123-110F-C42D-8380-79EFC1AE08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4433102-04A2-C90C-C7C6-093F49A86EB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9B15CEF0-EECE-E4F7-827D-FCF5BBDC8E58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ttp://williamsidell.com/wp-content/uploads/2014/02/LearningCurve.jpg">
            <a:extLst>
              <a:ext uri="{FF2B5EF4-FFF2-40B4-BE49-F238E27FC236}">
                <a16:creationId xmlns:a16="http://schemas.microsoft.com/office/drawing/2014/main" id="{66F041FD-3329-EF5F-CA0B-B674DC47F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917" y="2159159"/>
            <a:ext cx="8092163" cy="3540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42439986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B7DFE8C-F931-0417-928D-050D0D8EF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Gameplay Variations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2447118-A0BD-6135-FE55-1AD34AA06AD8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935BF4-6C8A-6C1C-0A4A-8BF44879EA1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916BBCA-3B04-863D-4075-8E037F8085B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5D06428-5B87-8E94-F7DB-79A54360F73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Asymmetric</a:t>
            </a:r>
            <a:r>
              <a:rPr lang="en-US" b="1" dirty="0"/>
              <a:t>: </a:t>
            </a:r>
            <a:r>
              <a:rPr lang="en-US" dirty="0"/>
              <a:t>Different Players can play the same game simultaneously in a different way (e.g. </a:t>
            </a:r>
            <a:r>
              <a:rPr lang="en-US" dirty="0" err="1"/>
              <a:t>Rayman</a:t>
            </a:r>
            <a:r>
              <a:rPr lang="en-US" dirty="0"/>
              <a:t> Legends for Wii U </a:t>
            </a:r>
            <a:r>
              <a:rPr lang="en-US" dirty="0" err="1"/>
              <a:t>GamePad</a:t>
            </a:r>
            <a:r>
              <a:rPr lang="en-US" dirty="0"/>
              <a:t>).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Asynchronous</a:t>
            </a:r>
            <a:r>
              <a:rPr lang="de-DE" b="1" dirty="0"/>
              <a:t>: </a:t>
            </a:r>
            <a:r>
              <a:rPr lang="de-DE" dirty="0"/>
              <a:t>Players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play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same game at different </a:t>
            </a:r>
            <a:r>
              <a:rPr lang="de-DE" dirty="0" err="1"/>
              <a:t>times</a:t>
            </a:r>
            <a:r>
              <a:rPr lang="de-DE" dirty="0"/>
              <a:t>.</a:t>
            </a: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Cooperative</a:t>
            </a:r>
            <a:r>
              <a:rPr lang="en-US" b="1" dirty="0"/>
              <a:t> :</a:t>
            </a:r>
            <a:r>
              <a:rPr lang="en-US" dirty="0"/>
              <a:t>A gameplay feature that allows players to work together as team to reach a goal (e.g. Gears of War)</a:t>
            </a:r>
          </a:p>
          <a:p>
            <a:r>
              <a:rPr lang="en-US" b="1" dirty="0">
                <a:solidFill>
                  <a:schemeClr val="accent1"/>
                </a:solidFill>
              </a:rPr>
              <a:t>Deathmatch</a:t>
            </a:r>
            <a:r>
              <a:rPr lang="en-US" b="1" dirty="0"/>
              <a:t>: </a:t>
            </a:r>
            <a:r>
              <a:rPr lang="en-US" dirty="0"/>
              <a:t>Kill the other player until a certain condition (e.g. Quake).</a:t>
            </a:r>
          </a:p>
          <a:p>
            <a:r>
              <a:rPr lang="en-US" b="1" dirty="0">
                <a:solidFill>
                  <a:schemeClr val="accent1"/>
                </a:solidFill>
              </a:rPr>
              <a:t>Emergent</a:t>
            </a:r>
            <a:r>
              <a:rPr lang="en-US" b="1" dirty="0"/>
              <a:t>: </a:t>
            </a:r>
            <a:r>
              <a:rPr lang="en-US" dirty="0"/>
              <a:t>Complex simulations in video games with relatively simple game </a:t>
            </a:r>
            <a:r>
              <a:rPr lang="en-US" dirty="0" err="1"/>
              <a:t>machanics</a:t>
            </a:r>
            <a:r>
              <a:rPr lang="en-US" dirty="0"/>
              <a:t> (e.g. The Sims ). </a:t>
            </a:r>
          </a:p>
          <a:p>
            <a:r>
              <a:rPr lang="en-US" b="1" dirty="0">
                <a:solidFill>
                  <a:schemeClr val="accent1"/>
                </a:solidFill>
              </a:rPr>
              <a:t>Hack and slash</a:t>
            </a:r>
            <a:r>
              <a:rPr lang="en-US" b="1" dirty="0"/>
              <a:t>: </a:t>
            </a:r>
            <a:r>
              <a:rPr lang="en-US" dirty="0"/>
              <a:t>The usage specifically implies a focus on combat with hand-to-hand weapons (e.g. Diablo)</a:t>
            </a:r>
          </a:p>
          <a:p>
            <a:r>
              <a:rPr lang="en-US" b="1" dirty="0">
                <a:solidFill>
                  <a:schemeClr val="accent1"/>
                </a:solidFill>
              </a:rPr>
              <a:t>Leveled</a:t>
            </a:r>
            <a:r>
              <a:rPr lang="en-US" b="1" dirty="0"/>
              <a:t>: </a:t>
            </a:r>
            <a:r>
              <a:rPr lang="en-US" dirty="0"/>
              <a:t>The process of automatically changing parameters, scenarios, and behaviors based on the player's skills. (e.g. </a:t>
            </a:r>
            <a:r>
              <a:rPr lang="en-US" dirty="0" err="1"/>
              <a:t>Homeworld</a:t>
            </a:r>
            <a:r>
              <a:rPr lang="en-US" dirty="0"/>
              <a:t>). </a:t>
            </a:r>
          </a:p>
          <a:p>
            <a:r>
              <a:rPr lang="en-US" b="1" dirty="0">
                <a:solidFill>
                  <a:schemeClr val="accent1"/>
                </a:solidFill>
              </a:rPr>
              <a:t>Micromanagement</a:t>
            </a:r>
            <a:r>
              <a:rPr lang="en-US" b="1" dirty="0"/>
              <a:t>: </a:t>
            </a:r>
            <a:r>
              <a:rPr lang="en-US" dirty="0"/>
              <a:t>Describes detailed gameplay elements that must be manually addressed by the player (e.g. Anno). </a:t>
            </a:r>
          </a:p>
          <a:p>
            <a:r>
              <a:rPr lang="en-US" b="1" dirty="0">
                <a:solidFill>
                  <a:schemeClr val="accent1"/>
                </a:solidFill>
              </a:rPr>
              <a:t>Nonlinear</a:t>
            </a:r>
            <a:r>
              <a:rPr lang="en-US" b="1" dirty="0"/>
              <a:t>: </a:t>
            </a:r>
            <a:r>
              <a:rPr lang="en-US" dirty="0"/>
              <a:t>Multiple sequences to finish the game, a choice between paths to victory, or optional side-quests and subplots (e.g. Mass Effect).</a:t>
            </a:r>
          </a:p>
          <a:p>
            <a:r>
              <a:rPr lang="en-US" b="1" dirty="0">
                <a:solidFill>
                  <a:schemeClr val="accent1"/>
                </a:solidFill>
              </a:rPr>
              <a:t>Twitch</a:t>
            </a:r>
            <a:r>
              <a:rPr lang="en-US" b="1" dirty="0"/>
              <a:t>: </a:t>
            </a:r>
            <a:r>
              <a:rPr lang="en-US" dirty="0"/>
              <a:t>Tests a player's reaction time. Keeps players actively engaged with quick feedback to their actions (e.g. Quake III).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64476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A1235-93CB-EDE6-46A0-6D005F8B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 &amp; </a:t>
            </a:r>
            <a:r>
              <a:rPr lang="en-US" dirty="0"/>
              <a:t>Playability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699DE87-679B-4843-247A-7E02AFDAB89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E9B1B8C-B446-9057-531A-B7AC547DC23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C4AF41-985A-741F-8370-45B8A2D5E3F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55ADF5E-3720-C0D3-8E53-E720FD16B95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Intrinsic: </a:t>
            </a:r>
            <a:r>
              <a:rPr lang="en-US" dirty="0"/>
              <a:t>Game rules, goals, objectives, rhythm and other design mechanics.</a:t>
            </a:r>
          </a:p>
          <a:p>
            <a:r>
              <a:rPr lang="en-US" b="1" dirty="0"/>
              <a:t>Mechanical: </a:t>
            </a:r>
            <a:r>
              <a:rPr lang="en-US" dirty="0"/>
              <a:t>Quality as a software system. Fluency of the movie scenes, correct lights, shadows and rendering, sound and music, graphics motions, character personality implementation and communication systems.</a:t>
            </a:r>
          </a:p>
          <a:p>
            <a:r>
              <a:rPr lang="en-US" b="1" dirty="0"/>
              <a:t>Interactive: </a:t>
            </a:r>
            <a:r>
              <a:rPr lang="en-US" dirty="0"/>
              <a:t>Player interaction and video game user interface development, for example interaction dialog and game controls. This playability is easily visible in the Game Interface.</a:t>
            </a:r>
          </a:p>
          <a:p>
            <a:r>
              <a:rPr lang="en-US" b="1" dirty="0"/>
              <a:t>Artistic: </a:t>
            </a:r>
            <a:r>
              <a:rPr lang="en-US" dirty="0"/>
              <a:t>Arts and aesthetics in the game elements: visual graphics, sound effects, music and melodies, storyline and storytelling.</a:t>
            </a:r>
          </a:p>
          <a:p>
            <a:r>
              <a:rPr lang="en-US" b="1" dirty="0"/>
              <a:t>Personal: </a:t>
            </a:r>
            <a:r>
              <a:rPr lang="en-US" dirty="0"/>
              <a:t>Individual vision, perception, and feelings that the video game produces in each player when they play the game. It has a highly subjective value.</a:t>
            </a:r>
          </a:p>
          <a:p>
            <a:r>
              <a:rPr lang="en-US" b="1" dirty="0"/>
              <a:t>Social: </a:t>
            </a:r>
            <a:r>
              <a:rPr lang="en-US" dirty="0"/>
              <a:t>The group consciousness and different user perceptions when the player plays with other player in a competitive, cooperative or collaborative way.</a:t>
            </a:r>
          </a:p>
        </p:txBody>
      </p:sp>
    </p:spTree>
    <p:extLst>
      <p:ext uri="{BB962C8B-B14F-4D97-AF65-F5344CB8AC3E}">
        <p14:creationId xmlns:p14="http://schemas.microsoft.com/office/powerpoint/2010/main" val="13878223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5D862-31C5-9205-5519-6F97632E3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Balancing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3BE70B1-027D-3322-C535-A67A32614AC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BFC83D-D77F-C36E-459F-7B5702B137F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39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E24158-6BB2-F24C-51EC-AFEBD64908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6206F03-BEB4-5F3B-BB35-4F3A7170E36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449388"/>
            <a:ext cx="5400675" cy="431128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Mechanics</a:t>
            </a:r>
          </a:p>
          <a:p>
            <a:pPr lvl="1"/>
            <a:r>
              <a:rPr lang="en-US" dirty="0"/>
              <a:t>Turns / Time-keeping systems</a:t>
            </a:r>
          </a:p>
          <a:p>
            <a:pPr lvl="1"/>
            <a:r>
              <a:rPr lang="en-US" dirty="0"/>
              <a:t>Action points</a:t>
            </a:r>
          </a:p>
          <a:p>
            <a:pPr lvl="1"/>
            <a:r>
              <a:rPr lang="en-US" dirty="0"/>
              <a:t>Bidding / Auction</a:t>
            </a:r>
          </a:p>
          <a:p>
            <a:pPr lvl="1"/>
            <a:r>
              <a:rPr lang="en-US" dirty="0"/>
              <a:t>Cards</a:t>
            </a:r>
          </a:p>
          <a:p>
            <a:pPr lvl="1"/>
            <a:r>
              <a:rPr lang="en-US" dirty="0"/>
              <a:t>Capture / Eliminate</a:t>
            </a:r>
          </a:p>
          <a:p>
            <a:pPr lvl="1"/>
            <a:r>
              <a:rPr lang="en-US" dirty="0"/>
              <a:t>Catch-up</a:t>
            </a:r>
          </a:p>
          <a:p>
            <a:pPr lvl="1"/>
            <a:r>
              <a:rPr lang="en-US" dirty="0"/>
              <a:t>Movement</a:t>
            </a:r>
          </a:p>
          <a:p>
            <a:pPr lvl="1"/>
            <a:r>
              <a:rPr lang="en-US" dirty="0"/>
              <a:t>Resource Management</a:t>
            </a:r>
          </a:p>
          <a:p>
            <a:pPr lvl="1"/>
            <a:r>
              <a:rPr lang="en-US" dirty="0"/>
              <a:t>Role-playing</a:t>
            </a:r>
          </a:p>
          <a:p>
            <a:pPr lvl="1"/>
            <a:r>
              <a:rPr lang="en-US" dirty="0"/>
              <a:t>Tile-laying</a:t>
            </a:r>
          </a:p>
          <a:p>
            <a:pPr lvl="1"/>
            <a:r>
              <a:rPr lang="en-US" dirty="0"/>
              <a:t>Worker Placements</a:t>
            </a:r>
          </a:p>
          <a:p>
            <a:pPr lvl="1"/>
            <a:r>
              <a:rPr lang="en-US" dirty="0"/>
              <a:t>Game Modes</a:t>
            </a:r>
          </a:p>
          <a:p>
            <a:endParaRPr lang="de-DE" dirty="0"/>
          </a:p>
        </p:txBody>
      </p:sp>
      <p:sp>
        <p:nvSpPr>
          <p:cNvPr id="7" name="Textplatzhalter 5">
            <a:extLst>
              <a:ext uri="{FF2B5EF4-FFF2-40B4-BE49-F238E27FC236}">
                <a16:creationId xmlns:a16="http://schemas.microsoft.com/office/drawing/2014/main" id="{5A330405-626E-8651-F4C2-3C02D8257B1D}"/>
              </a:ext>
            </a:extLst>
          </p:cNvPr>
          <p:cNvSpPr txBox="1">
            <a:spLocks/>
          </p:cNvSpPr>
          <p:nvPr/>
        </p:nvSpPr>
        <p:spPr>
          <a:xfrm>
            <a:off x="6096000" y="1449387"/>
            <a:ext cx="2555875" cy="37539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</a:rPr>
              <a:t>Rewards</a:t>
            </a:r>
          </a:p>
          <a:p>
            <a:pPr lvl="1"/>
            <a:r>
              <a:rPr lang="en-US" sz="1600" dirty="0"/>
              <a:t>Praise</a:t>
            </a:r>
          </a:p>
          <a:p>
            <a:pPr lvl="1"/>
            <a:r>
              <a:rPr lang="en-US" sz="1600" dirty="0"/>
              <a:t>Points</a:t>
            </a:r>
          </a:p>
          <a:p>
            <a:pPr lvl="1"/>
            <a:r>
              <a:rPr lang="en-US" sz="1600" dirty="0"/>
              <a:t>Prolonged Play</a:t>
            </a:r>
          </a:p>
          <a:p>
            <a:pPr lvl="1"/>
            <a:r>
              <a:rPr lang="en-US" sz="1600" dirty="0"/>
              <a:t>A Gateway</a:t>
            </a:r>
          </a:p>
          <a:p>
            <a:pPr lvl="1"/>
            <a:r>
              <a:rPr lang="en-US" sz="1600" dirty="0"/>
              <a:t>Spectacle</a:t>
            </a:r>
          </a:p>
          <a:p>
            <a:pPr lvl="1"/>
            <a:r>
              <a:rPr lang="en-US" sz="1600" dirty="0"/>
              <a:t>Expression</a:t>
            </a:r>
          </a:p>
          <a:p>
            <a:pPr lvl="1"/>
            <a:r>
              <a:rPr lang="en-US" sz="1600" dirty="0"/>
              <a:t>Powers</a:t>
            </a:r>
          </a:p>
          <a:p>
            <a:pPr lvl="1"/>
            <a:r>
              <a:rPr lang="en-US" sz="1600" dirty="0"/>
              <a:t>Resources</a:t>
            </a:r>
          </a:p>
          <a:p>
            <a:pPr lvl="1"/>
            <a:r>
              <a:rPr lang="en-US" sz="1600" dirty="0"/>
              <a:t>Completion</a:t>
            </a:r>
          </a:p>
        </p:txBody>
      </p:sp>
      <p:sp>
        <p:nvSpPr>
          <p:cNvPr id="8" name="Textplatzhalter 5">
            <a:extLst>
              <a:ext uri="{FF2B5EF4-FFF2-40B4-BE49-F238E27FC236}">
                <a16:creationId xmlns:a16="http://schemas.microsoft.com/office/drawing/2014/main" id="{94A8C471-255A-CB57-6926-98F376460703}"/>
              </a:ext>
            </a:extLst>
          </p:cNvPr>
          <p:cNvSpPr txBox="1">
            <a:spLocks/>
          </p:cNvSpPr>
          <p:nvPr/>
        </p:nvSpPr>
        <p:spPr>
          <a:xfrm>
            <a:off x="8651874" y="1449387"/>
            <a:ext cx="2844801" cy="306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1"/>
                </a:solidFill>
              </a:rPr>
              <a:t>Punishments</a:t>
            </a:r>
          </a:p>
          <a:p>
            <a:pPr lvl="1"/>
            <a:r>
              <a:rPr lang="en-US" sz="1600" dirty="0"/>
              <a:t>Shaming</a:t>
            </a:r>
          </a:p>
          <a:p>
            <a:pPr lvl="1"/>
            <a:r>
              <a:rPr lang="en-US" sz="1600" dirty="0"/>
              <a:t>Loss of points</a:t>
            </a:r>
          </a:p>
          <a:p>
            <a:pPr lvl="1"/>
            <a:r>
              <a:rPr lang="en-US" sz="1600" dirty="0"/>
              <a:t>Shortened Play</a:t>
            </a:r>
          </a:p>
          <a:p>
            <a:pPr lvl="1"/>
            <a:r>
              <a:rPr lang="en-US" sz="1600" dirty="0"/>
              <a:t>Terminated Play</a:t>
            </a:r>
          </a:p>
          <a:p>
            <a:pPr lvl="1"/>
            <a:r>
              <a:rPr lang="en-US" sz="1600" dirty="0"/>
              <a:t>Setback</a:t>
            </a:r>
          </a:p>
          <a:p>
            <a:pPr lvl="1"/>
            <a:r>
              <a:rPr lang="en-US" sz="1600" dirty="0"/>
              <a:t>Removal Powers</a:t>
            </a:r>
          </a:p>
          <a:p>
            <a:pPr lvl="1"/>
            <a:r>
              <a:rPr lang="en-US" sz="1600" dirty="0"/>
              <a:t>Resource Depletion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176F5E8-5A1B-95C0-EF68-06158572D41F}"/>
              </a:ext>
            </a:extLst>
          </p:cNvPr>
          <p:cNvSpPr/>
          <p:nvPr/>
        </p:nvSpPr>
        <p:spPr>
          <a:xfrm>
            <a:off x="7718474" y="5610653"/>
            <a:ext cx="1725638" cy="300038"/>
          </a:xfrm>
          <a:prstGeom prst="rect">
            <a:avLst/>
          </a:prstGeom>
          <a:solidFill>
            <a:schemeClr val="accent1"/>
          </a:solidFill>
          <a:ln>
            <a:noFill/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sz="1400" b="1" dirty="0" err="1"/>
              <a:t>Balancing</a:t>
            </a:r>
            <a:endParaRPr lang="de-DE" sz="1400" b="1" dirty="0"/>
          </a:p>
        </p:txBody>
      </p:sp>
      <p:cxnSp>
        <p:nvCxnSpPr>
          <p:cNvPr id="10" name="Gewinkelte Verbindung 14">
            <a:extLst>
              <a:ext uri="{FF2B5EF4-FFF2-40B4-BE49-F238E27FC236}">
                <a16:creationId xmlns:a16="http://schemas.microsoft.com/office/drawing/2014/main" id="{DB2C2D10-60C2-BF6F-85A0-94A3E72629E2}"/>
              </a:ext>
            </a:extLst>
          </p:cNvPr>
          <p:cNvCxnSpPr>
            <a:cxnSpLocks/>
            <a:stCxn id="6" idx="2"/>
            <a:endCxn id="9" idx="2"/>
          </p:cNvCxnSpPr>
          <p:nvPr/>
        </p:nvCxnSpPr>
        <p:spPr>
          <a:xfrm rot="16200000" flipH="1">
            <a:off x="5913468" y="3242866"/>
            <a:ext cx="150020" cy="5185630"/>
          </a:xfrm>
          <a:prstGeom prst="bentConnector3">
            <a:avLst>
              <a:gd name="adj1" fmla="val 25238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winkelte Verbindung 16">
            <a:extLst>
              <a:ext uri="{FF2B5EF4-FFF2-40B4-BE49-F238E27FC236}">
                <a16:creationId xmlns:a16="http://schemas.microsoft.com/office/drawing/2014/main" id="{457E9709-8E63-C60E-036F-5CA9403D865A}"/>
              </a:ext>
            </a:extLst>
          </p:cNvPr>
          <p:cNvCxnSpPr>
            <a:cxnSpLocks/>
            <a:stCxn id="9" idx="1"/>
            <a:endCxn id="7" idx="2"/>
          </p:cNvCxnSpPr>
          <p:nvPr/>
        </p:nvCxnSpPr>
        <p:spPr>
          <a:xfrm rot="10800000">
            <a:off x="7373938" y="5203346"/>
            <a:ext cx="344536" cy="557326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winkelte Verbindung 19">
            <a:extLst>
              <a:ext uri="{FF2B5EF4-FFF2-40B4-BE49-F238E27FC236}">
                <a16:creationId xmlns:a16="http://schemas.microsoft.com/office/drawing/2014/main" id="{EB79CE36-D4EA-B86C-6051-24BD51D994EA}"/>
              </a:ext>
            </a:extLst>
          </p:cNvPr>
          <p:cNvCxnSpPr>
            <a:cxnSpLocks/>
            <a:stCxn id="9" idx="3"/>
            <a:endCxn id="8" idx="2"/>
          </p:cNvCxnSpPr>
          <p:nvPr/>
        </p:nvCxnSpPr>
        <p:spPr>
          <a:xfrm flipV="1">
            <a:off x="9444112" y="4516252"/>
            <a:ext cx="630163" cy="1244420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 descr="http://www.themiddleeastmagazine.com/wp-content/uploads/2016/09/yiogBMBiE-1.png">
            <a:extLst>
              <a:ext uri="{FF2B5EF4-FFF2-40B4-BE49-F238E27FC236}">
                <a16:creationId xmlns:a16="http://schemas.microsoft.com/office/drawing/2014/main" id="{99AC4B93-9BA2-47E3-F541-3942709D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26" y="4666271"/>
            <a:ext cx="1096525" cy="94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273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10DA8-0FD5-79D9-2754-6BBB0CBD1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Game?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638D07C-9818-8211-A9EC-AB30DE1C1F5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01C68C-260B-1C79-2081-B9C498F66F57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C5AF083-8A14-5D1F-DD52-EA13F1B705A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84F428E-3B91-1C43-5E8C-8C92EDB6D55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An interactive </a:t>
            </a:r>
            <a:r>
              <a:rPr lang="en-US" b="1" dirty="0">
                <a:solidFill>
                  <a:schemeClr val="accent1"/>
                </a:solidFill>
              </a:rPr>
              <a:t>piece of entertainment</a:t>
            </a:r>
          </a:p>
          <a:p>
            <a:r>
              <a:rPr lang="en-US" dirty="0"/>
              <a:t>Structured form of play and governed by </a:t>
            </a:r>
            <a:r>
              <a:rPr lang="en-US" b="1" dirty="0">
                <a:solidFill>
                  <a:schemeClr val="accent1"/>
                </a:solidFill>
              </a:rPr>
              <a:t>rules</a:t>
            </a:r>
          </a:p>
          <a:p>
            <a:r>
              <a:rPr lang="en-US" b="1" dirty="0">
                <a:solidFill>
                  <a:schemeClr val="accent1"/>
                </a:solidFill>
              </a:rPr>
              <a:t>Uncertain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unforeseeable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quantified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outcome</a:t>
            </a:r>
          </a:p>
          <a:p>
            <a:r>
              <a:rPr lang="en-US" dirty="0"/>
              <a:t>Circumscribed in </a:t>
            </a:r>
            <a:r>
              <a:rPr lang="en-US" b="1" dirty="0">
                <a:solidFill>
                  <a:schemeClr val="accent1"/>
                </a:solidFill>
              </a:rPr>
              <a:t>time</a:t>
            </a:r>
            <a:r>
              <a:rPr lang="en-US" dirty="0"/>
              <a:t> and </a:t>
            </a:r>
            <a:r>
              <a:rPr lang="en-US" dirty="0">
                <a:solidFill>
                  <a:schemeClr val="accent1"/>
                </a:solidFill>
              </a:rPr>
              <a:t>“</a:t>
            </a:r>
            <a:r>
              <a:rPr lang="en-US" b="1" dirty="0">
                <a:solidFill>
                  <a:schemeClr val="accent1"/>
                </a:solidFill>
              </a:rPr>
              <a:t>place”</a:t>
            </a:r>
          </a:p>
          <a:p>
            <a:r>
              <a:rPr lang="en-US" dirty="0"/>
              <a:t>Undertaken for </a:t>
            </a:r>
            <a:r>
              <a:rPr lang="en-US" b="1" dirty="0">
                <a:solidFill>
                  <a:schemeClr val="accent1"/>
                </a:solidFill>
              </a:rPr>
              <a:t>fun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non-productive</a:t>
            </a:r>
          </a:p>
          <a:p>
            <a:pPr lvl="1"/>
            <a:r>
              <a:rPr lang="en-US" dirty="0"/>
              <a:t>Exceptions: serious games, gamification</a:t>
            </a:r>
          </a:p>
          <a:p>
            <a:r>
              <a:rPr lang="en-US" dirty="0"/>
              <a:t>Accompanied by the awareness of being in </a:t>
            </a:r>
            <a:r>
              <a:rPr lang="en-US" b="1" dirty="0">
                <a:solidFill>
                  <a:schemeClr val="accent1"/>
                </a:solidFill>
              </a:rPr>
              <a:t>another reality</a:t>
            </a:r>
          </a:p>
          <a:p>
            <a:pPr lvl="1"/>
            <a:r>
              <a:rPr lang="en-US" dirty="0"/>
              <a:t>Simulating </a:t>
            </a:r>
            <a:r>
              <a:rPr lang="en-US" b="1" dirty="0">
                <a:solidFill>
                  <a:schemeClr val="accent1"/>
                </a:solidFill>
              </a:rPr>
              <a:t>an artificial conflict</a:t>
            </a:r>
          </a:p>
          <a:p>
            <a:pPr lvl="1"/>
            <a:r>
              <a:rPr lang="en-US" dirty="0"/>
              <a:t>Solving </a:t>
            </a:r>
            <a:r>
              <a:rPr lang="en-US" b="1" dirty="0">
                <a:solidFill>
                  <a:schemeClr val="accent1"/>
                </a:solidFill>
              </a:rPr>
              <a:t>an artificial problem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6021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FA337-710F-1166-208F-EFCC5BC6B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&amp; Goals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3DA8E61-3088-747A-5326-6729C8AB2AD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92B5E0-5E29-41D5-2F8A-489C9A63C0E2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BC35A74-DA2D-34D6-7E5D-C109D24EBDB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541A482-8E13-E5C2-86BA-8D9D70BC48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95325" y="1268413"/>
            <a:ext cx="5400675" cy="4679950"/>
          </a:xfrm>
        </p:spPr>
        <p:txBody>
          <a:bodyPr/>
          <a:lstStyle/>
          <a:p>
            <a:r>
              <a:rPr lang="en-US" sz="2000" b="1" dirty="0">
                <a:solidFill>
                  <a:schemeClr val="accent1"/>
                </a:solidFill>
              </a:rPr>
              <a:t>Rules</a:t>
            </a:r>
            <a:endParaRPr lang="en-US" sz="2800" b="1" dirty="0">
              <a:solidFill>
                <a:schemeClr val="accent1"/>
              </a:solidFill>
            </a:endParaRPr>
          </a:p>
          <a:p>
            <a:pPr lvl="1"/>
            <a:r>
              <a:rPr lang="en-US" sz="1800" dirty="0"/>
              <a:t>What are the </a:t>
            </a:r>
            <a:r>
              <a:rPr lang="en-US" sz="1800" b="1" dirty="0">
                <a:solidFill>
                  <a:schemeClr val="accent1"/>
                </a:solidFill>
              </a:rPr>
              <a:t>foundational</a:t>
            </a:r>
            <a:r>
              <a:rPr lang="en-US" sz="1800" dirty="0"/>
              <a:t> rules of my game?</a:t>
            </a:r>
          </a:p>
          <a:p>
            <a:pPr lvl="1"/>
            <a:r>
              <a:rPr lang="en-US" sz="1800" dirty="0"/>
              <a:t>What are the </a:t>
            </a:r>
            <a:r>
              <a:rPr lang="en-US" sz="1800" b="1" dirty="0">
                <a:solidFill>
                  <a:schemeClr val="accent1"/>
                </a:solidFill>
              </a:rPr>
              <a:t>operational</a:t>
            </a:r>
            <a:r>
              <a:rPr lang="en-US" sz="1800" dirty="0"/>
              <a:t> rules of my game?</a:t>
            </a:r>
          </a:p>
          <a:p>
            <a:pPr lvl="1"/>
            <a:r>
              <a:rPr lang="en-US" sz="1800" b="1" dirty="0">
                <a:solidFill>
                  <a:schemeClr val="accent1"/>
                </a:solidFill>
              </a:rPr>
              <a:t>Who</a:t>
            </a:r>
            <a:r>
              <a:rPr lang="en-US" sz="1800" dirty="0"/>
              <a:t> enforces the rules?</a:t>
            </a:r>
          </a:p>
          <a:p>
            <a:pPr lvl="1"/>
            <a:r>
              <a:rPr lang="en-US" sz="1800" dirty="0"/>
              <a:t>Are the rules </a:t>
            </a:r>
            <a:r>
              <a:rPr lang="en-US" sz="1800" b="1" dirty="0">
                <a:solidFill>
                  <a:schemeClr val="accent1"/>
                </a:solidFill>
              </a:rPr>
              <a:t>easy</a:t>
            </a:r>
            <a:r>
              <a:rPr lang="en-US" sz="1800" dirty="0"/>
              <a:t> to understand, or is there </a:t>
            </a:r>
            <a:r>
              <a:rPr lang="en-US" sz="1800" b="1" dirty="0">
                <a:solidFill>
                  <a:schemeClr val="accent1"/>
                </a:solidFill>
              </a:rPr>
              <a:t>confusion</a:t>
            </a:r>
            <a:r>
              <a:rPr lang="en-US" sz="1800" dirty="0"/>
              <a:t> about them?</a:t>
            </a:r>
          </a:p>
          <a:p>
            <a:pPr lvl="1"/>
            <a:r>
              <a:rPr lang="en-US" sz="1800" dirty="0"/>
              <a:t>If there is </a:t>
            </a:r>
            <a:r>
              <a:rPr lang="en-US" sz="1800" b="1" dirty="0">
                <a:solidFill>
                  <a:schemeClr val="accent1"/>
                </a:solidFill>
              </a:rPr>
              <a:t>confusion</a:t>
            </a:r>
            <a:r>
              <a:rPr lang="en-US" sz="1800" dirty="0"/>
              <a:t>, should I fix it by changing the rules or by explaining them more clearly?</a:t>
            </a:r>
          </a:p>
          <a:p>
            <a:pPr lvl="1"/>
            <a:r>
              <a:rPr lang="en-US" sz="1800" dirty="0"/>
              <a:t>Are there “</a:t>
            </a:r>
            <a:r>
              <a:rPr lang="en-US" sz="1800" b="1" dirty="0">
                <a:solidFill>
                  <a:schemeClr val="accent1"/>
                </a:solidFill>
              </a:rPr>
              <a:t>laws</a:t>
            </a:r>
            <a:r>
              <a:rPr lang="en-US" sz="1800" dirty="0"/>
              <a:t>” or “</a:t>
            </a:r>
            <a:r>
              <a:rPr lang="en-US" sz="1800" b="1" dirty="0">
                <a:solidFill>
                  <a:schemeClr val="accent1"/>
                </a:solidFill>
              </a:rPr>
              <a:t>house rules</a:t>
            </a:r>
            <a:r>
              <a:rPr lang="en-US" sz="1800" dirty="0"/>
              <a:t>” that are forming as the game develops?</a:t>
            </a:r>
          </a:p>
          <a:p>
            <a:pPr marL="714375" lvl="1" indent="-257175">
              <a:buFont typeface="Arial" panose="020B0604020202020204" pitchFamily="34" charset="0"/>
              <a:buChar char="•"/>
            </a:pPr>
            <a:endParaRPr lang="en-US" sz="1050" dirty="0"/>
          </a:p>
          <a:p>
            <a:endParaRPr lang="en-US" sz="2800" dirty="0"/>
          </a:p>
          <a:p>
            <a:endParaRPr lang="de-DE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561FEA60-4DED-60D7-49AC-A4AE698D3ECC}"/>
              </a:ext>
            </a:extLst>
          </p:cNvPr>
          <p:cNvSpPr txBox="1">
            <a:spLocks/>
          </p:cNvSpPr>
          <p:nvPr/>
        </p:nvSpPr>
        <p:spPr>
          <a:xfrm>
            <a:off x="6096000" y="1268413"/>
            <a:ext cx="5400675" cy="4679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marR="0" indent="-252000" algn="l" defTabSz="284400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rgbClr val="5079BC"/>
              </a:buClr>
              <a:buSzPts val="2400"/>
              <a:buFont typeface="Wingdings" panose="05000000000000000000" pitchFamily="2" charset="2"/>
              <a:buChar char="§"/>
              <a:tabLst/>
              <a:defRPr lang="de-DE" sz="2200" b="0" kern="1200" noProof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1pPr>
            <a:lvl2pPr marL="53816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0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2pPr>
            <a:lvl3pPr marL="808038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8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3pPr>
            <a:lvl4pPr marL="1077913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defRPr>
            </a:lvl4pPr>
            <a:lvl5pPr marL="1346200" indent="-252000" algn="l" defTabSz="914400" rtl="0" eaLnBrk="1" latinLnBrk="0" hangingPunct="1">
              <a:lnSpc>
                <a:spcPct val="110000"/>
              </a:lnSpc>
              <a:spcBef>
                <a:spcPts val="300"/>
              </a:spcBef>
              <a:spcAft>
                <a:spcPts val="400"/>
              </a:spcAft>
              <a:buClr>
                <a:schemeClr val="accent2"/>
              </a:buClr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  <a:sym typeface="Wingdings" panose="05000000000000000000" pitchFamily="2" charset="2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accent1"/>
                </a:solidFill>
              </a:rPr>
              <a:t>Goals</a:t>
            </a:r>
            <a:endParaRPr lang="en-US" sz="2800" b="1" dirty="0">
              <a:solidFill>
                <a:schemeClr val="accent1"/>
              </a:solidFill>
            </a:endParaRPr>
          </a:p>
          <a:p>
            <a:pPr lvl="1"/>
            <a:r>
              <a:rPr lang="en-US" sz="1800" dirty="0"/>
              <a:t>What is the ultimate </a:t>
            </a:r>
            <a:r>
              <a:rPr lang="en-US" sz="1800" b="1" dirty="0">
                <a:solidFill>
                  <a:schemeClr val="accent1"/>
                </a:solidFill>
              </a:rPr>
              <a:t>goal</a:t>
            </a:r>
            <a:r>
              <a:rPr lang="en-US" sz="1800" dirty="0"/>
              <a:t> of my game?</a:t>
            </a:r>
          </a:p>
          <a:p>
            <a:pPr lvl="1"/>
            <a:r>
              <a:rPr lang="en-US" sz="1800" dirty="0"/>
              <a:t>Is that goal </a:t>
            </a:r>
            <a:r>
              <a:rPr lang="en-US" sz="1800" b="1" dirty="0">
                <a:solidFill>
                  <a:schemeClr val="accent1"/>
                </a:solidFill>
              </a:rPr>
              <a:t>clear</a:t>
            </a:r>
            <a:r>
              <a:rPr lang="en-US" sz="1800" dirty="0"/>
              <a:t> to players?</a:t>
            </a:r>
          </a:p>
          <a:p>
            <a:pPr lvl="1"/>
            <a:r>
              <a:rPr lang="en-US" sz="1800" dirty="0"/>
              <a:t>Is there a </a:t>
            </a:r>
            <a:r>
              <a:rPr lang="en-US" sz="1800" b="1" dirty="0">
                <a:solidFill>
                  <a:schemeClr val="accent1"/>
                </a:solidFill>
              </a:rPr>
              <a:t>series</a:t>
            </a:r>
            <a:r>
              <a:rPr lang="en-US" sz="1800" dirty="0"/>
              <a:t> of goals?</a:t>
            </a:r>
          </a:p>
          <a:p>
            <a:pPr lvl="1"/>
            <a:r>
              <a:rPr lang="en-US" sz="1800" dirty="0"/>
              <a:t>Are the </a:t>
            </a:r>
            <a:r>
              <a:rPr lang="en-US" sz="1800" b="1" dirty="0">
                <a:solidFill>
                  <a:schemeClr val="accent1"/>
                </a:solidFill>
              </a:rPr>
              <a:t>different</a:t>
            </a:r>
            <a:r>
              <a:rPr lang="en-US" sz="1800" dirty="0"/>
              <a:t> goals related to each other?</a:t>
            </a:r>
          </a:p>
          <a:p>
            <a:pPr lvl="1"/>
            <a:r>
              <a:rPr lang="en-US" sz="1800" dirty="0"/>
              <a:t>Are they </a:t>
            </a:r>
            <a:r>
              <a:rPr lang="en-US" sz="1800" b="1" dirty="0">
                <a:solidFill>
                  <a:schemeClr val="accent1"/>
                </a:solidFill>
              </a:rPr>
              <a:t>concrete</a:t>
            </a:r>
            <a:r>
              <a:rPr lang="en-US" sz="1800" dirty="0"/>
              <a:t>, </a:t>
            </a:r>
            <a:r>
              <a:rPr lang="en-US" sz="1800" b="1" dirty="0">
                <a:solidFill>
                  <a:schemeClr val="accent1"/>
                </a:solidFill>
              </a:rPr>
              <a:t>achievable</a:t>
            </a:r>
            <a:r>
              <a:rPr lang="en-US" sz="1800" dirty="0"/>
              <a:t>, and </a:t>
            </a:r>
            <a:r>
              <a:rPr lang="en-US" sz="1800" b="1" dirty="0">
                <a:solidFill>
                  <a:schemeClr val="accent1"/>
                </a:solidFill>
              </a:rPr>
              <a:t>rewarding</a:t>
            </a:r>
            <a:r>
              <a:rPr lang="en-US" sz="1800" dirty="0"/>
              <a:t>?</a:t>
            </a:r>
          </a:p>
          <a:p>
            <a:pPr lvl="1"/>
            <a:r>
              <a:rPr lang="en-US" sz="1800" dirty="0"/>
              <a:t>Do I have a good </a:t>
            </a:r>
            <a:r>
              <a:rPr lang="en-US" sz="1800" b="1" dirty="0">
                <a:solidFill>
                  <a:schemeClr val="accent1"/>
                </a:solidFill>
              </a:rPr>
              <a:t>balance</a:t>
            </a:r>
            <a:r>
              <a:rPr lang="en-US" sz="1800" dirty="0"/>
              <a:t> of short- and long-term goals?</a:t>
            </a:r>
          </a:p>
          <a:p>
            <a:pPr lvl="1"/>
            <a:r>
              <a:rPr lang="en-US" sz="1800" dirty="0"/>
              <a:t>Do players have a </a:t>
            </a:r>
            <a:r>
              <a:rPr lang="en-US" sz="1800" b="1" dirty="0">
                <a:solidFill>
                  <a:schemeClr val="accent1"/>
                </a:solidFill>
              </a:rPr>
              <a:t>chance</a:t>
            </a:r>
            <a:r>
              <a:rPr lang="en-US" sz="1800" dirty="0"/>
              <a:t> to decide on their own goals?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2800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3BC31BCE-FE70-DA23-0E81-1CE6BFDCC764}"/>
              </a:ext>
            </a:extLst>
          </p:cNvPr>
          <p:cNvSpPr/>
          <p:nvPr/>
        </p:nvSpPr>
        <p:spPr>
          <a:xfrm>
            <a:off x="3842026" y="5677415"/>
            <a:ext cx="4695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Note: Only the rules lead to the goals….</a:t>
            </a:r>
          </a:p>
        </p:txBody>
      </p:sp>
    </p:spTree>
    <p:extLst>
      <p:ext uri="{BB962C8B-B14F-4D97-AF65-F5344CB8AC3E}">
        <p14:creationId xmlns:p14="http://schemas.microsoft.com/office/powerpoint/2010/main" val="34491380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9E703-D9E0-396D-4F8A-D06AA7438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C8F08F-72C5-E01F-B705-3EBA033C4AD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44DFAA-06D3-70EF-8575-E06B0282C15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96356E4-9AD9-CBA3-066D-DC39D94D293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FD6D94F-EDAD-A2E5-C963-24D119C762F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www.technodo.com/wp-content/uploads/2012/02/mass-effect-2-illusive-man.jpg">
            <a:extLst>
              <a:ext uri="{FF2B5EF4-FFF2-40B4-BE49-F238E27FC236}">
                <a16:creationId xmlns:a16="http://schemas.microsoft.com/office/drawing/2014/main" id="{C6ED2A69-A79E-BD21-066C-2470C3AA0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110" y="-64623"/>
            <a:ext cx="12420220" cy="698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5">
            <a:extLst>
              <a:ext uri="{FF2B5EF4-FFF2-40B4-BE49-F238E27FC236}">
                <a16:creationId xmlns:a16="http://schemas.microsoft.com/office/drawing/2014/main" id="{B1689D96-76B9-E0B0-908C-91E24891FFDB}"/>
              </a:ext>
            </a:extLst>
          </p:cNvPr>
          <p:cNvSpPr txBox="1">
            <a:spLocks/>
          </p:cNvSpPr>
          <p:nvPr/>
        </p:nvSpPr>
        <p:spPr>
          <a:xfrm>
            <a:off x="-140677" y="5470158"/>
            <a:ext cx="12473354" cy="76605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1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… and the rules have to cover all circumstances!</a:t>
            </a:r>
          </a:p>
        </p:txBody>
      </p:sp>
    </p:spTree>
    <p:extLst>
      <p:ext uri="{BB962C8B-B14F-4D97-AF65-F5344CB8AC3E}">
        <p14:creationId xmlns:p14="http://schemas.microsoft.com/office/powerpoint/2010/main" val="10597128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847663-60EC-7A3D-A7DD-DDEF702E8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Gameplay &amp; Game </a:t>
            </a:r>
            <a:r>
              <a:rPr lang="de-DE" dirty="0" err="1"/>
              <a:t>Mechanics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0A730E1-FAEC-A052-8C69-24453116D92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2EDA66-5A12-A5AD-3FC8-9CB0DE8807C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044BE06-4EA4-C638-3DE3-24E47721414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A5F326-E27D-B429-0029-C1276429FDA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Gameplay ≠ Game Mechanics</a:t>
            </a:r>
          </a:p>
          <a:p>
            <a:r>
              <a:rPr lang="en-US" dirty="0"/>
              <a:t>“Gameplay is the specific way in which players interact with a game.” </a:t>
            </a:r>
            <a:r>
              <a:rPr lang="en-US" sz="1200" dirty="0"/>
              <a:t>Wikipedia.org</a:t>
            </a:r>
          </a:p>
          <a:p>
            <a:r>
              <a:rPr lang="en-US" dirty="0"/>
              <a:t>“A series of interesting choices.” </a:t>
            </a:r>
            <a:r>
              <a:rPr lang="en-US" sz="1200" dirty="0"/>
              <a:t>Sid Meier</a:t>
            </a:r>
          </a:p>
          <a:p>
            <a:r>
              <a:rPr lang="en-US" dirty="0"/>
              <a:t>“One or more causally linked series of challenges in a simulated environment.” </a:t>
            </a:r>
            <a:r>
              <a:rPr lang="en-US" sz="1200" dirty="0"/>
              <a:t>Andrew Rollings und Ernest Adams</a:t>
            </a:r>
            <a:br>
              <a:rPr lang="en-US" dirty="0"/>
            </a:br>
            <a:endParaRPr lang="en-US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pic>
        <p:nvPicPr>
          <p:cNvPr id="7" name="Picture 2" descr="SURPRISE,&#10;&#10;DELIGHT,&#10;&#10;RANDOMNESS,&#10;&#10;POSSIBILITIES&#10;&#10;(BUT NO GOAL)&#10; ">
            <a:extLst>
              <a:ext uri="{FF2B5EF4-FFF2-40B4-BE49-F238E27FC236}">
                <a16:creationId xmlns:a16="http://schemas.microsoft.com/office/drawing/2014/main" id="{A55F4769-FDAD-AE7C-D025-FBCF98D81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9"/>
          <a:stretch/>
        </p:blipFill>
        <p:spPr bwMode="auto">
          <a:xfrm>
            <a:off x="8348734" y="4069324"/>
            <a:ext cx="3147940" cy="2001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6949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5E6C1F-4BE4-8260-F5F4-3A1A75175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E1B38C-8388-2C9F-EFDF-695C4FA9242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79A9E90-7367-7A60-2ADE-554B0C57FC3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27518B-11AC-6674-2A4D-BDCC925EAFC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A140307-531F-A9F5-C831-AE68186DDCE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4" descr="https://images6.alphacoders.com/676/676334.jpg">
            <a:extLst>
              <a:ext uri="{FF2B5EF4-FFF2-40B4-BE49-F238E27FC236}">
                <a16:creationId xmlns:a16="http://schemas.microsoft.com/office/drawing/2014/main" id="{173773DF-33F3-C5ED-29B9-DF606DC39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B22A22-421B-179B-0AFF-52925D5A958D}"/>
              </a:ext>
            </a:extLst>
          </p:cNvPr>
          <p:cNvSpPr txBox="1">
            <a:spLocks/>
          </p:cNvSpPr>
          <p:nvPr/>
        </p:nvSpPr>
        <p:spPr>
          <a:xfrm>
            <a:off x="695324" y="3663950"/>
            <a:ext cx="7820025" cy="13112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Game Art</a:t>
            </a:r>
          </a:p>
        </p:txBody>
      </p:sp>
    </p:spTree>
    <p:extLst>
      <p:ext uri="{BB962C8B-B14F-4D97-AF65-F5344CB8AC3E}">
        <p14:creationId xmlns:p14="http://schemas.microsoft.com/office/powerpoint/2010/main" val="31648769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04776E0F-E1CC-199B-C822-8B7015D3F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Aesthetics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8ED139C-44DE-0956-22D1-6DCA10F1EA8C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50CDAC-34BB-4C9A-BB6E-E9C38B0E65D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F10E0FB4-60BC-FAD8-55DC-D8860A5F5E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18" name="Textplatzhalter 17">
            <a:extLst>
              <a:ext uri="{FF2B5EF4-FFF2-40B4-BE49-F238E27FC236}">
                <a16:creationId xmlns:a16="http://schemas.microsoft.com/office/drawing/2014/main" id="{39934A8A-BD1E-9442-1594-C415F3BBAD5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 dirty="0"/>
              <a:t>Look and Feel of a game is defined by its </a:t>
            </a:r>
            <a:r>
              <a:rPr lang="en-US" b="1" dirty="0">
                <a:solidFill>
                  <a:schemeClr val="accent1"/>
                </a:solidFill>
              </a:rPr>
              <a:t>style guide</a:t>
            </a:r>
            <a:r>
              <a:rPr lang="en-US" b="1" dirty="0"/>
              <a:t>.</a:t>
            </a:r>
          </a:p>
          <a:p>
            <a:r>
              <a:rPr lang="en-US" dirty="0"/>
              <a:t>Documents are abstract, </a:t>
            </a:r>
            <a:r>
              <a:rPr lang="en-US" b="1" dirty="0">
                <a:solidFill>
                  <a:schemeClr val="accent1"/>
                </a:solidFill>
              </a:rPr>
              <a:t>illustrations are concrete</a:t>
            </a:r>
            <a:r>
              <a:rPr lang="en-US" dirty="0"/>
              <a:t>.</a:t>
            </a:r>
          </a:p>
          <a:p>
            <a:r>
              <a:rPr lang="en-US" dirty="0"/>
              <a:t>A well-rendered image of a good idea is compelling in a way that few people can resist (but also increases expectations).</a:t>
            </a:r>
          </a:p>
          <a:p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97BE75B7-46E6-DD00-1722-59BD32754CE4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altLang="de-DE" sz="1000" dirty="0">
                <a:latin typeface="Segoe" panose="020B0502040200020203" pitchFamily="34" charset="0"/>
              </a:rPr>
              <a:t>Microsoft Flight Simulator X: DirectX 10-Screenshots, 2011, http://www.pcgames.de/Flight-Simulator-X-PC-123220/News/Microsoft-Flight-Simulator-X-Erste-grandiose-DirectX-10-Screenshots-veroeffentlicht-PC-Games-vor-5-Jahren-841187/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8F73611-DF0A-15F2-96B8-9EDDEBC20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0507" y="3537994"/>
            <a:ext cx="3559874" cy="177879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CFCF250A-8ECE-FFA8-5DB0-0CFF85FFD06E}"/>
              </a:ext>
            </a:extLst>
          </p:cNvPr>
          <p:cNvSpPr/>
          <p:nvPr/>
        </p:nvSpPr>
        <p:spPr>
          <a:xfrm>
            <a:off x="2214272" y="3537994"/>
            <a:ext cx="3559874" cy="177879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Freihandform 20">
            <a:extLst>
              <a:ext uri="{FF2B5EF4-FFF2-40B4-BE49-F238E27FC236}">
                <a16:creationId xmlns:a16="http://schemas.microsoft.com/office/drawing/2014/main" id="{743C5EF9-6416-C8F3-FADD-6C9F5809B535}"/>
              </a:ext>
            </a:extLst>
          </p:cNvPr>
          <p:cNvSpPr/>
          <p:nvPr/>
        </p:nvSpPr>
        <p:spPr>
          <a:xfrm>
            <a:off x="2277137" y="3785167"/>
            <a:ext cx="3480435" cy="1120140"/>
          </a:xfrm>
          <a:custGeom>
            <a:avLst/>
            <a:gdLst>
              <a:gd name="connsiteX0" fmla="*/ 0 w 4640580"/>
              <a:gd name="connsiteY0" fmla="*/ 632460 h 1493520"/>
              <a:gd name="connsiteX1" fmla="*/ 60960 w 4640580"/>
              <a:gd name="connsiteY1" fmla="*/ 708660 h 1493520"/>
              <a:gd name="connsiteX2" fmla="*/ 91440 w 4640580"/>
              <a:gd name="connsiteY2" fmla="*/ 746760 h 1493520"/>
              <a:gd name="connsiteX3" fmla="*/ 137160 w 4640580"/>
              <a:gd name="connsiteY3" fmla="*/ 777240 h 1493520"/>
              <a:gd name="connsiteX4" fmla="*/ 182880 w 4640580"/>
              <a:gd name="connsiteY4" fmla="*/ 815340 h 1493520"/>
              <a:gd name="connsiteX5" fmla="*/ 426720 w 4640580"/>
              <a:gd name="connsiteY5" fmla="*/ 952500 h 1493520"/>
              <a:gd name="connsiteX6" fmla="*/ 556260 w 4640580"/>
              <a:gd name="connsiteY6" fmla="*/ 998220 h 1493520"/>
              <a:gd name="connsiteX7" fmla="*/ 617220 w 4640580"/>
              <a:gd name="connsiteY7" fmla="*/ 1036320 h 1493520"/>
              <a:gd name="connsiteX8" fmla="*/ 662940 w 4640580"/>
              <a:gd name="connsiteY8" fmla="*/ 1051560 h 1493520"/>
              <a:gd name="connsiteX9" fmla="*/ 701040 w 4640580"/>
              <a:gd name="connsiteY9" fmla="*/ 1066800 h 1493520"/>
              <a:gd name="connsiteX10" fmla="*/ 731520 w 4640580"/>
              <a:gd name="connsiteY10" fmla="*/ 1074420 h 1493520"/>
              <a:gd name="connsiteX11" fmla="*/ 815340 w 4640580"/>
              <a:gd name="connsiteY11" fmla="*/ 1112520 h 1493520"/>
              <a:gd name="connsiteX12" fmla="*/ 868680 w 4640580"/>
              <a:gd name="connsiteY12" fmla="*/ 1127760 h 1493520"/>
              <a:gd name="connsiteX13" fmla="*/ 937260 w 4640580"/>
              <a:gd name="connsiteY13" fmla="*/ 1158240 h 1493520"/>
              <a:gd name="connsiteX14" fmla="*/ 982980 w 4640580"/>
              <a:gd name="connsiteY14" fmla="*/ 1165860 h 1493520"/>
              <a:gd name="connsiteX15" fmla="*/ 1028700 w 4640580"/>
              <a:gd name="connsiteY15" fmla="*/ 1181100 h 1493520"/>
              <a:gd name="connsiteX16" fmla="*/ 1097280 w 4640580"/>
              <a:gd name="connsiteY16" fmla="*/ 1196340 h 1493520"/>
              <a:gd name="connsiteX17" fmla="*/ 1120140 w 4640580"/>
              <a:gd name="connsiteY17" fmla="*/ 1211580 h 1493520"/>
              <a:gd name="connsiteX18" fmla="*/ 1158240 w 4640580"/>
              <a:gd name="connsiteY18" fmla="*/ 1219200 h 1493520"/>
              <a:gd name="connsiteX19" fmla="*/ 1181100 w 4640580"/>
              <a:gd name="connsiteY19" fmla="*/ 1226820 h 1493520"/>
              <a:gd name="connsiteX20" fmla="*/ 1226820 w 4640580"/>
              <a:gd name="connsiteY20" fmla="*/ 1234440 h 1493520"/>
              <a:gd name="connsiteX21" fmla="*/ 1272540 w 4640580"/>
              <a:gd name="connsiteY21" fmla="*/ 1249680 h 1493520"/>
              <a:gd name="connsiteX22" fmla="*/ 1295400 w 4640580"/>
              <a:gd name="connsiteY22" fmla="*/ 1257300 h 1493520"/>
              <a:gd name="connsiteX23" fmla="*/ 1356360 w 4640580"/>
              <a:gd name="connsiteY23" fmla="*/ 1272540 h 1493520"/>
              <a:gd name="connsiteX24" fmla="*/ 1386840 w 4640580"/>
              <a:gd name="connsiteY24" fmla="*/ 1287780 h 1493520"/>
              <a:gd name="connsiteX25" fmla="*/ 1432560 w 4640580"/>
              <a:gd name="connsiteY25" fmla="*/ 1303020 h 1493520"/>
              <a:gd name="connsiteX26" fmla="*/ 1493520 w 4640580"/>
              <a:gd name="connsiteY26" fmla="*/ 1333500 h 1493520"/>
              <a:gd name="connsiteX27" fmla="*/ 1516380 w 4640580"/>
              <a:gd name="connsiteY27" fmla="*/ 1341120 h 1493520"/>
              <a:gd name="connsiteX28" fmla="*/ 1569720 w 4640580"/>
              <a:gd name="connsiteY28" fmla="*/ 1363980 h 1493520"/>
              <a:gd name="connsiteX29" fmla="*/ 1615440 w 4640580"/>
              <a:gd name="connsiteY29" fmla="*/ 1394460 h 1493520"/>
              <a:gd name="connsiteX30" fmla="*/ 1661160 w 4640580"/>
              <a:gd name="connsiteY30" fmla="*/ 1417320 h 1493520"/>
              <a:gd name="connsiteX31" fmla="*/ 1684020 w 4640580"/>
              <a:gd name="connsiteY31" fmla="*/ 1432560 h 1493520"/>
              <a:gd name="connsiteX32" fmla="*/ 1714500 w 4640580"/>
              <a:gd name="connsiteY32" fmla="*/ 1440180 h 1493520"/>
              <a:gd name="connsiteX33" fmla="*/ 1760220 w 4640580"/>
              <a:gd name="connsiteY33" fmla="*/ 1455420 h 1493520"/>
              <a:gd name="connsiteX34" fmla="*/ 1828800 w 4640580"/>
              <a:gd name="connsiteY34" fmla="*/ 1478280 h 1493520"/>
              <a:gd name="connsiteX35" fmla="*/ 1851660 w 4640580"/>
              <a:gd name="connsiteY35" fmla="*/ 1485900 h 1493520"/>
              <a:gd name="connsiteX36" fmla="*/ 1874520 w 4640580"/>
              <a:gd name="connsiteY36" fmla="*/ 1493520 h 1493520"/>
              <a:gd name="connsiteX37" fmla="*/ 2476500 w 4640580"/>
              <a:gd name="connsiteY37" fmla="*/ 1485900 h 1493520"/>
              <a:gd name="connsiteX38" fmla="*/ 2552700 w 4640580"/>
              <a:gd name="connsiteY38" fmla="*/ 1463040 h 1493520"/>
              <a:gd name="connsiteX39" fmla="*/ 2575560 w 4640580"/>
              <a:gd name="connsiteY39" fmla="*/ 1447800 h 1493520"/>
              <a:gd name="connsiteX40" fmla="*/ 2636520 w 4640580"/>
              <a:gd name="connsiteY40" fmla="*/ 1432560 h 1493520"/>
              <a:gd name="connsiteX41" fmla="*/ 2659380 w 4640580"/>
              <a:gd name="connsiteY41" fmla="*/ 1424940 h 1493520"/>
              <a:gd name="connsiteX42" fmla="*/ 2827020 w 4640580"/>
              <a:gd name="connsiteY42" fmla="*/ 1371600 h 1493520"/>
              <a:gd name="connsiteX43" fmla="*/ 2933700 w 4640580"/>
              <a:gd name="connsiteY43" fmla="*/ 1341120 h 1493520"/>
              <a:gd name="connsiteX44" fmla="*/ 3002280 w 4640580"/>
              <a:gd name="connsiteY44" fmla="*/ 1310640 h 1493520"/>
              <a:gd name="connsiteX45" fmla="*/ 3048000 w 4640580"/>
              <a:gd name="connsiteY45" fmla="*/ 1287780 h 1493520"/>
              <a:gd name="connsiteX46" fmla="*/ 3086100 w 4640580"/>
              <a:gd name="connsiteY46" fmla="*/ 1280160 h 1493520"/>
              <a:gd name="connsiteX47" fmla="*/ 3154680 w 4640580"/>
              <a:gd name="connsiteY47" fmla="*/ 1257300 h 1493520"/>
              <a:gd name="connsiteX48" fmla="*/ 3208020 w 4640580"/>
              <a:gd name="connsiteY48" fmla="*/ 1242060 h 1493520"/>
              <a:gd name="connsiteX49" fmla="*/ 3230880 w 4640580"/>
              <a:gd name="connsiteY49" fmla="*/ 1226820 h 1493520"/>
              <a:gd name="connsiteX50" fmla="*/ 3261360 w 4640580"/>
              <a:gd name="connsiteY50" fmla="*/ 1219200 h 1493520"/>
              <a:gd name="connsiteX51" fmla="*/ 3307080 w 4640580"/>
              <a:gd name="connsiteY51" fmla="*/ 1203960 h 1493520"/>
              <a:gd name="connsiteX52" fmla="*/ 3329940 w 4640580"/>
              <a:gd name="connsiteY52" fmla="*/ 1196340 h 1493520"/>
              <a:gd name="connsiteX53" fmla="*/ 3375660 w 4640580"/>
              <a:gd name="connsiteY53" fmla="*/ 1158240 h 1493520"/>
              <a:gd name="connsiteX54" fmla="*/ 3398520 w 4640580"/>
              <a:gd name="connsiteY54" fmla="*/ 1143000 h 1493520"/>
              <a:gd name="connsiteX55" fmla="*/ 3436620 w 4640580"/>
              <a:gd name="connsiteY55" fmla="*/ 1097280 h 1493520"/>
              <a:gd name="connsiteX56" fmla="*/ 3451860 w 4640580"/>
              <a:gd name="connsiteY56" fmla="*/ 1074420 h 1493520"/>
              <a:gd name="connsiteX57" fmla="*/ 3505200 w 4640580"/>
              <a:gd name="connsiteY57" fmla="*/ 1043940 h 1493520"/>
              <a:gd name="connsiteX58" fmla="*/ 3550920 w 4640580"/>
              <a:gd name="connsiteY58" fmla="*/ 990600 h 1493520"/>
              <a:gd name="connsiteX59" fmla="*/ 3573780 w 4640580"/>
              <a:gd name="connsiteY59" fmla="*/ 967740 h 1493520"/>
              <a:gd name="connsiteX60" fmla="*/ 3604260 w 4640580"/>
              <a:gd name="connsiteY60" fmla="*/ 914400 h 1493520"/>
              <a:gd name="connsiteX61" fmla="*/ 3627120 w 4640580"/>
              <a:gd name="connsiteY61" fmla="*/ 891540 h 1493520"/>
              <a:gd name="connsiteX62" fmla="*/ 3642360 w 4640580"/>
              <a:gd name="connsiteY62" fmla="*/ 861060 h 1493520"/>
              <a:gd name="connsiteX63" fmla="*/ 3657600 w 4640580"/>
              <a:gd name="connsiteY63" fmla="*/ 822960 h 1493520"/>
              <a:gd name="connsiteX64" fmla="*/ 3688080 w 4640580"/>
              <a:gd name="connsiteY64" fmla="*/ 800100 h 1493520"/>
              <a:gd name="connsiteX65" fmla="*/ 3771900 w 4640580"/>
              <a:gd name="connsiteY65" fmla="*/ 723900 h 1493520"/>
              <a:gd name="connsiteX66" fmla="*/ 3794760 w 4640580"/>
              <a:gd name="connsiteY66" fmla="*/ 685800 h 1493520"/>
              <a:gd name="connsiteX67" fmla="*/ 3840480 w 4640580"/>
              <a:gd name="connsiteY67" fmla="*/ 617220 h 1493520"/>
              <a:gd name="connsiteX68" fmla="*/ 3848100 w 4640580"/>
              <a:gd name="connsiteY68" fmla="*/ 594360 h 1493520"/>
              <a:gd name="connsiteX69" fmla="*/ 3901440 w 4640580"/>
              <a:gd name="connsiteY69" fmla="*/ 525780 h 1493520"/>
              <a:gd name="connsiteX70" fmla="*/ 3916680 w 4640580"/>
              <a:gd name="connsiteY70" fmla="*/ 480060 h 1493520"/>
              <a:gd name="connsiteX71" fmla="*/ 3962400 w 4640580"/>
              <a:gd name="connsiteY71" fmla="*/ 419100 h 1493520"/>
              <a:gd name="connsiteX72" fmla="*/ 3985260 w 4640580"/>
              <a:gd name="connsiteY72" fmla="*/ 396240 h 1493520"/>
              <a:gd name="connsiteX73" fmla="*/ 4008120 w 4640580"/>
              <a:gd name="connsiteY73" fmla="*/ 350520 h 1493520"/>
              <a:gd name="connsiteX74" fmla="*/ 4015740 w 4640580"/>
              <a:gd name="connsiteY74" fmla="*/ 327660 h 1493520"/>
              <a:gd name="connsiteX75" fmla="*/ 4038600 w 4640580"/>
              <a:gd name="connsiteY75" fmla="*/ 297180 h 1493520"/>
              <a:gd name="connsiteX76" fmla="*/ 4061460 w 4640580"/>
              <a:gd name="connsiteY76" fmla="*/ 243840 h 1493520"/>
              <a:gd name="connsiteX77" fmla="*/ 4069080 w 4640580"/>
              <a:gd name="connsiteY77" fmla="*/ 213360 h 1493520"/>
              <a:gd name="connsiteX78" fmla="*/ 4122420 w 4640580"/>
              <a:gd name="connsiteY78" fmla="*/ 121920 h 1493520"/>
              <a:gd name="connsiteX79" fmla="*/ 4152900 w 4640580"/>
              <a:gd name="connsiteY79" fmla="*/ 76200 h 1493520"/>
              <a:gd name="connsiteX80" fmla="*/ 4160520 w 4640580"/>
              <a:gd name="connsiteY80" fmla="*/ 45720 h 1493520"/>
              <a:gd name="connsiteX81" fmla="*/ 4175760 w 4640580"/>
              <a:gd name="connsiteY81" fmla="*/ 0 h 1493520"/>
              <a:gd name="connsiteX82" fmla="*/ 4198620 w 4640580"/>
              <a:gd name="connsiteY82" fmla="*/ 53340 h 1493520"/>
              <a:gd name="connsiteX83" fmla="*/ 4213860 w 4640580"/>
              <a:gd name="connsiteY83" fmla="*/ 76200 h 1493520"/>
              <a:gd name="connsiteX84" fmla="*/ 4236720 w 4640580"/>
              <a:gd name="connsiteY84" fmla="*/ 160020 h 1493520"/>
              <a:gd name="connsiteX85" fmla="*/ 4274820 w 4640580"/>
              <a:gd name="connsiteY85" fmla="*/ 228600 h 1493520"/>
              <a:gd name="connsiteX86" fmla="*/ 4297680 w 4640580"/>
              <a:gd name="connsiteY86" fmla="*/ 251460 h 1493520"/>
              <a:gd name="connsiteX87" fmla="*/ 4328160 w 4640580"/>
              <a:gd name="connsiteY87" fmla="*/ 304800 h 1493520"/>
              <a:gd name="connsiteX88" fmla="*/ 4343400 w 4640580"/>
              <a:gd name="connsiteY88" fmla="*/ 335280 h 1493520"/>
              <a:gd name="connsiteX89" fmla="*/ 4366260 w 4640580"/>
              <a:gd name="connsiteY89" fmla="*/ 365760 h 1493520"/>
              <a:gd name="connsiteX90" fmla="*/ 4389120 w 4640580"/>
              <a:gd name="connsiteY90" fmla="*/ 403860 h 1493520"/>
              <a:gd name="connsiteX91" fmla="*/ 4419600 w 4640580"/>
              <a:gd name="connsiteY91" fmla="*/ 449580 h 1493520"/>
              <a:gd name="connsiteX92" fmla="*/ 4511040 w 4640580"/>
              <a:gd name="connsiteY92" fmla="*/ 510540 h 1493520"/>
              <a:gd name="connsiteX93" fmla="*/ 4533900 w 4640580"/>
              <a:gd name="connsiteY93" fmla="*/ 525780 h 1493520"/>
              <a:gd name="connsiteX94" fmla="*/ 4556760 w 4640580"/>
              <a:gd name="connsiteY94" fmla="*/ 541020 h 1493520"/>
              <a:gd name="connsiteX95" fmla="*/ 4602480 w 4640580"/>
              <a:gd name="connsiteY95" fmla="*/ 563880 h 1493520"/>
              <a:gd name="connsiteX96" fmla="*/ 4640580 w 4640580"/>
              <a:gd name="connsiteY96" fmla="*/ 586740 h 1493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4640580" h="1493520">
                <a:moveTo>
                  <a:pt x="0" y="632460"/>
                </a:moveTo>
                <a:lnTo>
                  <a:pt x="60960" y="708660"/>
                </a:lnTo>
                <a:cubicBezTo>
                  <a:pt x="71120" y="721360"/>
                  <a:pt x="77908" y="737738"/>
                  <a:pt x="91440" y="746760"/>
                </a:cubicBezTo>
                <a:cubicBezTo>
                  <a:pt x="106680" y="756920"/>
                  <a:pt x="122507" y="766250"/>
                  <a:pt x="137160" y="777240"/>
                </a:cubicBezTo>
                <a:cubicBezTo>
                  <a:pt x="153030" y="789143"/>
                  <a:pt x="166628" y="803964"/>
                  <a:pt x="182880" y="815340"/>
                </a:cubicBezTo>
                <a:cubicBezTo>
                  <a:pt x="243457" y="857744"/>
                  <a:pt x="359487" y="930089"/>
                  <a:pt x="426720" y="952500"/>
                </a:cubicBezTo>
                <a:cubicBezTo>
                  <a:pt x="446334" y="959038"/>
                  <a:pt x="535379" y="987780"/>
                  <a:pt x="556260" y="998220"/>
                </a:cubicBezTo>
                <a:cubicBezTo>
                  <a:pt x="577693" y="1008936"/>
                  <a:pt x="595787" y="1025604"/>
                  <a:pt x="617220" y="1036320"/>
                </a:cubicBezTo>
                <a:cubicBezTo>
                  <a:pt x="631588" y="1043504"/>
                  <a:pt x="647843" y="1046070"/>
                  <a:pt x="662940" y="1051560"/>
                </a:cubicBezTo>
                <a:cubicBezTo>
                  <a:pt x="675795" y="1056234"/>
                  <a:pt x="688064" y="1062475"/>
                  <a:pt x="701040" y="1066800"/>
                </a:cubicBezTo>
                <a:cubicBezTo>
                  <a:pt x="710975" y="1070112"/>
                  <a:pt x="721585" y="1071108"/>
                  <a:pt x="731520" y="1074420"/>
                </a:cubicBezTo>
                <a:cubicBezTo>
                  <a:pt x="801306" y="1097682"/>
                  <a:pt x="737622" y="1081433"/>
                  <a:pt x="815340" y="1112520"/>
                </a:cubicBezTo>
                <a:cubicBezTo>
                  <a:pt x="912010" y="1151188"/>
                  <a:pt x="791096" y="1094510"/>
                  <a:pt x="868680" y="1127760"/>
                </a:cubicBezTo>
                <a:cubicBezTo>
                  <a:pt x="897979" y="1140317"/>
                  <a:pt x="904767" y="1149378"/>
                  <a:pt x="937260" y="1158240"/>
                </a:cubicBezTo>
                <a:cubicBezTo>
                  <a:pt x="952166" y="1162305"/>
                  <a:pt x="967991" y="1162113"/>
                  <a:pt x="982980" y="1165860"/>
                </a:cubicBezTo>
                <a:cubicBezTo>
                  <a:pt x="998565" y="1169756"/>
                  <a:pt x="1013313" y="1176484"/>
                  <a:pt x="1028700" y="1181100"/>
                </a:cubicBezTo>
                <a:cubicBezTo>
                  <a:pt x="1050222" y="1187557"/>
                  <a:pt x="1075527" y="1191989"/>
                  <a:pt x="1097280" y="1196340"/>
                </a:cubicBezTo>
                <a:cubicBezTo>
                  <a:pt x="1104900" y="1201420"/>
                  <a:pt x="1111565" y="1208364"/>
                  <a:pt x="1120140" y="1211580"/>
                </a:cubicBezTo>
                <a:cubicBezTo>
                  <a:pt x="1132267" y="1216128"/>
                  <a:pt x="1145675" y="1216059"/>
                  <a:pt x="1158240" y="1219200"/>
                </a:cubicBezTo>
                <a:cubicBezTo>
                  <a:pt x="1166032" y="1221148"/>
                  <a:pt x="1173259" y="1225078"/>
                  <a:pt x="1181100" y="1226820"/>
                </a:cubicBezTo>
                <a:cubicBezTo>
                  <a:pt x="1196182" y="1230172"/>
                  <a:pt x="1211831" y="1230693"/>
                  <a:pt x="1226820" y="1234440"/>
                </a:cubicBezTo>
                <a:cubicBezTo>
                  <a:pt x="1242405" y="1238336"/>
                  <a:pt x="1257300" y="1244600"/>
                  <a:pt x="1272540" y="1249680"/>
                </a:cubicBezTo>
                <a:cubicBezTo>
                  <a:pt x="1280160" y="1252220"/>
                  <a:pt x="1287608" y="1255352"/>
                  <a:pt x="1295400" y="1257300"/>
                </a:cubicBezTo>
                <a:cubicBezTo>
                  <a:pt x="1315720" y="1262380"/>
                  <a:pt x="1337626" y="1263173"/>
                  <a:pt x="1356360" y="1272540"/>
                </a:cubicBezTo>
                <a:cubicBezTo>
                  <a:pt x="1366520" y="1277620"/>
                  <a:pt x="1376293" y="1283561"/>
                  <a:pt x="1386840" y="1287780"/>
                </a:cubicBezTo>
                <a:cubicBezTo>
                  <a:pt x="1401755" y="1293746"/>
                  <a:pt x="1418192" y="1295836"/>
                  <a:pt x="1432560" y="1303020"/>
                </a:cubicBezTo>
                <a:cubicBezTo>
                  <a:pt x="1452880" y="1313180"/>
                  <a:pt x="1471967" y="1326316"/>
                  <a:pt x="1493520" y="1333500"/>
                </a:cubicBezTo>
                <a:cubicBezTo>
                  <a:pt x="1501140" y="1336040"/>
                  <a:pt x="1508997" y="1337956"/>
                  <a:pt x="1516380" y="1341120"/>
                </a:cubicBezTo>
                <a:cubicBezTo>
                  <a:pt x="1582292" y="1369368"/>
                  <a:pt x="1516109" y="1346110"/>
                  <a:pt x="1569720" y="1363980"/>
                </a:cubicBezTo>
                <a:cubicBezTo>
                  <a:pt x="1607137" y="1401397"/>
                  <a:pt x="1575740" y="1376816"/>
                  <a:pt x="1615440" y="1394460"/>
                </a:cubicBezTo>
                <a:cubicBezTo>
                  <a:pt x="1631010" y="1401380"/>
                  <a:pt x="1646265" y="1409045"/>
                  <a:pt x="1661160" y="1417320"/>
                </a:cubicBezTo>
                <a:cubicBezTo>
                  <a:pt x="1669166" y="1421768"/>
                  <a:pt x="1675602" y="1428952"/>
                  <a:pt x="1684020" y="1432560"/>
                </a:cubicBezTo>
                <a:cubicBezTo>
                  <a:pt x="1693646" y="1436685"/>
                  <a:pt x="1704469" y="1437171"/>
                  <a:pt x="1714500" y="1440180"/>
                </a:cubicBezTo>
                <a:cubicBezTo>
                  <a:pt x="1729887" y="1444796"/>
                  <a:pt x="1744980" y="1450340"/>
                  <a:pt x="1760220" y="1455420"/>
                </a:cubicBezTo>
                <a:lnTo>
                  <a:pt x="1828800" y="1478280"/>
                </a:lnTo>
                <a:lnTo>
                  <a:pt x="1851660" y="1485900"/>
                </a:lnTo>
                <a:lnTo>
                  <a:pt x="1874520" y="1493520"/>
                </a:lnTo>
                <a:lnTo>
                  <a:pt x="2476500" y="1485900"/>
                </a:lnTo>
                <a:cubicBezTo>
                  <a:pt x="2487548" y="1485634"/>
                  <a:pt x="2550757" y="1464335"/>
                  <a:pt x="2552700" y="1463040"/>
                </a:cubicBezTo>
                <a:cubicBezTo>
                  <a:pt x="2560320" y="1457960"/>
                  <a:pt x="2566953" y="1450930"/>
                  <a:pt x="2575560" y="1447800"/>
                </a:cubicBezTo>
                <a:cubicBezTo>
                  <a:pt x="2595244" y="1440642"/>
                  <a:pt x="2616649" y="1439184"/>
                  <a:pt x="2636520" y="1432560"/>
                </a:cubicBezTo>
                <a:cubicBezTo>
                  <a:pt x="2644140" y="1430020"/>
                  <a:pt x="2651859" y="1427760"/>
                  <a:pt x="2659380" y="1424940"/>
                </a:cubicBezTo>
                <a:cubicBezTo>
                  <a:pt x="2881274" y="1341730"/>
                  <a:pt x="2657065" y="1418810"/>
                  <a:pt x="2827020" y="1371600"/>
                </a:cubicBezTo>
                <a:cubicBezTo>
                  <a:pt x="2965649" y="1333092"/>
                  <a:pt x="2840925" y="1359675"/>
                  <a:pt x="2933700" y="1341120"/>
                </a:cubicBezTo>
                <a:cubicBezTo>
                  <a:pt x="3046848" y="1273231"/>
                  <a:pt x="2910714" y="1349882"/>
                  <a:pt x="3002280" y="1310640"/>
                </a:cubicBezTo>
                <a:cubicBezTo>
                  <a:pt x="3054428" y="1288291"/>
                  <a:pt x="2996626" y="1300623"/>
                  <a:pt x="3048000" y="1287780"/>
                </a:cubicBezTo>
                <a:cubicBezTo>
                  <a:pt x="3060565" y="1284639"/>
                  <a:pt x="3073647" y="1283718"/>
                  <a:pt x="3086100" y="1280160"/>
                </a:cubicBezTo>
                <a:cubicBezTo>
                  <a:pt x="3109269" y="1273540"/>
                  <a:pt x="3131303" y="1263144"/>
                  <a:pt x="3154680" y="1257300"/>
                </a:cubicBezTo>
                <a:cubicBezTo>
                  <a:pt x="3164446" y="1254859"/>
                  <a:pt x="3197088" y="1247526"/>
                  <a:pt x="3208020" y="1242060"/>
                </a:cubicBezTo>
                <a:cubicBezTo>
                  <a:pt x="3216211" y="1237964"/>
                  <a:pt x="3222462" y="1230428"/>
                  <a:pt x="3230880" y="1226820"/>
                </a:cubicBezTo>
                <a:cubicBezTo>
                  <a:pt x="3240506" y="1222695"/>
                  <a:pt x="3251329" y="1222209"/>
                  <a:pt x="3261360" y="1219200"/>
                </a:cubicBezTo>
                <a:cubicBezTo>
                  <a:pt x="3276747" y="1214584"/>
                  <a:pt x="3291840" y="1209040"/>
                  <a:pt x="3307080" y="1203960"/>
                </a:cubicBezTo>
                <a:cubicBezTo>
                  <a:pt x="3314700" y="1201420"/>
                  <a:pt x="3323257" y="1200795"/>
                  <a:pt x="3329940" y="1196340"/>
                </a:cubicBezTo>
                <a:cubicBezTo>
                  <a:pt x="3386697" y="1158502"/>
                  <a:pt x="3316988" y="1207133"/>
                  <a:pt x="3375660" y="1158240"/>
                </a:cubicBezTo>
                <a:cubicBezTo>
                  <a:pt x="3382695" y="1152377"/>
                  <a:pt x="3390900" y="1148080"/>
                  <a:pt x="3398520" y="1143000"/>
                </a:cubicBezTo>
                <a:cubicBezTo>
                  <a:pt x="3431215" y="1077610"/>
                  <a:pt x="3393538" y="1140362"/>
                  <a:pt x="3436620" y="1097280"/>
                </a:cubicBezTo>
                <a:cubicBezTo>
                  <a:pt x="3443096" y="1090804"/>
                  <a:pt x="3445384" y="1080896"/>
                  <a:pt x="3451860" y="1074420"/>
                </a:cubicBezTo>
                <a:cubicBezTo>
                  <a:pt x="3474926" y="1051354"/>
                  <a:pt x="3479045" y="1052658"/>
                  <a:pt x="3505200" y="1043940"/>
                </a:cubicBezTo>
                <a:cubicBezTo>
                  <a:pt x="3561924" y="987216"/>
                  <a:pt x="3492268" y="1059027"/>
                  <a:pt x="3550920" y="990600"/>
                </a:cubicBezTo>
                <a:cubicBezTo>
                  <a:pt x="3557933" y="982418"/>
                  <a:pt x="3567600" y="976568"/>
                  <a:pt x="3573780" y="967740"/>
                </a:cubicBezTo>
                <a:cubicBezTo>
                  <a:pt x="3585523" y="950964"/>
                  <a:pt x="3592517" y="931176"/>
                  <a:pt x="3604260" y="914400"/>
                </a:cubicBezTo>
                <a:cubicBezTo>
                  <a:pt x="3610440" y="905572"/>
                  <a:pt x="3620856" y="900309"/>
                  <a:pt x="3627120" y="891540"/>
                </a:cubicBezTo>
                <a:cubicBezTo>
                  <a:pt x="3633722" y="882297"/>
                  <a:pt x="3637747" y="871440"/>
                  <a:pt x="3642360" y="861060"/>
                </a:cubicBezTo>
                <a:cubicBezTo>
                  <a:pt x="3647915" y="848561"/>
                  <a:pt x="3649393" y="833903"/>
                  <a:pt x="3657600" y="822960"/>
                </a:cubicBezTo>
                <a:cubicBezTo>
                  <a:pt x="3665220" y="812800"/>
                  <a:pt x="3678683" y="808643"/>
                  <a:pt x="3688080" y="800100"/>
                </a:cubicBezTo>
                <a:cubicBezTo>
                  <a:pt x="3786012" y="711071"/>
                  <a:pt x="3703318" y="775337"/>
                  <a:pt x="3771900" y="723900"/>
                </a:cubicBezTo>
                <a:cubicBezTo>
                  <a:pt x="3779520" y="711200"/>
                  <a:pt x="3786545" y="698123"/>
                  <a:pt x="3794760" y="685800"/>
                </a:cubicBezTo>
                <a:cubicBezTo>
                  <a:pt x="3820285" y="647512"/>
                  <a:pt x="3818341" y="661498"/>
                  <a:pt x="3840480" y="617220"/>
                </a:cubicBezTo>
                <a:cubicBezTo>
                  <a:pt x="3844072" y="610036"/>
                  <a:pt x="3844199" y="601381"/>
                  <a:pt x="3848100" y="594360"/>
                </a:cubicBezTo>
                <a:cubicBezTo>
                  <a:pt x="3870886" y="553345"/>
                  <a:pt x="3873672" y="553548"/>
                  <a:pt x="3901440" y="525780"/>
                </a:cubicBezTo>
                <a:cubicBezTo>
                  <a:pt x="3906520" y="510540"/>
                  <a:pt x="3907041" y="492911"/>
                  <a:pt x="3916680" y="480060"/>
                </a:cubicBezTo>
                <a:cubicBezTo>
                  <a:pt x="3931920" y="459740"/>
                  <a:pt x="3944439" y="437061"/>
                  <a:pt x="3962400" y="419100"/>
                </a:cubicBezTo>
                <a:cubicBezTo>
                  <a:pt x="3970020" y="411480"/>
                  <a:pt x="3979282" y="405206"/>
                  <a:pt x="3985260" y="396240"/>
                </a:cubicBezTo>
                <a:cubicBezTo>
                  <a:pt x="3994711" y="382063"/>
                  <a:pt x="4001200" y="366090"/>
                  <a:pt x="4008120" y="350520"/>
                </a:cubicBezTo>
                <a:cubicBezTo>
                  <a:pt x="4011382" y="343180"/>
                  <a:pt x="4011755" y="334634"/>
                  <a:pt x="4015740" y="327660"/>
                </a:cubicBezTo>
                <a:cubicBezTo>
                  <a:pt x="4022041" y="316633"/>
                  <a:pt x="4030980" y="307340"/>
                  <a:pt x="4038600" y="297180"/>
                </a:cubicBezTo>
                <a:cubicBezTo>
                  <a:pt x="4060477" y="209674"/>
                  <a:pt x="4029886" y="317512"/>
                  <a:pt x="4061460" y="243840"/>
                </a:cubicBezTo>
                <a:cubicBezTo>
                  <a:pt x="4065585" y="234214"/>
                  <a:pt x="4065052" y="223027"/>
                  <a:pt x="4069080" y="213360"/>
                </a:cubicBezTo>
                <a:cubicBezTo>
                  <a:pt x="4091680" y="159121"/>
                  <a:pt x="4093509" y="160468"/>
                  <a:pt x="4122420" y="121920"/>
                </a:cubicBezTo>
                <a:cubicBezTo>
                  <a:pt x="4146211" y="50547"/>
                  <a:pt x="4107237" y="156111"/>
                  <a:pt x="4152900" y="76200"/>
                </a:cubicBezTo>
                <a:cubicBezTo>
                  <a:pt x="4158096" y="67107"/>
                  <a:pt x="4157511" y="55751"/>
                  <a:pt x="4160520" y="45720"/>
                </a:cubicBezTo>
                <a:cubicBezTo>
                  <a:pt x="4165136" y="30333"/>
                  <a:pt x="4175760" y="0"/>
                  <a:pt x="4175760" y="0"/>
                </a:cubicBezTo>
                <a:cubicBezTo>
                  <a:pt x="4214021" y="57391"/>
                  <a:pt x="4169097" y="-15548"/>
                  <a:pt x="4198620" y="53340"/>
                </a:cubicBezTo>
                <a:cubicBezTo>
                  <a:pt x="4202228" y="61758"/>
                  <a:pt x="4208780" y="68580"/>
                  <a:pt x="4213860" y="76200"/>
                </a:cubicBezTo>
                <a:cubicBezTo>
                  <a:pt x="4216191" y="85524"/>
                  <a:pt x="4228174" y="140079"/>
                  <a:pt x="4236720" y="160020"/>
                </a:cubicBezTo>
                <a:cubicBezTo>
                  <a:pt x="4243957" y="176907"/>
                  <a:pt x="4265186" y="215755"/>
                  <a:pt x="4274820" y="228600"/>
                </a:cubicBezTo>
                <a:cubicBezTo>
                  <a:pt x="4281286" y="237221"/>
                  <a:pt x="4290060" y="243840"/>
                  <a:pt x="4297680" y="251460"/>
                </a:cubicBezTo>
                <a:cubicBezTo>
                  <a:pt x="4312651" y="296372"/>
                  <a:pt x="4295208" y="252078"/>
                  <a:pt x="4328160" y="304800"/>
                </a:cubicBezTo>
                <a:cubicBezTo>
                  <a:pt x="4334180" y="314433"/>
                  <a:pt x="4337380" y="325647"/>
                  <a:pt x="4343400" y="335280"/>
                </a:cubicBezTo>
                <a:cubicBezTo>
                  <a:pt x="4350131" y="346050"/>
                  <a:pt x="4359215" y="355193"/>
                  <a:pt x="4366260" y="365760"/>
                </a:cubicBezTo>
                <a:cubicBezTo>
                  <a:pt x="4374475" y="378083"/>
                  <a:pt x="4381169" y="391365"/>
                  <a:pt x="4389120" y="403860"/>
                </a:cubicBezTo>
                <a:cubicBezTo>
                  <a:pt x="4398954" y="419313"/>
                  <a:pt x="4404360" y="439420"/>
                  <a:pt x="4419600" y="449580"/>
                </a:cubicBezTo>
                <a:lnTo>
                  <a:pt x="4511040" y="510540"/>
                </a:lnTo>
                <a:lnTo>
                  <a:pt x="4533900" y="525780"/>
                </a:lnTo>
                <a:cubicBezTo>
                  <a:pt x="4541520" y="530860"/>
                  <a:pt x="4548072" y="538124"/>
                  <a:pt x="4556760" y="541020"/>
                </a:cubicBezTo>
                <a:cubicBezTo>
                  <a:pt x="4614219" y="560173"/>
                  <a:pt x="4543394" y="534337"/>
                  <a:pt x="4602480" y="563880"/>
                </a:cubicBezTo>
                <a:cubicBezTo>
                  <a:pt x="4642047" y="583664"/>
                  <a:pt x="4610813" y="556973"/>
                  <a:pt x="4640580" y="5867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ihandform 21">
            <a:extLst>
              <a:ext uri="{FF2B5EF4-FFF2-40B4-BE49-F238E27FC236}">
                <a16:creationId xmlns:a16="http://schemas.microsoft.com/office/drawing/2014/main" id="{8905301B-6E86-610C-AB1A-F65A6CE78032}"/>
              </a:ext>
            </a:extLst>
          </p:cNvPr>
          <p:cNvSpPr/>
          <p:nvPr/>
        </p:nvSpPr>
        <p:spPr>
          <a:xfrm>
            <a:off x="2802917" y="4298737"/>
            <a:ext cx="1548765" cy="509420"/>
          </a:xfrm>
          <a:custGeom>
            <a:avLst/>
            <a:gdLst>
              <a:gd name="connsiteX0" fmla="*/ 0 w 2065020"/>
              <a:gd name="connsiteY0" fmla="*/ 374420 h 679226"/>
              <a:gd name="connsiteX1" fmla="*/ 662940 w 2065020"/>
              <a:gd name="connsiteY1" fmla="*/ 138200 h 679226"/>
              <a:gd name="connsiteX2" fmla="*/ 708660 w 2065020"/>
              <a:gd name="connsiteY2" fmla="*/ 115340 h 679226"/>
              <a:gd name="connsiteX3" fmla="*/ 731520 w 2065020"/>
              <a:gd name="connsiteY3" fmla="*/ 84860 h 679226"/>
              <a:gd name="connsiteX4" fmla="*/ 784860 w 2065020"/>
              <a:gd name="connsiteY4" fmla="*/ 23900 h 679226"/>
              <a:gd name="connsiteX5" fmla="*/ 822960 w 2065020"/>
              <a:gd name="connsiteY5" fmla="*/ 16280 h 679226"/>
              <a:gd name="connsiteX6" fmla="*/ 830580 w 2065020"/>
              <a:gd name="connsiteY6" fmla="*/ 39140 h 679226"/>
              <a:gd name="connsiteX7" fmla="*/ 853440 w 2065020"/>
              <a:gd name="connsiteY7" fmla="*/ 62000 h 679226"/>
              <a:gd name="connsiteX8" fmla="*/ 868680 w 2065020"/>
              <a:gd name="connsiteY8" fmla="*/ 92480 h 679226"/>
              <a:gd name="connsiteX9" fmla="*/ 922020 w 2065020"/>
              <a:gd name="connsiteY9" fmla="*/ 138200 h 679226"/>
              <a:gd name="connsiteX10" fmla="*/ 967740 w 2065020"/>
              <a:gd name="connsiteY10" fmla="*/ 161060 h 679226"/>
              <a:gd name="connsiteX11" fmla="*/ 990600 w 2065020"/>
              <a:gd name="connsiteY11" fmla="*/ 183920 h 679226"/>
              <a:gd name="connsiteX12" fmla="*/ 1036320 w 2065020"/>
              <a:gd name="connsiteY12" fmla="*/ 206780 h 679226"/>
              <a:gd name="connsiteX13" fmla="*/ 1066800 w 2065020"/>
              <a:gd name="connsiteY13" fmla="*/ 229640 h 679226"/>
              <a:gd name="connsiteX14" fmla="*/ 1089660 w 2065020"/>
              <a:gd name="connsiteY14" fmla="*/ 252500 h 679226"/>
              <a:gd name="connsiteX15" fmla="*/ 1135380 w 2065020"/>
              <a:gd name="connsiteY15" fmla="*/ 267740 h 679226"/>
              <a:gd name="connsiteX16" fmla="*/ 1158240 w 2065020"/>
              <a:gd name="connsiteY16" fmla="*/ 290600 h 679226"/>
              <a:gd name="connsiteX17" fmla="*/ 1203960 w 2065020"/>
              <a:gd name="connsiteY17" fmla="*/ 305840 h 679226"/>
              <a:gd name="connsiteX18" fmla="*/ 1226820 w 2065020"/>
              <a:gd name="connsiteY18" fmla="*/ 313460 h 679226"/>
              <a:gd name="connsiteX19" fmla="*/ 1249680 w 2065020"/>
              <a:gd name="connsiteY19" fmla="*/ 321080 h 679226"/>
              <a:gd name="connsiteX20" fmla="*/ 1280160 w 2065020"/>
              <a:gd name="connsiteY20" fmla="*/ 328700 h 679226"/>
              <a:gd name="connsiteX21" fmla="*/ 1325880 w 2065020"/>
              <a:gd name="connsiteY21" fmla="*/ 343940 h 679226"/>
              <a:gd name="connsiteX22" fmla="*/ 1348740 w 2065020"/>
              <a:gd name="connsiteY22" fmla="*/ 351560 h 679226"/>
              <a:gd name="connsiteX23" fmla="*/ 1371600 w 2065020"/>
              <a:gd name="connsiteY23" fmla="*/ 359180 h 679226"/>
              <a:gd name="connsiteX24" fmla="*/ 1402080 w 2065020"/>
              <a:gd name="connsiteY24" fmla="*/ 374420 h 679226"/>
              <a:gd name="connsiteX25" fmla="*/ 1432560 w 2065020"/>
              <a:gd name="connsiteY25" fmla="*/ 382040 h 679226"/>
              <a:gd name="connsiteX26" fmla="*/ 1478280 w 2065020"/>
              <a:gd name="connsiteY26" fmla="*/ 397280 h 679226"/>
              <a:gd name="connsiteX27" fmla="*/ 1524000 w 2065020"/>
              <a:gd name="connsiteY27" fmla="*/ 412520 h 679226"/>
              <a:gd name="connsiteX28" fmla="*/ 1546860 w 2065020"/>
              <a:gd name="connsiteY28" fmla="*/ 420140 h 679226"/>
              <a:gd name="connsiteX29" fmla="*/ 1623060 w 2065020"/>
              <a:gd name="connsiteY29" fmla="*/ 443000 h 679226"/>
              <a:gd name="connsiteX30" fmla="*/ 1653540 w 2065020"/>
              <a:gd name="connsiteY30" fmla="*/ 458240 h 679226"/>
              <a:gd name="connsiteX31" fmla="*/ 1699260 w 2065020"/>
              <a:gd name="connsiteY31" fmla="*/ 481100 h 679226"/>
              <a:gd name="connsiteX32" fmla="*/ 1729740 w 2065020"/>
              <a:gd name="connsiteY32" fmla="*/ 511580 h 679226"/>
              <a:gd name="connsiteX33" fmla="*/ 1752600 w 2065020"/>
              <a:gd name="connsiteY33" fmla="*/ 534440 h 679226"/>
              <a:gd name="connsiteX34" fmla="*/ 1775460 w 2065020"/>
              <a:gd name="connsiteY34" fmla="*/ 542060 h 679226"/>
              <a:gd name="connsiteX35" fmla="*/ 1836420 w 2065020"/>
              <a:gd name="connsiteY35" fmla="*/ 564920 h 679226"/>
              <a:gd name="connsiteX36" fmla="*/ 1912620 w 2065020"/>
              <a:gd name="connsiteY36" fmla="*/ 610640 h 679226"/>
              <a:gd name="connsiteX37" fmla="*/ 1958340 w 2065020"/>
              <a:gd name="connsiteY37" fmla="*/ 625880 h 679226"/>
              <a:gd name="connsiteX38" fmla="*/ 1981200 w 2065020"/>
              <a:gd name="connsiteY38" fmla="*/ 641120 h 679226"/>
              <a:gd name="connsiteX39" fmla="*/ 2011680 w 2065020"/>
              <a:gd name="connsiteY39" fmla="*/ 663980 h 679226"/>
              <a:gd name="connsiteX40" fmla="*/ 2065020 w 2065020"/>
              <a:gd name="connsiteY40" fmla="*/ 679220 h 679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065020" h="679226">
                <a:moveTo>
                  <a:pt x="0" y="374420"/>
                </a:moveTo>
                <a:lnTo>
                  <a:pt x="662940" y="138200"/>
                </a:lnTo>
                <a:cubicBezTo>
                  <a:pt x="682174" y="131361"/>
                  <a:pt x="693157" y="130843"/>
                  <a:pt x="708660" y="115340"/>
                </a:cubicBezTo>
                <a:cubicBezTo>
                  <a:pt x="717640" y="106360"/>
                  <a:pt x="724237" y="95264"/>
                  <a:pt x="731520" y="84860"/>
                </a:cubicBezTo>
                <a:cubicBezTo>
                  <a:pt x="770414" y="29298"/>
                  <a:pt x="745093" y="50411"/>
                  <a:pt x="784860" y="23900"/>
                </a:cubicBezTo>
                <a:cubicBezTo>
                  <a:pt x="798715" y="3118"/>
                  <a:pt x="798945" y="-13738"/>
                  <a:pt x="822960" y="16280"/>
                </a:cubicBezTo>
                <a:cubicBezTo>
                  <a:pt x="827978" y="22552"/>
                  <a:pt x="826125" y="32457"/>
                  <a:pt x="830580" y="39140"/>
                </a:cubicBezTo>
                <a:cubicBezTo>
                  <a:pt x="836558" y="48106"/>
                  <a:pt x="847176" y="53231"/>
                  <a:pt x="853440" y="62000"/>
                </a:cubicBezTo>
                <a:cubicBezTo>
                  <a:pt x="860042" y="71243"/>
                  <a:pt x="862078" y="83237"/>
                  <a:pt x="868680" y="92480"/>
                </a:cubicBezTo>
                <a:cubicBezTo>
                  <a:pt x="878379" y="106059"/>
                  <a:pt x="909012" y="130395"/>
                  <a:pt x="922020" y="138200"/>
                </a:cubicBezTo>
                <a:cubicBezTo>
                  <a:pt x="936631" y="146966"/>
                  <a:pt x="953563" y="151609"/>
                  <a:pt x="967740" y="161060"/>
                </a:cubicBezTo>
                <a:cubicBezTo>
                  <a:pt x="976706" y="167038"/>
                  <a:pt x="982321" y="177021"/>
                  <a:pt x="990600" y="183920"/>
                </a:cubicBezTo>
                <a:cubicBezTo>
                  <a:pt x="1010295" y="200333"/>
                  <a:pt x="1013409" y="199143"/>
                  <a:pt x="1036320" y="206780"/>
                </a:cubicBezTo>
                <a:cubicBezTo>
                  <a:pt x="1046480" y="214400"/>
                  <a:pt x="1057157" y="221375"/>
                  <a:pt x="1066800" y="229640"/>
                </a:cubicBezTo>
                <a:cubicBezTo>
                  <a:pt x="1074982" y="236653"/>
                  <a:pt x="1080240" y="247267"/>
                  <a:pt x="1089660" y="252500"/>
                </a:cubicBezTo>
                <a:cubicBezTo>
                  <a:pt x="1103703" y="260302"/>
                  <a:pt x="1135380" y="267740"/>
                  <a:pt x="1135380" y="267740"/>
                </a:cubicBezTo>
                <a:cubicBezTo>
                  <a:pt x="1143000" y="275360"/>
                  <a:pt x="1148820" y="285367"/>
                  <a:pt x="1158240" y="290600"/>
                </a:cubicBezTo>
                <a:cubicBezTo>
                  <a:pt x="1172283" y="298402"/>
                  <a:pt x="1188720" y="300760"/>
                  <a:pt x="1203960" y="305840"/>
                </a:cubicBezTo>
                <a:lnTo>
                  <a:pt x="1226820" y="313460"/>
                </a:lnTo>
                <a:cubicBezTo>
                  <a:pt x="1234440" y="316000"/>
                  <a:pt x="1241888" y="319132"/>
                  <a:pt x="1249680" y="321080"/>
                </a:cubicBezTo>
                <a:cubicBezTo>
                  <a:pt x="1259840" y="323620"/>
                  <a:pt x="1270129" y="325691"/>
                  <a:pt x="1280160" y="328700"/>
                </a:cubicBezTo>
                <a:cubicBezTo>
                  <a:pt x="1295547" y="333316"/>
                  <a:pt x="1310640" y="338860"/>
                  <a:pt x="1325880" y="343940"/>
                </a:cubicBezTo>
                <a:lnTo>
                  <a:pt x="1348740" y="351560"/>
                </a:lnTo>
                <a:cubicBezTo>
                  <a:pt x="1356360" y="354100"/>
                  <a:pt x="1364416" y="355588"/>
                  <a:pt x="1371600" y="359180"/>
                </a:cubicBezTo>
                <a:cubicBezTo>
                  <a:pt x="1381760" y="364260"/>
                  <a:pt x="1391444" y="370432"/>
                  <a:pt x="1402080" y="374420"/>
                </a:cubicBezTo>
                <a:cubicBezTo>
                  <a:pt x="1411886" y="378097"/>
                  <a:pt x="1422529" y="379031"/>
                  <a:pt x="1432560" y="382040"/>
                </a:cubicBezTo>
                <a:cubicBezTo>
                  <a:pt x="1447947" y="386656"/>
                  <a:pt x="1463040" y="392200"/>
                  <a:pt x="1478280" y="397280"/>
                </a:cubicBezTo>
                <a:lnTo>
                  <a:pt x="1524000" y="412520"/>
                </a:lnTo>
                <a:cubicBezTo>
                  <a:pt x="1531620" y="415060"/>
                  <a:pt x="1539068" y="418192"/>
                  <a:pt x="1546860" y="420140"/>
                </a:cubicBezTo>
                <a:cubicBezTo>
                  <a:pt x="1568736" y="425609"/>
                  <a:pt x="1604508" y="433724"/>
                  <a:pt x="1623060" y="443000"/>
                </a:cubicBezTo>
                <a:cubicBezTo>
                  <a:pt x="1633220" y="448080"/>
                  <a:pt x="1643099" y="453765"/>
                  <a:pt x="1653540" y="458240"/>
                </a:cubicBezTo>
                <a:cubicBezTo>
                  <a:pt x="1697707" y="477169"/>
                  <a:pt x="1655329" y="451812"/>
                  <a:pt x="1699260" y="481100"/>
                </a:cubicBezTo>
                <a:cubicBezTo>
                  <a:pt x="1713774" y="524643"/>
                  <a:pt x="1694906" y="488357"/>
                  <a:pt x="1729740" y="511580"/>
                </a:cubicBezTo>
                <a:cubicBezTo>
                  <a:pt x="1738706" y="517558"/>
                  <a:pt x="1743634" y="528462"/>
                  <a:pt x="1752600" y="534440"/>
                </a:cubicBezTo>
                <a:cubicBezTo>
                  <a:pt x="1759283" y="538895"/>
                  <a:pt x="1768077" y="538896"/>
                  <a:pt x="1775460" y="542060"/>
                </a:cubicBezTo>
                <a:cubicBezTo>
                  <a:pt x="1831246" y="565968"/>
                  <a:pt x="1780225" y="550871"/>
                  <a:pt x="1836420" y="564920"/>
                </a:cubicBezTo>
                <a:cubicBezTo>
                  <a:pt x="1863255" y="582810"/>
                  <a:pt x="1883331" y="598924"/>
                  <a:pt x="1912620" y="610640"/>
                </a:cubicBezTo>
                <a:cubicBezTo>
                  <a:pt x="1927535" y="616606"/>
                  <a:pt x="1944974" y="616969"/>
                  <a:pt x="1958340" y="625880"/>
                </a:cubicBezTo>
                <a:cubicBezTo>
                  <a:pt x="1965960" y="630960"/>
                  <a:pt x="1973748" y="635797"/>
                  <a:pt x="1981200" y="641120"/>
                </a:cubicBezTo>
                <a:cubicBezTo>
                  <a:pt x="1991534" y="648502"/>
                  <a:pt x="2000321" y="658300"/>
                  <a:pt x="2011680" y="663980"/>
                </a:cubicBezTo>
                <a:cubicBezTo>
                  <a:pt x="2043766" y="680023"/>
                  <a:pt x="2043872" y="679220"/>
                  <a:pt x="2065020" y="67922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ihandform 24">
            <a:extLst>
              <a:ext uri="{FF2B5EF4-FFF2-40B4-BE49-F238E27FC236}">
                <a16:creationId xmlns:a16="http://schemas.microsoft.com/office/drawing/2014/main" id="{4FAB6B13-B932-4F2B-88AF-B9A2BC2D9AB5}"/>
              </a:ext>
            </a:extLst>
          </p:cNvPr>
          <p:cNvSpPr/>
          <p:nvPr/>
        </p:nvSpPr>
        <p:spPr>
          <a:xfrm>
            <a:off x="2288567" y="4915529"/>
            <a:ext cx="3446145" cy="224657"/>
          </a:xfrm>
          <a:custGeom>
            <a:avLst/>
            <a:gdLst>
              <a:gd name="connsiteX0" fmla="*/ 0 w 4594860"/>
              <a:gd name="connsiteY0" fmla="*/ 184491 h 299542"/>
              <a:gd name="connsiteX1" fmla="*/ 327660 w 4594860"/>
              <a:gd name="connsiteY1" fmla="*/ 176871 h 299542"/>
              <a:gd name="connsiteX2" fmla="*/ 388620 w 4594860"/>
              <a:gd name="connsiteY2" fmla="*/ 146391 h 299542"/>
              <a:gd name="connsiteX3" fmla="*/ 426720 w 4594860"/>
              <a:gd name="connsiteY3" fmla="*/ 138771 h 299542"/>
              <a:gd name="connsiteX4" fmla="*/ 495300 w 4594860"/>
              <a:gd name="connsiteY4" fmla="*/ 123531 h 299542"/>
              <a:gd name="connsiteX5" fmla="*/ 777240 w 4594860"/>
              <a:gd name="connsiteY5" fmla="*/ 100671 h 299542"/>
              <a:gd name="connsiteX6" fmla="*/ 807720 w 4594860"/>
              <a:gd name="connsiteY6" fmla="*/ 85431 h 299542"/>
              <a:gd name="connsiteX7" fmla="*/ 1653540 w 4594860"/>
              <a:gd name="connsiteY7" fmla="*/ 77811 h 299542"/>
              <a:gd name="connsiteX8" fmla="*/ 3771900 w 4594860"/>
              <a:gd name="connsiteY8" fmla="*/ 77811 h 299542"/>
              <a:gd name="connsiteX9" fmla="*/ 3863340 w 4594860"/>
              <a:gd name="connsiteY9" fmla="*/ 108291 h 299542"/>
              <a:gd name="connsiteX10" fmla="*/ 3901440 w 4594860"/>
              <a:gd name="connsiteY10" fmla="*/ 115911 h 299542"/>
              <a:gd name="connsiteX11" fmla="*/ 3931920 w 4594860"/>
              <a:gd name="connsiteY11" fmla="*/ 131151 h 299542"/>
              <a:gd name="connsiteX12" fmla="*/ 3962400 w 4594860"/>
              <a:gd name="connsiteY12" fmla="*/ 138771 h 299542"/>
              <a:gd name="connsiteX13" fmla="*/ 4023360 w 4594860"/>
              <a:gd name="connsiteY13" fmla="*/ 161631 h 299542"/>
              <a:gd name="connsiteX14" fmla="*/ 4107180 w 4594860"/>
              <a:gd name="connsiteY14" fmla="*/ 184491 h 299542"/>
              <a:gd name="connsiteX15" fmla="*/ 4160520 w 4594860"/>
              <a:gd name="connsiteY15" fmla="*/ 199731 h 299542"/>
              <a:gd name="connsiteX16" fmla="*/ 4183380 w 4594860"/>
              <a:gd name="connsiteY16" fmla="*/ 207351 h 299542"/>
              <a:gd name="connsiteX17" fmla="*/ 4229100 w 4594860"/>
              <a:gd name="connsiteY17" fmla="*/ 214971 h 299542"/>
              <a:gd name="connsiteX18" fmla="*/ 4297680 w 4594860"/>
              <a:gd name="connsiteY18" fmla="*/ 237831 h 299542"/>
              <a:gd name="connsiteX19" fmla="*/ 4335780 w 4594860"/>
              <a:gd name="connsiteY19" fmla="*/ 253071 h 299542"/>
              <a:gd name="connsiteX20" fmla="*/ 4381500 w 4594860"/>
              <a:gd name="connsiteY20" fmla="*/ 268311 h 299542"/>
              <a:gd name="connsiteX21" fmla="*/ 4404360 w 4594860"/>
              <a:gd name="connsiteY21" fmla="*/ 275931 h 299542"/>
              <a:gd name="connsiteX22" fmla="*/ 4434840 w 4594860"/>
              <a:gd name="connsiteY22" fmla="*/ 283551 h 299542"/>
              <a:gd name="connsiteX23" fmla="*/ 4503420 w 4594860"/>
              <a:gd name="connsiteY23" fmla="*/ 298791 h 299542"/>
              <a:gd name="connsiteX24" fmla="*/ 4594860 w 4594860"/>
              <a:gd name="connsiteY24" fmla="*/ 298791 h 299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594860" h="299542">
                <a:moveTo>
                  <a:pt x="0" y="184491"/>
                </a:moveTo>
                <a:cubicBezTo>
                  <a:pt x="109220" y="181951"/>
                  <a:pt x="218623" y="183686"/>
                  <a:pt x="327660" y="176871"/>
                </a:cubicBezTo>
                <a:cubicBezTo>
                  <a:pt x="371664" y="174121"/>
                  <a:pt x="356119" y="158579"/>
                  <a:pt x="388620" y="146391"/>
                </a:cubicBezTo>
                <a:cubicBezTo>
                  <a:pt x="400747" y="141843"/>
                  <a:pt x="414077" y="141581"/>
                  <a:pt x="426720" y="138771"/>
                </a:cubicBezTo>
                <a:cubicBezTo>
                  <a:pt x="523571" y="117249"/>
                  <a:pt x="380389" y="146513"/>
                  <a:pt x="495300" y="123531"/>
                </a:cubicBezTo>
                <a:cubicBezTo>
                  <a:pt x="605100" y="68631"/>
                  <a:pt x="482570" y="124563"/>
                  <a:pt x="777240" y="100671"/>
                </a:cubicBezTo>
                <a:cubicBezTo>
                  <a:pt x="788562" y="99753"/>
                  <a:pt x="796365" y="85727"/>
                  <a:pt x="807720" y="85431"/>
                </a:cubicBezTo>
                <a:cubicBezTo>
                  <a:pt x="1089576" y="78078"/>
                  <a:pt x="1371600" y="80351"/>
                  <a:pt x="1653540" y="77811"/>
                </a:cubicBezTo>
                <a:cubicBezTo>
                  <a:pt x="2338577" y="-93448"/>
                  <a:pt x="3065820" y="70300"/>
                  <a:pt x="3771900" y="77811"/>
                </a:cubicBezTo>
                <a:cubicBezTo>
                  <a:pt x="3837357" y="78507"/>
                  <a:pt x="3817663" y="93065"/>
                  <a:pt x="3863340" y="108291"/>
                </a:cubicBezTo>
                <a:cubicBezTo>
                  <a:pt x="3875627" y="112387"/>
                  <a:pt x="3888740" y="113371"/>
                  <a:pt x="3901440" y="115911"/>
                </a:cubicBezTo>
                <a:cubicBezTo>
                  <a:pt x="3911600" y="120991"/>
                  <a:pt x="3921284" y="127163"/>
                  <a:pt x="3931920" y="131151"/>
                </a:cubicBezTo>
                <a:cubicBezTo>
                  <a:pt x="3941726" y="134828"/>
                  <a:pt x="3952774" y="134646"/>
                  <a:pt x="3962400" y="138771"/>
                </a:cubicBezTo>
                <a:cubicBezTo>
                  <a:pt x="4031074" y="168203"/>
                  <a:pt x="3926729" y="142305"/>
                  <a:pt x="4023360" y="161631"/>
                </a:cubicBezTo>
                <a:cubicBezTo>
                  <a:pt x="4080116" y="190009"/>
                  <a:pt x="4026449" y="167191"/>
                  <a:pt x="4107180" y="184491"/>
                </a:cubicBezTo>
                <a:cubicBezTo>
                  <a:pt x="4125261" y="188366"/>
                  <a:pt x="4142808" y="194418"/>
                  <a:pt x="4160520" y="199731"/>
                </a:cubicBezTo>
                <a:cubicBezTo>
                  <a:pt x="4168213" y="202039"/>
                  <a:pt x="4175539" y="205609"/>
                  <a:pt x="4183380" y="207351"/>
                </a:cubicBezTo>
                <a:cubicBezTo>
                  <a:pt x="4198462" y="210703"/>
                  <a:pt x="4213860" y="212431"/>
                  <a:pt x="4229100" y="214971"/>
                </a:cubicBezTo>
                <a:cubicBezTo>
                  <a:pt x="4348351" y="262671"/>
                  <a:pt x="4199243" y="205019"/>
                  <a:pt x="4297680" y="237831"/>
                </a:cubicBezTo>
                <a:cubicBezTo>
                  <a:pt x="4310656" y="242156"/>
                  <a:pt x="4322925" y="248397"/>
                  <a:pt x="4335780" y="253071"/>
                </a:cubicBezTo>
                <a:cubicBezTo>
                  <a:pt x="4350877" y="258561"/>
                  <a:pt x="4366260" y="263231"/>
                  <a:pt x="4381500" y="268311"/>
                </a:cubicBezTo>
                <a:cubicBezTo>
                  <a:pt x="4389120" y="270851"/>
                  <a:pt x="4396568" y="273983"/>
                  <a:pt x="4404360" y="275931"/>
                </a:cubicBezTo>
                <a:cubicBezTo>
                  <a:pt x="4414520" y="278471"/>
                  <a:pt x="4424770" y="280674"/>
                  <a:pt x="4434840" y="283551"/>
                </a:cubicBezTo>
                <a:cubicBezTo>
                  <a:pt x="4466657" y="292641"/>
                  <a:pt x="4460743" y="296420"/>
                  <a:pt x="4503420" y="298791"/>
                </a:cubicBezTo>
                <a:cubicBezTo>
                  <a:pt x="4533853" y="300482"/>
                  <a:pt x="4564380" y="298791"/>
                  <a:pt x="4594860" y="29879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36A3BD46-2B6B-E49A-BF02-50B26FF7A459}"/>
              </a:ext>
            </a:extLst>
          </p:cNvPr>
          <p:cNvCxnSpPr/>
          <p:nvPr/>
        </p:nvCxnSpPr>
        <p:spPr>
          <a:xfrm>
            <a:off x="3944774" y="4232096"/>
            <a:ext cx="314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4C2434CF-D8EA-DA5D-F44E-3FF0CFEF29CE}"/>
              </a:ext>
            </a:extLst>
          </p:cNvPr>
          <p:cNvCxnSpPr/>
          <p:nvPr/>
        </p:nvCxnSpPr>
        <p:spPr>
          <a:xfrm>
            <a:off x="3166772" y="5044372"/>
            <a:ext cx="18097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C436BF14-E141-31AF-BDD4-558AB65FBC94}"/>
              </a:ext>
            </a:extLst>
          </p:cNvPr>
          <p:cNvCxnSpPr/>
          <p:nvPr/>
        </p:nvCxnSpPr>
        <p:spPr>
          <a:xfrm>
            <a:off x="2509547" y="5140185"/>
            <a:ext cx="28860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4592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D29F54-99B4-A9D8-1BC2-9DCE95103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Concepts</a:t>
            </a:r>
            <a:r>
              <a:rPr lang="de-DE" dirty="0"/>
              <a:t> and Moodboard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5CD7DE-08C2-C28D-A2B3-E5AC6FDBCD08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7AE3CE3-2CE7-011E-A431-F528E1448079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8DB4688-466C-4F76-E023-BF69660C76A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8517B15-EB8A-3965-C2A1-FBBC9B067D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BE1909E-9A7D-5410-5978-8F071A237DC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12" descr="https://fbcdn-sphotos-a-a.akamaihd.net/hphotos-ak-prn2/976513_379683415473616_669942462_o.jpg">
            <a:extLst>
              <a:ext uri="{FF2B5EF4-FFF2-40B4-BE49-F238E27FC236}">
                <a16:creationId xmlns:a16="http://schemas.microsoft.com/office/drawing/2014/main" id="{4A016530-D385-ABEB-0E51-C88EF8EB47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B4B4B4"/>
              </a:clrFrom>
              <a:clrTo>
                <a:srgbClr val="B4B4B4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34"/>
          <a:stretch/>
        </p:blipFill>
        <p:spPr bwMode="auto">
          <a:xfrm>
            <a:off x="1175900" y="1716089"/>
            <a:ext cx="9901675" cy="450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fbcdn-sphotos-a-a.akamaihd.net/hphotos-ak-prn2/966074_380769885364969_1679285054_o.jpg">
            <a:extLst>
              <a:ext uri="{FF2B5EF4-FFF2-40B4-BE49-F238E27FC236}">
                <a16:creationId xmlns:a16="http://schemas.microsoft.com/office/drawing/2014/main" id="{B281AA6D-E5DD-4435-B7D8-A74A77BAC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741" y="2993168"/>
            <a:ext cx="3264446" cy="2408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s://fbcdn-sphotos-b-a.akamaihd.net/hphotos-ak-prn2/976470_379683258806965_216831222_o.jpg">
            <a:extLst>
              <a:ext uri="{FF2B5EF4-FFF2-40B4-BE49-F238E27FC236}">
                <a16:creationId xmlns:a16="http://schemas.microsoft.com/office/drawing/2014/main" id="{316150F0-35AD-07D3-22B9-78D48CC1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767" y="2836026"/>
            <a:ext cx="4080229" cy="275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459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ED9D07-C146-1D63-EB49-1207752F3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D28117-0AB4-1BFE-BC1B-A130AF92B785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81F5820-27A6-2D1E-0A95-E3CBDD6F9E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AF3DA12-C64F-4BA5-27F5-27ED71F5747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894996-D5DC-D50C-9EC1-EA7FF8E653E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F3EE97F-ADD7-C115-8312-8020A2F9F29E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ttp://www.gamezone.de/screenshots/original/2014/06/ori-4-pc-games.jpg">
            <a:extLst>
              <a:ext uri="{FF2B5EF4-FFF2-40B4-BE49-F238E27FC236}">
                <a16:creationId xmlns:a16="http://schemas.microsoft.com/office/drawing/2014/main" id="{0A00B607-87C3-A313-537C-AF5BFD4E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27" y="0"/>
            <a:ext cx="12240527" cy="688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086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81725A-86BE-7578-B8F6-18F7D53EC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Drawing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999115-767A-80F4-EED8-2D42F2A3A302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1F6B4C-471E-3084-62FB-18DDD339C8E3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6C904BA-5069-1B76-51FA-28ACCF806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32ED359-06DB-8644-48CC-9025F0E929A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5574DF2-A2C2-C614-C316-C97EC4F2FCD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ow to draw an #owl, 1. Draw some circles, 2. Draw the rest of the fucking owl: Draw An Owl, Art, Funny Stuff, Humor, Funnies, How To Draw, Drawing">
            <a:extLst>
              <a:ext uri="{FF2B5EF4-FFF2-40B4-BE49-F238E27FC236}">
                <a16:creationId xmlns:a16="http://schemas.microsoft.com/office/drawing/2014/main" id="{C4B1CA9F-8912-03A4-18C7-49A60C445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1" y="1093704"/>
            <a:ext cx="5743575" cy="4675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977496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3695E-9108-5A07-8751-735651AB6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Realism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7526E74-BADA-AED2-5FF7-F47C726CC609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46545E-EBE5-FDA0-2780-60AE0638082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91E06A-7993-27B9-87F2-32B13DC147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ED1B699-4329-4BAA-8576-038A55A668D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C4CCFB25-A7D7-0002-B254-424309494696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4EA5B6E-EAA6-285B-5B8D-30695DE57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18" y="2896887"/>
            <a:ext cx="1080120" cy="1430585"/>
          </a:xfrm>
          <a:prstGeom prst="rect">
            <a:avLst/>
          </a:prstGeom>
        </p:spPr>
      </p:pic>
      <p:sp>
        <p:nvSpPr>
          <p:cNvPr id="9" name="Kreis 6">
            <a:extLst>
              <a:ext uri="{FF2B5EF4-FFF2-40B4-BE49-F238E27FC236}">
                <a16:creationId xmlns:a16="http://schemas.microsoft.com/office/drawing/2014/main" id="{CFDE6F73-9767-B22F-A9FC-4726AAB2B8DB}"/>
              </a:ext>
            </a:extLst>
          </p:cNvPr>
          <p:cNvSpPr/>
          <p:nvPr/>
        </p:nvSpPr>
        <p:spPr>
          <a:xfrm rot="1981069">
            <a:off x="3330514" y="2891484"/>
            <a:ext cx="1441390" cy="1441390"/>
          </a:xfrm>
          <a:prstGeom prst="pie">
            <a:avLst>
              <a:gd name="adj1" fmla="val 0"/>
              <a:gd name="adj2" fmla="val 17630860"/>
            </a:avLst>
          </a:prstGeom>
          <a:solidFill>
            <a:srgbClr val="FFC000"/>
          </a:soli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 dirty="0">
              <a:solidFill>
                <a:schemeClr val="tx1"/>
              </a:solidFill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88691DB5-E1C2-0744-C8ED-D88AA3241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87" y="2731305"/>
            <a:ext cx="847617" cy="1758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://www.fpsdaily.com/screenshots/4/cr111362.jpg">
            <a:extLst>
              <a:ext uri="{FF2B5EF4-FFF2-40B4-BE49-F238E27FC236}">
                <a16:creationId xmlns:a16="http://schemas.microsoft.com/office/drawing/2014/main" id="{FAB86AC7-ACDB-87AE-D421-701B186983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6"/>
          <a:stretch/>
        </p:blipFill>
        <p:spPr bwMode="auto">
          <a:xfrm>
            <a:off x="7670209" y="2399939"/>
            <a:ext cx="1599207" cy="22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5886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9764C-55E7-0510-FA39-77AA785FF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CB8932D-1349-B472-B274-B813E93EBB7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4CAB7BD-F181-96B4-8402-7212116D87C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49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671A037-9EA4-11E6-A712-DA97F93D48E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F5FF2D-682B-2E1E-32CA-61CDB1E691D4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902F827-88A2-3B20-FD99-9A783C2E115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ttp://static6.businessinsider.com/image/553f8c80ecad042c1f0ff12a/i-saw-lost-the-first-ever-virtual-reality-movie--and-it-absolutely-blew-me-away.jpg">
            <a:extLst>
              <a:ext uri="{FF2B5EF4-FFF2-40B4-BE49-F238E27FC236}">
                <a16:creationId xmlns:a16="http://schemas.microsoft.com/office/drawing/2014/main" id="{BF778F1B-DC1F-A16E-C5BB-B3C3F50C03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2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B463E0E-20E9-A10F-92FC-83DEB7138BA6}"/>
              </a:ext>
            </a:extLst>
          </p:cNvPr>
          <p:cNvSpPr txBox="1">
            <a:spLocks/>
          </p:cNvSpPr>
          <p:nvPr/>
        </p:nvSpPr>
        <p:spPr>
          <a:xfrm>
            <a:off x="695324" y="4063206"/>
            <a:ext cx="7820026" cy="13112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Technology</a:t>
            </a:r>
          </a:p>
        </p:txBody>
      </p:sp>
    </p:spTree>
    <p:extLst>
      <p:ext uri="{BB962C8B-B14F-4D97-AF65-F5344CB8AC3E}">
        <p14:creationId xmlns:p14="http://schemas.microsoft.com/office/powerpoint/2010/main" val="4188752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4AC1F1-058A-E695-DA7E-F179919D4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F157875-1ADC-9F9D-BFAF-C96B46004CA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AF0FBA8-16B8-4F36-1575-1E8EC8A2FD6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D8EA65C-D4AD-E1C1-38D4-FDEAE2FC55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261AA55-92B9-A799-72A2-949D68F78E6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img.fotocommunity.com/schach-matt-b491524e-c406-4f70-9724-5ef0644a06ab.jpg?height=1080">
            <a:extLst>
              <a:ext uri="{FF2B5EF4-FFF2-40B4-BE49-F238E27FC236}">
                <a16:creationId xmlns:a16="http://schemas.microsoft.com/office/drawing/2014/main" id="{5EC02556-C96F-73C8-3A81-B133401F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-651663"/>
            <a:ext cx="12242800" cy="815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9BA32351-68CB-BE9D-3A85-179B63E99939}"/>
              </a:ext>
            </a:extLst>
          </p:cNvPr>
          <p:cNvSpPr txBox="1"/>
          <p:nvPr/>
        </p:nvSpPr>
        <p:spPr>
          <a:xfrm>
            <a:off x="695325" y="3044284"/>
            <a:ext cx="10801350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WHY DO PEOPLE PLAY GAMES?</a:t>
            </a:r>
            <a:endParaRPr lang="en-US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8119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CFF35F-AF5B-170B-5980-DB8E1C3C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Game Technologies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EA0D298-94AC-6113-0FA7-5C13B5CB37D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680DD42-CE7E-1067-6A1D-E6E8145B84E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50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7F700FC-3788-3DA1-8216-56044BAD05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833CBB7-2F3E-8024-BC08-5FA7FB93280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Hardware</a:t>
            </a:r>
          </a:p>
          <a:p>
            <a:pPr lvl="1"/>
            <a:r>
              <a:rPr lang="en-US" dirty="0"/>
              <a:t>PC, [x] GHz, [y] RAM, [z] graphics card…</a:t>
            </a:r>
          </a:p>
          <a:p>
            <a:pPr lvl="1"/>
            <a:r>
              <a:rPr lang="en-US" dirty="0" err="1"/>
              <a:t>Playstation</a:t>
            </a:r>
            <a:r>
              <a:rPr lang="en-US" dirty="0"/>
              <a:t> [x]</a:t>
            </a:r>
          </a:p>
          <a:p>
            <a:pPr lvl="1"/>
            <a:r>
              <a:rPr lang="en-US" dirty="0"/>
              <a:t>Xbox [x]</a:t>
            </a:r>
          </a:p>
          <a:p>
            <a:pPr lvl="1"/>
            <a:r>
              <a:rPr lang="en-US" dirty="0"/>
              <a:t>…</a:t>
            </a:r>
          </a:p>
          <a:p>
            <a:r>
              <a:rPr lang="de-DE" b="1" dirty="0">
                <a:solidFill>
                  <a:schemeClr val="accent1"/>
                </a:solidFill>
              </a:rPr>
              <a:t>Software</a:t>
            </a:r>
          </a:p>
          <a:p>
            <a:pPr lvl="1"/>
            <a:r>
              <a:rPr lang="en-US" dirty="0"/>
              <a:t>Unity3D</a:t>
            </a:r>
          </a:p>
          <a:p>
            <a:pPr lvl="1"/>
            <a:r>
              <a:rPr lang="en-US" dirty="0"/>
              <a:t>Unreal Engine</a:t>
            </a:r>
          </a:p>
          <a:p>
            <a:pPr lvl="1"/>
            <a:r>
              <a:rPr lang="en-US" dirty="0"/>
              <a:t>CryEngine</a:t>
            </a:r>
          </a:p>
          <a:p>
            <a:pPr lvl="1"/>
            <a:r>
              <a:rPr lang="en-US" dirty="0" err="1"/>
              <a:t>LibGDX</a:t>
            </a:r>
            <a:endParaRPr lang="en-US" dirty="0"/>
          </a:p>
          <a:p>
            <a:pPr lvl="1"/>
            <a:r>
              <a:rPr lang="en-US" dirty="0"/>
              <a:t>OGRE</a:t>
            </a:r>
          </a:p>
          <a:p>
            <a:pPr lvl="1"/>
            <a:r>
              <a:rPr lang="en-US" dirty="0"/>
              <a:t>RED</a:t>
            </a:r>
          </a:p>
          <a:p>
            <a:pPr lvl="1"/>
            <a:r>
              <a:rPr lang="de-DE" dirty="0"/>
              <a:t>…</a:t>
            </a:r>
            <a:r>
              <a:rPr lang="en-US" dirty="0"/>
              <a:t>.</a:t>
            </a:r>
            <a:r>
              <a:rPr lang="de-DE" dirty="0"/>
              <a:t>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67344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3D0936A-0890-7184-DAF9-CB23B6975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Game </a:t>
            </a:r>
            <a:r>
              <a:rPr lang="de-DE" dirty="0" err="1"/>
              <a:t>Engines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BB1A7C-0614-E45B-F94E-2B4765DF7F4D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31FC5BB-AC2C-612E-1983-168E76FB79E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8F90FF1-B08C-07AD-A1F7-7683D338A8A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E0E77E1-B7E9-0C5C-A3B9-B269C36E651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D32AD45F-30BD-E0B0-0890-C42AC4D7AE43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https://www.dice.com/career-advice/how-unity3d-become-a-game-development-beast</a:t>
            </a:r>
            <a:endParaRPr lang="de-DE" dirty="0"/>
          </a:p>
          <a:p>
            <a:r>
              <a:rPr lang="de-DE" dirty="0">
                <a:hlinkClick r:id="rId3"/>
              </a:rPr>
              <a:t>https://beforesandafters.com/2021/05/27/you-can-get-early-access-to-unreal-engine-5-now/</a:t>
            </a:r>
            <a:r>
              <a:rPr lang="de-DE" dirty="0"/>
              <a:t> </a:t>
            </a:r>
          </a:p>
        </p:txBody>
      </p:sp>
      <p:pic>
        <p:nvPicPr>
          <p:cNvPr id="1026" name="Picture 2" descr="How Unity3D Became a Game-Development Beast | Dice.com Career Advice">
            <a:extLst>
              <a:ext uri="{FF2B5EF4-FFF2-40B4-BE49-F238E27FC236}">
                <a16:creationId xmlns:a16="http://schemas.microsoft.com/office/drawing/2014/main" id="{D6727AE5-95D4-4018-92D4-5D5EACDB1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94" y="1277685"/>
            <a:ext cx="5069939" cy="371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ou can get early access to Unreal Engine 5...now - befores &amp; afters">
            <a:extLst>
              <a:ext uri="{FF2B5EF4-FFF2-40B4-BE49-F238E27FC236}">
                <a16:creationId xmlns:a16="http://schemas.microsoft.com/office/drawing/2014/main" id="{57A4981E-B4ED-263D-D48D-E26A1B1A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478" y="1352551"/>
            <a:ext cx="5506241" cy="309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0B3488FD-B814-8130-0FE8-DB1552361203}"/>
              </a:ext>
            </a:extLst>
          </p:cNvPr>
          <p:cNvSpPr txBox="1"/>
          <p:nvPr/>
        </p:nvSpPr>
        <p:spPr>
          <a:xfrm>
            <a:off x="2099680" y="5136117"/>
            <a:ext cx="2656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Unity Game Engine (C#)</a:t>
            </a:r>
            <a:endParaRPr lang="en-US" b="1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DD777CC7-A343-2E67-AF53-6C0BF21F35EB}"/>
              </a:ext>
            </a:extLst>
          </p:cNvPr>
          <p:cNvSpPr txBox="1"/>
          <p:nvPr/>
        </p:nvSpPr>
        <p:spPr>
          <a:xfrm>
            <a:off x="6997005" y="5143124"/>
            <a:ext cx="3970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/>
              <a:t>Unreal Game Engine (</a:t>
            </a:r>
            <a:r>
              <a:rPr lang="de-DE" b="1" dirty="0" err="1"/>
              <a:t>Blueprint</a:t>
            </a:r>
            <a:r>
              <a:rPr lang="de-DE" b="1" dirty="0"/>
              <a:t>, C++)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933565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96CDA9-F590-C655-74C9-3182F5B6E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Technologies/Features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63AA94-CC14-42E5-6666-B0F9010A43EF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693D4B-2286-5AB7-F5FF-07627F0B03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35CAE3D-972A-1AB1-70CA-73D1C739E1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1202EBD-7464-FB19-96BE-E2F3788164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490950" indent="-457200">
              <a:buFont typeface="+mj-lt"/>
              <a:buAutoNum type="arabicPeriod"/>
            </a:pPr>
            <a:r>
              <a:rPr lang="en-US" dirty="0"/>
              <a:t>What technologies will help deliver the experience I want to create?</a:t>
            </a:r>
          </a:p>
          <a:p>
            <a:pPr marL="490950" indent="-457200">
              <a:buFont typeface="+mj-lt"/>
              <a:buAutoNum type="arabicPeriod"/>
            </a:pPr>
            <a:r>
              <a:rPr lang="en-US" dirty="0"/>
              <a:t>Am I using these technologies in ways that are foundational or </a:t>
            </a:r>
            <a:r>
              <a:rPr lang="en-US" dirty="0" err="1"/>
              <a:t>decorational</a:t>
            </a:r>
            <a:r>
              <a:rPr lang="en-US" dirty="0"/>
              <a:t>?</a:t>
            </a:r>
          </a:p>
          <a:p>
            <a:pPr marL="490950" indent="-457200">
              <a:buFont typeface="+mj-lt"/>
              <a:buAutoNum type="arabicPeriod"/>
            </a:pPr>
            <a:r>
              <a:rPr lang="en-US" dirty="0"/>
              <a:t>If I’m not using them foundationally, should I be using them at all?</a:t>
            </a:r>
          </a:p>
          <a:p>
            <a:pPr marL="490950" indent="-457200">
              <a:buFont typeface="+mj-lt"/>
              <a:buAutoNum type="arabicPeriod"/>
            </a:pPr>
            <a:r>
              <a:rPr lang="en-US" dirty="0"/>
              <a:t>Is this technology as cool as I think it is?</a:t>
            </a:r>
          </a:p>
          <a:p>
            <a:pPr marL="490950" indent="-457200">
              <a:buFont typeface="+mj-lt"/>
              <a:buAutoNum type="arabicPeriod"/>
            </a:pPr>
            <a:r>
              <a:rPr lang="en-US" dirty="0"/>
              <a:t>Is there a “disruptive technology ” I should consider instead?</a:t>
            </a:r>
          </a:p>
          <a:p>
            <a:pPr marL="490950" indent="-457200">
              <a:buFont typeface="+mj-lt"/>
              <a:buAutoNum type="arabicPeriod"/>
            </a:pPr>
            <a:endParaRPr lang="de-DE" dirty="0"/>
          </a:p>
        </p:txBody>
      </p:sp>
      <p:sp>
        <p:nvSpPr>
          <p:cNvPr id="7" name="Flowchart: Manual Operation 4">
            <a:extLst>
              <a:ext uri="{FF2B5EF4-FFF2-40B4-BE49-F238E27FC236}">
                <a16:creationId xmlns:a16="http://schemas.microsoft.com/office/drawing/2014/main" id="{E6FED473-3AE6-3E8B-5B2D-F40888ABC2FB}"/>
              </a:ext>
            </a:extLst>
          </p:cNvPr>
          <p:cNvSpPr/>
          <p:nvPr/>
        </p:nvSpPr>
        <p:spPr>
          <a:xfrm rot="10800000">
            <a:off x="3828000" y="5345687"/>
            <a:ext cx="4514400" cy="783651"/>
          </a:xfrm>
          <a:prstGeom prst="flowChartManualOperation">
            <a:avLst/>
          </a:prstGeom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8" name="Picture 2" descr="Muffin clip art">
            <a:extLst>
              <a:ext uri="{FF2B5EF4-FFF2-40B4-BE49-F238E27FC236}">
                <a16:creationId xmlns:a16="http://schemas.microsoft.com/office/drawing/2014/main" id="{FE5F248E-E2DA-8028-FDA0-6FF2A2C84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000" y1="14824" x2="50000" y2="14824"/>
                        <a14:foregroundMark x1="44000" y1="2353" x2="44000" y2="2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95" y="3778068"/>
            <a:ext cx="1487210" cy="2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9">
            <a:extLst>
              <a:ext uri="{FF2B5EF4-FFF2-40B4-BE49-F238E27FC236}">
                <a16:creationId xmlns:a16="http://schemas.microsoft.com/office/drawing/2014/main" id="{C04138F7-CD0A-5611-4A29-E7A64F232B10}"/>
              </a:ext>
            </a:extLst>
          </p:cNvPr>
          <p:cNvCxnSpPr>
            <a:stCxn id="10" idx="1"/>
          </p:cNvCxnSpPr>
          <p:nvPr/>
        </p:nvCxnSpPr>
        <p:spPr>
          <a:xfrm flipH="1" flipV="1">
            <a:off x="6282611" y="4351995"/>
            <a:ext cx="1565282" cy="1249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12">
            <a:extLst>
              <a:ext uri="{FF2B5EF4-FFF2-40B4-BE49-F238E27FC236}">
                <a16:creationId xmlns:a16="http://schemas.microsoft.com/office/drawing/2014/main" id="{43F0D824-96F4-74CA-D40C-893EDD11F9CF}"/>
              </a:ext>
            </a:extLst>
          </p:cNvPr>
          <p:cNvSpPr txBox="1"/>
          <p:nvPr/>
        </p:nvSpPr>
        <p:spPr>
          <a:xfrm>
            <a:off x="7847893" y="4107606"/>
            <a:ext cx="1987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accent1"/>
                </a:solidFill>
              </a:rPr>
              <a:t>Decorational</a:t>
            </a:r>
            <a:br>
              <a:rPr lang="de-DE" sz="1400" dirty="0"/>
            </a:br>
            <a:r>
              <a:rPr lang="de-DE" sz="1400" dirty="0"/>
              <a:t>(</a:t>
            </a:r>
            <a:r>
              <a:rPr lang="de-DE" sz="1400" dirty="0" err="1"/>
              <a:t>nice</a:t>
            </a:r>
            <a:r>
              <a:rPr lang="de-DE" sz="1400" dirty="0"/>
              <a:t> </a:t>
            </a:r>
            <a:r>
              <a:rPr lang="de-DE" sz="1400" dirty="0" err="1"/>
              <a:t>graphics</a:t>
            </a:r>
            <a:r>
              <a:rPr lang="de-DE" sz="1400" dirty="0"/>
              <a:t>, multiple </a:t>
            </a:r>
            <a:r>
              <a:rPr lang="de-DE" sz="1400" dirty="0" err="1"/>
              <a:t>interfaces</a:t>
            </a:r>
            <a:r>
              <a:rPr lang="de-DE" sz="1400" dirty="0"/>
              <a:t>)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D004AAA1-6D5D-E314-5F15-B02444DC6E6E}"/>
              </a:ext>
            </a:extLst>
          </p:cNvPr>
          <p:cNvSpPr txBox="1"/>
          <p:nvPr/>
        </p:nvSpPr>
        <p:spPr>
          <a:xfrm>
            <a:off x="1964356" y="5233240"/>
            <a:ext cx="2057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err="1">
                <a:solidFill>
                  <a:schemeClr val="accent1"/>
                </a:solidFill>
              </a:rPr>
              <a:t>Foundational</a:t>
            </a:r>
            <a:endParaRPr lang="de-DE" sz="1400" b="1" dirty="0">
              <a:solidFill>
                <a:schemeClr val="accent1"/>
              </a:solidFill>
            </a:endParaRPr>
          </a:p>
          <a:p>
            <a:pPr algn="ctr"/>
            <a:r>
              <a:rPr lang="de-DE" sz="1400" dirty="0"/>
              <a:t>(</a:t>
            </a:r>
            <a:r>
              <a:rPr lang="de-DE" sz="1400" dirty="0" err="1"/>
              <a:t>story</a:t>
            </a:r>
            <a:r>
              <a:rPr lang="de-DE" sz="1400" dirty="0"/>
              <a:t>, </a:t>
            </a:r>
            <a:r>
              <a:rPr lang="de-DE" sz="1400" dirty="0" err="1"/>
              <a:t>fun</a:t>
            </a:r>
            <a:r>
              <a:rPr lang="de-DE" sz="1400" dirty="0"/>
              <a:t>, </a:t>
            </a:r>
            <a:r>
              <a:rPr lang="de-DE" sz="1400" dirty="0" err="1"/>
              <a:t>immersion</a:t>
            </a:r>
            <a:r>
              <a:rPr lang="de-DE" sz="1400" dirty="0"/>
              <a:t>)</a:t>
            </a:r>
          </a:p>
          <a:p>
            <a:pPr algn="ctr"/>
            <a:endParaRPr lang="de-DE" sz="1400" dirty="0"/>
          </a:p>
        </p:txBody>
      </p:sp>
      <p:cxnSp>
        <p:nvCxnSpPr>
          <p:cNvPr id="12" name="Straight Arrow Connector 16">
            <a:extLst>
              <a:ext uri="{FF2B5EF4-FFF2-40B4-BE49-F238E27FC236}">
                <a16:creationId xmlns:a16="http://schemas.microsoft.com/office/drawing/2014/main" id="{C332BBAC-84F2-EB79-1AE6-FE860BE145E8}"/>
              </a:ext>
            </a:extLst>
          </p:cNvPr>
          <p:cNvCxnSpPr>
            <a:stCxn id="11" idx="3"/>
          </p:cNvCxnSpPr>
          <p:nvPr/>
        </p:nvCxnSpPr>
        <p:spPr>
          <a:xfrm flipV="1">
            <a:off x="4021756" y="5471963"/>
            <a:ext cx="1544855" cy="1306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0">
            <a:extLst>
              <a:ext uri="{FF2B5EF4-FFF2-40B4-BE49-F238E27FC236}">
                <a16:creationId xmlns:a16="http://schemas.microsoft.com/office/drawing/2014/main" id="{7F7D1643-2126-F685-2A53-883146E99351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7586923" y="5717967"/>
            <a:ext cx="1565282" cy="2326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1">
            <a:extLst>
              <a:ext uri="{FF2B5EF4-FFF2-40B4-BE49-F238E27FC236}">
                <a16:creationId xmlns:a16="http://schemas.microsoft.com/office/drawing/2014/main" id="{73995A19-9F38-E9D4-78E3-EDA375047F6F}"/>
              </a:ext>
            </a:extLst>
          </p:cNvPr>
          <p:cNvSpPr txBox="1"/>
          <p:nvPr/>
        </p:nvSpPr>
        <p:spPr>
          <a:xfrm>
            <a:off x="9152205" y="5473577"/>
            <a:ext cx="1263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/>
              <a:t>Platform</a:t>
            </a:r>
            <a:br>
              <a:rPr lang="de-DE" sz="1400" dirty="0"/>
            </a:br>
            <a:r>
              <a:rPr lang="de-DE" sz="1400" dirty="0"/>
              <a:t>(PC, PS4, X-Box, Mobile,…)</a:t>
            </a:r>
          </a:p>
        </p:txBody>
      </p:sp>
    </p:spTree>
    <p:extLst>
      <p:ext uri="{BB962C8B-B14F-4D97-AF65-F5344CB8AC3E}">
        <p14:creationId xmlns:p14="http://schemas.microsoft.com/office/powerpoint/2010/main" val="23720303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EBDEA0-3BBC-337F-8C7C-2EE72C12F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Technology in Games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8CBBC5A-B56B-79CE-8F0D-2B5592F8A7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9C140F-3FF4-57B1-A8B5-2D9AA0A93166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0CEB865-0BEA-9F5C-5681-12DF5C0A2B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6B28E7C-165F-DF4F-6D4A-C055AFD9AC0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 b="1" dirty="0">
                <a:solidFill>
                  <a:schemeClr val="accent1"/>
                </a:solidFill>
              </a:rPr>
              <a:t>Every game </a:t>
            </a:r>
            <a:r>
              <a:rPr lang="de-DE" b="1" dirty="0" err="1">
                <a:solidFill>
                  <a:schemeClr val="accent1"/>
                </a:solidFill>
              </a:rPr>
              <a:t>is</a:t>
            </a:r>
            <a:r>
              <a:rPr lang="de-DE" b="1" dirty="0">
                <a:solidFill>
                  <a:schemeClr val="accent1"/>
                </a:solidFill>
              </a:rPr>
              <a:t> a </a:t>
            </a:r>
            <a:r>
              <a:rPr lang="de-DE" b="1" dirty="0" err="1">
                <a:solidFill>
                  <a:schemeClr val="accent1"/>
                </a:solidFill>
              </a:rPr>
              <a:t>simulation</a:t>
            </a:r>
            <a:r>
              <a:rPr lang="de-DE" dirty="0"/>
              <a:t>!</a:t>
            </a:r>
          </a:p>
          <a:p>
            <a:pPr lvl="1"/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runs</a:t>
            </a:r>
            <a:r>
              <a:rPr lang="de-DE" dirty="0"/>
              <a:t> in </a:t>
            </a:r>
            <a:r>
              <a:rPr lang="de-DE" dirty="0" err="1"/>
              <a:t>discrete</a:t>
            </a:r>
            <a:r>
              <a:rPr lang="de-DE" dirty="0"/>
              <a:t> time </a:t>
            </a:r>
            <a:r>
              <a:rPr lang="de-DE" dirty="0" err="1"/>
              <a:t>steps</a:t>
            </a:r>
            <a:endParaRPr lang="de-DE" dirty="0"/>
          </a:p>
          <a:p>
            <a:pPr lvl="1"/>
            <a:r>
              <a:rPr lang="de-DE" dirty="0" err="1"/>
              <a:t>There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an initial </a:t>
            </a:r>
            <a:r>
              <a:rPr lang="de-DE" dirty="0" err="1"/>
              <a:t>state</a:t>
            </a:r>
            <a:endParaRPr lang="de-DE" dirty="0"/>
          </a:p>
          <a:p>
            <a:pPr lvl="1"/>
            <a:r>
              <a:rPr lang="en-US" dirty="0"/>
              <a:t>A new state is calculated based on the current state</a:t>
            </a:r>
          </a:p>
          <a:p>
            <a:pPr lvl="1"/>
            <a:r>
              <a:rPr lang="en-US" dirty="0"/>
              <a:t>The new state gets displayed / visualized</a:t>
            </a:r>
          </a:p>
          <a:p>
            <a:pPr lvl="1"/>
            <a:r>
              <a:rPr lang="en-US" dirty="0"/>
              <a:t>The changes leading to the new state are based on</a:t>
            </a:r>
          </a:p>
          <a:p>
            <a:pPr lvl="2"/>
            <a:r>
              <a:rPr lang="en-US" dirty="0"/>
              <a:t>the game logic (which implements the game mechanic)</a:t>
            </a:r>
          </a:p>
          <a:p>
            <a:pPr lvl="2"/>
            <a:r>
              <a:rPr lang="en-US" dirty="0"/>
              <a:t>the input of the user</a:t>
            </a:r>
          </a:p>
          <a:p>
            <a:r>
              <a:rPr lang="de-DE" dirty="0"/>
              <a:t>I</a:t>
            </a:r>
            <a:r>
              <a:rPr lang="en-US" dirty="0"/>
              <a:t>s every simulation a game?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71334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AC1DBA-09DD-3212-A7A7-46B9166CD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Game Loop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F12F7AF-D17B-D2C9-4927-B8B9704B95F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13D8B9B-3A64-12B5-BDCA-97A55C46B23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A69A6F9-29D8-48BB-402D-F116D2C38E1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60B3D40-4F29-8DD6-0D0A-C01C727D4E66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A44146DB-1134-B6D7-B0BF-9633BA7037C5}"/>
              </a:ext>
            </a:extLst>
          </p:cNvPr>
          <p:cNvGrpSpPr/>
          <p:nvPr/>
        </p:nvGrpSpPr>
        <p:grpSpPr>
          <a:xfrm>
            <a:off x="1067485" y="1380235"/>
            <a:ext cx="6847190" cy="3585659"/>
            <a:chOff x="2432051" y="1492778"/>
            <a:chExt cx="5730772" cy="3001026"/>
          </a:xfrm>
        </p:grpSpPr>
        <p:sp>
          <p:nvSpPr>
            <p:cNvPr id="7" name="Oval 5">
              <a:extLst>
                <a:ext uri="{FF2B5EF4-FFF2-40B4-BE49-F238E27FC236}">
                  <a16:creationId xmlns:a16="http://schemas.microsoft.com/office/drawing/2014/main" id="{3FB2BA3D-1A3E-FE9F-9BC3-819195551657}"/>
                </a:ext>
              </a:extLst>
            </p:cNvPr>
            <p:cNvSpPr/>
            <p:nvPr/>
          </p:nvSpPr>
          <p:spPr>
            <a:xfrm>
              <a:off x="2432051" y="2418963"/>
              <a:ext cx="1133930" cy="11686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 err="1">
                  <a:latin typeface="+mj-lt"/>
                  <a:cs typeface="Segoe UI" panose="020B0502040204020203" pitchFamily="34" charset="0"/>
                </a:rPr>
                <a:t>Init</a:t>
              </a:r>
              <a:endParaRPr lang="de-DE" sz="1600" dirty="0">
                <a:latin typeface="+mj-lt"/>
                <a:cs typeface="Segoe UI" panose="020B0502040204020203" pitchFamily="34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23AB4B94-035E-8E25-3A77-DC9CB51944C2}"/>
                </a:ext>
              </a:extLst>
            </p:cNvPr>
            <p:cNvSpPr/>
            <p:nvPr/>
          </p:nvSpPr>
          <p:spPr>
            <a:xfrm>
              <a:off x="4219542" y="2418963"/>
              <a:ext cx="1133930" cy="11686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+mj-lt"/>
                  <a:cs typeface="Segoe UI" panose="020B0502040204020203" pitchFamily="34" charset="0"/>
                </a:rPr>
                <a:t>Input Handle</a:t>
              </a:r>
            </a:p>
          </p:txBody>
        </p:sp>
        <p:sp>
          <p:nvSpPr>
            <p:cNvPr id="9" name="Oval 7">
              <a:extLst>
                <a:ext uri="{FF2B5EF4-FFF2-40B4-BE49-F238E27FC236}">
                  <a16:creationId xmlns:a16="http://schemas.microsoft.com/office/drawing/2014/main" id="{7CCDC7C5-73EE-D7CF-DE1E-97AE37BDBDAA}"/>
                </a:ext>
              </a:extLst>
            </p:cNvPr>
            <p:cNvSpPr/>
            <p:nvPr/>
          </p:nvSpPr>
          <p:spPr>
            <a:xfrm>
              <a:off x="5693734" y="1492778"/>
              <a:ext cx="1133930" cy="11686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+mj-lt"/>
                  <a:cs typeface="Segoe UI" panose="020B0502040204020203" pitchFamily="34" charset="0"/>
                </a:rPr>
                <a:t>Update</a:t>
              </a:r>
            </a:p>
          </p:txBody>
        </p:sp>
        <p:sp>
          <p:nvSpPr>
            <p:cNvPr id="10" name="Oval 8">
              <a:extLst>
                <a:ext uri="{FF2B5EF4-FFF2-40B4-BE49-F238E27FC236}">
                  <a16:creationId xmlns:a16="http://schemas.microsoft.com/office/drawing/2014/main" id="{75F9BD74-1F9C-9C68-5F72-C26355F7EC74}"/>
                </a:ext>
              </a:extLst>
            </p:cNvPr>
            <p:cNvSpPr/>
            <p:nvPr/>
          </p:nvSpPr>
          <p:spPr>
            <a:xfrm>
              <a:off x="5693733" y="3325162"/>
              <a:ext cx="1133930" cy="11686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600" dirty="0">
                  <a:latin typeface="+mj-lt"/>
                  <a:cs typeface="Segoe UI" panose="020B0502040204020203" pitchFamily="34" charset="0"/>
                </a:rPr>
                <a:t>Draw</a:t>
              </a:r>
            </a:p>
          </p:txBody>
        </p:sp>
        <p:sp>
          <p:nvSpPr>
            <p:cNvPr id="11" name="Oval 9">
              <a:extLst>
                <a:ext uri="{FF2B5EF4-FFF2-40B4-BE49-F238E27FC236}">
                  <a16:creationId xmlns:a16="http://schemas.microsoft.com/office/drawing/2014/main" id="{04DED383-52B8-F632-75C0-C17C1E7DD215}"/>
                </a:ext>
              </a:extLst>
            </p:cNvPr>
            <p:cNvSpPr/>
            <p:nvPr/>
          </p:nvSpPr>
          <p:spPr>
            <a:xfrm>
              <a:off x="7028893" y="2357141"/>
              <a:ext cx="1133930" cy="116864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de-DE" sz="1600" dirty="0" err="1">
                  <a:latin typeface="+mj-lt"/>
                  <a:cs typeface="Segoe UI" panose="020B0502040204020203" pitchFamily="34" charset="0"/>
                </a:rPr>
                <a:t>Shutdown</a:t>
              </a:r>
              <a:endParaRPr lang="de-DE" sz="1600" dirty="0">
                <a:latin typeface="+mj-lt"/>
                <a:cs typeface="Segoe UI" panose="020B0502040204020203" pitchFamily="34" charset="0"/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CA4911B-DE82-1530-0DF0-3CA06A825A62}"/>
              </a:ext>
            </a:extLst>
          </p:cNvPr>
          <p:cNvCxnSpPr>
            <a:stCxn id="7" idx="6"/>
            <a:endCxn id="8" idx="2"/>
          </p:cNvCxnSpPr>
          <p:nvPr/>
        </p:nvCxnSpPr>
        <p:spPr>
          <a:xfrm>
            <a:off x="2422317" y="3185004"/>
            <a:ext cx="780882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FF7BE08-C802-1BF4-DD32-311EEA9E0D9A}"/>
              </a:ext>
            </a:extLst>
          </p:cNvPr>
          <p:cNvCxnSpPr>
            <a:stCxn id="8" idx="7"/>
            <a:endCxn id="9" idx="2"/>
          </p:cNvCxnSpPr>
          <p:nvPr/>
        </p:nvCxnSpPr>
        <p:spPr>
          <a:xfrm flipV="1">
            <a:off x="4359620" y="2078388"/>
            <a:ext cx="604960" cy="6129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6">
            <a:extLst>
              <a:ext uri="{FF2B5EF4-FFF2-40B4-BE49-F238E27FC236}">
                <a16:creationId xmlns:a16="http://schemas.microsoft.com/office/drawing/2014/main" id="{C401F253-6E1D-454F-E622-A32394327C60}"/>
              </a:ext>
            </a:extLst>
          </p:cNvPr>
          <p:cNvCxnSpPr>
            <a:stCxn id="8" idx="5"/>
            <a:endCxn id="10" idx="2"/>
          </p:cNvCxnSpPr>
          <p:nvPr/>
        </p:nvCxnSpPr>
        <p:spPr>
          <a:xfrm>
            <a:off x="4359620" y="3678673"/>
            <a:ext cx="604959" cy="58906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9">
            <a:extLst>
              <a:ext uri="{FF2B5EF4-FFF2-40B4-BE49-F238E27FC236}">
                <a16:creationId xmlns:a16="http://schemas.microsoft.com/office/drawing/2014/main" id="{7EDF83DA-7FB1-653A-96C3-B0808DD4529B}"/>
              </a:ext>
            </a:extLst>
          </p:cNvPr>
          <p:cNvCxnSpPr>
            <a:stCxn id="9" idx="4"/>
            <a:endCxn id="10" idx="0"/>
          </p:cNvCxnSpPr>
          <p:nvPr/>
        </p:nvCxnSpPr>
        <p:spPr>
          <a:xfrm flipH="1">
            <a:off x="5641995" y="2776541"/>
            <a:ext cx="1" cy="7930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8">
            <a:extLst>
              <a:ext uri="{FF2B5EF4-FFF2-40B4-BE49-F238E27FC236}">
                <a16:creationId xmlns:a16="http://schemas.microsoft.com/office/drawing/2014/main" id="{BC5D808D-BABA-F89D-0A2A-09C5659E8511}"/>
              </a:ext>
            </a:extLst>
          </p:cNvPr>
          <p:cNvCxnSpPr>
            <a:cxnSpLocks/>
          </p:cNvCxnSpPr>
          <p:nvPr/>
        </p:nvCxnSpPr>
        <p:spPr>
          <a:xfrm>
            <a:off x="5644183" y="3115210"/>
            <a:ext cx="91566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32">
            <a:extLst>
              <a:ext uri="{FF2B5EF4-FFF2-40B4-BE49-F238E27FC236}">
                <a16:creationId xmlns:a16="http://schemas.microsoft.com/office/drawing/2014/main" id="{2FFB6B3E-C8A5-AC5F-D15F-E627B1267A64}"/>
              </a:ext>
            </a:extLst>
          </p:cNvPr>
          <p:cNvSpPr/>
          <p:nvPr/>
        </p:nvSpPr>
        <p:spPr>
          <a:xfrm>
            <a:off x="7914676" y="4023360"/>
            <a:ext cx="3581998" cy="1754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main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 {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initialize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while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running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{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handleInput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update();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draw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200" b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shutdown</a:t>
            </a:r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r>
              <a:rPr lang="de-DE" sz="12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endParaRPr lang="de-DE" sz="12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973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9EABA4-E277-17B8-0280-AB44E8445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6A160B3-E837-A6F4-BBE2-EA9A8332924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93D612-99EC-DD90-2E80-E4687993230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0E13D97-EE43-CEE5-A3D4-C49F41FD0E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9A5A547-B3B6-399A-B54B-0801E7D7D6A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B4BE0E0-E9EC-56BE-C3AB-2A189B90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2" y="-22863"/>
            <a:ext cx="5245100" cy="6903726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6EC98F5B-34A2-DA75-A73E-FE7AA0987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573" y="-45726"/>
            <a:ext cx="5245100" cy="69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0116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212DE5-3B28-2C2B-C3D9-FC2128432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Rendering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2D6494-40E7-B484-D0DB-21713FFAE2D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51BC18-5446-3CA0-D103-00FAF543DD5C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60B13BD-D598-E483-7D21-9FF03C76908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BCC490E-15FB-C2BF-1E98-4948BF1554D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Rendering is the </a:t>
            </a:r>
            <a:r>
              <a:rPr lang="en-US" b="1" dirty="0">
                <a:solidFill>
                  <a:schemeClr val="accent1"/>
                </a:solidFill>
              </a:rPr>
              <a:t>process</a:t>
            </a:r>
            <a:r>
              <a:rPr lang="en-US" dirty="0"/>
              <a:t> where your game </a:t>
            </a:r>
            <a:r>
              <a:rPr lang="en-US" b="1" dirty="0">
                <a:solidFill>
                  <a:schemeClr val="accent1"/>
                </a:solidFill>
              </a:rPr>
              <a:t>throws graphics on your screen</a:t>
            </a:r>
            <a:r>
              <a:rPr lang="en-US" dirty="0"/>
              <a:t>.</a:t>
            </a:r>
          </a:p>
          <a:p>
            <a:r>
              <a:rPr lang="en-US" dirty="0"/>
              <a:t>The rendering process can be computed </a:t>
            </a:r>
            <a:r>
              <a:rPr lang="en-US" b="1" dirty="0">
                <a:solidFill>
                  <a:schemeClr val="accent1"/>
                </a:solidFill>
              </a:rPr>
              <a:t>2 or 3 dimensions</a:t>
            </a:r>
            <a:r>
              <a:rPr lang="en-US" dirty="0"/>
              <a:t>.</a:t>
            </a:r>
          </a:p>
          <a:p>
            <a:r>
              <a:rPr lang="en-US" dirty="0"/>
              <a:t>Calculations of graphics need very much </a:t>
            </a:r>
            <a:r>
              <a:rPr lang="en-US" b="1" dirty="0">
                <a:solidFill>
                  <a:schemeClr val="accent1"/>
                </a:solidFill>
              </a:rPr>
              <a:t>computational power</a:t>
            </a:r>
            <a:r>
              <a:rPr lang="en-US" dirty="0"/>
              <a:t>, thus we often need </a:t>
            </a:r>
            <a:r>
              <a:rPr lang="en-US" b="1" dirty="0">
                <a:solidFill>
                  <a:schemeClr val="accent1"/>
                </a:solidFill>
              </a:rPr>
              <a:t>additional hardware</a:t>
            </a:r>
            <a:r>
              <a:rPr lang="en-US" dirty="0"/>
              <a:t>.</a:t>
            </a:r>
          </a:p>
          <a:p>
            <a:r>
              <a:rPr lang="en-US" dirty="0"/>
              <a:t>At this point we are talking about </a:t>
            </a:r>
            <a:r>
              <a:rPr lang="en-US" b="1" dirty="0">
                <a:solidFill>
                  <a:schemeClr val="accent1"/>
                </a:solidFill>
              </a:rPr>
              <a:t>hardware acceleration </a:t>
            </a:r>
            <a:r>
              <a:rPr lang="en-US" dirty="0"/>
              <a:t>(e.g. through </a:t>
            </a:r>
            <a:r>
              <a:rPr lang="en-US" b="1" dirty="0">
                <a:solidFill>
                  <a:schemeClr val="accent1"/>
                </a:solidFill>
              </a:rPr>
              <a:t>GPUs</a:t>
            </a:r>
            <a:r>
              <a:rPr lang="en-US" dirty="0"/>
              <a:t>)</a:t>
            </a:r>
          </a:p>
          <a:p>
            <a:r>
              <a:rPr lang="en-US" b="1" dirty="0">
                <a:solidFill>
                  <a:schemeClr val="accent1"/>
                </a:solidFill>
              </a:rPr>
              <a:t>3D games </a:t>
            </a:r>
            <a:r>
              <a:rPr lang="en-US" dirty="0"/>
              <a:t>need more computational power but they </a:t>
            </a:r>
            <a:r>
              <a:rPr lang="en-US" b="1" dirty="0">
                <a:solidFill>
                  <a:schemeClr val="accent1"/>
                </a:solidFill>
              </a:rPr>
              <a:t>are not easier to realize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than</a:t>
            </a:r>
            <a:r>
              <a:rPr lang="en-US" dirty="0"/>
              <a:t> </a:t>
            </a:r>
            <a:r>
              <a:rPr lang="en-US" b="1" dirty="0">
                <a:solidFill>
                  <a:schemeClr val="accent1"/>
                </a:solidFill>
              </a:rPr>
              <a:t>2D games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66603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1BBBA-2516-1742-D0B0-94701BCE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2D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FFFA200-BE2E-B52C-F41C-E284BC17D39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25D428D-387C-E420-59AE-075F3BE194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510D4A4-8A79-DC69-E6E8-297F136FC3D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71174C4-7421-A4A8-D5DA-02D58AE6E27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4" descr="http://wallpaperlayer.com/img/2015/10/super-mario-wallpaper-8527-8853-hd-wallpapers.jpg">
            <a:extLst>
              <a:ext uri="{FF2B5EF4-FFF2-40B4-BE49-F238E27FC236}">
                <a16:creationId xmlns:a16="http://schemas.microsoft.com/office/drawing/2014/main" id="{80569EEF-7BFF-C7CF-1000-40F1E82EF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2066337"/>
            <a:ext cx="5079728" cy="3176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mariomayhem.com/downloads/sprites/smb1/smb1_misc_sprites.gif">
            <a:extLst>
              <a:ext uri="{FF2B5EF4-FFF2-40B4-BE49-F238E27FC236}">
                <a16:creationId xmlns:a16="http://schemas.microsoft.com/office/drawing/2014/main" id="{BF6F94A9-A9FB-B4B8-7028-1B5C25E55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950" y="1996788"/>
            <a:ext cx="1951361" cy="35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6409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239F2-DA81-DE13-F035-A29BA72D3A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Dimensions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D082588-3112-1936-6441-33164DABB1E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388F4A1-BCDC-F75D-7164-63D22E00EF9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CF3126-8E43-1461-27AF-703B042EF0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3853B53-7BBC-BC78-8899-ECFB49D9E33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E3B4B353-13D6-8F01-0301-2CE9116E65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8350615"/>
              </p:ext>
            </p:extLst>
          </p:nvPr>
        </p:nvGraphicFramePr>
        <p:xfrm>
          <a:off x="695323" y="2120900"/>
          <a:ext cx="10801350" cy="3292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42442">
                  <a:extLst>
                    <a:ext uri="{9D8B030D-6E8A-4147-A177-3AD203B41FA5}">
                      <a16:colId xmlns:a16="http://schemas.microsoft.com/office/drawing/2014/main" val="188122248"/>
                    </a:ext>
                  </a:extLst>
                </a:gridCol>
                <a:gridCol w="2419636">
                  <a:extLst>
                    <a:ext uri="{9D8B030D-6E8A-4147-A177-3AD203B41FA5}">
                      <a16:colId xmlns:a16="http://schemas.microsoft.com/office/drawing/2014/main" val="4289287047"/>
                    </a:ext>
                  </a:extLst>
                </a:gridCol>
                <a:gridCol w="2419636">
                  <a:extLst>
                    <a:ext uri="{9D8B030D-6E8A-4147-A177-3AD203B41FA5}">
                      <a16:colId xmlns:a16="http://schemas.microsoft.com/office/drawing/2014/main" val="1792030440"/>
                    </a:ext>
                  </a:extLst>
                </a:gridCol>
                <a:gridCol w="2419636">
                  <a:extLst>
                    <a:ext uri="{9D8B030D-6E8A-4147-A177-3AD203B41FA5}">
                      <a16:colId xmlns:a16="http://schemas.microsoft.com/office/drawing/2014/main" val="3185272770"/>
                    </a:ext>
                  </a:extLst>
                </a:gridCol>
              </a:tblGrid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 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2D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3D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Virtual Reality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1469974052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Ego / First-Person View</a:t>
                      </a:r>
                      <a:endParaRPr lang="en-US" sz="1600" dirty="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Nur bedingt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3896048312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Third-Person View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Nein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Nein *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2403868485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Fahrzeug / Cockpit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Nur bedingt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2623945486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Side Scroller</a:t>
                      </a:r>
                      <a:endParaRPr lang="en-US" sz="1600" dirty="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Nein *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2893572772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Top Down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Nein *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1764053776"/>
                  </a:ext>
                </a:extLst>
              </a:tr>
              <a:tr h="4703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Isometric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Ja</a:t>
                      </a:r>
                      <a:endParaRPr lang="en-US" sz="160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Nein</a:t>
                      </a:r>
                      <a:r>
                        <a:rPr lang="en-US" sz="1600" dirty="0">
                          <a:effectLst/>
                        </a:rPr>
                        <a:t> **</a:t>
                      </a:r>
                      <a:endParaRPr lang="en-US" sz="1600" dirty="0">
                        <a:effectLst/>
                        <a:latin typeface="DINPro-Regular" panose="02000503030000020004" pitchFamily="50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6528" marR="96528" marT="75972" marB="75972"/>
                </a:tc>
                <a:extLst>
                  <a:ext uri="{0D108BD9-81ED-4DB2-BD59-A6C34878D82A}">
                    <a16:rowId xmlns:a16="http://schemas.microsoft.com/office/drawing/2014/main" val="150982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4234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835811-0217-59A8-87DD-45872B91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Animations and Physics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CD46580-AA83-FFE6-8328-FA43B372C40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99F565B-AA72-DC3F-E2CB-58B292E6C8F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59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E1E0170-97CB-3999-25B2-0074BADDF01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AD36848-4BBB-365C-59D5-1DCB888A53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Using physics adds realism and (some kind of) predictability</a:t>
            </a:r>
          </a:p>
          <a:p>
            <a:r>
              <a:rPr lang="en-US" dirty="0"/>
              <a:t>Objects usually have </a:t>
            </a:r>
            <a:r>
              <a:rPr lang="en-US" b="1" dirty="0">
                <a:solidFill>
                  <a:schemeClr val="accent1"/>
                </a:solidFill>
              </a:rPr>
              <a:t>mass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friction</a:t>
            </a:r>
            <a:r>
              <a:rPr lang="en-US" dirty="0"/>
              <a:t>, and </a:t>
            </a:r>
            <a:r>
              <a:rPr lang="en-US" b="1" dirty="0">
                <a:solidFill>
                  <a:schemeClr val="accent1"/>
                </a:solidFill>
              </a:rPr>
              <a:t>volume</a:t>
            </a:r>
            <a:r>
              <a:rPr lang="en-US" dirty="0"/>
              <a:t>.</a:t>
            </a:r>
          </a:p>
          <a:p>
            <a:r>
              <a:rPr lang="en-US" dirty="0"/>
              <a:t>Objects only move when </a:t>
            </a:r>
            <a:r>
              <a:rPr lang="en-US" b="1" dirty="0">
                <a:solidFill>
                  <a:schemeClr val="accent1"/>
                </a:solidFill>
              </a:rPr>
              <a:t>forces</a:t>
            </a:r>
            <a:r>
              <a:rPr lang="en-US" dirty="0"/>
              <a:t> applied to them.</a:t>
            </a:r>
          </a:p>
          <a:p>
            <a:r>
              <a:rPr lang="en-US" dirty="0"/>
              <a:t>Motion is not linear, its </a:t>
            </a:r>
            <a:r>
              <a:rPr lang="en-US" b="1" dirty="0">
                <a:solidFill>
                  <a:schemeClr val="accent1"/>
                </a:solidFill>
              </a:rPr>
              <a:t>curved</a:t>
            </a:r>
            <a:r>
              <a:rPr lang="en-US" dirty="0"/>
              <a:t>.</a:t>
            </a:r>
          </a:p>
          <a:p>
            <a:r>
              <a:rPr lang="en-US" dirty="0"/>
              <a:t>Interaction must be </a:t>
            </a:r>
            <a:r>
              <a:rPr lang="en-US" b="1" dirty="0">
                <a:solidFill>
                  <a:schemeClr val="accent1"/>
                </a:solidFill>
              </a:rPr>
              <a:t>responsive</a:t>
            </a:r>
            <a:r>
              <a:rPr lang="en-US" dirty="0"/>
              <a:t>.</a:t>
            </a:r>
          </a:p>
          <a:p>
            <a:r>
              <a:rPr lang="en-US" dirty="0"/>
              <a:t>States change with </a:t>
            </a:r>
            <a:r>
              <a:rPr lang="en-US" b="1" dirty="0">
                <a:solidFill>
                  <a:schemeClr val="accent1"/>
                </a:solidFill>
              </a:rPr>
              <a:t>transitions</a:t>
            </a:r>
            <a:r>
              <a:rPr lang="en-US" dirty="0"/>
              <a:t>.</a:t>
            </a:r>
          </a:p>
          <a:p>
            <a:r>
              <a:rPr lang="en-US" b="1" dirty="0">
                <a:solidFill>
                  <a:schemeClr val="accent1"/>
                </a:solidFill>
              </a:rPr>
              <a:t>Sounds</a:t>
            </a:r>
            <a:r>
              <a:rPr lang="en-US" dirty="0"/>
              <a:t> can support animation.</a:t>
            </a:r>
          </a:p>
          <a:p>
            <a:r>
              <a:rPr lang="en-US" b="1" dirty="0">
                <a:solidFill>
                  <a:schemeClr val="accent1"/>
                </a:solidFill>
              </a:rPr>
              <a:t>Physics</a:t>
            </a:r>
            <a:r>
              <a:rPr lang="en-US" dirty="0"/>
              <a:t> can support animation.</a:t>
            </a:r>
          </a:p>
          <a:p>
            <a:endParaRPr lang="de-DE" dirty="0"/>
          </a:p>
        </p:txBody>
      </p:sp>
      <p:pic>
        <p:nvPicPr>
          <p:cNvPr id="7" name="Animation-_Bouncing_Ball_Explained">
            <a:hlinkClick r:id="" action="ppaction://media"/>
            <a:extLst>
              <a:ext uri="{FF2B5EF4-FFF2-40B4-BE49-F238E27FC236}">
                <a16:creationId xmlns:a16="http://schemas.microsoft.com/office/drawing/2014/main" id="{33C2E4BC-4304-E7AA-CB6B-6A8F4412FA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49" end="17574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51559" y="3226191"/>
            <a:ext cx="3866254" cy="2174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41466F99-EA75-41FC-8A4F-F7C565CBFDEE}"/>
              </a:ext>
            </a:extLst>
          </p:cNvPr>
          <p:cNvSpPr/>
          <p:nvPr/>
        </p:nvSpPr>
        <p:spPr>
          <a:xfrm>
            <a:off x="7694031" y="5619948"/>
            <a:ext cx="3802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Disney’s 12 Principles of Animation</a:t>
            </a:r>
          </a:p>
        </p:txBody>
      </p:sp>
    </p:spTree>
    <p:extLst>
      <p:ext uri="{BB962C8B-B14F-4D97-AF65-F5344CB8AC3E}">
        <p14:creationId xmlns:p14="http://schemas.microsoft.com/office/powerpoint/2010/main" val="272800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37EF7B-35AB-A831-5591-951EA762B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Game </a:t>
            </a:r>
            <a:r>
              <a:rPr lang="de-DE" dirty="0" err="1"/>
              <a:t>Classfication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18E1B57-5B6B-837B-DCD6-DEA939629253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4E5BC3A-7FE8-0400-827F-23989038D0E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3710190-DFE8-296A-72DC-027B6D1CE3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989F24F-E386-02DC-F7BA-4B02EB2D782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Cooperation</a:t>
            </a:r>
          </a:p>
          <a:p>
            <a:pPr lvl="1"/>
            <a:r>
              <a:rPr lang="en-US" dirty="0"/>
              <a:t>Cooperative or non-cooperative (alone or together)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Symmetry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 err="1"/>
              <a:t>Symmetric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asymmetric</a:t>
            </a:r>
            <a:r>
              <a:rPr lang="de-DE" dirty="0"/>
              <a:t> (</a:t>
            </a:r>
            <a:r>
              <a:rPr lang="de-DE" dirty="0" err="1"/>
              <a:t>identity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payoff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all </a:t>
            </a:r>
            <a:r>
              <a:rPr lang="de-DE" dirty="0" err="1"/>
              <a:t>equal</a:t>
            </a:r>
            <a:r>
              <a:rPr lang="de-DE" dirty="0"/>
              <a:t>)</a:t>
            </a:r>
          </a:p>
          <a:p>
            <a:r>
              <a:rPr lang="de-DE" b="1" dirty="0" err="1">
                <a:solidFill>
                  <a:schemeClr val="accent1"/>
                </a:solidFill>
              </a:rPr>
              <a:t>Sum</a:t>
            </a:r>
            <a:r>
              <a:rPr lang="de-DE" b="1" dirty="0">
                <a:solidFill>
                  <a:schemeClr val="accent1"/>
                </a:solidFill>
              </a:rPr>
              <a:t> </a:t>
            </a:r>
            <a:r>
              <a:rPr lang="de-DE" b="1" dirty="0" err="1">
                <a:solidFill>
                  <a:schemeClr val="accent1"/>
                </a:solidFill>
              </a:rPr>
              <a:t>of</a:t>
            </a:r>
            <a:r>
              <a:rPr lang="de-DE" b="1" dirty="0">
                <a:solidFill>
                  <a:schemeClr val="accent1"/>
                </a:solidFill>
              </a:rPr>
              <a:t> Choice</a:t>
            </a:r>
          </a:p>
          <a:p>
            <a:pPr lvl="1"/>
            <a:r>
              <a:rPr lang="de-DE" dirty="0"/>
              <a:t>Zero-</a:t>
            </a:r>
            <a:r>
              <a:rPr lang="de-DE" dirty="0" err="1"/>
              <a:t>sum</a:t>
            </a:r>
            <a:r>
              <a:rPr lang="de-DE" dirty="0"/>
              <a:t> / Non-zero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dirty="0" err="1"/>
              <a:t>constant-sum</a:t>
            </a:r>
            <a:r>
              <a:rPr lang="de-DE" dirty="0"/>
              <a:t> (+ </a:t>
            </a:r>
            <a:r>
              <a:rPr lang="de-DE" dirty="0" err="1"/>
              <a:t>sum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</a:t>
            </a:r>
            <a:r>
              <a:rPr lang="en-US" dirty="0"/>
              <a:t> wins - sum of all losses = 0)</a:t>
            </a:r>
            <a:endParaRPr lang="de-DE" dirty="0"/>
          </a:p>
          <a:p>
            <a:r>
              <a:rPr lang="en-US" b="1" dirty="0">
                <a:solidFill>
                  <a:schemeClr val="accent1"/>
                </a:solidFill>
              </a:rPr>
              <a:t>Simultaneous / Sequential (Dynamic</a:t>
            </a:r>
            <a:r>
              <a:rPr lang="en-US" b="1" dirty="0"/>
              <a:t>)</a:t>
            </a:r>
          </a:p>
          <a:p>
            <a:pPr lvl="1"/>
            <a:r>
              <a:rPr lang="de-DE" dirty="0"/>
              <a:t>Moves / Prior Knowledge / Time Axis </a:t>
            </a: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Information</a:t>
            </a:r>
          </a:p>
          <a:p>
            <a:pPr lvl="1"/>
            <a:r>
              <a:rPr lang="de-DE" dirty="0" err="1"/>
              <a:t>Perfect</a:t>
            </a:r>
            <a:r>
              <a:rPr lang="de-DE" dirty="0"/>
              <a:t> (all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known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Imperfect (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moves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unknown</a:t>
            </a:r>
            <a:r>
              <a:rPr lang="de-DE" dirty="0"/>
              <a:t>) 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40674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353A87-D6B5-0F0F-7E17-F973634FC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Collisions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3BA17C6-635A-7A46-9931-67CC9BED9256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CED3EA-9B1F-C58E-930E-74B7F50F305D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A56DCA8-510B-89EB-DB00-76751A323B0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B489C00-110B-1678-428F-53C839F9FB2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DC371DE-48D1-3419-21DE-FE253D87D59A}"/>
              </a:ext>
            </a:extLst>
          </p:cNvPr>
          <p:cNvSpPr/>
          <p:nvPr/>
        </p:nvSpPr>
        <p:spPr>
          <a:xfrm>
            <a:off x="4167940" y="2279513"/>
            <a:ext cx="2411129" cy="498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350" b="1" dirty="0" err="1">
                <a:solidFill>
                  <a:schemeClr val="bg1"/>
                </a:solidFill>
              </a:rPr>
              <a:t>Collision</a:t>
            </a:r>
            <a:r>
              <a:rPr lang="de-DE" sz="1350" b="1" dirty="0">
                <a:solidFill>
                  <a:schemeClr val="bg1"/>
                </a:solidFill>
              </a:rPr>
              <a:t> </a:t>
            </a:r>
            <a:r>
              <a:rPr lang="de-DE" sz="1350" b="1" dirty="0" err="1">
                <a:solidFill>
                  <a:schemeClr val="bg1"/>
                </a:solidFill>
              </a:rPr>
              <a:t>Detection</a:t>
            </a:r>
            <a:endParaRPr lang="de-DE" sz="1350" b="1" dirty="0">
              <a:solidFill>
                <a:schemeClr val="bg1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701A7ED-E3BC-5743-61D7-9B9DC7A6A8C1}"/>
              </a:ext>
            </a:extLst>
          </p:cNvPr>
          <p:cNvSpPr/>
          <p:nvPr/>
        </p:nvSpPr>
        <p:spPr>
          <a:xfrm>
            <a:off x="4167940" y="3254927"/>
            <a:ext cx="2411129" cy="498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350" b="1" dirty="0" err="1">
                <a:solidFill>
                  <a:schemeClr val="bg1"/>
                </a:solidFill>
              </a:rPr>
              <a:t>Contact</a:t>
            </a:r>
            <a:r>
              <a:rPr lang="de-DE" sz="1350" b="1" dirty="0">
                <a:solidFill>
                  <a:schemeClr val="bg1"/>
                </a:solidFill>
              </a:rPr>
              <a:t> Solver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B4A644B1-87A6-3BEF-3434-42778158D2A5}"/>
              </a:ext>
            </a:extLst>
          </p:cNvPr>
          <p:cNvSpPr/>
          <p:nvPr/>
        </p:nvSpPr>
        <p:spPr>
          <a:xfrm>
            <a:off x="4167940" y="4230342"/>
            <a:ext cx="2411129" cy="498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350" b="1" dirty="0">
                <a:solidFill>
                  <a:schemeClr val="bg1"/>
                </a:solidFill>
              </a:rPr>
              <a:t>Integrator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D21FDBF4-3CBC-3C9C-ECB8-3E8BCB497366}"/>
              </a:ext>
            </a:extLst>
          </p:cNvPr>
          <p:cNvSpPr/>
          <p:nvPr/>
        </p:nvSpPr>
        <p:spPr>
          <a:xfrm>
            <a:off x="7194784" y="4230342"/>
            <a:ext cx="2411129" cy="498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350" b="1" dirty="0">
                <a:solidFill>
                  <a:schemeClr val="bg1"/>
                </a:solidFill>
              </a:rPr>
              <a:t>Forces (e.g. Gravity)</a:t>
            </a:r>
          </a:p>
        </p:txBody>
      </p: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AD8D0491-BD94-9B12-0789-8619181C5F27}"/>
              </a:ext>
            </a:extLst>
          </p:cNvPr>
          <p:cNvCxnSpPr>
            <a:stCxn id="10" idx="1"/>
            <a:endCxn id="9" idx="3"/>
          </p:cNvCxnSpPr>
          <p:nvPr/>
        </p:nvCxnSpPr>
        <p:spPr>
          <a:xfrm flipH="1">
            <a:off x="6579069" y="4479396"/>
            <a:ext cx="615716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>
            <a:extLst>
              <a:ext uri="{FF2B5EF4-FFF2-40B4-BE49-F238E27FC236}">
                <a16:creationId xmlns:a16="http://schemas.microsoft.com/office/drawing/2014/main" id="{4F80D3B6-1F90-543B-E1E5-078688FAC468}"/>
              </a:ext>
            </a:extLst>
          </p:cNvPr>
          <p:cNvCxnSpPr>
            <a:endCxn id="9" idx="0"/>
          </p:cNvCxnSpPr>
          <p:nvPr/>
        </p:nvCxnSpPr>
        <p:spPr>
          <a:xfrm>
            <a:off x="5373505" y="3753034"/>
            <a:ext cx="0" cy="4773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7">
            <a:extLst>
              <a:ext uri="{FF2B5EF4-FFF2-40B4-BE49-F238E27FC236}">
                <a16:creationId xmlns:a16="http://schemas.microsoft.com/office/drawing/2014/main" id="{F9871971-BE14-9433-3ECE-3E300FB71291}"/>
              </a:ext>
            </a:extLst>
          </p:cNvPr>
          <p:cNvCxnSpPr>
            <a:stCxn id="7" idx="2"/>
            <a:endCxn id="8" idx="0"/>
          </p:cNvCxnSpPr>
          <p:nvPr/>
        </p:nvCxnSpPr>
        <p:spPr>
          <a:xfrm>
            <a:off x="5373505" y="2777619"/>
            <a:ext cx="0" cy="477308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21">
            <a:extLst>
              <a:ext uri="{FF2B5EF4-FFF2-40B4-BE49-F238E27FC236}">
                <a16:creationId xmlns:a16="http://schemas.microsoft.com/office/drawing/2014/main" id="{F22CF29F-46C1-5435-8788-05C50036F259}"/>
              </a:ext>
            </a:extLst>
          </p:cNvPr>
          <p:cNvCxnSpPr>
            <a:stCxn id="9" idx="2"/>
            <a:endCxn id="7" idx="0"/>
          </p:cNvCxnSpPr>
          <p:nvPr/>
        </p:nvCxnSpPr>
        <p:spPr>
          <a:xfrm rot="5400000" flipH="1">
            <a:off x="4149036" y="3503981"/>
            <a:ext cx="2448937" cy="9525"/>
          </a:xfrm>
          <a:prstGeom prst="bentConnector5">
            <a:avLst>
              <a:gd name="adj1" fmla="val -14371"/>
              <a:gd name="adj2" fmla="val 19534740"/>
              <a:gd name="adj3" fmla="val 116434"/>
            </a:avLst>
          </a:prstGeom>
          <a:ln w="76200">
            <a:solidFill>
              <a:schemeClr val="accent1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26">
            <a:extLst>
              <a:ext uri="{FF2B5EF4-FFF2-40B4-BE49-F238E27FC236}">
                <a16:creationId xmlns:a16="http://schemas.microsoft.com/office/drawing/2014/main" id="{25D07FA3-3BF5-011F-91E7-0324274D12B9}"/>
              </a:ext>
            </a:extLst>
          </p:cNvPr>
          <p:cNvSpPr/>
          <p:nvPr/>
        </p:nvSpPr>
        <p:spPr>
          <a:xfrm>
            <a:off x="6844782" y="2229401"/>
            <a:ext cx="246388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5731" algn="l"/>
                <a:tab pos="271463" algn="l"/>
                <a:tab pos="401241" algn="l"/>
                <a:tab pos="536972" algn="l"/>
                <a:tab pos="672704" algn="l"/>
                <a:tab pos="808435" algn="l"/>
                <a:tab pos="944166" algn="l"/>
              </a:tabLst>
            </a:pPr>
            <a:r>
              <a:rPr lang="en-GB" sz="1350" dirty="0">
                <a:latin typeface="Segoe UI" panose="020B0502040204020203" pitchFamily="34" charset="0"/>
                <a:cs typeface="Segoe UI" panose="020B0502040204020203" pitchFamily="34" charset="0"/>
              </a:rPr>
              <a:t>Generate contact details for interpenetrating /touching bodies</a:t>
            </a:r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id="{4A09A67B-1D17-914C-500C-8BDC019BE078}"/>
              </a:ext>
            </a:extLst>
          </p:cNvPr>
          <p:cNvSpPr/>
          <p:nvPr/>
        </p:nvSpPr>
        <p:spPr>
          <a:xfrm>
            <a:off x="6844780" y="3154328"/>
            <a:ext cx="3423170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35731" algn="l"/>
                <a:tab pos="271463" algn="l"/>
                <a:tab pos="401241" algn="l"/>
                <a:tab pos="536972" algn="l"/>
                <a:tab pos="672704" algn="l"/>
                <a:tab pos="808435" algn="l"/>
                <a:tab pos="944166" algn="l"/>
              </a:tabLst>
            </a:pPr>
            <a:r>
              <a:rPr lang="en-GB" sz="1350" dirty="0">
                <a:latin typeface="Segoe UI" panose="020B0502040204020203" pitchFamily="34" charset="0"/>
                <a:cs typeface="Segoe UI" panose="020B0502040204020203" pitchFamily="34" charset="0"/>
              </a:rPr>
              <a:t>Resolve contacts to separate any interpenetrating bodies and produce resultant forces/impulses.</a:t>
            </a:r>
          </a:p>
        </p:txBody>
      </p:sp>
      <p:sp>
        <p:nvSpPr>
          <p:cNvPr id="17" name="Rectangle 29">
            <a:extLst>
              <a:ext uri="{FF2B5EF4-FFF2-40B4-BE49-F238E27FC236}">
                <a16:creationId xmlns:a16="http://schemas.microsoft.com/office/drawing/2014/main" id="{C67C9105-AFF8-1C0D-7E13-0BBEDD8F5B13}"/>
              </a:ext>
            </a:extLst>
          </p:cNvPr>
          <p:cNvSpPr/>
          <p:nvPr/>
        </p:nvSpPr>
        <p:spPr>
          <a:xfrm>
            <a:off x="5695950" y="4837505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tabLst>
                <a:tab pos="135731" algn="l"/>
                <a:tab pos="271463" algn="l"/>
                <a:tab pos="401241" algn="l"/>
                <a:tab pos="536972" algn="l"/>
                <a:tab pos="672704" algn="l"/>
                <a:tab pos="808435" algn="l"/>
                <a:tab pos="944166" algn="l"/>
              </a:tabLst>
            </a:pPr>
            <a:r>
              <a:rPr lang="en-GB" sz="1350" dirty="0">
                <a:latin typeface="Segoe UI" panose="020B0502040204020203" pitchFamily="34" charset="0"/>
                <a:cs typeface="Segoe UI" panose="020B0502040204020203" pitchFamily="34" charset="0"/>
              </a:rPr>
              <a:t>Apply accumulated forces/impulses to bodies to produce updated positions and velocities</a:t>
            </a:r>
          </a:p>
        </p:txBody>
      </p:sp>
      <p:sp>
        <p:nvSpPr>
          <p:cNvPr id="18" name="Rectangle 30">
            <a:extLst>
              <a:ext uri="{FF2B5EF4-FFF2-40B4-BE49-F238E27FC236}">
                <a16:creationId xmlns:a16="http://schemas.microsoft.com/office/drawing/2014/main" id="{0CA76CA6-3D49-F295-B5CE-06BF0647D997}"/>
              </a:ext>
            </a:extLst>
          </p:cNvPr>
          <p:cNvSpPr/>
          <p:nvPr/>
        </p:nvSpPr>
        <p:spPr>
          <a:xfrm rot="1599215">
            <a:off x="2593167" y="2587784"/>
            <a:ext cx="606392" cy="5788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19" name="Oval 31">
            <a:extLst>
              <a:ext uri="{FF2B5EF4-FFF2-40B4-BE49-F238E27FC236}">
                <a16:creationId xmlns:a16="http://schemas.microsoft.com/office/drawing/2014/main" id="{8F13CCE1-BE1E-2AAA-B36F-192748201B67}"/>
              </a:ext>
            </a:extLst>
          </p:cNvPr>
          <p:cNvSpPr/>
          <p:nvPr/>
        </p:nvSpPr>
        <p:spPr>
          <a:xfrm>
            <a:off x="2042617" y="3233215"/>
            <a:ext cx="726361" cy="72636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0" name="Isosceles Triangle 32">
            <a:extLst>
              <a:ext uri="{FF2B5EF4-FFF2-40B4-BE49-F238E27FC236}">
                <a16:creationId xmlns:a16="http://schemas.microsoft.com/office/drawing/2014/main" id="{E1A8FF27-9965-4582-6ADB-514E0D0EF0EE}"/>
              </a:ext>
            </a:extLst>
          </p:cNvPr>
          <p:cNvSpPr/>
          <p:nvPr/>
        </p:nvSpPr>
        <p:spPr>
          <a:xfrm>
            <a:off x="2934852" y="3130248"/>
            <a:ext cx="797707" cy="687678"/>
          </a:xfrm>
          <a:prstGeom prst="triangl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1" name="Freeform 33">
            <a:extLst>
              <a:ext uri="{FF2B5EF4-FFF2-40B4-BE49-F238E27FC236}">
                <a16:creationId xmlns:a16="http://schemas.microsoft.com/office/drawing/2014/main" id="{6C67B249-DC32-91FA-AA7D-972A8762253C}"/>
              </a:ext>
            </a:extLst>
          </p:cNvPr>
          <p:cNvSpPr/>
          <p:nvPr/>
        </p:nvSpPr>
        <p:spPr>
          <a:xfrm rot="20092703">
            <a:off x="2351313" y="3955755"/>
            <a:ext cx="994400" cy="849761"/>
          </a:xfrm>
          <a:custGeom>
            <a:avLst/>
            <a:gdLst>
              <a:gd name="connsiteX0" fmla="*/ 567890 w 1588168"/>
              <a:gd name="connsiteY0" fmla="*/ 0 h 1357162"/>
              <a:gd name="connsiteX1" fmla="*/ 0 w 1588168"/>
              <a:gd name="connsiteY1" fmla="*/ 567890 h 1357162"/>
              <a:gd name="connsiteX2" fmla="*/ 279132 w 1588168"/>
              <a:gd name="connsiteY2" fmla="*/ 1357162 h 1357162"/>
              <a:gd name="connsiteX3" fmla="*/ 1376412 w 1588168"/>
              <a:gd name="connsiteY3" fmla="*/ 1289785 h 1357162"/>
              <a:gd name="connsiteX4" fmla="*/ 1588168 w 1588168"/>
              <a:gd name="connsiteY4" fmla="*/ 375385 h 1357162"/>
              <a:gd name="connsiteX5" fmla="*/ 866273 w 1588168"/>
              <a:gd name="connsiteY5" fmla="*/ 721894 h 1357162"/>
              <a:gd name="connsiteX6" fmla="*/ 567890 w 1588168"/>
              <a:gd name="connsiteY6" fmla="*/ 0 h 1357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88168" h="1357162">
                <a:moveTo>
                  <a:pt x="567890" y="0"/>
                </a:moveTo>
                <a:lnTo>
                  <a:pt x="0" y="567890"/>
                </a:lnTo>
                <a:lnTo>
                  <a:pt x="279132" y="1357162"/>
                </a:lnTo>
                <a:lnTo>
                  <a:pt x="1376412" y="1289785"/>
                </a:lnTo>
                <a:lnTo>
                  <a:pt x="1588168" y="375385"/>
                </a:lnTo>
                <a:lnTo>
                  <a:pt x="866273" y="721894"/>
                </a:lnTo>
                <a:lnTo>
                  <a:pt x="567890" y="0"/>
                </a:lnTo>
                <a:close/>
              </a:path>
            </a:pathLst>
          </a:cu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Rectangle 35">
            <a:extLst>
              <a:ext uri="{FF2B5EF4-FFF2-40B4-BE49-F238E27FC236}">
                <a16:creationId xmlns:a16="http://schemas.microsoft.com/office/drawing/2014/main" id="{CACDF2C0-E97A-F079-2700-2E6DBE673D97}"/>
              </a:ext>
            </a:extLst>
          </p:cNvPr>
          <p:cNvSpPr/>
          <p:nvPr/>
        </p:nvSpPr>
        <p:spPr>
          <a:xfrm>
            <a:off x="1866901" y="5031674"/>
            <a:ext cx="188518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Collision</a:t>
            </a:r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 Objects =  </a:t>
            </a:r>
          </a:p>
          <a:p>
            <a:pPr algn="ctr"/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Simple </a:t>
            </a:r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Geometry</a:t>
            </a:r>
            <a:endParaRPr lang="de-DE" sz="10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313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966E6-8FC0-1C6D-374A-BD9EFC0C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Invent</a:t>
            </a:r>
            <a:r>
              <a:rPr lang="de-DE" dirty="0"/>
              <a:t> </a:t>
            </a:r>
            <a:r>
              <a:rPr lang="de-DE" dirty="0" err="1"/>
              <a:t>or</a:t>
            </a:r>
            <a:r>
              <a:rPr lang="de-DE" dirty="0"/>
              <a:t> Pick Up?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54A5941-31E0-6A38-65D6-1A01CB71F21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DE76-7AFA-3ABF-6527-BF123DA7457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D1C2995-6269-5429-B62D-D8A563E86F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3789F8C-593F-8528-C1E1-4CB9480C16E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INVENT</a:t>
            </a:r>
          </a:p>
          <a:p>
            <a:pPr lvl="1"/>
            <a:r>
              <a:rPr lang="en-US" dirty="0"/>
              <a:t>Draws much attention</a:t>
            </a:r>
          </a:p>
          <a:p>
            <a:pPr lvl="1"/>
            <a:r>
              <a:rPr lang="en-US" dirty="0"/>
              <a:t>All players have the same pre-knowledge</a:t>
            </a:r>
          </a:p>
          <a:p>
            <a:pPr lvl="1"/>
            <a:r>
              <a:rPr lang="en-US" dirty="0"/>
              <a:t>You can be much more creative</a:t>
            </a:r>
          </a:p>
          <a:p>
            <a:pPr lvl="1"/>
            <a:r>
              <a:rPr lang="en-US" dirty="0"/>
              <a:t>Very hard to realize</a:t>
            </a:r>
          </a:p>
          <a:p>
            <a:pPr lvl="1"/>
            <a:r>
              <a:rPr lang="en-US" dirty="0"/>
              <a:t>Designing new rules can be incredibly complex and time-consuming</a:t>
            </a:r>
            <a:br>
              <a:rPr lang="en-US" dirty="0"/>
            </a:br>
            <a:endParaRPr lang="en-US" dirty="0"/>
          </a:p>
          <a:p>
            <a:r>
              <a:rPr lang="en-US" b="1" dirty="0">
                <a:solidFill>
                  <a:schemeClr val="accent1"/>
                </a:solidFill>
              </a:rPr>
              <a:t>PICK UP</a:t>
            </a:r>
          </a:p>
          <a:p>
            <a:pPr lvl="1"/>
            <a:r>
              <a:rPr lang="en-US" dirty="0"/>
              <a:t>Existing game concepts are well explored</a:t>
            </a:r>
          </a:p>
          <a:p>
            <a:pPr lvl="2"/>
            <a:r>
              <a:rPr lang="de-DE" dirty="0"/>
              <a:t>Tower Defense</a:t>
            </a:r>
          </a:p>
          <a:p>
            <a:pPr lvl="2"/>
            <a:r>
              <a:rPr lang="de-DE" dirty="0"/>
              <a:t>Turn-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Strategy</a:t>
            </a:r>
            <a:endParaRPr lang="de-DE" dirty="0"/>
          </a:p>
          <a:p>
            <a:pPr lvl="2"/>
            <a:r>
              <a:rPr lang="de-DE" dirty="0"/>
              <a:t>…</a:t>
            </a:r>
            <a:endParaRPr lang="en-US" dirty="0"/>
          </a:p>
          <a:p>
            <a:pPr lvl="1"/>
            <a:r>
              <a:rPr lang="en-US" dirty="0"/>
              <a:t>You can learn from others (Mechanics, Balancing)</a:t>
            </a:r>
          </a:p>
          <a:p>
            <a:pPr lvl="1"/>
            <a:r>
              <a:rPr lang="en-US" dirty="0"/>
              <a:t>People are (fast) familiar with your interface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261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7ACB58-1639-0272-C802-C6BBFE5EE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Create </a:t>
            </a:r>
            <a:r>
              <a:rPr lang="de-DE" dirty="0" err="1"/>
              <a:t>Your</a:t>
            </a:r>
            <a:r>
              <a:rPr lang="de-DE" dirty="0"/>
              <a:t> First Game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B9F38CA-C515-2BB9-BFA8-C303C7C3C3FC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9F49E85-82F3-3D35-DA3F-67F4CBAC1735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C746B6-C38A-8594-A7A5-F331B375B05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2AD61D-F973-758D-35C7-8D56EE4AE8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Conceptualize!</a:t>
            </a:r>
            <a:endParaRPr lang="de-DE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dirty="0"/>
              <a:t>Keep </a:t>
            </a:r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game </a:t>
            </a:r>
            <a:r>
              <a:rPr lang="de-DE" dirty="0" err="1"/>
              <a:t>small</a:t>
            </a:r>
            <a:endParaRPr lang="de-DE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dirty="0"/>
              <a:t>Hold back larger </a:t>
            </a:r>
            <a:r>
              <a:rPr lang="de-DE" dirty="0" err="1"/>
              <a:t>ideas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2</a:t>
            </a:r>
            <a:r>
              <a:rPr lang="de-DE" baseline="30000" dirty="0"/>
              <a:t>nd</a:t>
            </a:r>
            <a:r>
              <a:rPr lang="de-DE" dirty="0"/>
              <a:t>, 3</a:t>
            </a:r>
            <a:r>
              <a:rPr lang="de-DE" baseline="30000" dirty="0"/>
              <a:t>rd</a:t>
            </a:r>
            <a:r>
              <a:rPr lang="de-DE" dirty="0"/>
              <a:t>, …game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make</a:t>
            </a:r>
            <a:endParaRPr lang="de-DE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Every idea, content and/or technology you plan takes time (and experience and manpower) to implement!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Learn the technology while you go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Technology shapes your idea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Your idea shapes technology</a:t>
            </a:r>
            <a:endParaRPr lang="de-DE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de-DE" dirty="0"/>
              <a:t>Keep </a:t>
            </a:r>
            <a:r>
              <a:rPr lang="de-DE" dirty="0" err="1"/>
              <a:t>it</a:t>
            </a:r>
            <a:r>
              <a:rPr lang="de-DE" dirty="0"/>
              <a:t> simple!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Don’t explain everything, leave enough space for the player’s interpretations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497589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37A81-6907-918D-70CB-B675D76EF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Flow Chart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31C5CFA-FEE6-F49A-4832-13DD60A9458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3BE47BA-F631-EB72-226B-5B8CF69C195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4192A8-BDC5-7ECE-8676-81800A6E1D6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0FBE0E-9565-4ACD-F70C-09A94DD962F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livelyivy.com/gravityghost-com/wp-content/uploads/2012/Nouns.png">
            <a:extLst>
              <a:ext uri="{FF2B5EF4-FFF2-40B4-BE49-F238E27FC236}">
                <a16:creationId xmlns:a16="http://schemas.microsoft.com/office/drawing/2014/main" id="{BCA1A890-9ABA-46D8-9F3A-2816B21B2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2" y="2108837"/>
            <a:ext cx="35718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F130D00D-F0D9-636F-534E-CD43A98AEB0B}"/>
              </a:ext>
            </a:extLst>
          </p:cNvPr>
          <p:cNvSpPr/>
          <p:nvPr/>
        </p:nvSpPr>
        <p:spPr>
          <a:xfrm>
            <a:off x="3531669" y="5111547"/>
            <a:ext cx="568853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Image </a:t>
            </a:r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: http://livelyivy.com/gravityghost-com/5-alternatives-to-a-game-design-doc/</a:t>
            </a:r>
          </a:p>
        </p:txBody>
      </p:sp>
    </p:spTree>
    <p:extLst>
      <p:ext uri="{BB962C8B-B14F-4D97-AF65-F5344CB8AC3E}">
        <p14:creationId xmlns:p14="http://schemas.microsoft.com/office/powerpoint/2010/main" val="41098789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1C9B4-91C9-5A50-E89B-C5607EB15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Flow Chart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97C046-7159-87A6-6ACB-0637C650575E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19C5FDE-39CD-1795-4BC2-CD497E9DCEF3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D789D82-D1AB-2382-2C99-46567E5EE5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CE0B2E1-6B56-7F1F-0641-EF7CAF2D55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livelyivy.com/gravityghost-com/wp-content/uploads/2012/Verbs1.png">
            <a:extLst>
              <a:ext uri="{FF2B5EF4-FFF2-40B4-BE49-F238E27FC236}">
                <a16:creationId xmlns:a16="http://schemas.microsoft.com/office/drawing/2014/main" id="{2C56CB3B-2A45-9A62-E464-B9243BFCA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2" y="2108837"/>
            <a:ext cx="35718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555B731C-711A-A21E-D889-4E4945A0E5C0}"/>
              </a:ext>
            </a:extLst>
          </p:cNvPr>
          <p:cNvSpPr/>
          <p:nvPr/>
        </p:nvSpPr>
        <p:spPr>
          <a:xfrm>
            <a:off x="3531669" y="5111547"/>
            <a:ext cx="568853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Image </a:t>
            </a:r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: http://livelyivy.com/gravityghost-com/5-alternatives-to-a-game-design-doc/</a:t>
            </a:r>
          </a:p>
        </p:txBody>
      </p:sp>
    </p:spTree>
    <p:extLst>
      <p:ext uri="{BB962C8B-B14F-4D97-AF65-F5344CB8AC3E}">
        <p14:creationId xmlns:p14="http://schemas.microsoft.com/office/powerpoint/2010/main" val="756602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F9E25-3830-65D3-CFBF-FC44FD6D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Flow Chart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E92B9C9-88A1-272D-162A-D74E7F742B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2FCE92-4DBB-06C2-F2EA-680A80C4E0B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8AE989-2878-25D2-3766-D152A5313A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F2E0667-E606-7675-1E04-7BB5BBCA19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2" descr="http://livelyivy.com/gravityghost-com/wp-content/uploads/2012/Verbs2.png">
            <a:extLst>
              <a:ext uri="{FF2B5EF4-FFF2-40B4-BE49-F238E27FC236}">
                <a16:creationId xmlns:a16="http://schemas.microsoft.com/office/drawing/2014/main" id="{9CD2EA47-A885-B7A8-93CA-2AEB38292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612" y="2108837"/>
            <a:ext cx="3571875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52D279B8-8713-66D4-BF17-51956613CE55}"/>
              </a:ext>
            </a:extLst>
          </p:cNvPr>
          <p:cNvSpPr/>
          <p:nvPr/>
        </p:nvSpPr>
        <p:spPr>
          <a:xfrm>
            <a:off x="3531669" y="5111547"/>
            <a:ext cx="568853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Image </a:t>
            </a:r>
            <a:r>
              <a:rPr lang="de-DE" sz="1050" dirty="0" err="1">
                <a:latin typeface="Segoe UI" panose="020B0502040204020203" pitchFamily="34" charset="0"/>
                <a:cs typeface="Segoe UI" panose="020B0502040204020203" pitchFamily="34" charset="0"/>
              </a:rPr>
              <a:t>from</a:t>
            </a:r>
            <a:r>
              <a:rPr lang="de-DE" sz="1050" dirty="0">
                <a:latin typeface="Segoe UI" panose="020B0502040204020203" pitchFamily="34" charset="0"/>
                <a:cs typeface="Segoe UI" panose="020B0502040204020203" pitchFamily="34" charset="0"/>
              </a:rPr>
              <a:t>: http://livelyivy.com/gravityghost-com/5-alternatives-to-a-game-design-doc/</a:t>
            </a:r>
          </a:p>
        </p:txBody>
      </p:sp>
    </p:spTree>
    <p:extLst>
      <p:ext uri="{BB962C8B-B14F-4D97-AF65-F5344CB8AC3E}">
        <p14:creationId xmlns:p14="http://schemas.microsoft.com/office/powerpoint/2010/main" val="8469630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8141B4-EE10-B2D7-97E8-54C2AAC35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About </a:t>
            </a:r>
            <a:r>
              <a:rPr lang="de-DE" dirty="0" err="1"/>
              <a:t>Randomness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7EFE4E7-76EA-700B-A3CA-8F8296B40721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10ABD1D-D034-BD1F-C33D-3DBEF742448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2105932-8FFD-6E90-E63B-A2119AE86A7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3058C1B-08E1-F161-CCDA-761899310CD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/>
          </a:bodyPr>
          <a:lstStyle/>
          <a:p>
            <a:r>
              <a:rPr lang="de-DE" b="1" dirty="0">
                <a:solidFill>
                  <a:schemeClr val="accent1"/>
                </a:solidFill>
              </a:rPr>
              <a:t>Random </a:t>
            </a:r>
            <a:r>
              <a:rPr lang="de-DE" b="1" dirty="0" err="1">
                <a:solidFill>
                  <a:schemeClr val="accent1"/>
                </a:solidFill>
              </a:rPr>
              <a:t>Number</a:t>
            </a:r>
            <a:r>
              <a:rPr lang="de-DE" b="1" dirty="0">
                <a:solidFill>
                  <a:schemeClr val="accent1"/>
                </a:solidFill>
              </a:rPr>
              <a:t> Generators </a:t>
            </a:r>
            <a:r>
              <a:rPr lang="de-DE" dirty="0"/>
              <a:t>(Dice, </a:t>
            </a:r>
            <a:r>
              <a:rPr lang="de-DE" dirty="0" err="1"/>
              <a:t>Coins</a:t>
            </a:r>
            <a:r>
              <a:rPr lang="de-DE" dirty="0"/>
              <a:t>, etc.)</a:t>
            </a:r>
          </a:p>
          <a:p>
            <a:pPr lvl="1"/>
            <a:r>
              <a:rPr lang="de-DE" dirty="0" err="1"/>
              <a:t>Adds</a:t>
            </a:r>
            <a:r>
              <a:rPr lang="de-DE" dirty="0"/>
              <a:t> (</a:t>
            </a:r>
            <a:r>
              <a:rPr lang="de-DE" dirty="0" err="1"/>
              <a:t>re</a:t>
            </a:r>
            <a:r>
              <a:rPr lang="de-DE" dirty="0"/>
              <a:t>-)</a:t>
            </a:r>
            <a:r>
              <a:rPr lang="de-DE" dirty="0" err="1"/>
              <a:t>playability</a:t>
            </a:r>
            <a:endParaRPr lang="de-DE" dirty="0"/>
          </a:p>
          <a:p>
            <a:pPr lvl="1"/>
            <a:r>
              <a:rPr lang="de-DE" dirty="0" err="1"/>
              <a:t>Situations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less</a:t>
            </a:r>
            <a:r>
              <a:rPr lang="de-DE" dirty="0"/>
              <a:t> </a:t>
            </a:r>
            <a:r>
              <a:rPr lang="de-DE" dirty="0" err="1"/>
              <a:t>predictable</a:t>
            </a:r>
            <a:endParaRPr lang="de-DE" dirty="0"/>
          </a:p>
          <a:p>
            <a:pPr lvl="1"/>
            <a:r>
              <a:rPr lang="de-DE" dirty="0" err="1"/>
              <a:t>Randomness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not </a:t>
            </a:r>
            <a:r>
              <a:rPr lang="de-DE" dirty="0" err="1"/>
              <a:t>appear</a:t>
            </a:r>
            <a:r>
              <a:rPr lang="de-DE" dirty="0"/>
              <a:t> </a:t>
            </a:r>
            <a:r>
              <a:rPr lang="de-DE" dirty="0" err="1"/>
              <a:t>random</a:t>
            </a:r>
            <a:endParaRPr lang="de-DE" dirty="0"/>
          </a:p>
          <a:p>
            <a:pPr lvl="1"/>
            <a:r>
              <a:rPr lang="de-DE" dirty="0" err="1"/>
              <a:t>Randomness</a:t>
            </a:r>
            <a:r>
              <a:rPr lang="de-DE" dirty="0"/>
              <a:t> </a:t>
            </a:r>
            <a:r>
              <a:rPr lang="de-DE" dirty="0" err="1"/>
              <a:t>should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part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</a:t>
            </a:r>
            <a:r>
              <a:rPr lang="de-DE" dirty="0" err="1"/>
              <a:t>unpredictable</a:t>
            </a:r>
            <a:r>
              <a:rPr lang="de-DE" dirty="0"/>
              <a:t> </a:t>
            </a:r>
            <a:r>
              <a:rPr lang="de-DE" dirty="0" err="1"/>
              <a:t>world</a:t>
            </a:r>
            <a:endParaRPr lang="de-DE" dirty="0"/>
          </a:p>
          <a:p>
            <a:r>
              <a:rPr lang="de-DE" b="1" dirty="0">
                <a:solidFill>
                  <a:schemeClr val="accent1"/>
                </a:solidFill>
              </a:rPr>
              <a:t>Pseudo-</a:t>
            </a:r>
            <a:r>
              <a:rPr lang="de-DE" b="1" dirty="0" err="1">
                <a:solidFill>
                  <a:schemeClr val="accent1"/>
                </a:solidFill>
              </a:rPr>
              <a:t>Randomness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Chess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random</a:t>
            </a:r>
            <a:r>
              <a:rPr lang="de-DE" dirty="0"/>
              <a:t> </a:t>
            </a:r>
            <a:r>
              <a:rPr lang="de-DE" dirty="0" err="1"/>
              <a:t>factors</a:t>
            </a:r>
            <a:r>
              <a:rPr lang="de-DE" dirty="0"/>
              <a:t> but…</a:t>
            </a:r>
          </a:p>
          <a:p>
            <a:pPr lvl="1"/>
            <a:r>
              <a:rPr lang="de-DE" dirty="0"/>
              <a:t>…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unique</a:t>
            </a:r>
            <a:r>
              <a:rPr lang="de-DE" dirty="0"/>
              <a:t> </a:t>
            </a:r>
            <a:r>
              <a:rPr lang="de-DE" dirty="0" err="1"/>
              <a:t>games</a:t>
            </a:r>
            <a:r>
              <a:rPr lang="de-DE" dirty="0"/>
              <a:t> </a:t>
            </a:r>
            <a:r>
              <a:rPr lang="de-DE" dirty="0" err="1"/>
              <a:t>than</a:t>
            </a:r>
            <a:r>
              <a:rPr lang="de-DE" dirty="0"/>
              <a:t> </a:t>
            </a:r>
            <a:r>
              <a:rPr lang="de-DE" dirty="0" err="1"/>
              <a:t>estimated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atoms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Universe</a:t>
            </a:r>
          </a:p>
          <a:p>
            <a:pPr lvl="1"/>
            <a:r>
              <a:rPr lang="de-DE" dirty="0"/>
              <a:t>Pseudo-</a:t>
            </a:r>
            <a:r>
              <a:rPr lang="de-DE" dirty="0" err="1"/>
              <a:t>Randomness</a:t>
            </a:r>
            <a:r>
              <a:rPr lang="de-DE" dirty="0"/>
              <a:t> (</a:t>
            </a:r>
            <a:r>
              <a:rPr lang="de-DE" dirty="0" err="1"/>
              <a:t>seed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)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to </a:t>
            </a:r>
            <a:r>
              <a:rPr lang="de-DE" dirty="0" err="1"/>
              <a:t>generate</a:t>
            </a:r>
            <a:r>
              <a:rPr lang="de-DE" dirty="0"/>
              <a:t> </a:t>
            </a:r>
            <a:r>
              <a:rPr lang="de-DE" dirty="0" err="1"/>
              <a:t>procedural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  <a:p>
            <a:pPr lvl="2"/>
            <a:r>
              <a:rPr lang="de-DE" dirty="0"/>
              <a:t>e.g.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seed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universe</a:t>
            </a:r>
            <a:r>
              <a:rPr lang="de-DE" dirty="0"/>
              <a:t> in Elite </a:t>
            </a:r>
            <a:r>
              <a:rPr lang="de-DE" dirty="0" err="1"/>
              <a:t>Dangerous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telephone</a:t>
            </a:r>
            <a:r>
              <a:rPr lang="de-DE" dirty="0"/>
              <a:t> </a:t>
            </a:r>
            <a:r>
              <a:rPr lang="de-DE" dirty="0" err="1"/>
              <a:t>number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main</a:t>
            </a:r>
            <a:r>
              <a:rPr lang="de-DE" dirty="0"/>
              <a:t> </a:t>
            </a:r>
            <a:r>
              <a:rPr lang="de-DE" dirty="0" err="1"/>
              <a:t>developer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9381545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05609-504F-005D-2A87-854941B6A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Questions of Game Design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2C3F48-08D8-CA73-B637-423ECFDB863B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FB335BA-7B9E-5FFE-7F63-EA5EC19E5BF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C68593-A4C6-10FC-6F5A-132D076418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43FC163-A940-6BB8-BCCB-CF6476E02B8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Does this game meet our social and community goals?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Will the intended audience like this game enough?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Is it technically possible to build this game?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Do the testers enjoy this game enough?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Is this a well-designed game?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Does this game feel right?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Is this game novel enough?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Will this game sell?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2998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7F8933-2B74-D3C5-11A4-00B185D9B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Design Document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0A94FB5-2382-F6E9-A2BB-CD74505EEE7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74ED1CD-77DB-738F-D802-01CF9BAD4D0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68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B31A94-F6FA-AE92-EC78-8364734D8A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87661D4-C5A4-F4E4-0D7C-88916BD0EAB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 dirty="0"/>
              <a:t>The GDD has no standard form and is a living document</a:t>
            </a:r>
            <a:r>
              <a:rPr lang="de-DE" dirty="0"/>
              <a:t> </a:t>
            </a:r>
            <a:r>
              <a:rPr lang="de-DE" dirty="0" err="1"/>
              <a:t>created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iterations</a:t>
            </a:r>
            <a:r>
              <a:rPr lang="de-DE" dirty="0"/>
              <a:t>.</a:t>
            </a:r>
          </a:p>
          <a:p>
            <a:r>
              <a:rPr lang="de-DE" dirty="0"/>
              <a:t>Starts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basic</a:t>
            </a:r>
            <a:r>
              <a:rPr lang="de-DE" dirty="0"/>
              <a:t> </a:t>
            </a:r>
            <a:r>
              <a:rPr lang="de-DE" dirty="0" err="1"/>
              <a:t>concept</a:t>
            </a:r>
            <a:endParaRPr lang="de-DE" dirty="0"/>
          </a:p>
          <a:p>
            <a:r>
              <a:rPr lang="de-DE" dirty="0" err="1"/>
              <a:t>Explains</a:t>
            </a:r>
            <a:r>
              <a:rPr lang="de-DE" dirty="0"/>
              <a:t> </a:t>
            </a:r>
            <a:r>
              <a:rPr lang="de-DE" dirty="0" err="1"/>
              <a:t>detailly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game </a:t>
            </a:r>
            <a:r>
              <a:rPr lang="de-DE" dirty="0" err="1"/>
              <a:t>part</a:t>
            </a:r>
            <a:endParaRPr lang="de-DE" dirty="0"/>
          </a:p>
          <a:p>
            <a:r>
              <a:rPr lang="de-DE" dirty="0" err="1"/>
              <a:t>Varies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game to game</a:t>
            </a:r>
          </a:p>
          <a:p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revised</a:t>
            </a:r>
            <a:r>
              <a:rPr lang="de-DE" dirty="0"/>
              <a:t>.</a:t>
            </a:r>
          </a:p>
          <a:p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approved</a:t>
            </a:r>
            <a:r>
              <a:rPr lang="de-DE" dirty="0"/>
              <a:t>.</a:t>
            </a:r>
          </a:p>
          <a:p>
            <a:r>
              <a:rPr lang="de-DE" dirty="0" err="1"/>
              <a:t>It</a:t>
            </a:r>
            <a:r>
              <a:rPr lang="de-DE" dirty="0"/>
              <a:t>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expanded</a:t>
            </a:r>
            <a:r>
              <a:rPr lang="de-DE" dirty="0"/>
              <a:t>.</a:t>
            </a: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6F50324B-0896-9DE7-0FD8-D69753692859}"/>
              </a:ext>
            </a:extLst>
          </p:cNvPr>
          <p:cNvSpPr/>
          <p:nvPr/>
        </p:nvSpPr>
        <p:spPr>
          <a:xfrm rot="437949">
            <a:off x="8309804" y="2594708"/>
            <a:ext cx="2974077" cy="3539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often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includes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following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sections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Selling points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Target audience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Gameplay &amp; Mechanics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Rules &amp; Goals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Technologies (Platform &amp; Engine)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Characters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Ambience &amp; Environment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Level Design	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Art &amp; Style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Sound and Music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User Interface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Game Controls</a:t>
            </a:r>
          </a:p>
          <a:p>
            <a:pPr marL="342900" lvl="1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177516314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26B232-144D-647D-F878-284C8B170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3DB6DBA-6CEE-7E27-5FA3-699F7859D1E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27AF88A-33AA-F6BD-DE63-5687764D59EE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69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E6146F1-CCE9-1B13-97C7-E0A946BE843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215B27A-B6B4-6D0E-F20F-0BC668EBFAA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12" descr="http://playellipsis.com/img/screenshots/sc4.jpg">
            <a:extLst>
              <a:ext uri="{FF2B5EF4-FFF2-40B4-BE49-F238E27FC236}">
                <a16:creationId xmlns:a16="http://schemas.microsoft.com/office/drawing/2014/main" id="{20CBB6D3-5259-7B38-6547-E6E13BE6F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292" y="-1"/>
            <a:ext cx="12838292" cy="855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2EF08A1-36FE-B3A0-E04A-C00A913AC65C}"/>
              </a:ext>
            </a:extLst>
          </p:cNvPr>
          <p:cNvSpPr txBox="1">
            <a:spLocks/>
          </p:cNvSpPr>
          <p:nvPr/>
        </p:nvSpPr>
        <p:spPr>
          <a:xfrm>
            <a:off x="695324" y="4063206"/>
            <a:ext cx="7820026" cy="1311275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+mn-lt"/>
              </a:rPr>
              <a:t>Some Interesting Game Designs</a:t>
            </a:r>
          </a:p>
        </p:txBody>
      </p:sp>
    </p:spTree>
    <p:extLst>
      <p:ext uri="{BB962C8B-B14F-4D97-AF65-F5344CB8AC3E}">
        <p14:creationId xmlns:p14="http://schemas.microsoft.com/office/powerpoint/2010/main" val="202362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D1C68-E8B8-B446-CF68-33C444683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 Game </a:t>
            </a:r>
            <a:r>
              <a:rPr lang="de-DE" dirty="0" err="1"/>
              <a:t>Classfication</a:t>
            </a:r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C4417D5-1558-B533-E440-6EC16AC5FCC7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061B10E-A8D7-8835-07D3-DBC5507C620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92B8042-8338-635D-4715-C533E11884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1DDE42A-AC48-F729-5A40-3B03A448605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BCFBA46-5CB9-4C6F-4F73-9A6FA7C99928}"/>
              </a:ext>
            </a:extLst>
          </p:cNvPr>
          <p:cNvSpPr txBox="1">
            <a:spLocks/>
          </p:cNvSpPr>
          <p:nvPr/>
        </p:nvSpPr>
        <p:spPr>
          <a:xfrm>
            <a:off x="7500011" y="1815524"/>
            <a:ext cx="2610325" cy="4032077"/>
          </a:xfrm>
          <a:prstGeom prst="rect">
            <a:avLst/>
          </a:prstGeom>
        </p:spPr>
        <p:txBody>
          <a:bodyPr numCol="1"/>
          <a:lstStyle>
            <a:lvl1pPr marL="228600" indent="-228600" algn="l" defTabSz="230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BDF2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BDF2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BDF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BDF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2ABDF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de-DE" b="1" dirty="0">
                <a:latin typeface="+mj-lt"/>
              </a:rPr>
              <a:t>Genre</a:t>
            </a: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Fantasy</a:t>
            </a: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Science-Fiction</a:t>
            </a: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Sport</a:t>
            </a: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Party</a:t>
            </a:r>
          </a:p>
          <a:p>
            <a:pPr marL="0" indent="0" algn="ctr">
              <a:buNone/>
            </a:pPr>
            <a:r>
              <a:rPr lang="de-DE" sz="2000" dirty="0" err="1">
                <a:latin typeface="+mj-lt"/>
              </a:rPr>
              <a:t>Medieval</a:t>
            </a:r>
            <a:endParaRPr lang="de-DE" sz="2000" dirty="0">
              <a:latin typeface="+mj-lt"/>
            </a:endParaRP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Horror</a:t>
            </a:r>
          </a:p>
          <a:p>
            <a:pPr marL="0" indent="0" algn="ctr">
              <a:buNone/>
            </a:pPr>
            <a:r>
              <a:rPr lang="de-DE" sz="2000" dirty="0">
                <a:latin typeface="+mj-lt"/>
              </a:rPr>
              <a:t>…</a:t>
            </a:r>
          </a:p>
          <a:p>
            <a:pPr marL="0" indent="0" algn="ctr">
              <a:buNone/>
            </a:pPr>
            <a:endParaRPr lang="de-DE" dirty="0">
              <a:latin typeface="+mj-lt"/>
            </a:endParaRPr>
          </a:p>
          <a:p>
            <a:pPr marL="0" indent="0" algn="ctr">
              <a:buNone/>
            </a:pPr>
            <a:endParaRPr lang="de-DE" dirty="0">
              <a:latin typeface="+mj-lt"/>
            </a:endParaRPr>
          </a:p>
          <a:p>
            <a:pPr marL="0" indent="0" algn="ctr">
              <a:buNone/>
            </a:pPr>
            <a:endParaRPr lang="de-DE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1DBDB3-3462-2B35-5372-04CEF38357A6}"/>
              </a:ext>
            </a:extLst>
          </p:cNvPr>
          <p:cNvSpPr txBox="1">
            <a:spLocks/>
          </p:cNvSpPr>
          <p:nvPr/>
        </p:nvSpPr>
        <p:spPr>
          <a:xfrm>
            <a:off x="4886960" y="1839165"/>
            <a:ext cx="2697480" cy="422888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cap="none" baseline="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latin typeface="+mj-lt"/>
              </a:rPr>
              <a:t>Type</a:t>
            </a:r>
          </a:p>
          <a:p>
            <a:pPr algn="ctr"/>
            <a:r>
              <a:rPr lang="de-DE" sz="2000" dirty="0">
                <a:latin typeface="+mj-lt"/>
              </a:rPr>
              <a:t>Action</a:t>
            </a:r>
          </a:p>
          <a:p>
            <a:pPr algn="ctr"/>
            <a:r>
              <a:rPr lang="de-DE" sz="2000" dirty="0">
                <a:latin typeface="+mj-lt"/>
              </a:rPr>
              <a:t>Adventure</a:t>
            </a:r>
          </a:p>
          <a:p>
            <a:pPr algn="ctr"/>
            <a:r>
              <a:rPr lang="de-DE" sz="2000" dirty="0" err="1">
                <a:latin typeface="+mj-lt"/>
              </a:rPr>
              <a:t>Role</a:t>
            </a:r>
            <a:r>
              <a:rPr lang="de-DE" sz="2000" dirty="0">
                <a:latin typeface="+mj-lt"/>
              </a:rPr>
              <a:t>-Play-Game</a:t>
            </a:r>
          </a:p>
          <a:p>
            <a:pPr algn="ctr"/>
            <a:r>
              <a:rPr lang="de-DE" sz="2000" dirty="0">
                <a:latin typeface="+mj-lt"/>
              </a:rPr>
              <a:t>Puzzle</a:t>
            </a:r>
          </a:p>
          <a:p>
            <a:pPr algn="ctr"/>
            <a:r>
              <a:rPr lang="de-DE" sz="2000" dirty="0">
                <a:latin typeface="+mj-lt"/>
              </a:rPr>
              <a:t>Party</a:t>
            </a:r>
          </a:p>
          <a:p>
            <a:pPr algn="ctr"/>
            <a:r>
              <a:rPr lang="de-DE" sz="2000" dirty="0">
                <a:latin typeface="+mj-lt"/>
              </a:rPr>
              <a:t>Racing</a:t>
            </a:r>
          </a:p>
          <a:p>
            <a:pPr algn="ctr"/>
            <a:r>
              <a:rPr lang="de-DE" sz="2000" dirty="0">
                <a:latin typeface="+mj-lt"/>
              </a:rPr>
              <a:t>…</a:t>
            </a:r>
          </a:p>
          <a:p>
            <a:pPr algn="ctr"/>
            <a:endParaRPr lang="de-DE" dirty="0">
              <a:latin typeface="+mj-lt"/>
            </a:endParaRPr>
          </a:p>
          <a:p>
            <a:pPr algn="ctr"/>
            <a:endParaRPr lang="de-DE" dirty="0">
              <a:latin typeface="+mj-lt"/>
            </a:endParaRPr>
          </a:p>
          <a:p>
            <a:pPr algn="ctr"/>
            <a:endParaRPr lang="de-DE" dirty="0">
              <a:latin typeface="+mj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B59876-BD7B-0FC1-A585-693F2B570D93}"/>
              </a:ext>
            </a:extLst>
          </p:cNvPr>
          <p:cNvSpPr txBox="1">
            <a:spLocks/>
          </p:cNvSpPr>
          <p:nvPr/>
        </p:nvSpPr>
        <p:spPr>
          <a:xfrm>
            <a:off x="2276635" y="1839165"/>
            <a:ext cx="2610325" cy="422888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 cap="none" baseline="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kern="1200">
                <a:solidFill>
                  <a:schemeClr val="tx1"/>
                </a:solidFill>
                <a:latin typeface="Segoe Light" panose="020B0302040200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b="1" dirty="0">
                <a:latin typeface="+mj-lt"/>
              </a:rPr>
              <a:t>View</a:t>
            </a:r>
          </a:p>
          <a:p>
            <a:pPr algn="ctr"/>
            <a:r>
              <a:rPr lang="de-DE" sz="2000" dirty="0">
                <a:latin typeface="+mj-lt"/>
              </a:rPr>
              <a:t>Side-</a:t>
            </a:r>
            <a:r>
              <a:rPr lang="de-DE" sz="2000" dirty="0" err="1">
                <a:latin typeface="+mj-lt"/>
              </a:rPr>
              <a:t>Scroller</a:t>
            </a:r>
            <a:endParaRPr lang="de-DE" sz="2000" dirty="0">
              <a:latin typeface="+mj-lt"/>
            </a:endParaRPr>
          </a:p>
          <a:p>
            <a:pPr algn="ctr"/>
            <a:r>
              <a:rPr lang="de-DE" sz="2000" dirty="0">
                <a:latin typeface="+mj-lt"/>
              </a:rPr>
              <a:t>First-Person / Ego</a:t>
            </a:r>
          </a:p>
          <a:p>
            <a:pPr algn="ctr"/>
            <a:r>
              <a:rPr lang="de-DE" sz="2000" dirty="0">
                <a:latin typeface="+mj-lt"/>
              </a:rPr>
              <a:t>Third-Person</a:t>
            </a:r>
          </a:p>
          <a:p>
            <a:pPr algn="ctr"/>
            <a:r>
              <a:rPr lang="de-DE" sz="2000" dirty="0">
                <a:latin typeface="+mj-lt"/>
              </a:rPr>
              <a:t>Top-Down</a:t>
            </a:r>
          </a:p>
          <a:p>
            <a:pPr algn="ctr"/>
            <a:r>
              <a:rPr lang="de-DE" sz="2000" dirty="0">
                <a:latin typeface="+mj-lt"/>
              </a:rPr>
              <a:t>2D</a:t>
            </a:r>
          </a:p>
          <a:p>
            <a:pPr algn="ctr"/>
            <a:r>
              <a:rPr lang="de-DE" sz="2000" dirty="0">
                <a:latin typeface="+mj-lt"/>
              </a:rPr>
              <a:t>3D</a:t>
            </a:r>
          </a:p>
          <a:p>
            <a:pPr algn="ctr"/>
            <a:r>
              <a:rPr lang="de-DE" sz="2000" dirty="0">
                <a:latin typeface="+mj-lt"/>
              </a:rPr>
              <a:t>...</a:t>
            </a:r>
          </a:p>
          <a:p>
            <a:pPr algn="ctr"/>
            <a:endParaRPr lang="de-DE" dirty="0">
              <a:latin typeface="+mj-lt"/>
            </a:endParaRPr>
          </a:p>
          <a:p>
            <a:pPr algn="ctr"/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602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9EF7B5-4E4F-EDE0-B4CC-493BAAB59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CA9C0FF-5F95-53B0-2653-F2DE19BA0552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FE0F95E-A71C-B95C-AC48-7CF1555AEFE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70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95148E2-045D-A634-DAA1-A36A2FC5E53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FD43E11-A9C3-55D0-4EFF-540470D8FC8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8" descr="https://media.wired.com/photos/593246f49be5e55af6c23e8b/master/w_3264,c_limit/photo2.jpg">
            <a:extLst>
              <a:ext uri="{FF2B5EF4-FFF2-40B4-BE49-F238E27FC236}">
                <a16:creationId xmlns:a16="http://schemas.microsoft.com/office/drawing/2014/main" id="{F1E2C3BB-B19F-2204-5210-50C226DB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05802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33DA1A4-A76A-80F7-4F58-66204A52F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547B091A-E24D-D4A0-7108-1403B134458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14CBEDF-22F1-C44F-29BC-3D9281E62889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71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860A3D-4D7F-29E0-2962-EF0C7CC4798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939ADA9-4BDD-DEE7-9C3D-57D998CB231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s://www.idgcdn.com.au/article/images/750x750/dimg/m_img_17807.jpg">
            <a:extLst>
              <a:ext uri="{FF2B5EF4-FFF2-40B4-BE49-F238E27FC236}">
                <a16:creationId xmlns:a16="http://schemas.microsoft.com/office/drawing/2014/main" id="{21FD69E6-FF90-08FD-37DE-83A3FA9C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7701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CA799-7858-0641-4A3F-B965DB8B0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1D924F-7153-43F1-4135-77B4BE7BCB4D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9C0BC48-3676-C345-39C7-1CB91BCCDCE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72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0C1C4AE-DCB4-15C4-0C36-F5C7A1B9317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Games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9BE0CC0-25DF-2552-56AE-20C0E49E7F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Picture 2" descr="https://www.idgcdn.com.au/article/images/750x750/dimg/m_img_17815.jpg">
            <a:extLst>
              <a:ext uri="{FF2B5EF4-FFF2-40B4-BE49-F238E27FC236}">
                <a16:creationId xmlns:a16="http://schemas.microsoft.com/office/drawing/2014/main" id="{6EC52021-F9C0-2F48-19F2-EFF13C08D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600" y="370473"/>
            <a:ext cx="7848600" cy="585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9050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2AEB71-78E5-3A07-1A6C-FFC7359F3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3744249-F308-44D2-82AE-188AC0F66409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CDE2448-07AB-2CB5-676F-BE5DF2FC14C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73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7A3CB21-93FD-347B-6FCB-04BF079FCD1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7E7F4D6-EED8-3193-3701-2FED1476AD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2" descr="http://media.moddb.com/images/games/1/1/54/ss00322.jpg">
            <a:extLst>
              <a:ext uri="{FF2B5EF4-FFF2-40B4-BE49-F238E27FC236}">
                <a16:creationId xmlns:a16="http://schemas.microsoft.com/office/drawing/2014/main" id="{58478700-8ED1-FDF0-AE23-AC6668DB6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4206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B4452D-EB10-9626-1C55-3073BA808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7BFF71B-EAEE-8957-B16A-440F67BA7514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8F1F1A2-D5BE-B9DB-8F25-95DC0C0FE29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74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3B12CC4-0AD4-166E-CE25-0CE74CF507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10A5AE50-318C-84AB-AEBF-960694B2F7B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7" name="Picture 12" descr="https://www.wikihow.com/images/4/46/Build-a-Really-Good-Dungeon-in-Dungeon-Keeper-1-Step-6.jpg">
            <a:extLst>
              <a:ext uri="{FF2B5EF4-FFF2-40B4-BE49-F238E27FC236}">
                <a16:creationId xmlns:a16="http://schemas.microsoft.com/office/drawing/2014/main" id="{6D90B374-875B-1874-801A-805A5C5D0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2791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8465-0D69-2524-7DF2-4FCAF5305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 Home Messages</a:t>
            </a:r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BC470E5-90A7-36EF-2B0A-C1347C43FE70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2BAB79-FBA2-F2BC-5061-33A3C0B5966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75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EFDCF8-04E9-2998-9AB8-CADC44F099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91C8709-3075-8B2A-9696-170FAED6F3D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Games are entered willfully.</a:t>
            </a:r>
          </a:p>
          <a:p>
            <a:r>
              <a:rPr lang="en-US" dirty="0"/>
              <a:t>Games have goals.</a:t>
            </a:r>
          </a:p>
          <a:p>
            <a:r>
              <a:rPr lang="en-US" dirty="0"/>
              <a:t>Games have conflicts.</a:t>
            </a:r>
          </a:p>
          <a:p>
            <a:r>
              <a:rPr lang="en-US" dirty="0"/>
              <a:t>Games have rules.</a:t>
            </a:r>
          </a:p>
          <a:p>
            <a:r>
              <a:rPr lang="en-US" dirty="0"/>
              <a:t>Games can be won and lost.</a:t>
            </a:r>
          </a:p>
          <a:p>
            <a:r>
              <a:rPr lang="en-US" dirty="0"/>
              <a:t>Games are interactive.</a:t>
            </a:r>
          </a:p>
          <a:p>
            <a:r>
              <a:rPr lang="en-US" dirty="0"/>
              <a:t>Games have challenge.</a:t>
            </a:r>
          </a:p>
          <a:p>
            <a:r>
              <a:rPr lang="en-US" dirty="0"/>
              <a:t>Games can create their own internal value.</a:t>
            </a:r>
          </a:p>
          <a:p>
            <a:r>
              <a:rPr lang="en-US" dirty="0"/>
              <a:t>Games engage players.</a:t>
            </a:r>
          </a:p>
          <a:p>
            <a:r>
              <a:rPr lang="en-US" dirty="0"/>
              <a:t>Games are closed, formal systems.</a:t>
            </a:r>
          </a:p>
          <a:p>
            <a:r>
              <a:rPr lang="de-DE" dirty="0"/>
              <a:t>Games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simulations</a:t>
            </a:r>
            <a:r>
              <a:rPr lang="de-DE" dirty="0"/>
              <a:t>.</a:t>
            </a:r>
            <a:endParaRPr lang="en-US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038497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E7B217-2F69-6C33-27CA-12FC9B732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C5AC1D1-A3C6-6BDF-D7AD-C7916090BCB5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547C2B-39D4-657A-27A0-16B3C747567A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76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1AD57A7-1033-905A-CCD4-59F48E08A9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477F152-E1F9-8D5A-1481-39934FC712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de-DE"/>
              <a:t>Game Design</a:t>
            </a:r>
          </a:p>
          <a:p>
            <a:pPr lvl="1"/>
            <a:r>
              <a:rPr lang="en-US"/>
              <a:t>Jane McGonigal: </a:t>
            </a:r>
            <a:r>
              <a:rPr lang="en-US" i="1"/>
              <a:t>Reality is Broken</a:t>
            </a:r>
            <a:r>
              <a:rPr lang="en-US"/>
              <a:t>. Vintage, 2011</a:t>
            </a:r>
          </a:p>
          <a:p>
            <a:pPr lvl="1"/>
            <a:r>
              <a:rPr lang="en-US"/>
              <a:t>Jesse Schell: </a:t>
            </a:r>
            <a:r>
              <a:rPr lang="en-US" i="1"/>
              <a:t>The Art of Game Design</a:t>
            </a:r>
            <a:r>
              <a:rPr lang="en-US"/>
              <a:t>. 2008</a:t>
            </a:r>
          </a:p>
          <a:p>
            <a:pPr lvl="1"/>
            <a:r>
              <a:rPr lang="en-US"/>
              <a:t>Tracy Fullerton: </a:t>
            </a:r>
            <a:r>
              <a:rPr lang="en-US" i="1"/>
              <a:t>Game Design Workshop</a:t>
            </a:r>
            <a:r>
              <a:rPr lang="en-US"/>
              <a:t>. 2008</a:t>
            </a:r>
          </a:p>
          <a:p>
            <a:pPr lvl="1"/>
            <a:r>
              <a:rPr lang="en-US"/>
              <a:t>Scott Rogers: </a:t>
            </a:r>
            <a:r>
              <a:rPr lang="en-US" i="1"/>
              <a:t>Level Up! </a:t>
            </a:r>
            <a:r>
              <a:rPr lang="en-US"/>
              <a:t>Wiley, 2010</a:t>
            </a:r>
            <a:endParaRPr lang="de-DE"/>
          </a:p>
          <a:p>
            <a:r>
              <a:rPr lang="de-DE"/>
              <a:t>Game Engines (free for educational puposes)</a:t>
            </a:r>
          </a:p>
          <a:p>
            <a:pPr lvl="1"/>
            <a:r>
              <a:rPr lang="de-DE"/>
              <a:t>Unreal Engine: https://www.unrealengine.com</a:t>
            </a:r>
          </a:p>
          <a:p>
            <a:pPr lvl="1"/>
            <a:r>
              <a:rPr lang="de-DE"/>
              <a:t>CryEngine: http://cryengine.com/</a:t>
            </a:r>
          </a:p>
          <a:p>
            <a:pPr lvl="1"/>
            <a:r>
              <a:rPr lang="de-DE"/>
              <a:t>Unity: http://unity3d.com/</a:t>
            </a:r>
          </a:p>
          <a:p>
            <a:pPr lvl="1"/>
            <a:r>
              <a:rPr lang="de-DE"/>
              <a:t>Ogre3D: http://www.ogre3d.org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7784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797C5-5E6C-0D14-2B61-C7D503CC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References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9D92632-9CC0-1CA7-0CC3-B1DF63D4878A}"/>
              </a:ext>
            </a:extLst>
          </p:cNvPr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6BCDF0B-D0A5-B564-779D-FACFC2026768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77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A81044E-A7DB-1B10-0CFA-1E44CBA69D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31E3B29-3390-6BE9-0128-2E1DE0A3FC8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 numCol="2">
            <a:normAutofit fontScale="25000" lnSpcReduction="20000"/>
          </a:bodyPr>
          <a:lstStyle/>
          <a:p>
            <a:r>
              <a:rPr lang="de-DE" dirty="0"/>
              <a:t>[1] Peter Shankar - CSE 497 – Topics on AI &amp; Computer Game </a:t>
            </a:r>
            <a:r>
              <a:rPr lang="de-DE" dirty="0" err="1"/>
              <a:t>Programming</a:t>
            </a:r>
            <a:endParaRPr lang="de-DE" dirty="0"/>
          </a:p>
          <a:p>
            <a:r>
              <a:rPr lang="de-DE" dirty="0"/>
              <a:t>[2, 3] </a:t>
            </a:r>
            <a:r>
              <a:rPr lang="de-DE" dirty="0" err="1"/>
              <a:t>Chessboard</a:t>
            </a:r>
            <a:r>
              <a:rPr lang="de-DE" dirty="0"/>
              <a:t>, Grafik: </a:t>
            </a:r>
            <a:r>
              <a:rPr lang="de-DE" dirty="0" err="1"/>
              <a:t>Ilaboy</a:t>
            </a:r>
            <a:r>
              <a:rPr lang="de-DE" dirty="0"/>
              <a:t>, (2008), GFDL 1.2,  CC BY-SA 3.0, Quelle: http://commons.wikimedia.org/wiki/File:AAA_SVG_Chessboard_and_chess_pieces_06.svg?uselang=de</a:t>
            </a:r>
          </a:p>
          <a:p>
            <a:r>
              <a:rPr lang="de-DE" dirty="0"/>
              <a:t>[4] Foto: Unbekannt, CC0 Public Domain Quelle: http://pixabay.com/static/uploads/photo/2012/11/28/10/48/chess-67660_640.jpg</a:t>
            </a:r>
          </a:p>
          <a:p>
            <a:r>
              <a:rPr lang="de-DE" dirty="0"/>
              <a:t>[5] BOTVINNIK, M.M. (1970). Computers, Chess and Long-Range </a:t>
            </a:r>
            <a:r>
              <a:rPr lang="de-DE" dirty="0" err="1"/>
              <a:t>Planning</a:t>
            </a:r>
            <a:r>
              <a:rPr lang="de-DE" dirty="0"/>
              <a:t>. Springer-Verlag, New York/Heidelberg. LC 75-85203</a:t>
            </a:r>
          </a:p>
          <a:p>
            <a:r>
              <a:rPr lang="de-DE" dirty="0"/>
              <a:t>[6] Foto: Unbekannt, CC0 Public Domain Quelle: http://pixabay.com/en/source-code-code-programming-c-583537/</a:t>
            </a:r>
          </a:p>
          <a:p>
            <a:r>
              <a:rPr lang="de-DE" dirty="0"/>
              <a:t>[7] </a:t>
            </a:r>
            <a:r>
              <a:rPr lang="de-DE" dirty="0" err="1"/>
              <a:t>Racknitz</a:t>
            </a:r>
            <a:r>
              <a:rPr lang="de-DE" dirty="0"/>
              <a:t>, Kupferstich, Der spielende Schachtürke (1789), mit freundlicher Genehmigung der Humboldt University, Berlin (Die Wissenschaftlichen Sammlungen)</a:t>
            </a:r>
          </a:p>
          <a:p>
            <a:r>
              <a:rPr lang="de-DE" dirty="0"/>
              <a:t>[8] Cover Art </a:t>
            </a:r>
            <a:r>
              <a:rPr lang="de-DE" dirty="0" err="1"/>
              <a:t>of</a:t>
            </a:r>
            <a:r>
              <a:rPr lang="de-DE" dirty="0"/>
              <a:t> Battle Chess (1988), </a:t>
            </a:r>
            <a:r>
              <a:rPr lang="de-DE" dirty="0" err="1"/>
              <a:t>coypright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Interplay Entertainment, Fair Use Rationale, Quelle: http://en.wikipedia.org/wiki/File:Battle_Chess.png</a:t>
            </a:r>
          </a:p>
          <a:p>
            <a:r>
              <a:rPr lang="de-DE" dirty="0"/>
              <a:t>[9] Screenshot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Chessmaster</a:t>
            </a:r>
            <a:r>
              <a:rPr lang="de-DE" dirty="0"/>
              <a:t> (Moby Games), http://www.mobygames.com/images/shots/l/409746-chessmaster-10th-edition-windows-screenshot-animated-piece.jpg</a:t>
            </a:r>
          </a:p>
          <a:p>
            <a:r>
              <a:rPr lang="de-DE" dirty="0"/>
              <a:t>[10] Foley Room at </a:t>
            </a:r>
            <a:r>
              <a:rPr lang="de-DE" dirty="0" err="1"/>
              <a:t>the</a:t>
            </a:r>
            <a:r>
              <a:rPr lang="de-DE" dirty="0"/>
              <a:t> Sound Design Campus Vancouver Film School Flickr, CC BY-SA 3.0 ,Quelle http://commons.wikimedia.org/wiki/File:Foley_Room_at_the_Sound_Design_Campus.jpg</a:t>
            </a:r>
          </a:p>
          <a:p>
            <a:r>
              <a:rPr lang="de-DE" dirty="0"/>
              <a:t>[11] Hans-Werner Hunziker, (2006), CC BY-SA 3.0, Quelle: http://en.wikipedia.org/wiki/File:Eye_movements_of_a_chess_champion_nc.jpg</a:t>
            </a:r>
          </a:p>
          <a:p>
            <a:r>
              <a:rPr lang="de-DE" dirty="0"/>
              <a:t>[12]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Tomb Raider - </a:t>
            </a:r>
            <a:r>
              <a:rPr lang="de-DE" dirty="0" err="1"/>
              <a:t>Rise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Tomb Raider </a:t>
            </a:r>
            <a:r>
              <a:rPr lang="de-DE" dirty="0" err="1"/>
              <a:t>Reactions</a:t>
            </a:r>
            <a:r>
              <a:rPr lang="de-DE" dirty="0"/>
              <a:t> - E3 2014 - ign.com</a:t>
            </a:r>
          </a:p>
          <a:p>
            <a:r>
              <a:rPr lang="de-DE" dirty="0"/>
              <a:t>[13] </a:t>
            </a:r>
            <a:r>
              <a:rPr lang="de-DE" dirty="0" err="1"/>
              <a:t>Samwise</a:t>
            </a:r>
            <a:r>
              <a:rPr lang="de-DE" dirty="0"/>
              <a:t> Didier, </a:t>
            </a:r>
            <a:r>
              <a:rPr lang="de-DE" dirty="0" err="1"/>
              <a:t>Izsha</a:t>
            </a:r>
            <a:r>
              <a:rPr lang="de-DE" dirty="0"/>
              <a:t>, StarCraft II Game Concept, Quelle: http://www.videogamesartwork.com/games/starcraft-ii/izsha</a:t>
            </a:r>
          </a:p>
          <a:p>
            <a:r>
              <a:rPr lang="de-DE" dirty="0"/>
              <a:t>[14] Starcraft-II.eu - </a:t>
            </a:r>
            <a:r>
              <a:rPr lang="de-DE" dirty="0" err="1"/>
              <a:t>artworks</a:t>
            </a:r>
            <a:r>
              <a:rPr lang="de-DE" dirty="0"/>
              <a:t>, </a:t>
            </a:r>
            <a:r>
              <a:rPr lang="de-DE" dirty="0" err="1"/>
              <a:t>avatars</a:t>
            </a:r>
            <a:r>
              <a:rPr lang="de-DE" dirty="0"/>
              <a:t>, </a:t>
            </a:r>
            <a:r>
              <a:rPr lang="de-DE" dirty="0" err="1"/>
              <a:t>screenshots</a:t>
            </a:r>
            <a:r>
              <a:rPr lang="de-DE" dirty="0"/>
              <a:t>, </a:t>
            </a:r>
            <a:r>
              <a:rPr lang="de-DE" dirty="0" err="1"/>
              <a:t>vidéos</a:t>
            </a:r>
            <a:r>
              <a:rPr lang="de-DE" dirty="0"/>
              <a:t> et </a:t>
            </a:r>
            <a:r>
              <a:rPr lang="de-DE" dirty="0" err="1"/>
              <a:t>wallpapers</a:t>
            </a:r>
            <a:r>
              <a:rPr lang="de-DE" dirty="0"/>
              <a:t> </a:t>
            </a:r>
            <a:r>
              <a:rPr lang="de-DE" dirty="0" err="1"/>
              <a:t>pour</a:t>
            </a:r>
            <a:r>
              <a:rPr lang="de-DE" dirty="0"/>
              <a:t> </a:t>
            </a:r>
            <a:r>
              <a:rPr lang="de-DE" dirty="0" err="1"/>
              <a:t>Starcraft</a:t>
            </a:r>
            <a:r>
              <a:rPr lang="de-DE" dirty="0"/>
              <a:t> 2 - © 2007 www.starcraft-II.eu  http://www.starcraft2.gamemasters.fr/screen-wall/starcraft-2-05.jpg</a:t>
            </a:r>
          </a:p>
          <a:p>
            <a:r>
              <a:rPr lang="de-DE" dirty="0"/>
              <a:t>[15] The Art </a:t>
            </a:r>
            <a:r>
              <a:rPr lang="de-DE" dirty="0" err="1"/>
              <a:t>of</a:t>
            </a:r>
            <a:r>
              <a:rPr lang="de-DE" dirty="0"/>
              <a:t> Game Design: A Book </a:t>
            </a:r>
            <a:r>
              <a:rPr lang="de-DE" dirty="0" err="1"/>
              <a:t>of</a:t>
            </a:r>
            <a:r>
              <a:rPr lang="de-DE" dirty="0"/>
              <a:t> Lenses, Second Edition, Jesse Schell, CRC Press, 2014, ISBN 9781466598645</a:t>
            </a:r>
          </a:p>
          <a:p>
            <a:r>
              <a:rPr lang="de-DE" dirty="0"/>
              <a:t>[16] Arrangement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equal-sized</a:t>
            </a:r>
            <a:r>
              <a:rPr lang="de-DE" dirty="0"/>
              <a:t> </a:t>
            </a:r>
            <a:r>
              <a:rPr lang="de-DE" dirty="0" err="1"/>
              <a:t>circles</a:t>
            </a:r>
            <a:r>
              <a:rPr lang="de-DE" dirty="0"/>
              <a:t> at a </a:t>
            </a:r>
            <a:r>
              <a:rPr lang="de-DE" dirty="0" err="1"/>
              <a:t>distance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golden angle </a:t>
            </a:r>
            <a:r>
              <a:rPr lang="el-GR" dirty="0"/>
              <a:t>Ψ = 137.5077°, </a:t>
            </a:r>
            <a:r>
              <a:rPr lang="de-DE" dirty="0"/>
              <a:t>Andree Stephan, CC BY-SA 3.0 http://commons.wikimedia.org/wiki/File:Fibonacci_numbers.jpg</a:t>
            </a:r>
          </a:p>
          <a:p>
            <a:r>
              <a:rPr lang="de-DE" dirty="0"/>
              <a:t>[17] Luc </a:t>
            </a:r>
            <a:r>
              <a:rPr lang="de-DE" dirty="0" err="1"/>
              <a:t>Fontenoy</a:t>
            </a:r>
            <a:r>
              <a:rPr lang="de-DE" dirty="0"/>
              <a:t> / Game Art Design, http://lucfonz.blogspot.de/2013/05/interiors.html</a:t>
            </a:r>
          </a:p>
          <a:p>
            <a:r>
              <a:rPr lang="de-DE" dirty="0"/>
              <a:t>[18] Die erfolgreiche Konstruktion virtueller Spielfiguren, Jäger, Solveigh (2012)</a:t>
            </a:r>
          </a:p>
          <a:p>
            <a:r>
              <a:rPr lang="de-DE" dirty="0"/>
              <a:t>{19] Activision Publishing, Character Demo (2014) http://www.gamespot.com/articles/activision-shows-off-next-gen-visuals/1100-6406090/</a:t>
            </a:r>
          </a:p>
          <a:p>
            <a:r>
              <a:rPr lang="de-DE" dirty="0"/>
              <a:t>[20] The </a:t>
            </a:r>
            <a:r>
              <a:rPr lang="de-DE" dirty="0" err="1"/>
              <a:t>Incredibles</a:t>
            </a:r>
            <a:r>
              <a:rPr lang="de-DE" dirty="0"/>
              <a:t> / Mars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Mom</a:t>
            </a:r>
            <a:r>
              <a:rPr lang="de-DE" dirty="0"/>
              <a:t>; Image Property Disney Animation Studios / Pixar (2010)</a:t>
            </a:r>
          </a:p>
          <a:p>
            <a:r>
              <a:rPr lang="de-DE" dirty="0"/>
              <a:t>[21] </a:t>
            </a:r>
            <a:r>
              <a:rPr lang="de-DE" dirty="0" err="1"/>
              <a:t>Maslow's</a:t>
            </a:r>
            <a:r>
              <a:rPr lang="de-DE" dirty="0"/>
              <a:t> </a:t>
            </a:r>
            <a:r>
              <a:rPr lang="de-DE" dirty="0" err="1"/>
              <a:t>hierarchy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needs</a:t>
            </a:r>
            <a:r>
              <a:rPr lang="de-DE" dirty="0"/>
              <a:t>. </a:t>
            </a:r>
            <a:r>
              <a:rPr lang="de-DE" dirty="0" err="1"/>
              <a:t>Salenger</a:t>
            </a:r>
            <a:r>
              <a:rPr lang="de-DE" dirty="0"/>
              <a:t> Incorporated, 1987.</a:t>
            </a:r>
          </a:p>
          <a:p>
            <a:r>
              <a:rPr lang="de-DE" dirty="0"/>
              <a:t>[22] “Nico </a:t>
            </a:r>
            <a:r>
              <a:rPr lang="de-DE" dirty="0" err="1"/>
              <a:t>Bellic</a:t>
            </a:r>
            <a:r>
              <a:rPr lang="de-DE" dirty="0"/>
              <a:t>”, Artwork </a:t>
            </a:r>
            <a:r>
              <a:rPr lang="de-DE" dirty="0" err="1"/>
              <a:t>of</a:t>
            </a:r>
            <a:r>
              <a:rPr lang="de-DE" dirty="0"/>
              <a:t> “GTA IV”, Rockstar Games, http://www.theapricity.com/forum/showthread.php?139378-Classify-Niko-Bellic</a:t>
            </a:r>
          </a:p>
          <a:p>
            <a:r>
              <a:rPr lang="de-DE" dirty="0"/>
              <a:t>[22] Image on p 23:  Screenshot </a:t>
            </a:r>
            <a:r>
              <a:rPr lang="de-DE" dirty="0" err="1"/>
              <a:t>from</a:t>
            </a:r>
            <a:r>
              <a:rPr lang="de-DE" dirty="0"/>
              <a:t> “Hitman Absolution”, IO Interactive / Square Enix, 2013</a:t>
            </a:r>
          </a:p>
          <a:p>
            <a:r>
              <a:rPr lang="de-DE" dirty="0"/>
              <a:t>[23] Image on p. 19: Artwork, Tomb Raider , Crystal Dynamics / Core Design / Eidos Montreal / Square Enix, 2013. http://cdn.collider.com/wp-content/uploads/lara-crof-tomb-raider.jpg</a:t>
            </a:r>
          </a:p>
          <a:p>
            <a:r>
              <a:rPr lang="de-DE" dirty="0"/>
              <a:t>[24] Screenshot / </a:t>
            </a:r>
            <a:r>
              <a:rPr lang="de-DE" dirty="0" err="1"/>
              <a:t>Kaldir</a:t>
            </a:r>
            <a:r>
              <a:rPr lang="de-DE" dirty="0"/>
              <a:t> Artwork, StarCraft II – </a:t>
            </a:r>
            <a:r>
              <a:rPr lang="de-DE" dirty="0" err="1"/>
              <a:t>Wings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Liberty, Blizzard Entertainment (2012), http://starcraft.wikia.com/wiki/Category:Kaldir_images</a:t>
            </a:r>
          </a:p>
          <a:p>
            <a:r>
              <a:rPr lang="de-DE" dirty="0"/>
              <a:t>[25] Screenshot StarCraft II – </a:t>
            </a:r>
            <a:r>
              <a:rPr lang="de-DE" dirty="0" err="1"/>
              <a:t>Wings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Liberty, Blizzard Entertainment (2012)</a:t>
            </a:r>
          </a:p>
          <a:p>
            <a:r>
              <a:rPr lang="de-DE" dirty="0"/>
              <a:t>[26] Gamer </a:t>
            </a:r>
            <a:r>
              <a:rPr lang="de-DE" dirty="0" err="1"/>
              <a:t>with</a:t>
            </a:r>
            <a:r>
              <a:rPr lang="de-DE" dirty="0"/>
              <a:t> Oculus Rift, Quelle. TheVerge.com,  Quelle: http://www.theverge.com/2013/3/9/4081912/oculus-rift-at-sxsw-is-virtual-reality-the-holy-grail-of-gaming  </a:t>
            </a:r>
          </a:p>
          <a:p>
            <a:r>
              <a:rPr lang="de-DE" dirty="0"/>
              <a:t>[27] OGN 3rd </a:t>
            </a:r>
            <a:r>
              <a:rPr lang="de-DE" dirty="0" err="1"/>
              <a:t>place</a:t>
            </a:r>
            <a:r>
              <a:rPr lang="de-DE" dirty="0"/>
              <a:t> match: Champion 2014,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Kacper</a:t>
            </a:r>
            <a:r>
              <a:rPr lang="de-DE" dirty="0"/>
              <a:t> </a:t>
            </a:r>
            <a:r>
              <a:rPr lang="de-DE" dirty="0" err="1"/>
              <a:t>Smigiel</a:t>
            </a:r>
            <a:r>
              <a:rPr lang="de-DE" dirty="0"/>
              <a:t> , 2014, https://sg.news.yahoo.com/ogn-3rd-place-match-skt-t1-vs-samsung-054426726.html</a:t>
            </a:r>
          </a:p>
          <a:p>
            <a:r>
              <a:rPr lang="de-DE" dirty="0"/>
              <a:t>[28] Microsoft Flight Simulator X: DirectX 10-Screenshots, 2011, http://www.pcgames.de/Flight-Simulator-X-PC-123220/News/Microsoft-Flight-Simulator-X-Erste-grandiose-DirectX-10-Screenshots-veroeffentlicht-PC-Games-vor-5-Jahren-841187/</a:t>
            </a:r>
          </a:p>
          <a:p>
            <a:r>
              <a:rPr lang="de-DE" dirty="0"/>
              <a:t>[29] “</a:t>
            </a:r>
            <a:r>
              <a:rPr lang="de-DE" dirty="0" err="1"/>
              <a:t>Jumpman</a:t>
            </a:r>
            <a:r>
              <a:rPr lang="de-DE" dirty="0"/>
              <a:t>” </a:t>
            </a:r>
            <a:r>
              <a:rPr lang="de-DE" dirty="0" err="1"/>
              <a:t>from</a:t>
            </a:r>
            <a:r>
              <a:rPr lang="de-DE" dirty="0"/>
              <a:t> Donkey Kong, Nintendo 1981, http://mygaming.co.za/news/features/41949-mario-the-first-15-years.html </a:t>
            </a:r>
          </a:p>
          <a:p>
            <a:r>
              <a:rPr lang="de-DE" dirty="0"/>
              <a:t>[30] Lara Croft: Tomb Raider Screenshot, Design </a:t>
            </a:r>
            <a:r>
              <a:rPr lang="de-DE" dirty="0" err="1"/>
              <a:t>by</a:t>
            </a:r>
            <a:r>
              <a:rPr lang="de-DE" dirty="0"/>
              <a:t> Toby Gard, 1996, Core Design, Crystal Dynamics</a:t>
            </a:r>
          </a:p>
          <a:p>
            <a:r>
              <a:rPr lang="de-DE" dirty="0"/>
              <a:t>[31] Tom </a:t>
            </a:r>
            <a:r>
              <a:rPr lang="de-DE" dirty="0" err="1"/>
              <a:t>Clancy’s</a:t>
            </a:r>
            <a:r>
              <a:rPr lang="de-DE" dirty="0"/>
              <a:t> Rainbow Six Las Vegas 2006, Ubisoft, IGN Game Guides, http://www.ign.com/wikis/tom-clancys-rainbow-six-vegas/File:Shield_animation.jpg</a:t>
            </a:r>
          </a:p>
          <a:p>
            <a:r>
              <a:rPr lang="de-DE" dirty="0"/>
              <a:t>[32] Artwork </a:t>
            </a:r>
            <a:r>
              <a:rPr lang="de-DE" dirty="0" err="1"/>
              <a:t>from</a:t>
            </a:r>
            <a:r>
              <a:rPr lang="de-DE" dirty="0"/>
              <a:t> “The </a:t>
            </a:r>
            <a:r>
              <a:rPr lang="de-DE" dirty="0" err="1"/>
              <a:t>Incredibles</a:t>
            </a:r>
            <a:r>
              <a:rPr lang="de-DE" dirty="0"/>
              <a:t>”,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Brad Bird, Pixar Animation Studios / Disney Animation Studios, 2004</a:t>
            </a:r>
          </a:p>
          <a:p>
            <a:r>
              <a:rPr lang="de-DE" dirty="0"/>
              <a:t>[33] Mars </a:t>
            </a:r>
            <a:r>
              <a:rPr lang="de-DE" dirty="0" err="1"/>
              <a:t>needs</a:t>
            </a:r>
            <a:r>
              <a:rPr lang="de-DE" dirty="0"/>
              <a:t> </a:t>
            </a:r>
            <a:r>
              <a:rPr lang="de-DE" dirty="0" err="1"/>
              <a:t>Mom</a:t>
            </a:r>
            <a:r>
              <a:rPr lang="de-DE" dirty="0"/>
              <a:t>,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Simon Wells, Disney Animation Studios, 2011</a:t>
            </a:r>
          </a:p>
          <a:p>
            <a:r>
              <a:rPr lang="de-DE" dirty="0"/>
              <a:t>[34] Human like </a:t>
            </a:r>
            <a:r>
              <a:rPr lang="de-DE" dirty="0" err="1"/>
              <a:t>robot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Hiroshi Ishiguro, © 2013 </a:t>
            </a:r>
            <a:r>
              <a:rPr lang="de-DE" dirty="0" err="1"/>
              <a:t>by</a:t>
            </a:r>
            <a:r>
              <a:rPr lang="de-DE" dirty="0"/>
              <a:t> Max Braun, Lizenz: CC BY-NC-SA 2.0 / flickr.com.</a:t>
            </a:r>
          </a:p>
          <a:p>
            <a:r>
              <a:rPr lang="de-DE" dirty="0"/>
              <a:t>[35] Human like </a:t>
            </a:r>
            <a:r>
              <a:rPr lang="de-DE" dirty="0" err="1"/>
              <a:t>robot</a:t>
            </a:r>
            <a:r>
              <a:rPr lang="de-DE" dirty="0"/>
              <a:t>, © 2013 </a:t>
            </a:r>
            <a:r>
              <a:rPr lang="de-DE" dirty="0" err="1"/>
              <a:t>by</a:t>
            </a:r>
            <a:r>
              <a:rPr lang="de-DE" dirty="0"/>
              <a:t> Max Braun, Lizenz: CC BY-NC-SA 2.0 / flickr.com.</a:t>
            </a:r>
          </a:p>
          <a:p>
            <a:r>
              <a:rPr lang="de-DE" dirty="0"/>
              <a:t>[36] </a:t>
            </a:r>
            <a:r>
              <a:rPr lang="de-DE" dirty="0" err="1"/>
              <a:t>Clu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Tron Legacy, “Tron: Legacy” (USA 2010), </a:t>
            </a:r>
            <a:r>
              <a:rPr lang="de-DE" dirty="0" err="1"/>
              <a:t>Directed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J. Kosinski, © 2013 Walt Disney Pictures, TC: 01:53:54.</a:t>
            </a:r>
          </a:p>
          <a:p>
            <a:r>
              <a:rPr lang="de-DE" dirty="0"/>
              <a:t>[37] Lauren Winter </a:t>
            </a:r>
            <a:r>
              <a:rPr lang="de-DE" dirty="0" err="1"/>
              <a:t>from</a:t>
            </a:r>
            <a:r>
              <a:rPr lang="de-DE" dirty="0"/>
              <a:t> Heavy Rain, © 2010 Sony Computer Entertainment </a:t>
            </a:r>
            <a:r>
              <a:rPr lang="de-DE" dirty="0" err="1"/>
              <a:t>America</a:t>
            </a:r>
            <a:r>
              <a:rPr lang="de-DE" dirty="0"/>
              <a:t> LLC / </a:t>
            </a:r>
            <a:r>
              <a:rPr lang="de-DE" dirty="0" err="1"/>
              <a:t>Quantic</a:t>
            </a:r>
            <a:r>
              <a:rPr lang="de-DE" dirty="0"/>
              <a:t> Dream.</a:t>
            </a:r>
          </a:p>
          <a:p>
            <a:r>
              <a:rPr lang="de-DE" dirty="0"/>
              <a:t>[38] Wax </a:t>
            </a:r>
            <a:r>
              <a:rPr lang="de-DE" dirty="0" err="1"/>
              <a:t>figure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Naomi Campbell, © 2013 </a:t>
            </a:r>
            <a:r>
              <a:rPr lang="de-DE" dirty="0" err="1"/>
              <a:t>by</a:t>
            </a:r>
            <a:r>
              <a:rPr lang="de-DE" dirty="0"/>
              <a:t> dreistreifen, Lizenz: CC BY-NC-SA 2.0/ flickr.com.</a:t>
            </a:r>
          </a:p>
          <a:p>
            <a:r>
              <a:rPr lang="de-DE" dirty="0"/>
              <a:t>[39] Real human, © 2013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lev</a:t>
            </a:r>
            <a:r>
              <a:rPr lang="de-DE" dirty="0"/>
              <a:t> </a:t>
            </a:r>
            <a:r>
              <a:rPr lang="de-DE" dirty="0" err="1"/>
              <a:t>dolgachov</a:t>
            </a:r>
            <a:r>
              <a:rPr lang="de-DE" dirty="0"/>
              <a:t> / shutterstock.com</a:t>
            </a:r>
          </a:p>
          <a:p>
            <a:r>
              <a:rPr lang="de-DE" dirty="0"/>
              <a:t>[40] Mori, M. (1970). The </a:t>
            </a:r>
            <a:r>
              <a:rPr lang="de-DE" dirty="0" err="1"/>
              <a:t>Uncanny</a:t>
            </a:r>
            <a:r>
              <a:rPr lang="de-DE" dirty="0"/>
              <a:t> Valley. Energy.</a:t>
            </a:r>
          </a:p>
          <a:p>
            <a:r>
              <a:rPr lang="de-DE" dirty="0"/>
              <a:t>[41] Image on p. 38: Screenshot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Mass</a:t>
            </a:r>
            <a:r>
              <a:rPr lang="de-DE" dirty="0"/>
              <a:t> </a:t>
            </a:r>
            <a:r>
              <a:rPr lang="de-DE" dirty="0" err="1"/>
              <a:t>Effect</a:t>
            </a:r>
            <a:r>
              <a:rPr lang="de-DE" dirty="0"/>
              <a:t> 2, </a:t>
            </a:r>
            <a:r>
              <a:rPr lang="de-DE" dirty="0" err="1"/>
              <a:t>BioWare</a:t>
            </a:r>
            <a:r>
              <a:rPr lang="de-DE" dirty="0"/>
              <a:t> / Electronic Arts (2012)</a:t>
            </a:r>
          </a:p>
          <a:p>
            <a:r>
              <a:rPr lang="de-DE" dirty="0"/>
              <a:t>[42] </a:t>
            </a:r>
            <a:r>
              <a:rPr lang="de-DE" dirty="0" err="1"/>
              <a:t>Suits,B</a:t>
            </a:r>
            <a:r>
              <a:rPr lang="de-DE" dirty="0"/>
              <a:t>.(1978):</a:t>
            </a:r>
            <a:r>
              <a:rPr lang="de-DE" dirty="0" err="1"/>
              <a:t>TheGrasshopper:Games,LifeandUtopia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629404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8A2CAC2E-D147-52CE-40E8-225D47BC6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Five Planes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FAEC02D-BBE8-F5DB-46D1-0EB9E2B0659F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31E3CFD-35FD-529D-974A-16203A13670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2D209673-72D6-D6D8-2032-63C3341E63A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sz="1400" dirty="0"/>
              <a:t>Games</a:t>
            </a:r>
            <a:endParaRPr lang="de-DE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FE40CA8B-380E-93B2-6F6B-0AA8A4142F2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B884D5ED-32B1-5BF5-E490-0D0BB21EC31A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r>
              <a:rPr lang="en-US" dirty="0"/>
              <a:t>M. </a:t>
            </a:r>
            <a:r>
              <a:rPr lang="en-US" dirty="0" err="1"/>
              <a:t>Nietsche</a:t>
            </a:r>
            <a:r>
              <a:rPr lang="en-US" dirty="0"/>
              <a:t>, Video game spaces: image, play, and structure in 3D worlds. MIT Press. (2008)</a:t>
            </a:r>
          </a:p>
        </p:txBody>
      </p:sp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30FFF4C2-9319-5CCA-E679-95D7CF2CB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886" y="1242334"/>
            <a:ext cx="5968228" cy="446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64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9DCB2D-B043-4F10-E858-4A1E71CA3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CCBA0DF-6672-BDB5-ABB9-7D92C96D1543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DE"/>
              <a:t>Prof. Dr. Valentin Schwind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919CF4-8F4A-C872-672D-A1B0B126791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BA24374A-C3A8-471A-8837-3FC31668ABE5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62B4AC1-AD59-61B2-DEF0-1325C51770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BC381E0-4668-C960-9D31-0CB91A62E4A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33034E8-6132-C0AB-D12D-D2CBF9C5DD16}"/>
              </a:ext>
            </a:extLst>
          </p:cNvPr>
          <p:cNvSpPr>
            <a:spLocks noGrp="1"/>
          </p:cNvSpPr>
          <p:nvPr>
            <p:ph sz="quarter" idx="3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8" name="Picture 2" descr="https://ak0.picdn.net/shutterstock/videos/30236140/thumb/1.jpg">
            <a:extLst>
              <a:ext uri="{FF2B5EF4-FFF2-40B4-BE49-F238E27FC236}">
                <a16:creationId xmlns:a16="http://schemas.microsoft.com/office/drawing/2014/main" id="{982FF6EB-2420-A53D-55BB-3281A3B6C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6"/>
            <a:ext cx="12192000" cy="686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AE2A0FD-4C7D-9EBA-98B9-DEA8CD97C1F9}"/>
              </a:ext>
            </a:extLst>
          </p:cNvPr>
          <p:cNvSpPr txBox="1"/>
          <p:nvPr/>
        </p:nvSpPr>
        <p:spPr>
          <a:xfrm>
            <a:off x="695325" y="3044283"/>
            <a:ext cx="10801350" cy="769441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de-DE" sz="4400" b="1" dirty="0">
                <a:solidFill>
                  <a:schemeClr val="bg1"/>
                </a:solidFill>
                <a:cs typeface="Arial" panose="020B0604020202020204" pitchFamily="34" charset="0"/>
              </a:rPr>
              <a:t>HOW TO CREATE A GAME?</a:t>
            </a:r>
            <a:endParaRPr lang="en-US" sz="4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725726"/>
      </p:ext>
    </p:extLst>
  </p:cSld>
  <p:clrMapOvr>
    <a:masterClrMapping/>
  </p:clrMapOvr>
</p:sld>
</file>

<file path=ppt/theme/theme1.xml><?xml version="1.0" encoding="utf-8"?>
<a:theme xmlns:a="http://schemas.openxmlformats.org/drawingml/2006/main" name="Lecture Theme">
  <a:themeElements>
    <a:clrScheme name="Lecture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79BC"/>
      </a:accent1>
      <a:accent2>
        <a:srgbClr val="BCCCE6"/>
      </a:accent2>
      <a:accent3>
        <a:srgbClr val="DBE3F1"/>
      </a:accent3>
      <a:accent4>
        <a:srgbClr val="EA7B34"/>
      </a:accent4>
      <a:accent5>
        <a:srgbClr val="3E444C"/>
      </a:accent5>
      <a:accent6>
        <a:srgbClr val="70AD47"/>
      </a:accent6>
      <a:hlink>
        <a:srgbClr val="5079BC"/>
      </a:hlink>
      <a:folHlink>
        <a:srgbClr val="5079BC"/>
      </a:folHlink>
    </a:clrScheme>
    <a:fontScheme name="Benutzerdefiniert 2">
      <a:majorFont>
        <a:latin typeface="Roboto Medium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4984</Words>
  <Application>Microsoft Office PowerPoint</Application>
  <PresentationFormat>Breitbild</PresentationFormat>
  <Paragraphs>871</Paragraphs>
  <Slides>77</Slides>
  <Notes>3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77</vt:i4>
      </vt:variant>
    </vt:vector>
  </HeadingPairs>
  <TitlesOfParts>
    <vt:vector size="87" baseType="lpstr">
      <vt:lpstr>Arial</vt:lpstr>
      <vt:lpstr>Calibri</vt:lpstr>
      <vt:lpstr>Courier New</vt:lpstr>
      <vt:lpstr>DINPro-Regular</vt:lpstr>
      <vt:lpstr>Roboto</vt:lpstr>
      <vt:lpstr>Roboto Medium</vt:lpstr>
      <vt:lpstr>Segoe</vt:lpstr>
      <vt:lpstr>Segoe UI</vt:lpstr>
      <vt:lpstr>Wingdings</vt:lpstr>
      <vt:lpstr>Lecture Theme</vt:lpstr>
      <vt:lpstr>Games</vt:lpstr>
      <vt:lpstr>Learning Goals</vt:lpstr>
      <vt:lpstr>PowerPoint-Präsentation</vt:lpstr>
      <vt:lpstr>What is a Game?</vt:lpstr>
      <vt:lpstr>PowerPoint-Präsentation</vt:lpstr>
      <vt:lpstr>Game Classfication</vt:lpstr>
      <vt:lpstr>Video Game Classfication</vt:lpstr>
      <vt:lpstr>Five Planes</vt:lpstr>
      <vt:lpstr>PowerPoint-Präsentation</vt:lpstr>
      <vt:lpstr>Who makes a game?</vt:lpstr>
      <vt:lpstr>Development Process</vt:lpstr>
      <vt:lpstr>Game Design</vt:lpstr>
      <vt:lpstr>Meaning in Games</vt:lpstr>
      <vt:lpstr>Meaning in Games</vt:lpstr>
      <vt:lpstr>Meaning in Games</vt:lpstr>
      <vt:lpstr>Meaning in Games</vt:lpstr>
      <vt:lpstr>Choices in Games</vt:lpstr>
      <vt:lpstr>PowerPoint-Präsentation</vt:lpstr>
      <vt:lpstr>PowerPoint-Präsentation</vt:lpstr>
      <vt:lpstr>Human Player-centered Game Design</vt:lpstr>
      <vt:lpstr>Design Thinking</vt:lpstr>
      <vt:lpstr>MDA Framework</vt:lpstr>
      <vt:lpstr>Players‘ Demographics</vt:lpstr>
      <vt:lpstr>Players‘ Demographics</vt:lpstr>
      <vt:lpstr>Bartle‘s Taxonomy of Players</vt:lpstr>
      <vt:lpstr>Players‘ Expectations</vt:lpstr>
      <vt:lpstr>PowerPoint-Präsentation</vt:lpstr>
      <vt:lpstr>Create…</vt:lpstr>
      <vt:lpstr>…a game…</vt:lpstr>
      <vt:lpstr>…with a meaningful…</vt:lpstr>
      <vt:lpstr>…plot…</vt:lpstr>
      <vt:lpstr>…to convey…</vt:lpstr>
      <vt:lpstr>… an experience!</vt:lpstr>
      <vt:lpstr>The Plot</vt:lpstr>
      <vt:lpstr>The Flow</vt:lpstr>
      <vt:lpstr>The Learning Curve</vt:lpstr>
      <vt:lpstr>Gameplay Variations</vt:lpstr>
      <vt:lpstr>Motivation &amp; Playability</vt:lpstr>
      <vt:lpstr>Balancing</vt:lpstr>
      <vt:lpstr>Rules &amp; Goals</vt:lpstr>
      <vt:lpstr>PowerPoint-Präsentation</vt:lpstr>
      <vt:lpstr>Gameplay &amp; Game Mechanics</vt:lpstr>
      <vt:lpstr>PowerPoint-Präsentation</vt:lpstr>
      <vt:lpstr>Aesthetics</vt:lpstr>
      <vt:lpstr>Concepts and Moodboard</vt:lpstr>
      <vt:lpstr>PowerPoint-Präsentation</vt:lpstr>
      <vt:lpstr>Drawing</vt:lpstr>
      <vt:lpstr>Realism</vt:lpstr>
      <vt:lpstr>PowerPoint-Präsentation</vt:lpstr>
      <vt:lpstr>Game Technologies</vt:lpstr>
      <vt:lpstr>Game Engines</vt:lpstr>
      <vt:lpstr>Technologies/Features</vt:lpstr>
      <vt:lpstr>Technology in Games</vt:lpstr>
      <vt:lpstr>The Game Loop</vt:lpstr>
      <vt:lpstr>PowerPoint-Präsentation</vt:lpstr>
      <vt:lpstr>Rendering</vt:lpstr>
      <vt:lpstr>2D</vt:lpstr>
      <vt:lpstr>The Dimensions</vt:lpstr>
      <vt:lpstr>Animations and Physics</vt:lpstr>
      <vt:lpstr>Collisions</vt:lpstr>
      <vt:lpstr>Invent or Pick Up?</vt:lpstr>
      <vt:lpstr>Create Your First Game</vt:lpstr>
      <vt:lpstr>Flow Chart</vt:lpstr>
      <vt:lpstr>Flow Chart</vt:lpstr>
      <vt:lpstr>Flow Chart</vt:lpstr>
      <vt:lpstr>About Randomness</vt:lpstr>
      <vt:lpstr>Final Questions of Game Design</vt:lpstr>
      <vt:lpstr>Game Design Document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Take Home Messages</vt:lpstr>
      <vt:lpstr>References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Valentin Schwind</dc:creator>
  <cp:lastModifiedBy>Valentin Schwind</cp:lastModifiedBy>
  <cp:revision>693</cp:revision>
  <dcterms:created xsi:type="dcterms:W3CDTF">2017-10-10T14:10:45Z</dcterms:created>
  <dcterms:modified xsi:type="dcterms:W3CDTF">2023-10-09T21:18:10Z</dcterms:modified>
</cp:coreProperties>
</file>