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7"/>
  </p:notesMasterIdLst>
  <p:handoutMasterIdLst>
    <p:handoutMasterId r:id="rId78"/>
  </p:handoutMasterIdLst>
  <p:sldIdLst>
    <p:sldId id="256" r:id="rId2"/>
    <p:sldId id="321" r:id="rId3"/>
    <p:sldId id="322" r:id="rId4"/>
    <p:sldId id="323" r:id="rId5"/>
    <p:sldId id="325" r:id="rId6"/>
    <p:sldId id="326" r:id="rId7"/>
    <p:sldId id="328" r:id="rId8"/>
    <p:sldId id="394" r:id="rId9"/>
    <p:sldId id="324" r:id="rId10"/>
    <p:sldId id="327" r:id="rId11"/>
    <p:sldId id="329" r:id="rId12"/>
    <p:sldId id="330" r:id="rId13"/>
    <p:sldId id="331" r:id="rId14"/>
    <p:sldId id="332" r:id="rId15"/>
    <p:sldId id="333" r:id="rId16"/>
    <p:sldId id="334" r:id="rId17"/>
    <p:sldId id="335" r:id="rId18"/>
    <p:sldId id="336" r:id="rId19"/>
    <p:sldId id="337" r:id="rId20"/>
    <p:sldId id="338" r:id="rId21"/>
    <p:sldId id="339" r:id="rId22"/>
    <p:sldId id="340" r:id="rId23"/>
    <p:sldId id="341" r:id="rId24"/>
    <p:sldId id="342" r:id="rId25"/>
    <p:sldId id="343" r:id="rId26"/>
    <p:sldId id="344" r:id="rId27"/>
    <p:sldId id="345" r:id="rId28"/>
    <p:sldId id="346" r:id="rId29"/>
    <p:sldId id="347" r:id="rId30"/>
    <p:sldId id="348" r:id="rId31"/>
    <p:sldId id="349" r:id="rId32"/>
    <p:sldId id="350" r:id="rId33"/>
    <p:sldId id="351" r:id="rId34"/>
    <p:sldId id="352" r:id="rId35"/>
    <p:sldId id="353" r:id="rId36"/>
    <p:sldId id="354" r:id="rId37"/>
    <p:sldId id="355" r:id="rId38"/>
    <p:sldId id="356" r:id="rId39"/>
    <p:sldId id="357" r:id="rId40"/>
    <p:sldId id="358" r:id="rId41"/>
    <p:sldId id="359" r:id="rId42"/>
    <p:sldId id="360" r:id="rId43"/>
    <p:sldId id="361" r:id="rId44"/>
    <p:sldId id="362" r:id="rId45"/>
    <p:sldId id="376" r:id="rId46"/>
    <p:sldId id="363" r:id="rId47"/>
    <p:sldId id="392" r:id="rId48"/>
    <p:sldId id="393" r:id="rId49"/>
    <p:sldId id="364" r:id="rId50"/>
    <p:sldId id="365" r:id="rId51"/>
    <p:sldId id="366" r:id="rId52"/>
    <p:sldId id="367" r:id="rId53"/>
    <p:sldId id="368" r:id="rId54"/>
    <p:sldId id="369" r:id="rId55"/>
    <p:sldId id="370" r:id="rId56"/>
    <p:sldId id="371" r:id="rId57"/>
    <p:sldId id="372" r:id="rId58"/>
    <p:sldId id="373" r:id="rId59"/>
    <p:sldId id="374" r:id="rId60"/>
    <p:sldId id="375" r:id="rId61"/>
    <p:sldId id="377" r:id="rId62"/>
    <p:sldId id="378" r:id="rId63"/>
    <p:sldId id="379" r:id="rId64"/>
    <p:sldId id="380" r:id="rId65"/>
    <p:sldId id="381" r:id="rId66"/>
    <p:sldId id="382" r:id="rId67"/>
    <p:sldId id="383" r:id="rId68"/>
    <p:sldId id="384" r:id="rId69"/>
    <p:sldId id="385" r:id="rId70"/>
    <p:sldId id="386" r:id="rId71"/>
    <p:sldId id="387" r:id="rId72"/>
    <p:sldId id="388" r:id="rId73"/>
    <p:sldId id="389" r:id="rId74"/>
    <p:sldId id="390" r:id="rId75"/>
    <p:sldId id="391" r:id="rId7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15"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BBA23"/>
    <a:srgbClr val="DF6C54"/>
    <a:srgbClr val="FFFF00"/>
    <a:srgbClr val="F0E761"/>
    <a:srgbClr val="FFFFFF"/>
    <a:srgbClr val="0070C0"/>
    <a:srgbClr val="009999"/>
    <a:srgbClr val="D60093"/>
    <a:srgbClr val="FF3399"/>
    <a:srgbClr val="EA7B3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21E4AEA4-8DFA-4A89-87EB-49C32662AFE0}" styleName="Mittlere Formatvorlage 2 - Akz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125E5076-3810-47DD-B79F-674D7AD40C01}" styleName="Dunkle Formatvorlage 1 - Akz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88" autoAdjust="0"/>
    <p:restoredTop sz="86425" autoAdjust="0"/>
  </p:normalViewPr>
  <p:slideViewPr>
    <p:cSldViewPr snapToGrid="0" showGuides="1">
      <p:cViewPr>
        <p:scale>
          <a:sx n="66" d="100"/>
          <a:sy n="66" d="100"/>
        </p:scale>
        <p:origin x="2844" y="1584"/>
      </p:cViewPr>
      <p:guideLst>
        <p:guide orient="horz" pos="2115"/>
        <p:guide pos="3840"/>
      </p:guideLst>
    </p:cSldViewPr>
  </p:slideViewPr>
  <p:outlineViewPr>
    <p:cViewPr>
      <p:scale>
        <a:sx n="33" d="100"/>
        <a:sy n="33" d="100"/>
      </p:scale>
      <p:origin x="0" y="0"/>
    </p:cViewPr>
  </p:outlineViewPr>
  <p:notesTextViewPr>
    <p:cViewPr>
      <p:scale>
        <a:sx n="232" d="100"/>
        <a:sy n="232" d="100"/>
      </p:scale>
      <p:origin x="0" y="0"/>
    </p:cViewPr>
  </p:notesTextViewPr>
  <p:sorterViewPr>
    <p:cViewPr>
      <p:scale>
        <a:sx n="100" d="100"/>
        <a:sy n="100" d="100"/>
      </p:scale>
      <p:origin x="0" y="0"/>
    </p:cViewPr>
  </p:sorterViewPr>
  <p:notesViewPr>
    <p:cSldViewPr snapToGrid="0">
      <p:cViewPr varScale="1">
        <p:scale>
          <a:sx n="118" d="100"/>
          <a:sy n="118" d="100"/>
        </p:scale>
        <p:origin x="5004" y="84"/>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handoutMaster" Target="handoutMasters/handoutMaster1.xml"/><Relationship Id="rId8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2624E0-E716-4BD0-95C9-CCA4DE540631}"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de-DE"/>
        </a:p>
      </dgm:t>
    </dgm:pt>
    <dgm:pt modelId="{6F0164AD-9C47-49DF-B39D-E4724295FD5D}">
      <dgm:prSet phldrT="[Text]"/>
      <dgm:spPr/>
      <dgm:t>
        <a:bodyPr/>
        <a:lstStyle/>
        <a:p>
          <a:r>
            <a:rPr lang="de-DE" dirty="0" err="1"/>
            <a:t>Magnetic</a:t>
          </a:r>
          <a:endParaRPr lang="de-DE" dirty="0"/>
        </a:p>
      </dgm:t>
    </dgm:pt>
    <dgm:pt modelId="{FBA71181-3788-41D2-9091-57EEA1171AA8}" type="parTrans" cxnId="{B7A26188-4B34-4EA9-9B80-82429AA61651}">
      <dgm:prSet/>
      <dgm:spPr/>
      <dgm:t>
        <a:bodyPr/>
        <a:lstStyle/>
        <a:p>
          <a:endParaRPr lang="de-DE"/>
        </a:p>
      </dgm:t>
    </dgm:pt>
    <dgm:pt modelId="{C39B0653-0156-44D4-9DF1-A4F772A3B7DE}" type="sibTrans" cxnId="{B7A26188-4B34-4EA9-9B80-82429AA61651}">
      <dgm:prSet/>
      <dgm:spPr/>
      <dgm:t>
        <a:bodyPr/>
        <a:lstStyle/>
        <a:p>
          <a:endParaRPr lang="de-DE"/>
        </a:p>
      </dgm:t>
    </dgm:pt>
    <dgm:pt modelId="{978676AD-1748-411A-B1BB-37CAF688CBE6}">
      <dgm:prSet phldrT="[Text]"/>
      <dgm:spPr/>
      <dgm:t>
        <a:bodyPr/>
        <a:lstStyle/>
        <a:p>
          <a:r>
            <a:rPr lang="de-DE" dirty="0" err="1"/>
            <a:t>Ultrasonic</a:t>
          </a:r>
          <a:endParaRPr lang="de-DE" dirty="0"/>
        </a:p>
      </dgm:t>
    </dgm:pt>
    <dgm:pt modelId="{4748916B-A408-4796-94A8-381616986553}" type="parTrans" cxnId="{CB9BCD25-834C-4DDF-A411-FACC4B908ABC}">
      <dgm:prSet/>
      <dgm:spPr/>
      <dgm:t>
        <a:bodyPr/>
        <a:lstStyle/>
        <a:p>
          <a:endParaRPr lang="de-DE"/>
        </a:p>
      </dgm:t>
    </dgm:pt>
    <dgm:pt modelId="{011B2AEB-590C-4872-9CE9-A41C6DEC1F9C}" type="sibTrans" cxnId="{CB9BCD25-834C-4DDF-A411-FACC4B908ABC}">
      <dgm:prSet/>
      <dgm:spPr/>
      <dgm:t>
        <a:bodyPr/>
        <a:lstStyle/>
        <a:p>
          <a:endParaRPr lang="de-DE"/>
        </a:p>
      </dgm:t>
    </dgm:pt>
    <dgm:pt modelId="{D6DE93A9-3190-40C3-A7D3-77F922B16070}">
      <dgm:prSet phldrT="[Text]"/>
      <dgm:spPr/>
      <dgm:t>
        <a:bodyPr/>
        <a:lstStyle/>
        <a:p>
          <a:r>
            <a:rPr lang="de-DE" dirty="0"/>
            <a:t>Optical</a:t>
          </a:r>
        </a:p>
      </dgm:t>
    </dgm:pt>
    <dgm:pt modelId="{63E15C9D-EF23-4E29-9023-A85447FD2149}" type="parTrans" cxnId="{AA94EAB2-AD96-47C9-8160-A1EAFCB95A4A}">
      <dgm:prSet/>
      <dgm:spPr/>
      <dgm:t>
        <a:bodyPr/>
        <a:lstStyle/>
        <a:p>
          <a:endParaRPr lang="de-DE"/>
        </a:p>
      </dgm:t>
    </dgm:pt>
    <dgm:pt modelId="{6A854400-823E-4E1C-83D0-A5F0F92558F6}" type="sibTrans" cxnId="{AA94EAB2-AD96-47C9-8160-A1EAFCB95A4A}">
      <dgm:prSet/>
      <dgm:spPr/>
      <dgm:t>
        <a:bodyPr/>
        <a:lstStyle/>
        <a:p>
          <a:endParaRPr lang="de-DE"/>
        </a:p>
      </dgm:t>
    </dgm:pt>
    <dgm:pt modelId="{EA78BF73-6C07-4B62-BAC1-7616BDA37112}">
      <dgm:prSet phldrT="[Text]"/>
      <dgm:spPr/>
      <dgm:t>
        <a:bodyPr/>
        <a:lstStyle/>
        <a:p>
          <a:r>
            <a:rPr lang="de-DE" dirty="0" err="1"/>
            <a:t>Mechanical</a:t>
          </a:r>
          <a:r>
            <a:rPr lang="de-DE" dirty="0"/>
            <a:t> / </a:t>
          </a:r>
          <a:r>
            <a:rPr lang="de-DE" dirty="0" err="1"/>
            <a:t>Electrical</a:t>
          </a:r>
          <a:endParaRPr lang="de-DE" dirty="0"/>
        </a:p>
      </dgm:t>
    </dgm:pt>
    <dgm:pt modelId="{050CE882-69E8-4351-B26A-A1D1509D50DB}" type="parTrans" cxnId="{F5CEE7E0-7DBA-4C01-9468-626A48962806}">
      <dgm:prSet/>
      <dgm:spPr/>
      <dgm:t>
        <a:bodyPr/>
        <a:lstStyle/>
        <a:p>
          <a:endParaRPr lang="de-DE"/>
        </a:p>
      </dgm:t>
    </dgm:pt>
    <dgm:pt modelId="{1C8B5853-C634-499E-9C61-9F98790251C6}" type="sibTrans" cxnId="{F5CEE7E0-7DBA-4C01-9468-626A48962806}">
      <dgm:prSet/>
      <dgm:spPr/>
      <dgm:t>
        <a:bodyPr/>
        <a:lstStyle/>
        <a:p>
          <a:endParaRPr lang="de-DE"/>
        </a:p>
      </dgm:t>
    </dgm:pt>
    <dgm:pt modelId="{A1AD5DBB-A340-4259-8CCD-BED6C62BF475}">
      <dgm:prSet phldrT="[Text]"/>
      <dgm:spPr/>
      <dgm:t>
        <a:bodyPr/>
        <a:lstStyle/>
        <a:p>
          <a:r>
            <a:rPr lang="de-DE" dirty="0"/>
            <a:t>Marker- </a:t>
          </a:r>
          <a:r>
            <a:rPr lang="de-DE" dirty="0" err="1"/>
            <a:t>based</a:t>
          </a:r>
          <a:endParaRPr lang="de-DE" dirty="0"/>
        </a:p>
      </dgm:t>
    </dgm:pt>
    <dgm:pt modelId="{67A7B5AA-D88E-49EB-AB5C-301B2C8126BA}" type="parTrans" cxnId="{A6B11888-63E6-4D45-83D6-AE7F79E1DC99}">
      <dgm:prSet/>
      <dgm:spPr/>
      <dgm:t>
        <a:bodyPr/>
        <a:lstStyle/>
        <a:p>
          <a:endParaRPr lang="de-DE"/>
        </a:p>
      </dgm:t>
    </dgm:pt>
    <dgm:pt modelId="{44D6C994-675B-4D0E-9F3A-94D0D9F43100}" type="sibTrans" cxnId="{A6B11888-63E6-4D45-83D6-AE7F79E1DC99}">
      <dgm:prSet/>
      <dgm:spPr/>
      <dgm:t>
        <a:bodyPr/>
        <a:lstStyle/>
        <a:p>
          <a:endParaRPr lang="de-DE"/>
        </a:p>
      </dgm:t>
    </dgm:pt>
    <dgm:pt modelId="{D879D65B-A68D-431D-90E8-1A8F4FF01E45}">
      <dgm:prSet phldrT="[Text]"/>
      <dgm:spPr/>
      <dgm:t>
        <a:bodyPr/>
        <a:lstStyle/>
        <a:p>
          <a:r>
            <a:rPr lang="de-DE" dirty="0"/>
            <a:t>Marker- </a:t>
          </a:r>
          <a:r>
            <a:rPr lang="de-DE" dirty="0" err="1"/>
            <a:t>less</a:t>
          </a:r>
          <a:endParaRPr lang="de-DE" dirty="0"/>
        </a:p>
      </dgm:t>
    </dgm:pt>
    <dgm:pt modelId="{7D0BD8A1-5131-4109-A2EB-9AF6FE74E9DC}" type="parTrans" cxnId="{294C0D16-D100-4319-B6A2-47D27F5A300D}">
      <dgm:prSet/>
      <dgm:spPr/>
      <dgm:t>
        <a:bodyPr/>
        <a:lstStyle/>
        <a:p>
          <a:endParaRPr lang="de-DE"/>
        </a:p>
      </dgm:t>
    </dgm:pt>
    <dgm:pt modelId="{62E904B8-F89E-4B94-BD11-7D730D6DC1F1}" type="sibTrans" cxnId="{294C0D16-D100-4319-B6A2-47D27F5A300D}">
      <dgm:prSet/>
      <dgm:spPr/>
      <dgm:t>
        <a:bodyPr/>
        <a:lstStyle/>
        <a:p>
          <a:endParaRPr lang="de-DE"/>
        </a:p>
      </dgm:t>
    </dgm:pt>
    <dgm:pt modelId="{55E60E02-6EEE-46E5-BE3C-4E71E0273A43}">
      <dgm:prSet phldrT="[Text]"/>
      <dgm:spPr/>
      <dgm:t>
        <a:bodyPr/>
        <a:lstStyle/>
        <a:p>
          <a:r>
            <a:rPr lang="de-DE" dirty="0"/>
            <a:t>Inertial</a:t>
          </a:r>
        </a:p>
      </dgm:t>
    </dgm:pt>
    <dgm:pt modelId="{831C140F-DB85-40EC-89B8-092A751C7E46}" type="parTrans" cxnId="{E07F8101-7567-4538-B4C6-045FCA9DE4A9}">
      <dgm:prSet/>
      <dgm:spPr/>
      <dgm:t>
        <a:bodyPr/>
        <a:lstStyle/>
        <a:p>
          <a:endParaRPr lang="de-DE"/>
        </a:p>
      </dgm:t>
    </dgm:pt>
    <dgm:pt modelId="{EFA9C6F4-6CA6-4399-8914-A95A6D165D30}" type="sibTrans" cxnId="{E07F8101-7567-4538-B4C6-045FCA9DE4A9}">
      <dgm:prSet/>
      <dgm:spPr/>
      <dgm:t>
        <a:bodyPr/>
        <a:lstStyle/>
        <a:p>
          <a:endParaRPr lang="de-DE"/>
        </a:p>
      </dgm:t>
    </dgm:pt>
    <dgm:pt modelId="{7F1EEA7D-8E9F-492B-8C00-3B9FD8BCB0F0}">
      <dgm:prSet phldrT="[Text]"/>
      <dgm:spPr/>
      <dgm:t>
        <a:bodyPr/>
        <a:lstStyle/>
        <a:p>
          <a:r>
            <a:rPr lang="de-DE"/>
            <a:t>Radar</a:t>
          </a:r>
          <a:endParaRPr lang="de-DE" dirty="0"/>
        </a:p>
      </dgm:t>
    </dgm:pt>
    <dgm:pt modelId="{E03EE3DA-448A-499D-9A73-7B06FA631343}" type="sibTrans" cxnId="{EFE10818-B699-49A0-86F3-77DD7C667ECD}">
      <dgm:prSet/>
      <dgm:spPr/>
      <dgm:t>
        <a:bodyPr/>
        <a:lstStyle/>
        <a:p>
          <a:endParaRPr lang="de-DE"/>
        </a:p>
      </dgm:t>
    </dgm:pt>
    <dgm:pt modelId="{3E746358-5BAF-4372-809E-0DB7B047AF89}" type="parTrans" cxnId="{EFE10818-B699-49A0-86F3-77DD7C667ECD}">
      <dgm:prSet/>
      <dgm:spPr/>
      <dgm:t>
        <a:bodyPr/>
        <a:lstStyle/>
        <a:p>
          <a:endParaRPr lang="de-DE"/>
        </a:p>
      </dgm:t>
    </dgm:pt>
    <dgm:pt modelId="{1B8EE933-1FB3-414E-9683-2DD6AB68CE3E}" type="pres">
      <dgm:prSet presAssocID="{752624E0-E716-4BD0-95C9-CCA4DE540631}" presName="diagram" presStyleCnt="0">
        <dgm:presLayoutVars>
          <dgm:chPref val="1"/>
          <dgm:dir/>
          <dgm:animOne val="branch"/>
          <dgm:animLvl val="lvl"/>
          <dgm:resizeHandles val="exact"/>
        </dgm:presLayoutVars>
      </dgm:prSet>
      <dgm:spPr/>
    </dgm:pt>
    <dgm:pt modelId="{48E8F1D6-55FD-4CA5-B480-422B9FFA7B73}" type="pres">
      <dgm:prSet presAssocID="{6F0164AD-9C47-49DF-B39D-E4724295FD5D}" presName="root1" presStyleCnt="0"/>
      <dgm:spPr/>
    </dgm:pt>
    <dgm:pt modelId="{3A8D6093-918D-4466-A360-E9C9C9EB8B3F}" type="pres">
      <dgm:prSet presAssocID="{6F0164AD-9C47-49DF-B39D-E4724295FD5D}" presName="LevelOneTextNode" presStyleLbl="node0" presStyleIdx="0" presStyleCnt="6">
        <dgm:presLayoutVars>
          <dgm:chPref val="3"/>
        </dgm:presLayoutVars>
      </dgm:prSet>
      <dgm:spPr/>
    </dgm:pt>
    <dgm:pt modelId="{DD4F0179-73E8-4CD4-888D-D048F4B6E6DA}" type="pres">
      <dgm:prSet presAssocID="{6F0164AD-9C47-49DF-B39D-E4724295FD5D}" presName="level2hierChild" presStyleCnt="0"/>
      <dgm:spPr/>
    </dgm:pt>
    <dgm:pt modelId="{EB98CF10-24A2-4FF4-AD66-F595E7F51C45}" type="pres">
      <dgm:prSet presAssocID="{7F1EEA7D-8E9F-492B-8C00-3B9FD8BCB0F0}" presName="root1" presStyleCnt="0"/>
      <dgm:spPr/>
    </dgm:pt>
    <dgm:pt modelId="{F2CDEFB0-B5BD-4554-B430-5C02AFB9C47C}" type="pres">
      <dgm:prSet presAssocID="{7F1EEA7D-8E9F-492B-8C00-3B9FD8BCB0F0}" presName="LevelOneTextNode" presStyleLbl="node0" presStyleIdx="1" presStyleCnt="6">
        <dgm:presLayoutVars>
          <dgm:chPref val="3"/>
        </dgm:presLayoutVars>
      </dgm:prSet>
      <dgm:spPr/>
    </dgm:pt>
    <dgm:pt modelId="{88AFC5E9-D8EB-4C48-BD2F-97233EABD53E}" type="pres">
      <dgm:prSet presAssocID="{7F1EEA7D-8E9F-492B-8C00-3B9FD8BCB0F0}" presName="level2hierChild" presStyleCnt="0"/>
      <dgm:spPr/>
    </dgm:pt>
    <dgm:pt modelId="{B9339CD6-AF46-4416-96A8-B80446F07137}" type="pres">
      <dgm:prSet presAssocID="{55E60E02-6EEE-46E5-BE3C-4E71E0273A43}" presName="root1" presStyleCnt="0"/>
      <dgm:spPr/>
    </dgm:pt>
    <dgm:pt modelId="{D92E6C1B-81D4-42A6-82A2-3E6A703951D9}" type="pres">
      <dgm:prSet presAssocID="{55E60E02-6EEE-46E5-BE3C-4E71E0273A43}" presName="LevelOneTextNode" presStyleLbl="node0" presStyleIdx="2" presStyleCnt="6">
        <dgm:presLayoutVars>
          <dgm:chPref val="3"/>
        </dgm:presLayoutVars>
      </dgm:prSet>
      <dgm:spPr/>
    </dgm:pt>
    <dgm:pt modelId="{47647E95-4EEA-4EA8-B850-85A1D32ADD12}" type="pres">
      <dgm:prSet presAssocID="{55E60E02-6EEE-46E5-BE3C-4E71E0273A43}" presName="level2hierChild" presStyleCnt="0"/>
      <dgm:spPr/>
    </dgm:pt>
    <dgm:pt modelId="{855264AC-A5F9-4A86-89EB-8B918D7B0CFF}" type="pres">
      <dgm:prSet presAssocID="{978676AD-1748-411A-B1BB-37CAF688CBE6}" presName="root1" presStyleCnt="0"/>
      <dgm:spPr/>
    </dgm:pt>
    <dgm:pt modelId="{87F510CC-7608-484C-8FE6-024552972715}" type="pres">
      <dgm:prSet presAssocID="{978676AD-1748-411A-B1BB-37CAF688CBE6}" presName="LevelOneTextNode" presStyleLbl="node0" presStyleIdx="3" presStyleCnt="6">
        <dgm:presLayoutVars>
          <dgm:chPref val="3"/>
        </dgm:presLayoutVars>
      </dgm:prSet>
      <dgm:spPr/>
    </dgm:pt>
    <dgm:pt modelId="{8E934363-F8AC-4F70-9191-5E912942AA3E}" type="pres">
      <dgm:prSet presAssocID="{978676AD-1748-411A-B1BB-37CAF688CBE6}" presName="level2hierChild" presStyleCnt="0"/>
      <dgm:spPr/>
    </dgm:pt>
    <dgm:pt modelId="{7A02E552-7A39-4A99-9F1A-407980523D47}" type="pres">
      <dgm:prSet presAssocID="{D6DE93A9-3190-40C3-A7D3-77F922B16070}" presName="root1" presStyleCnt="0"/>
      <dgm:spPr/>
    </dgm:pt>
    <dgm:pt modelId="{700EB72B-0CB4-4525-9FB4-EA918DB82E32}" type="pres">
      <dgm:prSet presAssocID="{D6DE93A9-3190-40C3-A7D3-77F922B16070}" presName="LevelOneTextNode" presStyleLbl="node0" presStyleIdx="4" presStyleCnt="6">
        <dgm:presLayoutVars>
          <dgm:chPref val="3"/>
        </dgm:presLayoutVars>
      </dgm:prSet>
      <dgm:spPr/>
    </dgm:pt>
    <dgm:pt modelId="{34D742E6-9A13-4C86-840F-D4BE94890CD6}" type="pres">
      <dgm:prSet presAssocID="{D6DE93A9-3190-40C3-A7D3-77F922B16070}" presName="level2hierChild" presStyleCnt="0"/>
      <dgm:spPr/>
    </dgm:pt>
    <dgm:pt modelId="{4080830B-02C5-4742-A6E7-5A2A4D654889}" type="pres">
      <dgm:prSet presAssocID="{67A7B5AA-D88E-49EB-AB5C-301B2C8126BA}" presName="conn2-1" presStyleLbl="parChTrans1D2" presStyleIdx="0" presStyleCnt="2"/>
      <dgm:spPr/>
    </dgm:pt>
    <dgm:pt modelId="{18D272DE-47D8-4C94-8B84-2D816838B83D}" type="pres">
      <dgm:prSet presAssocID="{67A7B5AA-D88E-49EB-AB5C-301B2C8126BA}" presName="connTx" presStyleLbl="parChTrans1D2" presStyleIdx="0" presStyleCnt="2"/>
      <dgm:spPr/>
    </dgm:pt>
    <dgm:pt modelId="{B3937BBB-747E-441B-BCFF-AEBBF1D2D49E}" type="pres">
      <dgm:prSet presAssocID="{A1AD5DBB-A340-4259-8CCD-BED6C62BF475}" presName="root2" presStyleCnt="0"/>
      <dgm:spPr/>
    </dgm:pt>
    <dgm:pt modelId="{5BDB9E43-028C-48FB-8CE4-26785DAE507B}" type="pres">
      <dgm:prSet presAssocID="{A1AD5DBB-A340-4259-8CCD-BED6C62BF475}" presName="LevelTwoTextNode" presStyleLbl="node2" presStyleIdx="0" presStyleCnt="2">
        <dgm:presLayoutVars>
          <dgm:chPref val="3"/>
        </dgm:presLayoutVars>
      </dgm:prSet>
      <dgm:spPr/>
    </dgm:pt>
    <dgm:pt modelId="{D0B78ABB-2FAA-4CF1-A5FA-3FD59CDA3F12}" type="pres">
      <dgm:prSet presAssocID="{A1AD5DBB-A340-4259-8CCD-BED6C62BF475}" presName="level3hierChild" presStyleCnt="0"/>
      <dgm:spPr/>
    </dgm:pt>
    <dgm:pt modelId="{1C1C6278-636D-42D0-9117-B7D3F2062787}" type="pres">
      <dgm:prSet presAssocID="{7D0BD8A1-5131-4109-A2EB-9AF6FE74E9DC}" presName="conn2-1" presStyleLbl="parChTrans1D2" presStyleIdx="1" presStyleCnt="2"/>
      <dgm:spPr/>
    </dgm:pt>
    <dgm:pt modelId="{320C3D41-58B2-4A2F-84A5-7A64E2B50D73}" type="pres">
      <dgm:prSet presAssocID="{7D0BD8A1-5131-4109-A2EB-9AF6FE74E9DC}" presName="connTx" presStyleLbl="parChTrans1D2" presStyleIdx="1" presStyleCnt="2"/>
      <dgm:spPr/>
    </dgm:pt>
    <dgm:pt modelId="{CA1DBA91-E6AF-494D-8431-2C20BAA3E852}" type="pres">
      <dgm:prSet presAssocID="{D879D65B-A68D-431D-90E8-1A8F4FF01E45}" presName="root2" presStyleCnt="0"/>
      <dgm:spPr/>
    </dgm:pt>
    <dgm:pt modelId="{AC9E2558-75AE-4098-A104-2BE29F6D7B83}" type="pres">
      <dgm:prSet presAssocID="{D879D65B-A68D-431D-90E8-1A8F4FF01E45}" presName="LevelTwoTextNode" presStyleLbl="node2" presStyleIdx="1" presStyleCnt="2">
        <dgm:presLayoutVars>
          <dgm:chPref val="3"/>
        </dgm:presLayoutVars>
      </dgm:prSet>
      <dgm:spPr/>
    </dgm:pt>
    <dgm:pt modelId="{E70BFB42-30BF-412F-A723-7ED02C2796A7}" type="pres">
      <dgm:prSet presAssocID="{D879D65B-A68D-431D-90E8-1A8F4FF01E45}" presName="level3hierChild" presStyleCnt="0"/>
      <dgm:spPr/>
    </dgm:pt>
    <dgm:pt modelId="{14278089-F71E-4A96-A50B-F38E4A482E2A}" type="pres">
      <dgm:prSet presAssocID="{EA78BF73-6C07-4B62-BAC1-7616BDA37112}" presName="root1" presStyleCnt="0"/>
      <dgm:spPr/>
    </dgm:pt>
    <dgm:pt modelId="{5890C300-0D90-43CF-A08C-1AF6DA4658F9}" type="pres">
      <dgm:prSet presAssocID="{EA78BF73-6C07-4B62-BAC1-7616BDA37112}" presName="LevelOneTextNode" presStyleLbl="node0" presStyleIdx="5" presStyleCnt="6">
        <dgm:presLayoutVars>
          <dgm:chPref val="3"/>
        </dgm:presLayoutVars>
      </dgm:prSet>
      <dgm:spPr/>
    </dgm:pt>
    <dgm:pt modelId="{1F29455F-9F41-4D6A-97F5-8257124329F3}" type="pres">
      <dgm:prSet presAssocID="{EA78BF73-6C07-4B62-BAC1-7616BDA37112}" presName="level2hierChild" presStyleCnt="0"/>
      <dgm:spPr/>
    </dgm:pt>
  </dgm:ptLst>
  <dgm:cxnLst>
    <dgm:cxn modelId="{E07F8101-7567-4538-B4C6-045FCA9DE4A9}" srcId="{752624E0-E716-4BD0-95C9-CCA4DE540631}" destId="{55E60E02-6EEE-46E5-BE3C-4E71E0273A43}" srcOrd="2" destOrd="0" parTransId="{831C140F-DB85-40EC-89B8-092A751C7E46}" sibTransId="{EFA9C6F4-6CA6-4399-8914-A95A6D165D30}"/>
    <dgm:cxn modelId="{294C0D16-D100-4319-B6A2-47D27F5A300D}" srcId="{D6DE93A9-3190-40C3-A7D3-77F922B16070}" destId="{D879D65B-A68D-431D-90E8-1A8F4FF01E45}" srcOrd="1" destOrd="0" parTransId="{7D0BD8A1-5131-4109-A2EB-9AF6FE74E9DC}" sibTransId="{62E904B8-F89E-4B94-BD11-7D730D6DC1F1}"/>
    <dgm:cxn modelId="{EFE10818-B699-49A0-86F3-77DD7C667ECD}" srcId="{752624E0-E716-4BD0-95C9-CCA4DE540631}" destId="{7F1EEA7D-8E9F-492B-8C00-3B9FD8BCB0F0}" srcOrd="1" destOrd="0" parTransId="{3E746358-5BAF-4372-809E-0DB7B047AF89}" sibTransId="{E03EE3DA-448A-499D-9A73-7B06FA631343}"/>
    <dgm:cxn modelId="{CB9BCD25-834C-4DDF-A411-FACC4B908ABC}" srcId="{752624E0-E716-4BD0-95C9-CCA4DE540631}" destId="{978676AD-1748-411A-B1BB-37CAF688CBE6}" srcOrd="3" destOrd="0" parTransId="{4748916B-A408-4796-94A8-381616986553}" sibTransId="{011B2AEB-590C-4872-9CE9-A41C6DEC1F9C}"/>
    <dgm:cxn modelId="{E2756836-DB70-4774-B45A-71254FD78C2B}" type="presOf" srcId="{7D0BD8A1-5131-4109-A2EB-9AF6FE74E9DC}" destId="{1C1C6278-636D-42D0-9117-B7D3F2062787}" srcOrd="0" destOrd="0" presId="urn:microsoft.com/office/officeart/2005/8/layout/hierarchy2"/>
    <dgm:cxn modelId="{9105DC5C-D5ED-4B93-8052-0482D5B33009}" type="presOf" srcId="{EA78BF73-6C07-4B62-BAC1-7616BDA37112}" destId="{5890C300-0D90-43CF-A08C-1AF6DA4658F9}" srcOrd="0" destOrd="0" presId="urn:microsoft.com/office/officeart/2005/8/layout/hierarchy2"/>
    <dgm:cxn modelId="{DB0DD847-EFC0-4757-AEBA-3C1AF0D1F6A3}" type="presOf" srcId="{D879D65B-A68D-431D-90E8-1A8F4FF01E45}" destId="{AC9E2558-75AE-4098-A104-2BE29F6D7B83}" srcOrd="0" destOrd="0" presId="urn:microsoft.com/office/officeart/2005/8/layout/hierarchy2"/>
    <dgm:cxn modelId="{D922314C-C167-4C91-8878-2816E0138D6B}" type="presOf" srcId="{6F0164AD-9C47-49DF-B39D-E4724295FD5D}" destId="{3A8D6093-918D-4466-A360-E9C9C9EB8B3F}" srcOrd="0" destOrd="0" presId="urn:microsoft.com/office/officeart/2005/8/layout/hierarchy2"/>
    <dgm:cxn modelId="{5564D350-56D3-48A8-BB7E-203F600436B9}" type="presOf" srcId="{67A7B5AA-D88E-49EB-AB5C-301B2C8126BA}" destId="{18D272DE-47D8-4C94-8B84-2D816838B83D}" srcOrd="1" destOrd="0" presId="urn:microsoft.com/office/officeart/2005/8/layout/hierarchy2"/>
    <dgm:cxn modelId="{5630DE70-2A4A-4632-A8C9-C6572FB47A6C}" type="presOf" srcId="{A1AD5DBB-A340-4259-8CCD-BED6C62BF475}" destId="{5BDB9E43-028C-48FB-8CE4-26785DAE507B}" srcOrd="0" destOrd="0" presId="urn:microsoft.com/office/officeart/2005/8/layout/hierarchy2"/>
    <dgm:cxn modelId="{7BB3CE53-498B-46A4-9448-E8ED0A77DBBA}" type="presOf" srcId="{978676AD-1748-411A-B1BB-37CAF688CBE6}" destId="{87F510CC-7608-484C-8FE6-024552972715}" srcOrd="0" destOrd="0" presId="urn:microsoft.com/office/officeart/2005/8/layout/hierarchy2"/>
    <dgm:cxn modelId="{7D7E7278-57EB-4B57-9912-3B75C673FB8D}" type="presOf" srcId="{7D0BD8A1-5131-4109-A2EB-9AF6FE74E9DC}" destId="{320C3D41-58B2-4A2F-84A5-7A64E2B50D73}" srcOrd="1" destOrd="0" presId="urn:microsoft.com/office/officeart/2005/8/layout/hierarchy2"/>
    <dgm:cxn modelId="{A6B11888-63E6-4D45-83D6-AE7F79E1DC99}" srcId="{D6DE93A9-3190-40C3-A7D3-77F922B16070}" destId="{A1AD5DBB-A340-4259-8CCD-BED6C62BF475}" srcOrd="0" destOrd="0" parTransId="{67A7B5AA-D88E-49EB-AB5C-301B2C8126BA}" sibTransId="{44D6C994-675B-4D0E-9F3A-94D0D9F43100}"/>
    <dgm:cxn modelId="{B7A26188-4B34-4EA9-9B80-82429AA61651}" srcId="{752624E0-E716-4BD0-95C9-CCA4DE540631}" destId="{6F0164AD-9C47-49DF-B39D-E4724295FD5D}" srcOrd="0" destOrd="0" parTransId="{FBA71181-3788-41D2-9091-57EEA1171AA8}" sibTransId="{C39B0653-0156-44D4-9DF1-A4F772A3B7DE}"/>
    <dgm:cxn modelId="{B23DAFA9-48A9-491D-B015-F9BF50DF34C7}" type="presOf" srcId="{D6DE93A9-3190-40C3-A7D3-77F922B16070}" destId="{700EB72B-0CB4-4525-9FB4-EA918DB82E32}" srcOrd="0" destOrd="0" presId="urn:microsoft.com/office/officeart/2005/8/layout/hierarchy2"/>
    <dgm:cxn modelId="{E29CCBB0-3521-41B6-ADE9-E41B350C70A0}" type="presOf" srcId="{55E60E02-6EEE-46E5-BE3C-4E71E0273A43}" destId="{D92E6C1B-81D4-42A6-82A2-3E6A703951D9}" srcOrd="0" destOrd="0" presId="urn:microsoft.com/office/officeart/2005/8/layout/hierarchy2"/>
    <dgm:cxn modelId="{AA94EAB2-AD96-47C9-8160-A1EAFCB95A4A}" srcId="{752624E0-E716-4BD0-95C9-CCA4DE540631}" destId="{D6DE93A9-3190-40C3-A7D3-77F922B16070}" srcOrd="4" destOrd="0" parTransId="{63E15C9D-EF23-4E29-9023-A85447FD2149}" sibTransId="{6A854400-823E-4E1C-83D0-A5F0F92558F6}"/>
    <dgm:cxn modelId="{96450CDA-5573-4A9C-B2EE-EA8F9F0527F4}" type="presOf" srcId="{752624E0-E716-4BD0-95C9-CCA4DE540631}" destId="{1B8EE933-1FB3-414E-9683-2DD6AB68CE3E}" srcOrd="0" destOrd="0" presId="urn:microsoft.com/office/officeart/2005/8/layout/hierarchy2"/>
    <dgm:cxn modelId="{F5CEE7E0-7DBA-4C01-9468-626A48962806}" srcId="{752624E0-E716-4BD0-95C9-CCA4DE540631}" destId="{EA78BF73-6C07-4B62-BAC1-7616BDA37112}" srcOrd="5" destOrd="0" parTransId="{050CE882-69E8-4351-B26A-A1D1509D50DB}" sibTransId="{1C8B5853-C634-499E-9C61-9F98790251C6}"/>
    <dgm:cxn modelId="{A3E9DFE6-9666-4722-AD77-AFCAF7DC7F10}" type="presOf" srcId="{67A7B5AA-D88E-49EB-AB5C-301B2C8126BA}" destId="{4080830B-02C5-4742-A6E7-5A2A4D654889}" srcOrd="0" destOrd="0" presId="urn:microsoft.com/office/officeart/2005/8/layout/hierarchy2"/>
    <dgm:cxn modelId="{CB08C8EE-5A82-44D0-A61B-14D5AF1C1969}" type="presOf" srcId="{7F1EEA7D-8E9F-492B-8C00-3B9FD8BCB0F0}" destId="{F2CDEFB0-B5BD-4554-B430-5C02AFB9C47C}" srcOrd="0" destOrd="0" presId="urn:microsoft.com/office/officeart/2005/8/layout/hierarchy2"/>
    <dgm:cxn modelId="{015F9A80-C99B-4953-ACEC-89D9297CDD7C}" type="presParOf" srcId="{1B8EE933-1FB3-414E-9683-2DD6AB68CE3E}" destId="{48E8F1D6-55FD-4CA5-B480-422B9FFA7B73}" srcOrd="0" destOrd="0" presId="urn:microsoft.com/office/officeart/2005/8/layout/hierarchy2"/>
    <dgm:cxn modelId="{A11B5E88-69AE-4F91-ADA1-4A2484979996}" type="presParOf" srcId="{48E8F1D6-55FD-4CA5-B480-422B9FFA7B73}" destId="{3A8D6093-918D-4466-A360-E9C9C9EB8B3F}" srcOrd="0" destOrd="0" presId="urn:microsoft.com/office/officeart/2005/8/layout/hierarchy2"/>
    <dgm:cxn modelId="{CB3AE290-6EAB-4292-B5FB-EEC7D51AB48E}" type="presParOf" srcId="{48E8F1D6-55FD-4CA5-B480-422B9FFA7B73}" destId="{DD4F0179-73E8-4CD4-888D-D048F4B6E6DA}" srcOrd="1" destOrd="0" presId="urn:microsoft.com/office/officeart/2005/8/layout/hierarchy2"/>
    <dgm:cxn modelId="{6C6F5E84-34C8-4B2E-AD5C-23BF8547F3E4}" type="presParOf" srcId="{1B8EE933-1FB3-414E-9683-2DD6AB68CE3E}" destId="{EB98CF10-24A2-4FF4-AD66-F595E7F51C45}" srcOrd="1" destOrd="0" presId="urn:microsoft.com/office/officeart/2005/8/layout/hierarchy2"/>
    <dgm:cxn modelId="{C9E06684-2373-42DC-885C-BE91DE3F5542}" type="presParOf" srcId="{EB98CF10-24A2-4FF4-AD66-F595E7F51C45}" destId="{F2CDEFB0-B5BD-4554-B430-5C02AFB9C47C}" srcOrd="0" destOrd="0" presId="urn:microsoft.com/office/officeart/2005/8/layout/hierarchy2"/>
    <dgm:cxn modelId="{FE203599-F76C-4FC6-926C-4612489525DD}" type="presParOf" srcId="{EB98CF10-24A2-4FF4-AD66-F595E7F51C45}" destId="{88AFC5E9-D8EB-4C48-BD2F-97233EABD53E}" srcOrd="1" destOrd="0" presId="urn:microsoft.com/office/officeart/2005/8/layout/hierarchy2"/>
    <dgm:cxn modelId="{9EEB413D-3F4F-47EC-A6CA-D8B921E1C5AE}" type="presParOf" srcId="{1B8EE933-1FB3-414E-9683-2DD6AB68CE3E}" destId="{B9339CD6-AF46-4416-96A8-B80446F07137}" srcOrd="2" destOrd="0" presId="urn:microsoft.com/office/officeart/2005/8/layout/hierarchy2"/>
    <dgm:cxn modelId="{F4E350C5-4ADC-4ECD-A176-7C6561040D8A}" type="presParOf" srcId="{B9339CD6-AF46-4416-96A8-B80446F07137}" destId="{D92E6C1B-81D4-42A6-82A2-3E6A703951D9}" srcOrd="0" destOrd="0" presId="urn:microsoft.com/office/officeart/2005/8/layout/hierarchy2"/>
    <dgm:cxn modelId="{DB497D8D-6F87-4246-9D84-DB21652CDB53}" type="presParOf" srcId="{B9339CD6-AF46-4416-96A8-B80446F07137}" destId="{47647E95-4EEA-4EA8-B850-85A1D32ADD12}" srcOrd="1" destOrd="0" presId="urn:microsoft.com/office/officeart/2005/8/layout/hierarchy2"/>
    <dgm:cxn modelId="{CAAE0B89-15DC-4BAC-BD8B-EE7E6EF7ECE0}" type="presParOf" srcId="{1B8EE933-1FB3-414E-9683-2DD6AB68CE3E}" destId="{855264AC-A5F9-4A86-89EB-8B918D7B0CFF}" srcOrd="3" destOrd="0" presId="urn:microsoft.com/office/officeart/2005/8/layout/hierarchy2"/>
    <dgm:cxn modelId="{04E9C30E-47F8-4EFF-9EEE-D9A822712C5F}" type="presParOf" srcId="{855264AC-A5F9-4A86-89EB-8B918D7B0CFF}" destId="{87F510CC-7608-484C-8FE6-024552972715}" srcOrd="0" destOrd="0" presId="urn:microsoft.com/office/officeart/2005/8/layout/hierarchy2"/>
    <dgm:cxn modelId="{64398154-2CB3-4888-818A-329E6C54A7E4}" type="presParOf" srcId="{855264AC-A5F9-4A86-89EB-8B918D7B0CFF}" destId="{8E934363-F8AC-4F70-9191-5E912942AA3E}" srcOrd="1" destOrd="0" presId="urn:microsoft.com/office/officeart/2005/8/layout/hierarchy2"/>
    <dgm:cxn modelId="{15FE5CA9-9DCC-4EC1-8598-8A4FACF1CEA7}" type="presParOf" srcId="{1B8EE933-1FB3-414E-9683-2DD6AB68CE3E}" destId="{7A02E552-7A39-4A99-9F1A-407980523D47}" srcOrd="4" destOrd="0" presId="urn:microsoft.com/office/officeart/2005/8/layout/hierarchy2"/>
    <dgm:cxn modelId="{452FD61E-ADE9-486E-AEF4-D86A555D74F7}" type="presParOf" srcId="{7A02E552-7A39-4A99-9F1A-407980523D47}" destId="{700EB72B-0CB4-4525-9FB4-EA918DB82E32}" srcOrd="0" destOrd="0" presId="urn:microsoft.com/office/officeart/2005/8/layout/hierarchy2"/>
    <dgm:cxn modelId="{8232CD7C-384C-46DD-8FDA-B2D1CBECF048}" type="presParOf" srcId="{7A02E552-7A39-4A99-9F1A-407980523D47}" destId="{34D742E6-9A13-4C86-840F-D4BE94890CD6}" srcOrd="1" destOrd="0" presId="urn:microsoft.com/office/officeart/2005/8/layout/hierarchy2"/>
    <dgm:cxn modelId="{1BBB7E2D-9005-4101-A6E3-BFA86353D3B3}" type="presParOf" srcId="{34D742E6-9A13-4C86-840F-D4BE94890CD6}" destId="{4080830B-02C5-4742-A6E7-5A2A4D654889}" srcOrd="0" destOrd="0" presId="urn:microsoft.com/office/officeart/2005/8/layout/hierarchy2"/>
    <dgm:cxn modelId="{6C1F1E95-FAB8-4BBF-89C2-5685185A3337}" type="presParOf" srcId="{4080830B-02C5-4742-A6E7-5A2A4D654889}" destId="{18D272DE-47D8-4C94-8B84-2D816838B83D}" srcOrd="0" destOrd="0" presId="urn:microsoft.com/office/officeart/2005/8/layout/hierarchy2"/>
    <dgm:cxn modelId="{470E598C-86A2-4E83-AC84-6F085813BB23}" type="presParOf" srcId="{34D742E6-9A13-4C86-840F-D4BE94890CD6}" destId="{B3937BBB-747E-441B-BCFF-AEBBF1D2D49E}" srcOrd="1" destOrd="0" presId="urn:microsoft.com/office/officeart/2005/8/layout/hierarchy2"/>
    <dgm:cxn modelId="{F8B6C101-6F8D-4539-9C9A-00B09840D8FA}" type="presParOf" srcId="{B3937BBB-747E-441B-BCFF-AEBBF1D2D49E}" destId="{5BDB9E43-028C-48FB-8CE4-26785DAE507B}" srcOrd="0" destOrd="0" presId="urn:microsoft.com/office/officeart/2005/8/layout/hierarchy2"/>
    <dgm:cxn modelId="{384C05D0-30F1-4031-BDC0-7AFB5C857823}" type="presParOf" srcId="{B3937BBB-747E-441B-BCFF-AEBBF1D2D49E}" destId="{D0B78ABB-2FAA-4CF1-A5FA-3FD59CDA3F12}" srcOrd="1" destOrd="0" presId="urn:microsoft.com/office/officeart/2005/8/layout/hierarchy2"/>
    <dgm:cxn modelId="{3D4C8253-3F9E-42A7-B71A-41835081D564}" type="presParOf" srcId="{34D742E6-9A13-4C86-840F-D4BE94890CD6}" destId="{1C1C6278-636D-42D0-9117-B7D3F2062787}" srcOrd="2" destOrd="0" presId="urn:microsoft.com/office/officeart/2005/8/layout/hierarchy2"/>
    <dgm:cxn modelId="{34B92DCB-1FB2-4D51-91EA-0283C6653720}" type="presParOf" srcId="{1C1C6278-636D-42D0-9117-B7D3F2062787}" destId="{320C3D41-58B2-4A2F-84A5-7A64E2B50D73}" srcOrd="0" destOrd="0" presId="urn:microsoft.com/office/officeart/2005/8/layout/hierarchy2"/>
    <dgm:cxn modelId="{491CD8B5-AB8D-474E-88BA-956DD63FB9B6}" type="presParOf" srcId="{34D742E6-9A13-4C86-840F-D4BE94890CD6}" destId="{CA1DBA91-E6AF-494D-8431-2C20BAA3E852}" srcOrd="3" destOrd="0" presId="urn:microsoft.com/office/officeart/2005/8/layout/hierarchy2"/>
    <dgm:cxn modelId="{09CD628E-E1FD-477E-91EB-A7148034946B}" type="presParOf" srcId="{CA1DBA91-E6AF-494D-8431-2C20BAA3E852}" destId="{AC9E2558-75AE-4098-A104-2BE29F6D7B83}" srcOrd="0" destOrd="0" presId="urn:microsoft.com/office/officeart/2005/8/layout/hierarchy2"/>
    <dgm:cxn modelId="{638AB5A3-0B18-4D85-933F-7FF174AE5622}" type="presParOf" srcId="{CA1DBA91-E6AF-494D-8431-2C20BAA3E852}" destId="{E70BFB42-30BF-412F-A723-7ED02C2796A7}" srcOrd="1" destOrd="0" presId="urn:microsoft.com/office/officeart/2005/8/layout/hierarchy2"/>
    <dgm:cxn modelId="{2280A38E-789D-40FF-836D-2DFD3FE51CCC}" type="presParOf" srcId="{1B8EE933-1FB3-414E-9683-2DD6AB68CE3E}" destId="{14278089-F71E-4A96-A50B-F38E4A482E2A}" srcOrd="5" destOrd="0" presId="urn:microsoft.com/office/officeart/2005/8/layout/hierarchy2"/>
    <dgm:cxn modelId="{07A57186-C134-429C-B5B1-B56EADBF6D8C}" type="presParOf" srcId="{14278089-F71E-4A96-A50B-F38E4A482E2A}" destId="{5890C300-0D90-43CF-A08C-1AF6DA4658F9}" srcOrd="0" destOrd="0" presId="urn:microsoft.com/office/officeart/2005/8/layout/hierarchy2"/>
    <dgm:cxn modelId="{77242DF4-D413-4772-B25C-18E200AA9537}" type="presParOf" srcId="{14278089-F71E-4A96-A50B-F38E4A482E2A}" destId="{1F29455F-9F41-4D6A-97F5-8257124329F3}"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9FE3F2-5A45-4572-9374-FD19DC44BE81}" type="doc">
      <dgm:prSet loTypeId="urn:microsoft.com/office/officeart/2005/8/layout/cycle8" loCatId="cycle" qsTypeId="urn:microsoft.com/office/officeart/2005/8/quickstyle/simple1" qsCatId="simple" csTypeId="urn:microsoft.com/office/officeart/2005/8/colors/accent1_2" csCatId="accent1" phldr="1"/>
      <dgm:spPr/>
      <dgm:t>
        <a:bodyPr/>
        <a:lstStyle/>
        <a:p>
          <a:endParaRPr lang="de-DE"/>
        </a:p>
      </dgm:t>
    </dgm:pt>
    <dgm:pt modelId="{CD1DC3AB-26D5-4890-8F2A-9C34F816FC70}">
      <dgm:prSet phldrT="[Text]"/>
      <dgm:spPr/>
      <dgm:t>
        <a:bodyPr/>
        <a:lstStyle/>
        <a:p>
          <a:r>
            <a:rPr lang="de-DE" dirty="0" err="1"/>
            <a:t>Confirmation</a:t>
          </a:r>
          <a:endParaRPr lang="de-DE" dirty="0"/>
        </a:p>
      </dgm:t>
    </dgm:pt>
    <dgm:pt modelId="{0D4F51F3-8CF6-4433-A69C-CAC5C90F84EF}" type="parTrans" cxnId="{3CB09115-5672-4AC0-99E7-BC992CDF3B58}">
      <dgm:prSet/>
      <dgm:spPr/>
      <dgm:t>
        <a:bodyPr/>
        <a:lstStyle/>
        <a:p>
          <a:endParaRPr lang="de-DE"/>
        </a:p>
      </dgm:t>
    </dgm:pt>
    <dgm:pt modelId="{F37D34AD-A619-4336-9E4E-C46A10A1AC13}" type="sibTrans" cxnId="{3CB09115-5672-4AC0-99E7-BC992CDF3B58}">
      <dgm:prSet/>
      <dgm:spPr/>
      <dgm:t>
        <a:bodyPr/>
        <a:lstStyle/>
        <a:p>
          <a:endParaRPr lang="de-DE"/>
        </a:p>
      </dgm:t>
    </dgm:pt>
    <dgm:pt modelId="{D2A87164-F948-433C-8211-D9B6FC90C53C}">
      <dgm:prSet phldrT="[Text]"/>
      <dgm:spPr/>
      <dgm:t>
        <a:bodyPr/>
        <a:lstStyle/>
        <a:p>
          <a:r>
            <a:rPr lang="de-DE" dirty="0"/>
            <a:t>Self-Image</a:t>
          </a:r>
        </a:p>
      </dgm:t>
    </dgm:pt>
    <dgm:pt modelId="{5A18B392-A83C-455F-9F74-3D1813B5511B}" type="parTrans" cxnId="{041C386B-29A0-45CE-97CE-85F6084822C6}">
      <dgm:prSet/>
      <dgm:spPr/>
      <dgm:t>
        <a:bodyPr/>
        <a:lstStyle/>
        <a:p>
          <a:endParaRPr lang="de-DE"/>
        </a:p>
      </dgm:t>
    </dgm:pt>
    <dgm:pt modelId="{D2997BE3-1B77-4577-8151-AC73B020B0FB}" type="sibTrans" cxnId="{041C386B-29A0-45CE-97CE-85F6084822C6}">
      <dgm:prSet/>
      <dgm:spPr/>
      <dgm:t>
        <a:bodyPr/>
        <a:lstStyle/>
        <a:p>
          <a:endParaRPr lang="de-DE"/>
        </a:p>
      </dgm:t>
    </dgm:pt>
    <dgm:pt modelId="{0DADAF1C-EC54-4640-86EE-0A2F88E9A22E}" type="pres">
      <dgm:prSet presAssocID="{119FE3F2-5A45-4572-9374-FD19DC44BE81}" presName="compositeShape" presStyleCnt="0">
        <dgm:presLayoutVars>
          <dgm:chMax val="7"/>
          <dgm:dir/>
          <dgm:resizeHandles val="exact"/>
        </dgm:presLayoutVars>
      </dgm:prSet>
      <dgm:spPr/>
    </dgm:pt>
    <dgm:pt modelId="{4672C517-20CA-4409-9E01-B9C700D24708}" type="pres">
      <dgm:prSet presAssocID="{119FE3F2-5A45-4572-9374-FD19DC44BE81}" presName="wedge1" presStyleLbl="node1" presStyleIdx="0" presStyleCnt="2"/>
      <dgm:spPr/>
    </dgm:pt>
    <dgm:pt modelId="{1B19BEB2-F8E7-4583-8D6F-B208CCB7CD13}" type="pres">
      <dgm:prSet presAssocID="{119FE3F2-5A45-4572-9374-FD19DC44BE81}" presName="dummy1a" presStyleCnt="0"/>
      <dgm:spPr/>
    </dgm:pt>
    <dgm:pt modelId="{0C531B5A-F1A0-4EB8-8E7B-9AF90EDB6B29}" type="pres">
      <dgm:prSet presAssocID="{119FE3F2-5A45-4572-9374-FD19DC44BE81}" presName="dummy1b" presStyleCnt="0"/>
      <dgm:spPr/>
    </dgm:pt>
    <dgm:pt modelId="{92982E62-12F9-45F3-91BB-C4AA72B3E4BF}" type="pres">
      <dgm:prSet presAssocID="{119FE3F2-5A45-4572-9374-FD19DC44BE81}" presName="wedge1Tx" presStyleLbl="node1" presStyleIdx="0" presStyleCnt="2">
        <dgm:presLayoutVars>
          <dgm:chMax val="0"/>
          <dgm:chPref val="0"/>
          <dgm:bulletEnabled val="1"/>
        </dgm:presLayoutVars>
      </dgm:prSet>
      <dgm:spPr/>
    </dgm:pt>
    <dgm:pt modelId="{4EACB7E3-4CC7-4C54-97AD-1327495344EA}" type="pres">
      <dgm:prSet presAssocID="{119FE3F2-5A45-4572-9374-FD19DC44BE81}" presName="wedge2" presStyleLbl="node1" presStyleIdx="1" presStyleCnt="2"/>
      <dgm:spPr/>
    </dgm:pt>
    <dgm:pt modelId="{5575B7E3-C7B1-4C35-B8E2-5AEB58F634DA}" type="pres">
      <dgm:prSet presAssocID="{119FE3F2-5A45-4572-9374-FD19DC44BE81}" presName="dummy2a" presStyleCnt="0"/>
      <dgm:spPr/>
    </dgm:pt>
    <dgm:pt modelId="{FA6A0809-6651-4E84-B999-90C8FAF8AD12}" type="pres">
      <dgm:prSet presAssocID="{119FE3F2-5A45-4572-9374-FD19DC44BE81}" presName="dummy2b" presStyleCnt="0"/>
      <dgm:spPr/>
    </dgm:pt>
    <dgm:pt modelId="{3D1D7EF7-A1E7-4036-9149-70C1EEBD04BD}" type="pres">
      <dgm:prSet presAssocID="{119FE3F2-5A45-4572-9374-FD19DC44BE81}" presName="wedge2Tx" presStyleLbl="node1" presStyleIdx="1" presStyleCnt="2">
        <dgm:presLayoutVars>
          <dgm:chMax val="0"/>
          <dgm:chPref val="0"/>
          <dgm:bulletEnabled val="1"/>
        </dgm:presLayoutVars>
      </dgm:prSet>
      <dgm:spPr/>
    </dgm:pt>
    <dgm:pt modelId="{721B6C80-6493-4864-B98A-B76C0615ED45}" type="pres">
      <dgm:prSet presAssocID="{F37D34AD-A619-4336-9E4E-C46A10A1AC13}" presName="arrowWedge1" presStyleLbl="fgSibTrans2D1" presStyleIdx="0" presStyleCnt="2"/>
      <dgm:spPr/>
    </dgm:pt>
    <dgm:pt modelId="{40C6372D-7C8B-4619-AA8C-B506EA1B1770}" type="pres">
      <dgm:prSet presAssocID="{D2997BE3-1B77-4577-8151-AC73B020B0FB}" presName="arrowWedge2" presStyleLbl="fgSibTrans2D1" presStyleIdx="1" presStyleCnt="2"/>
      <dgm:spPr/>
    </dgm:pt>
  </dgm:ptLst>
  <dgm:cxnLst>
    <dgm:cxn modelId="{3CB09115-5672-4AC0-99E7-BC992CDF3B58}" srcId="{119FE3F2-5A45-4572-9374-FD19DC44BE81}" destId="{CD1DC3AB-26D5-4890-8F2A-9C34F816FC70}" srcOrd="0" destOrd="0" parTransId="{0D4F51F3-8CF6-4433-A69C-CAC5C90F84EF}" sibTransId="{F37D34AD-A619-4336-9E4E-C46A10A1AC13}"/>
    <dgm:cxn modelId="{DCE5A345-24C4-46E5-9CA6-CF2884B70939}" type="presOf" srcId="{D2A87164-F948-433C-8211-D9B6FC90C53C}" destId="{3D1D7EF7-A1E7-4036-9149-70C1EEBD04BD}" srcOrd="1" destOrd="0" presId="urn:microsoft.com/office/officeart/2005/8/layout/cycle8"/>
    <dgm:cxn modelId="{041C386B-29A0-45CE-97CE-85F6084822C6}" srcId="{119FE3F2-5A45-4572-9374-FD19DC44BE81}" destId="{D2A87164-F948-433C-8211-D9B6FC90C53C}" srcOrd="1" destOrd="0" parTransId="{5A18B392-A83C-455F-9F74-3D1813B5511B}" sibTransId="{D2997BE3-1B77-4577-8151-AC73B020B0FB}"/>
    <dgm:cxn modelId="{BEC9FE50-757C-4AFF-93CE-F0C829C4E1A1}" type="presOf" srcId="{D2A87164-F948-433C-8211-D9B6FC90C53C}" destId="{4EACB7E3-4CC7-4C54-97AD-1327495344EA}" srcOrd="0" destOrd="0" presId="urn:microsoft.com/office/officeart/2005/8/layout/cycle8"/>
    <dgm:cxn modelId="{B9E996B9-A39B-41EB-A3D2-67B74C022B88}" type="presOf" srcId="{CD1DC3AB-26D5-4890-8F2A-9C34F816FC70}" destId="{4672C517-20CA-4409-9E01-B9C700D24708}" srcOrd="0" destOrd="0" presId="urn:microsoft.com/office/officeart/2005/8/layout/cycle8"/>
    <dgm:cxn modelId="{F21D87E2-4167-4A15-9CDD-6EAD2E00544A}" type="presOf" srcId="{CD1DC3AB-26D5-4890-8F2A-9C34F816FC70}" destId="{92982E62-12F9-45F3-91BB-C4AA72B3E4BF}" srcOrd="1" destOrd="0" presId="urn:microsoft.com/office/officeart/2005/8/layout/cycle8"/>
    <dgm:cxn modelId="{72EDB7EB-BD3D-4A88-8E1B-45BE02BC0907}" type="presOf" srcId="{119FE3F2-5A45-4572-9374-FD19DC44BE81}" destId="{0DADAF1C-EC54-4640-86EE-0A2F88E9A22E}" srcOrd="0" destOrd="0" presId="urn:microsoft.com/office/officeart/2005/8/layout/cycle8"/>
    <dgm:cxn modelId="{9F5A0507-0504-4387-8A15-C2BB07E346F7}" type="presParOf" srcId="{0DADAF1C-EC54-4640-86EE-0A2F88E9A22E}" destId="{4672C517-20CA-4409-9E01-B9C700D24708}" srcOrd="0" destOrd="0" presId="urn:microsoft.com/office/officeart/2005/8/layout/cycle8"/>
    <dgm:cxn modelId="{A7085427-8C42-4D27-BFD7-F3C5D43F78F7}" type="presParOf" srcId="{0DADAF1C-EC54-4640-86EE-0A2F88E9A22E}" destId="{1B19BEB2-F8E7-4583-8D6F-B208CCB7CD13}" srcOrd="1" destOrd="0" presId="urn:microsoft.com/office/officeart/2005/8/layout/cycle8"/>
    <dgm:cxn modelId="{91D4736D-B99C-49EA-B4F1-AE1003D73DE1}" type="presParOf" srcId="{0DADAF1C-EC54-4640-86EE-0A2F88E9A22E}" destId="{0C531B5A-F1A0-4EB8-8E7B-9AF90EDB6B29}" srcOrd="2" destOrd="0" presId="urn:microsoft.com/office/officeart/2005/8/layout/cycle8"/>
    <dgm:cxn modelId="{02F8E9F4-4990-4082-8F07-6CA4CCFBBF92}" type="presParOf" srcId="{0DADAF1C-EC54-4640-86EE-0A2F88E9A22E}" destId="{92982E62-12F9-45F3-91BB-C4AA72B3E4BF}" srcOrd="3" destOrd="0" presId="urn:microsoft.com/office/officeart/2005/8/layout/cycle8"/>
    <dgm:cxn modelId="{89A0F36D-98CE-40AC-A5BC-D808DD45C20F}" type="presParOf" srcId="{0DADAF1C-EC54-4640-86EE-0A2F88E9A22E}" destId="{4EACB7E3-4CC7-4C54-97AD-1327495344EA}" srcOrd="4" destOrd="0" presId="urn:microsoft.com/office/officeart/2005/8/layout/cycle8"/>
    <dgm:cxn modelId="{28DC8890-F53C-4A37-B656-E7F08F1BD072}" type="presParOf" srcId="{0DADAF1C-EC54-4640-86EE-0A2F88E9A22E}" destId="{5575B7E3-C7B1-4C35-B8E2-5AEB58F634DA}" srcOrd="5" destOrd="0" presId="urn:microsoft.com/office/officeart/2005/8/layout/cycle8"/>
    <dgm:cxn modelId="{25B57D63-B9D8-426A-8271-65296FBE6668}" type="presParOf" srcId="{0DADAF1C-EC54-4640-86EE-0A2F88E9A22E}" destId="{FA6A0809-6651-4E84-B999-90C8FAF8AD12}" srcOrd="6" destOrd="0" presId="urn:microsoft.com/office/officeart/2005/8/layout/cycle8"/>
    <dgm:cxn modelId="{54B34267-32C7-4470-B892-6E01A592F837}" type="presParOf" srcId="{0DADAF1C-EC54-4640-86EE-0A2F88E9A22E}" destId="{3D1D7EF7-A1E7-4036-9149-70C1EEBD04BD}" srcOrd="7" destOrd="0" presId="urn:microsoft.com/office/officeart/2005/8/layout/cycle8"/>
    <dgm:cxn modelId="{DF4A3AA5-DFE5-421B-9F43-7E57A4F70E9D}" type="presParOf" srcId="{0DADAF1C-EC54-4640-86EE-0A2F88E9A22E}" destId="{721B6C80-6493-4864-B98A-B76C0615ED45}" srcOrd="8" destOrd="0" presId="urn:microsoft.com/office/officeart/2005/8/layout/cycle8"/>
    <dgm:cxn modelId="{B385EF91-597E-4A7E-A35A-1D566BEDE1EF}" type="presParOf" srcId="{0DADAF1C-EC54-4640-86EE-0A2F88E9A22E}" destId="{40C6372D-7C8B-4619-AA8C-B506EA1B1770}" srcOrd="9"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19FE3F2-5A45-4572-9374-FD19DC44BE81}" type="doc">
      <dgm:prSet loTypeId="urn:microsoft.com/office/officeart/2005/8/layout/cycle8" loCatId="cycle" qsTypeId="urn:microsoft.com/office/officeart/2005/8/quickstyle/simple1" qsCatId="simple" csTypeId="urn:microsoft.com/office/officeart/2005/8/colors/accent1_2" csCatId="accent1" phldr="1"/>
      <dgm:spPr/>
      <dgm:t>
        <a:bodyPr/>
        <a:lstStyle/>
        <a:p>
          <a:endParaRPr lang="de-DE"/>
        </a:p>
      </dgm:t>
    </dgm:pt>
    <dgm:pt modelId="{CD1DC3AB-26D5-4890-8F2A-9C34F816FC70}">
      <dgm:prSet phldrT="[Text]"/>
      <dgm:spPr/>
      <dgm:t>
        <a:bodyPr/>
        <a:lstStyle/>
        <a:p>
          <a:r>
            <a:rPr lang="de-DE" dirty="0" err="1"/>
            <a:t>Confirmation</a:t>
          </a:r>
          <a:endParaRPr lang="de-DE" dirty="0"/>
        </a:p>
      </dgm:t>
    </dgm:pt>
    <dgm:pt modelId="{0D4F51F3-8CF6-4433-A69C-CAC5C90F84EF}" type="parTrans" cxnId="{3CB09115-5672-4AC0-99E7-BC992CDF3B58}">
      <dgm:prSet/>
      <dgm:spPr/>
      <dgm:t>
        <a:bodyPr/>
        <a:lstStyle/>
        <a:p>
          <a:endParaRPr lang="de-DE"/>
        </a:p>
      </dgm:t>
    </dgm:pt>
    <dgm:pt modelId="{F37D34AD-A619-4336-9E4E-C46A10A1AC13}" type="sibTrans" cxnId="{3CB09115-5672-4AC0-99E7-BC992CDF3B58}">
      <dgm:prSet/>
      <dgm:spPr/>
      <dgm:t>
        <a:bodyPr/>
        <a:lstStyle/>
        <a:p>
          <a:endParaRPr lang="de-DE"/>
        </a:p>
      </dgm:t>
    </dgm:pt>
    <dgm:pt modelId="{D2A87164-F948-433C-8211-D9B6FC90C53C}">
      <dgm:prSet phldrT="[Text]"/>
      <dgm:spPr/>
      <dgm:t>
        <a:bodyPr/>
        <a:lstStyle/>
        <a:p>
          <a:r>
            <a:rPr lang="de-DE" dirty="0"/>
            <a:t>Self-Image</a:t>
          </a:r>
        </a:p>
      </dgm:t>
    </dgm:pt>
    <dgm:pt modelId="{5A18B392-A83C-455F-9F74-3D1813B5511B}" type="parTrans" cxnId="{041C386B-29A0-45CE-97CE-85F6084822C6}">
      <dgm:prSet/>
      <dgm:spPr/>
      <dgm:t>
        <a:bodyPr/>
        <a:lstStyle/>
        <a:p>
          <a:endParaRPr lang="de-DE"/>
        </a:p>
      </dgm:t>
    </dgm:pt>
    <dgm:pt modelId="{D2997BE3-1B77-4577-8151-AC73B020B0FB}" type="sibTrans" cxnId="{041C386B-29A0-45CE-97CE-85F6084822C6}">
      <dgm:prSet/>
      <dgm:spPr/>
      <dgm:t>
        <a:bodyPr/>
        <a:lstStyle/>
        <a:p>
          <a:endParaRPr lang="de-DE"/>
        </a:p>
      </dgm:t>
    </dgm:pt>
    <dgm:pt modelId="{0DADAF1C-EC54-4640-86EE-0A2F88E9A22E}" type="pres">
      <dgm:prSet presAssocID="{119FE3F2-5A45-4572-9374-FD19DC44BE81}" presName="compositeShape" presStyleCnt="0">
        <dgm:presLayoutVars>
          <dgm:chMax val="7"/>
          <dgm:dir/>
          <dgm:resizeHandles val="exact"/>
        </dgm:presLayoutVars>
      </dgm:prSet>
      <dgm:spPr/>
    </dgm:pt>
    <dgm:pt modelId="{4672C517-20CA-4409-9E01-B9C700D24708}" type="pres">
      <dgm:prSet presAssocID="{119FE3F2-5A45-4572-9374-FD19DC44BE81}" presName="wedge1" presStyleLbl="node1" presStyleIdx="0" presStyleCnt="2"/>
      <dgm:spPr/>
    </dgm:pt>
    <dgm:pt modelId="{1B19BEB2-F8E7-4583-8D6F-B208CCB7CD13}" type="pres">
      <dgm:prSet presAssocID="{119FE3F2-5A45-4572-9374-FD19DC44BE81}" presName="dummy1a" presStyleCnt="0"/>
      <dgm:spPr/>
    </dgm:pt>
    <dgm:pt modelId="{0C531B5A-F1A0-4EB8-8E7B-9AF90EDB6B29}" type="pres">
      <dgm:prSet presAssocID="{119FE3F2-5A45-4572-9374-FD19DC44BE81}" presName="dummy1b" presStyleCnt="0"/>
      <dgm:spPr/>
    </dgm:pt>
    <dgm:pt modelId="{92982E62-12F9-45F3-91BB-C4AA72B3E4BF}" type="pres">
      <dgm:prSet presAssocID="{119FE3F2-5A45-4572-9374-FD19DC44BE81}" presName="wedge1Tx" presStyleLbl="node1" presStyleIdx="0" presStyleCnt="2">
        <dgm:presLayoutVars>
          <dgm:chMax val="0"/>
          <dgm:chPref val="0"/>
          <dgm:bulletEnabled val="1"/>
        </dgm:presLayoutVars>
      </dgm:prSet>
      <dgm:spPr/>
    </dgm:pt>
    <dgm:pt modelId="{4EACB7E3-4CC7-4C54-97AD-1327495344EA}" type="pres">
      <dgm:prSet presAssocID="{119FE3F2-5A45-4572-9374-FD19DC44BE81}" presName="wedge2" presStyleLbl="node1" presStyleIdx="1" presStyleCnt="2"/>
      <dgm:spPr/>
    </dgm:pt>
    <dgm:pt modelId="{5575B7E3-C7B1-4C35-B8E2-5AEB58F634DA}" type="pres">
      <dgm:prSet presAssocID="{119FE3F2-5A45-4572-9374-FD19DC44BE81}" presName="dummy2a" presStyleCnt="0"/>
      <dgm:spPr/>
    </dgm:pt>
    <dgm:pt modelId="{FA6A0809-6651-4E84-B999-90C8FAF8AD12}" type="pres">
      <dgm:prSet presAssocID="{119FE3F2-5A45-4572-9374-FD19DC44BE81}" presName="dummy2b" presStyleCnt="0"/>
      <dgm:spPr/>
    </dgm:pt>
    <dgm:pt modelId="{3D1D7EF7-A1E7-4036-9149-70C1EEBD04BD}" type="pres">
      <dgm:prSet presAssocID="{119FE3F2-5A45-4572-9374-FD19DC44BE81}" presName="wedge2Tx" presStyleLbl="node1" presStyleIdx="1" presStyleCnt="2">
        <dgm:presLayoutVars>
          <dgm:chMax val="0"/>
          <dgm:chPref val="0"/>
          <dgm:bulletEnabled val="1"/>
        </dgm:presLayoutVars>
      </dgm:prSet>
      <dgm:spPr/>
    </dgm:pt>
    <dgm:pt modelId="{721B6C80-6493-4864-B98A-B76C0615ED45}" type="pres">
      <dgm:prSet presAssocID="{F37D34AD-A619-4336-9E4E-C46A10A1AC13}" presName="arrowWedge1" presStyleLbl="fgSibTrans2D1" presStyleIdx="0" presStyleCnt="2"/>
      <dgm:spPr/>
    </dgm:pt>
    <dgm:pt modelId="{40C6372D-7C8B-4619-AA8C-B506EA1B1770}" type="pres">
      <dgm:prSet presAssocID="{D2997BE3-1B77-4577-8151-AC73B020B0FB}" presName="arrowWedge2" presStyleLbl="fgSibTrans2D1" presStyleIdx="1" presStyleCnt="2"/>
      <dgm:spPr/>
    </dgm:pt>
  </dgm:ptLst>
  <dgm:cxnLst>
    <dgm:cxn modelId="{3CB09115-5672-4AC0-99E7-BC992CDF3B58}" srcId="{119FE3F2-5A45-4572-9374-FD19DC44BE81}" destId="{CD1DC3AB-26D5-4890-8F2A-9C34F816FC70}" srcOrd="0" destOrd="0" parTransId="{0D4F51F3-8CF6-4433-A69C-CAC5C90F84EF}" sibTransId="{F37D34AD-A619-4336-9E4E-C46A10A1AC13}"/>
    <dgm:cxn modelId="{DCE5A345-24C4-46E5-9CA6-CF2884B70939}" type="presOf" srcId="{D2A87164-F948-433C-8211-D9B6FC90C53C}" destId="{3D1D7EF7-A1E7-4036-9149-70C1EEBD04BD}" srcOrd="1" destOrd="0" presId="urn:microsoft.com/office/officeart/2005/8/layout/cycle8"/>
    <dgm:cxn modelId="{041C386B-29A0-45CE-97CE-85F6084822C6}" srcId="{119FE3F2-5A45-4572-9374-FD19DC44BE81}" destId="{D2A87164-F948-433C-8211-D9B6FC90C53C}" srcOrd="1" destOrd="0" parTransId="{5A18B392-A83C-455F-9F74-3D1813B5511B}" sibTransId="{D2997BE3-1B77-4577-8151-AC73B020B0FB}"/>
    <dgm:cxn modelId="{BEC9FE50-757C-4AFF-93CE-F0C829C4E1A1}" type="presOf" srcId="{D2A87164-F948-433C-8211-D9B6FC90C53C}" destId="{4EACB7E3-4CC7-4C54-97AD-1327495344EA}" srcOrd="0" destOrd="0" presId="urn:microsoft.com/office/officeart/2005/8/layout/cycle8"/>
    <dgm:cxn modelId="{B9E996B9-A39B-41EB-A3D2-67B74C022B88}" type="presOf" srcId="{CD1DC3AB-26D5-4890-8F2A-9C34F816FC70}" destId="{4672C517-20CA-4409-9E01-B9C700D24708}" srcOrd="0" destOrd="0" presId="urn:microsoft.com/office/officeart/2005/8/layout/cycle8"/>
    <dgm:cxn modelId="{F21D87E2-4167-4A15-9CDD-6EAD2E00544A}" type="presOf" srcId="{CD1DC3AB-26D5-4890-8F2A-9C34F816FC70}" destId="{92982E62-12F9-45F3-91BB-C4AA72B3E4BF}" srcOrd="1" destOrd="0" presId="urn:microsoft.com/office/officeart/2005/8/layout/cycle8"/>
    <dgm:cxn modelId="{72EDB7EB-BD3D-4A88-8E1B-45BE02BC0907}" type="presOf" srcId="{119FE3F2-5A45-4572-9374-FD19DC44BE81}" destId="{0DADAF1C-EC54-4640-86EE-0A2F88E9A22E}" srcOrd="0" destOrd="0" presId="urn:microsoft.com/office/officeart/2005/8/layout/cycle8"/>
    <dgm:cxn modelId="{9F5A0507-0504-4387-8A15-C2BB07E346F7}" type="presParOf" srcId="{0DADAF1C-EC54-4640-86EE-0A2F88E9A22E}" destId="{4672C517-20CA-4409-9E01-B9C700D24708}" srcOrd="0" destOrd="0" presId="urn:microsoft.com/office/officeart/2005/8/layout/cycle8"/>
    <dgm:cxn modelId="{A7085427-8C42-4D27-BFD7-F3C5D43F78F7}" type="presParOf" srcId="{0DADAF1C-EC54-4640-86EE-0A2F88E9A22E}" destId="{1B19BEB2-F8E7-4583-8D6F-B208CCB7CD13}" srcOrd="1" destOrd="0" presId="urn:microsoft.com/office/officeart/2005/8/layout/cycle8"/>
    <dgm:cxn modelId="{91D4736D-B99C-49EA-B4F1-AE1003D73DE1}" type="presParOf" srcId="{0DADAF1C-EC54-4640-86EE-0A2F88E9A22E}" destId="{0C531B5A-F1A0-4EB8-8E7B-9AF90EDB6B29}" srcOrd="2" destOrd="0" presId="urn:microsoft.com/office/officeart/2005/8/layout/cycle8"/>
    <dgm:cxn modelId="{02F8E9F4-4990-4082-8F07-6CA4CCFBBF92}" type="presParOf" srcId="{0DADAF1C-EC54-4640-86EE-0A2F88E9A22E}" destId="{92982E62-12F9-45F3-91BB-C4AA72B3E4BF}" srcOrd="3" destOrd="0" presId="urn:microsoft.com/office/officeart/2005/8/layout/cycle8"/>
    <dgm:cxn modelId="{89A0F36D-98CE-40AC-A5BC-D808DD45C20F}" type="presParOf" srcId="{0DADAF1C-EC54-4640-86EE-0A2F88E9A22E}" destId="{4EACB7E3-4CC7-4C54-97AD-1327495344EA}" srcOrd="4" destOrd="0" presId="urn:microsoft.com/office/officeart/2005/8/layout/cycle8"/>
    <dgm:cxn modelId="{28DC8890-F53C-4A37-B656-E7F08F1BD072}" type="presParOf" srcId="{0DADAF1C-EC54-4640-86EE-0A2F88E9A22E}" destId="{5575B7E3-C7B1-4C35-B8E2-5AEB58F634DA}" srcOrd="5" destOrd="0" presId="urn:microsoft.com/office/officeart/2005/8/layout/cycle8"/>
    <dgm:cxn modelId="{25B57D63-B9D8-426A-8271-65296FBE6668}" type="presParOf" srcId="{0DADAF1C-EC54-4640-86EE-0A2F88E9A22E}" destId="{FA6A0809-6651-4E84-B999-90C8FAF8AD12}" srcOrd="6" destOrd="0" presId="urn:microsoft.com/office/officeart/2005/8/layout/cycle8"/>
    <dgm:cxn modelId="{54B34267-32C7-4470-B892-6E01A592F837}" type="presParOf" srcId="{0DADAF1C-EC54-4640-86EE-0A2F88E9A22E}" destId="{3D1D7EF7-A1E7-4036-9149-70C1EEBD04BD}" srcOrd="7" destOrd="0" presId="urn:microsoft.com/office/officeart/2005/8/layout/cycle8"/>
    <dgm:cxn modelId="{DF4A3AA5-DFE5-421B-9F43-7E57A4F70E9D}" type="presParOf" srcId="{0DADAF1C-EC54-4640-86EE-0A2F88E9A22E}" destId="{721B6C80-6493-4864-B98A-B76C0615ED45}" srcOrd="8" destOrd="0" presId="urn:microsoft.com/office/officeart/2005/8/layout/cycle8"/>
    <dgm:cxn modelId="{B385EF91-597E-4A7E-A35A-1D566BEDE1EF}" type="presParOf" srcId="{0DADAF1C-EC54-4640-86EE-0A2F88E9A22E}" destId="{40C6372D-7C8B-4619-AA8C-B506EA1B1770}" srcOrd="9"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8D6093-918D-4466-A360-E9C9C9EB8B3F}">
      <dsp:nvSpPr>
        <dsp:cNvPr id="0" name=""/>
        <dsp:cNvSpPr/>
      </dsp:nvSpPr>
      <dsp:spPr>
        <a:xfrm>
          <a:off x="1228105" y="2082"/>
          <a:ext cx="917760" cy="45888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de-DE" sz="1300" kern="1200" dirty="0" err="1"/>
            <a:t>Magnetic</a:t>
          </a:r>
          <a:endParaRPr lang="de-DE" sz="1300" kern="1200" dirty="0"/>
        </a:p>
      </dsp:txBody>
      <dsp:txXfrm>
        <a:off x="1241545" y="15522"/>
        <a:ext cx="890880" cy="432000"/>
      </dsp:txXfrm>
    </dsp:sp>
    <dsp:sp modelId="{F2CDEFB0-B5BD-4554-B430-5C02AFB9C47C}">
      <dsp:nvSpPr>
        <dsp:cNvPr id="0" name=""/>
        <dsp:cNvSpPr/>
      </dsp:nvSpPr>
      <dsp:spPr>
        <a:xfrm>
          <a:off x="1228105" y="529794"/>
          <a:ext cx="917760" cy="45888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de-DE" sz="1300" kern="1200"/>
            <a:t>Radar</a:t>
          </a:r>
          <a:endParaRPr lang="de-DE" sz="1300" kern="1200" dirty="0"/>
        </a:p>
      </dsp:txBody>
      <dsp:txXfrm>
        <a:off x="1241545" y="543234"/>
        <a:ext cx="890880" cy="432000"/>
      </dsp:txXfrm>
    </dsp:sp>
    <dsp:sp modelId="{D92E6C1B-81D4-42A6-82A2-3E6A703951D9}">
      <dsp:nvSpPr>
        <dsp:cNvPr id="0" name=""/>
        <dsp:cNvSpPr/>
      </dsp:nvSpPr>
      <dsp:spPr>
        <a:xfrm>
          <a:off x="1228105" y="1057507"/>
          <a:ext cx="917760" cy="45888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de-DE" sz="1300" kern="1200" dirty="0"/>
            <a:t>Inertial</a:t>
          </a:r>
        </a:p>
      </dsp:txBody>
      <dsp:txXfrm>
        <a:off x="1241545" y="1070947"/>
        <a:ext cx="890880" cy="432000"/>
      </dsp:txXfrm>
    </dsp:sp>
    <dsp:sp modelId="{87F510CC-7608-484C-8FE6-024552972715}">
      <dsp:nvSpPr>
        <dsp:cNvPr id="0" name=""/>
        <dsp:cNvSpPr/>
      </dsp:nvSpPr>
      <dsp:spPr>
        <a:xfrm>
          <a:off x="1228105" y="1585219"/>
          <a:ext cx="917760" cy="45888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de-DE" sz="1300" kern="1200" dirty="0" err="1"/>
            <a:t>Ultrasonic</a:t>
          </a:r>
          <a:endParaRPr lang="de-DE" sz="1300" kern="1200" dirty="0"/>
        </a:p>
      </dsp:txBody>
      <dsp:txXfrm>
        <a:off x="1241545" y="1598659"/>
        <a:ext cx="890880" cy="432000"/>
      </dsp:txXfrm>
    </dsp:sp>
    <dsp:sp modelId="{700EB72B-0CB4-4525-9FB4-EA918DB82E32}">
      <dsp:nvSpPr>
        <dsp:cNvPr id="0" name=""/>
        <dsp:cNvSpPr/>
      </dsp:nvSpPr>
      <dsp:spPr>
        <a:xfrm>
          <a:off x="1228105" y="2112931"/>
          <a:ext cx="917760" cy="45888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de-DE" sz="1300" kern="1200" dirty="0"/>
            <a:t>Optical</a:t>
          </a:r>
        </a:p>
      </dsp:txBody>
      <dsp:txXfrm>
        <a:off x="1241545" y="2126371"/>
        <a:ext cx="890880" cy="432000"/>
      </dsp:txXfrm>
    </dsp:sp>
    <dsp:sp modelId="{4080830B-02C5-4742-A6E7-5A2A4D654889}">
      <dsp:nvSpPr>
        <dsp:cNvPr id="0" name=""/>
        <dsp:cNvSpPr/>
      </dsp:nvSpPr>
      <dsp:spPr>
        <a:xfrm rot="19457599">
          <a:off x="2103373" y="2197128"/>
          <a:ext cx="452090" cy="26630"/>
        </a:xfrm>
        <a:custGeom>
          <a:avLst/>
          <a:gdLst/>
          <a:ahLst/>
          <a:cxnLst/>
          <a:rect l="0" t="0" r="0" b="0"/>
          <a:pathLst>
            <a:path>
              <a:moveTo>
                <a:pt x="0" y="13315"/>
              </a:moveTo>
              <a:lnTo>
                <a:pt x="452090" y="1331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de-DE" sz="500" kern="1200"/>
        </a:p>
      </dsp:txBody>
      <dsp:txXfrm>
        <a:off x="2318116" y="2199141"/>
        <a:ext cx="22604" cy="22604"/>
      </dsp:txXfrm>
    </dsp:sp>
    <dsp:sp modelId="{5BDB9E43-028C-48FB-8CE4-26785DAE507B}">
      <dsp:nvSpPr>
        <dsp:cNvPr id="0" name=""/>
        <dsp:cNvSpPr/>
      </dsp:nvSpPr>
      <dsp:spPr>
        <a:xfrm>
          <a:off x="2512970" y="1849075"/>
          <a:ext cx="917760" cy="45888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de-DE" sz="1300" kern="1200" dirty="0"/>
            <a:t>Marker- </a:t>
          </a:r>
          <a:r>
            <a:rPr lang="de-DE" sz="1300" kern="1200" dirty="0" err="1"/>
            <a:t>based</a:t>
          </a:r>
          <a:endParaRPr lang="de-DE" sz="1300" kern="1200" dirty="0"/>
        </a:p>
      </dsp:txBody>
      <dsp:txXfrm>
        <a:off x="2526410" y="1862515"/>
        <a:ext cx="890880" cy="432000"/>
      </dsp:txXfrm>
    </dsp:sp>
    <dsp:sp modelId="{1C1C6278-636D-42D0-9117-B7D3F2062787}">
      <dsp:nvSpPr>
        <dsp:cNvPr id="0" name=""/>
        <dsp:cNvSpPr/>
      </dsp:nvSpPr>
      <dsp:spPr>
        <a:xfrm rot="2142401">
          <a:off x="2103373" y="2460984"/>
          <a:ext cx="452090" cy="26630"/>
        </a:xfrm>
        <a:custGeom>
          <a:avLst/>
          <a:gdLst/>
          <a:ahLst/>
          <a:cxnLst/>
          <a:rect l="0" t="0" r="0" b="0"/>
          <a:pathLst>
            <a:path>
              <a:moveTo>
                <a:pt x="0" y="13315"/>
              </a:moveTo>
              <a:lnTo>
                <a:pt x="452090" y="1331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de-DE" sz="500" kern="1200"/>
        </a:p>
      </dsp:txBody>
      <dsp:txXfrm>
        <a:off x="2318116" y="2462997"/>
        <a:ext cx="22604" cy="22604"/>
      </dsp:txXfrm>
    </dsp:sp>
    <dsp:sp modelId="{AC9E2558-75AE-4098-A104-2BE29F6D7B83}">
      <dsp:nvSpPr>
        <dsp:cNvPr id="0" name=""/>
        <dsp:cNvSpPr/>
      </dsp:nvSpPr>
      <dsp:spPr>
        <a:xfrm>
          <a:off x="2512970" y="2376788"/>
          <a:ext cx="917760" cy="45888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de-DE" sz="1300" kern="1200" dirty="0"/>
            <a:t>Marker- </a:t>
          </a:r>
          <a:r>
            <a:rPr lang="de-DE" sz="1300" kern="1200" dirty="0" err="1"/>
            <a:t>less</a:t>
          </a:r>
          <a:endParaRPr lang="de-DE" sz="1300" kern="1200" dirty="0"/>
        </a:p>
      </dsp:txBody>
      <dsp:txXfrm>
        <a:off x="2526410" y="2390228"/>
        <a:ext cx="890880" cy="432000"/>
      </dsp:txXfrm>
    </dsp:sp>
    <dsp:sp modelId="{5890C300-0D90-43CF-A08C-1AF6DA4658F9}">
      <dsp:nvSpPr>
        <dsp:cNvPr id="0" name=""/>
        <dsp:cNvSpPr/>
      </dsp:nvSpPr>
      <dsp:spPr>
        <a:xfrm>
          <a:off x="1228105" y="2640644"/>
          <a:ext cx="917760" cy="45888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de-DE" sz="1300" kern="1200" dirty="0" err="1"/>
            <a:t>Mechanical</a:t>
          </a:r>
          <a:r>
            <a:rPr lang="de-DE" sz="1300" kern="1200" dirty="0"/>
            <a:t> / </a:t>
          </a:r>
          <a:r>
            <a:rPr lang="de-DE" sz="1300" kern="1200" dirty="0" err="1"/>
            <a:t>Electrical</a:t>
          </a:r>
          <a:endParaRPr lang="de-DE" sz="1300" kern="1200" dirty="0"/>
        </a:p>
      </dsp:txBody>
      <dsp:txXfrm>
        <a:off x="1241545" y="2654084"/>
        <a:ext cx="890880" cy="432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72C517-20CA-4409-9E01-B9C700D24708}">
      <dsp:nvSpPr>
        <dsp:cNvPr id="0" name=""/>
        <dsp:cNvSpPr/>
      </dsp:nvSpPr>
      <dsp:spPr>
        <a:xfrm>
          <a:off x="1188644" y="253689"/>
          <a:ext cx="2852744" cy="2852744"/>
        </a:xfrm>
        <a:prstGeom prst="pie">
          <a:avLst>
            <a:gd name="adj1" fmla="val 16200000"/>
            <a:gd name="adj2" fmla="val 54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de-DE" sz="1300" kern="1200" dirty="0" err="1"/>
            <a:t>Confirmation</a:t>
          </a:r>
          <a:endParaRPr lang="de-DE" sz="1300" kern="1200" dirty="0"/>
        </a:p>
      </dsp:txBody>
      <dsp:txXfrm>
        <a:off x="2747465" y="1000837"/>
        <a:ext cx="1018837" cy="1358449"/>
      </dsp:txXfrm>
    </dsp:sp>
    <dsp:sp modelId="{4EACB7E3-4CC7-4C54-97AD-1327495344EA}">
      <dsp:nvSpPr>
        <dsp:cNvPr id="0" name=""/>
        <dsp:cNvSpPr/>
      </dsp:nvSpPr>
      <dsp:spPr>
        <a:xfrm>
          <a:off x="1052799" y="253689"/>
          <a:ext cx="2852744" cy="2852744"/>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de-DE" sz="1300" kern="1200" dirty="0"/>
            <a:t>Self-Image</a:t>
          </a:r>
        </a:p>
      </dsp:txBody>
      <dsp:txXfrm>
        <a:off x="1327885" y="1000837"/>
        <a:ext cx="1018837" cy="1358449"/>
      </dsp:txXfrm>
    </dsp:sp>
    <dsp:sp modelId="{721B6C80-6493-4864-B98A-B76C0615ED45}">
      <dsp:nvSpPr>
        <dsp:cNvPr id="0" name=""/>
        <dsp:cNvSpPr/>
      </dsp:nvSpPr>
      <dsp:spPr>
        <a:xfrm>
          <a:off x="1012045" y="77091"/>
          <a:ext cx="3205941" cy="3205941"/>
        </a:xfrm>
        <a:prstGeom prst="circularArrow">
          <a:avLst>
            <a:gd name="adj1" fmla="val 5085"/>
            <a:gd name="adj2" fmla="val 327528"/>
            <a:gd name="adj3" fmla="val 5072472"/>
            <a:gd name="adj4" fmla="val 162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0C6372D-7C8B-4619-AA8C-B506EA1B1770}">
      <dsp:nvSpPr>
        <dsp:cNvPr id="0" name=""/>
        <dsp:cNvSpPr/>
      </dsp:nvSpPr>
      <dsp:spPr>
        <a:xfrm>
          <a:off x="876200" y="77091"/>
          <a:ext cx="3205941" cy="3205941"/>
        </a:xfrm>
        <a:prstGeom prst="circularArrow">
          <a:avLst>
            <a:gd name="adj1" fmla="val 5085"/>
            <a:gd name="adj2" fmla="val 327528"/>
            <a:gd name="adj3" fmla="val 15872472"/>
            <a:gd name="adj4" fmla="val 54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72C517-20CA-4409-9E01-B9C700D24708}">
      <dsp:nvSpPr>
        <dsp:cNvPr id="0" name=""/>
        <dsp:cNvSpPr/>
      </dsp:nvSpPr>
      <dsp:spPr>
        <a:xfrm>
          <a:off x="1188644" y="253689"/>
          <a:ext cx="2852744" cy="2852744"/>
        </a:xfrm>
        <a:prstGeom prst="pie">
          <a:avLst>
            <a:gd name="adj1" fmla="val 16200000"/>
            <a:gd name="adj2" fmla="val 54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de-DE" sz="1300" kern="1200" dirty="0" err="1"/>
            <a:t>Confirmation</a:t>
          </a:r>
          <a:endParaRPr lang="de-DE" sz="1300" kern="1200" dirty="0"/>
        </a:p>
      </dsp:txBody>
      <dsp:txXfrm>
        <a:off x="2747465" y="1000837"/>
        <a:ext cx="1018837" cy="1358449"/>
      </dsp:txXfrm>
    </dsp:sp>
    <dsp:sp modelId="{4EACB7E3-4CC7-4C54-97AD-1327495344EA}">
      <dsp:nvSpPr>
        <dsp:cNvPr id="0" name=""/>
        <dsp:cNvSpPr/>
      </dsp:nvSpPr>
      <dsp:spPr>
        <a:xfrm>
          <a:off x="1052799" y="253689"/>
          <a:ext cx="2852744" cy="2852744"/>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de-DE" sz="1300" kern="1200" dirty="0"/>
            <a:t>Self-Image</a:t>
          </a:r>
        </a:p>
      </dsp:txBody>
      <dsp:txXfrm>
        <a:off x="1327885" y="1000837"/>
        <a:ext cx="1018837" cy="1358449"/>
      </dsp:txXfrm>
    </dsp:sp>
    <dsp:sp modelId="{721B6C80-6493-4864-B98A-B76C0615ED45}">
      <dsp:nvSpPr>
        <dsp:cNvPr id="0" name=""/>
        <dsp:cNvSpPr/>
      </dsp:nvSpPr>
      <dsp:spPr>
        <a:xfrm>
          <a:off x="1012045" y="77091"/>
          <a:ext cx="3205941" cy="3205941"/>
        </a:xfrm>
        <a:prstGeom prst="circularArrow">
          <a:avLst>
            <a:gd name="adj1" fmla="val 5085"/>
            <a:gd name="adj2" fmla="val 327528"/>
            <a:gd name="adj3" fmla="val 5072472"/>
            <a:gd name="adj4" fmla="val 162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0C6372D-7C8B-4619-AA8C-B506EA1B1770}">
      <dsp:nvSpPr>
        <dsp:cNvPr id="0" name=""/>
        <dsp:cNvSpPr/>
      </dsp:nvSpPr>
      <dsp:spPr>
        <a:xfrm>
          <a:off x="876200" y="77091"/>
          <a:ext cx="3205941" cy="3205941"/>
        </a:xfrm>
        <a:prstGeom prst="circularArrow">
          <a:avLst>
            <a:gd name="adj1" fmla="val 5085"/>
            <a:gd name="adj2" fmla="val 327528"/>
            <a:gd name="adj3" fmla="val 15872472"/>
            <a:gd name="adj4" fmla="val 54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a:extLst>
              <a:ext uri="{FF2B5EF4-FFF2-40B4-BE49-F238E27FC236}">
                <a16:creationId xmlns:a16="http://schemas.microsoft.com/office/drawing/2014/main" id="{62A8FC9D-F43F-46DF-AB84-D16B4FE96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de-DE"/>
          </a:p>
        </p:txBody>
      </p:sp>
      <p:sp>
        <p:nvSpPr>
          <p:cNvPr id="3" name="Datumsplatzhalter 2">
            <a:extLst>
              <a:ext uri="{FF2B5EF4-FFF2-40B4-BE49-F238E27FC236}">
                <a16:creationId xmlns:a16="http://schemas.microsoft.com/office/drawing/2014/main" id="{5C44FE1A-0908-41E4-95DB-BFB4F1D6759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D2DD77A-0ADA-4BD8-8ADF-1A2DE6CE050A}" type="datetimeFigureOut">
              <a:rPr lang="de-DE" smtClean="0"/>
              <a:t>26.03.2023</a:t>
            </a:fld>
            <a:endParaRPr lang="de-DE"/>
          </a:p>
        </p:txBody>
      </p:sp>
      <p:sp>
        <p:nvSpPr>
          <p:cNvPr id="4" name="Fußzeilenplatzhalter 3">
            <a:extLst>
              <a:ext uri="{FF2B5EF4-FFF2-40B4-BE49-F238E27FC236}">
                <a16:creationId xmlns:a16="http://schemas.microsoft.com/office/drawing/2014/main" id="{324E1856-71BD-48F8-BDDC-5816DF8B7AA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de-DE"/>
          </a:p>
        </p:txBody>
      </p:sp>
      <p:sp>
        <p:nvSpPr>
          <p:cNvPr id="5" name="Foliennummernplatzhalter 4">
            <a:extLst>
              <a:ext uri="{FF2B5EF4-FFF2-40B4-BE49-F238E27FC236}">
                <a16:creationId xmlns:a16="http://schemas.microsoft.com/office/drawing/2014/main" id="{FC3A80C8-98B0-4B0C-886B-24F26E010D3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355F6FB-A8E3-4A20-9907-C2813BF103BD}" type="slidenum">
              <a:rPr lang="de-DE" smtClean="0"/>
              <a:t>‹Nr.›</a:t>
            </a:fld>
            <a:endParaRPr lang="de-DE"/>
          </a:p>
        </p:txBody>
      </p:sp>
    </p:spTree>
    <p:extLst>
      <p:ext uri="{BB962C8B-B14F-4D97-AF65-F5344CB8AC3E}">
        <p14:creationId xmlns:p14="http://schemas.microsoft.com/office/powerpoint/2010/main" val="320072780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22847B-1B09-4FB9-A3F6-7C5481EE238A}" type="datetimeFigureOut">
              <a:rPr lang="en-US" smtClean="0"/>
              <a:t>3/26/2023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934EE8-1DD6-4929-B7B8-30F750D483F0}" type="slidenum">
              <a:rPr lang="en-US" smtClean="0"/>
              <a:t>‹Nr.›</a:t>
            </a:fld>
            <a:endParaRPr lang="en-US"/>
          </a:p>
        </p:txBody>
      </p:sp>
    </p:spTree>
    <p:extLst>
      <p:ext uri="{BB962C8B-B14F-4D97-AF65-F5344CB8AC3E}">
        <p14:creationId xmlns:p14="http://schemas.microsoft.com/office/powerpoint/2010/main" val="33244875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38934EE8-1DD6-4929-B7B8-30F750D483F0}" type="slidenum">
              <a:rPr lang="en-US" smtClean="0"/>
              <a:t>1</a:t>
            </a:fld>
            <a:endParaRPr lang="en-US"/>
          </a:p>
        </p:txBody>
      </p:sp>
    </p:spTree>
    <p:extLst>
      <p:ext uri="{BB962C8B-B14F-4D97-AF65-F5344CB8AC3E}">
        <p14:creationId xmlns:p14="http://schemas.microsoft.com/office/powerpoint/2010/main" val="1218716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38934EE8-1DD6-4929-B7B8-30F750D483F0}" type="slidenum">
              <a:rPr lang="en-US" smtClean="0"/>
              <a:t>45</a:t>
            </a:fld>
            <a:endParaRPr lang="en-US"/>
          </a:p>
        </p:txBody>
      </p:sp>
    </p:spTree>
    <p:extLst>
      <p:ext uri="{BB962C8B-B14F-4D97-AF65-F5344CB8AC3E}">
        <p14:creationId xmlns:p14="http://schemas.microsoft.com/office/powerpoint/2010/main" val="38666065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3154BEC2-D09B-4CD1-9EA2-89FC05B25BF2}"/>
              </a:ext>
            </a:extLst>
          </p:cNvPr>
          <p:cNvSpPr>
            <a:spLocks noGrp="1"/>
          </p:cNvSpPr>
          <p:nvPr>
            <p:ph type="pic" sz="quarter" idx="13"/>
          </p:nvPr>
        </p:nvSpPr>
        <p:spPr>
          <a:xfrm>
            <a:off x="0" y="1089025"/>
            <a:ext cx="12192000" cy="2879725"/>
          </a:xfrm>
          <a:prstGeom prst="rect">
            <a:avLst/>
          </a:prstGeom>
        </p:spPr>
        <p:txBody>
          <a:bodyPr/>
          <a:lstStyle>
            <a:lvl1pPr marL="0">
              <a:defRPr/>
            </a:lvl1pPr>
          </a:lstStyle>
          <a:p>
            <a:endParaRPr lang="en-US" dirty="0"/>
          </a:p>
        </p:txBody>
      </p:sp>
      <p:sp>
        <p:nvSpPr>
          <p:cNvPr id="3" name="Subtitle 2">
            <a:extLst>
              <a:ext uri="{FF2B5EF4-FFF2-40B4-BE49-F238E27FC236}">
                <a16:creationId xmlns:a16="http://schemas.microsoft.com/office/drawing/2014/main" id="{1B17D1ED-732F-4E2D-9A7F-62AAA6BF4E8C}"/>
              </a:ext>
            </a:extLst>
          </p:cNvPr>
          <p:cNvSpPr>
            <a:spLocks noGrp="1"/>
          </p:cNvSpPr>
          <p:nvPr>
            <p:ph type="subTitle" idx="1" hasCustomPrompt="1"/>
          </p:nvPr>
        </p:nvSpPr>
        <p:spPr>
          <a:xfrm>
            <a:off x="695326" y="5311253"/>
            <a:ext cx="10801348" cy="818084"/>
          </a:xfrm>
          <a:prstGeom prst="rect">
            <a:avLst/>
          </a:prstGeom>
        </p:spPr>
        <p:txBody>
          <a:bodyPr lIns="36000" tIns="72000" rIns="0" bIns="0">
            <a:normAutofit/>
          </a:bodyPr>
          <a:lstStyle>
            <a:lvl1pPr marL="0" indent="0" algn="l">
              <a:lnSpc>
                <a:spcPct val="100000"/>
              </a:lnSpc>
              <a:buNone/>
              <a:defRPr sz="1800">
                <a:latin typeface="Roboto" panose="02000000000000000000" pitchFamily="2" charset="0"/>
                <a:ea typeface="Roboto" panose="02000000000000000000"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8" name="Rectangle 7">
            <a:extLst>
              <a:ext uri="{FF2B5EF4-FFF2-40B4-BE49-F238E27FC236}">
                <a16:creationId xmlns:a16="http://schemas.microsoft.com/office/drawing/2014/main" id="{DEA04D85-A798-4EE8-983B-ABFCB9D55E4A}"/>
              </a:ext>
            </a:extLst>
          </p:cNvPr>
          <p:cNvSpPr/>
          <p:nvPr userDrawn="1"/>
        </p:nvSpPr>
        <p:spPr>
          <a:xfrm>
            <a:off x="0" y="3968750"/>
            <a:ext cx="12192000" cy="144463"/>
          </a:xfrm>
          <a:prstGeom prst="rect">
            <a:avLst/>
          </a:prstGeom>
          <a:solidFill>
            <a:srgbClr val="507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5" name="Picture Placeholder 24">
            <a:extLst>
              <a:ext uri="{FF2B5EF4-FFF2-40B4-BE49-F238E27FC236}">
                <a16:creationId xmlns:a16="http://schemas.microsoft.com/office/drawing/2014/main" id="{1FF7F2E1-BDFC-4820-BDEF-EFCE2E04CADC}"/>
              </a:ext>
            </a:extLst>
          </p:cNvPr>
          <p:cNvSpPr>
            <a:spLocks noGrp="1"/>
          </p:cNvSpPr>
          <p:nvPr>
            <p:ph type="pic" sz="quarter" idx="15"/>
          </p:nvPr>
        </p:nvSpPr>
        <p:spPr>
          <a:xfrm>
            <a:off x="6349835" y="140277"/>
            <a:ext cx="2534303" cy="783648"/>
          </a:xfrm>
          <a:prstGeom prst="rect">
            <a:avLst/>
          </a:prstGeom>
        </p:spPr>
        <p:txBody>
          <a:bodyPr anchor="ctr" anchorCtr="1">
            <a:noAutofit/>
          </a:bodyPr>
          <a:lstStyle>
            <a:lvl1pPr>
              <a:defRPr sz="1600"/>
            </a:lvl1pPr>
          </a:lstStyle>
          <a:p>
            <a:endParaRPr lang="en-US" dirty="0"/>
          </a:p>
        </p:txBody>
      </p:sp>
      <p:sp>
        <p:nvSpPr>
          <p:cNvPr id="27" name="Picture Placeholder 24">
            <a:extLst>
              <a:ext uri="{FF2B5EF4-FFF2-40B4-BE49-F238E27FC236}">
                <a16:creationId xmlns:a16="http://schemas.microsoft.com/office/drawing/2014/main" id="{957E0D45-AD1A-4F04-B48D-D5ED9B2EC5EA}"/>
              </a:ext>
            </a:extLst>
          </p:cNvPr>
          <p:cNvSpPr>
            <a:spLocks noGrp="1"/>
          </p:cNvSpPr>
          <p:nvPr>
            <p:ph type="pic" sz="quarter" idx="16"/>
          </p:nvPr>
        </p:nvSpPr>
        <p:spPr>
          <a:xfrm>
            <a:off x="695325" y="136525"/>
            <a:ext cx="2749020" cy="789871"/>
          </a:xfrm>
          <a:prstGeom prst="rect">
            <a:avLst/>
          </a:prstGeom>
        </p:spPr>
        <p:txBody>
          <a:bodyPr anchor="ctr" anchorCtr="1">
            <a:noAutofit/>
          </a:bodyPr>
          <a:lstStyle>
            <a:lvl1pPr>
              <a:defRPr sz="1600"/>
            </a:lvl1pPr>
          </a:lstStyle>
          <a:p>
            <a:endParaRPr lang="en-US" dirty="0"/>
          </a:p>
        </p:txBody>
      </p:sp>
      <p:sp>
        <p:nvSpPr>
          <p:cNvPr id="19" name="Picture Placeholder 24">
            <a:extLst>
              <a:ext uri="{FF2B5EF4-FFF2-40B4-BE49-F238E27FC236}">
                <a16:creationId xmlns:a16="http://schemas.microsoft.com/office/drawing/2014/main" id="{EA9F3FA5-4FE9-4C17-AD95-3D4AB5051265}"/>
              </a:ext>
            </a:extLst>
          </p:cNvPr>
          <p:cNvSpPr>
            <a:spLocks noGrp="1"/>
          </p:cNvSpPr>
          <p:nvPr>
            <p:ph type="pic" sz="quarter" idx="17"/>
          </p:nvPr>
        </p:nvSpPr>
        <p:spPr>
          <a:xfrm>
            <a:off x="3522580" y="136525"/>
            <a:ext cx="2749020" cy="783648"/>
          </a:xfrm>
          <a:prstGeom prst="rect">
            <a:avLst/>
          </a:prstGeom>
        </p:spPr>
        <p:txBody>
          <a:bodyPr anchor="ctr" anchorCtr="1">
            <a:noAutofit/>
          </a:bodyPr>
          <a:lstStyle>
            <a:lvl1pPr>
              <a:defRPr sz="1600"/>
            </a:lvl1pPr>
          </a:lstStyle>
          <a:p>
            <a:endParaRPr lang="en-US" dirty="0"/>
          </a:p>
        </p:txBody>
      </p:sp>
      <p:sp>
        <p:nvSpPr>
          <p:cNvPr id="35" name="Textplatzhalter 33">
            <a:extLst>
              <a:ext uri="{FF2B5EF4-FFF2-40B4-BE49-F238E27FC236}">
                <a16:creationId xmlns:a16="http://schemas.microsoft.com/office/drawing/2014/main" id="{56E6E3EB-54DB-4637-AC45-F5DBF43AA3C2}"/>
              </a:ext>
            </a:extLst>
          </p:cNvPr>
          <p:cNvSpPr>
            <a:spLocks noGrp="1"/>
          </p:cNvSpPr>
          <p:nvPr>
            <p:ph type="body" sz="quarter" idx="21"/>
          </p:nvPr>
        </p:nvSpPr>
        <p:spPr>
          <a:xfrm>
            <a:off x="695325" y="6317998"/>
            <a:ext cx="7956549" cy="540001"/>
          </a:xfrm>
          <a:prstGeom prst="rect">
            <a:avLst/>
          </a:prstGeom>
        </p:spPr>
        <p:txBody>
          <a:bodyPr wrap="square" lIns="0" tIns="0" rIns="180000" bIns="0" anchor="ctr" anchorCtr="0">
            <a:normAutofit/>
          </a:bodyPr>
          <a:lstStyle>
            <a:lvl1pPr marL="0" indent="0" algn="l">
              <a:lnSpc>
                <a:spcPct val="100000"/>
              </a:lnSpc>
              <a:spcBef>
                <a:spcPts val="0"/>
              </a:spcBef>
              <a:spcAft>
                <a:spcPts val="0"/>
              </a:spcAft>
              <a:buNone/>
              <a:defRPr sz="1400" b="0" baseline="0">
                <a:solidFill>
                  <a:schemeClr val="bg1"/>
                </a:solidFill>
              </a:defRPr>
            </a:lvl1pPr>
            <a:lvl2pPr marL="357188" indent="0">
              <a:buNone/>
              <a:defRPr b="1">
                <a:solidFill>
                  <a:schemeClr val="bg1"/>
                </a:solidFill>
              </a:defRPr>
            </a:lvl2pPr>
            <a:lvl3pPr marL="627063" indent="0">
              <a:buNone/>
              <a:defRPr b="1">
                <a:solidFill>
                  <a:schemeClr val="bg1"/>
                </a:solidFill>
              </a:defRPr>
            </a:lvl3pPr>
            <a:lvl4pPr marL="895350" indent="0">
              <a:buNone/>
              <a:defRPr b="1">
                <a:solidFill>
                  <a:schemeClr val="bg1"/>
                </a:solidFill>
              </a:defRPr>
            </a:lvl4pPr>
            <a:lvl5pPr marL="1165225" indent="0">
              <a:buNone/>
              <a:defRPr b="1">
                <a:solidFill>
                  <a:schemeClr val="bg1"/>
                </a:solidFill>
              </a:defRPr>
            </a:lvl5pPr>
          </a:lstStyle>
          <a:p>
            <a:pPr lvl="0"/>
            <a:endParaRPr lang="de-DE" dirty="0"/>
          </a:p>
        </p:txBody>
      </p:sp>
      <p:sp>
        <p:nvSpPr>
          <p:cNvPr id="16" name="Picture Placeholder 24">
            <a:extLst>
              <a:ext uri="{FF2B5EF4-FFF2-40B4-BE49-F238E27FC236}">
                <a16:creationId xmlns:a16="http://schemas.microsoft.com/office/drawing/2014/main" id="{AC0CF571-5E53-43BD-818C-433ACA21680A}"/>
              </a:ext>
            </a:extLst>
          </p:cNvPr>
          <p:cNvSpPr>
            <a:spLocks noGrp="1"/>
          </p:cNvSpPr>
          <p:nvPr>
            <p:ph type="pic" sz="quarter" idx="25"/>
          </p:nvPr>
        </p:nvSpPr>
        <p:spPr>
          <a:xfrm>
            <a:off x="8962372" y="140278"/>
            <a:ext cx="2534303" cy="783648"/>
          </a:xfrm>
          <a:prstGeom prst="rect">
            <a:avLst/>
          </a:prstGeom>
        </p:spPr>
        <p:txBody>
          <a:bodyPr anchor="ctr" anchorCtr="1">
            <a:noAutofit/>
          </a:bodyPr>
          <a:lstStyle>
            <a:lvl1pPr>
              <a:defRPr sz="1600"/>
            </a:lvl1pPr>
          </a:lstStyle>
          <a:p>
            <a:endParaRPr lang="en-US" dirty="0"/>
          </a:p>
        </p:txBody>
      </p:sp>
      <p:sp>
        <p:nvSpPr>
          <p:cNvPr id="21" name="Titel 20">
            <a:extLst>
              <a:ext uri="{FF2B5EF4-FFF2-40B4-BE49-F238E27FC236}">
                <a16:creationId xmlns:a16="http://schemas.microsoft.com/office/drawing/2014/main" id="{13CBBE3E-828B-7646-ACDE-06B6FAB071C0}"/>
              </a:ext>
            </a:extLst>
          </p:cNvPr>
          <p:cNvSpPr>
            <a:spLocks noGrp="1"/>
          </p:cNvSpPr>
          <p:nvPr>
            <p:ph type="title"/>
          </p:nvPr>
        </p:nvSpPr>
        <p:spPr>
          <a:xfrm>
            <a:off x="695325" y="4113213"/>
            <a:ext cx="10801350" cy="1198040"/>
          </a:xfrm>
        </p:spPr>
        <p:txBody>
          <a:bodyPr lIns="18000"/>
          <a:lstStyle>
            <a:lvl1pPr>
              <a:defRPr b="0">
                <a:latin typeface="Roboto Medium" panose="02000000000000000000" pitchFamily="2" charset="0"/>
                <a:ea typeface="Roboto Medium" panose="02000000000000000000" pitchFamily="2" charset="0"/>
              </a:defRPr>
            </a:lvl1pPr>
          </a:lstStyle>
          <a:p>
            <a:r>
              <a:rPr lang="de-DE" dirty="0"/>
              <a:t>Mastertitelformat bearbeiten</a:t>
            </a:r>
          </a:p>
        </p:txBody>
      </p:sp>
      <p:sp>
        <p:nvSpPr>
          <p:cNvPr id="28" name="Fußzeilenplatzhalter 27">
            <a:extLst>
              <a:ext uri="{FF2B5EF4-FFF2-40B4-BE49-F238E27FC236}">
                <a16:creationId xmlns:a16="http://schemas.microsoft.com/office/drawing/2014/main" id="{6C84F0FD-6904-5B6A-386E-AF710B56DB76}"/>
              </a:ext>
            </a:extLst>
          </p:cNvPr>
          <p:cNvSpPr>
            <a:spLocks noGrp="1"/>
          </p:cNvSpPr>
          <p:nvPr>
            <p:ph type="ftr" sz="quarter" idx="27"/>
          </p:nvPr>
        </p:nvSpPr>
        <p:spPr/>
        <p:txBody>
          <a:bodyPr/>
          <a:lstStyle/>
          <a:p>
            <a:r>
              <a:rPr lang="de-DE" dirty="0"/>
              <a:t>Prof. Dr. Valentin Schwind</a:t>
            </a:r>
          </a:p>
        </p:txBody>
      </p:sp>
      <p:sp>
        <p:nvSpPr>
          <p:cNvPr id="29" name="Foliennummernplatzhalter 28">
            <a:extLst>
              <a:ext uri="{FF2B5EF4-FFF2-40B4-BE49-F238E27FC236}">
                <a16:creationId xmlns:a16="http://schemas.microsoft.com/office/drawing/2014/main" id="{8EAF4180-5911-342F-B998-F78333FD4A4E}"/>
              </a:ext>
            </a:extLst>
          </p:cNvPr>
          <p:cNvSpPr>
            <a:spLocks noGrp="1"/>
          </p:cNvSpPr>
          <p:nvPr>
            <p:ph type="sldNum" sz="quarter" idx="28"/>
          </p:nvPr>
        </p:nvSpPr>
        <p:spPr/>
        <p:txBody>
          <a:bodyPr/>
          <a:lstStyle/>
          <a:p>
            <a:fld id="{BA24374A-C3A8-471A-8837-3FC31668ABE5}" type="slidenum">
              <a:rPr lang="de-DE" smtClean="0"/>
              <a:pPr/>
              <a:t>‹Nr.›</a:t>
            </a:fld>
            <a:endParaRPr lang="de-DE" dirty="0"/>
          </a:p>
        </p:txBody>
      </p:sp>
    </p:spTree>
    <p:extLst>
      <p:ext uri="{BB962C8B-B14F-4D97-AF65-F5344CB8AC3E}">
        <p14:creationId xmlns:p14="http://schemas.microsoft.com/office/powerpoint/2010/main" val="2176122049"/>
      </p:ext>
    </p:extLst>
  </p:cSld>
  <p:clrMapOvr>
    <a:masterClrMapping/>
  </p:clrMapOvr>
  <p:extLst>
    <p:ext uri="{DCECCB84-F9BA-43D5-87BE-67443E8EF086}">
      <p15:sldGuideLst xmlns:p15="http://schemas.microsoft.com/office/powerpoint/2012/main">
        <p15:guide id="1" pos="438" userDrawn="1">
          <p15:clr>
            <a:srgbClr val="FBAE40"/>
          </p15:clr>
        </p15:guide>
        <p15:guide id="2" pos="3840" userDrawn="1">
          <p15:clr>
            <a:srgbClr val="FBAE40"/>
          </p15:clr>
        </p15:guide>
        <p15:guide id="4" orient="horz" pos="259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3" name="Titel 22">
            <a:extLst>
              <a:ext uri="{FF2B5EF4-FFF2-40B4-BE49-F238E27FC236}">
                <a16:creationId xmlns:a16="http://schemas.microsoft.com/office/drawing/2014/main" id="{46343520-0773-0CAD-BB26-282AEDB65DAA}"/>
              </a:ext>
            </a:extLst>
          </p:cNvPr>
          <p:cNvSpPr>
            <a:spLocks noGrp="1"/>
          </p:cNvSpPr>
          <p:nvPr>
            <p:ph type="title"/>
          </p:nvPr>
        </p:nvSpPr>
        <p:spPr/>
        <p:txBody>
          <a:bodyPr/>
          <a:lstStyle/>
          <a:p>
            <a:r>
              <a:rPr lang="de-DE" dirty="0"/>
              <a:t>Mastertitelformat bearbeiten</a:t>
            </a:r>
          </a:p>
        </p:txBody>
      </p:sp>
      <p:sp>
        <p:nvSpPr>
          <p:cNvPr id="34" name="Fußzeilenplatzhalter 33">
            <a:extLst>
              <a:ext uri="{FF2B5EF4-FFF2-40B4-BE49-F238E27FC236}">
                <a16:creationId xmlns:a16="http://schemas.microsoft.com/office/drawing/2014/main" id="{5B93AA49-1425-F27D-E1D1-C80F4A2D12B8}"/>
              </a:ext>
            </a:extLst>
          </p:cNvPr>
          <p:cNvSpPr>
            <a:spLocks noGrp="1"/>
          </p:cNvSpPr>
          <p:nvPr>
            <p:ph type="ftr" sz="quarter" idx="27"/>
          </p:nvPr>
        </p:nvSpPr>
        <p:spPr/>
        <p:txBody>
          <a:bodyPr/>
          <a:lstStyle/>
          <a:p>
            <a:r>
              <a:rPr lang="de-DE" dirty="0"/>
              <a:t>Prof. Dr. Valentin Schwind</a:t>
            </a:r>
          </a:p>
        </p:txBody>
      </p:sp>
      <p:sp>
        <p:nvSpPr>
          <p:cNvPr id="35" name="Foliennummernplatzhalter 34">
            <a:extLst>
              <a:ext uri="{FF2B5EF4-FFF2-40B4-BE49-F238E27FC236}">
                <a16:creationId xmlns:a16="http://schemas.microsoft.com/office/drawing/2014/main" id="{660E2210-0B27-653C-4EF3-5ECADF325C0A}"/>
              </a:ext>
            </a:extLst>
          </p:cNvPr>
          <p:cNvSpPr>
            <a:spLocks noGrp="1"/>
          </p:cNvSpPr>
          <p:nvPr>
            <p:ph type="sldNum" sz="quarter" idx="28"/>
          </p:nvPr>
        </p:nvSpPr>
        <p:spPr/>
        <p:txBody>
          <a:bodyPr/>
          <a:lstStyle/>
          <a:p>
            <a:fld id="{BA24374A-C3A8-471A-8837-3FC31668ABE5}" type="slidenum">
              <a:rPr lang="de-DE" smtClean="0"/>
              <a:pPr/>
              <a:t>‹Nr.›</a:t>
            </a:fld>
            <a:endParaRPr lang="de-DE" dirty="0"/>
          </a:p>
        </p:txBody>
      </p:sp>
      <p:sp>
        <p:nvSpPr>
          <p:cNvPr id="9" name="Textplatzhalter 33">
            <a:extLst>
              <a:ext uri="{FF2B5EF4-FFF2-40B4-BE49-F238E27FC236}">
                <a16:creationId xmlns:a16="http://schemas.microsoft.com/office/drawing/2014/main" id="{28B7E8F2-99A2-F107-D262-B99C778BB0C4}"/>
              </a:ext>
            </a:extLst>
          </p:cNvPr>
          <p:cNvSpPr>
            <a:spLocks noGrp="1"/>
          </p:cNvSpPr>
          <p:nvPr>
            <p:ph type="body" sz="quarter" idx="21"/>
          </p:nvPr>
        </p:nvSpPr>
        <p:spPr>
          <a:xfrm>
            <a:off x="695325" y="6317998"/>
            <a:ext cx="7956549" cy="540001"/>
          </a:xfrm>
          <a:prstGeom prst="rect">
            <a:avLst/>
          </a:prstGeom>
        </p:spPr>
        <p:txBody>
          <a:bodyPr wrap="square" lIns="0" tIns="0" rIns="180000" bIns="0" anchor="ctr" anchorCtr="0">
            <a:normAutofit/>
          </a:bodyPr>
          <a:lstStyle>
            <a:lvl1pPr marL="0" indent="0" algn="l">
              <a:lnSpc>
                <a:spcPct val="100000"/>
              </a:lnSpc>
              <a:spcBef>
                <a:spcPts val="0"/>
              </a:spcBef>
              <a:spcAft>
                <a:spcPts val="0"/>
              </a:spcAft>
              <a:buNone/>
              <a:defRPr sz="1400" b="0" baseline="0">
                <a:solidFill>
                  <a:schemeClr val="bg1"/>
                </a:solidFill>
              </a:defRPr>
            </a:lvl1pPr>
            <a:lvl2pPr marL="357188" indent="0">
              <a:buNone/>
              <a:defRPr b="1">
                <a:solidFill>
                  <a:schemeClr val="bg1"/>
                </a:solidFill>
              </a:defRPr>
            </a:lvl2pPr>
            <a:lvl3pPr marL="627063" indent="0">
              <a:buNone/>
              <a:defRPr b="1">
                <a:solidFill>
                  <a:schemeClr val="bg1"/>
                </a:solidFill>
              </a:defRPr>
            </a:lvl3pPr>
            <a:lvl4pPr marL="895350" indent="0">
              <a:buNone/>
              <a:defRPr b="1">
                <a:solidFill>
                  <a:schemeClr val="bg1"/>
                </a:solidFill>
              </a:defRPr>
            </a:lvl4pPr>
            <a:lvl5pPr marL="1165225" indent="0">
              <a:buNone/>
              <a:defRPr b="1">
                <a:solidFill>
                  <a:schemeClr val="bg1"/>
                </a:solidFill>
              </a:defRPr>
            </a:lvl5pPr>
          </a:lstStyle>
          <a:p>
            <a:pPr lvl="0"/>
            <a:endParaRPr lang="de-DE" dirty="0"/>
          </a:p>
        </p:txBody>
      </p:sp>
      <p:sp>
        <p:nvSpPr>
          <p:cNvPr id="3" name="Textplatzhalter 2">
            <a:extLst>
              <a:ext uri="{FF2B5EF4-FFF2-40B4-BE49-F238E27FC236}">
                <a16:creationId xmlns:a16="http://schemas.microsoft.com/office/drawing/2014/main" id="{D6E6ABBB-BDC6-D684-8C01-FEE0B3AB08F7}"/>
              </a:ext>
            </a:extLst>
          </p:cNvPr>
          <p:cNvSpPr>
            <a:spLocks noGrp="1"/>
          </p:cNvSpPr>
          <p:nvPr>
            <p:ph type="body" sz="quarter" idx="29"/>
          </p:nvPr>
        </p:nvSpPr>
        <p:spPr>
          <a:xfrm>
            <a:off x="695325" y="1449388"/>
            <a:ext cx="10801350" cy="467995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Tree>
    <p:extLst>
      <p:ext uri="{BB962C8B-B14F-4D97-AF65-F5344CB8AC3E}">
        <p14:creationId xmlns:p14="http://schemas.microsoft.com/office/powerpoint/2010/main" val="4217904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Content and Source">
    <p:spTree>
      <p:nvGrpSpPr>
        <p:cNvPr id="1" name=""/>
        <p:cNvGrpSpPr/>
        <p:nvPr/>
      </p:nvGrpSpPr>
      <p:grpSpPr>
        <a:xfrm>
          <a:off x="0" y="0"/>
          <a:ext cx="0" cy="0"/>
          <a:chOff x="0" y="0"/>
          <a:chExt cx="0" cy="0"/>
        </a:xfrm>
      </p:grpSpPr>
      <p:sp>
        <p:nvSpPr>
          <p:cNvPr id="23" name="Titel 22">
            <a:extLst>
              <a:ext uri="{FF2B5EF4-FFF2-40B4-BE49-F238E27FC236}">
                <a16:creationId xmlns:a16="http://schemas.microsoft.com/office/drawing/2014/main" id="{46343520-0773-0CAD-BB26-282AEDB65DAA}"/>
              </a:ext>
            </a:extLst>
          </p:cNvPr>
          <p:cNvSpPr>
            <a:spLocks noGrp="1"/>
          </p:cNvSpPr>
          <p:nvPr>
            <p:ph type="title"/>
          </p:nvPr>
        </p:nvSpPr>
        <p:spPr/>
        <p:txBody>
          <a:bodyPr/>
          <a:lstStyle/>
          <a:p>
            <a:r>
              <a:rPr lang="de-DE" dirty="0"/>
              <a:t>Mastertitelformat bearbeiten</a:t>
            </a:r>
          </a:p>
        </p:txBody>
      </p:sp>
      <p:sp>
        <p:nvSpPr>
          <p:cNvPr id="15" name="Fußzeilenplatzhalter 14">
            <a:extLst>
              <a:ext uri="{FF2B5EF4-FFF2-40B4-BE49-F238E27FC236}">
                <a16:creationId xmlns:a16="http://schemas.microsoft.com/office/drawing/2014/main" id="{79A8D92A-4687-F9F8-1366-3766BC53D930}"/>
              </a:ext>
            </a:extLst>
          </p:cNvPr>
          <p:cNvSpPr>
            <a:spLocks noGrp="1"/>
          </p:cNvSpPr>
          <p:nvPr>
            <p:ph type="ftr" sz="quarter" idx="32"/>
          </p:nvPr>
        </p:nvSpPr>
        <p:spPr/>
        <p:txBody>
          <a:bodyPr/>
          <a:lstStyle/>
          <a:p>
            <a:r>
              <a:rPr lang="de-DE"/>
              <a:t>Prof. Dr. Valentin Schwind</a:t>
            </a:r>
            <a:endParaRPr lang="de-DE" dirty="0"/>
          </a:p>
        </p:txBody>
      </p:sp>
      <p:sp>
        <p:nvSpPr>
          <p:cNvPr id="17" name="Foliennummernplatzhalter 16">
            <a:extLst>
              <a:ext uri="{FF2B5EF4-FFF2-40B4-BE49-F238E27FC236}">
                <a16:creationId xmlns:a16="http://schemas.microsoft.com/office/drawing/2014/main" id="{567E0EEA-8F0A-69D2-C221-940AD3AA8F4E}"/>
              </a:ext>
            </a:extLst>
          </p:cNvPr>
          <p:cNvSpPr>
            <a:spLocks noGrp="1"/>
          </p:cNvSpPr>
          <p:nvPr>
            <p:ph type="sldNum" sz="quarter" idx="33"/>
          </p:nvPr>
        </p:nvSpPr>
        <p:spPr/>
        <p:txBody>
          <a:bodyPr/>
          <a:lstStyle/>
          <a:p>
            <a:fld id="{BA24374A-C3A8-471A-8837-3FC31668ABE5}" type="slidenum">
              <a:rPr lang="de-DE" smtClean="0"/>
              <a:pPr/>
              <a:t>‹Nr.›</a:t>
            </a:fld>
            <a:endParaRPr lang="de-DE" dirty="0"/>
          </a:p>
        </p:txBody>
      </p:sp>
      <p:sp>
        <p:nvSpPr>
          <p:cNvPr id="13" name="Textplatzhalter 33">
            <a:extLst>
              <a:ext uri="{FF2B5EF4-FFF2-40B4-BE49-F238E27FC236}">
                <a16:creationId xmlns:a16="http://schemas.microsoft.com/office/drawing/2014/main" id="{7175D9F5-A1C5-6CD0-9B3F-A6AB69504B66}"/>
              </a:ext>
            </a:extLst>
          </p:cNvPr>
          <p:cNvSpPr>
            <a:spLocks noGrp="1"/>
          </p:cNvSpPr>
          <p:nvPr>
            <p:ph type="body" sz="quarter" idx="21"/>
          </p:nvPr>
        </p:nvSpPr>
        <p:spPr>
          <a:xfrm>
            <a:off x="695325" y="6317998"/>
            <a:ext cx="7956549" cy="540001"/>
          </a:xfrm>
          <a:prstGeom prst="rect">
            <a:avLst/>
          </a:prstGeom>
        </p:spPr>
        <p:txBody>
          <a:bodyPr wrap="square" lIns="0" tIns="0" rIns="180000" bIns="0" anchor="ctr" anchorCtr="0">
            <a:normAutofit/>
          </a:bodyPr>
          <a:lstStyle>
            <a:lvl1pPr marL="0" indent="0" algn="l">
              <a:lnSpc>
                <a:spcPct val="100000"/>
              </a:lnSpc>
              <a:spcBef>
                <a:spcPts val="0"/>
              </a:spcBef>
              <a:spcAft>
                <a:spcPts val="0"/>
              </a:spcAft>
              <a:buNone/>
              <a:defRPr sz="1400" b="0" baseline="0">
                <a:solidFill>
                  <a:schemeClr val="bg1"/>
                </a:solidFill>
              </a:defRPr>
            </a:lvl1pPr>
            <a:lvl2pPr marL="357188" indent="0">
              <a:buNone/>
              <a:defRPr b="1">
                <a:solidFill>
                  <a:schemeClr val="bg1"/>
                </a:solidFill>
              </a:defRPr>
            </a:lvl2pPr>
            <a:lvl3pPr marL="627063" indent="0">
              <a:buNone/>
              <a:defRPr b="1">
                <a:solidFill>
                  <a:schemeClr val="bg1"/>
                </a:solidFill>
              </a:defRPr>
            </a:lvl3pPr>
            <a:lvl4pPr marL="895350" indent="0">
              <a:buNone/>
              <a:defRPr b="1">
                <a:solidFill>
                  <a:schemeClr val="bg1"/>
                </a:solidFill>
              </a:defRPr>
            </a:lvl4pPr>
            <a:lvl5pPr marL="1165225" indent="0">
              <a:buNone/>
              <a:defRPr b="1">
                <a:solidFill>
                  <a:schemeClr val="bg1"/>
                </a:solidFill>
              </a:defRPr>
            </a:lvl5pPr>
          </a:lstStyle>
          <a:p>
            <a:pPr lvl="0"/>
            <a:endParaRPr lang="de-DE" dirty="0"/>
          </a:p>
        </p:txBody>
      </p:sp>
      <p:sp>
        <p:nvSpPr>
          <p:cNvPr id="9" name="Textplatzhalter 8">
            <a:extLst>
              <a:ext uri="{FF2B5EF4-FFF2-40B4-BE49-F238E27FC236}">
                <a16:creationId xmlns:a16="http://schemas.microsoft.com/office/drawing/2014/main" id="{535D866B-C56B-D61F-F720-38D2B13B2A89}"/>
              </a:ext>
            </a:extLst>
          </p:cNvPr>
          <p:cNvSpPr>
            <a:spLocks noGrp="1"/>
          </p:cNvSpPr>
          <p:nvPr>
            <p:ph type="body" sz="quarter" idx="34"/>
          </p:nvPr>
        </p:nvSpPr>
        <p:spPr>
          <a:xfrm>
            <a:off x="695325" y="1449388"/>
            <a:ext cx="10801349" cy="4056061"/>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11" name="Inhaltsplatzhalter 10">
            <a:extLst>
              <a:ext uri="{FF2B5EF4-FFF2-40B4-BE49-F238E27FC236}">
                <a16:creationId xmlns:a16="http://schemas.microsoft.com/office/drawing/2014/main" id="{BFCEAAD2-C619-CDF9-BC17-41B93C1E1A81}"/>
              </a:ext>
            </a:extLst>
          </p:cNvPr>
          <p:cNvSpPr>
            <a:spLocks noGrp="1"/>
          </p:cNvSpPr>
          <p:nvPr>
            <p:ph sz="quarter" idx="35" hasCustomPrompt="1"/>
          </p:nvPr>
        </p:nvSpPr>
        <p:spPr>
          <a:xfrm>
            <a:off x="695325" y="5505450"/>
            <a:ext cx="10801350" cy="623888"/>
          </a:xfrm>
        </p:spPr>
        <p:txBody>
          <a:bodyPr anchor="b">
            <a:noAutofit/>
          </a:bodyPr>
          <a:lstStyle>
            <a:lvl1pPr marL="33750" indent="0">
              <a:lnSpc>
                <a:spcPct val="100000"/>
              </a:lnSpc>
              <a:spcBef>
                <a:spcPts val="100"/>
              </a:spcBef>
              <a:spcAft>
                <a:spcPts val="100"/>
              </a:spcAft>
              <a:buFont typeface="Arial" panose="020B0604020202020204" pitchFamily="34" charset="0"/>
              <a:buNone/>
              <a:defRPr sz="1000">
                <a:solidFill>
                  <a:schemeClr val="tx1">
                    <a:lumMod val="65000"/>
                    <a:lumOff val="35000"/>
                  </a:schemeClr>
                </a:solidFill>
              </a:defRPr>
            </a:lvl1pPr>
            <a:lvl2pPr marL="286163" indent="0">
              <a:buFont typeface="Arial" panose="020B0604020202020204" pitchFamily="34" charset="0"/>
              <a:buNone/>
              <a:defRPr sz="1100">
                <a:solidFill>
                  <a:schemeClr val="tx1">
                    <a:lumMod val="50000"/>
                    <a:lumOff val="50000"/>
                  </a:schemeClr>
                </a:solidFill>
              </a:defRPr>
            </a:lvl2pPr>
            <a:lvl3pPr marL="556038" indent="0">
              <a:buFont typeface="Arial" panose="020B0604020202020204" pitchFamily="34" charset="0"/>
              <a:buNone/>
              <a:defRPr sz="1100">
                <a:solidFill>
                  <a:schemeClr val="tx1">
                    <a:lumMod val="50000"/>
                    <a:lumOff val="50000"/>
                  </a:schemeClr>
                </a:solidFill>
              </a:defRPr>
            </a:lvl3pPr>
            <a:lvl4pPr marL="825913" indent="0">
              <a:buFont typeface="Arial" panose="020B0604020202020204" pitchFamily="34" charset="0"/>
              <a:buNone/>
              <a:defRPr sz="1100">
                <a:solidFill>
                  <a:schemeClr val="tx1">
                    <a:lumMod val="50000"/>
                    <a:lumOff val="50000"/>
                  </a:schemeClr>
                </a:solidFill>
              </a:defRPr>
            </a:lvl4pPr>
            <a:lvl5pPr marL="1094200" indent="0">
              <a:buFont typeface="Arial" panose="020B0604020202020204" pitchFamily="34" charset="0"/>
              <a:buNone/>
              <a:defRPr sz="1100">
                <a:solidFill>
                  <a:schemeClr val="tx1">
                    <a:lumMod val="50000"/>
                    <a:lumOff val="50000"/>
                  </a:schemeClr>
                </a:solidFill>
              </a:defRPr>
            </a:lvl5pPr>
          </a:lstStyle>
          <a:p>
            <a:pPr lvl="0"/>
            <a:r>
              <a:rPr lang="de-DE" dirty="0"/>
              <a:t>[1] Quelle</a:t>
            </a:r>
          </a:p>
        </p:txBody>
      </p:sp>
    </p:spTree>
    <p:extLst>
      <p:ext uri="{BB962C8B-B14F-4D97-AF65-F5344CB8AC3E}">
        <p14:creationId xmlns:p14="http://schemas.microsoft.com/office/powerpoint/2010/main" val="4537362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19" name="Titel 18">
            <a:extLst>
              <a:ext uri="{FF2B5EF4-FFF2-40B4-BE49-F238E27FC236}">
                <a16:creationId xmlns:a16="http://schemas.microsoft.com/office/drawing/2014/main" id="{BD77036C-E8A2-7B0E-8A98-8AF7EDA305FF}"/>
              </a:ext>
            </a:extLst>
          </p:cNvPr>
          <p:cNvSpPr>
            <a:spLocks noGrp="1"/>
          </p:cNvSpPr>
          <p:nvPr>
            <p:ph type="title"/>
          </p:nvPr>
        </p:nvSpPr>
        <p:spPr/>
        <p:txBody>
          <a:bodyPr/>
          <a:lstStyle/>
          <a:p>
            <a:r>
              <a:rPr lang="de-DE"/>
              <a:t>Mastertitelformat bearbeiten</a:t>
            </a:r>
          </a:p>
        </p:txBody>
      </p:sp>
      <p:sp>
        <p:nvSpPr>
          <p:cNvPr id="25" name="Fußzeilenplatzhalter 24">
            <a:extLst>
              <a:ext uri="{FF2B5EF4-FFF2-40B4-BE49-F238E27FC236}">
                <a16:creationId xmlns:a16="http://schemas.microsoft.com/office/drawing/2014/main" id="{801A7224-284D-6615-D122-6518DFAC34A7}"/>
              </a:ext>
            </a:extLst>
          </p:cNvPr>
          <p:cNvSpPr>
            <a:spLocks noGrp="1"/>
          </p:cNvSpPr>
          <p:nvPr>
            <p:ph type="ftr" sz="quarter" idx="27"/>
          </p:nvPr>
        </p:nvSpPr>
        <p:spPr/>
        <p:txBody>
          <a:bodyPr/>
          <a:lstStyle/>
          <a:p>
            <a:r>
              <a:rPr lang="de-DE"/>
              <a:t>Prof. Dr. Valentin Schwind</a:t>
            </a:r>
            <a:endParaRPr lang="de-DE" dirty="0"/>
          </a:p>
        </p:txBody>
      </p:sp>
      <p:sp>
        <p:nvSpPr>
          <p:cNvPr id="26" name="Foliennummernplatzhalter 25">
            <a:extLst>
              <a:ext uri="{FF2B5EF4-FFF2-40B4-BE49-F238E27FC236}">
                <a16:creationId xmlns:a16="http://schemas.microsoft.com/office/drawing/2014/main" id="{B701079B-48A8-8C08-E2C3-699147D90B0D}"/>
              </a:ext>
            </a:extLst>
          </p:cNvPr>
          <p:cNvSpPr>
            <a:spLocks noGrp="1"/>
          </p:cNvSpPr>
          <p:nvPr>
            <p:ph type="sldNum" sz="quarter" idx="28"/>
          </p:nvPr>
        </p:nvSpPr>
        <p:spPr/>
        <p:txBody>
          <a:bodyPr/>
          <a:lstStyle/>
          <a:p>
            <a:fld id="{BA24374A-C3A8-471A-8837-3FC31668ABE5}" type="slidenum">
              <a:rPr lang="de-DE" smtClean="0"/>
              <a:pPr/>
              <a:t>‹Nr.›</a:t>
            </a:fld>
            <a:endParaRPr lang="de-DE" dirty="0"/>
          </a:p>
        </p:txBody>
      </p:sp>
      <p:sp>
        <p:nvSpPr>
          <p:cNvPr id="8" name="Textplatzhalter 33">
            <a:extLst>
              <a:ext uri="{FF2B5EF4-FFF2-40B4-BE49-F238E27FC236}">
                <a16:creationId xmlns:a16="http://schemas.microsoft.com/office/drawing/2014/main" id="{1812ABBE-6D1A-6D40-F031-53EA48A3A6B0}"/>
              </a:ext>
            </a:extLst>
          </p:cNvPr>
          <p:cNvSpPr>
            <a:spLocks noGrp="1"/>
          </p:cNvSpPr>
          <p:nvPr>
            <p:ph type="body" sz="quarter" idx="21"/>
          </p:nvPr>
        </p:nvSpPr>
        <p:spPr>
          <a:xfrm>
            <a:off x="695325" y="6317998"/>
            <a:ext cx="7956549" cy="540001"/>
          </a:xfrm>
          <a:prstGeom prst="rect">
            <a:avLst/>
          </a:prstGeom>
        </p:spPr>
        <p:txBody>
          <a:bodyPr wrap="square" lIns="0" tIns="0" rIns="180000" bIns="0" anchor="ctr" anchorCtr="0">
            <a:normAutofit/>
          </a:bodyPr>
          <a:lstStyle>
            <a:lvl1pPr marL="0" indent="0" algn="l">
              <a:lnSpc>
                <a:spcPct val="100000"/>
              </a:lnSpc>
              <a:spcBef>
                <a:spcPts val="0"/>
              </a:spcBef>
              <a:spcAft>
                <a:spcPts val="0"/>
              </a:spcAft>
              <a:buNone/>
              <a:defRPr sz="1400" b="0" baseline="0">
                <a:solidFill>
                  <a:schemeClr val="bg1"/>
                </a:solidFill>
              </a:defRPr>
            </a:lvl1pPr>
            <a:lvl2pPr marL="357188" indent="0">
              <a:buNone/>
              <a:defRPr b="1">
                <a:solidFill>
                  <a:schemeClr val="bg1"/>
                </a:solidFill>
              </a:defRPr>
            </a:lvl2pPr>
            <a:lvl3pPr marL="627063" indent="0">
              <a:buNone/>
              <a:defRPr b="1">
                <a:solidFill>
                  <a:schemeClr val="bg1"/>
                </a:solidFill>
              </a:defRPr>
            </a:lvl3pPr>
            <a:lvl4pPr marL="895350" indent="0">
              <a:buNone/>
              <a:defRPr b="1">
                <a:solidFill>
                  <a:schemeClr val="bg1"/>
                </a:solidFill>
              </a:defRPr>
            </a:lvl4pPr>
            <a:lvl5pPr marL="1165225" indent="0">
              <a:buNone/>
              <a:defRPr b="1">
                <a:solidFill>
                  <a:schemeClr val="bg1"/>
                </a:solidFill>
              </a:defRPr>
            </a:lvl5pPr>
          </a:lstStyle>
          <a:p>
            <a:pPr lvl="0"/>
            <a:endParaRPr lang="de-DE" dirty="0"/>
          </a:p>
        </p:txBody>
      </p:sp>
      <p:sp>
        <p:nvSpPr>
          <p:cNvPr id="13" name="Textplatzhalter 25">
            <a:extLst>
              <a:ext uri="{FF2B5EF4-FFF2-40B4-BE49-F238E27FC236}">
                <a16:creationId xmlns:a16="http://schemas.microsoft.com/office/drawing/2014/main" id="{C3E88EDE-DEFB-872F-C90F-66CED59F8489}"/>
              </a:ext>
            </a:extLst>
          </p:cNvPr>
          <p:cNvSpPr>
            <a:spLocks noGrp="1"/>
          </p:cNvSpPr>
          <p:nvPr>
            <p:ph type="body" sz="quarter" idx="36" hasCustomPrompt="1"/>
          </p:nvPr>
        </p:nvSpPr>
        <p:spPr>
          <a:xfrm>
            <a:off x="695325" y="1089025"/>
            <a:ext cx="10801350" cy="360363"/>
          </a:xfrm>
        </p:spPr>
        <p:txBody>
          <a:bodyPr lIns="0" tIns="0" rIns="0" bIns="0">
            <a:noAutofit/>
          </a:bodyPr>
          <a:lstStyle>
            <a:lvl1pPr marL="33750" indent="0">
              <a:buNone/>
              <a:defRPr sz="2000">
                <a:solidFill>
                  <a:schemeClr val="accent1"/>
                </a:solidFill>
                <a:latin typeface="+mj-lt"/>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de-DE" dirty="0" err="1"/>
              <a:t>Subtitleformat</a:t>
            </a:r>
            <a:r>
              <a:rPr lang="de-DE" dirty="0"/>
              <a:t> bearbeiten</a:t>
            </a:r>
          </a:p>
        </p:txBody>
      </p:sp>
      <p:sp>
        <p:nvSpPr>
          <p:cNvPr id="15" name="Textplatzhalter 2">
            <a:extLst>
              <a:ext uri="{FF2B5EF4-FFF2-40B4-BE49-F238E27FC236}">
                <a16:creationId xmlns:a16="http://schemas.microsoft.com/office/drawing/2014/main" id="{BE4702DA-6169-C543-E934-4CDBE07CC0DF}"/>
              </a:ext>
            </a:extLst>
          </p:cNvPr>
          <p:cNvSpPr>
            <a:spLocks noGrp="1"/>
          </p:cNvSpPr>
          <p:nvPr>
            <p:ph type="body" sz="quarter" idx="29"/>
          </p:nvPr>
        </p:nvSpPr>
        <p:spPr>
          <a:xfrm>
            <a:off x="695325" y="1449388"/>
            <a:ext cx="10801350" cy="467995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Tree>
    <p:extLst>
      <p:ext uri="{BB962C8B-B14F-4D97-AF65-F5344CB8AC3E}">
        <p14:creationId xmlns:p14="http://schemas.microsoft.com/office/powerpoint/2010/main" val="26743200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Subtitle, Content and Source">
    <p:spTree>
      <p:nvGrpSpPr>
        <p:cNvPr id="1" name=""/>
        <p:cNvGrpSpPr/>
        <p:nvPr/>
      </p:nvGrpSpPr>
      <p:grpSpPr>
        <a:xfrm>
          <a:off x="0" y="0"/>
          <a:ext cx="0" cy="0"/>
          <a:chOff x="0" y="0"/>
          <a:chExt cx="0" cy="0"/>
        </a:xfrm>
      </p:grpSpPr>
      <p:sp>
        <p:nvSpPr>
          <p:cNvPr id="19" name="Titel 18">
            <a:extLst>
              <a:ext uri="{FF2B5EF4-FFF2-40B4-BE49-F238E27FC236}">
                <a16:creationId xmlns:a16="http://schemas.microsoft.com/office/drawing/2014/main" id="{BD77036C-E8A2-7B0E-8A98-8AF7EDA305FF}"/>
              </a:ext>
            </a:extLst>
          </p:cNvPr>
          <p:cNvSpPr>
            <a:spLocks noGrp="1"/>
          </p:cNvSpPr>
          <p:nvPr>
            <p:ph type="title"/>
          </p:nvPr>
        </p:nvSpPr>
        <p:spPr/>
        <p:txBody>
          <a:bodyPr/>
          <a:lstStyle/>
          <a:p>
            <a:r>
              <a:rPr lang="de-DE"/>
              <a:t>Mastertitelformat bearbeiten</a:t>
            </a:r>
          </a:p>
        </p:txBody>
      </p:sp>
      <p:sp>
        <p:nvSpPr>
          <p:cNvPr id="3" name="Fußzeilenplatzhalter 2">
            <a:extLst>
              <a:ext uri="{FF2B5EF4-FFF2-40B4-BE49-F238E27FC236}">
                <a16:creationId xmlns:a16="http://schemas.microsoft.com/office/drawing/2014/main" id="{211D10DA-5083-DBF1-77A8-0D580ECA47B5}"/>
              </a:ext>
            </a:extLst>
          </p:cNvPr>
          <p:cNvSpPr>
            <a:spLocks noGrp="1"/>
          </p:cNvSpPr>
          <p:nvPr>
            <p:ph type="ftr" sz="quarter" idx="31"/>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682ACAC9-B081-4E5E-DA54-1EF762C07B75}"/>
              </a:ext>
            </a:extLst>
          </p:cNvPr>
          <p:cNvSpPr>
            <a:spLocks noGrp="1"/>
          </p:cNvSpPr>
          <p:nvPr>
            <p:ph type="sldNum" sz="quarter" idx="32"/>
          </p:nvPr>
        </p:nvSpPr>
        <p:spPr/>
        <p:txBody>
          <a:bodyPr/>
          <a:lstStyle/>
          <a:p>
            <a:fld id="{BA24374A-C3A8-471A-8837-3FC31668ABE5}" type="slidenum">
              <a:rPr lang="de-DE" smtClean="0"/>
              <a:pPr/>
              <a:t>‹Nr.›</a:t>
            </a:fld>
            <a:endParaRPr lang="de-DE" dirty="0"/>
          </a:p>
        </p:txBody>
      </p:sp>
      <p:sp>
        <p:nvSpPr>
          <p:cNvPr id="15" name="Textplatzhalter 33">
            <a:extLst>
              <a:ext uri="{FF2B5EF4-FFF2-40B4-BE49-F238E27FC236}">
                <a16:creationId xmlns:a16="http://schemas.microsoft.com/office/drawing/2014/main" id="{4B457343-546D-E798-E180-30BFAECBC469}"/>
              </a:ext>
            </a:extLst>
          </p:cNvPr>
          <p:cNvSpPr>
            <a:spLocks noGrp="1"/>
          </p:cNvSpPr>
          <p:nvPr>
            <p:ph type="body" sz="quarter" idx="21"/>
          </p:nvPr>
        </p:nvSpPr>
        <p:spPr>
          <a:xfrm>
            <a:off x="695325" y="6317998"/>
            <a:ext cx="7956549" cy="540001"/>
          </a:xfrm>
          <a:prstGeom prst="rect">
            <a:avLst/>
          </a:prstGeom>
        </p:spPr>
        <p:txBody>
          <a:bodyPr wrap="square" lIns="0" tIns="0" rIns="180000" bIns="0" anchor="ctr" anchorCtr="0">
            <a:normAutofit/>
          </a:bodyPr>
          <a:lstStyle>
            <a:lvl1pPr marL="0" indent="0" algn="l">
              <a:lnSpc>
                <a:spcPct val="100000"/>
              </a:lnSpc>
              <a:spcBef>
                <a:spcPts val="0"/>
              </a:spcBef>
              <a:spcAft>
                <a:spcPts val="0"/>
              </a:spcAft>
              <a:buNone/>
              <a:defRPr sz="1400" b="0" baseline="0">
                <a:solidFill>
                  <a:schemeClr val="bg1"/>
                </a:solidFill>
              </a:defRPr>
            </a:lvl1pPr>
            <a:lvl2pPr marL="357188" indent="0">
              <a:buNone/>
              <a:defRPr b="1">
                <a:solidFill>
                  <a:schemeClr val="bg1"/>
                </a:solidFill>
              </a:defRPr>
            </a:lvl2pPr>
            <a:lvl3pPr marL="627063" indent="0">
              <a:buNone/>
              <a:defRPr b="1">
                <a:solidFill>
                  <a:schemeClr val="bg1"/>
                </a:solidFill>
              </a:defRPr>
            </a:lvl3pPr>
            <a:lvl4pPr marL="895350" indent="0">
              <a:buNone/>
              <a:defRPr b="1">
                <a:solidFill>
                  <a:schemeClr val="bg1"/>
                </a:solidFill>
              </a:defRPr>
            </a:lvl4pPr>
            <a:lvl5pPr marL="1165225" indent="0">
              <a:buNone/>
              <a:defRPr b="1">
                <a:solidFill>
                  <a:schemeClr val="bg1"/>
                </a:solidFill>
              </a:defRPr>
            </a:lvl5pPr>
          </a:lstStyle>
          <a:p>
            <a:pPr lvl="0"/>
            <a:endParaRPr lang="de-DE" dirty="0"/>
          </a:p>
        </p:txBody>
      </p:sp>
      <p:sp>
        <p:nvSpPr>
          <p:cNvPr id="26" name="Textplatzhalter 25">
            <a:extLst>
              <a:ext uri="{FF2B5EF4-FFF2-40B4-BE49-F238E27FC236}">
                <a16:creationId xmlns:a16="http://schemas.microsoft.com/office/drawing/2014/main" id="{77428857-3E3E-0DB3-32FD-76665C2CF66D}"/>
              </a:ext>
            </a:extLst>
          </p:cNvPr>
          <p:cNvSpPr>
            <a:spLocks noGrp="1"/>
          </p:cNvSpPr>
          <p:nvPr>
            <p:ph type="body" sz="quarter" idx="36" hasCustomPrompt="1"/>
          </p:nvPr>
        </p:nvSpPr>
        <p:spPr>
          <a:xfrm>
            <a:off x="695325" y="1089025"/>
            <a:ext cx="10801350" cy="360363"/>
          </a:xfrm>
        </p:spPr>
        <p:txBody>
          <a:bodyPr lIns="0" tIns="0" rIns="0" bIns="0">
            <a:noAutofit/>
          </a:bodyPr>
          <a:lstStyle>
            <a:lvl1pPr marL="33750" indent="0">
              <a:buNone/>
              <a:defRPr sz="2000">
                <a:solidFill>
                  <a:schemeClr val="accent1"/>
                </a:solidFill>
                <a:latin typeface="+mj-lt"/>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de-DE" dirty="0" err="1"/>
              <a:t>Subtitleformat</a:t>
            </a:r>
            <a:r>
              <a:rPr lang="de-DE" dirty="0"/>
              <a:t> bearbeiten</a:t>
            </a:r>
          </a:p>
        </p:txBody>
      </p:sp>
      <p:sp>
        <p:nvSpPr>
          <p:cNvPr id="28" name="Textplatzhalter 8">
            <a:extLst>
              <a:ext uri="{FF2B5EF4-FFF2-40B4-BE49-F238E27FC236}">
                <a16:creationId xmlns:a16="http://schemas.microsoft.com/office/drawing/2014/main" id="{620BE56C-55F2-5172-241C-387F566466FD}"/>
              </a:ext>
            </a:extLst>
          </p:cNvPr>
          <p:cNvSpPr>
            <a:spLocks noGrp="1"/>
          </p:cNvSpPr>
          <p:nvPr>
            <p:ph type="body" sz="quarter" idx="34"/>
          </p:nvPr>
        </p:nvSpPr>
        <p:spPr>
          <a:xfrm>
            <a:off x="695325" y="1449388"/>
            <a:ext cx="10801349" cy="4056061"/>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29" name="Inhaltsplatzhalter 10">
            <a:extLst>
              <a:ext uri="{FF2B5EF4-FFF2-40B4-BE49-F238E27FC236}">
                <a16:creationId xmlns:a16="http://schemas.microsoft.com/office/drawing/2014/main" id="{62714AF4-C070-A75E-F864-D652CF850E45}"/>
              </a:ext>
            </a:extLst>
          </p:cNvPr>
          <p:cNvSpPr>
            <a:spLocks noGrp="1"/>
          </p:cNvSpPr>
          <p:nvPr>
            <p:ph sz="quarter" idx="35" hasCustomPrompt="1"/>
          </p:nvPr>
        </p:nvSpPr>
        <p:spPr>
          <a:xfrm>
            <a:off x="695325" y="5505450"/>
            <a:ext cx="10801350" cy="623888"/>
          </a:xfrm>
        </p:spPr>
        <p:txBody>
          <a:bodyPr anchor="b">
            <a:noAutofit/>
          </a:bodyPr>
          <a:lstStyle>
            <a:lvl1pPr marL="33750" indent="0">
              <a:lnSpc>
                <a:spcPct val="100000"/>
              </a:lnSpc>
              <a:spcBef>
                <a:spcPts val="100"/>
              </a:spcBef>
              <a:spcAft>
                <a:spcPts val="100"/>
              </a:spcAft>
              <a:buFont typeface="Arial" panose="020B0604020202020204" pitchFamily="34" charset="0"/>
              <a:buNone/>
              <a:defRPr sz="1000">
                <a:solidFill>
                  <a:schemeClr val="tx1">
                    <a:lumMod val="65000"/>
                    <a:lumOff val="35000"/>
                  </a:schemeClr>
                </a:solidFill>
              </a:defRPr>
            </a:lvl1pPr>
            <a:lvl2pPr marL="286163" indent="0">
              <a:buFont typeface="Arial" panose="020B0604020202020204" pitchFamily="34" charset="0"/>
              <a:buNone/>
              <a:defRPr sz="1100">
                <a:solidFill>
                  <a:schemeClr val="tx1">
                    <a:lumMod val="50000"/>
                    <a:lumOff val="50000"/>
                  </a:schemeClr>
                </a:solidFill>
              </a:defRPr>
            </a:lvl2pPr>
            <a:lvl3pPr marL="556038" indent="0">
              <a:buFont typeface="Arial" panose="020B0604020202020204" pitchFamily="34" charset="0"/>
              <a:buNone/>
              <a:defRPr sz="1100">
                <a:solidFill>
                  <a:schemeClr val="tx1">
                    <a:lumMod val="50000"/>
                    <a:lumOff val="50000"/>
                  </a:schemeClr>
                </a:solidFill>
              </a:defRPr>
            </a:lvl3pPr>
            <a:lvl4pPr marL="825913" indent="0">
              <a:buFont typeface="Arial" panose="020B0604020202020204" pitchFamily="34" charset="0"/>
              <a:buNone/>
              <a:defRPr sz="1100">
                <a:solidFill>
                  <a:schemeClr val="tx1">
                    <a:lumMod val="50000"/>
                    <a:lumOff val="50000"/>
                  </a:schemeClr>
                </a:solidFill>
              </a:defRPr>
            </a:lvl4pPr>
            <a:lvl5pPr marL="1094200" indent="0">
              <a:buFont typeface="Arial" panose="020B0604020202020204" pitchFamily="34" charset="0"/>
              <a:buNone/>
              <a:defRPr sz="1100">
                <a:solidFill>
                  <a:schemeClr val="tx1">
                    <a:lumMod val="50000"/>
                    <a:lumOff val="50000"/>
                  </a:schemeClr>
                </a:solidFill>
              </a:defRPr>
            </a:lvl5pPr>
          </a:lstStyle>
          <a:p>
            <a:pPr lvl="0"/>
            <a:r>
              <a:rPr lang="de-DE" dirty="0"/>
              <a:t>[1] Quelle</a:t>
            </a:r>
          </a:p>
        </p:txBody>
      </p:sp>
    </p:spTree>
    <p:extLst>
      <p:ext uri="{BB962C8B-B14F-4D97-AF65-F5344CB8AC3E}">
        <p14:creationId xmlns:p14="http://schemas.microsoft.com/office/powerpoint/2010/main" val="42195280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518CBDE-B184-4EA4-86DB-E669BB3BB899}"/>
              </a:ext>
            </a:extLst>
          </p:cNvPr>
          <p:cNvSpPr>
            <a:spLocks noGrp="1"/>
          </p:cNvSpPr>
          <p:nvPr>
            <p:ph type="body" idx="1"/>
          </p:nvPr>
        </p:nvSpPr>
        <p:spPr>
          <a:xfrm>
            <a:off x="695325" y="4089747"/>
            <a:ext cx="10801349" cy="2039591"/>
          </a:xfrm>
          <a:prstGeom prst="rect">
            <a:avLst/>
          </a:prstGeom>
        </p:spPr>
        <p:txBody>
          <a:bodyPr lIns="0"/>
          <a:lstStyle>
            <a:lvl1pPr marL="0" indent="0">
              <a:lnSpc>
                <a:spcPct val="100000"/>
              </a:lnSpc>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7" name="Titel 6">
            <a:extLst>
              <a:ext uri="{FF2B5EF4-FFF2-40B4-BE49-F238E27FC236}">
                <a16:creationId xmlns:a16="http://schemas.microsoft.com/office/drawing/2014/main" id="{D8D81471-A712-68FE-7391-8A8FA7A9020C}"/>
              </a:ext>
            </a:extLst>
          </p:cNvPr>
          <p:cNvSpPr>
            <a:spLocks noGrp="1"/>
          </p:cNvSpPr>
          <p:nvPr>
            <p:ph type="title"/>
          </p:nvPr>
        </p:nvSpPr>
        <p:spPr>
          <a:xfrm>
            <a:off x="695325" y="1449388"/>
            <a:ext cx="10801350" cy="2519361"/>
          </a:xfrm>
        </p:spPr>
        <p:txBody>
          <a:bodyPr>
            <a:normAutofit/>
          </a:bodyPr>
          <a:lstStyle>
            <a:lvl1pPr>
              <a:defRPr sz="3600"/>
            </a:lvl1pPr>
          </a:lstStyle>
          <a:p>
            <a:r>
              <a:rPr lang="de-DE" dirty="0"/>
              <a:t>Mastertitelformat bearbeiten</a:t>
            </a:r>
          </a:p>
        </p:txBody>
      </p:sp>
      <p:sp>
        <p:nvSpPr>
          <p:cNvPr id="18" name="Fußzeilenplatzhalter 17">
            <a:extLst>
              <a:ext uri="{FF2B5EF4-FFF2-40B4-BE49-F238E27FC236}">
                <a16:creationId xmlns:a16="http://schemas.microsoft.com/office/drawing/2014/main" id="{34CBC7D4-DC3E-5626-4F81-2E2853A7C180}"/>
              </a:ext>
            </a:extLst>
          </p:cNvPr>
          <p:cNvSpPr>
            <a:spLocks noGrp="1"/>
          </p:cNvSpPr>
          <p:nvPr>
            <p:ph type="ftr" sz="quarter" idx="23"/>
          </p:nvPr>
        </p:nvSpPr>
        <p:spPr/>
        <p:txBody>
          <a:bodyPr/>
          <a:lstStyle/>
          <a:p>
            <a:r>
              <a:rPr lang="de-DE"/>
              <a:t>Prof. Dr. Valentin Schwind</a:t>
            </a:r>
            <a:endParaRPr lang="de-DE" dirty="0"/>
          </a:p>
        </p:txBody>
      </p:sp>
      <p:sp>
        <p:nvSpPr>
          <p:cNvPr id="19" name="Foliennummernplatzhalter 18">
            <a:extLst>
              <a:ext uri="{FF2B5EF4-FFF2-40B4-BE49-F238E27FC236}">
                <a16:creationId xmlns:a16="http://schemas.microsoft.com/office/drawing/2014/main" id="{AE8FFD0C-98D3-A710-E158-A3826A7BAE39}"/>
              </a:ext>
            </a:extLst>
          </p:cNvPr>
          <p:cNvSpPr>
            <a:spLocks noGrp="1"/>
          </p:cNvSpPr>
          <p:nvPr>
            <p:ph type="sldNum" sz="quarter" idx="24"/>
          </p:nvPr>
        </p:nvSpPr>
        <p:spPr/>
        <p:txBody>
          <a:bodyPr/>
          <a:lstStyle/>
          <a:p>
            <a:fld id="{BA24374A-C3A8-471A-8837-3FC31668ABE5}" type="slidenum">
              <a:rPr lang="de-DE" smtClean="0"/>
              <a:pPr/>
              <a:t>‹Nr.›</a:t>
            </a:fld>
            <a:endParaRPr lang="de-DE" dirty="0"/>
          </a:p>
        </p:txBody>
      </p:sp>
      <p:sp>
        <p:nvSpPr>
          <p:cNvPr id="8" name="Textplatzhalter 33">
            <a:extLst>
              <a:ext uri="{FF2B5EF4-FFF2-40B4-BE49-F238E27FC236}">
                <a16:creationId xmlns:a16="http://schemas.microsoft.com/office/drawing/2014/main" id="{501200E2-CBD1-EC5C-A3E9-10FCFE692D53}"/>
              </a:ext>
            </a:extLst>
          </p:cNvPr>
          <p:cNvSpPr>
            <a:spLocks noGrp="1"/>
          </p:cNvSpPr>
          <p:nvPr>
            <p:ph type="body" sz="quarter" idx="21"/>
          </p:nvPr>
        </p:nvSpPr>
        <p:spPr>
          <a:xfrm>
            <a:off x="695325" y="6317998"/>
            <a:ext cx="7956549" cy="540001"/>
          </a:xfrm>
          <a:prstGeom prst="rect">
            <a:avLst/>
          </a:prstGeom>
        </p:spPr>
        <p:txBody>
          <a:bodyPr wrap="square" lIns="0" tIns="0" rIns="180000" bIns="0" anchor="ctr" anchorCtr="0">
            <a:normAutofit/>
          </a:bodyPr>
          <a:lstStyle>
            <a:lvl1pPr marL="0" indent="0" algn="l">
              <a:lnSpc>
                <a:spcPct val="100000"/>
              </a:lnSpc>
              <a:spcBef>
                <a:spcPts val="0"/>
              </a:spcBef>
              <a:spcAft>
                <a:spcPts val="0"/>
              </a:spcAft>
              <a:buNone/>
              <a:defRPr sz="1400" b="0" baseline="0">
                <a:solidFill>
                  <a:schemeClr val="bg1"/>
                </a:solidFill>
              </a:defRPr>
            </a:lvl1pPr>
            <a:lvl2pPr marL="357188" indent="0">
              <a:buNone/>
              <a:defRPr b="1">
                <a:solidFill>
                  <a:schemeClr val="bg1"/>
                </a:solidFill>
              </a:defRPr>
            </a:lvl2pPr>
            <a:lvl3pPr marL="627063" indent="0">
              <a:buNone/>
              <a:defRPr b="1">
                <a:solidFill>
                  <a:schemeClr val="bg1"/>
                </a:solidFill>
              </a:defRPr>
            </a:lvl3pPr>
            <a:lvl4pPr marL="895350" indent="0">
              <a:buNone/>
              <a:defRPr b="1">
                <a:solidFill>
                  <a:schemeClr val="bg1"/>
                </a:solidFill>
              </a:defRPr>
            </a:lvl4pPr>
            <a:lvl5pPr marL="1165225" indent="0">
              <a:buNone/>
              <a:defRPr b="1">
                <a:solidFill>
                  <a:schemeClr val="bg1"/>
                </a:solidFill>
              </a:defRPr>
            </a:lvl5pPr>
          </a:lstStyle>
          <a:p>
            <a:pPr lvl="0"/>
            <a:endParaRPr lang="de-DE" dirty="0"/>
          </a:p>
        </p:txBody>
      </p:sp>
    </p:spTree>
    <p:extLst>
      <p:ext uri="{BB962C8B-B14F-4D97-AF65-F5344CB8AC3E}">
        <p14:creationId xmlns:p14="http://schemas.microsoft.com/office/powerpoint/2010/main" val="4147752153"/>
      </p:ext>
    </p:extLst>
  </p:cSld>
  <p:clrMapOvr>
    <a:masterClrMapping/>
  </p:clrMapOvr>
  <p:extLst>
    <p:ext uri="{DCECCB84-F9BA-43D5-87BE-67443E8EF086}">
      <p15:sldGuideLst xmlns:p15="http://schemas.microsoft.com/office/powerpoint/2012/main">
        <p15:guide id="1" orient="horz" pos="2568"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Big Pictur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22C5E7AB-4BE1-4D53-9C5E-D580649BC061}"/>
              </a:ext>
            </a:extLst>
          </p:cNvPr>
          <p:cNvSpPr>
            <a:spLocks noGrp="1"/>
          </p:cNvSpPr>
          <p:nvPr>
            <p:ph type="pic" sz="quarter" idx="22"/>
          </p:nvPr>
        </p:nvSpPr>
        <p:spPr>
          <a:xfrm>
            <a:off x="0" y="0"/>
            <a:ext cx="12192000" cy="6308725"/>
          </a:xfrm>
          <a:prstGeom prst="rect">
            <a:avLst/>
          </a:prstGeom>
        </p:spPr>
        <p:txBody>
          <a:bodyPr anchor="ctr" anchorCtr="1"/>
          <a:lstStyle/>
          <a:p>
            <a:endParaRPr lang="de-DE" dirty="0"/>
          </a:p>
        </p:txBody>
      </p:sp>
      <p:sp>
        <p:nvSpPr>
          <p:cNvPr id="15" name="Textplatzhalter 2">
            <a:extLst>
              <a:ext uri="{FF2B5EF4-FFF2-40B4-BE49-F238E27FC236}">
                <a16:creationId xmlns:a16="http://schemas.microsoft.com/office/drawing/2014/main" id="{C8F447B0-EED4-D4D3-FE95-80EEDF4E983D}"/>
              </a:ext>
            </a:extLst>
          </p:cNvPr>
          <p:cNvSpPr>
            <a:spLocks noGrp="1"/>
          </p:cNvSpPr>
          <p:nvPr>
            <p:ph type="body" sz="quarter" idx="29" hasCustomPrompt="1"/>
          </p:nvPr>
        </p:nvSpPr>
        <p:spPr>
          <a:xfrm>
            <a:off x="695325" y="5505450"/>
            <a:ext cx="10801350" cy="623887"/>
          </a:xfrm>
          <a:prstGeom prst="rect">
            <a:avLst/>
          </a:prstGeom>
        </p:spPr>
        <p:txBody>
          <a:bodyPr anchor="b" anchorCtr="0">
            <a:normAutofit/>
          </a:bodyPr>
          <a:lstStyle>
            <a:lvl1pPr marL="33750" indent="0">
              <a:lnSpc>
                <a:spcPct val="100000"/>
              </a:lnSpc>
              <a:spcBef>
                <a:spcPts val="100"/>
              </a:spcBef>
              <a:spcAft>
                <a:spcPts val="200"/>
              </a:spcAft>
              <a:buSzPct val="100000"/>
              <a:buFont typeface="+mj-lt"/>
              <a:buNone/>
              <a:tabLst>
                <a:tab pos="2152650" algn="l"/>
              </a:tabLst>
              <a:defRPr sz="1100">
                <a:solidFill>
                  <a:schemeClr val="tx1">
                    <a:lumMod val="65000"/>
                    <a:lumOff val="35000"/>
                  </a:schemeClr>
                </a:solidFill>
              </a:defRPr>
            </a:lvl1pPr>
          </a:lstStyle>
          <a:p>
            <a:pPr lvl="0"/>
            <a:r>
              <a:rPr lang="de-DE" dirty="0"/>
              <a:t>[1] Quelle</a:t>
            </a:r>
          </a:p>
        </p:txBody>
      </p:sp>
      <p:sp>
        <p:nvSpPr>
          <p:cNvPr id="18" name="Fußzeilenplatzhalter 17">
            <a:extLst>
              <a:ext uri="{FF2B5EF4-FFF2-40B4-BE49-F238E27FC236}">
                <a16:creationId xmlns:a16="http://schemas.microsoft.com/office/drawing/2014/main" id="{934167EF-181B-96CB-4C28-D9AC9834CA49}"/>
              </a:ext>
            </a:extLst>
          </p:cNvPr>
          <p:cNvSpPr>
            <a:spLocks noGrp="1"/>
          </p:cNvSpPr>
          <p:nvPr>
            <p:ph type="ftr" sz="quarter" idx="31"/>
          </p:nvPr>
        </p:nvSpPr>
        <p:spPr/>
        <p:txBody>
          <a:bodyPr/>
          <a:lstStyle/>
          <a:p>
            <a:r>
              <a:rPr lang="de-DE"/>
              <a:t>Prof. Dr. Valentin Schwind</a:t>
            </a:r>
            <a:endParaRPr lang="de-DE" dirty="0"/>
          </a:p>
        </p:txBody>
      </p:sp>
      <p:sp>
        <p:nvSpPr>
          <p:cNvPr id="19" name="Foliennummernplatzhalter 18">
            <a:extLst>
              <a:ext uri="{FF2B5EF4-FFF2-40B4-BE49-F238E27FC236}">
                <a16:creationId xmlns:a16="http://schemas.microsoft.com/office/drawing/2014/main" id="{4F72F9FD-8FDA-EF20-7D56-3E6A703BDA94}"/>
              </a:ext>
            </a:extLst>
          </p:cNvPr>
          <p:cNvSpPr>
            <a:spLocks noGrp="1"/>
          </p:cNvSpPr>
          <p:nvPr>
            <p:ph type="sldNum" sz="quarter" idx="32"/>
          </p:nvPr>
        </p:nvSpPr>
        <p:spPr/>
        <p:txBody>
          <a:bodyPr/>
          <a:lstStyle/>
          <a:p>
            <a:fld id="{BA24374A-C3A8-471A-8837-3FC31668ABE5}" type="slidenum">
              <a:rPr lang="de-DE" smtClean="0"/>
              <a:pPr/>
              <a:t>‹Nr.›</a:t>
            </a:fld>
            <a:endParaRPr lang="de-DE" dirty="0"/>
          </a:p>
        </p:txBody>
      </p:sp>
      <p:sp>
        <p:nvSpPr>
          <p:cNvPr id="7" name="Textplatzhalter 33">
            <a:extLst>
              <a:ext uri="{FF2B5EF4-FFF2-40B4-BE49-F238E27FC236}">
                <a16:creationId xmlns:a16="http://schemas.microsoft.com/office/drawing/2014/main" id="{C6C9D6F4-FD05-1FED-2127-D6F2DBC01A4D}"/>
              </a:ext>
            </a:extLst>
          </p:cNvPr>
          <p:cNvSpPr>
            <a:spLocks noGrp="1"/>
          </p:cNvSpPr>
          <p:nvPr>
            <p:ph type="body" sz="quarter" idx="21"/>
          </p:nvPr>
        </p:nvSpPr>
        <p:spPr>
          <a:xfrm>
            <a:off x="695325" y="6317998"/>
            <a:ext cx="7956549" cy="540001"/>
          </a:xfrm>
          <a:prstGeom prst="rect">
            <a:avLst/>
          </a:prstGeom>
        </p:spPr>
        <p:txBody>
          <a:bodyPr wrap="square" lIns="0" tIns="0" rIns="180000" bIns="0" anchor="ctr" anchorCtr="0">
            <a:normAutofit/>
          </a:bodyPr>
          <a:lstStyle>
            <a:lvl1pPr marL="0" indent="0" algn="l">
              <a:lnSpc>
                <a:spcPct val="100000"/>
              </a:lnSpc>
              <a:spcBef>
                <a:spcPts val="0"/>
              </a:spcBef>
              <a:spcAft>
                <a:spcPts val="0"/>
              </a:spcAft>
              <a:buNone/>
              <a:defRPr sz="1400" b="0" baseline="0">
                <a:solidFill>
                  <a:schemeClr val="bg1"/>
                </a:solidFill>
              </a:defRPr>
            </a:lvl1pPr>
            <a:lvl2pPr marL="357188" indent="0">
              <a:buNone/>
              <a:defRPr b="1">
                <a:solidFill>
                  <a:schemeClr val="bg1"/>
                </a:solidFill>
              </a:defRPr>
            </a:lvl2pPr>
            <a:lvl3pPr marL="627063" indent="0">
              <a:buNone/>
              <a:defRPr b="1">
                <a:solidFill>
                  <a:schemeClr val="bg1"/>
                </a:solidFill>
              </a:defRPr>
            </a:lvl3pPr>
            <a:lvl4pPr marL="895350" indent="0">
              <a:buNone/>
              <a:defRPr b="1">
                <a:solidFill>
                  <a:schemeClr val="bg1"/>
                </a:solidFill>
              </a:defRPr>
            </a:lvl4pPr>
            <a:lvl5pPr marL="1165225" indent="0">
              <a:buNone/>
              <a:defRPr b="1">
                <a:solidFill>
                  <a:schemeClr val="bg1"/>
                </a:solidFill>
              </a:defRPr>
            </a:lvl5pPr>
          </a:lstStyle>
          <a:p>
            <a:pPr lvl="0"/>
            <a:endParaRPr lang="de-DE" dirty="0"/>
          </a:p>
        </p:txBody>
      </p:sp>
    </p:spTree>
    <p:extLst>
      <p:ext uri="{BB962C8B-B14F-4D97-AF65-F5344CB8AC3E}">
        <p14:creationId xmlns:p14="http://schemas.microsoft.com/office/powerpoint/2010/main" val="22851857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ig Picture Full Scree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22C5E7AB-4BE1-4D53-9C5E-D580649BC061}"/>
              </a:ext>
            </a:extLst>
          </p:cNvPr>
          <p:cNvSpPr>
            <a:spLocks noGrp="1"/>
          </p:cNvSpPr>
          <p:nvPr>
            <p:ph type="pic" sz="quarter" idx="22"/>
          </p:nvPr>
        </p:nvSpPr>
        <p:spPr>
          <a:xfrm>
            <a:off x="0" y="0"/>
            <a:ext cx="12192000" cy="6858000"/>
          </a:xfrm>
          <a:prstGeom prst="rect">
            <a:avLst/>
          </a:prstGeom>
          <a:solidFill>
            <a:schemeClr val="bg1"/>
          </a:solidFill>
        </p:spPr>
        <p:txBody>
          <a:bodyPr anchor="ctr" anchorCtr="1"/>
          <a:lstStyle/>
          <a:p>
            <a:endParaRPr lang="de-DE" dirty="0"/>
          </a:p>
        </p:txBody>
      </p:sp>
      <p:sp>
        <p:nvSpPr>
          <p:cNvPr id="15" name="Textplatzhalter 2">
            <a:extLst>
              <a:ext uri="{FF2B5EF4-FFF2-40B4-BE49-F238E27FC236}">
                <a16:creationId xmlns:a16="http://schemas.microsoft.com/office/drawing/2014/main" id="{C8F447B0-EED4-D4D3-FE95-80EEDF4E983D}"/>
              </a:ext>
            </a:extLst>
          </p:cNvPr>
          <p:cNvSpPr>
            <a:spLocks noGrp="1"/>
          </p:cNvSpPr>
          <p:nvPr>
            <p:ph type="body" sz="quarter" idx="29" hasCustomPrompt="1"/>
          </p:nvPr>
        </p:nvSpPr>
        <p:spPr>
          <a:xfrm>
            <a:off x="695325" y="5505450"/>
            <a:ext cx="10801350" cy="1238250"/>
          </a:xfrm>
          <a:prstGeom prst="rect">
            <a:avLst/>
          </a:prstGeom>
        </p:spPr>
        <p:txBody>
          <a:bodyPr anchor="b" anchorCtr="0">
            <a:normAutofit/>
          </a:bodyPr>
          <a:lstStyle>
            <a:lvl1pPr marL="33750" indent="0">
              <a:lnSpc>
                <a:spcPct val="100000"/>
              </a:lnSpc>
              <a:spcBef>
                <a:spcPts val="100"/>
              </a:spcBef>
              <a:spcAft>
                <a:spcPts val="200"/>
              </a:spcAft>
              <a:buSzPct val="100000"/>
              <a:buFont typeface="+mj-lt"/>
              <a:buNone/>
              <a:tabLst>
                <a:tab pos="2152650" algn="l"/>
              </a:tabLst>
              <a:defRPr sz="1100">
                <a:solidFill>
                  <a:schemeClr val="tx1">
                    <a:lumMod val="65000"/>
                    <a:lumOff val="35000"/>
                  </a:schemeClr>
                </a:solidFill>
              </a:defRPr>
            </a:lvl1pPr>
          </a:lstStyle>
          <a:p>
            <a:pPr lvl="0"/>
            <a:r>
              <a:rPr lang="de-DE" dirty="0"/>
              <a:t>[1] Quelle</a:t>
            </a:r>
          </a:p>
        </p:txBody>
      </p:sp>
    </p:spTree>
    <p:extLst>
      <p:ext uri="{BB962C8B-B14F-4D97-AF65-F5344CB8AC3E}">
        <p14:creationId xmlns:p14="http://schemas.microsoft.com/office/powerpoint/2010/main" val="2289492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2.svg"/><Relationship Id="rId5" Type="http://schemas.openxmlformats.org/officeDocument/2006/relationships/slideLayout" Target="../slideLayouts/slideLayout5.xml"/><Relationship Id="rId10"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hteck 1">
            <a:extLst>
              <a:ext uri="{FF2B5EF4-FFF2-40B4-BE49-F238E27FC236}">
                <a16:creationId xmlns:a16="http://schemas.microsoft.com/office/drawing/2014/main" id="{A914B142-9A3C-4A05-98CF-6ECAAF874762}"/>
              </a:ext>
            </a:extLst>
          </p:cNvPr>
          <p:cNvSpPr/>
          <p:nvPr userDrawn="1"/>
        </p:nvSpPr>
        <p:spPr>
          <a:xfrm>
            <a:off x="8662194" y="6318000"/>
            <a:ext cx="2824161" cy="540000"/>
          </a:xfrm>
          <a:prstGeom prst="rect">
            <a:avLst/>
          </a:prstGeom>
          <a:solidFill>
            <a:srgbClr val="507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2" name="Rechteck 1">
            <a:extLst>
              <a:ext uri="{FF2B5EF4-FFF2-40B4-BE49-F238E27FC236}">
                <a16:creationId xmlns:a16="http://schemas.microsoft.com/office/drawing/2014/main" id="{833A2633-E822-4B21-A181-3E155CEA4670}"/>
              </a:ext>
            </a:extLst>
          </p:cNvPr>
          <p:cNvSpPr/>
          <p:nvPr userDrawn="1"/>
        </p:nvSpPr>
        <p:spPr>
          <a:xfrm>
            <a:off x="0" y="6318000"/>
            <a:ext cx="8651874" cy="540000"/>
          </a:xfrm>
          <a:prstGeom prst="rect">
            <a:avLst/>
          </a:prstGeom>
          <a:solidFill>
            <a:srgbClr val="507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solidFill>
                <a:srgbClr val="1C5AA6"/>
              </a:solidFill>
            </a:endParaRPr>
          </a:p>
        </p:txBody>
      </p:sp>
      <p:sp>
        <p:nvSpPr>
          <p:cNvPr id="3" name="Titelplatzhalter 2">
            <a:extLst>
              <a:ext uri="{FF2B5EF4-FFF2-40B4-BE49-F238E27FC236}">
                <a16:creationId xmlns:a16="http://schemas.microsoft.com/office/drawing/2014/main" id="{BF731D93-13F4-9D67-C9CE-1F9E97CAB11C}"/>
              </a:ext>
            </a:extLst>
          </p:cNvPr>
          <p:cNvSpPr>
            <a:spLocks noGrp="1"/>
          </p:cNvSpPr>
          <p:nvPr>
            <p:ph type="title"/>
          </p:nvPr>
        </p:nvSpPr>
        <p:spPr>
          <a:xfrm>
            <a:off x="695325" y="115889"/>
            <a:ext cx="10801350" cy="973136"/>
          </a:xfrm>
          <a:prstGeom prst="rect">
            <a:avLst/>
          </a:prstGeom>
        </p:spPr>
        <p:txBody>
          <a:bodyPr vert="horz" lIns="0" tIns="0" rIns="0" bIns="0" rtlCol="0" anchor="b">
            <a:normAutofit/>
          </a:bodyPr>
          <a:lstStyle/>
          <a:p>
            <a:r>
              <a:rPr lang="de-DE" dirty="0"/>
              <a:t>Mastertitelformat bearbeiten</a:t>
            </a:r>
          </a:p>
        </p:txBody>
      </p:sp>
      <p:sp>
        <p:nvSpPr>
          <p:cNvPr id="16" name="Fußzeilenplatzhalter 17">
            <a:extLst>
              <a:ext uri="{FF2B5EF4-FFF2-40B4-BE49-F238E27FC236}">
                <a16:creationId xmlns:a16="http://schemas.microsoft.com/office/drawing/2014/main" id="{905FD0EF-C3A0-B922-6CBB-A2BA32256496}"/>
              </a:ext>
            </a:extLst>
          </p:cNvPr>
          <p:cNvSpPr>
            <a:spLocks noGrp="1"/>
          </p:cNvSpPr>
          <p:nvPr>
            <p:ph type="ftr" sz="quarter" idx="3"/>
          </p:nvPr>
        </p:nvSpPr>
        <p:spPr>
          <a:xfrm>
            <a:off x="8651875" y="6318000"/>
            <a:ext cx="2844798" cy="540000"/>
          </a:xfrm>
          <a:prstGeom prst="rect">
            <a:avLst/>
          </a:prstGeom>
        </p:spPr>
        <p:txBody>
          <a:bodyPr lIns="0" tIns="0" rIns="0" bIns="0" anchor="ctr"/>
          <a:lstStyle>
            <a:lvl1pPr algn="ctr">
              <a:defRPr sz="1400">
                <a:solidFill>
                  <a:schemeClr val="bg1"/>
                </a:solidFill>
                <a:latin typeface="Roboto" panose="02000000000000000000" pitchFamily="2" charset="0"/>
                <a:ea typeface="Roboto" panose="02000000000000000000" pitchFamily="2" charset="0"/>
              </a:defRPr>
            </a:lvl1pPr>
          </a:lstStyle>
          <a:p>
            <a:r>
              <a:rPr lang="de-DE" dirty="0"/>
              <a:t>Prof. Dr. Valentin Schwind</a:t>
            </a:r>
          </a:p>
        </p:txBody>
      </p:sp>
      <p:sp>
        <p:nvSpPr>
          <p:cNvPr id="9" name="Rechteck 1">
            <a:extLst>
              <a:ext uri="{FF2B5EF4-FFF2-40B4-BE49-F238E27FC236}">
                <a16:creationId xmlns:a16="http://schemas.microsoft.com/office/drawing/2014/main" id="{F97507DC-D3D9-DABB-A11F-05341148480F}"/>
              </a:ext>
            </a:extLst>
          </p:cNvPr>
          <p:cNvSpPr/>
          <p:nvPr userDrawn="1"/>
        </p:nvSpPr>
        <p:spPr>
          <a:xfrm>
            <a:off x="11496675" y="6318000"/>
            <a:ext cx="695325" cy="540000"/>
          </a:xfrm>
          <a:prstGeom prst="rect">
            <a:avLst/>
          </a:prstGeom>
          <a:solidFill>
            <a:srgbClr val="507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7" name="Foliennummernplatzhalter 19">
            <a:extLst>
              <a:ext uri="{FF2B5EF4-FFF2-40B4-BE49-F238E27FC236}">
                <a16:creationId xmlns:a16="http://schemas.microsoft.com/office/drawing/2014/main" id="{340149BE-0D54-E3DD-8555-DC3BDC007761}"/>
              </a:ext>
            </a:extLst>
          </p:cNvPr>
          <p:cNvSpPr>
            <a:spLocks noGrp="1"/>
          </p:cNvSpPr>
          <p:nvPr>
            <p:ph type="sldNum" sz="quarter" idx="4"/>
          </p:nvPr>
        </p:nvSpPr>
        <p:spPr>
          <a:xfrm>
            <a:off x="11496674" y="6318000"/>
            <a:ext cx="695325" cy="540000"/>
          </a:xfrm>
          <a:prstGeom prst="rect">
            <a:avLst/>
          </a:prstGeom>
        </p:spPr>
        <p:txBody>
          <a:bodyPr lIns="0" tIns="0" rIns="0" bIns="0" anchor="ctr"/>
          <a:lstStyle>
            <a:lvl1pPr algn="ctr">
              <a:defRPr sz="1400">
                <a:solidFill>
                  <a:schemeClr val="bg1"/>
                </a:solidFill>
              </a:defRPr>
            </a:lvl1pPr>
          </a:lstStyle>
          <a:p>
            <a:fld id="{BA24374A-C3A8-471A-8837-3FC31668ABE5}" type="slidenum">
              <a:rPr lang="de-DE" smtClean="0"/>
              <a:pPr/>
              <a:t>‹Nr.›</a:t>
            </a:fld>
            <a:endParaRPr lang="de-DE" dirty="0"/>
          </a:p>
        </p:txBody>
      </p:sp>
      <p:sp>
        <p:nvSpPr>
          <p:cNvPr id="5" name="Textplatzhalter 4">
            <a:extLst>
              <a:ext uri="{FF2B5EF4-FFF2-40B4-BE49-F238E27FC236}">
                <a16:creationId xmlns:a16="http://schemas.microsoft.com/office/drawing/2014/main" id="{4DEA2D1A-0D86-4912-2608-4CF928FB7584}"/>
              </a:ext>
            </a:extLst>
          </p:cNvPr>
          <p:cNvSpPr>
            <a:spLocks noGrp="1"/>
          </p:cNvSpPr>
          <p:nvPr>
            <p:ph type="body" idx="1"/>
          </p:nvPr>
        </p:nvSpPr>
        <p:spPr>
          <a:xfrm>
            <a:off x="695325" y="1449389"/>
            <a:ext cx="10801350" cy="4679950"/>
          </a:xfrm>
          <a:prstGeom prst="rect">
            <a:avLst/>
          </a:prstGeom>
        </p:spPr>
        <p:txBody>
          <a:bodyPr vert="horz" lIns="91440" tIns="45720" rIns="91440" bIns="45720" rtlCol="0">
            <a:normAutofit/>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Tree>
    <p:extLst>
      <p:ext uri="{BB962C8B-B14F-4D97-AF65-F5344CB8AC3E}">
        <p14:creationId xmlns:p14="http://schemas.microsoft.com/office/powerpoint/2010/main" val="7375568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84" r:id="rId3"/>
    <p:sldLayoutId id="2147483683" r:id="rId4"/>
    <p:sldLayoutId id="2147483685" r:id="rId5"/>
    <p:sldLayoutId id="2147483651" r:id="rId6"/>
    <p:sldLayoutId id="2147483655" r:id="rId7"/>
    <p:sldLayoutId id="2147483686" r:id="rId8"/>
  </p:sldLayoutIdLst>
  <p:hf hdr="0" dt="0"/>
  <p:txStyles>
    <p:titleStyle>
      <a:lvl1pPr algn="l" defTabSz="914400" rtl="0" eaLnBrk="1" latinLnBrk="0" hangingPunct="1">
        <a:lnSpc>
          <a:spcPct val="90000"/>
        </a:lnSpc>
        <a:spcBef>
          <a:spcPct val="0"/>
        </a:spcBef>
        <a:buNone/>
        <a:defRPr sz="3200" b="0" kern="1200">
          <a:solidFill>
            <a:schemeClr val="tx1"/>
          </a:solidFill>
          <a:latin typeface="Roboto Medium" panose="02000000000000000000" pitchFamily="2" charset="0"/>
          <a:ea typeface="Roboto Medium" panose="02000000000000000000" pitchFamily="2" charset="0"/>
          <a:cs typeface="Arial" panose="020B0604020202020204" pitchFamily="34" charset="0"/>
        </a:defRPr>
      </a:lvl1pPr>
    </p:titleStyle>
    <p:bodyStyle>
      <a:lvl1pPr marL="285750" marR="0" indent="-252000" algn="l" defTabSz="284400" rtl="0" eaLnBrk="1" fontAlgn="auto" latinLnBrk="0" hangingPunct="1">
        <a:lnSpc>
          <a:spcPct val="110000"/>
        </a:lnSpc>
        <a:spcBef>
          <a:spcPts val="300"/>
        </a:spcBef>
        <a:spcAft>
          <a:spcPts val="400"/>
        </a:spcAft>
        <a:buClr>
          <a:srgbClr val="5079BC"/>
        </a:buClr>
        <a:buSzPts val="2400"/>
        <a:buFont typeface="Wingdings" panose="05000000000000000000" pitchFamily="2" charset="2"/>
        <a:buChar char="§"/>
        <a:tabLst/>
        <a:defRPr lang="de-DE" sz="2200" b="0" kern="1200" noProof="0" dirty="0" smtClean="0">
          <a:solidFill>
            <a:schemeClr val="tx1"/>
          </a:solidFill>
          <a:latin typeface="Roboto" panose="02000000000000000000" pitchFamily="2" charset="0"/>
          <a:ea typeface="Roboto" panose="02000000000000000000" pitchFamily="2" charset="0"/>
          <a:cs typeface="Arial" panose="020B0604020202020204" pitchFamily="34" charset="0"/>
        </a:defRPr>
      </a:lvl1pPr>
      <a:lvl2pPr marL="538163" indent="-252000" algn="l" defTabSz="914400" rtl="0" eaLnBrk="1" latinLnBrk="0" hangingPunct="1">
        <a:lnSpc>
          <a:spcPct val="110000"/>
        </a:lnSpc>
        <a:spcBef>
          <a:spcPts val="300"/>
        </a:spcBef>
        <a:spcAft>
          <a:spcPts val="400"/>
        </a:spcAft>
        <a:buClr>
          <a:schemeClr val="accent2"/>
        </a:buClr>
        <a:buFontTx/>
        <a:buBlip>
          <a:blip r:embed="rId10">
            <a:extLst>
              <a:ext uri="{96DAC541-7B7A-43D3-8B79-37D633B846F1}">
                <asvg:svgBlip xmlns:asvg="http://schemas.microsoft.com/office/drawing/2016/SVG/main" r:embed="rId11"/>
              </a:ext>
            </a:extLst>
          </a:blip>
        </a:buBlip>
        <a:defRPr sz="2000" kern="1200">
          <a:solidFill>
            <a:schemeClr val="tx1"/>
          </a:solidFill>
          <a:latin typeface="Roboto" panose="02000000000000000000" pitchFamily="2" charset="0"/>
          <a:ea typeface="Roboto" panose="02000000000000000000" pitchFamily="2" charset="0"/>
          <a:cs typeface="Arial" panose="020B0604020202020204" pitchFamily="34" charset="0"/>
        </a:defRPr>
      </a:lvl2pPr>
      <a:lvl3pPr marL="808038" indent="-252000" algn="l" defTabSz="914400" rtl="0" eaLnBrk="1" latinLnBrk="0" hangingPunct="1">
        <a:lnSpc>
          <a:spcPct val="110000"/>
        </a:lnSpc>
        <a:spcBef>
          <a:spcPts val="300"/>
        </a:spcBef>
        <a:spcAft>
          <a:spcPts val="400"/>
        </a:spcAft>
        <a:buClr>
          <a:schemeClr val="accent2"/>
        </a:buClr>
        <a:buFontTx/>
        <a:buBlip>
          <a:blip r:embed="rId10">
            <a:extLst>
              <a:ext uri="{96DAC541-7B7A-43D3-8B79-37D633B846F1}">
                <asvg:svgBlip xmlns:asvg="http://schemas.microsoft.com/office/drawing/2016/SVG/main" r:embed="rId11"/>
              </a:ext>
            </a:extLst>
          </a:blip>
        </a:buBlip>
        <a:defRPr sz="1800" kern="1200">
          <a:solidFill>
            <a:schemeClr val="tx1"/>
          </a:solidFill>
          <a:latin typeface="Roboto" panose="02000000000000000000" pitchFamily="2" charset="0"/>
          <a:ea typeface="Roboto" panose="02000000000000000000" pitchFamily="2" charset="0"/>
          <a:cs typeface="Arial" panose="020B0604020202020204" pitchFamily="34" charset="0"/>
        </a:defRPr>
      </a:lvl3pPr>
      <a:lvl4pPr marL="1077913" indent="-252000" algn="l" defTabSz="914400" rtl="0" eaLnBrk="1" latinLnBrk="0" hangingPunct="1">
        <a:lnSpc>
          <a:spcPct val="110000"/>
        </a:lnSpc>
        <a:spcBef>
          <a:spcPts val="300"/>
        </a:spcBef>
        <a:spcAft>
          <a:spcPts val="400"/>
        </a:spcAft>
        <a:buClr>
          <a:schemeClr val="accent2"/>
        </a:buClr>
        <a:buFontTx/>
        <a:buBlip>
          <a:blip r:embed="rId10">
            <a:extLst>
              <a:ext uri="{96DAC541-7B7A-43D3-8B79-37D633B846F1}">
                <asvg:svgBlip xmlns:asvg="http://schemas.microsoft.com/office/drawing/2016/SVG/main" r:embed="rId11"/>
              </a:ext>
            </a:extLst>
          </a:blip>
        </a:buBlip>
        <a:defRPr sz="1600" kern="1200">
          <a:solidFill>
            <a:schemeClr val="tx1"/>
          </a:solidFill>
          <a:latin typeface="Roboto" panose="02000000000000000000" pitchFamily="2" charset="0"/>
          <a:ea typeface="Roboto" panose="02000000000000000000" pitchFamily="2" charset="0"/>
          <a:cs typeface="Arial" panose="020B0604020202020204" pitchFamily="34" charset="0"/>
        </a:defRPr>
      </a:lvl4pPr>
      <a:lvl5pPr marL="1346200" indent="-252000" algn="l" defTabSz="914400" rtl="0" eaLnBrk="1" latinLnBrk="0" hangingPunct="1">
        <a:lnSpc>
          <a:spcPct val="110000"/>
        </a:lnSpc>
        <a:spcBef>
          <a:spcPts val="300"/>
        </a:spcBef>
        <a:spcAft>
          <a:spcPts val="400"/>
        </a:spcAft>
        <a:buClr>
          <a:schemeClr val="accent2"/>
        </a:buClr>
        <a:buFontTx/>
        <a:buBlip>
          <a:blip r:embed="rId10">
            <a:extLst>
              <a:ext uri="{96DAC541-7B7A-43D3-8B79-37D633B846F1}">
                <asvg:svgBlip xmlns:asvg="http://schemas.microsoft.com/office/drawing/2016/SVG/main" r:embed="rId11"/>
              </a:ext>
            </a:extLst>
          </a:blip>
        </a:buBlip>
        <a:defRPr sz="1600" kern="1200">
          <a:solidFill>
            <a:schemeClr val="tx1"/>
          </a:solidFill>
          <a:latin typeface="Roboto" panose="02000000000000000000" pitchFamily="2" charset="0"/>
          <a:ea typeface="Roboto" panose="02000000000000000000" pitchFamily="2" charset="0"/>
          <a:cs typeface="Arial" panose="020B0604020202020204" pitchFamily="34" charset="0"/>
          <a:sym typeface="Wingdings" panose="05000000000000000000" pitchFamily="2" charset="2"/>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438" userDrawn="1">
          <p15:clr>
            <a:srgbClr val="F26B43"/>
          </p15:clr>
        </p15:guide>
        <p15:guide id="2" pos="7582" userDrawn="1">
          <p15:clr>
            <a:srgbClr val="F26B43"/>
          </p15:clr>
        </p15:guide>
        <p15:guide id="3" pos="2933" userDrawn="1">
          <p15:clr>
            <a:srgbClr val="F26B43"/>
          </p15:clr>
        </p15:guide>
        <p15:guide id="4" pos="5450" userDrawn="1">
          <p15:clr>
            <a:srgbClr val="F26B43"/>
          </p15:clr>
        </p15:guide>
        <p15:guide id="5" orient="horz" pos="2500" userDrawn="1">
          <p15:clr>
            <a:srgbClr val="F26B43"/>
          </p15:clr>
        </p15:guide>
        <p15:guide id="6" orient="horz" pos="3861" userDrawn="1">
          <p15:clr>
            <a:srgbClr val="F26B43"/>
          </p15:clr>
        </p15:guide>
        <p15:guide id="7" orient="horz" pos="3974" userDrawn="1">
          <p15:clr>
            <a:srgbClr val="F26B43"/>
          </p15:clr>
        </p15:guide>
        <p15:guide id="8" orient="horz" pos="73" userDrawn="1">
          <p15:clr>
            <a:srgbClr val="F26B43"/>
          </p15:clr>
        </p15:guide>
        <p15:guide id="9" orient="horz" pos="686" userDrawn="1">
          <p15:clr>
            <a:srgbClr val="F26B43"/>
          </p15:clr>
        </p15:guide>
        <p15:guide id="10" orient="horz" pos="913" userDrawn="1">
          <p15:clr>
            <a:srgbClr val="F26B43"/>
          </p15:clr>
        </p15:guide>
        <p15:guide id="11" pos="7242" userDrawn="1">
          <p15:clr>
            <a:srgbClr val="F26B43"/>
          </p15:clr>
        </p15:guide>
        <p15:guide id="12" orient="horz" pos="79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hyperlink" Target="https://industrieanzeiger.industrie.de/technik/logistik/virtual-reality-cave-zur-materialfluss-und-lagerplanung/" TargetMode="External"/><Relationship Id="rId7" Type="http://schemas.openxmlformats.org/officeDocument/2006/relationships/image" Target="../media/image10.jpeg"/><Relationship Id="rId2" Type="http://schemas.openxmlformats.org/officeDocument/2006/relationships/hyperlink" Target="https://www.mein-erlebnis.blog/ein-tag-in-esslingen/" TargetMode="External"/><Relationship Id="rId1" Type="http://schemas.openxmlformats.org/officeDocument/2006/relationships/slideLayout" Target="../slideLayouts/slideLayout3.xml"/><Relationship Id="rId6" Type="http://schemas.openxmlformats.org/officeDocument/2006/relationships/image" Target="../media/image9.jpeg"/><Relationship Id="rId5" Type="http://schemas.openxmlformats.org/officeDocument/2006/relationships/image" Target="../media/image8.jpg"/><Relationship Id="rId10" Type="http://schemas.openxmlformats.org/officeDocument/2006/relationships/image" Target="../media/image13.jpeg"/><Relationship Id="rId4" Type="http://schemas.openxmlformats.org/officeDocument/2006/relationships/hyperlink" Target="https://www.bechtle.com/ueber-bechtle/newsroom/it-solutions/2022/fuenf-use-cases-mit-der-mixed-reality-brille-hololens-2" TargetMode="External"/><Relationship Id="rId9" Type="http://schemas.openxmlformats.org/officeDocument/2006/relationships/image" Target="../media/image12.jpeg"/></Relationships>
</file>

<file path=ppt/slides/_rels/slide4.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hyperlink" Target="https://industrieanzeiger.industrie.de/technik/logistik/virtual-reality-cave-zur-materialfluss-und-lagerplanung/" TargetMode="External"/><Relationship Id="rId7" Type="http://schemas.openxmlformats.org/officeDocument/2006/relationships/image" Target="../media/image10.jpeg"/><Relationship Id="rId2" Type="http://schemas.openxmlformats.org/officeDocument/2006/relationships/hyperlink" Target="https://www.mein-erlebnis.blog/ein-tag-in-esslingen/" TargetMode="External"/><Relationship Id="rId1" Type="http://schemas.openxmlformats.org/officeDocument/2006/relationships/slideLayout" Target="../slideLayouts/slideLayout3.xml"/><Relationship Id="rId6" Type="http://schemas.openxmlformats.org/officeDocument/2006/relationships/image" Target="../media/image9.jpeg"/><Relationship Id="rId11" Type="http://schemas.openxmlformats.org/officeDocument/2006/relationships/image" Target="../media/image14.jpeg"/><Relationship Id="rId5" Type="http://schemas.openxmlformats.org/officeDocument/2006/relationships/image" Target="../media/image8.jpg"/><Relationship Id="rId10" Type="http://schemas.openxmlformats.org/officeDocument/2006/relationships/image" Target="../media/image13.jpeg"/><Relationship Id="rId4" Type="http://schemas.openxmlformats.org/officeDocument/2006/relationships/hyperlink" Target="https://www.bechtle.com/ueber-bechtle/newsroom/it-solutions/2022/fuenf-use-cases-mit-der-mixed-reality-brille-hololens-2" TargetMode="External"/><Relationship Id="rId9" Type="http://schemas.openxmlformats.org/officeDocument/2006/relationships/image" Target="../media/image12.jpeg"/></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8.jpeg"/><Relationship Id="rId7" Type="http://schemas.openxmlformats.org/officeDocument/2006/relationships/image" Target="../media/image22.jpeg"/><Relationship Id="rId2" Type="http://schemas.openxmlformats.org/officeDocument/2006/relationships/image" Target="../media/image17.jpeg"/><Relationship Id="rId1" Type="http://schemas.openxmlformats.org/officeDocument/2006/relationships/slideLayout" Target="../slideLayouts/slideLayout3.xml"/><Relationship Id="rId6" Type="http://schemas.openxmlformats.org/officeDocument/2006/relationships/image" Target="../media/image21.jpeg"/><Relationship Id="rId5" Type="http://schemas.openxmlformats.org/officeDocument/2006/relationships/image" Target="../media/image20.jpg"/><Relationship Id="rId4" Type="http://schemas.openxmlformats.org/officeDocument/2006/relationships/image" Target="../media/image19.jpeg"/></Relationships>
</file>

<file path=ppt/slides/_rels/slide7.xml.rels><?xml version="1.0" encoding="UTF-8" standalone="yes"?>
<Relationships xmlns="http://schemas.openxmlformats.org/package/2006/relationships"><Relationship Id="rId3" Type="http://schemas.openxmlformats.org/officeDocument/2006/relationships/image" Target="../media/image18.jpeg"/><Relationship Id="rId7" Type="http://schemas.openxmlformats.org/officeDocument/2006/relationships/image" Target="../media/image22.jpeg"/><Relationship Id="rId2" Type="http://schemas.openxmlformats.org/officeDocument/2006/relationships/image" Target="../media/image17.jpeg"/><Relationship Id="rId1" Type="http://schemas.openxmlformats.org/officeDocument/2006/relationships/slideLayout" Target="../slideLayouts/slideLayout3.xml"/><Relationship Id="rId6" Type="http://schemas.openxmlformats.org/officeDocument/2006/relationships/image" Target="../media/image21.jpeg"/><Relationship Id="rId5" Type="http://schemas.openxmlformats.org/officeDocument/2006/relationships/image" Target="../media/image20.jpg"/><Relationship Id="rId4" Type="http://schemas.openxmlformats.org/officeDocument/2006/relationships/image" Target="../media/image19.jpeg"/></Relationships>
</file>

<file path=ppt/slides/_rels/slide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emf"/><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3.xml"/><Relationship Id="rId4" Type="http://schemas.openxmlformats.org/officeDocument/2006/relationships/image" Target="../media/image34.png"/></Relationships>
</file>

<file path=ppt/slides/_rels/slide15.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36.wmf"/><Relationship Id="rId2" Type="http://schemas.openxmlformats.org/officeDocument/2006/relationships/oleObject" Target="../embeddings/oleObject1.bin"/><Relationship Id="rId1" Type="http://schemas.openxmlformats.org/officeDocument/2006/relationships/slideLayout" Target="../slideLayouts/slideLayout3.xml"/><Relationship Id="rId5" Type="http://schemas.openxmlformats.org/officeDocument/2006/relationships/image" Target="../media/image38.png"/><Relationship Id="rId4" Type="http://schemas.openxmlformats.org/officeDocument/2006/relationships/image" Target="../media/image37.png"/></Relationships>
</file>

<file path=ppt/slides/_rels/slide1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jpg"/><Relationship Id="rId1" Type="http://schemas.openxmlformats.org/officeDocument/2006/relationships/slideLayout" Target="../slideLayouts/slideLayout3.xml"/><Relationship Id="rId4" Type="http://schemas.microsoft.com/office/2007/relationships/hdphoto" Target="../media/hdphoto1.wdp"/></Relationships>
</file>

<file path=ppt/slides/_rels/slide18.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43.svg"/><Relationship Id="rId2" Type="http://schemas.openxmlformats.org/officeDocument/2006/relationships/image" Target="../media/image42.pn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45.svg"/><Relationship Id="rId2" Type="http://schemas.openxmlformats.org/officeDocument/2006/relationships/image" Target="../media/image44.pn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image" Target="../media/image46.pn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49.svg"/><Relationship Id="rId2" Type="http://schemas.openxmlformats.org/officeDocument/2006/relationships/image" Target="../media/image48.pn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pn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53.svg"/><Relationship Id="rId2" Type="http://schemas.openxmlformats.org/officeDocument/2006/relationships/image" Target="../media/image52.pn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53.svg"/><Relationship Id="rId2" Type="http://schemas.openxmlformats.org/officeDocument/2006/relationships/image" Target="../media/image52.png"/><Relationship Id="rId1" Type="http://schemas.openxmlformats.org/officeDocument/2006/relationships/slideLayout" Target="../slideLayouts/slideLayout3.xml"/><Relationship Id="rId5" Type="http://schemas.openxmlformats.org/officeDocument/2006/relationships/image" Target="../media/image220.png"/><Relationship Id="rId4" Type="http://schemas.openxmlformats.org/officeDocument/2006/relationships/image" Target="../media/image210.png"/></Relationships>
</file>

<file path=ppt/slides/_rels/slide26.xml.rels><?xml version="1.0" encoding="UTF-8" standalone="yes"?>
<Relationships xmlns="http://schemas.openxmlformats.org/package/2006/relationships"><Relationship Id="rId3" Type="http://schemas.openxmlformats.org/officeDocument/2006/relationships/image" Target="../media/image53.svg"/><Relationship Id="rId2" Type="http://schemas.openxmlformats.org/officeDocument/2006/relationships/image" Target="../media/image52.png"/><Relationship Id="rId1" Type="http://schemas.openxmlformats.org/officeDocument/2006/relationships/slideLayout" Target="../slideLayouts/slideLayout3.xml"/><Relationship Id="rId5" Type="http://schemas.openxmlformats.org/officeDocument/2006/relationships/image" Target="../media/image220.png"/><Relationship Id="rId4" Type="http://schemas.openxmlformats.org/officeDocument/2006/relationships/image" Target="../media/image210.png"/></Relationships>
</file>

<file path=ppt/slides/_rels/slide27.xml.rels><?xml version="1.0" encoding="UTF-8" standalone="yes"?>
<Relationships xmlns="http://schemas.openxmlformats.org/package/2006/relationships"><Relationship Id="rId3" Type="http://schemas.openxmlformats.org/officeDocument/2006/relationships/image" Target="../media/image55.svg"/><Relationship Id="rId2" Type="http://schemas.openxmlformats.org/officeDocument/2006/relationships/image" Target="../media/image54.pn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58.svg"/><Relationship Id="rId2" Type="http://schemas.openxmlformats.org/officeDocument/2006/relationships/image" Target="../media/image57.png"/><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3" Type="http://schemas.openxmlformats.org/officeDocument/2006/relationships/image" Target="../media/image60.svg"/><Relationship Id="rId2" Type="http://schemas.openxmlformats.org/officeDocument/2006/relationships/image" Target="../media/image59.png"/><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60.svg"/><Relationship Id="rId2" Type="http://schemas.openxmlformats.org/officeDocument/2006/relationships/image" Target="../media/image59.png"/><Relationship Id="rId1" Type="http://schemas.openxmlformats.org/officeDocument/2006/relationships/slideLayout" Target="../slideLayouts/slideLayout3.xml"/><Relationship Id="rId5" Type="http://schemas.openxmlformats.org/officeDocument/2006/relationships/image" Target="../media/image62.svg"/><Relationship Id="rId4" Type="http://schemas.openxmlformats.org/officeDocument/2006/relationships/image" Target="../media/image61.png"/></Relationships>
</file>

<file path=ppt/slides/_rels/slide32.xml.rels><?xml version="1.0" encoding="UTF-8" standalone="yes"?>
<Relationships xmlns="http://schemas.openxmlformats.org/package/2006/relationships"><Relationship Id="rId8" Type="http://schemas.openxmlformats.org/officeDocument/2006/relationships/image" Target="../media/image65.png"/><Relationship Id="rId3" Type="http://schemas.microsoft.com/office/2007/relationships/media" Target="../media/media2.mp4"/><Relationship Id="rId7" Type="http://schemas.openxmlformats.org/officeDocument/2006/relationships/image" Target="../media/image64.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63.jpg"/><Relationship Id="rId5" Type="http://schemas.openxmlformats.org/officeDocument/2006/relationships/slideLayout" Target="../slideLayouts/slideLayout3.xml"/><Relationship Id="rId4" Type="http://schemas.openxmlformats.org/officeDocument/2006/relationships/video" Target="../media/media2.mp4"/><Relationship Id="rId9" Type="http://schemas.openxmlformats.org/officeDocument/2006/relationships/image" Target="../media/image66.jpe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6.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3.xml"/><Relationship Id="rId4" Type="http://schemas.openxmlformats.org/officeDocument/2006/relationships/image" Target="../media/image70.png"/></Relationships>
</file>

<file path=ppt/slides/_rels/slide37.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76.gif"/><Relationship Id="rId2" Type="http://schemas.openxmlformats.org/officeDocument/2006/relationships/image" Target="../media/image75.gi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8" Type="http://schemas.openxmlformats.org/officeDocument/2006/relationships/image" Target="../media/image79.jpeg"/><Relationship Id="rId3" Type="http://schemas.openxmlformats.org/officeDocument/2006/relationships/hyperlink" Target="http://ps-old.is.tue.mpg.de/person/hirshberg" TargetMode="External"/><Relationship Id="rId7" Type="http://schemas.openxmlformats.org/officeDocument/2006/relationships/image" Target="../media/image78.jpeg"/><Relationship Id="rId2" Type="http://schemas.openxmlformats.org/officeDocument/2006/relationships/hyperlink" Target="http://ps-old.is.tue.mpg.de/person/weiss" TargetMode="External"/><Relationship Id="rId1" Type="http://schemas.openxmlformats.org/officeDocument/2006/relationships/slideLayout" Target="../slideLayouts/slideLayout3.xml"/><Relationship Id="rId6" Type="http://schemas.openxmlformats.org/officeDocument/2006/relationships/image" Target="../media/image77.png"/><Relationship Id="rId11" Type="http://schemas.openxmlformats.org/officeDocument/2006/relationships/image" Target="../media/image82.jpeg"/><Relationship Id="rId5" Type="http://schemas.openxmlformats.org/officeDocument/2006/relationships/hyperlink" Target="http://ps-old.is.tue.mpg.de/person/loper" TargetMode="External"/><Relationship Id="rId10" Type="http://schemas.openxmlformats.org/officeDocument/2006/relationships/image" Target="../media/image81.png"/><Relationship Id="rId4" Type="http://schemas.openxmlformats.org/officeDocument/2006/relationships/hyperlink" Target="http://ps-old.is.tue.mpg.de/person/black" TargetMode="External"/><Relationship Id="rId9" Type="http://schemas.openxmlformats.org/officeDocument/2006/relationships/image" Target="../media/image80.jpeg"/></Relationships>
</file>

<file path=ppt/slides/_rels/slide43.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png"/><Relationship Id="rId1" Type="http://schemas.openxmlformats.org/officeDocument/2006/relationships/slideLayout" Target="../slideLayouts/slideLayout3.xml"/><Relationship Id="rId4" Type="http://schemas.openxmlformats.org/officeDocument/2006/relationships/image" Target="../media/image85.jpeg"/></Relationships>
</file>

<file path=ppt/slides/_rels/slide44.xml.rels><?xml version="1.0" encoding="UTF-8" standalone="yes"?>
<Relationships xmlns="http://schemas.openxmlformats.org/package/2006/relationships"><Relationship Id="rId2" Type="http://schemas.openxmlformats.org/officeDocument/2006/relationships/image" Target="../media/image86.gif"/><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87.jpe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46.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91.svg"/><Relationship Id="rId2" Type="http://schemas.openxmlformats.org/officeDocument/2006/relationships/image" Target="../media/image90.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91.svg"/><Relationship Id="rId2" Type="http://schemas.openxmlformats.org/officeDocument/2006/relationships/image" Target="../media/image90.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image" Target="../media/image92.png"/><Relationship Id="rId1" Type="http://schemas.openxmlformats.org/officeDocument/2006/relationships/slideLayout" Target="../slideLayouts/slideLayout2.xml"/><Relationship Id="rId4" Type="http://schemas.openxmlformats.org/officeDocument/2006/relationships/image" Target="../media/image94.jpe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9.xml.rels><?xml version="1.0" encoding="UTF-8" standalone="yes"?>
<Relationships xmlns="http://schemas.openxmlformats.org/package/2006/relationships"><Relationship Id="rId3" Type="http://schemas.openxmlformats.org/officeDocument/2006/relationships/image" Target="../media/image91.svg"/><Relationship Id="rId2" Type="http://schemas.openxmlformats.org/officeDocument/2006/relationships/image" Target="../media/image90.png"/><Relationship Id="rId1" Type="http://schemas.openxmlformats.org/officeDocument/2006/relationships/slideLayout" Target="../slideLayouts/slideLayout3.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2.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98.svg"/><Relationship Id="rId2" Type="http://schemas.openxmlformats.org/officeDocument/2006/relationships/image" Target="../media/image1.png"/><Relationship Id="rId1" Type="http://schemas.openxmlformats.org/officeDocument/2006/relationships/slideLayout" Target="../slideLayouts/slideLayout3.xml"/><Relationship Id="rId6" Type="http://schemas.openxmlformats.org/officeDocument/2006/relationships/image" Target="../media/image97.png"/><Relationship Id="rId5" Type="http://schemas.openxmlformats.org/officeDocument/2006/relationships/image" Target="../media/image96.svg"/><Relationship Id="rId4" Type="http://schemas.openxmlformats.org/officeDocument/2006/relationships/image" Target="../media/image95.png"/></Relationships>
</file>

<file path=ppt/slides/_rels/slide63.xml.rels><?xml version="1.0" encoding="UTF-8" standalone="yes"?>
<Relationships xmlns="http://schemas.openxmlformats.org/package/2006/relationships"><Relationship Id="rId2" Type="http://schemas.openxmlformats.org/officeDocument/2006/relationships/image" Target="../media/image99.jpeg"/><Relationship Id="rId1" Type="http://schemas.openxmlformats.org/officeDocument/2006/relationships/slideLayout" Target="../slideLayouts/slideLayout3.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5.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00.jpg"/><Relationship Id="rId1" Type="http://schemas.openxmlformats.org/officeDocument/2006/relationships/slideLayout" Target="../slideLayouts/slideLayout3.xml"/></Relationships>
</file>

<file path=ppt/slides/_rels/slide66.xml.rels><?xml version="1.0" encoding="UTF-8" standalone="yes"?>
<Relationships xmlns="http://schemas.openxmlformats.org/package/2006/relationships"><Relationship Id="rId2" Type="http://schemas.openxmlformats.org/officeDocument/2006/relationships/image" Target="../media/image102.emf"/><Relationship Id="rId1" Type="http://schemas.openxmlformats.org/officeDocument/2006/relationships/slideLayout" Target="../slideLayouts/slideLayout3.xml"/></Relationships>
</file>

<file path=ppt/slides/_rels/slide67.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106.png"/><Relationship Id="rId2" Type="http://schemas.openxmlformats.org/officeDocument/2006/relationships/image" Target="../media/image1.png"/><Relationship Id="rId1" Type="http://schemas.openxmlformats.org/officeDocument/2006/relationships/slideLayout" Target="../slideLayouts/slideLayout3.xml"/><Relationship Id="rId6" Type="http://schemas.openxmlformats.org/officeDocument/2006/relationships/image" Target="../media/image105.png"/><Relationship Id="rId5" Type="http://schemas.openxmlformats.org/officeDocument/2006/relationships/image" Target="../media/image104.png"/><Relationship Id="rId4" Type="http://schemas.openxmlformats.org/officeDocument/2006/relationships/image" Target="../media/image103.png"/></Relationships>
</file>

<file path=ppt/slides/_rels/slide6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107.png"/></Relationships>
</file>

<file path=ppt/slides/_rels/slide69.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08.emf"/><Relationship Id="rId1" Type="http://schemas.openxmlformats.org/officeDocument/2006/relationships/slideLayout" Target="../slideLayouts/slideLayout3.xml"/></Relationships>
</file>

<file path=ppt/slides/_rels/slide7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microsoft.com/office/2007/relationships/media" Target="../media/media4.mp4"/><Relationship Id="rId1" Type="http://schemas.openxmlformats.org/officeDocument/2006/relationships/video" Target="NULL" TargetMode="External"/><Relationship Id="rId4" Type="http://schemas.openxmlformats.org/officeDocument/2006/relationships/image" Target="../media/image110.png"/></Relationships>
</file>

<file path=ppt/slides/_rels/slide71.xml.rels><?xml version="1.0" encoding="UTF-8" standalone="yes"?>
<Relationships xmlns="http://schemas.openxmlformats.org/package/2006/relationships"><Relationship Id="rId3" Type="http://schemas.openxmlformats.org/officeDocument/2006/relationships/image" Target="../media/image112.jpeg"/><Relationship Id="rId2" Type="http://schemas.openxmlformats.org/officeDocument/2006/relationships/image" Target="../media/image111.png"/><Relationship Id="rId1" Type="http://schemas.openxmlformats.org/officeDocument/2006/relationships/slideLayout" Target="../slideLayouts/slideLayout3.xml"/><Relationship Id="rId4" Type="http://schemas.openxmlformats.org/officeDocument/2006/relationships/image" Target="../media/image113.png"/></Relationships>
</file>

<file path=ppt/slides/_rels/slide72.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image" Target="../media/image114.png"/><Relationship Id="rId1" Type="http://schemas.openxmlformats.org/officeDocument/2006/relationships/slideLayout" Target="../slideLayouts/slideLayout3.xml"/><Relationship Id="rId4" Type="http://schemas.openxmlformats.org/officeDocument/2006/relationships/image" Target="../media/image116.png"/></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09.png"/><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09.png"/><Relationship Id="rId1" Type="http://schemas.openxmlformats.org/officeDocument/2006/relationships/slideLayout" Target="../slideLayouts/slideLayout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platzhalter 10">
            <a:extLst>
              <a:ext uri="{FF2B5EF4-FFF2-40B4-BE49-F238E27FC236}">
                <a16:creationId xmlns:a16="http://schemas.microsoft.com/office/drawing/2014/main" id="{027AEEF4-B1F1-A532-EBA0-3D1ED4195ACD}"/>
              </a:ext>
            </a:extLst>
          </p:cNvPr>
          <p:cNvSpPr>
            <a:spLocks noGrp="1"/>
          </p:cNvSpPr>
          <p:nvPr>
            <p:ph type="body" sz="quarter" idx="21"/>
          </p:nvPr>
        </p:nvSpPr>
        <p:spPr>
          <a:xfrm>
            <a:off x="1806129" y="6317998"/>
            <a:ext cx="6845745" cy="540001"/>
          </a:xfrm>
        </p:spPr>
        <p:txBody>
          <a:bodyPr>
            <a:normAutofit/>
          </a:bodyPr>
          <a:lstStyle/>
          <a:p>
            <a:r>
              <a:rPr lang="en-US" sz="1200" dirty="0"/>
              <a:t>The following content is licensed under a Creative Commons Attribution 4.0 International license (CC BY-SA 4.0)</a:t>
            </a:r>
          </a:p>
        </p:txBody>
      </p:sp>
      <p:sp>
        <p:nvSpPr>
          <p:cNvPr id="22" name="Untertitel 21">
            <a:extLst>
              <a:ext uri="{FF2B5EF4-FFF2-40B4-BE49-F238E27FC236}">
                <a16:creationId xmlns:a16="http://schemas.microsoft.com/office/drawing/2014/main" id="{2A9E134A-6386-E5DC-8BB2-7350FB346F5D}"/>
              </a:ext>
            </a:extLst>
          </p:cNvPr>
          <p:cNvSpPr>
            <a:spLocks noGrp="1"/>
          </p:cNvSpPr>
          <p:nvPr>
            <p:ph type="subTitle" idx="1"/>
          </p:nvPr>
        </p:nvSpPr>
        <p:spPr/>
        <p:txBody>
          <a:bodyPr/>
          <a:lstStyle/>
          <a:p>
            <a:r>
              <a:rPr lang="de-DE" sz="1800" dirty="0"/>
              <a:t>Human-Computer Interaction </a:t>
            </a:r>
            <a:r>
              <a:rPr lang="de-DE" sz="1800" dirty="0" err="1"/>
              <a:t>Lecture</a:t>
            </a:r>
            <a:endParaRPr lang="de-DE" dirty="0"/>
          </a:p>
        </p:txBody>
      </p:sp>
      <p:pic>
        <p:nvPicPr>
          <p:cNvPr id="26" name="Bildplatzhalter 25" descr="Frankfurt UAS Logo">
            <a:extLst>
              <a:ext uri="{FF2B5EF4-FFF2-40B4-BE49-F238E27FC236}">
                <a16:creationId xmlns:a16="http://schemas.microsoft.com/office/drawing/2014/main" id="{B67F61A0-498D-B3E3-81B5-D2F1481BEAE2}"/>
              </a:ext>
            </a:extLst>
          </p:cNvPr>
          <p:cNvPicPr>
            <a:picLocks noGrp="1" noChangeAspect="1"/>
          </p:cNvPicPr>
          <p:nvPr>
            <p:ph type="pic" sz="quarter" idx="25"/>
          </p:nvPr>
        </p:nvPicPr>
        <p:blipFill rotWithShape="1">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l="-14803" r="-14803"/>
          <a:stretch/>
        </p:blipFill>
        <p:spPr/>
      </p:pic>
      <p:sp>
        <p:nvSpPr>
          <p:cNvPr id="21" name="Titel 20">
            <a:extLst>
              <a:ext uri="{FF2B5EF4-FFF2-40B4-BE49-F238E27FC236}">
                <a16:creationId xmlns:a16="http://schemas.microsoft.com/office/drawing/2014/main" id="{74AE008E-4998-8FBF-E060-8060811B8296}"/>
              </a:ext>
            </a:extLst>
          </p:cNvPr>
          <p:cNvSpPr>
            <a:spLocks noGrp="1"/>
          </p:cNvSpPr>
          <p:nvPr>
            <p:ph type="title"/>
          </p:nvPr>
        </p:nvSpPr>
        <p:spPr/>
        <p:txBody>
          <a:bodyPr/>
          <a:lstStyle/>
          <a:p>
            <a:r>
              <a:rPr lang="de-DE" sz="3200" dirty="0"/>
              <a:t>Mixed Reality Technologies</a:t>
            </a:r>
            <a:endParaRPr lang="de-DE" dirty="0"/>
          </a:p>
        </p:txBody>
      </p:sp>
      <p:sp>
        <p:nvSpPr>
          <p:cNvPr id="29" name="Fußzeilenplatzhalter 28">
            <a:extLst>
              <a:ext uri="{FF2B5EF4-FFF2-40B4-BE49-F238E27FC236}">
                <a16:creationId xmlns:a16="http://schemas.microsoft.com/office/drawing/2014/main" id="{1AC71F81-F602-A4C2-46BE-A340BF3ABB9D}"/>
              </a:ext>
            </a:extLst>
          </p:cNvPr>
          <p:cNvSpPr>
            <a:spLocks noGrp="1"/>
          </p:cNvSpPr>
          <p:nvPr>
            <p:ph type="ftr" sz="quarter" idx="27"/>
          </p:nvPr>
        </p:nvSpPr>
        <p:spPr/>
        <p:txBody>
          <a:bodyPr/>
          <a:lstStyle/>
          <a:p>
            <a:r>
              <a:rPr lang="de-DE" dirty="0"/>
              <a:t>Prof. Dr. Valentin Schwind</a:t>
            </a:r>
          </a:p>
        </p:txBody>
      </p:sp>
      <p:sp>
        <p:nvSpPr>
          <p:cNvPr id="10" name="Foliennummernplatzhalter 9">
            <a:extLst>
              <a:ext uri="{FF2B5EF4-FFF2-40B4-BE49-F238E27FC236}">
                <a16:creationId xmlns:a16="http://schemas.microsoft.com/office/drawing/2014/main" id="{09B34132-5F57-672E-9E99-94213FE2FAB2}"/>
              </a:ext>
            </a:extLst>
          </p:cNvPr>
          <p:cNvSpPr>
            <a:spLocks noGrp="1"/>
          </p:cNvSpPr>
          <p:nvPr>
            <p:ph type="sldNum" sz="quarter" idx="28"/>
          </p:nvPr>
        </p:nvSpPr>
        <p:spPr/>
        <p:txBody>
          <a:bodyPr/>
          <a:lstStyle/>
          <a:p>
            <a:fld id="{BA24374A-C3A8-471A-8837-3FC31668ABE5}" type="slidenum">
              <a:rPr lang="de-DE" smtClean="0"/>
              <a:pPr/>
              <a:t>1</a:t>
            </a:fld>
            <a:endParaRPr lang="de-DE" dirty="0"/>
          </a:p>
        </p:txBody>
      </p:sp>
      <p:pic>
        <p:nvPicPr>
          <p:cNvPr id="2" name="Picture 2">
            <a:extLst>
              <a:ext uri="{FF2B5EF4-FFF2-40B4-BE49-F238E27FC236}">
                <a16:creationId xmlns:a16="http://schemas.microsoft.com/office/drawing/2014/main" id="{D486E752-767E-CBF0-388D-1E6691652E0E}"/>
              </a:ext>
              <a:ext uri="{C183D7F6-B498-43B3-948B-1728B52AA6E4}">
                <adec:decorative xmlns:adec="http://schemas.microsoft.com/office/drawing/2017/decorative" val="1"/>
              </a:ext>
            </a:extLst>
          </p:cNvPr>
          <p:cNvPicPr>
            <a:picLocks noChangeAspect="1" noChangeArrowheads="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p:blipFill>
        <p:spPr bwMode="auto">
          <a:xfrm>
            <a:off x="695325" y="6432491"/>
            <a:ext cx="974974" cy="34124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7">
            <a:extLst>
              <a:ext uri="{FF2B5EF4-FFF2-40B4-BE49-F238E27FC236}">
                <a16:creationId xmlns:a16="http://schemas.microsoft.com/office/drawing/2014/main" id="{19697C04-79C1-048F-D0A4-BA18F95E2E4E}"/>
              </a:ext>
            </a:extLst>
          </p:cNvPr>
          <p:cNvSpPr/>
          <p:nvPr/>
        </p:nvSpPr>
        <p:spPr>
          <a:xfrm>
            <a:off x="0" y="5844404"/>
            <a:ext cx="12192000" cy="4027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720000" tIns="108000" rIns="720000" bIns="108000" rtlCol="0" anchor="b" anchorCtr="0">
            <a:spAutoFit/>
          </a:bodyPr>
          <a:lstStyle/>
          <a:p>
            <a:r>
              <a:rPr lang="en-US" sz="1200" dirty="0">
                <a:solidFill>
                  <a:sysClr val="windowText" lastClr="000000"/>
                </a:solidFill>
              </a:rPr>
              <a:t>Slides adapted from the Game Design Workshop by V. Schwind, Image from: https://pxhere.com/de/photo/764632</a:t>
            </a:r>
          </a:p>
        </p:txBody>
      </p:sp>
      <p:pic>
        <p:nvPicPr>
          <p:cNvPr id="7" name="Bildplatzhalter 6" descr="Ein Bild, das Person, Mann, Im Haus enthält.&#10;&#10;Automatisch generierte Beschreibung">
            <a:extLst>
              <a:ext uri="{FF2B5EF4-FFF2-40B4-BE49-F238E27FC236}">
                <a16:creationId xmlns:a16="http://schemas.microsoft.com/office/drawing/2014/main" id="{C630D902-1762-9E49-3225-D477CCBAB203}"/>
              </a:ext>
            </a:extLst>
          </p:cNvPr>
          <p:cNvPicPr>
            <a:picLocks noGrp="1" noChangeAspect="1"/>
          </p:cNvPicPr>
          <p:nvPr>
            <p:ph type="pic" sz="quarter" idx="13"/>
          </p:nvPr>
        </p:nvPicPr>
        <p:blipFill>
          <a:blip r:embed="rId7">
            <a:extLst>
              <a:ext uri="{28A0092B-C50C-407E-A947-70E740481C1C}">
                <a14:useLocalDpi xmlns:a14="http://schemas.microsoft.com/office/drawing/2010/main" val="0"/>
              </a:ext>
            </a:extLst>
          </a:blip>
          <a:srcRect t="32294" b="32294"/>
          <a:stretch>
            <a:fillRect/>
          </a:stretch>
        </p:blipFill>
        <p:spPr/>
      </p:pic>
    </p:spTree>
    <p:extLst>
      <p:ext uri="{BB962C8B-B14F-4D97-AF65-F5344CB8AC3E}">
        <p14:creationId xmlns:p14="http://schemas.microsoft.com/office/powerpoint/2010/main" val="12850476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B1EACC0-F37E-29C0-E902-DBE2C3E78A0A}"/>
              </a:ext>
            </a:extLst>
          </p:cNvPr>
          <p:cNvSpPr>
            <a:spLocks noGrp="1"/>
          </p:cNvSpPr>
          <p:nvPr>
            <p:ph type="title"/>
          </p:nvPr>
        </p:nvSpPr>
        <p:spPr/>
        <p:txBody>
          <a:bodyPr/>
          <a:lstStyle/>
          <a:p>
            <a:r>
              <a:rPr lang="de-DE" dirty="0"/>
              <a:t>Learning Goals</a:t>
            </a:r>
          </a:p>
        </p:txBody>
      </p:sp>
      <p:sp>
        <p:nvSpPr>
          <p:cNvPr id="3" name="Fußzeilenplatzhalter 2">
            <a:extLst>
              <a:ext uri="{FF2B5EF4-FFF2-40B4-BE49-F238E27FC236}">
                <a16:creationId xmlns:a16="http://schemas.microsoft.com/office/drawing/2014/main" id="{83B7E429-5A5C-5B2A-A91C-5069608502CB}"/>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AC492776-AB5D-9F33-EFEA-99A793F1522D}"/>
              </a:ext>
            </a:extLst>
          </p:cNvPr>
          <p:cNvSpPr>
            <a:spLocks noGrp="1"/>
          </p:cNvSpPr>
          <p:nvPr>
            <p:ph type="sldNum" sz="quarter" idx="28"/>
          </p:nvPr>
        </p:nvSpPr>
        <p:spPr/>
        <p:txBody>
          <a:bodyPr/>
          <a:lstStyle/>
          <a:p>
            <a:fld id="{BA24374A-C3A8-471A-8837-3FC31668ABE5}" type="slidenum">
              <a:rPr lang="de-DE" smtClean="0"/>
              <a:pPr/>
              <a:t>2</a:t>
            </a:fld>
            <a:endParaRPr lang="de-DE" dirty="0"/>
          </a:p>
        </p:txBody>
      </p:sp>
      <p:sp>
        <p:nvSpPr>
          <p:cNvPr id="5" name="Textplatzhalter 4">
            <a:extLst>
              <a:ext uri="{FF2B5EF4-FFF2-40B4-BE49-F238E27FC236}">
                <a16:creationId xmlns:a16="http://schemas.microsoft.com/office/drawing/2014/main" id="{2EBECF16-B8C3-ECB2-0B39-8D267B80AB93}"/>
              </a:ext>
            </a:extLst>
          </p:cNvPr>
          <p:cNvSpPr>
            <a:spLocks noGrp="1"/>
          </p:cNvSpPr>
          <p:nvPr>
            <p:ph type="body" sz="quarter" idx="21"/>
          </p:nvPr>
        </p:nvSpPr>
        <p:spPr/>
        <p:txBody>
          <a:bodyPr/>
          <a:lstStyle/>
          <a:p>
            <a:r>
              <a:rPr lang="de-DE" sz="1400" dirty="0"/>
              <a:t>Mixed Reality Technologies</a:t>
            </a:r>
            <a:endParaRPr lang="de-DE" dirty="0"/>
          </a:p>
        </p:txBody>
      </p:sp>
      <p:sp>
        <p:nvSpPr>
          <p:cNvPr id="6" name="Textplatzhalter 5">
            <a:extLst>
              <a:ext uri="{FF2B5EF4-FFF2-40B4-BE49-F238E27FC236}">
                <a16:creationId xmlns:a16="http://schemas.microsoft.com/office/drawing/2014/main" id="{37A51896-DB44-D1E1-6371-6F5D72D8B20F}"/>
              </a:ext>
            </a:extLst>
          </p:cNvPr>
          <p:cNvSpPr>
            <a:spLocks noGrp="1"/>
          </p:cNvSpPr>
          <p:nvPr>
            <p:ph type="body" sz="quarter" idx="29"/>
          </p:nvPr>
        </p:nvSpPr>
        <p:spPr/>
        <p:txBody>
          <a:bodyPr/>
          <a:lstStyle/>
          <a:p>
            <a:r>
              <a:rPr lang="en-US" dirty="0"/>
              <a:t>Understand …</a:t>
            </a:r>
          </a:p>
          <a:p>
            <a:pPr marL="595313" lvl="1" indent="-342900"/>
            <a:r>
              <a:rPr lang="en-US" sz="1800" dirty="0"/>
              <a:t>Why accessibility is important in HCI</a:t>
            </a:r>
          </a:p>
          <a:p>
            <a:pPr marL="595313" lvl="1" indent="-342900"/>
            <a:r>
              <a:rPr lang="en-US" sz="1800" dirty="0"/>
              <a:t>That there are legal and usability requirements</a:t>
            </a:r>
          </a:p>
          <a:p>
            <a:pPr marL="595313" lvl="1" indent="-342900"/>
            <a:r>
              <a:rPr lang="en-US" sz="1800" dirty="0"/>
              <a:t>Different types of disabilities</a:t>
            </a:r>
          </a:p>
          <a:p>
            <a:pPr marL="595313" lvl="1" indent="-342900"/>
            <a:r>
              <a:rPr lang="en-US" sz="1800" dirty="0"/>
              <a:t>Principles of universal design</a:t>
            </a:r>
          </a:p>
          <a:p>
            <a:r>
              <a:rPr lang="en-US" dirty="0"/>
              <a:t>Be able to explain …</a:t>
            </a:r>
          </a:p>
          <a:p>
            <a:pPr lvl="1"/>
            <a:r>
              <a:rPr lang="en-US" sz="2000" dirty="0"/>
              <a:t>Universal design</a:t>
            </a:r>
            <a:r>
              <a:rPr lang="en-US" dirty="0"/>
              <a:t> principles</a:t>
            </a:r>
          </a:p>
          <a:p>
            <a:pPr lvl="1"/>
            <a:r>
              <a:rPr lang="en-US" dirty="0"/>
              <a:t>Soft- and hardware for people with disabilities</a:t>
            </a:r>
          </a:p>
          <a:p>
            <a:endParaRPr lang="en-US" dirty="0"/>
          </a:p>
          <a:p>
            <a:endParaRPr lang="de-DE" dirty="0"/>
          </a:p>
          <a:p>
            <a:endParaRPr lang="de-DE" dirty="0"/>
          </a:p>
          <a:p>
            <a:endParaRPr lang="de-DE" dirty="0"/>
          </a:p>
        </p:txBody>
      </p:sp>
    </p:spTree>
    <p:extLst>
      <p:ext uri="{BB962C8B-B14F-4D97-AF65-F5344CB8AC3E}">
        <p14:creationId xmlns:p14="http://schemas.microsoft.com/office/powerpoint/2010/main" val="3290049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504C0A5-5626-1B4C-F85F-CC2A5204C70D}"/>
              </a:ext>
            </a:extLst>
          </p:cNvPr>
          <p:cNvSpPr>
            <a:spLocks noGrp="1"/>
          </p:cNvSpPr>
          <p:nvPr>
            <p:ph type="title"/>
          </p:nvPr>
        </p:nvSpPr>
        <p:spPr/>
        <p:txBody>
          <a:bodyPr/>
          <a:lstStyle/>
          <a:p>
            <a:r>
              <a:rPr lang="de-DE" dirty="0" err="1"/>
              <a:t>What</a:t>
            </a:r>
            <a:r>
              <a:rPr lang="de-DE" dirty="0"/>
              <a:t> </a:t>
            </a:r>
            <a:r>
              <a:rPr lang="de-DE" dirty="0" err="1"/>
              <a:t>is</a:t>
            </a:r>
            <a:r>
              <a:rPr lang="de-DE" dirty="0"/>
              <a:t> Mixed Reality?</a:t>
            </a:r>
          </a:p>
        </p:txBody>
      </p:sp>
      <p:sp>
        <p:nvSpPr>
          <p:cNvPr id="3" name="Fußzeilenplatzhalter 2">
            <a:extLst>
              <a:ext uri="{FF2B5EF4-FFF2-40B4-BE49-F238E27FC236}">
                <a16:creationId xmlns:a16="http://schemas.microsoft.com/office/drawing/2014/main" id="{574E4711-838A-4F1B-6875-BFE5EC6B5DFC}"/>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015FA009-6C9D-EE7A-EDB8-A4664DB7B4CA}"/>
              </a:ext>
            </a:extLst>
          </p:cNvPr>
          <p:cNvSpPr>
            <a:spLocks noGrp="1"/>
          </p:cNvSpPr>
          <p:nvPr>
            <p:ph type="sldNum" sz="quarter" idx="33"/>
          </p:nvPr>
        </p:nvSpPr>
        <p:spPr/>
        <p:txBody>
          <a:bodyPr/>
          <a:lstStyle/>
          <a:p>
            <a:fld id="{BA24374A-C3A8-471A-8837-3FC31668ABE5}" type="slidenum">
              <a:rPr lang="de-DE" smtClean="0"/>
              <a:pPr/>
              <a:t>3</a:t>
            </a:fld>
            <a:endParaRPr lang="de-DE" dirty="0"/>
          </a:p>
        </p:txBody>
      </p:sp>
      <p:sp>
        <p:nvSpPr>
          <p:cNvPr id="25" name="Textplatzhalter 24">
            <a:extLst>
              <a:ext uri="{FF2B5EF4-FFF2-40B4-BE49-F238E27FC236}">
                <a16:creationId xmlns:a16="http://schemas.microsoft.com/office/drawing/2014/main" id="{647EC15D-CD87-4865-DB23-8ED2AA22EB83}"/>
              </a:ext>
            </a:extLst>
          </p:cNvPr>
          <p:cNvSpPr>
            <a:spLocks noGrp="1"/>
          </p:cNvSpPr>
          <p:nvPr>
            <p:ph type="body" sz="quarter" idx="21"/>
          </p:nvPr>
        </p:nvSpPr>
        <p:spPr/>
        <p:txBody>
          <a:bodyPr/>
          <a:lstStyle/>
          <a:p>
            <a:r>
              <a:rPr lang="de-DE" sz="1400" dirty="0"/>
              <a:t>Mixed Reality Technologies</a:t>
            </a:r>
            <a:endParaRPr lang="de-DE" dirty="0"/>
          </a:p>
        </p:txBody>
      </p:sp>
      <p:sp>
        <p:nvSpPr>
          <p:cNvPr id="26" name="Textplatzhalter 25">
            <a:extLst>
              <a:ext uri="{FF2B5EF4-FFF2-40B4-BE49-F238E27FC236}">
                <a16:creationId xmlns:a16="http://schemas.microsoft.com/office/drawing/2014/main" id="{B9432CFC-A640-B3DA-34EF-9BB835E83A84}"/>
              </a:ext>
            </a:extLst>
          </p:cNvPr>
          <p:cNvSpPr>
            <a:spLocks noGrp="1"/>
          </p:cNvSpPr>
          <p:nvPr>
            <p:ph type="body" sz="quarter" idx="34"/>
          </p:nvPr>
        </p:nvSpPr>
        <p:spPr>
          <a:xfrm>
            <a:off x="695325" y="1087419"/>
            <a:ext cx="10801349" cy="4056061"/>
          </a:xfrm>
        </p:spPr>
        <p:txBody>
          <a:bodyPr/>
          <a:lstStyle/>
          <a:p>
            <a:endParaRPr lang="de-DE"/>
          </a:p>
        </p:txBody>
      </p:sp>
      <p:sp>
        <p:nvSpPr>
          <p:cNvPr id="27" name="Inhaltsplatzhalter 26">
            <a:extLst>
              <a:ext uri="{FF2B5EF4-FFF2-40B4-BE49-F238E27FC236}">
                <a16:creationId xmlns:a16="http://schemas.microsoft.com/office/drawing/2014/main" id="{153EA664-9AC7-CF81-2772-F22B34CD60BA}"/>
              </a:ext>
            </a:extLst>
          </p:cNvPr>
          <p:cNvSpPr>
            <a:spLocks noGrp="1"/>
          </p:cNvSpPr>
          <p:nvPr>
            <p:ph sz="quarter" idx="35"/>
          </p:nvPr>
        </p:nvSpPr>
        <p:spPr/>
        <p:txBody>
          <a:bodyPr/>
          <a:lstStyle/>
          <a:p>
            <a:r>
              <a:rPr lang="en-US" sz="1000" b="0" i="0" dirty="0">
                <a:solidFill>
                  <a:srgbClr val="202122"/>
                </a:solidFill>
                <a:effectLst/>
                <a:latin typeface="Arial" panose="020B0604020202020204" pitchFamily="34" charset="0"/>
              </a:rPr>
              <a:t>[1] Milgram, Paul; H. </a:t>
            </a:r>
            <a:r>
              <a:rPr lang="en-US" sz="1000" b="0" i="0" dirty="0" err="1">
                <a:solidFill>
                  <a:srgbClr val="202122"/>
                </a:solidFill>
                <a:effectLst/>
                <a:latin typeface="Arial" panose="020B0604020202020204" pitchFamily="34" charset="0"/>
              </a:rPr>
              <a:t>Takemura</a:t>
            </a:r>
            <a:r>
              <a:rPr lang="en-US" sz="1000" b="0" i="0" dirty="0">
                <a:solidFill>
                  <a:srgbClr val="202122"/>
                </a:solidFill>
                <a:effectLst/>
                <a:latin typeface="Arial" panose="020B0604020202020204" pitchFamily="34" charset="0"/>
              </a:rPr>
              <a:t>; A. </a:t>
            </a:r>
            <a:r>
              <a:rPr lang="en-US" sz="1000" b="0" i="0" dirty="0" err="1">
                <a:solidFill>
                  <a:srgbClr val="202122"/>
                </a:solidFill>
                <a:effectLst/>
                <a:latin typeface="Arial" panose="020B0604020202020204" pitchFamily="34" charset="0"/>
              </a:rPr>
              <a:t>Utsumi</a:t>
            </a:r>
            <a:r>
              <a:rPr lang="en-US" sz="1000" b="0" i="0" dirty="0">
                <a:solidFill>
                  <a:srgbClr val="202122"/>
                </a:solidFill>
                <a:effectLst/>
                <a:latin typeface="Arial" panose="020B0604020202020204" pitchFamily="34" charset="0"/>
              </a:rPr>
              <a:t>; F. </a:t>
            </a:r>
            <a:r>
              <a:rPr lang="en-US" sz="1000" b="0" i="0" dirty="0" err="1">
                <a:solidFill>
                  <a:srgbClr val="202122"/>
                </a:solidFill>
                <a:effectLst/>
                <a:latin typeface="Arial" panose="020B0604020202020204" pitchFamily="34" charset="0"/>
              </a:rPr>
              <a:t>Kishino</a:t>
            </a:r>
            <a:r>
              <a:rPr lang="en-US" sz="1000" b="0" i="0" dirty="0">
                <a:solidFill>
                  <a:srgbClr val="202122"/>
                </a:solidFill>
                <a:effectLst/>
                <a:latin typeface="Arial" panose="020B0604020202020204" pitchFamily="34" charset="0"/>
              </a:rPr>
              <a:t> (1994). "Augmented Reality: A class of displays on the reality-virtuality continuum". Proceedings of SPIE - The International Society for Optical Engineering Vol. 2351. Retrieved 2021-06-01.</a:t>
            </a:r>
          </a:p>
          <a:p>
            <a:r>
              <a:rPr lang="en-US" dirty="0">
                <a:solidFill>
                  <a:srgbClr val="202122"/>
                </a:solidFill>
                <a:latin typeface="Arial" panose="020B0604020202020204" pitchFamily="34" charset="0"/>
              </a:rPr>
              <a:t>Images from </a:t>
            </a:r>
            <a:r>
              <a:rPr lang="en-US" dirty="0">
                <a:solidFill>
                  <a:srgbClr val="202122"/>
                </a:solidFill>
                <a:latin typeface="Arial" panose="020B0604020202020204" pitchFamily="34" charset="0"/>
                <a:hlinkClick r:id="rId2"/>
              </a:rPr>
              <a:t>https://www.mein-erlebnis.blog/ein-tag-in-esslingen/</a:t>
            </a:r>
            <a:r>
              <a:rPr lang="en-US" dirty="0">
                <a:solidFill>
                  <a:srgbClr val="202122"/>
                </a:solidFill>
                <a:latin typeface="Arial" panose="020B0604020202020204" pitchFamily="34" charset="0"/>
              </a:rPr>
              <a:t>, </a:t>
            </a:r>
            <a:r>
              <a:rPr lang="en-US" dirty="0">
                <a:solidFill>
                  <a:srgbClr val="202122"/>
                </a:solidFill>
                <a:latin typeface="Arial" panose="020B0604020202020204" pitchFamily="34" charset="0"/>
                <a:hlinkClick r:id="rId3"/>
              </a:rPr>
              <a:t>https://industrieanzeiger.industrie.de/technik/logistik/virtual-reality-cave-zur-materialfluss-und-lagerplanung/</a:t>
            </a:r>
            <a:r>
              <a:rPr lang="en-US" dirty="0">
                <a:solidFill>
                  <a:srgbClr val="202122"/>
                </a:solidFill>
                <a:latin typeface="Arial" panose="020B0604020202020204" pitchFamily="34" charset="0"/>
              </a:rPr>
              <a:t>  </a:t>
            </a:r>
            <a:r>
              <a:rPr lang="en-US" dirty="0">
                <a:solidFill>
                  <a:srgbClr val="202122"/>
                </a:solidFill>
                <a:latin typeface="Arial" panose="020B0604020202020204" pitchFamily="34" charset="0"/>
                <a:hlinkClick r:id="rId4"/>
              </a:rPr>
              <a:t>https://www.bechtle.com/ueber-bechtle/newsroom/it-solutions/2022/fuenf-use-cases-mit-der-mixed-reality-brille-hololens-2</a:t>
            </a:r>
            <a:r>
              <a:rPr lang="en-US" dirty="0">
                <a:solidFill>
                  <a:srgbClr val="202122"/>
                </a:solidFill>
                <a:latin typeface="Arial" panose="020B0604020202020204" pitchFamily="34" charset="0"/>
              </a:rPr>
              <a:t> </a:t>
            </a:r>
            <a:endParaRPr lang="de-DE" sz="1000" dirty="0"/>
          </a:p>
        </p:txBody>
      </p:sp>
      <p:pic>
        <p:nvPicPr>
          <p:cNvPr id="7" name="Grafik 6" descr="Ein Bild, das Himmel, draußen, Berg enthält.&#10;&#10;Automatisch generierte Beschreibung">
            <a:extLst>
              <a:ext uri="{FF2B5EF4-FFF2-40B4-BE49-F238E27FC236}">
                <a16:creationId xmlns:a16="http://schemas.microsoft.com/office/drawing/2014/main" id="{8F122DEE-ED43-9D8D-6C8A-AF76CB591E7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226890" y="2813540"/>
            <a:ext cx="2311200" cy="1211826"/>
          </a:xfrm>
          <a:prstGeom prst="rect">
            <a:avLst/>
          </a:prstGeom>
        </p:spPr>
      </p:pic>
      <p:pic>
        <p:nvPicPr>
          <p:cNvPr id="8" name="Picture 6" descr="Virtual-Reality-Cave zur Materialfluss- und Lagerplanung">
            <a:extLst>
              <a:ext uri="{FF2B5EF4-FFF2-40B4-BE49-F238E27FC236}">
                <a16:creationId xmlns:a16="http://schemas.microsoft.com/office/drawing/2014/main" id="{C55A180E-79D8-23A9-25B0-4B152026CFB9}"/>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0222" r="17110"/>
          <a:stretch/>
        </p:blipFill>
        <p:spPr bwMode="auto">
          <a:xfrm>
            <a:off x="6379542" y="2813540"/>
            <a:ext cx="2312623" cy="2451145"/>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Hände, die ein Tablet halten. Das Tablet zeigt relevante Orte in der Stadt auf, während im Hintergrund die Stadt liegt.">
            <a:extLst>
              <a:ext uri="{FF2B5EF4-FFF2-40B4-BE49-F238E27FC236}">
                <a16:creationId xmlns:a16="http://schemas.microsoft.com/office/drawing/2014/main" id="{EF232DE1-DFD5-91EC-E4A1-EB15430FA61C}"/>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27000" b="2783"/>
          <a:stretch/>
        </p:blipFill>
        <p:spPr bwMode="auto">
          <a:xfrm>
            <a:off x="3525440" y="2813540"/>
            <a:ext cx="2311200" cy="121713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10">
            <a:extLst>
              <a:ext uri="{FF2B5EF4-FFF2-40B4-BE49-F238E27FC236}">
                <a16:creationId xmlns:a16="http://schemas.microsoft.com/office/drawing/2014/main" id="{5CDF1ADA-6316-3774-EF14-58C0B7E8A66A}"/>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11691" b="18766"/>
          <a:stretch/>
        </p:blipFill>
        <p:spPr bwMode="auto">
          <a:xfrm>
            <a:off x="3516895" y="4074941"/>
            <a:ext cx="2311200" cy="120814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4" descr="Ein Tag in…Esslingen – MeinErlebnis.blog">
            <a:extLst>
              <a:ext uri="{FF2B5EF4-FFF2-40B4-BE49-F238E27FC236}">
                <a16:creationId xmlns:a16="http://schemas.microsoft.com/office/drawing/2014/main" id="{67B76BC2-6D14-9E78-D038-A9ECB27FF6F9}"/>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26819" r="9219"/>
          <a:stretch/>
        </p:blipFill>
        <p:spPr bwMode="auto">
          <a:xfrm>
            <a:off x="683172" y="2813540"/>
            <a:ext cx="2311200" cy="2469628"/>
          </a:xfrm>
          <a:prstGeom prst="rect">
            <a:avLst/>
          </a:prstGeom>
          <a:noFill/>
          <a:extLst>
            <a:ext uri="{909E8E84-426E-40DD-AFC4-6F175D3DCCD1}">
              <a14:hiddenFill xmlns:a14="http://schemas.microsoft.com/office/drawing/2010/main">
                <a:solidFill>
                  <a:srgbClr val="FFFFFF"/>
                </a:solidFill>
              </a14:hiddenFill>
            </a:ext>
          </a:extLst>
        </p:spPr>
      </p:pic>
      <p:cxnSp>
        <p:nvCxnSpPr>
          <p:cNvPr id="12" name="Gerade Verbindung mit Pfeil 11">
            <a:extLst>
              <a:ext uri="{FF2B5EF4-FFF2-40B4-BE49-F238E27FC236}">
                <a16:creationId xmlns:a16="http://schemas.microsoft.com/office/drawing/2014/main" id="{1B2CFD3B-85DC-6275-D1B6-78D61322236A}"/>
              </a:ext>
            </a:extLst>
          </p:cNvPr>
          <p:cNvCxnSpPr>
            <a:cxnSpLocks/>
          </p:cNvCxnSpPr>
          <p:nvPr/>
        </p:nvCxnSpPr>
        <p:spPr>
          <a:xfrm>
            <a:off x="695325" y="1926768"/>
            <a:ext cx="10801349" cy="0"/>
          </a:xfrm>
          <a:prstGeom prst="straightConnector1">
            <a:avLst/>
          </a:prstGeom>
          <a:ln w="762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3" name="Gerader Verbinder 12">
            <a:extLst>
              <a:ext uri="{FF2B5EF4-FFF2-40B4-BE49-F238E27FC236}">
                <a16:creationId xmlns:a16="http://schemas.microsoft.com/office/drawing/2014/main" id="{A362F705-7C19-0AA8-124C-130972809A7B}"/>
              </a:ext>
            </a:extLst>
          </p:cNvPr>
          <p:cNvCxnSpPr>
            <a:cxnSpLocks/>
          </p:cNvCxnSpPr>
          <p:nvPr/>
        </p:nvCxnSpPr>
        <p:spPr>
          <a:xfrm>
            <a:off x="712416" y="1503751"/>
            <a:ext cx="0" cy="846034"/>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4" name="Gerader Verbinder 13">
            <a:extLst>
              <a:ext uri="{FF2B5EF4-FFF2-40B4-BE49-F238E27FC236}">
                <a16:creationId xmlns:a16="http://schemas.microsoft.com/office/drawing/2014/main" id="{5FBBF6EF-6BF1-B2E6-35FB-BB88E478B06A}"/>
              </a:ext>
            </a:extLst>
          </p:cNvPr>
          <p:cNvCxnSpPr/>
          <p:nvPr/>
        </p:nvCxnSpPr>
        <p:spPr>
          <a:xfrm>
            <a:off x="11496674" y="1503751"/>
            <a:ext cx="0" cy="846034"/>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15" name="Textfeld 14">
            <a:extLst>
              <a:ext uri="{FF2B5EF4-FFF2-40B4-BE49-F238E27FC236}">
                <a16:creationId xmlns:a16="http://schemas.microsoft.com/office/drawing/2014/main" id="{380E4E21-4C67-2751-DE16-A13951E78325}"/>
              </a:ext>
            </a:extLst>
          </p:cNvPr>
          <p:cNvSpPr txBox="1"/>
          <p:nvPr/>
        </p:nvSpPr>
        <p:spPr>
          <a:xfrm>
            <a:off x="4924040" y="1018001"/>
            <a:ext cx="2343911" cy="523220"/>
          </a:xfrm>
          <a:prstGeom prst="rect">
            <a:avLst/>
          </a:prstGeom>
          <a:noFill/>
        </p:spPr>
        <p:txBody>
          <a:bodyPr wrap="none" rtlCol="0">
            <a:spAutoFit/>
          </a:bodyPr>
          <a:lstStyle/>
          <a:p>
            <a:r>
              <a:rPr lang="de-DE" sz="2800" dirty="0"/>
              <a:t>Mixed Reality</a:t>
            </a:r>
          </a:p>
        </p:txBody>
      </p:sp>
      <p:sp>
        <p:nvSpPr>
          <p:cNvPr id="16" name="Textfeld 15">
            <a:extLst>
              <a:ext uri="{FF2B5EF4-FFF2-40B4-BE49-F238E27FC236}">
                <a16:creationId xmlns:a16="http://schemas.microsoft.com/office/drawing/2014/main" id="{6ACFE4D6-B5B4-F9BF-1DD5-2C3A16CB2F41}"/>
              </a:ext>
            </a:extLst>
          </p:cNvPr>
          <p:cNvSpPr txBox="1"/>
          <p:nvPr/>
        </p:nvSpPr>
        <p:spPr>
          <a:xfrm>
            <a:off x="683172" y="2475578"/>
            <a:ext cx="2311200" cy="307777"/>
          </a:xfrm>
          <a:prstGeom prst="rect">
            <a:avLst/>
          </a:prstGeom>
          <a:solidFill>
            <a:schemeClr val="accent1"/>
          </a:solidFill>
        </p:spPr>
        <p:txBody>
          <a:bodyPr wrap="square" rtlCol="0">
            <a:spAutoFit/>
          </a:bodyPr>
          <a:lstStyle/>
          <a:p>
            <a:pPr algn="ctr"/>
            <a:r>
              <a:rPr lang="de-DE" sz="1400" dirty="0">
                <a:solidFill>
                  <a:schemeClr val="bg1"/>
                </a:solidFill>
              </a:rPr>
              <a:t>Real Environment</a:t>
            </a:r>
          </a:p>
        </p:txBody>
      </p:sp>
      <p:sp>
        <p:nvSpPr>
          <p:cNvPr id="17" name="Textfeld 16">
            <a:extLst>
              <a:ext uri="{FF2B5EF4-FFF2-40B4-BE49-F238E27FC236}">
                <a16:creationId xmlns:a16="http://schemas.microsoft.com/office/drawing/2014/main" id="{F796B63B-5632-EB7A-25D7-BCC981523B5E}"/>
              </a:ext>
            </a:extLst>
          </p:cNvPr>
          <p:cNvSpPr txBox="1"/>
          <p:nvPr/>
        </p:nvSpPr>
        <p:spPr>
          <a:xfrm>
            <a:off x="3524017" y="2475578"/>
            <a:ext cx="2311200" cy="307777"/>
          </a:xfrm>
          <a:prstGeom prst="rect">
            <a:avLst/>
          </a:prstGeom>
          <a:solidFill>
            <a:schemeClr val="accent1"/>
          </a:solidFill>
        </p:spPr>
        <p:txBody>
          <a:bodyPr wrap="square" rtlCol="0">
            <a:spAutoFit/>
          </a:bodyPr>
          <a:lstStyle/>
          <a:p>
            <a:pPr algn="ctr"/>
            <a:r>
              <a:rPr lang="de-DE" sz="1400" dirty="0" err="1">
                <a:solidFill>
                  <a:schemeClr val="bg1"/>
                </a:solidFill>
              </a:rPr>
              <a:t>Augmented</a:t>
            </a:r>
            <a:r>
              <a:rPr lang="de-DE" sz="1400" dirty="0">
                <a:solidFill>
                  <a:schemeClr val="bg1"/>
                </a:solidFill>
              </a:rPr>
              <a:t> Reality (AR)</a:t>
            </a:r>
          </a:p>
        </p:txBody>
      </p:sp>
      <p:sp>
        <p:nvSpPr>
          <p:cNvPr id="18" name="Textfeld 17">
            <a:extLst>
              <a:ext uri="{FF2B5EF4-FFF2-40B4-BE49-F238E27FC236}">
                <a16:creationId xmlns:a16="http://schemas.microsoft.com/office/drawing/2014/main" id="{85E27612-9299-328F-53E3-4156BFF286CF}"/>
              </a:ext>
            </a:extLst>
          </p:cNvPr>
          <p:cNvSpPr txBox="1"/>
          <p:nvPr/>
        </p:nvSpPr>
        <p:spPr>
          <a:xfrm>
            <a:off x="6379543" y="2475578"/>
            <a:ext cx="2319686" cy="307777"/>
          </a:xfrm>
          <a:prstGeom prst="rect">
            <a:avLst/>
          </a:prstGeom>
          <a:solidFill>
            <a:schemeClr val="accent1"/>
          </a:solidFill>
        </p:spPr>
        <p:txBody>
          <a:bodyPr wrap="square" rtlCol="0">
            <a:spAutoFit/>
          </a:bodyPr>
          <a:lstStyle/>
          <a:p>
            <a:pPr algn="ctr"/>
            <a:r>
              <a:rPr lang="de-DE" sz="1400" dirty="0" err="1">
                <a:solidFill>
                  <a:schemeClr val="bg1"/>
                </a:solidFill>
              </a:rPr>
              <a:t>Augmented</a:t>
            </a:r>
            <a:r>
              <a:rPr lang="de-DE" sz="1400" dirty="0">
                <a:solidFill>
                  <a:schemeClr val="bg1"/>
                </a:solidFill>
              </a:rPr>
              <a:t> </a:t>
            </a:r>
            <a:r>
              <a:rPr lang="de-DE" sz="1400" dirty="0" err="1">
                <a:solidFill>
                  <a:schemeClr val="bg1"/>
                </a:solidFill>
              </a:rPr>
              <a:t>Virtuality</a:t>
            </a:r>
            <a:r>
              <a:rPr lang="de-DE" sz="1400" dirty="0">
                <a:solidFill>
                  <a:schemeClr val="bg1"/>
                </a:solidFill>
              </a:rPr>
              <a:t> (AV)</a:t>
            </a:r>
          </a:p>
        </p:txBody>
      </p:sp>
      <p:sp>
        <p:nvSpPr>
          <p:cNvPr id="19" name="Textfeld 18">
            <a:extLst>
              <a:ext uri="{FF2B5EF4-FFF2-40B4-BE49-F238E27FC236}">
                <a16:creationId xmlns:a16="http://schemas.microsoft.com/office/drawing/2014/main" id="{5DF0F3F7-3311-FCDA-72B1-6395D3FBEA7C}"/>
              </a:ext>
            </a:extLst>
          </p:cNvPr>
          <p:cNvSpPr txBox="1"/>
          <p:nvPr/>
        </p:nvSpPr>
        <p:spPr>
          <a:xfrm>
            <a:off x="9226890" y="2475578"/>
            <a:ext cx="2311200" cy="307777"/>
          </a:xfrm>
          <a:prstGeom prst="rect">
            <a:avLst/>
          </a:prstGeom>
          <a:solidFill>
            <a:schemeClr val="accent1"/>
          </a:solidFill>
        </p:spPr>
        <p:txBody>
          <a:bodyPr wrap="square" rtlCol="0">
            <a:spAutoFit/>
          </a:bodyPr>
          <a:lstStyle/>
          <a:p>
            <a:pPr algn="ctr"/>
            <a:r>
              <a:rPr lang="de-DE" sz="1400" dirty="0">
                <a:solidFill>
                  <a:schemeClr val="bg1"/>
                </a:solidFill>
              </a:rPr>
              <a:t>Virtual Environment</a:t>
            </a:r>
          </a:p>
        </p:txBody>
      </p:sp>
      <p:cxnSp>
        <p:nvCxnSpPr>
          <p:cNvPr id="20" name="Gerade Verbindung mit Pfeil 19">
            <a:extLst>
              <a:ext uri="{FF2B5EF4-FFF2-40B4-BE49-F238E27FC236}">
                <a16:creationId xmlns:a16="http://schemas.microsoft.com/office/drawing/2014/main" id="{28CC8E34-EB81-67F8-ADB1-C9B7A736F8D6}"/>
              </a:ext>
            </a:extLst>
          </p:cNvPr>
          <p:cNvCxnSpPr>
            <a:cxnSpLocks/>
          </p:cNvCxnSpPr>
          <p:nvPr/>
        </p:nvCxnSpPr>
        <p:spPr>
          <a:xfrm>
            <a:off x="1652476" y="2198809"/>
            <a:ext cx="1040896" cy="0"/>
          </a:xfrm>
          <a:prstGeom prst="straightConnector1">
            <a:avLst/>
          </a:prstGeom>
          <a:ln w="76200">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1" name="Gerade Verbindung mit Pfeil 20">
            <a:extLst>
              <a:ext uri="{FF2B5EF4-FFF2-40B4-BE49-F238E27FC236}">
                <a16:creationId xmlns:a16="http://schemas.microsoft.com/office/drawing/2014/main" id="{7892A2DE-DB88-2AF7-01F1-30749151DAFF}"/>
              </a:ext>
            </a:extLst>
          </p:cNvPr>
          <p:cNvCxnSpPr>
            <a:cxnSpLocks/>
          </p:cNvCxnSpPr>
          <p:nvPr/>
        </p:nvCxnSpPr>
        <p:spPr>
          <a:xfrm flipH="1">
            <a:off x="9454229" y="2198809"/>
            <a:ext cx="1085293" cy="0"/>
          </a:xfrm>
          <a:prstGeom prst="straightConnector1">
            <a:avLst/>
          </a:prstGeom>
          <a:ln w="76200">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22" name="Rechteck 50">
            <a:extLst>
              <a:ext uri="{FF2B5EF4-FFF2-40B4-BE49-F238E27FC236}">
                <a16:creationId xmlns:a16="http://schemas.microsoft.com/office/drawing/2014/main" id="{406BD114-BB43-49A5-A67C-E3F1F94A0F32}"/>
              </a:ext>
            </a:extLst>
          </p:cNvPr>
          <p:cNvSpPr/>
          <p:nvPr/>
        </p:nvSpPr>
        <p:spPr>
          <a:xfrm>
            <a:off x="1604466" y="1277236"/>
            <a:ext cx="3319574" cy="225584"/>
          </a:xfrm>
          <a:custGeom>
            <a:avLst/>
            <a:gdLst>
              <a:gd name="connsiteX0" fmla="*/ 0 w 802481"/>
              <a:gd name="connsiteY0" fmla="*/ 0 h 402431"/>
              <a:gd name="connsiteX1" fmla="*/ 802481 w 802481"/>
              <a:gd name="connsiteY1" fmla="*/ 0 h 402431"/>
              <a:gd name="connsiteX2" fmla="*/ 802481 w 802481"/>
              <a:gd name="connsiteY2" fmla="*/ 402431 h 402431"/>
              <a:gd name="connsiteX3" fmla="*/ 0 w 802481"/>
              <a:gd name="connsiteY3" fmla="*/ 402431 h 402431"/>
              <a:gd name="connsiteX4" fmla="*/ 0 w 802481"/>
              <a:gd name="connsiteY4" fmla="*/ 0 h 402431"/>
              <a:gd name="connsiteX0" fmla="*/ 0 w 802481"/>
              <a:gd name="connsiteY0" fmla="*/ 0 h 402431"/>
              <a:gd name="connsiteX1" fmla="*/ 802481 w 802481"/>
              <a:gd name="connsiteY1" fmla="*/ 0 h 402431"/>
              <a:gd name="connsiteX2" fmla="*/ 0 w 802481"/>
              <a:gd name="connsiteY2" fmla="*/ 402431 h 402431"/>
              <a:gd name="connsiteX3" fmla="*/ 0 w 802481"/>
              <a:gd name="connsiteY3" fmla="*/ 0 h 402431"/>
              <a:gd name="connsiteX0" fmla="*/ 0 w 893921"/>
              <a:gd name="connsiteY0" fmla="*/ 402431 h 402431"/>
              <a:gd name="connsiteX1" fmla="*/ 0 w 893921"/>
              <a:gd name="connsiteY1" fmla="*/ 0 h 402431"/>
              <a:gd name="connsiteX2" fmla="*/ 893921 w 893921"/>
              <a:gd name="connsiteY2" fmla="*/ 91440 h 402431"/>
              <a:gd name="connsiteX0" fmla="*/ 0 w 891540"/>
              <a:gd name="connsiteY0" fmla="*/ 402431 h 402431"/>
              <a:gd name="connsiteX1" fmla="*/ 0 w 891540"/>
              <a:gd name="connsiteY1" fmla="*/ 0 h 402431"/>
              <a:gd name="connsiteX2" fmla="*/ 891540 w 891540"/>
              <a:gd name="connsiteY2" fmla="*/ 3334 h 402431"/>
            </a:gdLst>
            <a:ahLst/>
            <a:cxnLst>
              <a:cxn ang="0">
                <a:pos x="connsiteX0" y="connsiteY0"/>
              </a:cxn>
              <a:cxn ang="0">
                <a:pos x="connsiteX1" y="connsiteY1"/>
              </a:cxn>
              <a:cxn ang="0">
                <a:pos x="connsiteX2" y="connsiteY2"/>
              </a:cxn>
            </a:cxnLst>
            <a:rect l="l" t="t" r="r" b="b"/>
            <a:pathLst>
              <a:path w="891540" h="402431">
                <a:moveTo>
                  <a:pt x="0" y="402431"/>
                </a:moveTo>
                <a:lnTo>
                  <a:pt x="0" y="0"/>
                </a:lnTo>
                <a:lnTo>
                  <a:pt x="891540" y="3334"/>
                </a:lnTo>
              </a:path>
            </a:pathLst>
          </a:cu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3" name="Rechteck 50">
            <a:extLst>
              <a:ext uri="{FF2B5EF4-FFF2-40B4-BE49-F238E27FC236}">
                <a16:creationId xmlns:a16="http://schemas.microsoft.com/office/drawing/2014/main" id="{433473E3-9087-6ED2-C0C8-090597F27BEA}"/>
              </a:ext>
            </a:extLst>
          </p:cNvPr>
          <p:cNvSpPr/>
          <p:nvPr/>
        </p:nvSpPr>
        <p:spPr>
          <a:xfrm flipH="1">
            <a:off x="7219123" y="1267943"/>
            <a:ext cx="3319574" cy="225584"/>
          </a:xfrm>
          <a:custGeom>
            <a:avLst/>
            <a:gdLst>
              <a:gd name="connsiteX0" fmla="*/ 0 w 802481"/>
              <a:gd name="connsiteY0" fmla="*/ 0 h 402431"/>
              <a:gd name="connsiteX1" fmla="*/ 802481 w 802481"/>
              <a:gd name="connsiteY1" fmla="*/ 0 h 402431"/>
              <a:gd name="connsiteX2" fmla="*/ 802481 w 802481"/>
              <a:gd name="connsiteY2" fmla="*/ 402431 h 402431"/>
              <a:gd name="connsiteX3" fmla="*/ 0 w 802481"/>
              <a:gd name="connsiteY3" fmla="*/ 402431 h 402431"/>
              <a:gd name="connsiteX4" fmla="*/ 0 w 802481"/>
              <a:gd name="connsiteY4" fmla="*/ 0 h 402431"/>
              <a:gd name="connsiteX0" fmla="*/ 0 w 802481"/>
              <a:gd name="connsiteY0" fmla="*/ 0 h 402431"/>
              <a:gd name="connsiteX1" fmla="*/ 802481 w 802481"/>
              <a:gd name="connsiteY1" fmla="*/ 0 h 402431"/>
              <a:gd name="connsiteX2" fmla="*/ 0 w 802481"/>
              <a:gd name="connsiteY2" fmla="*/ 402431 h 402431"/>
              <a:gd name="connsiteX3" fmla="*/ 0 w 802481"/>
              <a:gd name="connsiteY3" fmla="*/ 0 h 402431"/>
              <a:gd name="connsiteX0" fmla="*/ 0 w 893921"/>
              <a:gd name="connsiteY0" fmla="*/ 402431 h 402431"/>
              <a:gd name="connsiteX1" fmla="*/ 0 w 893921"/>
              <a:gd name="connsiteY1" fmla="*/ 0 h 402431"/>
              <a:gd name="connsiteX2" fmla="*/ 893921 w 893921"/>
              <a:gd name="connsiteY2" fmla="*/ 91440 h 402431"/>
              <a:gd name="connsiteX0" fmla="*/ 0 w 891540"/>
              <a:gd name="connsiteY0" fmla="*/ 402431 h 402431"/>
              <a:gd name="connsiteX1" fmla="*/ 0 w 891540"/>
              <a:gd name="connsiteY1" fmla="*/ 0 h 402431"/>
              <a:gd name="connsiteX2" fmla="*/ 891540 w 891540"/>
              <a:gd name="connsiteY2" fmla="*/ 3334 h 402431"/>
            </a:gdLst>
            <a:ahLst/>
            <a:cxnLst>
              <a:cxn ang="0">
                <a:pos x="connsiteX0" y="connsiteY0"/>
              </a:cxn>
              <a:cxn ang="0">
                <a:pos x="connsiteX1" y="connsiteY1"/>
              </a:cxn>
              <a:cxn ang="0">
                <a:pos x="connsiteX2" y="connsiteY2"/>
              </a:cxn>
            </a:cxnLst>
            <a:rect l="l" t="t" r="r" b="b"/>
            <a:pathLst>
              <a:path w="891540" h="402431">
                <a:moveTo>
                  <a:pt x="0" y="402431"/>
                </a:moveTo>
                <a:lnTo>
                  <a:pt x="0" y="0"/>
                </a:lnTo>
                <a:lnTo>
                  <a:pt x="891540" y="3334"/>
                </a:lnTo>
              </a:path>
            </a:pathLst>
          </a:cu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24" name="Grafik 23" descr="Ein Bild, das Person, Mann enthält.&#10;&#10;Automatisch generierte Beschreibung">
            <a:extLst>
              <a:ext uri="{FF2B5EF4-FFF2-40B4-BE49-F238E27FC236}">
                <a16:creationId xmlns:a16="http://schemas.microsoft.com/office/drawing/2014/main" id="{EDFE5C28-E70E-D456-D126-926E9C75C165}"/>
              </a:ext>
            </a:extLst>
          </p:cNvPr>
          <p:cNvPicPr>
            <a:picLocks noChangeAspect="1"/>
          </p:cNvPicPr>
          <p:nvPr/>
        </p:nvPicPr>
        <p:blipFill rotWithShape="1">
          <a:blip r:embed="rId10">
            <a:extLst>
              <a:ext uri="{28A0092B-C50C-407E-A947-70E740481C1C}">
                <a14:useLocalDpi xmlns:a14="http://schemas.microsoft.com/office/drawing/2010/main" val="0"/>
              </a:ext>
            </a:extLst>
          </a:blip>
          <a:srcRect t="6664" b="26467"/>
          <a:stretch/>
        </p:blipFill>
        <p:spPr>
          <a:xfrm>
            <a:off x="9226891" y="4070284"/>
            <a:ext cx="2311200" cy="1159099"/>
          </a:xfrm>
          <a:prstGeom prst="rect">
            <a:avLst/>
          </a:prstGeom>
        </p:spPr>
      </p:pic>
    </p:spTree>
    <p:extLst>
      <p:ext uri="{BB962C8B-B14F-4D97-AF65-F5344CB8AC3E}">
        <p14:creationId xmlns:p14="http://schemas.microsoft.com/office/powerpoint/2010/main" val="3736161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504C0A5-5626-1B4C-F85F-CC2A5204C70D}"/>
              </a:ext>
            </a:extLst>
          </p:cNvPr>
          <p:cNvSpPr>
            <a:spLocks noGrp="1"/>
          </p:cNvSpPr>
          <p:nvPr>
            <p:ph type="title"/>
          </p:nvPr>
        </p:nvSpPr>
        <p:spPr/>
        <p:txBody>
          <a:bodyPr/>
          <a:lstStyle/>
          <a:p>
            <a:r>
              <a:rPr lang="de-DE" dirty="0" err="1"/>
              <a:t>What</a:t>
            </a:r>
            <a:r>
              <a:rPr lang="de-DE" dirty="0"/>
              <a:t> </a:t>
            </a:r>
            <a:r>
              <a:rPr lang="de-DE" dirty="0" err="1"/>
              <a:t>is</a:t>
            </a:r>
            <a:r>
              <a:rPr lang="de-DE" dirty="0"/>
              <a:t> Mixed Reality?</a:t>
            </a:r>
          </a:p>
        </p:txBody>
      </p:sp>
      <p:sp>
        <p:nvSpPr>
          <p:cNvPr id="3" name="Fußzeilenplatzhalter 2">
            <a:extLst>
              <a:ext uri="{FF2B5EF4-FFF2-40B4-BE49-F238E27FC236}">
                <a16:creationId xmlns:a16="http://schemas.microsoft.com/office/drawing/2014/main" id="{574E4711-838A-4F1B-6875-BFE5EC6B5DFC}"/>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015FA009-6C9D-EE7A-EDB8-A4664DB7B4CA}"/>
              </a:ext>
            </a:extLst>
          </p:cNvPr>
          <p:cNvSpPr>
            <a:spLocks noGrp="1"/>
          </p:cNvSpPr>
          <p:nvPr>
            <p:ph type="sldNum" sz="quarter" idx="33"/>
          </p:nvPr>
        </p:nvSpPr>
        <p:spPr/>
        <p:txBody>
          <a:bodyPr/>
          <a:lstStyle/>
          <a:p>
            <a:fld id="{BA24374A-C3A8-471A-8837-3FC31668ABE5}" type="slidenum">
              <a:rPr lang="de-DE" smtClean="0"/>
              <a:pPr/>
              <a:t>4</a:t>
            </a:fld>
            <a:endParaRPr lang="de-DE" dirty="0"/>
          </a:p>
        </p:txBody>
      </p:sp>
      <p:sp>
        <p:nvSpPr>
          <p:cNvPr id="25" name="Textplatzhalter 24">
            <a:extLst>
              <a:ext uri="{FF2B5EF4-FFF2-40B4-BE49-F238E27FC236}">
                <a16:creationId xmlns:a16="http://schemas.microsoft.com/office/drawing/2014/main" id="{647EC15D-CD87-4865-DB23-8ED2AA22EB83}"/>
              </a:ext>
            </a:extLst>
          </p:cNvPr>
          <p:cNvSpPr>
            <a:spLocks noGrp="1"/>
          </p:cNvSpPr>
          <p:nvPr>
            <p:ph type="body" sz="quarter" idx="21"/>
          </p:nvPr>
        </p:nvSpPr>
        <p:spPr/>
        <p:txBody>
          <a:bodyPr/>
          <a:lstStyle/>
          <a:p>
            <a:r>
              <a:rPr lang="de-DE" sz="1400" dirty="0"/>
              <a:t>Mixed Reality Technologies</a:t>
            </a:r>
            <a:endParaRPr lang="de-DE" dirty="0"/>
          </a:p>
        </p:txBody>
      </p:sp>
      <p:sp>
        <p:nvSpPr>
          <p:cNvPr id="26" name="Textplatzhalter 25">
            <a:extLst>
              <a:ext uri="{FF2B5EF4-FFF2-40B4-BE49-F238E27FC236}">
                <a16:creationId xmlns:a16="http://schemas.microsoft.com/office/drawing/2014/main" id="{B9432CFC-A640-B3DA-34EF-9BB835E83A84}"/>
              </a:ext>
            </a:extLst>
          </p:cNvPr>
          <p:cNvSpPr>
            <a:spLocks noGrp="1"/>
          </p:cNvSpPr>
          <p:nvPr>
            <p:ph type="body" sz="quarter" idx="34"/>
          </p:nvPr>
        </p:nvSpPr>
        <p:spPr>
          <a:xfrm>
            <a:off x="695325" y="1087419"/>
            <a:ext cx="10801349" cy="4056061"/>
          </a:xfrm>
        </p:spPr>
        <p:txBody>
          <a:bodyPr/>
          <a:lstStyle/>
          <a:p>
            <a:endParaRPr lang="de-DE"/>
          </a:p>
        </p:txBody>
      </p:sp>
      <p:sp>
        <p:nvSpPr>
          <p:cNvPr id="27" name="Inhaltsplatzhalter 26">
            <a:extLst>
              <a:ext uri="{FF2B5EF4-FFF2-40B4-BE49-F238E27FC236}">
                <a16:creationId xmlns:a16="http://schemas.microsoft.com/office/drawing/2014/main" id="{153EA664-9AC7-CF81-2772-F22B34CD60BA}"/>
              </a:ext>
            </a:extLst>
          </p:cNvPr>
          <p:cNvSpPr>
            <a:spLocks noGrp="1"/>
          </p:cNvSpPr>
          <p:nvPr>
            <p:ph sz="quarter" idx="35"/>
          </p:nvPr>
        </p:nvSpPr>
        <p:spPr/>
        <p:txBody>
          <a:bodyPr/>
          <a:lstStyle/>
          <a:p>
            <a:r>
              <a:rPr lang="en-US" sz="1000" b="0" i="0" dirty="0">
                <a:solidFill>
                  <a:srgbClr val="202122"/>
                </a:solidFill>
                <a:effectLst/>
                <a:latin typeface="Arial" panose="020B0604020202020204" pitchFamily="34" charset="0"/>
              </a:rPr>
              <a:t>[1] Milgram, Paul; H. </a:t>
            </a:r>
            <a:r>
              <a:rPr lang="en-US" sz="1000" b="0" i="0" dirty="0" err="1">
                <a:solidFill>
                  <a:srgbClr val="202122"/>
                </a:solidFill>
                <a:effectLst/>
                <a:latin typeface="Arial" panose="020B0604020202020204" pitchFamily="34" charset="0"/>
              </a:rPr>
              <a:t>Takemura</a:t>
            </a:r>
            <a:r>
              <a:rPr lang="en-US" sz="1000" b="0" i="0" dirty="0">
                <a:solidFill>
                  <a:srgbClr val="202122"/>
                </a:solidFill>
                <a:effectLst/>
                <a:latin typeface="Arial" panose="020B0604020202020204" pitchFamily="34" charset="0"/>
              </a:rPr>
              <a:t>; A. </a:t>
            </a:r>
            <a:r>
              <a:rPr lang="en-US" sz="1000" b="0" i="0" dirty="0" err="1">
                <a:solidFill>
                  <a:srgbClr val="202122"/>
                </a:solidFill>
                <a:effectLst/>
                <a:latin typeface="Arial" panose="020B0604020202020204" pitchFamily="34" charset="0"/>
              </a:rPr>
              <a:t>Utsumi</a:t>
            </a:r>
            <a:r>
              <a:rPr lang="en-US" sz="1000" b="0" i="0" dirty="0">
                <a:solidFill>
                  <a:srgbClr val="202122"/>
                </a:solidFill>
                <a:effectLst/>
                <a:latin typeface="Arial" panose="020B0604020202020204" pitchFamily="34" charset="0"/>
              </a:rPr>
              <a:t>; F. </a:t>
            </a:r>
            <a:r>
              <a:rPr lang="en-US" sz="1000" b="0" i="0" dirty="0" err="1">
                <a:solidFill>
                  <a:srgbClr val="202122"/>
                </a:solidFill>
                <a:effectLst/>
                <a:latin typeface="Arial" panose="020B0604020202020204" pitchFamily="34" charset="0"/>
              </a:rPr>
              <a:t>Kishino</a:t>
            </a:r>
            <a:r>
              <a:rPr lang="en-US" sz="1000" b="0" i="0" dirty="0">
                <a:solidFill>
                  <a:srgbClr val="202122"/>
                </a:solidFill>
                <a:effectLst/>
                <a:latin typeface="Arial" panose="020B0604020202020204" pitchFamily="34" charset="0"/>
              </a:rPr>
              <a:t> (1994). "Augmented Reality: A class of displays on the reality-virtuality continuum". Proceedings of SPIE - The International Society for Optical Engineering Vol. 2351. Retrieved 2021-06-01.</a:t>
            </a:r>
          </a:p>
          <a:p>
            <a:r>
              <a:rPr lang="en-US" dirty="0">
                <a:solidFill>
                  <a:srgbClr val="202122"/>
                </a:solidFill>
                <a:latin typeface="Arial" panose="020B0604020202020204" pitchFamily="34" charset="0"/>
              </a:rPr>
              <a:t>Images from </a:t>
            </a:r>
            <a:r>
              <a:rPr lang="en-US" dirty="0">
                <a:solidFill>
                  <a:srgbClr val="202122"/>
                </a:solidFill>
                <a:latin typeface="Arial" panose="020B0604020202020204" pitchFamily="34" charset="0"/>
                <a:hlinkClick r:id="rId2"/>
              </a:rPr>
              <a:t>https://www.mein-erlebnis.blog/ein-tag-in-esslingen/</a:t>
            </a:r>
            <a:r>
              <a:rPr lang="en-US" dirty="0">
                <a:solidFill>
                  <a:srgbClr val="202122"/>
                </a:solidFill>
                <a:latin typeface="Arial" panose="020B0604020202020204" pitchFamily="34" charset="0"/>
              </a:rPr>
              <a:t>, </a:t>
            </a:r>
            <a:r>
              <a:rPr lang="en-US" dirty="0">
                <a:solidFill>
                  <a:srgbClr val="202122"/>
                </a:solidFill>
                <a:latin typeface="Arial" panose="020B0604020202020204" pitchFamily="34" charset="0"/>
                <a:hlinkClick r:id="rId3"/>
              </a:rPr>
              <a:t>https://industrieanzeiger.industrie.de/technik/logistik/virtual-reality-cave-zur-materialfluss-und-lagerplanung/</a:t>
            </a:r>
            <a:r>
              <a:rPr lang="en-US" dirty="0">
                <a:solidFill>
                  <a:srgbClr val="202122"/>
                </a:solidFill>
                <a:latin typeface="Arial" panose="020B0604020202020204" pitchFamily="34" charset="0"/>
              </a:rPr>
              <a:t>  </a:t>
            </a:r>
            <a:r>
              <a:rPr lang="en-US" dirty="0">
                <a:solidFill>
                  <a:srgbClr val="202122"/>
                </a:solidFill>
                <a:latin typeface="Arial" panose="020B0604020202020204" pitchFamily="34" charset="0"/>
                <a:hlinkClick r:id="rId4"/>
              </a:rPr>
              <a:t>https://www.bechtle.com/ueber-bechtle/newsroom/it-solutions/2022/fuenf-use-cases-mit-der-mixed-reality-brille-hololens-2</a:t>
            </a:r>
            <a:r>
              <a:rPr lang="en-US" dirty="0">
                <a:solidFill>
                  <a:srgbClr val="202122"/>
                </a:solidFill>
                <a:latin typeface="Arial" panose="020B0604020202020204" pitchFamily="34" charset="0"/>
              </a:rPr>
              <a:t> </a:t>
            </a:r>
            <a:endParaRPr lang="de-DE" sz="1000" dirty="0"/>
          </a:p>
        </p:txBody>
      </p:sp>
      <p:pic>
        <p:nvPicPr>
          <p:cNvPr id="7" name="Grafik 6" descr="Ein Bild, das Himmel, draußen, Berg enthält.&#10;&#10;Automatisch generierte Beschreibung">
            <a:extLst>
              <a:ext uri="{FF2B5EF4-FFF2-40B4-BE49-F238E27FC236}">
                <a16:creationId xmlns:a16="http://schemas.microsoft.com/office/drawing/2014/main" id="{8F122DEE-ED43-9D8D-6C8A-AF76CB591E7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226890" y="2813540"/>
            <a:ext cx="2311200" cy="1211826"/>
          </a:xfrm>
          <a:prstGeom prst="rect">
            <a:avLst/>
          </a:prstGeom>
        </p:spPr>
      </p:pic>
      <p:pic>
        <p:nvPicPr>
          <p:cNvPr id="8" name="Picture 6" descr="Virtual-Reality-Cave zur Materialfluss- und Lagerplanung">
            <a:extLst>
              <a:ext uri="{FF2B5EF4-FFF2-40B4-BE49-F238E27FC236}">
                <a16:creationId xmlns:a16="http://schemas.microsoft.com/office/drawing/2014/main" id="{C55A180E-79D8-23A9-25B0-4B152026CFB9}"/>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0222" r="17110"/>
          <a:stretch/>
        </p:blipFill>
        <p:spPr bwMode="auto">
          <a:xfrm>
            <a:off x="6379542" y="2813540"/>
            <a:ext cx="2312623" cy="2451145"/>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Hände, die ein Tablet halten. Das Tablet zeigt relevante Orte in der Stadt auf, während im Hintergrund die Stadt liegt.">
            <a:extLst>
              <a:ext uri="{FF2B5EF4-FFF2-40B4-BE49-F238E27FC236}">
                <a16:creationId xmlns:a16="http://schemas.microsoft.com/office/drawing/2014/main" id="{EF232DE1-DFD5-91EC-E4A1-EB15430FA61C}"/>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27000" b="2783"/>
          <a:stretch/>
        </p:blipFill>
        <p:spPr bwMode="auto">
          <a:xfrm>
            <a:off x="3525440" y="2813540"/>
            <a:ext cx="2311200" cy="121713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10">
            <a:extLst>
              <a:ext uri="{FF2B5EF4-FFF2-40B4-BE49-F238E27FC236}">
                <a16:creationId xmlns:a16="http://schemas.microsoft.com/office/drawing/2014/main" id="{5CDF1ADA-6316-3774-EF14-58C0B7E8A66A}"/>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11691" b="18766"/>
          <a:stretch/>
        </p:blipFill>
        <p:spPr bwMode="auto">
          <a:xfrm>
            <a:off x="3516895" y="4074941"/>
            <a:ext cx="2311200" cy="120814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4" descr="Ein Tag in…Esslingen – MeinErlebnis.blog">
            <a:extLst>
              <a:ext uri="{FF2B5EF4-FFF2-40B4-BE49-F238E27FC236}">
                <a16:creationId xmlns:a16="http://schemas.microsoft.com/office/drawing/2014/main" id="{67B76BC2-6D14-9E78-D038-A9ECB27FF6F9}"/>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26819" r="9219"/>
          <a:stretch/>
        </p:blipFill>
        <p:spPr bwMode="auto">
          <a:xfrm>
            <a:off x="683172" y="2813540"/>
            <a:ext cx="2311200" cy="2469628"/>
          </a:xfrm>
          <a:prstGeom prst="rect">
            <a:avLst/>
          </a:prstGeom>
          <a:noFill/>
          <a:extLst>
            <a:ext uri="{909E8E84-426E-40DD-AFC4-6F175D3DCCD1}">
              <a14:hiddenFill xmlns:a14="http://schemas.microsoft.com/office/drawing/2010/main">
                <a:solidFill>
                  <a:srgbClr val="FFFFFF"/>
                </a:solidFill>
              </a14:hiddenFill>
            </a:ext>
          </a:extLst>
        </p:spPr>
      </p:pic>
      <p:cxnSp>
        <p:nvCxnSpPr>
          <p:cNvPr id="12" name="Gerade Verbindung mit Pfeil 11">
            <a:extLst>
              <a:ext uri="{FF2B5EF4-FFF2-40B4-BE49-F238E27FC236}">
                <a16:creationId xmlns:a16="http://schemas.microsoft.com/office/drawing/2014/main" id="{1B2CFD3B-85DC-6275-D1B6-78D61322236A}"/>
              </a:ext>
            </a:extLst>
          </p:cNvPr>
          <p:cNvCxnSpPr>
            <a:cxnSpLocks/>
          </p:cNvCxnSpPr>
          <p:nvPr/>
        </p:nvCxnSpPr>
        <p:spPr>
          <a:xfrm>
            <a:off x="695325" y="1926768"/>
            <a:ext cx="10801349" cy="0"/>
          </a:xfrm>
          <a:prstGeom prst="straightConnector1">
            <a:avLst/>
          </a:prstGeom>
          <a:ln w="762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3" name="Gerader Verbinder 12">
            <a:extLst>
              <a:ext uri="{FF2B5EF4-FFF2-40B4-BE49-F238E27FC236}">
                <a16:creationId xmlns:a16="http://schemas.microsoft.com/office/drawing/2014/main" id="{A362F705-7C19-0AA8-124C-130972809A7B}"/>
              </a:ext>
            </a:extLst>
          </p:cNvPr>
          <p:cNvCxnSpPr>
            <a:cxnSpLocks/>
          </p:cNvCxnSpPr>
          <p:nvPr/>
        </p:nvCxnSpPr>
        <p:spPr>
          <a:xfrm>
            <a:off x="712416" y="1503751"/>
            <a:ext cx="0" cy="846034"/>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4" name="Gerader Verbinder 13">
            <a:extLst>
              <a:ext uri="{FF2B5EF4-FFF2-40B4-BE49-F238E27FC236}">
                <a16:creationId xmlns:a16="http://schemas.microsoft.com/office/drawing/2014/main" id="{5FBBF6EF-6BF1-B2E6-35FB-BB88E478B06A}"/>
              </a:ext>
            </a:extLst>
          </p:cNvPr>
          <p:cNvCxnSpPr/>
          <p:nvPr/>
        </p:nvCxnSpPr>
        <p:spPr>
          <a:xfrm>
            <a:off x="11496674" y="1503751"/>
            <a:ext cx="0" cy="846034"/>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15" name="Textfeld 14">
            <a:extLst>
              <a:ext uri="{FF2B5EF4-FFF2-40B4-BE49-F238E27FC236}">
                <a16:creationId xmlns:a16="http://schemas.microsoft.com/office/drawing/2014/main" id="{380E4E21-4C67-2751-DE16-A13951E78325}"/>
              </a:ext>
            </a:extLst>
          </p:cNvPr>
          <p:cNvSpPr txBox="1"/>
          <p:nvPr/>
        </p:nvSpPr>
        <p:spPr>
          <a:xfrm>
            <a:off x="4924040" y="1018001"/>
            <a:ext cx="2343911" cy="523220"/>
          </a:xfrm>
          <a:prstGeom prst="rect">
            <a:avLst/>
          </a:prstGeom>
          <a:noFill/>
        </p:spPr>
        <p:txBody>
          <a:bodyPr wrap="none" rtlCol="0">
            <a:spAutoFit/>
          </a:bodyPr>
          <a:lstStyle/>
          <a:p>
            <a:r>
              <a:rPr lang="de-DE" sz="2800" dirty="0"/>
              <a:t>Mixed Reality</a:t>
            </a:r>
          </a:p>
        </p:txBody>
      </p:sp>
      <p:sp>
        <p:nvSpPr>
          <p:cNvPr id="16" name="Textfeld 15">
            <a:extLst>
              <a:ext uri="{FF2B5EF4-FFF2-40B4-BE49-F238E27FC236}">
                <a16:creationId xmlns:a16="http://schemas.microsoft.com/office/drawing/2014/main" id="{6ACFE4D6-B5B4-F9BF-1DD5-2C3A16CB2F41}"/>
              </a:ext>
            </a:extLst>
          </p:cNvPr>
          <p:cNvSpPr txBox="1"/>
          <p:nvPr/>
        </p:nvSpPr>
        <p:spPr>
          <a:xfrm>
            <a:off x="683172" y="2475578"/>
            <a:ext cx="2311200" cy="307777"/>
          </a:xfrm>
          <a:prstGeom prst="rect">
            <a:avLst/>
          </a:prstGeom>
          <a:solidFill>
            <a:schemeClr val="accent1"/>
          </a:solidFill>
        </p:spPr>
        <p:txBody>
          <a:bodyPr wrap="square" rtlCol="0">
            <a:spAutoFit/>
          </a:bodyPr>
          <a:lstStyle/>
          <a:p>
            <a:pPr algn="ctr"/>
            <a:r>
              <a:rPr lang="de-DE" sz="1400" dirty="0">
                <a:solidFill>
                  <a:schemeClr val="bg1"/>
                </a:solidFill>
              </a:rPr>
              <a:t>Real Environment</a:t>
            </a:r>
          </a:p>
        </p:txBody>
      </p:sp>
      <p:sp>
        <p:nvSpPr>
          <p:cNvPr id="17" name="Textfeld 16">
            <a:extLst>
              <a:ext uri="{FF2B5EF4-FFF2-40B4-BE49-F238E27FC236}">
                <a16:creationId xmlns:a16="http://schemas.microsoft.com/office/drawing/2014/main" id="{F796B63B-5632-EB7A-25D7-BCC981523B5E}"/>
              </a:ext>
            </a:extLst>
          </p:cNvPr>
          <p:cNvSpPr txBox="1"/>
          <p:nvPr/>
        </p:nvSpPr>
        <p:spPr>
          <a:xfrm>
            <a:off x="3524017" y="2475578"/>
            <a:ext cx="2311200" cy="307777"/>
          </a:xfrm>
          <a:prstGeom prst="rect">
            <a:avLst/>
          </a:prstGeom>
          <a:solidFill>
            <a:schemeClr val="accent1"/>
          </a:solidFill>
        </p:spPr>
        <p:txBody>
          <a:bodyPr wrap="square" rtlCol="0">
            <a:spAutoFit/>
          </a:bodyPr>
          <a:lstStyle/>
          <a:p>
            <a:pPr algn="ctr"/>
            <a:r>
              <a:rPr lang="de-DE" sz="1400" dirty="0" err="1">
                <a:solidFill>
                  <a:schemeClr val="bg1"/>
                </a:solidFill>
              </a:rPr>
              <a:t>Augmented</a:t>
            </a:r>
            <a:r>
              <a:rPr lang="de-DE" sz="1400" dirty="0">
                <a:solidFill>
                  <a:schemeClr val="bg1"/>
                </a:solidFill>
              </a:rPr>
              <a:t> Reality (AR)</a:t>
            </a:r>
          </a:p>
        </p:txBody>
      </p:sp>
      <p:sp>
        <p:nvSpPr>
          <p:cNvPr id="18" name="Textfeld 17">
            <a:extLst>
              <a:ext uri="{FF2B5EF4-FFF2-40B4-BE49-F238E27FC236}">
                <a16:creationId xmlns:a16="http://schemas.microsoft.com/office/drawing/2014/main" id="{85E27612-9299-328F-53E3-4156BFF286CF}"/>
              </a:ext>
            </a:extLst>
          </p:cNvPr>
          <p:cNvSpPr txBox="1"/>
          <p:nvPr/>
        </p:nvSpPr>
        <p:spPr>
          <a:xfrm>
            <a:off x="6379543" y="2475578"/>
            <a:ext cx="2319686" cy="307777"/>
          </a:xfrm>
          <a:prstGeom prst="rect">
            <a:avLst/>
          </a:prstGeom>
          <a:solidFill>
            <a:schemeClr val="accent1"/>
          </a:solidFill>
        </p:spPr>
        <p:txBody>
          <a:bodyPr wrap="square" rtlCol="0">
            <a:spAutoFit/>
          </a:bodyPr>
          <a:lstStyle/>
          <a:p>
            <a:pPr algn="ctr"/>
            <a:r>
              <a:rPr lang="de-DE" sz="1400" dirty="0" err="1">
                <a:solidFill>
                  <a:schemeClr val="bg1"/>
                </a:solidFill>
              </a:rPr>
              <a:t>Augmented</a:t>
            </a:r>
            <a:r>
              <a:rPr lang="de-DE" sz="1400" dirty="0">
                <a:solidFill>
                  <a:schemeClr val="bg1"/>
                </a:solidFill>
              </a:rPr>
              <a:t> </a:t>
            </a:r>
            <a:r>
              <a:rPr lang="de-DE" sz="1400" dirty="0" err="1">
                <a:solidFill>
                  <a:schemeClr val="bg1"/>
                </a:solidFill>
              </a:rPr>
              <a:t>Virtuality</a:t>
            </a:r>
            <a:r>
              <a:rPr lang="de-DE" sz="1400" dirty="0">
                <a:solidFill>
                  <a:schemeClr val="bg1"/>
                </a:solidFill>
              </a:rPr>
              <a:t> (AV)</a:t>
            </a:r>
          </a:p>
        </p:txBody>
      </p:sp>
      <p:sp>
        <p:nvSpPr>
          <p:cNvPr id="19" name="Textfeld 18">
            <a:extLst>
              <a:ext uri="{FF2B5EF4-FFF2-40B4-BE49-F238E27FC236}">
                <a16:creationId xmlns:a16="http://schemas.microsoft.com/office/drawing/2014/main" id="{5DF0F3F7-3311-FCDA-72B1-6395D3FBEA7C}"/>
              </a:ext>
            </a:extLst>
          </p:cNvPr>
          <p:cNvSpPr txBox="1"/>
          <p:nvPr/>
        </p:nvSpPr>
        <p:spPr>
          <a:xfrm>
            <a:off x="9226890" y="2475578"/>
            <a:ext cx="2311200" cy="307777"/>
          </a:xfrm>
          <a:prstGeom prst="rect">
            <a:avLst/>
          </a:prstGeom>
          <a:solidFill>
            <a:schemeClr val="accent1"/>
          </a:solidFill>
        </p:spPr>
        <p:txBody>
          <a:bodyPr wrap="square" rtlCol="0">
            <a:spAutoFit/>
          </a:bodyPr>
          <a:lstStyle/>
          <a:p>
            <a:pPr algn="ctr"/>
            <a:r>
              <a:rPr lang="de-DE" sz="1400" dirty="0">
                <a:solidFill>
                  <a:schemeClr val="bg1"/>
                </a:solidFill>
              </a:rPr>
              <a:t>Virtual Environment</a:t>
            </a:r>
          </a:p>
        </p:txBody>
      </p:sp>
      <p:cxnSp>
        <p:nvCxnSpPr>
          <p:cNvPr id="20" name="Gerade Verbindung mit Pfeil 19">
            <a:extLst>
              <a:ext uri="{FF2B5EF4-FFF2-40B4-BE49-F238E27FC236}">
                <a16:creationId xmlns:a16="http://schemas.microsoft.com/office/drawing/2014/main" id="{28CC8E34-EB81-67F8-ADB1-C9B7A736F8D6}"/>
              </a:ext>
            </a:extLst>
          </p:cNvPr>
          <p:cNvCxnSpPr>
            <a:cxnSpLocks/>
          </p:cNvCxnSpPr>
          <p:nvPr/>
        </p:nvCxnSpPr>
        <p:spPr>
          <a:xfrm>
            <a:off x="1652476" y="2198809"/>
            <a:ext cx="1040896" cy="0"/>
          </a:xfrm>
          <a:prstGeom prst="straightConnector1">
            <a:avLst/>
          </a:prstGeom>
          <a:ln w="76200">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1" name="Gerade Verbindung mit Pfeil 20">
            <a:extLst>
              <a:ext uri="{FF2B5EF4-FFF2-40B4-BE49-F238E27FC236}">
                <a16:creationId xmlns:a16="http://schemas.microsoft.com/office/drawing/2014/main" id="{7892A2DE-DB88-2AF7-01F1-30749151DAFF}"/>
              </a:ext>
            </a:extLst>
          </p:cNvPr>
          <p:cNvCxnSpPr>
            <a:cxnSpLocks/>
          </p:cNvCxnSpPr>
          <p:nvPr/>
        </p:nvCxnSpPr>
        <p:spPr>
          <a:xfrm flipH="1">
            <a:off x="9454229" y="2198809"/>
            <a:ext cx="1085293" cy="0"/>
          </a:xfrm>
          <a:prstGeom prst="straightConnector1">
            <a:avLst/>
          </a:prstGeom>
          <a:ln w="76200">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22" name="Rechteck 50">
            <a:extLst>
              <a:ext uri="{FF2B5EF4-FFF2-40B4-BE49-F238E27FC236}">
                <a16:creationId xmlns:a16="http://schemas.microsoft.com/office/drawing/2014/main" id="{406BD114-BB43-49A5-A67C-E3F1F94A0F32}"/>
              </a:ext>
            </a:extLst>
          </p:cNvPr>
          <p:cNvSpPr/>
          <p:nvPr/>
        </p:nvSpPr>
        <p:spPr>
          <a:xfrm>
            <a:off x="1604466" y="1277236"/>
            <a:ext cx="3319574" cy="225584"/>
          </a:xfrm>
          <a:custGeom>
            <a:avLst/>
            <a:gdLst>
              <a:gd name="connsiteX0" fmla="*/ 0 w 802481"/>
              <a:gd name="connsiteY0" fmla="*/ 0 h 402431"/>
              <a:gd name="connsiteX1" fmla="*/ 802481 w 802481"/>
              <a:gd name="connsiteY1" fmla="*/ 0 h 402431"/>
              <a:gd name="connsiteX2" fmla="*/ 802481 w 802481"/>
              <a:gd name="connsiteY2" fmla="*/ 402431 h 402431"/>
              <a:gd name="connsiteX3" fmla="*/ 0 w 802481"/>
              <a:gd name="connsiteY3" fmla="*/ 402431 h 402431"/>
              <a:gd name="connsiteX4" fmla="*/ 0 w 802481"/>
              <a:gd name="connsiteY4" fmla="*/ 0 h 402431"/>
              <a:gd name="connsiteX0" fmla="*/ 0 w 802481"/>
              <a:gd name="connsiteY0" fmla="*/ 0 h 402431"/>
              <a:gd name="connsiteX1" fmla="*/ 802481 w 802481"/>
              <a:gd name="connsiteY1" fmla="*/ 0 h 402431"/>
              <a:gd name="connsiteX2" fmla="*/ 0 w 802481"/>
              <a:gd name="connsiteY2" fmla="*/ 402431 h 402431"/>
              <a:gd name="connsiteX3" fmla="*/ 0 w 802481"/>
              <a:gd name="connsiteY3" fmla="*/ 0 h 402431"/>
              <a:gd name="connsiteX0" fmla="*/ 0 w 893921"/>
              <a:gd name="connsiteY0" fmla="*/ 402431 h 402431"/>
              <a:gd name="connsiteX1" fmla="*/ 0 w 893921"/>
              <a:gd name="connsiteY1" fmla="*/ 0 h 402431"/>
              <a:gd name="connsiteX2" fmla="*/ 893921 w 893921"/>
              <a:gd name="connsiteY2" fmla="*/ 91440 h 402431"/>
              <a:gd name="connsiteX0" fmla="*/ 0 w 891540"/>
              <a:gd name="connsiteY0" fmla="*/ 402431 h 402431"/>
              <a:gd name="connsiteX1" fmla="*/ 0 w 891540"/>
              <a:gd name="connsiteY1" fmla="*/ 0 h 402431"/>
              <a:gd name="connsiteX2" fmla="*/ 891540 w 891540"/>
              <a:gd name="connsiteY2" fmla="*/ 3334 h 402431"/>
            </a:gdLst>
            <a:ahLst/>
            <a:cxnLst>
              <a:cxn ang="0">
                <a:pos x="connsiteX0" y="connsiteY0"/>
              </a:cxn>
              <a:cxn ang="0">
                <a:pos x="connsiteX1" y="connsiteY1"/>
              </a:cxn>
              <a:cxn ang="0">
                <a:pos x="connsiteX2" y="connsiteY2"/>
              </a:cxn>
            </a:cxnLst>
            <a:rect l="l" t="t" r="r" b="b"/>
            <a:pathLst>
              <a:path w="891540" h="402431">
                <a:moveTo>
                  <a:pt x="0" y="402431"/>
                </a:moveTo>
                <a:lnTo>
                  <a:pt x="0" y="0"/>
                </a:lnTo>
                <a:lnTo>
                  <a:pt x="891540" y="3334"/>
                </a:lnTo>
              </a:path>
            </a:pathLst>
          </a:cu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3" name="Rechteck 50">
            <a:extLst>
              <a:ext uri="{FF2B5EF4-FFF2-40B4-BE49-F238E27FC236}">
                <a16:creationId xmlns:a16="http://schemas.microsoft.com/office/drawing/2014/main" id="{433473E3-9087-6ED2-C0C8-090597F27BEA}"/>
              </a:ext>
            </a:extLst>
          </p:cNvPr>
          <p:cNvSpPr/>
          <p:nvPr/>
        </p:nvSpPr>
        <p:spPr>
          <a:xfrm flipH="1">
            <a:off x="7219123" y="1267943"/>
            <a:ext cx="3319574" cy="225584"/>
          </a:xfrm>
          <a:custGeom>
            <a:avLst/>
            <a:gdLst>
              <a:gd name="connsiteX0" fmla="*/ 0 w 802481"/>
              <a:gd name="connsiteY0" fmla="*/ 0 h 402431"/>
              <a:gd name="connsiteX1" fmla="*/ 802481 w 802481"/>
              <a:gd name="connsiteY1" fmla="*/ 0 h 402431"/>
              <a:gd name="connsiteX2" fmla="*/ 802481 w 802481"/>
              <a:gd name="connsiteY2" fmla="*/ 402431 h 402431"/>
              <a:gd name="connsiteX3" fmla="*/ 0 w 802481"/>
              <a:gd name="connsiteY3" fmla="*/ 402431 h 402431"/>
              <a:gd name="connsiteX4" fmla="*/ 0 w 802481"/>
              <a:gd name="connsiteY4" fmla="*/ 0 h 402431"/>
              <a:gd name="connsiteX0" fmla="*/ 0 w 802481"/>
              <a:gd name="connsiteY0" fmla="*/ 0 h 402431"/>
              <a:gd name="connsiteX1" fmla="*/ 802481 w 802481"/>
              <a:gd name="connsiteY1" fmla="*/ 0 h 402431"/>
              <a:gd name="connsiteX2" fmla="*/ 0 w 802481"/>
              <a:gd name="connsiteY2" fmla="*/ 402431 h 402431"/>
              <a:gd name="connsiteX3" fmla="*/ 0 w 802481"/>
              <a:gd name="connsiteY3" fmla="*/ 0 h 402431"/>
              <a:gd name="connsiteX0" fmla="*/ 0 w 893921"/>
              <a:gd name="connsiteY0" fmla="*/ 402431 h 402431"/>
              <a:gd name="connsiteX1" fmla="*/ 0 w 893921"/>
              <a:gd name="connsiteY1" fmla="*/ 0 h 402431"/>
              <a:gd name="connsiteX2" fmla="*/ 893921 w 893921"/>
              <a:gd name="connsiteY2" fmla="*/ 91440 h 402431"/>
              <a:gd name="connsiteX0" fmla="*/ 0 w 891540"/>
              <a:gd name="connsiteY0" fmla="*/ 402431 h 402431"/>
              <a:gd name="connsiteX1" fmla="*/ 0 w 891540"/>
              <a:gd name="connsiteY1" fmla="*/ 0 h 402431"/>
              <a:gd name="connsiteX2" fmla="*/ 891540 w 891540"/>
              <a:gd name="connsiteY2" fmla="*/ 3334 h 402431"/>
            </a:gdLst>
            <a:ahLst/>
            <a:cxnLst>
              <a:cxn ang="0">
                <a:pos x="connsiteX0" y="connsiteY0"/>
              </a:cxn>
              <a:cxn ang="0">
                <a:pos x="connsiteX1" y="connsiteY1"/>
              </a:cxn>
              <a:cxn ang="0">
                <a:pos x="connsiteX2" y="connsiteY2"/>
              </a:cxn>
            </a:cxnLst>
            <a:rect l="l" t="t" r="r" b="b"/>
            <a:pathLst>
              <a:path w="891540" h="402431">
                <a:moveTo>
                  <a:pt x="0" y="402431"/>
                </a:moveTo>
                <a:lnTo>
                  <a:pt x="0" y="0"/>
                </a:lnTo>
                <a:lnTo>
                  <a:pt x="891540" y="3334"/>
                </a:lnTo>
              </a:path>
            </a:pathLst>
          </a:cu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24" name="Grafik 23" descr="Ein Bild, das Person, Mann enthält.&#10;&#10;Automatisch generierte Beschreibung">
            <a:extLst>
              <a:ext uri="{FF2B5EF4-FFF2-40B4-BE49-F238E27FC236}">
                <a16:creationId xmlns:a16="http://schemas.microsoft.com/office/drawing/2014/main" id="{EDFE5C28-E70E-D456-D126-926E9C75C165}"/>
              </a:ext>
            </a:extLst>
          </p:cNvPr>
          <p:cNvPicPr>
            <a:picLocks noChangeAspect="1"/>
          </p:cNvPicPr>
          <p:nvPr/>
        </p:nvPicPr>
        <p:blipFill rotWithShape="1">
          <a:blip r:embed="rId10">
            <a:extLst>
              <a:ext uri="{28A0092B-C50C-407E-A947-70E740481C1C}">
                <a14:useLocalDpi xmlns:a14="http://schemas.microsoft.com/office/drawing/2010/main" val="0"/>
              </a:ext>
            </a:extLst>
          </a:blip>
          <a:srcRect t="6664" b="26467"/>
          <a:stretch/>
        </p:blipFill>
        <p:spPr>
          <a:xfrm>
            <a:off x="9226891" y="4070284"/>
            <a:ext cx="2311200" cy="1159099"/>
          </a:xfrm>
          <a:prstGeom prst="rect">
            <a:avLst/>
          </a:prstGeom>
        </p:spPr>
      </p:pic>
      <p:pic>
        <p:nvPicPr>
          <p:cNvPr id="5" name="Grafik 4" descr="Ein Bild, das Im Haus, Sonnenbrille, Spektakel enthält.&#10;&#10;Automatisch generierte Beschreibung">
            <a:extLst>
              <a:ext uri="{FF2B5EF4-FFF2-40B4-BE49-F238E27FC236}">
                <a16:creationId xmlns:a16="http://schemas.microsoft.com/office/drawing/2014/main" id="{6E091C6D-9911-504A-6D7E-3D691D406C65}"/>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403349" y="300879"/>
            <a:ext cx="9385302" cy="625624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feld 5">
            <a:extLst>
              <a:ext uri="{FF2B5EF4-FFF2-40B4-BE49-F238E27FC236}">
                <a16:creationId xmlns:a16="http://schemas.microsoft.com/office/drawing/2014/main" id="{F57491A3-1D3B-DF2E-CB9B-03C8F1C1A080}"/>
              </a:ext>
            </a:extLst>
          </p:cNvPr>
          <p:cNvSpPr txBox="1"/>
          <p:nvPr/>
        </p:nvSpPr>
        <p:spPr>
          <a:xfrm rot="751074">
            <a:off x="9891577" y="4178500"/>
            <a:ext cx="2006029" cy="1919290"/>
          </a:xfrm>
          <a:prstGeom prst="rect">
            <a:avLst/>
          </a:prstGeom>
          <a:solidFill>
            <a:srgbClr val="FF0000"/>
          </a:solidFill>
        </p:spPr>
        <p:txBody>
          <a:bodyPr wrap="square" rtlCol="0">
            <a:spAutoFit/>
          </a:bodyPr>
          <a:lstStyle/>
          <a:p>
            <a:pPr algn="ctr"/>
            <a:r>
              <a:rPr lang="de-DE" sz="11500" dirty="0">
                <a:solidFill>
                  <a:schemeClr val="bg1"/>
                </a:solidFill>
                <a:latin typeface="Arial Rounded MT Bold" panose="020F0704030504030204" pitchFamily="34" charset="0"/>
              </a:rPr>
              <a:t>?</a:t>
            </a:r>
          </a:p>
        </p:txBody>
      </p:sp>
    </p:spTree>
    <p:extLst>
      <p:ext uri="{BB962C8B-B14F-4D97-AF65-F5344CB8AC3E}">
        <p14:creationId xmlns:p14="http://schemas.microsoft.com/office/powerpoint/2010/main" val="608801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67589D5-8133-BD5B-899F-930A30383F6B}"/>
              </a:ext>
            </a:extLst>
          </p:cNvPr>
          <p:cNvSpPr>
            <a:spLocks noGrp="1"/>
          </p:cNvSpPr>
          <p:nvPr>
            <p:ph type="title"/>
          </p:nvPr>
        </p:nvSpPr>
        <p:spPr/>
        <p:txBody>
          <a:bodyPr/>
          <a:lstStyle/>
          <a:p>
            <a:r>
              <a:rPr lang="en-US" dirty="0"/>
              <a:t>Mediated Interaction</a:t>
            </a:r>
            <a:endParaRPr lang="de-DE" dirty="0"/>
          </a:p>
        </p:txBody>
      </p:sp>
      <p:sp>
        <p:nvSpPr>
          <p:cNvPr id="3" name="Fußzeilenplatzhalter 2">
            <a:extLst>
              <a:ext uri="{FF2B5EF4-FFF2-40B4-BE49-F238E27FC236}">
                <a16:creationId xmlns:a16="http://schemas.microsoft.com/office/drawing/2014/main" id="{481D7043-80E1-4756-5C6C-F38F14F5D9A1}"/>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D30FF667-2C74-D684-E081-A3762DD5D123}"/>
              </a:ext>
            </a:extLst>
          </p:cNvPr>
          <p:cNvSpPr>
            <a:spLocks noGrp="1"/>
          </p:cNvSpPr>
          <p:nvPr>
            <p:ph type="sldNum" sz="quarter" idx="33"/>
          </p:nvPr>
        </p:nvSpPr>
        <p:spPr/>
        <p:txBody>
          <a:bodyPr/>
          <a:lstStyle/>
          <a:p>
            <a:fld id="{BA24374A-C3A8-471A-8837-3FC31668ABE5}" type="slidenum">
              <a:rPr lang="de-DE" smtClean="0"/>
              <a:pPr/>
              <a:t>5</a:t>
            </a:fld>
            <a:endParaRPr lang="de-DE" dirty="0"/>
          </a:p>
        </p:txBody>
      </p:sp>
      <p:sp>
        <p:nvSpPr>
          <p:cNvPr id="5" name="Textplatzhalter 4">
            <a:extLst>
              <a:ext uri="{FF2B5EF4-FFF2-40B4-BE49-F238E27FC236}">
                <a16:creationId xmlns:a16="http://schemas.microsoft.com/office/drawing/2014/main" id="{7B4B0E47-0042-5198-1EE8-9297D591CF8B}"/>
              </a:ext>
            </a:extLst>
          </p:cNvPr>
          <p:cNvSpPr>
            <a:spLocks noGrp="1"/>
          </p:cNvSpPr>
          <p:nvPr>
            <p:ph type="body" sz="quarter" idx="21"/>
          </p:nvPr>
        </p:nvSpPr>
        <p:spPr/>
        <p:txBody>
          <a:bodyPr/>
          <a:lstStyle/>
          <a:p>
            <a:r>
              <a:rPr lang="de-DE" sz="1400" dirty="0"/>
              <a:t>Mixed Reality Technologies</a:t>
            </a:r>
            <a:endParaRPr lang="de-DE" dirty="0"/>
          </a:p>
        </p:txBody>
      </p:sp>
      <p:sp>
        <p:nvSpPr>
          <p:cNvPr id="6" name="Textplatzhalter 5">
            <a:extLst>
              <a:ext uri="{FF2B5EF4-FFF2-40B4-BE49-F238E27FC236}">
                <a16:creationId xmlns:a16="http://schemas.microsoft.com/office/drawing/2014/main" id="{F4A766DB-08D6-9CDF-8425-B0A65C096123}"/>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7B307FC0-00CF-60CA-AAFE-BF3119EC8158}"/>
              </a:ext>
            </a:extLst>
          </p:cNvPr>
          <p:cNvSpPr>
            <a:spLocks noGrp="1"/>
          </p:cNvSpPr>
          <p:nvPr>
            <p:ph sz="quarter" idx="35"/>
          </p:nvPr>
        </p:nvSpPr>
        <p:spPr/>
        <p:txBody>
          <a:bodyPr/>
          <a:lstStyle/>
          <a:p>
            <a:r>
              <a:rPr lang="en-US" sz="1000" dirty="0"/>
              <a:t>Jun </a:t>
            </a:r>
            <a:r>
              <a:rPr lang="en-US" sz="1000" dirty="0" err="1"/>
              <a:t>Rekimoto</a:t>
            </a:r>
            <a:r>
              <a:rPr lang="en-US" sz="1000" dirty="0"/>
              <a:t> and Katashi Nagao. 1995. The world through the computer: computer augmented interaction with real world environments. In Proceedings of the 8th annual ACM symposium on User interface and software technology (UIST '95). </a:t>
            </a:r>
          </a:p>
        </p:txBody>
      </p:sp>
      <p:pic>
        <p:nvPicPr>
          <p:cNvPr id="8" name="Picture 2">
            <a:extLst>
              <a:ext uri="{FF2B5EF4-FFF2-40B4-BE49-F238E27FC236}">
                <a16:creationId xmlns:a16="http://schemas.microsoft.com/office/drawing/2014/main" id="{93A9788C-D0B7-51D1-E5A2-293B27E7880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60" t="1870" r="53231" b="61334"/>
          <a:stretch/>
        </p:blipFill>
        <p:spPr bwMode="auto">
          <a:xfrm>
            <a:off x="818698" y="2635447"/>
            <a:ext cx="2290836" cy="1853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Grafik 8">
            <a:extLst>
              <a:ext uri="{FF2B5EF4-FFF2-40B4-BE49-F238E27FC236}">
                <a16:creationId xmlns:a16="http://schemas.microsoft.com/office/drawing/2014/main" id="{1E7AF9E7-43CF-A964-A0C8-9E394BBB6646}"/>
              </a:ext>
            </a:extLst>
          </p:cNvPr>
          <p:cNvPicPr>
            <a:picLocks noChangeAspect="1"/>
          </p:cNvPicPr>
          <p:nvPr/>
        </p:nvPicPr>
        <p:blipFill>
          <a:blip r:embed="rId3"/>
          <a:stretch>
            <a:fillRect/>
          </a:stretch>
        </p:blipFill>
        <p:spPr>
          <a:xfrm>
            <a:off x="3231848" y="2689305"/>
            <a:ext cx="8542020" cy="2558890"/>
          </a:xfrm>
          <a:prstGeom prst="rect">
            <a:avLst/>
          </a:prstGeom>
        </p:spPr>
      </p:pic>
      <p:pic>
        <p:nvPicPr>
          <p:cNvPr id="10" name="Picture 2">
            <a:extLst>
              <a:ext uri="{FF2B5EF4-FFF2-40B4-BE49-F238E27FC236}">
                <a16:creationId xmlns:a16="http://schemas.microsoft.com/office/drawing/2014/main" id="{7567811D-3B26-518B-4098-5364759FAB3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59" t="77448" r="4969" b="6248"/>
          <a:stretch/>
        </p:blipFill>
        <p:spPr bwMode="auto">
          <a:xfrm>
            <a:off x="3175989" y="1590791"/>
            <a:ext cx="5837903" cy="9946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332516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CD3CA3-9F3A-9666-00D6-A1ABDE277879}"/>
              </a:ext>
            </a:extLst>
          </p:cNvPr>
          <p:cNvSpPr>
            <a:spLocks noGrp="1"/>
          </p:cNvSpPr>
          <p:nvPr>
            <p:ph type="title"/>
          </p:nvPr>
        </p:nvSpPr>
        <p:spPr/>
        <p:txBody>
          <a:bodyPr/>
          <a:lstStyle/>
          <a:p>
            <a:r>
              <a:rPr lang="de-DE" dirty="0"/>
              <a:t>Mixed Reality Displays</a:t>
            </a:r>
          </a:p>
        </p:txBody>
      </p:sp>
      <p:sp>
        <p:nvSpPr>
          <p:cNvPr id="3" name="Fußzeilenplatzhalter 2">
            <a:extLst>
              <a:ext uri="{FF2B5EF4-FFF2-40B4-BE49-F238E27FC236}">
                <a16:creationId xmlns:a16="http://schemas.microsoft.com/office/drawing/2014/main" id="{A3D3430A-795D-8EFA-433F-BBD0C20B5AC1}"/>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352828CF-D531-ED83-E045-C80C48FDC42D}"/>
              </a:ext>
            </a:extLst>
          </p:cNvPr>
          <p:cNvSpPr>
            <a:spLocks noGrp="1"/>
          </p:cNvSpPr>
          <p:nvPr>
            <p:ph type="sldNum" sz="quarter" idx="33"/>
          </p:nvPr>
        </p:nvSpPr>
        <p:spPr/>
        <p:txBody>
          <a:bodyPr/>
          <a:lstStyle/>
          <a:p>
            <a:fld id="{BA24374A-C3A8-471A-8837-3FC31668ABE5}" type="slidenum">
              <a:rPr lang="de-DE" smtClean="0"/>
              <a:pPr/>
              <a:t>6</a:t>
            </a:fld>
            <a:endParaRPr lang="de-DE" dirty="0"/>
          </a:p>
        </p:txBody>
      </p:sp>
      <p:sp>
        <p:nvSpPr>
          <p:cNvPr id="5" name="Textplatzhalter 4">
            <a:extLst>
              <a:ext uri="{FF2B5EF4-FFF2-40B4-BE49-F238E27FC236}">
                <a16:creationId xmlns:a16="http://schemas.microsoft.com/office/drawing/2014/main" id="{902904E7-6B3F-C5D6-778A-44C306596224}"/>
              </a:ext>
            </a:extLst>
          </p:cNvPr>
          <p:cNvSpPr>
            <a:spLocks noGrp="1"/>
          </p:cNvSpPr>
          <p:nvPr>
            <p:ph type="body" sz="quarter" idx="21"/>
          </p:nvPr>
        </p:nvSpPr>
        <p:spPr/>
        <p:txBody>
          <a:bodyPr/>
          <a:lstStyle/>
          <a:p>
            <a:r>
              <a:rPr lang="de-DE" sz="1400" dirty="0"/>
              <a:t>Mixed Reality Technologies</a:t>
            </a:r>
            <a:endParaRPr lang="de-DE" dirty="0"/>
          </a:p>
        </p:txBody>
      </p:sp>
      <p:sp>
        <p:nvSpPr>
          <p:cNvPr id="6" name="Textplatzhalter 5">
            <a:extLst>
              <a:ext uri="{FF2B5EF4-FFF2-40B4-BE49-F238E27FC236}">
                <a16:creationId xmlns:a16="http://schemas.microsoft.com/office/drawing/2014/main" id="{626BBDA1-E6F0-BE6E-E624-D9943315A334}"/>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01269F4C-FAEF-13CC-CE64-64918267D0EC}"/>
              </a:ext>
            </a:extLst>
          </p:cNvPr>
          <p:cNvSpPr>
            <a:spLocks noGrp="1"/>
          </p:cNvSpPr>
          <p:nvPr>
            <p:ph sz="quarter" idx="35"/>
          </p:nvPr>
        </p:nvSpPr>
        <p:spPr/>
        <p:txBody>
          <a:bodyPr/>
          <a:lstStyle/>
          <a:p>
            <a:endParaRPr lang="de-DE"/>
          </a:p>
        </p:txBody>
      </p:sp>
      <p:sp>
        <p:nvSpPr>
          <p:cNvPr id="8" name="Rechteck 7">
            <a:extLst>
              <a:ext uri="{FF2B5EF4-FFF2-40B4-BE49-F238E27FC236}">
                <a16:creationId xmlns:a16="http://schemas.microsoft.com/office/drawing/2014/main" id="{AA50A5D9-0F74-3848-3E96-F7EF06AEC338}"/>
              </a:ext>
            </a:extLst>
          </p:cNvPr>
          <p:cNvSpPr/>
          <p:nvPr/>
        </p:nvSpPr>
        <p:spPr>
          <a:xfrm>
            <a:off x="741485" y="3491588"/>
            <a:ext cx="3017996" cy="246221"/>
          </a:xfrm>
          <a:prstGeom prst="rect">
            <a:avLst/>
          </a:prstGeom>
        </p:spPr>
        <p:txBody>
          <a:bodyPr wrap="square" lIns="0" rIns="0">
            <a:spAutoFit/>
          </a:bodyPr>
          <a:lstStyle/>
          <a:p>
            <a:r>
              <a:rPr lang="en-US" sz="1000" dirty="0" err="1"/>
              <a:t>Ultima</a:t>
            </a:r>
            <a:r>
              <a:rPr lang="en-US" sz="1000" dirty="0"/>
              <a:t> Underworld: The Stygian Abyss (1992)</a:t>
            </a:r>
          </a:p>
        </p:txBody>
      </p:sp>
      <p:sp>
        <p:nvSpPr>
          <p:cNvPr id="9" name="Textfeld 8">
            <a:extLst>
              <a:ext uri="{FF2B5EF4-FFF2-40B4-BE49-F238E27FC236}">
                <a16:creationId xmlns:a16="http://schemas.microsoft.com/office/drawing/2014/main" id="{280CE0EC-68AE-BDC6-C1F1-D8DF1E9DF56B}"/>
              </a:ext>
            </a:extLst>
          </p:cNvPr>
          <p:cNvSpPr txBox="1"/>
          <p:nvPr/>
        </p:nvSpPr>
        <p:spPr>
          <a:xfrm>
            <a:off x="696386" y="1114017"/>
            <a:ext cx="3064944" cy="307777"/>
          </a:xfrm>
          <a:prstGeom prst="rect">
            <a:avLst/>
          </a:prstGeom>
          <a:noFill/>
        </p:spPr>
        <p:txBody>
          <a:bodyPr wrap="square" rtlCol="0">
            <a:spAutoFit/>
          </a:bodyPr>
          <a:lstStyle/>
          <a:p>
            <a:pPr algn="ctr"/>
            <a:r>
              <a:rPr lang="en-GB" sz="1400" dirty="0"/>
              <a:t>Window on Virtual Environment</a:t>
            </a:r>
          </a:p>
        </p:txBody>
      </p:sp>
      <p:sp>
        <p:nvSpPr>
          <p:cNvPr id="10" name="Textfeld 9">
            <a:extLst>
              <a:ext uri="{FF2B5EF4-FFF2-40B4-BE49-F238E27FC236}">
                <a16:creationId xmlns:a16="http://schemas.microsoft.com/office/drawing/2014/main" id="{DCD9C6D4-8FE7-45F4-3499-D093073FB4B3}"/>
              </a:ext>
            </a:extLst>
          </p:cNvPr>
          <p:cNvSpPr txBox="1"/>
          <p:nvPr/>
        </p:nvSpPr>
        <p:spPr>
          <a:xfrm>
            <a:off x="4782448" y="1108171"/>
            <a:ext cx="2476158" cy="307777"/>
          </a:xfrm>
          <a:prstGeom prst="rect">
            <a:avLst/>
          </a:prstGeom>
          <a:noFill/>
        </p:spPr>
        <p:txBody>
          <a:bodyPr wrap="square" rtlCol="0">
            <a:spAutoFit/>
          </a:bodyPr>
          <a:lstStyle/>
          <a:p>
            <a:pPr algn="ctr"/>
            <a:r>
              <a:rPr lang="en-GB" sz="1400" dirty="0"/>
              <a:t>Virtual Environment Cave</a:t>
            </a:r>
          </a:p>
        </p:txBody>
      </p:sp>
      <p:sp>
        <p:nvSpPr>
          <p:cNvPr id="11" name="Textfeld 10">
            <a:extLst>
              <a:ext uri="{FF2B5EF4-FFF2-40B4-BE49-F238E27FC236}">
                <a16:creationId xmlns:a16="http://schemas.microsoft.com/office/drawing/2014/main" id="{E2493819-E100-A1F2-A3D4-4638CD7B3754}"/>
              </a:ext>
            </a:extLst>
          </p:cNvPr>
          <p:cNvSpPr txBox="1"/>
          <p:nvPr/>
        </p:nvSpPr>
        <p:spPr>
          <a:xfrm>
            <a:off x="8509989" y="1108171"/>
            <a:ext cx="2478002" cy="307777"/>
          </a:xfrm>
          <a:prstGeom prst="rect">
            <a:avLst/>
          </a:prstGeom>
          <a:noFill/>
        </p:spPr>
        <p:txBody>
          <a:bodyPr wrap="square" rtlCol="0">
            <a:spAutoFit/>
          </a:bodyPr>
          <a:lstStyle/>
          <a:p>
            <a:pPr algn="ctr"/>
            <a:r>
              <a:rPr lang="en-GB" sz="1400" dirty="0"/>
              <a:t>Virtual Reality Headset</a:t>
            </a:r>
          </a:p>
        </p:txBody>
      </p:sp>
      <p:pic>
        <p:nvPicPr>
          <p:cNvPr id="12" name="Picture 2" descr="http://cdn.mos.cms.futurecdn.net/e3fb98c9d099f0c20463cefbddb0285e-650-80.jpg">
            <a:extLst>
              <a:ext uri="{FF2B5EF4-FFF2-40B4-BE49-F238E27FC236}">
                <a16:creationId xmlns:a16="http://schemas.microsoft.com/office/drawing/2014/main" id="{CA4F1A2C-80C8-1D2D-D56A-14CC943C90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6385" y="1486814"/>
            <a:ext cx="3064942" cy="2004774"/>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4" descr="Datei:CAVE Crayoland.jpg">
            <a:extLst>
              <a:ext uri="{FF2B5EF4-FFF2-40B4-BE49-F238E27FC236}">
                <a16:creationId xmlns:a16="http://schemas.microsoft.com/office/drawing/2014/main" id="{68EC3CC8-CB6A-9B41-177B-5BEF7A1B392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719"/>
          <a:stretch/>
        </p:blipFill>
        <p:spPr bwMode="auto">
          <a:xfrm>
            <a:off x="4436393" y="1486814"/>
            <a:ext cx="3063097" cy="2004774"/>
          </a:xfrm>
          <a:prstGeom prst="rect">
            <a:avLst/>
          </a:prstGeom>
          <a:noFill/>
          <a:extLst>
            <a:ext uri="{909E8E84-426E-40DD-AFC4-6F175D3DCCD1}">
              <a14:hiddenFill xmlns:a14="http://schemas.microsoft.com/office/drawing/2010/main">
                <a:solidFill>
                  <a:srgbClr val="FFFFFF"/>
                </a:solidFill>
              </a14:hiddenFill>
            </a:ext>
          </a:extLst>
        </p:spPr>
      </p:pic>
      <p:sp>
        <p:nvSpPr>
          <p:cNvPr id="14" name="Rechteck 13">
            <a:extLst>
              <a:ext uri="{FF2B5EF4-FFF2-40B4-BE49-F238E27FC236}">
                <a16:creationId xmlns:a16="http://schemas.microsoft.com/office/drawing/2014/main" id="{9D52AB0A-4710-086D-9323-B955965FDA63}"/>
              </a:ext>
            </a:extLst>
          </p:cNvPr>
          <p:cNvSpPr/>
          <p:nvPr/>
        </p:nvSpPr>
        <p:spPr>
          <a:xfrm>
            <a:off x="4436394" y="3491588"/>
            <a:ext cx="3063093" cy="200055"/>
          </a:xfrm>
          <a:prstGeom prst="rect">
            <a:avLst/>
          </a:prstGeom>
        </p:spPr>
        <p:txBody>
          <a:bodyPr wrap="square" lIns="0" tIns="45720" rIns="91440" bIns="0">
            <a:spAutoFit/>
          </a:bodyPr>
          <a:lstStyle/>
          <a:p>
            <a:r>
              <a:rPr lang="en-US" sz="1000" dirty="0"/>
              <a:t>CAVE, University of Illinois at Chicago  </a:t>
            </a:r>
          </a:p>
        </p:txBody>
      </p:sp>
      <p:pic>
        <p:nvPicPr>
          <p:cNvPr id="15" name="Grafik 14">
            <a:extLst>
              <a:ext uri="{FF2B5EF4-FFF2-40B4-BE49-F238E27FC236}">
                <a16:creationId xmlns:a16="http://schemas.microsoft.com/office/drawing/2014/main" id="{77B5F764-CC75-EE64-4CA9-DA728DE14B89}"/>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15776" t="9947" r="20153" b="15061"/>
          <a:stretch/>
        </p:blipFill>
        <p:spPr>
          <a:xfrm>
            <a:off x="8176402" y="1486814"/>
            <a:ext cx="3063098" cy="2004774"/>
          </a:xfrm>
          <a:prstGeom prst="rect">
            <a:avLst/>
          </a:prstGeom>
        </p:spPr>
      </p:pic>
      <p:sp>
        <p:nvSpPr>
          <p:cNvPr id="16" name="Rechteck 15">
            <a:extLst>
              <a:ext uri="{FF2B5EF4-FFF2-40B4-BE49-F238E27FC236}">
                <a16:creationId xmlns:a16="http://schemas.microsoft.com/office/drawing/2014/main" id="{8D342B7E-6421-AAA3-D376-C04B5AB0E914}"/>
              </a:ext>
            </a:extLst>
          </p:cNvPr>
          <p:cNvSpPr/>
          <p:nvPr/>
        </p:nvSpPr>
        <p:spPr>
          <a:xfrm>
            <a:off x="8176400" y="3491588"/>
            <a:ext cx="3017996" cy="246221"/>
          </a:xfrm>
          <a:prstGeom prst="rect">
            <a:avLst/>
          </a:prstGeom>
        </p:spPr>
        <p:txBody>
          <a:bodyPr wrap="square" lIns="0">
            <a:spAutoFit/>
          </a:bodyPr>
          <a:lstStyle/>
          <a:p>
            <a:r>
              <a:rPr lang="en-US" sz="1000" dirty="0"/>
              <a:t>Oculus Rift with Leap Motion</a:t>
            </a:r>
          </a:p>
        </p:txBody>
      </p:sp>
      <p:pic>
        <p:nvPicPr>
          <p:cNvPr id="17" name="Content Placeholder 5" descr="A close up of a computer&#10;&#10;Description generated with high confidence">
            <a:extLst>
              <a:ext uri="{FF2B5EF4-FFF2-40B4-BE49-F238E27FC236}">
                <a16:creationId xmlns:a16="http://schemas.microsoft.com/office/drawing/2014/main" id="{2AFE8C78-EB49-A417-5323-B88D2C763D4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96384" y="4306965"/>
            <a:ext cx="3066777" cy="1767078"/>
          </a:xfrm>
          <a:prstGeom prst="rect">
            <a:avLst/>
          </a:prstGeom>
        </p:spPr>
      </p:pic>
      <p:pic>
        <p:nvPicPr>
          <p:cNvPr id="18" name="Picture Placeholder 16" descr="A group of people in a room&#10;&#10;Description generated with very high confidence">
            <a:extLst>
              <a:ext uri="{FF2B5EF4-FFF2-40B4-BE49-F238E27FC236}">
                <a16:creationId xmlns:a16="http://schemas.microsoft.com/office/drawing/2014/main" id="{EEFD6A04-089F-201C-251F-12A97DD5F692}"/>
              </a:ext>
            </a:extLst>
          </p:cNvPr>
          <p:cNvPicPr>
            <a:picLocks noChangeAspect="1"/>
          </p:cNvPicPr>
          <p:nvPr/>
        </p:nvPicPr>
        <p:blipFill rotWithShape="1">
          <a:blip r:embed="rId6">
            <a:extLst>
              <a:ext uri="{28A0092B-C50C-407E-A947-70E740481C1C}">
                <a14:useLocalDpi xmlns:a14="http://schemas.microsoft.com/office/drawing/2010/main" val="0"/>
              </a:ext>
            </a:extLst>
          </a:blip>
          <a:srcRect t="7686" r="30788" b="27045"/>
          <a:stretch/>
        </p:blipFill>
        <p:spPr>
          <a:xfrm>
            <a:off x="4436393" y="4306965"/>
            <a:ext cx="3063093" cy="1791261"/>
          </a:xfrm>
          <a:prstGeom prst="rect">
            <a:avLst/>
          </a:prstGeom>
        </p:spPr>
      </p:pic>
      <p:sp>
        <p:nvSpPr>
          <p:cNvPr id="19" name="Textfeld 18">
            <a:extLst>
              <a:ext uri="{FF2B5EF4-FFF2-40B4-BE49-F238E27FC236}">
                <a16:creationId xmlns:a16="http://schemas.microsoft.com/office/drawing/2014/main" id="{5C4EB92F-3A30-7D65-4008-11926179FA49}"/>
              </a:ext>
            </a:extLst>
          </p:cNvPr>
          <p:cNvSpPr txBox="1"/>
          <p:nvPr/>
        </p:nvSpPr>
        <p:spPr>
          <a:xfrm>
            <a:off x="4351020" y="6087165"/>
            <a:ext cx="3148466" cy="230832"/>
          </a:xfrm>
          <a:prstGeom prst="rect">
            <a:avLst/>
          </a:prstGeom>
          <a:noFill/>
        </p:spPr>
        <p:txBody>
          <a:bodyPr wrap="square">
            <a:spAutoFit/>
          </a:bodyPr>
          <a:lstStyle/>
          <a:p>
            <a:r>
              <a:rPr lang="en-US" sz="900" dirty="0"/>
              <a:t>Augmented Projection, Reed, S.(2014)</a:t>
            </a:r>
          </a:p>
        </p:txBody>
      </p:sp>
      <p:sp>
        <p:nvSpPr>
          <p:cNvPr id="20" name="Textfeld 19">
            <a:extLst>
              <a:ext uri="{FF2B5EF4-FFF2-40B4-BE49-F238E27FC236}">
                <a16:creationId xmlns:a16="http://schemas.microsoft.com/office/drawing/2014/main" id="{E284A40A-E727-35BB-FA07-866245457E15}"/>
              </a:ext>
            </a:extLst>
          </p:cNvPr>
          <p:cNvSpPr txBox="1"/>
          <p:nvPr/>
        </p:nvSpPr>
        <p:spPr>
          <a:xfrm>
            <a:off x="696386" y="3920710"/>
            <a:ext cx="3064944" cy="307777"/>
          </a:xfrm>
          <a:prstGeom prst="rect">
            <a:avLst/>
          </a:prstGeom>
          <a:noFill/>
        </p:spPr>
        <p:txBody>
          <a:bodyPr wrap="square" rtlCol="0">
            <a:spAutoFit/>
          </a:bodyPr>
          <a:lstStyle/>
          <a:p>
            <a:pPr algn="ctr"/>
            <a:r>
              <a:rPr lang="en-GB" sz="1400" dirty="0"/>
              <a:t>Augmented Reality Display</a:t>
            </a:r>
          </a:p>
        </p:txBody>
      </p:sp>
      <p:sp>
        <p:nvSpPr>
          <p:cNvPr id="21" name="Textfeld 20">
            <a:extLst>
              <a:ext uri="{FF2B5EF4-FFF2-40B4-BE49-F238E27FC236}">
                <a16:creationId xmlns:a16="http://schemas.microsoft.com/office/drawing/2014/main" id="{FB977C2A-9A53-A40A-1B0E-7C13ECF6ECFC}"/>
              </a:ext>
            </a:extLst>
          </p:cNvPr>
          <p:cNvSpPr txBox="1"/>
          <p:nvPr/>
        </p:nvSpPr>
        <p:spPr>
          <a:xfrm>
            <a:off x="4549140" y="3914864"/>
            <a:ext cx="2942774" cy="307777"/>
          </a:xfrm>
          <a:prstGeom prst="rect">
            <a:avLst/>
          </a:prstGeom>
          <a:noFill/>
        </p:spPr>
        <p:txBody>
          <a:bodyPr wrap="square" rtlCol="0">
            <a:spAutoFit/>
          </a:bodyPr>
          <a:lstStyle/>
          <a:p>
            <a:pPr algn="ctr"/>
            <a:r>
              <a:rPr lang="en-GB" sz="1400" dirty="0"/>
              <a:t>Augmented Reality Projection</a:t>
            </a:r>
          </a:p>
        </p:txBody>
      </p:sp>
      <p:sp>
        <p:nvSpPr>
          <p:cNvPr id="22" name="Textfeld 21">
            <a:extLst>
              <a:ext uri="{FF2B5EF4-FFF2-40B4-BE49-F238E27FC236}">
                <a16:creationId xmlns:a16="http://schemas.microsoft.com/office/drawing/2014/main" id="{B95F3CCB-8B3C-E2A6-558A-331AE822BCA2}"/>
              </a:ext>
            </a:extLst>
          </p:cNvPr>
          <p:cNvSpPr txBox="1"/>
          <p:nvPr/>
        </p:nvSpPr>
        <p:spPr>
          <a:xfrm>
            <a:off x="8509989" y="3914864"/>
            <a:ext cx="2478002" cy="307777"/>
          </a:xfrm>
          <a:prstGeom prst="rect">
            <a:avLst/>
          </a:prstGeom>
          <a:noFill/>
        </p:spPr>
        <p:txBody>
          <a:bodyPr wrap="square" rtlCol="0">
            <a:spAutoFit/>
          </a:bodyPr>
          <a:lstStyle/>
          <a:p>
            <a:pPr algn="ctr"/>
            <a:r>
              <a:rPr lang="en-GB" sz="1400" dirty="0"/>
              <a:t>Augmented Reality Headset</a:t>
            </a:r>
          </a:p>
        </p:txBody>
      </p:sp>
      <p:sp>
        <p:nvSpPr>
          <p:cNvPr id="23" name="Textfeld 22">
            <a:extLst>
              <a:ext uri="{FF2B5EF4-FFF2-40B4-BE49-F238E27FC236}">
                <a16:creationId xmlns:a16="http://schemas.microsoft.com/office/drawing/2014/main" id="{E6B1B87A-3761-4D3F-ED35-BC8258F93A5D}"/>
              </a:ext>
            </a:extLst>
          </p:cNvPr>
          <p:cNvSpPr txBox="1"/>
          <p:nvPr/>
        </p:nvSpPr>
        <p:spPr>
          <a:xfrm>
            <a:off x="8130032" y="6087165"/>
            <a:ext cx="3148466" cy="230832"/>
          </a:xfrm>
          <a:prstGeom prst="rect">
            <a:avLst/>
          </a:prstGeom>
          <a:noFill/>
        </p:spPr>
        <p:txBody>
          <a:bodyPr wrap="square">
            <a:spAutoFit/>
          </a:bodyPr>
          <a:lstStyle/>
          <a:p>
            <a:r>
              <a:rPr lang="en-US" sz="900" dirty="0"/>
              <a:t>Microsoft </a:t>
            </a:r>
            <a:r>
              <a:rPr lang="en-US" sz="900" dirty="0" err="1"/>
              <a:t>Holo</a:t>
            </a:r>
            <a:r>
              <a:rPr lang="en-US" sz="900" dirty="0"/>
              <a:t> Lens (2017)</a:t>
            </a:r>
          </a:p>
        </p:txBody>
      </p:sp>
      <p:pic>
        <p:nvPicPr>
          <p:cNvPr id="24" name="Picture 2">
            <a:extLst>
              <a:ext uri="{FF2B5EF4-FFF2-40B4-BE49-F238E27FC236}">
                <a16:creationId xmlns:a16="http://schemas.microsoft.com/office/drawing/2014/main" id="{7077C852-70E8-8823-1D64-10ADF6DA3D05}"/>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8146" t="3676" r="7171" b="6201"/>
          <a:stretch/>
        </p:blipFill>
        <p:spPr bwMode="auto">
          <a:xfrm>
            <a:off x="8172718" y="4284196"/>
            <a:ext cx="3063093" cy="1793798"/>
          </a:xfrm>
          <a:prstGeom prst="rect">
            <a:avLst/>
          </a:prstGeom>
          <a:noFill/>
          <a:extLst>
            <a:ext uri="{909E8E84-426E-40DD-AFC4-6F175D3DCCD1}">
              <a14:hiddenFill xmlns:a14="http://schemas.microsoft.com/office/drawing/2010/main">
                <a:solidFill>
                  <a:srgbClr val="FFFFFF"/>
                </a:solidFill>
              </a14:hiddenFill>
            </a:ext>
          </a:extLst>
        </p:spPr>
      </p:pic>
      <p:sp>
        <p:nvSpPr>
          <p:cNvPr id="25" name="Textfeld 24">
            <a:extLst>
              <a:ext uri="{FF2B5EF4-FFF2-40B4-BE49-F238E27FC236}">
                <a16:creationId xmlns:a16="http://schemas.microsoft.com/office/drawing/2014/main" id="{8E5AC387-FAFD-227C-90EE-03F0F5ECA5C2}"/>
              </a:ext>
            </a:extLst>
          </p:cNvPr>
          <p:cNvSpPr txBox="1"/>
          <p:nvPr/>
        </p:nvSpPr>
        <p:spPr>
          <a:xfrm>
            <a:off x="657381" y="6087165"/>
            <a:ext cx="3148466" cy="230832"/>
          </a:xfrm>
          <a:prstGeom prst="rect">
            <a:avLst/>
          </a:prstGeom>
          <a:noFill/>
        </p:spPr>
        <p:txBody>
          <a:bodyPr wrap="square">
            <a:spAutoFit/>
          </a:bodyPr>
          <a:lstStyle/>
          <a:p>
            <a:r>
              <a:rPr lang="en-US" sz="900" dirty="0"/>
              <a:t>Google Project Tango (2017)</a:t>
            </a:r>
          </a:p>
        </p:txBody>
      </p:sp>
    </p:spTree>
    <p:extLst>
      <p:ext uri="{BB962C8B-B14F-4D97-AF65-F5344CB8AC3E}">
        <p14:creationId xmlns:p14="http://schemas.microsoft.com/office/powerpoint/2010/main" val="37493175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CD3CA3-9F3A-9666-00D6-A1ABDE277879}"/>
              </a:ext>
            </a:extLst>
          </p:cNvPr>
          <p:cNvSpPr>
            <a:spLocks noGrp="1"/>
          </p:cNvSpPr>
          <p:nvPr>
            <p:ph type="title"/>
          </p:nvPr>
        </p:nvSpPr>
        <p:spPr/>
        <p:txBody>
          <a:bodyPr/>
          <a:lstStyle/>
          <a:p>
            <a:r>
              <a:rPr lang="de-DE" dirty="0"/>
              <a:t>Mixed Reality Displays</a:t>
            </a:r>
          </a:p>
        </p:txBody>
      </p:sp>
      <p:sp>
        <p:nvSpPr>
          <p:cNvPr id="3" name="Fußzeilenplatzhalter 2">
            <a:extLst>
              <a:ext uri="{FF2B5EF4-FFF2-40B4-BE49-F238E27FC236}">
                <a16:creationId xmlns:a16="http://schemas.microsoft.com/office/drawing/2014/main" id="{A3D3430A-795D-8EFA-433F-BBD0C20B5AC1}"/>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352828CF-D531-ED83-E045-C80C48FDC42D}"/>
              </a:ext>
            </a:extLst>
          </p:cNvPr>
          <p:cNvSpPr>
            <a:spLocks noGrp="1"/>
          </p:cNvSpPr>
          <p:nvPr>
            <p:ph type="sldNum" sz="quarter" idx="33"/>
          </p:nvPr>
        </p:nvSpPr>
        <p:spPr/>
        <p:txBody>
          <a:bodyPr/>
          <a:lstStyle/>
          <a:p>
            <a:fld id="{BA24374A-C3A8-471A-8837-3FC31668ABE5}" type="slidenum">
              <a:rPr lang="de-DE" smtClean="0"/>
              <a:pPr/>
              <a:t>7</a:t>
            </a:fld>
            <a:endParaRPr lang="de-DE" dirty="0"/>
          </a:p>
        </p:txBody>
      </p:sp>
      <p:sp>
        <p:nvSpPr>
          <p:cNvPr id="5" name="Textplatzhalter 4">
            <a:extLst>
              <a:ext uri="{FF2B5EF4-FFF2-40B4-BE49-F238E27FC236}">
                <a16:creationId xmlns:a16="http://schemas.microsoft.com/office/drawing/2014/main" id="{902904E7-6B3F-C5D6-778A-44C306596224}"/>
              </a:ext>
            </a:extLst>
          </p:cNvPr>
          <p:cNvSpPr>
            <a:spLocks noGrp="1"/>
          </p:cNvSpPr>
          <p:nvPr>
            <p:ph type="body" sz="quarter" idx="21"/>
          </p:nvPr>
        </p:nvSpPr>
        <p:spPr/>
        <p:txBody>
          <a:bodyPr/>
          <a:lstStyle/>
          <a:p>
            <a:r>
              <a:rPr lang="de-DE" sz="1400" dirty="0"/>
              <a:t>Mixed Reality</a:t>
            </a:r>
            <a:endParaRPr lang="de-DE" dirty="0"/>
          </a:p>
        </p:txBody>
      </p:sp>
      <p:sp>
        <p:nvSpPr>
          <p:cNvPr id="6" name="Textplatzhalter 5">
            <a:extLst>
              <a:ext uri="{FF2B5EF4-FFF2-40B4-BE49-F238E27FC236}">
                <a16:creationId xmlns:a16="http://schemas.microsoft.com/office/drawing/2014/main" id="{626BBDA1-E6F0-BE6E-E624-D9943315A334}"/>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01269F4C-FAEF-13CC-CE64-64918267D0EC}"/>
              </a:ext>
            </a:extLst>
          </p:cNvPr>
          <p:cNvSpPr>
            <a:spLocks noGrp="1"/>
          </p:cNvSpPr>
          <p:nvPr>
            <p:ph sz="quarter" idx="35"/>
          </p:nvPr>
        </p:nvSpPr>
        <p:spPr/>
        <p:txBody>
          <a:bodyPr/>
          <a:lstStyle/>
          <a:p>
            <a:endParaRPr lang="de-DE"/>
          </a:p>
        </p:txBody>
      </p:sp>
      <p:sp>
        <p:nvSpPr>
          <p:cNvPr id="8" name="Rechteck 7">
            <a:extLst>
              <a:ext uri="{FF2B5EF4-FFF2-40B4-BE49-F238E27FC236}">
                <a16:creationId xmlns:a16="http://schemas.microsoft.com/office/drawing/2014/main" id="{AA50A5D9-0F74-3848-3E96-F7EF06AEC338}"/>
              </a:ext>
            </a:extLst>
          </p:cNvPr>
          <p:cNvSpPr/>
          <p:nvPr/>
        </p:nvSpPr>
        <p:spPr>
          <a:xfrm>
            <a:off x="741485" y="3491588"/>
            <a:ext cx="3017996" cy="246221"/>
          </a:xfrm>
          <a:prstGeom prst="rect">
            <a:avLst/>
          </a:prstGeom>
        </p:spPr>
        <p:txBody>
          <a:bodyPr wrap="square" lIns="0" rIns="0">
            <a:spAutoFit/>
          </a:bodyPr>
          <a:lstStyle/>
          <a:p>
            <a:r>
              <a:rPr lang="en-US" sz="1000" dirty="0" err="1"/>
              <a:t>Ultima</a:t>
            </a:r>
            <a:r>
              <a:rPr lang="en-US" sz="1000" dirty="0"/>
              <a:t> Underworld: The Stygian Abyss (1992)</a:t>
            </a:r>
          </a:p>
        </p:txBody>
      </p:sp>
      <p:sp>
        <p:nvSpPr>
          <p:cNvPr id="9" name="Textfeld 8">
            <a:extLst>
              <a:ext uri="{FF2B5EF4-FFF2-40B4-BE49-F238E27FC236}">
                <a16:creationId xmlns:a16="http://schemas.microsoft.com/office/drawing/2014/main" id="{280CE0EC-68AE-BDC6-C1F1-D8DF1E9DF56B}"/>
              </a:ext>
            </a:extLst>
          </p:cNvPr>
          <p:cNvSpPr txBox="1"/>
          <p:nvPr/>
        </p:nvSpPr>
        <p:spPr>
          <a:xfrm>
            <a:off x="696386" y="1114017"/>
            <a:ext cx="3064944" cy="307777"/>
          </a:xfrm>
          <a:prstGeom prst="rect">
            <a:avLst/>
          </a:prstGeom>
          <a:noFill/>
        </p:spPr>
        <p:txBody>
          <a:bodyPr wrap="square" rtlCol="0">
            <a:spAutoFit/>
          </a:bodyPr>
          <a:lstStyle/>
          <a:p>
            <a:pPr algn="ctr"/>
            <a:r>
              <a:rPr lang="en-GB" sz="1400" dirty="0"/>
              <a:t>Window on Virtual Environment</a:t>
            </a:r>
          </a:p>
        </p:txBody>
      </p:sp>
      <p:sp>
        <p:nvSpPr>
          <p:cNvPr id="10" name="Textfeld 9">
            <a:extLst>
              <a:ext uri="{FF2B5EF4-FFF2-40B4-BE49-F238E27FC236}">
                <a16:creationId xmlns:a16="http://schemas.microsoft.com/office/drawing/2014/main" id="{DCD9C6D4-8FE7-45F4-3499-D093073FB4B3}"/>
              </a:ext>
            </a:extLst>
          </p:cNvPr>
          <p:cNvSpPr txBox="1"/>
          <p:nvPr/>
        </p:nvSpPr>
        <p:spPr>
          <a:xfrm>
            <a:off x="4782448" y="1108171"/>
            <a:ext cx="2476158" cy="307777"/>
          </a:xfrm>
          <a:prstGeom prst="rect">
            <a:avLst/>
          </a:prstGeom>
          <a:noFill/>
        </p:spPr>
        <p:txBody>
          <a:bodyPr wrap="square" rtlCol="0">
            <a:spAutoFit/>
          </a:bodyPr>
          <a:lstStyle/>
          <a:p>
            <a:pPr algn="ctr"/>
            <a:r>
              <a:rPr lang="en-GB" sz="1400" dirty="0"/>
              <a:t>Virtual Environment Cave</a:t>
            </a:r>
          </a:p>
        </p:txBody>
      </p:sp>
      <p:sp>
        <p:nvSpPr>
          <p:cNvPr id="11" name="Textfeld 10">
            <a:extLst>
              <a:ext uri="{FF2B5EF4-FFF2-40B4-BE49-F238E27FC236}">
                <a16:creationId xmlns:a16="http://schemas.microsoft.com/office/drawing/2014/main" id="{E2493819-E100-A1F2-A3D4-4638CD7B3754}"/>
              </a:ext>
            </a:extLst>
          </p:cNvPr>
          <p:cNvSpPr txBox="1"/>
          <p:nvPr/>
        </p:nvSpPr>
        <p:spPr>
          <a:xfrm>
            <a:off x="8509989" y="1108171"/>
            <a:ext cx="2478002" cy="307777"/>
          </a:xfrm>
          <a:prstGeom prst="rect">
            <a:avLst/>
          </a:prstGeom>
          <a:noFill/>
        </p:spPr>
        <p:txBody>
          <a:bodyPr wrap="square" rtlCol="0">
            <a:spAutoFit/>
          </a:bodyPr>
          <a:lstStyle/>
          <a:p>
            <a:pPr algn="ctr"/>
            <a:r>
              <a:rPr lang="en-GB" sz="1400" dirty="0"/>
              <a:t>Virtual Reality Headset</a:t>
            </a:r>
          </a:p>
        </p:txBody>
      </p:sp>
      <p:pic>
        <p:nvPicPr>
          <p:cNvPr id="12" name="Picture 2" descr="http://cdn.mos.cms.futurecdn.net/e3fb98c9d099f0c20463cefbddb0285e-650-80.jpg">
            <a:extLst>
              <a:ext uri="{FF2B5EF4-FFF2-40B4-BE49-F238E27FC236}">
                <a16:creationId xmlns:a16="http://schemas.microsoft.com/office/drawing/2014/main" id="{CA4F1A2C-80C8-1D2D-D56A-14CC943C90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6385" y="1486814"/>
            <a:ext cx="3064942" cy="2004774"/>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4" descr="Datei:CAVE Crayoland.jpg">
            <a:extLst>
              <a:ext uri="{FF2B5EF4-FFF2-40B4-BE49-F238E27FC236}">
                <a16:creationId xmlns:a16="http://schemas.microsoft.com/office/drawing/2014/main" id="{68EC3CC8-CB6A-9B41-177B-5BEF7A1B392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719"/>
          <a:stretch/>
        </p:blipFill>
        <p:spPr bwMode="auto">
          <a:xfrm>
            <a:off x="4436393" y="1486814"/>
            <a:ext cx="3063097" cy="2004774"/>
          </a:xfrm>
          <a:prstGeom prst="rect">
            <a:avLst/>
          </a:prstGeom>
          <a:noFill/>
          <a:extLst>
            <a:ext uri="{909E8E84-426E-40DD-AFC4-6F175D3DCCD1}">
              <a14:hiddenFill xmlns:a14="http://schemas.microsoft.com/office/drawing/2010/main">
                <a:solidFill>
                  <a:srgbClr val="FFFFFF"/>
                </a:solidFill>
              </a14:hiddenFill>
            </a:ext>
          </a:extLst>
        </p:spPr>
      </p:pic>
      <p:sp>
        <p:nvSpPr>
          <p:cNvPr id="14" name="Rechteck 13">
            <a:extLst>
              <a:ext uri="{FF2B5EF4-FFF2-40B4-BE49-F238E27FC236}">
                <a16:creationId xmlns:a16="http://schemas.microsoft.com/office/drawing/2014/main" id="{9D52AB0A-4710-086D-9323-B955965FDA63}"/>
              </a:ext>
            </a:extLst>
          </p:cNvPr>
          <p:cNvSpPr/>
          <p:nvPr/>
        </p:nvSpPr>
        <p:spPr>
          <a:xfrm>
            <a:off x="4436394" y="3491588"/>
            <a:ext cx="3063093" cy="200055"/>
          </a:xfrm>
          <a:prstGeom prst="rect">
            <a:avLst/>
          </a:prstGeom>
        </p:spPr>
        <p:txBody>
          <a:bodyPr wrap="square" lIns="0" tIns="45720" rIns="91440" bIns="0">
            <a:spAutoFit/>
          </a:bodyPr>
          <a:lstStyle/>
          <a:p>
            <a:r>
              <a:rPr lang="en-US" sz="1000" dirty="0"/>
              <a:t>CAVE, University of Illinois at Chicago  </a:t>
            </a:r>
          </a:p>
        </p:txBody>
      </p:sp>
      <p:pic>
        <p:nvPicPr>
          <p:cNvPr id="15" name="Grafik 14">
            <a:extLst>
              <a:ext uri="{FF2B5EF4-FFF2-40B4-BE49-F238E27FC236}">
                <a16:creationId xmlns:a16="http://schemas.microsoft.com/office/drawing/2014/main" id="{77B5F764-CC75-EE64-4CA9-DA728DE14B89}"/>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15776" t="9947" r="20153" b="15061"/>
          <a:stretch/>
        </p:blipFill>
        <p:spPr>
          <a:xfrm>
            <a:off x="8176402" y="1486814"/>
            <a:ext cx="3063098" cy="2004774"/>
          </a:xfrm>
          <a:prstGeom prst="rect">
            <a:avLst/>
          </a:prstGeom>
        </p:spPr>
      </p:pic>
      <p:sp>
        <p:nvSpPr>
          <p:cNvPr id="16" name="Rechteck 15">
            <a:extLst>
              <a:ext uri="{FF2B5EF4-FFF2-40B4-BE49-F238E27FC236}">
                <a16:creationId xmlns:a16="http://schemas.microsoft.com/office/drawing/2014/main" id="{8D342B7E-6421-AAA3-D376-C04B5AB0E914}"/>
              </a:ext>
            </a:extLst>
          </p:cNvPr>
          <p:cNvSpPr/>
          <p:nvPr/>
        </p:nvSpPr>
        <p:spPr>
          <a:xfrm>
            <a:off x="8176400" y="3491588"/>
            <a:ext cx="3017996" cy="246221"/>
          </a:xfrm>
          <a:prstGeom prst="rect">
            <a:avLst/>
          </a:prstGeom>
        </p:spPr>
        <p:txBody>
          <a:bodyPr wrap="square" lIns="0">
            <a:spAutoFit/>
          </a:bodyPr>
          <a:lstStyle/>
          <a:p>
            <a:r>
              <a:rPr lang="en-US" sz="1000" dirty="0"/>
              <a:t>Oculus Rift with Leap Motion</a:t>
            </a:r>
          </a:p>
        </p:txBody>
      </p:sp>
      <p:pic>
        <p:nvPicPr>
          <p:cNvPr id="17" name="Content Placeholder 5" descr="A close up of a computer&#10;&#10;Description generated with high confidence">
            <a:extLst>
              <a:ext uri="{FF2B5EF4-FFF2-40B4-BE49-F238E27FC236}">
                <a16:creationId xmlns:a16="http://schemas.microsoft.com/office/drawing/2014/main" id="{2AFE8C78-EB49-A417-5323-B88D2C763D4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96384" y="4306965"/>
            <a:ext cx="3066777" cy="1767078"/>
          </a:xfrm>
          <a:prstGeom prst="rect">
            <a:avLst/>
          </a:prstGeom>
        </p:spPr>
      </p:pic>
      <p:pic>
        <p:nvPicPr>
          <p:cNvPr id="18" name="Picture Placeholder 16" descr="A group of people in a room&#10;&#10;Description generated with very high confidence">
            <a:extLst>
              <a:ext uri="{FF2B5EF4-FFF2-40B4-BE49-F238E27FC236}">
                <a16:creationId xmlns:a16="http://schemas.microsoft.com/office/drawing/2014/main" id="{EEFD6A04-089F-201C-251F-12A97DD5F692}"/>
              </a:ext>
            </a:extLst>
          </p:cNvPr>
          <p:cNvPicPr>
            <a:picLocks noChangeAspect="1"/>
          </p:cNvPicPr>
          <p:nvPr/>
        </p:nvPicPr>
        <p:blipFill rotWithShape="1">
          <a:blip r:embed="rId6">
            <a:extLst>
              <a:ext uri="{28A0092B-C50C-407E-A947-70E740481C1C}">
                <a14:useLocalDpi xmlns:a14="http://schemas.microsoft.com/office/drawing/2010/main" val="0"/>
              </a:ext>
            </a:extLst>
          </a:blip>
          <a:srcRect t="7686" r="30788" b="27045"/>
          <a:stretch/>
        </p:blipFill>
        <p:spPr>
          <a:xfrm>
            <a:off x="4436393" y="4306965"/>
            <a:ext cx="3063093" cy="1791261"/>
          </a:xfrm>
          <a:prstGeom prst="rect">
            <a:avLst/>
          </a:prstGeom>
        </p:spPr>
      </p:pic>
      <p:sp>
        <p:nvSpPr>
          <p:cNvPr id="19" name="Textfeld 18">
            <a:extLst>
              <a:ext uri="{FF2B5EF4-FFF2-40B4-BE49-F238E27FC236}">
                <a16:creationId xmlns:a16="http://schemas.microsoft.com/office/drawing/2014/main" id="{5C4EB92F-3A30-7D65-4008-11926179FA49}"/>
              </a:ext>
            </a:extLst>
          </p:cNvPr>
          <p:cNvSpPr txBox="1"/>
          <p:nvPr/>
        </p:nvSpPr>
        <p:spPr>
          <a:xfrm>
            <a:off x="4351020" y="6087165"/>
            <a:ext cx="3148466" cy="230832"/>
          </a:xfrm>
          <a:prstGeom prst="rect">
            <a:avLst/>
          </a:prstGeom>
          <a:noFill/>
        </p:spPr>
        <p:txBody>
          <a:bodyPr wrap="square">
            <a:spAutoFit/>
          </a:bodyPr>
          <a:lstStyle/>
          <a:p>
            <a:r>
              <a:rPr lang="en-US" sz="900" dirty="0"/>
              <a:t>Augmented Projection, Reed, S.(2014)</a:t>
            </a:r>
          </a:p>
        </p:txBody>
      </p:sp>
      <p:sp>
        <p:nvSpPr>
          <p:cNvPr id="20" name="Textfeld 19">
            <a:extLst>
              <a:ext uri="{FF2B5EF4-FFF2-40B4-BE49-F238E27FC236}">
                <a16:creationId xmlns:a16="http://schemas.microsoft.com/office/drawing/2014/main" id="{E284A40A-E727-35BB-FA07-866245457E15}"/>
              </a:ext>
            </a:extLst>
          </p:cNvPr>
          <p:cNvSpPr txBox="1"/>
          <p:nvPr/>
        </p:nvSpPr>
        <p:spPr>
          <a:xfrm>
            <a:off x="696386" y="3920710"/>
            <a:ext cx="3064944" cy="307777"/>
          </a:xfrm>
          <a:prstGeom prst="rect">
            <a:avLst/>
          </a:prstGeom>
          <a:noFill/>
        </p:spPr>
        <p:txBody>
          <a:bodyPr wrap="square" rtlCol="0">
            <a:spAutoFit/>
          </a:bodyPr>
          <a:lstStyle/>
          <a:p>
            <a:pPr algn="ctr"/>
            <a:r>
              <a:rPr lang="en-GB" sz="1400" dirty="0"/>
              <a:t>Augmented Reality Display</a:t>
            </a:r>
          </a:p>
        </p:txBody>
      </p:sp>
      <p:sp>
        <p:nvSpPr>
          <p:cNvPr id="21" name="Textfeld 20">
            <a:extLst>
              <a:ext uri="{FF2B5EF4-FFF2-40B4-BE49-F238E27FC236}">
                <a16:creationId xmlns:a16="http://schemas.microsoft.com/office/drawing/2014/main" id="{FB977C2A-9A53-A40A-1B0E-7C13ECF6ECFC}"/>
              </a:ext>
            </a:extLst>
          </p:cNvPr>
          <p:cNvSpPr txBox="1"/>
          <p:nvPr/>
        </p:nvSpPr>
        <p:spPr>
          <a:xfrm>
            <a:off x="4549140" y="3914864"/>
            <a:ext cx="2942774" cy="307777"/>
          </a:xfrm>
          <a:prstGeom prst="rect">
            <a:avLst/>
          </a:prstGeom>
          <a:noFill/>
        </p:spPr>
        <p:txBody>
          <a:bodyPr wrap="square" rtlCol="0">
            <a:spAutoFit/>
          </a:bodyPr>
          <a:lstStyle/>
          <a:p>
            <a:pPr algn="ctr"/>
            <a:r>
              <a:rPr lang="en-GB" sz="1400" dirty="0"/>
              <a:t>Augmented Reality Projection</a:t>
            </a:r>
          </a:p>
        </p:txBody>
      </p:sp>
      <p:sp>
        <p:nvSpPr>
          <p:cNvPr id="22" name="Textfeld 21">
            <a:extLst>
              <a:ext uri="{FF2B5EF4-FFF2-40B4-BE49-F238E27FC236}">
                <a16:creationId xmlns:a16="http://schemas.microsoft.com/office/drawing/2014/main" id="{B95F3CCB-8B3C-E2A6-558A-331AE822BCA2}"/>
              </a:ext>
            </a:extLst>
          </p:cNvPr>
          <p:cNvSpPr txBox="1"/>
          <p:nvPr/>
        </p:nvSpPr>
        <p:spPr>
          <a:xfrm>
            <a:off x="8509989" y="3914864"/>
            <a:ext cx="2478002" cy="307777"/>
          </a:xfrm>
          <a:prstGeom prst="rect">
            <a:avLst/>
          </a:prstGeom>
          <a:noFill/>
        </p:spPr>
        <p:txBody>
          <a:bodyPr wrap="square" rtlCol="0">
            <a:spAutoFit/>
          </a:bodyPr>
          <a:lstStyle/>
          <a:p>
            <a:pPr algn="ctr"/>
            <a:r>
              <a:rPr lang="en-GB" sz="1400" dirty="0"/>
              <a:t>Augmented Reality Headset</a:t>
            </a:r>
          </a:p>
        </p:txBody>
      </p:sp>
      <p:sp>
        <p:nvSpPr>
          <p:cNvPr id="23" name="Textfeld 22">
            <a:extLst>
              <a:ext uri="{FF2B5EF4-FFF2-40B4-BE49-F238E27FC236}">
                <a16:creationId xmlns:a16="http://schemas.microsoft.com/office/drawing/2014/main" id="{E6B1B87A-3761-4D3F-ED35-BC8258F93A5D}"/>
              </a:ext>
            </a:extLst>
          </p:cNvPr>
          <p:cNvSpPr txBox="1"/>
          <p:nvPr/>
        </p:nvSpPr>
        <p:spPr>
          <a:xfrm>
            <a:off x="8130032" y="6087165"/>
            <a:ext cx="3148466" cy="230832"/>
          </a:xfrm>
          <a:prstGeom prst="rect">
            <a:avLst/>
          </a:prstGeom>
          <a:noFill/>
        </p:spPr>
        <p:txBody>
          <a:bodyPr wrap="square">
            <a:spAutoFit/>
          </a:bodyPr>
          <a:lstStyle/>
          <a:p>
            <a:r>
              <a:rPr lang="en-US" sz="900" dirty="0"/>
              <a:t>Microsoft </a:t>
            </a:r>
            <a:r>
              <a:rPr lang="en-US" sz="900" dirty="0" err="1"/>
              <a:t>Holo</a:t>
            </a:r>
            <a:r>
              <a:rPr lang="en-US" sz="900" dirty="0"/>
              <a:t> Lens (2017)</a:t>
            </a:r>
          </a:p>
        </p:txBody>
      </p:sp>
      <p:pic>
        <p:nvPicPr>
          <p:cNvPr id="24" name="Picture 2">
            <a:extLst>
              <a:ext uri="{FF2B5EF4-FFF2-40B4-BE49-F238E27FC236}">
                <a16:creationId xmlns:a16="http://schemas.microsoft.com/office/drawing/2014/main" id="{7077C852-70E8-8823-1D64-10ADF6DA3D05}"/>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8146" t="3676" r="7171" b="6201"/>
          <a:stretch/>
        </p:blipFill>
        <p:spPr bwMode="auto">
          <a:xfrm>
            <a:off x="8172718" y="4284196"/>
            <a:ext cx="3063093" cy="1793798"/>
          </a:xfrm>
          <a:prstGeom prst="rect">
            <a:avLst/>
          </a:prstGeom>
          <a:noFill/>
          <a:extLst>
            <a:ext uri="{909E8E84-426E-40DD-AFC4-6F175D3DCCD1}">
              <a14:hiddenFill xmlns:a14="http://schemas.microsoft.com/office/drawing/2010/main">
                <a:solidFill>
                  <a:srgbClr val="FFFFFF"/>
                </a:solidFill>
              </a14:hiddenFill>
            </a:ext>
          </a:extLst>
        </p:spPr>
      </p:pic>
      <p:sp>
        <p:nvSpPr>
          <p:cNvPr id="25" name="Textfeld 24">
            <a:extLst>
              <a:ext uri="{FF2B5EF4-FFF2-40B4-BE49-F238E27FC236}">
                <a16:creationId xmlns:a16="http://schemas.microsoft.com/office/drawing/2014/main" id="{8E5AC387-FAFD-227C-90EE-03F0F5ECA5C2}"/>
              </a:ext>
            </a:extLst>
          </p:cNvPr>
          <p:cNvSpPr txBox="1"/>
          <p:nvPr/>
        </p:nvSpPr>
        <p:spPr>
          <a:xfrm>
            <a:off x="657381" y="6087165"/>
            <a:ext cx="3148466" cy="230832"/>
          </a:xfrm>
          <a:prstGeom prst="rect">
            <a:avLst/>
          </a:prstGeom>
          <a:noFill/>
        </p:spPr>
        <p:txBody>
          <a:bodyPr wrap="square">
            <a:spAutoFit/>
          </a:bodyPr>
          <a:lstStyle/>
          <a:p>
            <a:r>
              <a:rPr lang="en-US" sz="900" dirty="0"/>
              <a:t>Google Project Tango (2017)</a:t>
            </a:r>
          </a:p>
        </p:txBody>
      </p:sp>
      <p:sp>
        <p:nvSpPr>
          <p:cNvPr id="26" name="Rechteck 25">
            <a:extLst>
              <a:ext uri="{FF2B5EF4-FFF2-40B4-BE49-F238E27FC236}">
                <a16:creationId xmlns:a16="http://schemas.microsoft.com/office/drawing/2014/main" id="{853D8ECC-3CA5-2D6A-2298-E39109876F07}"/>
              </a:ext>
            </a:extLst>
          </p:cNvPr>
          <p:cNvSpPr/>
          <p:nvPr/>
        </p:nvSpPr>
        <p:spPr>
          <a:xfrm>
            <a:off x="1630680" y="2750820"/>
            <a:ext cx="899160" cy="687561"/>
          </a:xfrm>
          <a:prstGeom prst="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7" name="Rechteck 26">
            <a:extLst>
              <a:ext uri="{FF2B5EF4-FFF2-40B4-BE49-F238E27FC236}">
                <a16:creationId xmlns:a16="http://schemas.microsoft.com/office/drawing/2014/main" id="{AE655061-BC11-F608-AB89-1706995882B2}"/>
              </a:ext>
            </a:extLst>
          </p:cNvPr>
          <p:cNvSpPr/>
          <p:nvPr/>
        </p:nvSpPr>
        <p:spPr>
          <a:xfrm>
            <a:off x="5475673" y="1661935"/>
            <a:ext cx="899160" cy="687561"/>
          </a:xfrm>
          <a:prstGeom prst="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8" name="Rechteck 27">
            <a:extLst>
              <a:ext uri="{FF2B5EF4-FFF2-40B4-BE49-F238E27FC236}">
                <a16:creationId xmlns:a16="http://schemas.microsoft.com/office/drawing/2014/main" id="{DAFA34C9-7458-60C9-E13A-F9968AA43F77}"/>
              </a:ext>
            </a:extLst>
          </p:cNvPr>
          <p:cNvSpPr/>
          <p:nvPr/>
        </p:nvSpPr>
        <p:spPr>
          <a:xfrm>
            <a:off x="8942773" y="1911648"/>
            <a:ext cx="899160" cy="687561"/>
          </a:xfrm>
          <a:prstGeom prst="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9" name="Rechteck 28">
            <a:extLst>
              <a:ext uri="{FF2B5EF4-FFF2-40B4-BE49-F238E27FC236}">
                <a16:creationId xmlns:a16="http://schemas.microsoft.com/office/drawing/2014/main" id="{95CE9243-0970-3585-6669-4E25AD632D30}"/>
              </a:ext>
            </a:extLst>
          </p:cNvPr>
          <p:cNvSpPr/>
          <p:nvPr/>
        </p:nvSpPr>
        <p:spPr>
          <a:xfrm>
            <a:off x="1444692" y="4783065"/>
            <a:ext cx="1976687" cy="1320179"/>
          </a:xfrm>
          <a:prstGeom prst="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0" name="Rechteck 29">
            <a:extLst>
              <a:ext uri="{FF2B5EF4-FFF2-40B4-BE49-F238E27FC236}">
                <a16:creationId xmlns:a16="http://schemas.microsoft.com/office/drawing/2014/main" id="{EC57EBF5-D8B4-AAC9-654C-86A1AF5E74BC}"/>
              </a:ext>
            </a:extLst>
          </p:cNvPr>
          <p:cNvSpPr/>
          <p:nvPr/>
        </p:nvSpPr>
        <p:spPr>
          <a:xfrm>
            <a:off x="5475673" y="4426716"/>
            <a:ext cx="2134695" cy="1979940"/>
          </a:xfrm>
          <a:prstGeom prst="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1" name="Rechteck 30">
            <a:extLst>
              <a:ext uri="{FF2B5EF4-FFF2-40B4-BE49-F238E27FC236}">
                <a16:creationId xmlns:a16="http://schemas.microsoft.com/office/drawing/2014/main" id="{C9440AAA-46F6-F0DD-CCA9-47612356F543}"/>
              </a:ext>
            </a:extLst>
          </p:cNvPr>
          <p:cNvSpPr/>
          <p:nvPr/>
        </p:nvSpPr>
        <p:spPr>
          <a:xfrm>
            <a:off x="8061836" y="4515583"/>
            <a:ext cx="1330517" cy="747221"/>
          </a:xfrm>
          <a:prstGeom prst="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36706503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BF7A4DA-D9D7-1C44-9804-28293388D14D}"/>
              </a:ext>
            </a:extLst>
          </p:cNvPr>
          <p:cNvSpPr>
            <a:spLocks noGrp="1"/>
          </p:cNvSpPr>
          <p:nvPr>
            <p:ph type="title"/>
          </p:nvPr>
        </p:nvSpPr>
        <p:spPr/>
        <p:txBody>
          <a:bodyPr/>
          <a:lstStyle/>
          <a:p>
            <a:r>
              <a:rPr lang="de-DE" dirty="0"/>
              <a:t>Mixed Reality Displays</a:t>
            </a:r>
          </a:p>
        </p:txBody>
      </p:sp>
      <p:sp>
        <p:nvSpPr>
          <p:cNvPr id="3" name="Fußzeilenplatzhalter 2">
            <a:extLst>
              <a:ext uri="{FF2B5EF4-FFF2-40B4-BE49-F238E27FC236}">
                <a16:creationId xmlns:a16="http://schemas.microsoft.com/office/drawing/2014/main" id="{337EC280-CC1F-5C59-9C21-3FDAB152E00D}"/>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A7CDB349-F27C-C189-D243-D9B9BC95C2BB}"/>
              </a:ext>
            </a:extLst>
          </p:cNvPr>
          <p:cNvSpPr>
            <a:spLocks noGrp="1"/>
          </p:cNvSpPr>
          <p:nvPr>
            <p:ph type="sldNum" sz="quarter" idx="33"/>
          </p:nvPr>
        </p:nvSpPr>
        <p:spPr/>
        <p:txBody>
          <a:bodyPr/>
          <a:lstStyle/>
          <a:p>
            <a:fld id="{BA24374A-C3A8-471A-8837-3FC31668ABE5}" type="slidenum">
              <a:rPr lang="de-DE" smtClean="0"/>
              <a:pPr/>
              <a:t>8</a:t>
            </a:fld>
            <a:endParaRPr lang="de-DE" dirty="0"/>
          </a:p>
        </p:txBody>
      </p:sp>
      <p:sp>
        <p:nvSpPr>
          <p:cNvPr id="5" name="Textplatzhalter 4">
            <a:extLst>
              <a:ext uri="{FF2B5EF4-FFF2-40B4-BE49-F238E27FC236}">
                <a16:creationId xmlns:a16="http://schemas.microsoft.com/office/drawing/2014/main" id="{C741C566-AC8F-76AB-1BB2-3EA573CDD7AB}"/>
              </a:ext>
            </a:extLst>
          </p:cNvPr>
          <p:cNvSpPr>
            <a:spLocks noGrp="1"/>
          </p:cNvSpPr>
          <p:nvPr>
            <p:ph type="body" sz="quarter" idx="21"/>
          </p:nvPr>
        </p:nvSpPr>
        <p:spPr/>
        <p:txBody>
          <a:bodyPr/>
          <a:lstStyle/>
          <a:p>
            <a:endParaRPr lang="de-DE"/>
          </a:p>
        </p:txBody>
      </p:sp>
      <p:sp>
        <p:nvSpPr>
          <p:cNvPr id="6" name="Textplatzhalter 5">
            <a:extLst>
              <a:ext uri="{FF2B5EF4-FFF2-40B4-BE49-F238E27FC236}">
                <a16:creationId xmlns:a16="http://schemas.microsoft.com/office/drawing/2014/main" id="{F43F6849-456D-BEB0-22BB-6E3B4647F454}"/>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1E6425EE-4094-93F0-5169-D96612CABE55}"/>
              </a:ext>
            </a:extLst>
          </p:cNvPr>
          <p:cNvSpPr>
            <a:spLocks noGrp="1"/>
          </p:cNvSpPr>
          <p:nvPr>
            <p:ph sz="quarter" idx="35"/>
          </p:nvPr>
        </p:nvSpPr>
        <p:spPr/>
        <p:txBody>
          <a:bodyPr/>
          <a:lstStyle/>
          <a:p>
            <a:endParaRPr lang="de-DE"/>
          </a:p>
        </p:txBody>
      </p:sp>
      <p:pic>
        <p:nvPicPr>
          <p:cNvPr id="8" name="Grafik 5">
            <a:extLst>
              <a:ext uri="{FF2B5EF4-FFF2-40B4-BE49-F238E27FC236}">
                <a16:creationId xmlns:a16="http://schemas.microsoft.com/office/drawing/2014/main" id="{F1E1B25A-D9B9-2805-4A1B-9AE9FC993505}"/>
              </a:ext>
            </a:extLst>
          </p:cNvPr>
          <p:cNvPicPr>
            <a:picLocks noChangeAspect="1"/>
          </p:cNvPicPr>
          <p:nvPr/>
        </p:nvPicPr>
        <p:blipFill>
          <a:blip r:embed="rId2"/>
          <a:stretch>
            <a:fillRect/>
          </a:stretch>
        </p:blipFill>
        <p:spPr>
          <a:xfrm>
            <a:off x="695324" y="1449388"/>
            <a:ext cx="5400676" cy="4056172"/>
          </a:xfrm>
          <a:prstGeom prst="rect">
            <a:avLst/>
          </a:prstGeom>
        </p:spPr>
      </p:pic>
      <p:pic>
        <p:nvPicPr>
          <p:cNvPr id="10" name="Picture 2" descr="https://cdn-images-1.medium.com/max/1250/1*k7g718nKSilZWNwECLceaw.jpeg">
            <a:extLst>
              <a:ext uri="{FF2B5EF4-FFF2-40B4-BE49-F238E27FC236}">
                <a16:creationId xmlns:a16="http://schemas.microsoft.com/office/drawing/2014/main" id="{FAC560EB-B303-C678-002A-6D469AB3173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396" r="11405"/>
          <a:stretch/>
        </p:blipFill>
        <p:spPr bwMode="auto">
          <a:xfrm>
            <a:off x="6096000" y="1449276"/>
            <a:ext cx="5473106" cy="40561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08177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4193E42-7D8C-F39F-9C41-AEC6851C6041}"/>
              </a:ext>
            </a:extLst>
          </p:cNvPr>
          <p:cNvSpPr>
            <a:spLocks noGrp="1"/>
          </p:cNvSpPr>
          <p:nvPr>
            <p:ph type="title"/>
          </p:nvPr>
        </p:nvSpPr>
        <p:spPr/>
        <p:txBody>
          <a:bodyPr/>
          <a:lstStyle/>
          <a:p>
            <a:endParaRPr lang="de-DE"/>
          </a:p>
        </p:txBody>
      </p:sp>
      <p:sp>
        <p:nvSpPr>
          <p:cNvPr id="3" name="Fußzeilenplatzhalter 2">
            <a:extLst>
              <a:ext uri="{FF2B5EF4-FFF2-40B4-BE49-F238E27FC236}">
                <a16:creationId xmlns:a16="http://schemas.microsoft.com/office/drawing/2014/main" id="{4645C8C0-75C6-B27D-58DE-351E4539619B}"/>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EE65D546-AEDC-B85E-735A-4B4098ACEBA9}"/>
              </a:ext>
            </a:extLst>
          </p:cNvPr>
          <p:cNvSpPr>
            <a:spLocks noGrp="1"/>
          </p:cNvSpPr>
          <p:nvPr>
            <p:ph type="sldNum" sz="quarter" idx="33"/>
          </p:nvPr>
        </p:nvSpPr>
        <p:spPr/>
        <p:txBody>
          <a:bodyPr/>
          <a:lstStyle/>
          <a:p>
            <a:fld id="{BA24374A-C3A8-471A-8837-3FC31668ABE5}" type="slidenum">
              <a:rPr lang="de-DE" smtClean="0"/>
              <a:pPr/>
              <a:t>9</a:t>
            </a:fld>
            <a:endParaRPr lang="de-DE" dirty="0"/>
          </a:p>
        </p:txBody>
      </p:sp>
      <p:sp>
        <p:nvSpPr>
          <p:cNvPr id="5" name="Textplatzhalter 4">
            <a:extLst>
              <a:ext uri="{FF2B5EF4-FFF2-40B4-BE49-F238E27FC236}">
                <a16:creationId xmlns:a16="http://schemas.microsoft.com/office/drawing/2014/main" id="{26BC1217-8DAF-E20F-C57E-CF2FB1A86229}"/>
              </a:ext>
            </a:extLst>
          </p:cNvPr>
          <p:cNvSpPr>
            <a:spLocks noGrp="1"/>
          </p:cNvSpPr>
          <p:nvPr>
            <p:ph type="body" sz="quarter" idx="21"/>
          </p:nvPr>
        </p:nvSpPr>
        <p:spPr/>
        <p:txBody>
          <a:bodyPr/>
          <a:lstStyle/>
          <a:p>
            <a:endParaRPr lang="de-DE"/>
          </a:p>
        </p:txBody>
      </p:sp>
      <p:sp>
        <p:nvSpPr>
          <p:cNvPr id="6" name="Textplatzhalter 5">
            <a:extLst>
              <a:ext uri="{FF2B5EF4-FFF2-40B4-BE49-F238E27FC236}">
                <a16:creationId xmlns:a16="http://schemas.microsoft.com/office/drawing/2014/main" id="{09E1E335-892A-230E-445F-4915BC8A4F91}"/>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83E5C2E4-5F3B-DEE7-41F4-C81021E50384}"/>
              </a:ext>
            </a:extLst>
          </p:cNvPr>
          <p:cNvSpPr>
            <a:spLocks noGrp="1"/>
          </p:cNvSpPr>
          <p:nvPr>
            <p:ph sz="quarter" idx="35"/>
          </p:nvPr>
        </p:nvSpPr>
        <p:spPr/>
        <p:txBody>
          <a:bodyPr/>
          <a:lstStyle/>
          <a:p>
            <a:endParaRPr lang="de-DE"/>
          </a:p>
        </p:txBody>
      </p:sp>
      <p:pic>
        <p:nvPicPr>
          <p:cNvPr id="8" name="Picture 4">
            <a:extLst>
              <a:ext uri="{FF2B5EF4-FFF2-40B4-BE49-F238E27FC236}">
                <a16:creationId xmlns:a16="http://schemas.microsoft.com/office/drawing/2014/main" id="{AB5AD2C0-4E4C-BC0F-3B3F-FDF449D591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0" y="0"/>
            <a:ext cx="457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9" name="Grafik 8" descr="Ein Bild, das Text, Person, Gebäude, Frau enthält.&#10;&#10;Automatisch generierte Beschreibung">
            <a:extLst>
              <a:ext uri="{FF2B5EF4-FFF2-40B4-BE49-F238E27FC236}">
                <a16:creationId xmlns:a16="http://schemas.microsoft.com/office/drawing/2014/main" id="{6CF1D3C5-42B4-6A17-EADC-10EC955B0DF5}"/>
              </a:ext>
            </a:extLst>
          </p:cNvPr>
          <p:cNvPicPr>
            <a:picLocks noChangeAspect="1"/>
          </p:cNvPicPr>
          <p:nvPr/>
        </p:nvPicPr>
        <p:blipFill rotWithShape="1">
          <a:blip r:embed="rId3">
            <a:extLst>
              <a:ext uri="{28A0092B-C50C-407E-A947-70E740481C1C}">
                <a14:useLocalDpi xmlns:a14="http://schemas.microsoft.com/office/drawing/2010/main" val="0"/>
              </a:ext>
            </a:extLst>
          </a:blip>
          <a:srcRect l="22699"/>
          <a:stretch/>
        </p:blipFill>
        <p:spPr>
          <a:xfrm>
            <a:off x="0" y="0"/>
            <a:ext cx="8795657" cy="6858000"/>
          </a:xfrm>
          <a:prstGeom prst="rect">
            <a:avLst/>
          </a:prstGeom>
        </p:spPr>
      </p:pic>
      <p:sp>
        <p:nvSpPr>
          <p:cNvPr id="10" name="Textfeld 9">
            <a:extLst>
              <a:ext uri="{FF2B5EF4-FFF2-40B4-BE49-F238E27FC236}">
                <a16:creationId xmlns:a16="http://schemas.microsoft.com/office/drawing/2014/main" id="{70F1C0D8-8C91-3308-AD6D-AE6448A9AF4C}"/>
              </a:ext>
            </a:extLst>
          </p:cNvPr>
          <p:cNvSpPr txBox="1"/>
          <p:nvPr/>
        </p:nvSpPr>
        <p:spPr>
          <a:xfrm>
            <a:off x="295274" y="6260992"/>
            <a:ext cx="8115069" cy="507831"/>
          </a:xfrm>
          <a:prstGeom prst="rect">
            <a:avLst/>
          </a:prstGeom>
          <a:noFill/>
        </p:spPr>
        <p:txBody>
          <a:bodyPr wrap="square">
            <a:spAutoFit/>
          </a:bodyPr>
          <a:lstStyle/>
          <a:p>
            <a:r>
              <a:rPr lang="de-DE" sz="900" dirty="0">
                <a:solidFill>
                  <a:schemeClr val="bg1"/>
                </a:solidFill>
              </a:rPr>
              <a:t>Image: </a:t>
            </a:r>
            <a:r>
              <a:rPr lang="de-DE" sz="900" dirty="0" err="1">
                <a:solidFill>
                  <a:schemeClr val="bg1"/>
                </a:solidFill>
              </a:rPr>
              <a:t>Rufat</a:t>
            </a:r>
            <a:r>
              <a:rPr lang="de-DE" sz="900" dirty="0">
                <a:solidFill>
                  <a:schemeClr val="bg1"/>
                </a:solidFill>
              </a:rPr>
              <a:t> </a:t>
            </a:r>
            <a:r>
              <a:rPr lang="de-DE" sz="900" dirty="0" err="1">
                <a:solidFill>
                  <a:schemeClr val="bg1"/>
                </a:solidFill>
              </a:rPr>
              <a:t>Rzayev</a:t>
            </a:r>
            <a:r>
              <a:rPr lang="de-DE" sz="900" dirty="0">
                <a:solidFill>
                  <a:schemeClr val="bg1"/>
                </a:solidFill>
              </a:rPr>
              <a:t>, Susanne </a:t>
            </a:r>
            <a:r>
              <a:rPr lang="de-DE" sz="900" dirty="0" err="1">
                <a:solidFill>
                  <a:schemeClr val="bg1"/>
                </a:solidFill>
              </a:rPr>
              <a:t>Korbely</a:t>
            </a:r>
            <a:r>
              <a:rPr lang="de-DE" sz="900" dirty="0">
                <a:solidFill>
                  <a:schemeClr val="bg1"/>
                </a:solidFill>
              </a:rPr>
              <a:t>, Milena Maul, Alina </a:t>
            </a:r>
            <a:r>
              <a:rPr lang="de-DE" sz="900" dirty="0" err="1">
                <a:solidFill>
                  <a:schemeClr val="bg1"/>
                </a:solidFill>
              </a:rPr>
              <a:t>Schark</a:t>
            </a:r>
            <a:r>
              <a:rPr lang="de-DE" sz="900" dirty="0">
                <a:solidFill>
                  <a:schemeClr val="bg1"/>
                </a:solidFill>
              </a:rPr>
              <a:t>, Valentin Schwind, and Niels Henze. 2020. </a:t>
            </a:r>
            <a:r>
              <a:rPr lang="de-DE" sz="900" dirty="0" err="1">
                <a:solidFill>
                  <a:schemeClr val="bg1"/>
                </a:solidFill>
              </a:rPr>
              <a:t>Effects</a:t>
            </a:r>
            <a:r>
              <a:rPr lang="de-DE" sz="900" dirty="0">
                <a:solidFill>
                  <a:schemeClr val="bg1"/>
                </a:solidFill>
              </a:rPr>
              <a:t> </a:t>
            </a:r>
            <a:r>
              <a:rPr lang="de-DE" sz="900" dirty="0" err="1">
                <a:solidFill>
                  <a:schemeClr val="bg1"/>
                </a:solidFill>
              </a:rPr>
              <a:t>of</a:t>
            </a:r>
            <a:r>
              <a:rPr lang="de-DE" sz="900" dirty="0">
                <a:solidFill>
                  <a:schemeClr val="bg1"/>
                </a:solidFill>
              </a:rPr>
              <a:t> Position and Alignment </a:t>
            </a:r>
            <a:r>
              <a:rPr lang="de-DE" sz="900" dirty="0" err="1">
                <a:solidFill>
                  <a:schemeClr val="bg1"/>
                </a:solidFill>
              </a:rPr>
              <a:t>of</a:t>
            </a:r>
            <a:r>
              <a:rPr lang="de-DE" sz="900" dirty="0">
                <a:solidFill>
                  <a:schemeClr val="bg1"/>
                </a:solidFill>
              </a:rPr>
              <a:t> </a:t>
            </a:r>
            <a:r>
              <a:rPr lang="de-DE" sz="900" dirty="0" err="1">
                <a:solidFill>
                  <a:schemeClr val="bg1"/>
                </a:solidFill>
              </a:rPr>
              <a:t>Notifications</a:t>
            </a:r>
            <a:r>
              <a:rPr lang="de-DE" sz="900" dirty="0">
                <a:solidFill>
                  <a:schemeClr val="bg1"/>
                </a:solidFill>
              </a:rPr>
              <a:t> on AR </a:t>
            </a:r>
            <a:r>
              <a:rPr lang="de-DE" sz="900" dirty="0" err="1">
                <a:solidFill>
                  <a:schemeClr val="bg1"/>
                </a:solidFill>
              </a:rPr>
              <a:t>Glasses</a:t>
            </a:r>
            <a:r>
              <a:rPr lang="de-DE" sz="900" dirty="0">
                <a:solidFill>
                  <a:schemeClr val="bg1"/>
                </a:solidFill>
              </a:rPr>
              <a:t> </a:t>
            </a:r>
            <a:r>
              <a:rPr lang="de-DE" sz="900" dirty="0" err="1">
                <a:solidFill>
                  <a:schemeClr val="bg1"/>
                </a:solidFill>
              </a:rPr>
              <a:t>during</a:t>
            </a:r>
            <a:r>
              <a:rPr lang="de-DE" sz="900" dirty="0">
                <a:solidFill>
                  <a:schemeClr val="bg1"/>
                </a:solidFill>
              </a:rPr>
              <a:t> </a:t>
            </a:r>
            <a:r>
              <a:rPr lang="de-DE" sz="900" dirty="0" err="1">
                <a:solidFill>
                  <a:schemeClr val="bg1"/>
                </a:solidFill>
              </a:rPr>
              <a:t>Social</a:t>
            </a:r>
            <a:r>
              <a:rPr lang="de-DE" sz="900" dirty="0">
                <a:solidFill>
                  <a:schemeClr val="bg1"/>
                </a:solidFill>
              </a:rPr>
              <a:t> Interaction. Proceedings </a:t>
            </a:r>
            <a:r>
              <a:rPr lang="de-DE" sz="900" dirty="0" err="1">
                <a:solidFill>
                  <a:schemeClr val="bg1"/>
                </a:solidFill>
              </a:rPr>
              <a:t>of</a:t>
            </a:r>
            <a:r>
              <a:rPr lang="de-DE" sz="900" dirty="0">
                <a:solidFill>
                  <a:schemeClr val="bg1"/>
                </a:solidFill>
              </a:rPr>
              <a:t> </a:t>
            </a:r>
            <a:r>
              <a:rPr lang="de-DE" sz="900" dirty="0" err="1">
                <a:solidFill>
                  <a:schemeClr val="bg1"/>
                </a:solidFill>
              </a:rPr>
              <a:t>the</a:t>
            </a:r>
            <a:r>
              <a:rPr lang="de-DE" sz="900" dirty="0">
                <a:solidFill>
                  <a:schemeClr val="bg1"/>
                </a:solidFill>
              </a:rPr>
              <a:t> 11th Nordic Conference on Human-Computer Interaction: Shaping </a:t>
            </a:r>
            <a:r>
              <a:rPr lang="de-DE" sz="900" dirty="0" err="1">
                <a:solidFill>
                  <a:schemeClr val="bg1"/>
                </a:solidFill>
              </a:rPr>
              <a:t>Experiences</a:t>
            </a:r>
            <a:r>
              <a:rPr lang="de-DE" sz="900" dirty="0">
                <a:solidFill>
                  <a:schemeClr val="bg1"/>
                </a:solidFill>
              </a:rPr>
              <a:t>, Shaping Society. </a:t>
            </a:r>
            <a:r>
              <a:rPr lang="de-DE" sz="900" dirty="0" err="1">
                <a:solidFill>
                  <a:schemeClr val="bg1"/>
                </a:solidFill>
              </a:rPr>
              <a:t>Association</a:t>
            </a:r>
            <a:r>
              <a:rPr lang="de-DE" sz="900" dirty="0">
                <a:solidFill>
                  <a:schemeClr val="bg1"/>
                </a:solidFill>
              </a:rPr>
              <a:t> </a:t>
            </a:r>
            <a:r>
              <a:rPr lang="de-DE" sz="900" dirty="0" err="1">
                <a:solidFill>
                  <a:schemeClr val="bg1"/>
                </a:solidFill>
              </a:rPr>
              <a:t>for</a:t>
            </a:r>
            <a:r>
              <a:rPr lang="de-DE" sz="900" dirty="0">
                <a:solidFill>
                  <a:schemeClr val="bg1"/>
                </a:solidFill>
              </a:rPr>
              <a:t> Computing Machinery, New York, NY, USA, </a:t>
            </a:r>
            <a:r>
              <a:rPr lang="de-DE" sz="900" dirty="0" err="1">
                <a:solidFill>
                  <a:schemeClr val="bg1"/>
                </a:solidFill>
              </a:rPr>
              <a:t>Article</a:t>
            </a:r>
            <a:r>
              <a:rPr lang="de-DE" sz="900" dirty="0">
                <a:solidFill>
                  <a:schemeClr val="bg1"/>
                </a:solidFill>
              </a:rPr>
              <a:t> 30, 1–11. DOI: https://doi.org/10.1145/3419249.3420095</a:t>
            </a:r>
          </a:p>
        </p:txBody>
      </p:sp>
    </p:spTree>
    <p:extLst>
      <p:ext uri="{BB962C8B-B14F-4D97-AF65-F5344CB8AC3E}">
        <p14:creationId xmlns:p14="http://schemas.microsoft.com/office/powerpoint/2010/main" val="20801737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D77A6F5-5457-C0D7-4BF3-9DFEA67D489E}"/>
              </a:ext>
            </a:extLst>
          </p:cNvPr>
          <p:cNvSpPr>
            <a:spLocks noGrp="1"/>
          </p:cNvSpPr>
          <p:nvPr>
            <p:ph type="title"/>
          </p:nvPr>
        </p:nvSpPr>
        <p:spPr/>
        <p:txBody>
          <a:bodyPr/>
          <a:lstStyle/>
          <a:p>
            <a:r>
              <a:rPr lang="de-DE" dirty="0"/>
              <a:t>Tracking</a:t>
            </a:r>
          </a:p>
        </p:txBody>
      </p:sp>
      <p:sp>
        <p:nvSpPr>
          <p:cNvPr id="3" name="Fußzeilenplatzhalter 2">
            <a:extLst>
              <a:ext uri="{FF2B5EF4-FFF2-40B4-BE49-F238E27FC236}">
                <a16:creationId xmlns:a16="http://schemas.microsoft.com/office/drawing/2014/main" id="{10619158-3BB8-1F51-066F-E43FF7328DB1}"/>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447D9AA5-CB85-C61C-848D-495EEA2095F0}"/>
              </a:ext>
            </a:extLst>
          </p:cNvPr>
          <p:cNvSpPr>
            <a:spLocks noGrp="1"/>
          </p:cNvSpPr>
          <p:nvPr>
            <p:ph type="sldNum" sz="quarter" idx="33"/>
          </p:nvPr>
        </p:nvSpPr>
        <p:spPr/>
        <p:txBody>
          <a:bodyPr/>
          <a:lstStyle/>
          <a:p>
            <a:fld id="{BA24374A-C3A8-471A-8837-3FC31668ABE5}" type="slidenum">
              <a:rPr lang="de-DE" smtClean="0"/>
              <a:pPr/>
              <a:t>10</a:t>
            </a:fld>
            <a:endParaRPr lang="de-DE" dirty="0"/>
          </a:p>
        </p:txBody>
      </p:sp>
      <p:sp>
        <p:nvSpPr>
          <p:cNvPr id="5" name="Textplatzhalter 4">
            <a:extLst>
              <a:ext uri="{FF2B5EF4-FFF2-40B4-BE49-F238E27FC236}">
                <a16:creationId xmlns:a16="http://schemas.microsoft.com/office/drawing/2014/main" id="{44A1A18C-7E64-DA36-7139-CDD718CB2AB5}"/>
              </a:ext>
            </a:extLst>
          </p:cNvPr>
          <p:cNvSpPr>
            <a:spLocks noGrp="1"/>
          </p:cNvSpPr>
          <p:nvPr>
            <p:ph type="body" sz="quarter" idx="21"/>
          </p:nvPr>
        </p:nvSpPr>
        <p:spPr/>
        <p:txBody>
          <a:bodyPr/>
          <a:lstStyle/>
          <a:p>
            <a:r>
              <a:rPr lang="de-DE" sz="1400" dirty="0"/>
              <a:t>Mixed Reality Technologies</a:t>
            </a:r>
            <a:endParaRPr lang="de-DE" dirty="0"/>
          </a:p>
        </p:txBody>
      </p:sp>
      <p:sp>
        <p:nvSpPr>
          <p:cNvPr id="6" name="Textplatzhalter 5">
            <a:extLst>
              <a:ext uri="{FF2B5EF4-FFF2-40B4-BE49-F238E27FC236}">
                <a16:creationId xmlns:a16="http://schemas.microsoft.com/office/drawing/2014/main" id="{A7C10672-9599-6472-F33E-F9015FF7777E}"/>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538B4475-ED62-5C9B-B7CC-099B104DF14A}"/>
              </a:ext>
            </a:extLst>
          </p:cNvPr>
          <p:cNvSpPr>
            <a:spLocks noGrp="1"/>
          </p:cNvSpPr>
          <p:nvPr>
            <p:ph sz="quarter" idx="35"/>
          </p:nvPr>
        </p:nvSpPr>
        <p:spPr/>
        <p:txBody>
          <a:bodyPr/>
          <a:lstStyle/>
          <a:p>
            <a:r>
              <a:rPr lang="en-US" sz="1000" dirty="0"/>
              <a:t>Images: Qualcomm (2017)</a:t>
            </a:r>
          </a:p>
        </p:txBody>
      </p:sp>
      <p:pic>
        <p:nvPicPr>
          <p:cNvPr id="8" name="Picture 2" descr="99&#10;Conventional 6-DoF: “Outside-in” tracking&#10;External&#10;sensors&#10;determine&#10;the user’s&#10;position and&#10;orientation&#10; ">
            <a:extLst>
              <a:ext uri="{FF2B5EF4-FFF2-40B4-BE49-F238E27FC236}">
                <a16:creationId xmlns:a16="http://schemas.microsoft.com/office/drawing/2014/main" id="{E4B460EE-890B-9586-6C02-0525C7C7C77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865" r="20158" b="23358"/>
          <a:stretch/>
        </p:blipFill>
        <p:spPr bwMode="auto">
          <a:xfrm>
            <a:off x="808567" y="1199178"/>
            <a:ext cx="4560350" cy="3334703"/>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1010&#10;Mobile 6-DoF: “Inside-out” tracking&#10;Visual inertial&#10;odometry (VIO)&#10;for rapid and&#10;accurate&#10;6-DoF pose&#10; ">
            <a:extLst>
              <a:ext uri="{FF2B5EF4-FFF2-40B4-BE49-F238E27FC236}">
                <a16:creationId xmlns:a16="http://schemas.microsoft.com/office/drawing/2014/main" id="{AA40BDF5-E0B7-D5A3-884E-71F47298574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852" r="24321" b="24437"/>
          <a:stretch/>
        </p:blipFill>
        <p:spPr bwMode="auto">
          <a:xfrm>
            <a:off x="6293126" y="1180500"/>
            <a:ext cx="4424146" cy="3494718"/>
          </a:xfrm>
          <a:prstGeom prst="rect">
            <a:avLst/>
          </a:prstGeom>
          <a:noFill/>
          <a:extLst>
            <a:ext uri="{909E8E84-426E-40DD-AFC4-6F175D3DCCD1}">
              <a14:hiddenFill xmlns:a14="http://schemas.microsoft.com/office/drawing/2010/main">
                <a:solidFill>
                  <a:srgbClr val="FFFFFF"/>
                </a:solidFill>
              </a14:hiddenFill>
            </a:ext>
          </a:extLst>
        </p:spPr>
      </p:pic>
      <p:sp>
        <p:nvSpPr>
          <p:cNvPr id="10" name="Textfeld 9">
            <a:extLst>
              <a:ext uri="{FF2B5EF4-FFF2-40B4-BE49-F238E27FC236}">
                <a16:creationId xmlns:a16="http://schemas.microsoft.com/office/drawing/2014/main" id="{1D712401-8917-38B6-26C2-0B64353DB7FD}"/>
              </a:ext>
            </a:extLst>
          </p:cNvPr>
          <p:cNvSpPr txBox="1"/>
          <p:nvPr/>
        </p:nvSpPr>
        <p:spPr>
          <a:xfrm>
            <a:off x="6853932" y="4633045"/>
            <a:ext cx="3863340" cy="461665"/>
          </a:xfrm>
          <a:prstGeom prst="rect">
            <a:avLst/>
          </a:prstGeom>
          <a:noFill/>
        </p:spPr>
        <p:txBody>
          <a:bodyPr wrap="square">
            <a:spAutoFit/>
          </a:bodyPr>
          <a:lstStyle/>
          <a:p>
            <a:pPr algn="ctr"/>
            <a:r>
              <a:rPr lang="de-DE" sz="2400" b="1" dirty="0"/>
              <a:t>Inside-Out Tracking </a:t>
            </a:r>
          </a:p>
        </p:txBody>
      </p:sp>
      <p:sp>
        <p:nvSpPr>
          <p:cNvPr id="11" name="Textfeld 10">
            <a:extLst>
              <a:ext uri="{FF2B5EF4-FFF2-40B4-BE49-F238E27FC236}">
                <a16:creationId xmlns:a16="http://schemas.microsoft.com/office/drawing/2014/main" id="{C47568AB-EA62-5514-76C4-B05EBB92A6BE}"/>
              </a:ext>
            </a:extLst>
          </p:cNvPr>
          <p:cNvSpPr txBox="1"/>
          <p:nvPr/>
        </p:nvSpPr>
        <p:spPr>
          <a:xfrm>
            <a:off x="1230888" y="4633044"/>
            <a:ext cx="3863340" cy="461665"/>
          </a:xfrm>
          <a:prstGeom prst="rect">
            <a:avLst/>
          </a:prstGeom>
          <a:noFill/>
        </p:spPr>
        <p:txBody>
          <a:bodyPr wrap="square">
            <a:spAutoFit/>
          </a:bodyPr>
          <a:lstStyle/>
          <a:p>
            <a:pPr algn="ctr"/>
            <a:r>
              <a:rPr lang="de-DE" sz="2400" b="1" dirty="0"/>
              <a:t>Outside-In Tracking </a:t>
            </a:r>
          </a:p>
        </p:txBody>
      </p:sp>
      <p:sp>
        <p:nvSpPr>
          <p:cNvPr id="12" name="Textfeld 11">
            <a:extLst>
              <a:ext uri="{FF2B5EF4-FFF2-40B4-BE49-F238E27FC236}">
                <a16:creationId xmlns:a16="http://schemas.microsoft.com/office/drawing/2014/main" id="{1735AFAF-9DB7-70C9-305E-BA6C16A4B430}"/>
              </a:ext>
            </a:extLst>
          </p:cNvPr>
          <p:cNvSpPr txBox="1"/>
          <p:nvPr/>
        </p:nvSpPr>
        <p:spPr>
          <a:xfrm>
            <a:off x="1588325" y="5094709"/>
            <a:ext cx="3148466" cy="461665"/>
          </a:xfrm>
          <a:prstGeom prst="rect">
            <a:avLst/>
          </a:prstGeom>
          <a:noFill/>
        </p:spPr>
        <p:txBody>
          <a:bodyPr wrap="square">
            <a:spAutoFit/>
          </a:bodyPr>
          <a:lstStyle/>
          <a:p>
            <a:pPr algn="ctr"/>
            <a:r>
              <a:rPr lang="en-US" sz="1200" dirty="0"/>
              <a:t>External sensors determine position und orientation of the user</a:t>
            </a:r>
          </a:p>
        </p:txBody>
      </p:sp>
      <p:sp>
        <p:nvSpPr>
          <p:cNvPr id="13" name="Textfeld 12">
            <a:extLst>
              <a:ext uri="{FF2B5EF4-FFF2-40B4-BE49-F238E27FC236}">
                <a16:creationId xmlns:a16="http://schemas.microsoft.com/office/drawing/2014/main" id="{65A49AAB-7B02-135E-095C-1DAC89BB3191}"/>
              </a:ext>
            </a:extLst>
          </p:cNvPr>
          <p:cNvSpPr txBox="1"/>
          <p:nvPr/>
        </p:nvSpPr>
        <p:spPr>
          <a:xfrm>
            <a:off x="7211371" y="5094709"/>
            <a:ext cx="3148466" cy="461665"/>
          </a:xfrm>
          <a:prstGeom prst="rect">
            <a:avLst/>
          </a:prstGeom>
          <a:noFill/>
        </p:spPr>
        <p:txBody>
          <a:bodyPr wrap="square">
            <a:spAutoFit/>
          </a:bodyPr>
          <a:lstStyle/>
          <a:p>
            <a:pPr algn="ctr"/>
            <a:r>
              <a:rPr lang="en-US" sz="1200" dirty="0"/>
              <a:t>The device determines the position and orientation of the user</a:t>
            </a:r>
          </a:p>
        </p:txBody>
      </p:sp>
    </p:spTree>
    <p:extLst>
      <p:ext uri="{BB962C8B-B14F-4D97-AF65-F5344CB8AC3E}">
        <p14:creationId xmlns:p14="http://schemas.microsoft.com/office/powerpoint/2010/main" val="40305267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A5608D1-3F9E-A83B-E172-1028EBAC396B}"/>
              </a:ext>
            </a:extLst>
          </p:cNvPr>
          <p:cNvSpPr>
            <a:spLocks noGrp="1"/>
          </p:cNvSpPr>
          <p:nvPr>
            <p:ph type="title"/>
          </p:nvPr>
        </p:nvSpPr>
        <p:spPr/>
        <p:txBody>
          <a:bodyPr/>
          <a:lstStyle/>
          <a:p>
            <a:r>
              <a:rPr lang="de-DE" dirty="0"/>
              <a:t>Degrees </a:t>
            </a:r>
            <a:r>
              <a:rPr lang="de-DE" dirty="0" err="1"/>
              <a:t>of</a:t>
            </a:r>
            <a:r>
              <a:rPr lang="de-DE" dirty="0"/>
              <a:t> Freedom (</a:t>
            </a:r>
            <a:r>
              <a:rPr lang="de-DE" dirty="0" err="1"/>
              <a:t>DoF</a:t>
            </a:r>
            <a:r>
              <a:rPr lang="de-DE" dirty="0"/>
              <a:t>)</a:t>
            </a:r>
          </a:p>
        </p:txBody>
      </p:sp>
      <p:sp>
        <p:nvSpPr>
          <p:cNvPr id="3" name="Fußzeilenplatzhalter 2">
            <a:extLst>
              <a:ext uri="{FF2B5EF4-FFF2-40B4-BE49-F238E27FC236}">
                <a16:creationId xmlns:a16="http://schemas.microsoft.com/office/drawing/2014/main" id="{1C8B0A83-BA46-B424-43D5-DC342EDCBFBD}"/>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421FA8F6-90B8-9878-81A6-A28009C936CE}"/>
              </a:ext>
            </a:extLst>
          </p:cNvPr>
          <p:cNvSpPr>
            <a:spLocks noGrp="1"/>
          </p:cNvSpPr>
          <p:nvPr>
            <p:ph type="sldNum" sz="quarter" idx="33"/>
          </p:nvPr>
        </p:nvSpPr>
        <p:spPr/>
        <p:txBody>
          <a:bodyPr/>
          <a:lstStyle/>
          <a:p>
            <a:fld id="{BA24374A-C3A8-471A-8837-3FC31668ABE5}" type="slidenum">
              <a:rPr lang="de-DE" smtClean="0"/>
              <a:pPr/>
              <a:t>11</a:t>
            </a:fld>
            <a:endParaRPr lang="de-DE" dirty="0"/>
          </a:p>
        </p:txBody>
      </p:sp>
      <p:sp>
        <p:nvSpPr>
          <p:cNvPr id="5" name="Textplatzhalter 4">
            <a:extLst>
              <a:ext uri="{FF2B5EF4-FFF2-40B4-BE49-F238E27FC236}">
                <a16:creationId xmlns:a16="http://schemas.microsoft.com/office/drawing/2014/main" id="{B008615C-4E18-DD4C-E566-E7EEEC80917A}"/>
              </a:ext>
            </a:extLst>
          </p:cNvPr>
          <p:cNvSpPr>
            <a:spLocks noGrp="1"/>
          </p:cNvSpPr>
          <p:nvPr>
            <p:ph type="body" sz="quarter" idx="21"/>
          </p:nvPr>
        </p:nvSpPr>
        <p:spPr/>
        <p:txBody>
          <a:bodyPr/>
          <a:lstStyle/>
          <a:p>
            <a:r>
              <a:rPr lang="de-DE" sz="1400" dirty="0"/>
              <a:t>Mixed Reality</a:t>
            </a:r>
            <a:endParaRPr lang="de-DE" dirty="0"/>
          </a:p>
        </p:txBody>
      </p:sp>
      <p:sp>
        <p:nvSpPr>
          <p:cNvPr id="6" name="Textplatzhalter 5">
            <a:extLst>
              <a:ext uri="{FF2B5EF4-FFF2-40B4-BE49-F238E27FC236}">
                <a16:creationId xmlns:a16="http://schemas.microsoft.com/office/drawing/2014/main" id="{60622AF1-E8C8-5049-5AC0-FDE80E523505}"/>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71B3D711-AFB8-AA6B-6811-FF17B3358D5B}"/>
              </a:ext>
            </a:extLst>
          </p:cNvPr>
          <p:cNvSpPr>
            <a:spLocks noGrp="1"/>
          </p:cNvSpPr>
          <p:nvPr>
            <p:ph sz="quarter" idx="35"/>
          </p:nvPr>
        </p:nvSpPr>
        <p:spPr/>
        <p:txBody>
          <a:bodyPr/>
          <a:lstStyle/>
          <a:p>
            <a:r>
              <a:rPr lang="en-US" sz="1000" dirty="0"/>
              <a:t>Images: Qualcomm (2017)</a:t>
            </a:r>
          </a:p>
        </p:txBody>
      </p:sp>
      <p:pic>
        <p:nvPicPr>
          <p:cNvPr id="8" name="Picture 2" descr="88&#10;6-DoF allows developers to bring&#10;the user into their story&#10;Full&#10;immersion&#10;Can only&#10;watch&#10;3 degrees of freedom (3-DoF)&#10;C...">
            <a:extLst>
              <a:ext uri="{FF2B5EF4-FFF2-40B4-BE49-F238E27FC236}">
                <a16:creationId xmlns:a16="http://schemas.microsoft.com/office/drawing/2014/main" id="{FC14F524-FA3D-6882-638C-631EAE2A0F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6293" b="34289"/>
          <a:stretch/>
        </p:blipFill>
        <p:spPr bwMode="auto">
          <a:xfrm>
            <a:off x="626704" y="1523307"/>
            <a:ext cx="10742082" cy="2987040"/>
          </a:xfrm>
          <a:prstGeom prst="rect">
            <a:avLst/>
          </a:prstGeom>
          <a:noFill/>
          <a:extLst>
            <a:ext uri="{909E8E84-426E-40DD-AFC4-6F175D3DCCD1}">
              <a14:hiddenFill xmlns:a14="http://schemas.microsoft.com/office/drawing/2010/main">
                <a:solidFill>
                  <a:srgbClr val="FFFFFF"/>
                </a:solidFill>
              </a14:hiddenFill>
            </a:ext>
          </a:extLst>
        </p:spPr>
      </p:pic>
      <p:sp>
        <p:nvSpPr>
          <p:cNvPr id="9" name="Textfeld 8">
            <a:extLst>
              <a:ext uri="{FF2B5EF4-FFF2-40B4-BE49-F238E27FC236}">
                <a16:creationId xmlns:a16="http://schemas.microsoft.com/office/drawing/2014/main" id="{D3659042-C365-B753-BEFA-72D00ABA05F8}"/>
              </a:ext>
            </a:extLst>
          </p:cNvPr>
          <p:cNvSpPr txBox="1"/>
          <p:nvPr/>
        </p:nvSpPr>
        <p:spPr>
          <a:xfrm>
            <a:off x="6853932" y="4662622"/>
            <a:ext cx="3863340" cy="461665"/>
          </a:xfrm>
          <a:prstGeom prst="rect">
            <a:avLst/>
          </a:prstGeom>
          <a:noFill/>
        </p:spPr>
        <p:txBody>
          <a:bodyPr wrap="square">
            <a:spAutoFit/>
          </a:bodyPr>
          <a:lstStyle/>
          <a:p>
            <a:pPr algn="ctr"/>
            <a:r>
              <a:rPr lang="de-DE" sz="2400" b="1" dirty="0"/>
              <a:t>6 </a:t>
            </a:r>
            <a:r>
              <a:rPr lang="de-DE" sz="2400" b="1" dirty="0" err="1"/>
              <a:t>DoF</a:t>
            </a:r>
            <a:endParaRPr lang="de-DE" sz="2400" b="1" dirty="0"/>
          </a:p>
        </p:txBody>
      </p:sp>
      <p:sp>
        <p:nvSpPr>
          <p:cNvPr id="10" name="Textfeld 9">
            <a:extLst>
              <a:ext uri="{FF2B5EF4-FFF2-40B4-BE49-F238E27FC236}">
                <a16:creationId xmlns:a16="http://schemas.microsoft.com/office/drawing/2014/main" id="{F763D81B-3B4E-9312-BB1B-85CE93317AED}"/>
              </a:ext>
            </a:extLst>
          </p:cNvPr>
          <p:cNvSpPr txBox="1"/>
          <p:nvPr/>
        </p:nvSpPr>
        <p:spPr>
          <a:xfrm>
            <a:off x="1230888" y="4662621"/>
            <a:ext cx="3863340" cy="461665"/>
          </a:xfrm>
          <a:prstGeom prst="rect">
            <a:avLst/>
          </a:prstGeom>
          <a:noFill/>
        </p:spPr>
        <p:txBody>
          <a:bodyPr wrap="square">
            <a:spAutoFit/>
          </a:bodyPr>
          <a:lstStyle/>
          <a:p>
            <a:pPr algn="ctr"/>
            <a:r>
              <a:rPr lang="de-DE" sz="2400" b="1" dirty="0"/>
              <a:t>3 </a:t>
            </a:r>
            <a:r>
              <a:rPr lang="de-DE" sz="2400" b="1" dirty="0" err="1"/>
              <a:t>DoF</a:t>
            </a:r>
            <a:endParaRPr lang="de-DE" sz="2400" b="1" dirty="0"/>
          </a:p>
        </p:txBody>
      </p:sp>
      <p:sp>
        <p:nvSpPr>
          <p:cNvPr id="11" name="Textfeld 10">
            <a:extLst>
              <a:ext uri="{FF2B5EF4-FFF2-40B4-BE49-F238E27FC236}">
                <a16:creationId xmlns:a16="http://schemas.microsoft.com/office/drawing/2014/main" id="{964243B7-B955-3816-CA63-A6EABEADF5A6}"/>
              </a:ext>
            </a:extLst>
          </p:cNvPr>
          <p:cNvSpPr txBox="1"/>
          <p:nvPr/>
        </p:nvSpPr>
        <p:spPr>
          <a:xfrm>
            <a:off x="1588325" y="5124286"/>
            <a:ext cx="3148466" cy="461665"/>
          </a:xfrm>
          <a:prstGeom prst="rect">
            <a:avLst/>
          </a:prstGeom>
          <a:noFill/>
        </p:spPr>
        <p:txBody>
          <a:bodyPr wrap="square">
            <a:spAutoFit/>
          </a:bodyPr>
          <a:lstStyle/>
          <a:p>
            <a:pPr algn="ctr"/>
            <a:r>
              <a:rPr lang="en-US" sz="1200" dirty="0"/>
              <a:t>Orientation tracking only</a:t>
            </a:r>
            <a:br>
              <a:rPr lang="en-US" sz="1200" dirty="0"/>
            </a:br>
            <a:r>
              <a:rPr lang="en-US" sz="1200" dirty="0"/>
              <a:t>360° watching</a:t>
            </a:r>
          </a:p>
        </p:txBody>
      </p:sp>
      <p:sp>
        <p:nvSpPr>
          <p:cNvPr id="12" name="Textfeld 11">
            <a:extLst>
              <a:ext uri="{FF2B5EF4-FFF2-40B4-BE49-F238E27FC236}">
                <a16:creationId xmlns:a16="http://schemas.microsoft.com/office/drawing/2014/main" id="{C33047AA-F71D-112B-274A-4F1213F4EDBC}"/>
              </a:ext>
            </a:extLst>
          </p:cNvPr>
          <p:cNvSpPr txBox="1"/>
          <p:nvPr/>
        </p:nvSpPr>
        <p:spPr>
          <a:xfrm>
            <a:off x="7211371" y="5124286"/>
            <a:ext cx="3148466" cy="461665"/>
          </a:xfrm>
          <a:prstGeom prst="rect">
            <a:avLst/>
          </a:prstGeom>
          <a:noFill/>
        </p:spPr>
        <p:txBody>
          <a:bodyPr wrap="square">
            <a:spAutoFit/>
          </a:bodyPr>
          <a:lstStyle/>
          <a:p>
            <a:pPr algn="ctr"/>
            <a:r>
              <a:rPr lang="en-US" sz="1200" dirty="0"/>
              <a:t>Orientation and position tracking in a</a:t>
            </a:r>
            <a:br>
              <a:rPr lang="en-US" sz="1200" dirty="0"/>
            </a:br>
            <a:r>
              <a:rPr lang="en-US" sz="1200" dirty="0"/>
              <a:t>“room-scale” VR</a:t>
            </a:r>
          </a:p>
        </p:txBody>
      </p:sp>
    </p:spTree>
    <p:extLst>
      <p:ext uri="{BB962C8B-B14F-4D97-AF65-F5344CB8AC3E}">
        <p14:creationId xmlns:p14="http://schemas.microsoft.com/office/powerpoint/2010/main" val="913458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FAB3B2F-D34E-58C5-EF94-085CFEB6DA96}"/>
              </a:ext>
            </a:extLst>
          </p:cNvPr>
          <p:cNvSpPr>
            <a:spLocks noGrp="1"/>
          </p:cNvSpPr>
          <p:nvPr>
            <p:ph type="title"/>
          </p:nvPr>
        </p:nvSpPr>
        <p:spPr/>
        <p:txBody>
          <a:bodyPr/>
          <a:lstStyle/>
          <a:p>
            <a:endParaRPr lang="de-DE"/>
          </a:p>
        </p:txBody>
      </p:sp>
      <p:sp>
        <p:nvSpPr>
          <p:cNvPr id="3" name="Fußzeilenplatzhalter 2">
            <a:extLst>
              <a:ext uri="{FF2B5EF4-FFF2-40B4-BE49-F238E27FC236}">
                <a16:creationId xmlns:a16="http://schemas.microsoft.com/office/drawing/2014/main" id="{50945108-8053-E10D-D8FE-25D338F34E24}"/>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5E57ED3B-6A09-86FA-3671-95A1C201645D}"/>
              </a:ext>
            </a:extLst>
          </p:cNvPr>
          <p:cNvSpPr>
            <a:spLocks noGrp="1"/>
          </p:cNvSpPr>
          <p:nvPr>
            <p:ph type="sldNum" sz="quarter" idx="33"/>
          </p:nvPr>
        </p:nvSpPr>
        <p:spPr/>
        <p:txBody>
          <a:bodyPr/>
          <a:lstStyle/>
          <a:p>
            <a:fld id="{BA24374A-C3A8-471A-8837-3FC31668ABE5}" type="slidenum">
              <a:rPr lang="de-DE" smtClean="0"/>
              <a:pPr/>
              <a:t>12</a:t>
            </a:fld>
            <a:endParaRPr lang="de-DE" dirty="0"/>
          </a:p>
        </p:txBody>
      </p:sp>
      <p:sp>
        <p:nvSpPr>
          <p:cNvPr id="5" name="Textplatzhalter 4">
            <a:extLst>
              <a:ext uri="{FF2B5EF4-FFF2-40B4-BE49-F238E27FC236}">
                <a16:creationId xmlns:a16="http://schemas.microsoft.com/office/drawing/2014/main" id="{7C26456C-3ACD-0D84-575A-7655A4406AE1}"/>
              </a:ext>
            </a:extLst>
          </p:cNvPr>
          <p:cNvSpPr>
            <a:spLocks noGrp="1"/>
          </p:cNvSpPr>
          <p:nvPr>
            <p:ph type="body" sz="quarter" idx="21"/>
          </p:nvPr>
        </p:nvSpPr>
        <p:spPr/>
        <p:txBody>
          <a:bodyPr/>
          <a:lstStyle/>
          <a:p>
            <a:r>
              <a:rPr lang="de-DE" sz="1400" dirty="0"/>
              <a:t>Mixed Reality Technologies</a:t>
            </a:r>
            <a:endParaRPr lang="de-DE" dirty="0"/>
          </a:p>
        </p:txBody>
      </p:sp>
      <p:sp>
        <p:nvSpPr>
          <p:cNvPr id="6" name="Textplatzhalter 5">
            <a:extLst>
              <a:ext uri="{FF2B5EF4-FFF2-40B4-BE49-F238E27FC236}">
                <a16:creationId xmlns:a16="http://schemas.microsoft.com/office/drawing/2014/main" id="{C6775378-301D-693B-7372-262B0345B05B}"/>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0553569A-7DDB-8FFD-4C51-A5A61BB8B9B5}"/>
              </a:ext>
            </a:extLst>
          </p:cNvPr>
          <p:cNvSpPr>
            <a:spLocks noGrp="1"/>
          </p:cNvSpPr>
          <p:nvPr>
            <p:ph sz="quarter" idx="35"/>
          </p:nvPr>
        </p:nvSpPr>
        <p:spPr/>
        <p:txBody>
          <a:bodyPr/>
          <a:lstStyle/>
          <a:p>
            <a:endParaRPr lang="de-DE"/>
          </a:p>
        </p:txBody>
      </p:sp>
      <p:pic>
        <p:nvPicPr>
          <p:cNvPr id="8" name="Grafik 7">
            <a:extLst>
              <a:ext uri="{FF2B5EF4-FFF2-40B4-BE49-F238E27FC236}">
                <a16:creationId xmlns:a16="http://schemas.microsoft.com/office/drawing/2014/main" id="{B0671438-A636-7408-C692-BFD39CC16EB9}"/>
              </a:ext>
            </a:extLst>
          </p:cNvPr>
          <p:cNvPicPr>
            <a:picLocks noChangeAspect="1"/>
          </p:cNvPicPr>
          <p:nvPr/>
        </p:nvPicPr>
        <p:blipFill>
          <a:blip r:embed="rId2"/>
          <a:stretch>
            <a:fillRect/>
          </a:stretch>
        </p:blipFill>
        <p:spPr>
          <a:xfrm>
            <a:off x="1671123" y="190500"/>
            <a:ext cx="8849754" cy="5948411"/>
          </a:xfrm>
          <a:prstGeom prst="rect">
            <a:avLst/>
          </a:prstGeom>
        </p:spPr>
      </p:pic>
    </p:spTree>
    <p:extLst>
      <p:ext uri="{BB962C8B-B14F-4D97-AF65-F5344CB8AC3E}">
        <p14:creationId xmlns:p14="http://schemas.microsoft.com/office/powerpoint/2010/main" val="41101306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9395554-8482-9D61-42DD-8F3B39CC0493}"/>
              </a:ext>
            </a:extLst>
          </p:cNvPr>
          <p:cNvSpPr>
            <a:spLocks noGrp="1"/>
          </p:cNvSpPr>
          <p:nvPr>
            <p:ph type="title"/>
          </p:nvPr>
        </p:nvSpPr>
        <p:spPr/>
        <p:txBody>
          <a:bodyPr/>
          <a:lstStyle/>
          <a:p>
            <a:endParaRPr lang="de-DE"/>
          </a:p>
        </p:txBody>
      </p:sp>
      <p:sp>
        <p:nvSpPr>
          <p:cNvPr id="3" name="Fußzeilenplatzhalter 2">
            <a:extLst>
              <a:ext uri="{FF2B5EF4-FFF2-40B4-BE49-F238E27FC236}">
                <a16:creationId xmlns:a16="http://schemas.microsoft.com/office/drawing/2014/main" id="{3F38C962-0231-F979-7E30-94453903ACB3}"/>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E23E808F-7066-AC29-4629-58E172D431B7}"/>
              </a:ext>
            </a:extLst>
          </p:cNvPr>
          <p:cNvSpPr>
            <a:spLocks noGrp="1"/>
          </p:cNvSpPr>
          <p:nvPr>
            <p:ph type="sldNum" sz="quarter" idx="33"/>
          </p:nvPr>
        </p:nvSpPr>
        <p:spPr/>
        <p:txBody>
          <a:bodyPr/>
          <a:lstStyle/>
          <a:p>
            <a:fld id="{BA24374A-C3A8-471A-8837-3FC31668ABE5}" type="slidenum">
              <a:rPr lang="de-DE" smtClean="0"/>
              <a:pPr/>
              <a:t>13</a:t>
            </a:fld>
            <a:endParaRPr lang="de-DE" dirty="0"/>
          </a:p>
        </p:txBody>
      </p:sp>
      <p:sp>
        <p:nvSpPr>
          <p:cNvPr id="5" name="Textplatzhalter 4">
            <a:extLst>
              <a:ext uri="{FF2B5EF4-FFF2-40B4-BE49-F238E27FC236}">
                <a16:creationId xmlns:a16="http://schemas.microsoft.com/office/drawing/2014/main" id="{286CE9B5-288C-9E3B-A1DF-3F03D92FF705}"/>
              </a:ext>
            </a:extLst>
          </p:cNvPr>
          <p:cNvSpPr>
            <a:spLocks noGrp="1"/>
          </p:cNvSpPr>
          <p:nvPr>
            <p:ph type="body" sz="quarter" idx="21"/>
          </p:nvPr>
        </p:nvSpPr>
        <p:spPr/>
        <p:txBody>
          <a:bodyPr/>
          <a:lstStyle/>
          <a:p>
            <a:r>
              <a:rPr lang="de-DE" sz="1400" dirty="0"/>
              <a:t>Mixed Reality Technologies</a:t>
            </a:r>
            <a:endParaRPr lang="de-DE" dirty="0"/>
          </a:p>
        </p:txBody>
      </p:sp>
      <p:sp>
        <p:nvSpPr>
          <p:cNvPr id="6" name="Textplatzhalter 5">
            <a:extLst>
              <a:ext uri="{FF2B5EF4-FFF2-40B4-BE49-F238E27FC236}">
                <a16:creationId xmlns:a16="http://schemas.microsoft.com/office/drawing/2014/main" id="{D9D4302B-FC90-0A43-0815-443C4B0439C4}"/>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631B8295-1DF0-B2BF-CC97-4C7B48FBB1C9}"/>
              </a:ext>
            </a:extLst>
          </p:cNvPr>
          <p:cNvSpPr>
            <a:spLocks noGrp="1"/>
          </p:cNvSpPr>
          <p:nvPr>
            <p:ph sz="quarter" idx="35"/>
          </p:nvPr>
        </p:nvSpPr>
        <p:spPr/>
        <p:txBody>
          <a:bodyPr/>
          <a:lstStyle/>
          <a:p>
            <a:endParaRPr lang="de-DE"/>
          </a:p>
        </p:txBody>
      </p:sp>
      <p:pic>
        <p:nvPicPr>
          <p:cNvPr id="8" name="Grafik 7">
            <a:extLst>
              <a:ext uri="{FF2B5EF4-FFF2-40B4-BE49-F238E27FC236}">
                <a16:creationId xmlns:a16="http://schemas.microsoft.com/office/drawing/2014/main" id="{C9A7523C-81CE-5B3A-6FD6-BA112F16E9C2}"/>
              </a:ext>
            </a:extLst>
          </p:cNvPr>
          <p:cNvPicPr>
            <a:picLocks noChangeAspect="1"/>
          </p:cNvPicPr>
          <p:nvPr/>
        </p:nvPicPr>
        <p:blipFill>
          <a:blip r:embed="rId2"/>
          <a:stretch>
            <a:fillRect/>
          </a:stretch>
        </p:blipFill>
        <p:spPr>
          <a:xfrm>
            <a:off x="0" y="-1"/>
            <a:ext cx="12192000" cy="6308725"/>
          </a:xfrm>
          <a:prstGeom prst="rect">
            <a:avLst/>
          </a:prstGeom>
        </p:spPr>
      </p:pic>
    </p:spTree>
    <p:extLst>
      <p:ext uri="{BB962C8B-B14F-4D97-AF65-F5344CB8AC3E}">
        <p14:creationId xmlns:p14="http://schemas.microsoft.com/office/powerpoint/2010/main" val="11309665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22557A1-53C5-3D14-FFEE-42E35E26E6F1}"/>
              </a:ext>
            </a:extLst>
          </p:cNvPr>
          <p:cNvSpPr>
            <a:spLocks noGrp="1"/>
          </p:cNvSpPr>
          <p:nvPr>
            <p:ph type="title"/>
          </p:nvPr>
        </p:nvSpPr>
        <p:spPr/>
        <p:txBody>
          <a:bodyPr/>
          <a:lstStyle/>
          <a:p>
            <a:r>
              <a:rPr lang="de-DE" dirty="0"/>
              <a:t>Handheld AR / „The virtual </a:t>
            </a:r>
            <a:r>
              <a:rPr lang="de-DE" dirty="0" err="1"/>
              <a:t>window</a:t>
            </a:r>
            <a:r>
              <a:rPr lang="de-DE" dirty="0"/>
              <a:t>“</a:t>
            </a:r>
          </a:p>
        </p:txBody>
      </p:sp>
      <p:sp>
        <p:nvSpPr>
          <p:cNvPr id="3" name="Fußzeilenplatzhalter 2">
            <a:extLst>
              <a:ext uri="{FF2B5EF4-FFF2-40B4-BE49-F238E27FC236}">
                <a16:creationId xmlns:a16="http://schemas.microsoft.com/office/drawing/2014/main" id="{B03A449D-CE80-F227-2FC2-0ACF35C7DCFB}"/>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2A82093A-7988-0AD5-A0F3-DA99737A7859}"/>
              </a:ext>
            </a:extLst>
          </p:cNvPr>
          <p:cNvSpPr>
            <a:spLocks noGrp="1"/>
          </p:cNvSpPr>
          <p:nvPr>
            <p:ph type="sldNum" sz="quarter" idx="33"/>
          </p:nvPr>
        </p:nvSpPr>
        <p:spPr/>
        <p:txBody>
          <a:bodyPr/>
          <a:lstStyle/>
          <a:p>
            <a:fld id="{BA24374A-C3A8-471A-8837-3FC31668ABE5}" type="slidenum">
              <a:rPr lang="de-DE" smtClean="0"/>
              <a:pPr/>
              <a:t>14</a:t>
            </a:fld>
            <a:endParaRPr lang="de-DE" dirty="0"/>
          </a:p>
        </p:txBody>
      </p:sp>
      <p:sp>
        <p:nvSpPr>
          <p:cNvPr id="5" name="Textplatzhalter 4">
            <a:extLst>
              <a:ext uri="{FF2B5EF4-FFF2-40B4-BE49-F238E27FC236}">
                <a16:creationId xmlns:a16="http://schemas.microsoft.com/office/drawing/2014/main" id="{80C2130C-7EF6-8D6E-6A14-45185C74053E}"/>
              </a:ext>
            </a:extLst>
          </p:cNvPr>
          <p:cNvSpPr>
            <a:spLocks noGrp="1"/>
          </p:cNvSpPr>
          <p:nvPr>
            <p:ph type="body" sz="quarter" idx="21"/>
          </p:nvPr>
        </p:nvSpPr>
        <p:spPr/>
        <p:txBody>
          <a:bodyPr/>
          <a:lstStyle/>
          <a:p>
            <a:r>
              <a:rPr lang="de-DE" sz="1400" dirty="0"/>
              <a:t>Mixed Reality Technologies</a:t>
            </a:r>
            <a:endParaRPr lang="de-DE" dirty="0"/>
          </a:p>
        </p:txBody>
      </p:sp>
      <p:sp>
        <p:nvSpPr>
          <p:cNvPr id="6" name="Textplatzhalter 5">
            <a:extLst>
              <a:ext uri="{FF2B5EF4-FFF2-40B4-BE49-F238E27FC236}">
                <a16:creationId xmlns:a16="http://schemas.microsoft.com/office/drawing/2014/main" id="{10D7F9AA-2057-F6A5-ECC3-4F3456C271BB}"/>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A5BF9023-4979-6B11-7F08-A79E013F0A55}"/>
              </a:ext>
            </a:extLst>
          </p:cNvPr>
          <p:cNvSpPr>
            <a:spLocks noGrp="1"/>
          </p:cNvSpPr>
          <p:nvPr>
            <p:ph sz="quarter" idx="35"/>
          </p:nvPr>
        </p:nvSpPr>
        <p:spPr/>
        <p:txBody>
          <a:bodyPr/>
          <a:lstStyle/>
          <a:p>
            <a:endParaRPr lang="de-DE"/>
          </a:p>
        </p:txBody>
      </p:sp>
      <p:pic>
        <p:nvPicPr>
          <p:cNvPr id="8" name="Grafik 7">
            <a:extLst>
              <a:ext uri="{FF2B5EF4-FFF2-40B4-BE49-F238E27FC236}">
                <a16:creationId xmlns:a16="http://schemas.microsoft.com/office/drawing/2014/main" id="{5E1890AE-9542-884D-2438-8F88FE5341F7}"/>
              </a:ext>
            </a:extLst>
          </p:cNvPr>
          <p:cNvPicPr>
            <a:picLocks noChangeAspect="1"/>
          </p:cNvPicPr>
          <p:nvPr/>
        </p:nvPicPr>
        <p:blipFill>
          <a:blip r:embed="rId2"/>
          <a:stretch>
            <a:fillRect/>
          </a:stretch>
        </p:blipFill>
        <p:spPr>
          <a:xfrm>
            <a:off x="1859280" y="1281546"/>
            <a:ext cx="8321040" cy="2242166"/>
          </a:xfrm>
          <a:prstGeom prst="rect">
            <a:avLst/>
          </a:prstGeom>
        </p:spPr>
      </p:pic>
      <p:pic>
        <p:nvPicPr>
          <p:cNvPr id="9" name="Grafik 8">
            <a:extLst>
              <a:ext uri="{FF2B5EF4-FFF2-40B4-BE49-F238E27FC236}">
                <a16:creationId xmlns:a16="http://schemas.microsoft.com/office/drawing/2014/main" id="{1FF32302-84DC-2D32-D5A2-5DA496E9589E}"/>
              </a:ext>
            </a:extLst>
          </p:cNvPr>
          <p:cNvPicPr>
            <a:picLocks noChangeAspect="1"/>
          </p:cNvPicPr>
          <p:nvPr/>
        </p:nvPicPr>
        <p:blipFill>
          <a:blip r:embed="rId3"/>
          <a:stretch>
            <a:fillRect/>
          </a:stretch>
        </p:blipFill>
        <p:spPr>
          <a:xfrm>
            <a:off x="2533204" y="3552123"/>
            <a:ext cx="2770316" cy="2216022"/>
          </a:xfrm>
          <a:prstGeom prst="rect">
            <a:avLst/>
          </a:prstGeom>
        </p:spPr>
      </p:pic>
      <p:pic>
        <p:nvPicPr>
          <p:cNvPr id="10" name="Grafik 9">
            <a:extLst>
              <a:ext uri="{FF2B5EF4-FFF2-40B4-BE49-F238E27FC236}">
                <a16:creationId xmlns:a16="http://schemas.microsoft.com/office/drawing/2014/main" id="{F6183509-1EA5-EC02-7532-9545B521454C}"/>
              </a:ext>
            </a:extLst>
          </p:cNvPr>
          <p:cNvPicPr>
            <a:picLocks noChangeAspect="1"/>
          </p:cNvPicPr>
          <p:nvPr/>
        </p:nvPicPr>
        <p:blipFill>
          <a:blip r:embed="rId4"/>
          <a:stretch>
            <a:fillRect/>
          </a:stretch>
        </p:blipFill>
        <p:spPr>
          <a:xfrm>
            <a:off x="7140340" y="3538952"/>
            <a:ext cx="2786491" cy="2229193"/>
          </a:xfrm>
          <a:prstGeom prst="rect">
            <a:avLst/>
          </a:prstGeom>
        </p:spPr>
      </p:pic>
    </p:spTree>
    <p:extLst>
      <p:ext uri="{BB962C8B-B14F-4D97-AF65-F5344CB8AC3E}">
        <p14:creationId xmlns:p14="http://schemas.microsoft.com/office/powerpoint/2010/main" val="34378126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4782F80-CDE2-D20A-BE92-4B1B38EF181F}"/>
              </a:ext>
            </a:extLst>
          </p:cNvPr>
          <p:cNvSpPr>
            <a:spLocks noGrp="1"/>
          </p:cNvSpPr>
          <p:nvPr>
            <p:ph type="title"/>
          </p:nvPr>
        </p:nvSpPr>
        <p:spPr/>
        <p:txBody>
          <a:bodyPr/>
          <a:lstStyle/>
          <a:p>
            <a:endParaRPr lang="de-DE"/>
          </a:p>
        </p:txBody>
      </p:sp>
      <p:sp>
        <p:nvSpPr>
          <p:cNvPr id="3" name="Fußzeilenplatzhalter 2">
            <a:extLst>
              <a:ext uri="{FF2B5EF4-FFF2-40B4-BE49-F238E27FC236}">
                <a16:creationId xmlns:a16="http://schemas.microsoft.com/office/drawing/2014/main" id="{BE6CA975-1A49-8A98-BEC0-468713BA5340}"/>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98C70C50-DCD3-8D08-41BE-4B370A445F6F}"/>
              </a:ext>
            </a:extLst>
          </p:cNvPr>
          <p:cNvSpPr>
            <a:spLocks noGrp="1"/>
          </p:cNvSpPr>
          <p:nvPr>
            <p:ph type="sldNum" sz="quarter" idx="33"/>
          </p:nvPr>
        </p:nvSpPr>
        <p:spPr/>
        <p:txBody>
          <a:bodyPr/>
          <a:lstStyle/>
          <a:p>
            <a:fld id="{BA24374A-C3A8-471A-8837-3FC31668ABE5}" type="slidenum">
              <a:rPr lang="de-DE" smtClean="0"/>
              <a:pPr/>
              <a:t>15</a:t>
            </a:fld>
            <a:endParaRPr lang="de-DE" dirty="0"/>
          </a:p>
        </p:txBody>
      </p:sp>
      <p:sp>
        <p:nvSpPr>
          <p:cNvPr id="5" name="Textplatzhalter 4">
            <a:extLst>
              <a:ext uri="{FF2B5EF4-FFF2-40B4-BE49-F238E27FC236}">
                <a16:creationId xmlns:a16="http://schemas.microsoft.com/office/drawing/2014/main" id="{D9883791-ACB2-3C48-2C47-7437E56BC13A}"/>
              </a:ext>
            </a:extLst>
          </p:cNvPr>
          <p:cNvSpPr>
            <a:spLocks noGrp="1"/>
          </p:cNvSpPr>
          <p:nvPr>
            <p:ph type="body" sz="quarter" idx="21"/>
          </p:nvPr>
        </p:nvSpPr>
        <p:spPr/>
        <p:txBody>
          <a:bodyPr/>
          <a:lstStyle/>
          <a:p>
            <a:r>
              <a:rPr lang="de-DE" sz="1400" dirty="0"/>
              <a:t>Mixed Reality Technologies</a:t>
            </a:r>
            <a:endParaRPr lang="de-DE" dirty="0"/>
          </a:p>
        </p:txBody>
      </p:sp>
      <p:sp>
        <p:nvSpPr>
          <p:cNvPr id="6" name="Textplatzhalter 5">
            <a:extLst>
              <a:ext uri="{FF2B5EF4-FFF2-40B4-BE49-F238E27FC236}">
                <a16:creationId xmlns:a16="http://schemas.microsoft.com/office/drawing/2014/main" id="{E1C3D777-62AF-863E-B5D1-517D863F446F}"/>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7492F05B-7EAF-09E7-A529-C4028EE946BC}"/>
              </a:ext>
            </a:extLst>
          </p:cNvPr>
          <p:cNvSpPr>
            <a:spLocks noGrp="1"/>
          </p:cNvSpPr>
          <p:nvPr>
            <p:ph sz="quarter" idx="35"/>
          </p:nvPr>
        </p:nvSpPr>
        <p:spPr/>
        <p:txBody>
          <a:bodyPr/>
          <a:lstStyle/>
          <a:p>
            <a:endParaRPr lang="de-DE"/>
          </a:p>
        </p:txBody>
      </p:sp>
      <p:pic>
        <p:nvPicPr>
          <p:cNvPr id="8" name="Picture Placeholder 10" descr="A picture containing floor, indoor, table, sitting&#10;&#10;Description generated with very high confidence">
            <a:extLst>
              <a:ext uri="{FF2B5EF4-FFF2-40B4-BE49-F238E27FC236}">
                <a16:creationId xmlns:a16="http://schemas.microsoft.com/office/drawing/2014/main" id="{A51E89CD-95A6-A387-A858-3C44ED41C7DE}"/>
              </a:ext>
            </a:extLst>
          </p:cNvPr>
          <p:cNvPicPr>
            <a:picLocks noChangeAspect="1"/>
          </p:cNvPicPr>
          <p:nvPr/>
        </p:nvPicPr>
        <p:blipFill rotWithShape="1">
          <a:blip r:embed="rId2">
            <a:extLst>
              <a:ext uri="{28A0092B-C50C-407E-A947-70E740481C1C}">
                <a14:useLocalDpi xmlns:a14="http://schemas.microsoft.com/office/drawing/2010/main" val="0"/>
              </a:ext>
            </a:extLst>
          </a:blip>
          <a:srcRect t="15023" b="-797"/>
          <a:stretch/>
        </p:blipFill>
        <p:spPr>
          <a:xfrm>
            <a:off x="0" y="0"/>
            <a:ext cx="12192000" cy="6381749"/>
          </a:xfrm>
          <a:prstGeom prst="rect">
            <a:avLst/>
          </a:prstGeom>
        </p:spPr>
      </p:pic>
    </p:spTree>
    <p:extLst>
      <p:ext uri="{BB962C8B-B14F-4D97-AF65-F5344CB8AC3E}">
        <p14:creationId xmlns:p14="http://schemas.microsoft.com/office/powerpoint/2010/main" val="33869796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45A20C2-28BE-B7F7-0FAF-4694EA35E5E8}"/>
              </a:ext>
            </a:extLst>
          </p:cNvPr>
          <p:cNvSpPr>
            <a:spLocks noGrp="1"/>
          </p:cNvSpPr>
          <p:nvPr>
            <p:ph type="title"/>
          </p:nvPr>
        </p:nvSpPr>
        <p:spPr/>
        <p:txBody>
          <a:bodyPr/>
          <a:lstStyle/>
          <a:p>
            <a:r>
              <a:rPr lang="de-DE" dirty="0"/>
              <a:t>Time-</a:t>
            </a:r>
            <a:r>
              <a:rPr lang="de-DE" dirty="0" err="1"/>
              <a:t>of</a:t>
            </a:r>
            <a:r>
              <a:rPr lang="de-DE" dirty="0"/>
              <a:t>-Flight</a:t>
            </a:r>
          </a:p>
        </p:txBody>
      </p:sp>
      <p:sp>
        <p:nvSpPr>
          <p:cNvPr id="3" name="Fußzeilenplatzhalter 2">
            <a:extLst>
              <a:ext uri="{FF2B5EF4-FFF2-40B4-BE49-F238E27FC236}">
                <a16:creationId xmlns:a16="http://schemas.microsoft.com/office/drawing/2014/main" id="{335B0658-FFC5-72E7-C132-D37B1D983324}"/>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1FD22853-F4D5-AA28-6E19-AC94E93F7410}"/>
              </a:ext>
            </a:extLst>
          </p:cNvPr>
          <p:cNvSpPr>
            <a:spLocks noGrp="1"/>
          </p:cNvSpPr>
          <p:nvPr>
            <p:ph type="sldNum" sz="quarter" idx="33"/>
          </p:nvPr>
        </p:nvSpPr>
        <p:spPr/>
        <p:txBody>
          <a:bodyPr/>
          <a:lstStyle/>
          <a:p>
            <a:fld id="{BA24374A-C3A8-471A-8837-3FC31668ABE5}" type="slidenum">
              <a:rPr lang="de-DE" smtClean="0"/>
              <a:pPr/>
              <a:t>16</a:t>
            </a:fld>
            <a:endParaRPr lang="de-DE" dirty="0"/>
          </a:p>
        </p:txBody>
      </p:sp>
      <p:sp>
        <p:nvSpPr>
          <p:cNvPr id="5" name="Textplatzhalter 4">
            <a:extLst>
              <a:ext uri="{FF2B5EF4-FFF2-40B4-BE49-F238E27FC236}">
                <a16:creationId xmlns:a16="http://schemas.microsoft.com/office/drawing/2014/main" id="{0ACC0EBE-ADFF-17AB-4465-ADD62E83E985}"/>
              </a:ext>
            </a:extLst>
          </p:cNvPr>
          <p:cNvSpPr>
            <a:spLocks noGrp="1"/>
          </p:cNvSpPr>
          <p:nvPr>
            <p:ph type="body" sz="quarter" idx="21"/>
          </p:nvPr>
        </p:nvSpPr>
        <p:spPr/>
        <p:txBody>
          <a:bodyPr/>
          <a:lstStyle/>
          <a:p>
            <a:r>
              <a:rPr lang="de-DE" sz="1400" dirty="0"/>
              <a:t>Mixed Reality Technologies</a:t>
            </a:r>
            <a:endParaRPr lang="de-DE" dirty="0"/>
          </a:p>
        </p:txBody>
      </p:sp>
      <p:sp>
        <p:nvSpPr>
          <p:cNvPr id="6" name="Textplatzhalter 5">
            <a:extLst>
              <a:ext uri="{FF2B5EF4-FFF2-40B4-BE49-F238E27FC236}">
                <a16:creationId xmlns:a16="http://schemas.microsoft.com/office/drawing/2014/main" id="{E44D82AD-D1CA-04D6-68B0-59D0842B7666}"/>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E40A4BC3-3ECC-FB58-C7D9-710EDA478DBC}"/>
              </a:ext>
            </a:extLst>
          </p:cNvPr>
          <p:cNvSpPr>
            <a:spLocks noGrp="1"/>
          </p:cNvSpPr>
          <p:nvPr>
            <p:ph sz="quarter" idx="35"/>
          </p:nvPr>
        </p:nvSpPr>
        <p:spPr/>
        <p:txBody>
          <a:bodyPr/>
          <a:lstStyle/>
          <a:p>
            <a:endParaRPr lang="de-DE"/>
          </a:p>
        </p:txBody>
      </p:sp>
      <p:graphicFrame>
        <p:nvGraphicFramePr>
          <p:cNvPr id="8" name="Object 3">
            <a:extLst>
              <a:ext uri="{FF2B5EF4-FFF2-40B4-BE49-F238E27FC236}">
                <a16:creationId xmlns:a16="http://schemas.microsoft.com/office/drawing/2014/main" id="{1532AFAE-EAC3-2B35-95DD-34B16AD58075}"/>
              </a:ext>
            </a:extLst>
          </p:cNvPr>
          <p:cNvGraphicFramePr>
            <a:graphicFrameLocks noChangeAspect="1"/>
          </p:cNvGraphicFramePr>
          <p:nvPr>
            <p:extLst>
              <p:ext uri="{D42A27DB-BD31-4B8C-83A1-F6EECF244321}">
                <p14:modId xmlns:p14="http://schemas.microsoft.com/office/powerpoint/2010/main" val="2660072512"/>
              </p:ext>
            </p:extLst>
          </p:nvPr>
        </p:nvGraphicFramePr>
        <p:xfrm>
          <a:off x="2626360" y="1805937"/>
          <a:ext cx="6985000" cy="3860800"/>
        </p:xfrm>
        <a:graphic>
          <a:graphicData uri="http://schemas.openxmlformats.org/presentationml/2006/ole">
            <mc:AlternateContent xmlns:mc="http://schemas.openxmlformats.org/markup-compatibility/2006">
              <mc:Choice xmlns:v="urn:schemas-microsoft-com:vml" Requires="v">
                <p:oleObj name="Image" r:id="rId2" imgW="13968000" imgH="7720560" progId="Photoshop.Image.13">
                  <p:embed/>
                </p:oleObj>
              </mc:Choice>
              <mc:Fallback>
                <p:oleObj name="Image" r:id="rId2" imgW="13968000" imgH="7720560" progId="Photoshop.Image.13">
                  <p:embed/>
                  <p:pic>
                    <p:nvPicPr>
                      <p:cNvPr id="4" name="Object 3">
                        <a:extLst>
                          <a:ext uri="{FF2B5EF4-FFF2-40B4-BE49-F238E27FC236}">
                            <a16:creationId xmlns:a16="http://schemas.microsoft.com/office/drawing/2014/main" id="{8C7413A5-CDFF-4DB9-9F04-1ABA703F3E96}"/>
                          </a:ext>
                        </a:extLst>
                      </p:cNvPr>
                      <p:cNvPicPr/>
                      <p:nvPr/>
                    </p:nvPicPr>
                    <p:blipFill>
                      <a:blip r:embed="rId3"/>
                      <a:stretch>
                        <a:fillRect/>
                      </a:stretch>
                    </p:blipFill>
                    <p:spPr>
                      <a:xfrm>
                        <a:off x="2626360" y="1805937"/>
                        <a:ext cx="6985000" cy="3860800"/>
                      </a:xfrm>
                      <a:prstGeom prst="rect">
                        <a:avLst/>
                      </a:prstGeom>
                    </p:spPr>
                  </p:pic>
                </p:oleObj>
              </mc:Fallback>
            </mc:AlternateContent>
          </a:graphicData>
        </a:graphic>
      </p:graphicFrame>
      <p:sp>
        <p:nvSpPr>
          <p:cNvPr id="9" name="TextBox 7">
            <a:extLst>
              <a:ext uri="{FF2B5EF4-FFF2-40B4-BE49-F238E27FC236}">
                <a16:creationId xmlns:a16="http://schemas.microsoft.com/office/drawing/2014/main" id="{FF6FBA9B-A46D-4CF3-C57B-02DA4E9C589E}"/>
              </a:ext>
            </a:extLst>
          </p:cNvPr>
          <p:cNvSpPr txBox="1"/>
          <p:nvPr/>
        </p:nvSpPr>
        <p:spPr>
          <a:xfrm>
            <a:off x="2180251" y="3984225"/>
            <a:ext cx="1952779" cy="646331"/>
          </a:xfrm>
          <a:prstGeom prst="rect">
            <a:avLst/>
          </a:prstGeom>
          <a:noFill/>
        </p:spPr>
        <p:txBody>
          <a:bodyPr wrap="none" rtlCol="0">
            <a:spAutoFit/>
          </a:bodyPr>
          <a:lstStyle/>
          <a:p>
            <a:r>
              <a:rPr lang="de-DE" dirty="0" err="1"/>
              <a:t>coded</a:t>
            </a:r>
            <a:r>
              <a:rPr lang="de-DE" dirty="0"/>
              <a:t> IR light </a:t>
            </a:r>
            <a:r>
              <a:rPr lang="de-DE" dirty="0" err="1"/>
              <a:t>ray</a:t>
            </a:r>
            <a:r>
              <a:rPr lang="de-DE" dirty="0"/>
              <a:t>
</a:t>
            </a:r>
            <a:endParaRPr lang="en-US" dirty="0"/>
          </a:p>
        </p:txBody>
      </p:sp>
      <p:sp>
        <p:nvSpPr>
          <p:cNvPr id="10" name="TextBox 9">
            <a:extLst>
              <a:ext uri="{FF2B5EF4-FFF2-40B4-BE49-F238E27FC236}">
                <a16:creationId xmlns:a16="http://schemas.microsoft.com/office/drawing/2014/main" id="{5E65BE10-96FF-33DC-1D01-AEC0CDA08D50}"/>
              </a:ext>
            </a:extLst>
          </p:cNvPr>
          <p:cNvSpPr txBox="1"/>
          <p:nvPr/>
        </p:nvSpPr>
        <p:spPr>
          <a:xfrm>
            <a:off x="6385560" y="4168891"/>
            <a:ext cx="1854995" cy="369332"/>
          </a:xfrm>
          <a:prstGeom prst="rect">
            <a:avLst/>
          </a:prstGeom>
          <a:noFill/>
        </p:spPr>
        <p:txBody>
          <a:bodyPr wrap="none" rtlCol="0">
            <a:spAutoFit/>
          </a:bodyPr>
          <a:lstStyle/>
          <a:p>
            <a:r>
              <a:rPr lang="de-DE" dirty="0" err="1"/>
              <a:t>reflected</a:t>
            </a:r>
            <a:r>
              <a:rPr lang="de-DE" dirty="0"/>
              <a:t> IR light</a:t>
            </a:r>
            <a:endParaRPr lang="en-US" dirty="0"/>
          </a:p>
        </p:txBody>
      </p:sp>
      <p:sp>
        <p:nvSpPr>
          <p:cNvPr id="11" name="TextBox 10">
            <a:extLst>
              <a:ext uri="{FF2B5EF4-FFF2-40B4-BE49-F238E27FC236}">
                <a16:creationId xmlns:a16="http://schemas.microsoft.com/office/drawing/2014/main" id="{235F77EF-A64D-B082-EB6F-983568438140}"/>
              </a:ext>
            </a:extLst>
          </p:cNvPr>
          <p:cNvSpPr txBox="1"/>
          <p:nvPr/>
        </p:nvSpPr>
        <p:spPr>
          <a:xfrm>
            <a:off x="1935313" y="5611612"/>
            <a:ext cx="3732112" cy="923330"/>
          </a:xfrm>
          <a:prstGeom prst="rect">
            <a:avLst/>
          </a:prstGeom>
          <a:noFill/>
        </p:spPr>
        <p:txBody>
          <a:bodyPr wrap="none" rtlCol="0">
            <a:spAutoFit/>
          </a:bodyPr>
          <a:lstStyle/>
          <a:p>
            <a:pPr algn="ctr"/>
            <a:r>
              <a:rPr lang="en-US" dirty="0"/>
              <a:t>Depth sensor, measures the 
travelled time of light (e.g., 100 ns)
</a:t>
            </a:r>
          </a:p>
        </p:txBody>
      </p:sp>
      <mc:AlternateContent xmlns:mc="http://schemas.openxmlformats.org/markup-compatibility/2006">
        <mc:Choice xmlns:a14="http://schemas.microsoft.com/office/drawing/2010/main" Requires="a14">
          <p:sp>
            <p:nvSpPr>
              <p:cNvPr id="12" name="TextBox 11">
                <a:extLst>
                  <a:ext uri="{FF2B5EF4-FFF2-40B4-BE49-F238E27FC236}">
                    <a16:creationId xmlns:a16="http://schemas.microsoft.com/office/drawing/2014/main" id="{45C66DBC-B021-C5E8-6FE1-57693CFB3AC4}"/>
                  </a:ext>
                </a:extLst>
              </p:cNvPr>
              <p:cNvSpPr txBox="1"/>
              <p:nvPr/>
            </p:nvSpPr>
            <p:spPr>
              <a:xfrm>
                <a:off x="6535254" y="5536174"/>
                <a:ext cx="3634906" cy="520207"/>
              </a:xfrm>
              <a:prstGeom prst="rect">
                <a:avLst/>
              </a:prstGeom>
              <a:noFill/>
            </p:spPr>
            <p:txBody>
              <a:bodyPr wrap="none" lIns="0" tIns="0" rIns="0" bIns="0" rtlCol="0">
                <a:spAutoFit/>
              </a:bodyPr>
              <a:lstStyle/>
              <a:p>
                <a14:m>
                  <m:oMath xmlns:m="http://schemas.openxmlformats.org/officeDocument/2006/math">
                    <m:r>
                      <a:rPr lang="de-DE" i="1">
                        <a:latin typeface="Cambria Math" panose="02040503050406030204" pitchFamily="18" charset="0"/>
                      </a:rPr>
                      <m:t>𝐷</m:t>
                    </m:r>
                    <m:r>
                      <a:rPr lang="de-DE" i="1">
                        <a:latin typeface="Cambria Math" panose="02040503050406030204" pitchFamily="18" charset="0"/>
                      </a:rPr>
                      <m:t>=</m:t>
                    </m:r>
                    <m:f>
                      <m:fPr>
                        <m:ctrlPr>
                          <a:rPr lang="de-DE" i="1">
                            <a:latin typeface="Cambria Math" panose="02040503050406030204" pitchFamily="18" charset="0"/>
                          </a:rPr>
                        </m:ctrlPr>
                      </m:fPr>
                      <m:num>
                        <m:sSub>
                          <m:sSubPr>
                            <m:ctrlPr>
                              <a:rPr lang="de-DE" i="1">
                                <a:latin typeface="Cambria Math" panose="02040503050406030204" pitchFamily="18" charset="0"/>
                              </a:rPr>
                            </m:ctrlPr>
                          </m:sSubPr>
                          <m:e>
                            <m:r>
                              <a:rPr lang="de-DE" i="1">
                                <a:latin typeface="Cambria Math" panose="02040503050406030204" pitchFamily="18" charset="0"/>
                              </a:rPr>
                              <m:t>𝐶</m:t>
                            </m:r>
                          </m:e>
                          <m:sub>
                            <m:r>
                              <a:rPr lang="de-DE" i="1">
                                <a:latin typeface="Cambria Math" panose="02040503050406030204" pitchFamily="18" charset="0"/>
                              </a:rPr>
                              <m:t>𝐿𝑢𝑓𝑡</m:t>
                            </m:r>
                          </m:sub>
                        </m:sSub>
                        <m:r>
                          <a:rPr lang="de-DE" i="1">
                            <a:latin typeface="Cambria Math" panose="02040503050406030204" pitchFamily="18" charset="0"/>
                          </a:rPr>
                          <m:t>∗</m:t>
                        </m:r>
                        <m:r>
                          <a:rPr lang="de-DE" i="1">
                            <a:latin typeface="Cambria Math" panose="02040503050406030204" pitchFamily="18" charset="0"/>
                          </a:rPr>
                          <m:t>𝑡</m:t>
                        </m:r>
                        <m:r>
                          <m:rPr>
                            <m:nor/>
                          </m:rPr>
                          <a:rPr lang="en-US" dirty="0"/>
                          <m:t> </m:t>
                        </m:r>
                      </m:num>
                      <m:den>
                        <m:r>
                          <a:rPr lang="de-DE" i="1">
                            <a:latin typeface="Cambria Math" panose="02040503050406030204" pitchFamily="18" charset="0"/>
                          </a:rPr>
                          <m:t>2</m:t>
                        </m:r>
                      </m:den>
                    </m:f>
                  </m:oMath>
                </a14:m>
                <a:r>
                  <a:rPr lang="en-US" dirty="0"/>
                  <a:t> =</a:t>
                </a:r>
                <a:r>
                  <a:rPr lang="de-DE" dirty="0"/>
                  <a:t> </a:t>
                </a:r>
                <a14:m>
                  <m:oMath xmlns:m="http://schemas.openxmlformats.org/officeDocument/2006/math">
                    <m:f>
                      <m:fPr>
                        <m:ctrlPr>
                          <a:rPr lang="de-DE" i="1">
                            <a:latin typeface="Cambria Math" panose="02040503050406030204" pitchFamily="18" charset="0"/>
                          </a:rPr>
                        </m:ctrlPr>
                      </m:fPr>
                      <m:num>
                        <m:r>
                          <a:rPr lang="de-DE" i="1">
                            <a:latin typeface="Cambria Math" panose="02040503050406030204" pitchFamily="18" charset="0"/>
                          </a:rPr>
                          <m:t>299.710</m:t>
                        </m:r>
                        <m:f>
                          <m:fPr>
                            <m:ctrlPr>
                              <a:rPr lang="de-DE" i="1">
                                <a:latin typeface="Cambria Math" panose="02040503050406030204" pitchFamily="18" charset="0"/>
                              </a:rPr>
                            </m:ctrlPr>
                          </m:fPr>
                          <m:num>
                            <m:r>
                              <a:rPr lang="de-DE" i="1">
                                <a:latin typeface="Cambria Math" panose="02040503050406030204" pitchFamily="18" charset="0"/>
                              </a:rPr>
                              <m:t>𝑘𝑚</m:t>
                            </m:r>
                          </m:num>
                          <m:den>
                            <m:r>
                              <a:rPr lang="de-DE" i="1">
                                <a:latin typeface="Cambria Math" panose="02040503050406030204" pitchFamily="18" charset="0"/>
                              </a:rPr>
                              <m:t>𝑠</m:t>
                            </m:r>
                          </m:den>
                        </m:f>
                        <m:r>
                          <a:rPr lang="de-DE" i="1">
                            <a:latin typeface="Cambria Math" panose="02040503050406030204" pitchFamily="18" charset="0"/>
                          </a:rPr>
                          <m:t>∗100</m:t>
                        </m:r>
                        <m:r>
                          <a:rPr lang="de-DE" i="1">
                            <a:latin typeface="Cambria Math" panose="02040503050406030204" pitchFamily="18" charset="0"/>
                          </a:rPr>
                          <m:t>𝑛𝑠</m:t>
                        </m:r>
                        <m:r>
                          <m:rPr>
                            <m:nor/>
                          </m:rPr>
                          <a:rPr lang="en-US" dirty="0"/>
                          <m:t> </m:t>
                        </m:r>
                      </m:num>
                      <m:den>
                        <m:r>
                          <a:rPr lang="de-DE" i="1">
                            <a:latin typeface="Cambria Math" panose="02040503050406030204" pitchFamily="18" charset="0"/>
                          </a:rPr>
                          <m:t>2</m:t>
                        </m:r>
                      </m:den>
                    </m:f>
                    <m:r>
                      <a:rPr lang="de-DE">
                        <a:latin typeface="Cambria Math" panose="02040503050406030204" pitchFamily="18" charset="0"/>
                      </a:rPr>
                      <m:t>~15 </m:t>
                    </m:r>
                    <m:r>
                      <m:rPr>
                        <m:sty m:val="p"/>
                      </m:rPr>
                      <a:rPr lang="de-DE">
                        <a:latin typeface="Cambria Math" panose="02040503050406030204" pitchFamily="18" charset="0"/>
                      </a:rPr>
                      <m:t>m</m:t>
                    </m:r>
                  </m:oMath>
                </a14:m>
                <a:r>
                  <a:rPr lang="en-US" dirty="0"/>
                  <a:t> </a:t>
                </a:r>
              </a:p>
            </p:txBody>
          </p:sp>
        </mc:Choice>
        <mc:Fallback>
          <p:sp>
            <p:nvSpPr>
              <p:cNvPr id="12" name="TextBox 11">
                <a:extLst>
                  <a:ext uri="{FF2B5EF4-FFF2-40B4-BE49-F238E27FC236}">
                    <a16:creationId xmlns:a16="http://schemas.microsoft.com/office/drawing/2014/main" id="{45C66DBC-B021-C5E8-6FE1-57693CFB3AC4}"/>
                  </a:ext>
                </a:extLst>
              </p:cNvPr>
              <p:cNvSpPr txBox="1">
                <a:spLocks noRot="1" noChangeAspect="1" noMove="1" noResize="1" noEditPoints="1" noAdjustHandles="1" noChangeArrowheads="1" noChangeShapeType="1" noTextEdit="1"/>
              </p:cNvSpPr>
              <p:nvPr/>
            </p:nvSpPr>
            <p:spPr>
              <a:xfrm>
                <a:off x="6535254" y="5536174"/>
                <a:ext cx="3634906" cy="520207"/>
              </a:xfrm>
              <a:prstGeom prst="rect">
                <a:avLst/>
              </a:prstGeom>
              <a:blipFill>
                <a:blip r:embed="rId4"/>
                <a:stretch>
                  <a:fillRect b="-16279"/>
                </a:stretch>
              </a:blipFill>
            </p:spPr>
            <p:txBody>
              <a:bodyPr/>
              <a:lstStyle/>
              <a:p>
                <a:r>
                  <a:rPr lang="de-DE">
                    <a:noFill/>
                  </a:rPr>
                  <a:t> </a:t>
                </a:r>
              </a:p>
            </p:txBody>
          </p:sp>
        </mc:Fallback>
      </mc:AlternateContent>
      <p:pic>
        <p:nvPicPr>
          <p:cNvPr id="13" name="Picture 16" descr="sun icon">
            <a:extLst>
              <a:ext uri="{FF2B5EF4-FFF2-40B4-BE49-F238E27FC236}">
                <a16:creationId xmlns:a16="http://schemas.microsoft.com/office/drawing/2014/main" id="{924A4046-8B34-3310-ABB3-ED02F0C74B8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02986" y="1466532"/>
            <a:ext cx="983079" cy="983079"/>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6">
            <a:extLst>
              <a:ext uri="{FF2B5EF4-FFF2-40B4-BE49-F238E27FC236}">
                <a16:creationId xmlns:a16="http://schemas.microsoft.com/office/drawing/2014/main" id="{133F00F0-F682-E025-D467-20A2CCE875CD}"/>
              </a:ext>
            </a:extLst>
          </p:cNvPr>
          <p:cNvSpPr txBox="1"/>
          <p:nvPr/>
        </p:nvSpPr>
        <p:spPr>
          <a:xfrm>
            <a:off x="2719184" y="2541865"/>
            <a:ext cx="2828176" cy="1200329"/>
          </a:xfrm>
          <a:prstGeom prst="rect">
            <a:avLst/>
          </a:prstGeom>
          <a:noFill/>
        </p:spPr>
        <p:txBody>
          <a:bodyPr wrap="square" rtlCol="0">
            <a:spAutoFit/>
          </a:bodyPr>
          <a:lstStyle/>
          <a:p>
            <a:pPr algn="ctr"/>
            <a:r>
              <a:rPr lang="en-US" dirty="0"/>
              <a:t>(pulse) Encoding prevented</a:t>
            </a:r>
            <a:br>
              <a:rPr lang="en-US" dirty="0"/>
            </a:br>
            <a:r>
              <a:rPr lang="en-US" dirty="0"/>
              <a:t>disturbing light influences</a:t>
            </a:r>
            <a:br>
              <a:rPr lang="en-US" dirty="0"/>
            </a:br>
            <a:r>
              <a:rPr lang="en-US" dirty="0"/>
              <a:t>through reflections</a:t>
            </a:r>
          </a:p>
        </p:txBody>
      </p:sp>
    </p:spTree>
    <p:extLst>
      <p:ext uri="{BB962C8B-B14F-4D97-AF65-F5344CB8AC3E}">
        <p14:creationId xmlns:p14="http://schemas.microsoft.com/office/powerpoint/2010/main" val="3400310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CDA240F-E03B-73DC-6999-EDC64A1C8310}"/>
              </a:ext>
            </a:extLst>
          </p:cNvPr>
          <p:cNvSpPr>
            <a:spLocks noGrp="1"/>
          </p:cNvSpPr>
          <p:nvPr>
            <p:ph type="title"/>
          </p:nvPr>
        </p:nvSpPr>
        <p:spPr/>
        <p:txBody>
          <a:bodyPr/>
          <a:lstStyle/>
          <a:p>
            <a:endParaRPr lang="de-DE"/>
          </a:p>
        </p:txBody>
      </p:sp>
      <p:sp>
        <p:nvSpPr>
          <p:cNvPr id="3" name="Fußzeilenplatzhalter 2">
            <a:extLst>
              <a:ext uri="{FF2B5EF4-FFF2-40B4-BE49-F238E27FC236}">
                <a16:creationId xmlns:a16="http://schemas.microsoft.com/office/drawing/2014/main" id="{72F548DE-917E-9462-3D19-5188FC5FA272}"/>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F0EFF991-D844-D16D-6993-3940D4918011}"/>
              </a:ext>
            </a:extLst>
          </p:cNvPr>
          <p:cNvSpPr>
            <a:spLocks noGrp="1"/>
          </p:cNvSpPr>
          <p:nvPr>
            <p:ph type="sldNum" sz="quarter" idx="33"/>
          </p:nvPr>
        </p:nvSpPr>
        <p:spPr/>
        <p:txBody>
          <a:bodyPr/>
          <a:lstStyle/>
          <a:p>
            <a:fld id="{BA24374A-C3A8-471A-8837-3FC31668ABE5}" type="slidenum">
              <a:rPr lang="de-DE" smtClean="0"/>
              <a:pPr/>
              <a:t>17</a:t>
            </a:fld>
            <a:endParaRPr lang="de-DE" dirty="0"/>
          </a:p>
        </p:txBody>
      </p:sp>
      <p:sp>
        <p:nvSpPr>
          <p:cNvPr id="5" name="Textplatzhalter 4">
            <a:extLst>
              <a:ext uri="{FF2B5EF4-FFF2-40B4-BE49-F238E27FC236}">
                <a16:creationId xmlns:a16="http://schemas.microsoft.com/office/drawing/2014/main" id="{AA53001B-6408-FA4F-43DE-DBD2FD04D7BF}"/>
              </a:ext>
            </a:extLst>
          </p:cNvPr>
          <p:cNvSpPr>
            <a:spLocks noGrp="1"/>
          </p:cNvSpPr>
          <p:nvPr>
            <p:ph type="body" sz="quarter" idx="21"/>
          </p:nvPr>
        </p:nvSpPr>
        <p:spPr/>
        <p:txBody>
          <a:bodyPr/>
          <a:lstStyle/>
          <a:p>
            <a:r>
              <a:rPr lang="de-DE" sz="1400" dirty="0"/>
              <a:t>Mixed Reality Technologies</a:t>
            </a:r>
            <a:endParaRPr lang="de-DE" dirty="0"/>
          </a:p>
        </p:txBody>
      </p:sp>
      <p:sp>
        <p:nvSpPr>
          <p:cNvPr id="6" name="Textplatzhalter 5">
            <a:extLst>
              <a:ext uri="{FF2B5EF4-FFF2-40B4-BE49-F238E27FC236}">
                <a16:creationId xmlns:a16="http://schemas.microsoft.com/office/drawing/2014/main" id="{0135D186-A551-DA85-1E98-5931CC9E3DD8}"/>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3D23E203-DE3A-8DE0-CA7A-06E7CDACAFE4}"/>
              </a:ext>
            </a:extLst>
          </p:cNvPr>
          <p:cNvSpPr>
            <a:spLocks noGrp="1"/>
          </p:cNvSpPr>
          <p:nvPr>
            <p:ph sz="quarter" idx="35"/>
          </p:nvPr>
        </p:nvSpPr>
        <p:spPr/>
        <p:txBody>
          <a:bodyPr/>
          <a:lstStyle/>
          <a:p>
            <a:endParaRPr lang="de-DE"/>
          </a:p>
        </p:txBody>
      </p:sp>
      <p:pic>
        <p:nvPicPr>
          <p:cNvPr id="8" name="Content Placeholder 5" descr="A picture containing indoor, wall&#10;&#10;Description generated with high confidence">
            <a:extLst>
              <a:ext uri="{FF2B5EF4-FFF2-40B4-BE49-F238E27FC236}">
                <a16:creationId xmlns:a16="http://schemas.microsoft.com/office/drawing/2014/main" id="{75725328-2338-3D67-D148-6B2D3BDF4972}"/>
              </a:ext>
            </a:extLst>
          </p:cNvPr>
          <p:cNvPicPr>
            <a:picLocks noChangeAspect="1"/>
          </p:cNvPicPr>
          <p:nvPr/>
        </p:nvPicPr>
        <p:blipFill rotWithShape="1">
          <a:blip r:embed="rId2">
            <a:extLst>
              <a:ext uri="{28A0092B-C50C-407E-A947-70E740481C1C}">
                <a14:useLocalDpi xmlns:a14="http://schemas.microsoft.com/office/drawing/2010/main" val="0"/>
              </a:ext>
            </a:extLst>
          </a:blip>
          <a:srcRect r="10959"/>
          <a:stretch/>
        </p:blipFill>
        <p:spPr>
          <a:xfrm>
            <a:off x="6246603" y="1628411"/>
            <a:ext cx="5077998" cy="3210191"/>
          </a:xfrm>
          <a:prstGeom prst="rect">
            <a:avLst/>
          </a:prstGeom>
        </p:spPr>
      </p:pic>
      <p:pic>
        <p:nvPicPr>
          <p:cNvPr id="9" name="Content Placeholder 8" descr="A screen shot of a computer&#10;&#10;Description generated with high confidence">
            <a:extLst>
              <a:ext uri="{FF2B5EF4-FFF2-40B4-BE49-F238E27FC236}">
                <a16:creationId xmlns:a16="http://schemas.microsoft.com/office/drawing/2014/main" id="{8681B48E-86F3-202B-B51F-8B68BCC2F7FE}"/>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40000" contrast="40000"/>
                    </a14:imgEffect>
                  </a14:imgLayer>
                </a14:imgProps>
              </a:ext>
              <a:ext uri="{28A0092B-C50C-407E-A947-70E740481C1C}">
                <a14:useLocalDpi xmlns:a14="http://schemas.microsoft.com/office/drawing/2010/main" val="0"/>
              </a:ext>
            </a:extLst>
          </a:blip>
          <a:srcRect r="14717"/>
          <a:stretch/>
        </p:blipFill>
        <p:spPr>
          <a:xfrm>
            <a:off x="694267" y="1567286"/>
            <a:ext cx="5077998" cy="3271316"/>
          </a:xfrm>
          <a:prstGeom prst="rect">
            <a:avLst/>
          </a:prstGeom>
        </p:spPr>
      </p:pic>
      <p:sp>
        <p:nvSpPr>
          <p:cNvPr id="10" name="Textfeld 9">
            <a:extLst>
              <a:ext uri="{FF2B5EF4-FFF2-40B4-BE49-F238E27FC236}">
                <a16:creationId xmlns:a16="http://schemas.microsoft.com/office/drawing/2014/main" id="{E461179D-CD99-2379-E3CE-72E3541A2E90}"/>
              </a:ext>
            </a:extLst>
          </p:cNvPr>
          <p:cNvSpPr txBox="1"/>
          <p:nvPr/>
        </p:nvSpPr>
        <p:spPr>
          <a:xfrm>
            <a:off x="6034524" y="4942483"/>
            <a:ext cx="5502156" cy="461665"/>
          </a:xfrm>
          <a:prstGeom prst="rect">
            <a:avLst/>
          </a:prstGeom>
          <a:noFill/>
        </p:spPr>
        <p:txBody>
          <a:bodyPr wrap="square">
            <a:spAutoFit/>
          </a:bodyPr>
          <a:lstStyle/>
          <a:p>
            <a:pPr algn="ctr"/>
            <a:r>
              <a:rPr lang="de-DE" sz="2400" dirty="0"/>
              <a:t>Inside-Out Scene Reconstruction </a:t>
            </a:r>
          </a:p>
        </p:txBody>
      </p:sp>
      <p:sp>
        <p:nvSpPr>
          <p:cNvPr id="11" name="Textfeld 10">
            <a:extLst>
              <a:ext uri="{FF2B5EF4-FFF2-40B4-BE49-F238E27FC236}">
                <a16:creationId xmlns:a16="http://schemas.microsoft.com/office/drawing/2014/main" id="{7DF4BACB-CEB7-F34B-B4F8-EF752F7D658E}"/>
              </a:ext>
            </a:extLst>
          </p:cNvPr>
          <p:cNvSpPr txBox="1"/>
          <p:nvPr/>
        </p:nvSpPr>
        <p:spPr>
          <a:xfrm>
            <a:off x="594876" y="4942482"/>
            <a:ext cx="5135364" cy="461665"/>
          </a:xfrm>
          <a:prstGeom prst="rect">
            <a:avLst/>
          </a:prstGeom>
          <a:noFill/>
        </p:spPr>
        <p:txBody>
          <a:bodyPr wrap="square">
            <a:spAutoFit/>
          </a:bodyPr>
          <a:lstStyle/>
          <a:p>
            <a:pPr algn="ctr"/>
            <a:r>
              <a:rPr lang="de-DE" sz="2400" dirty="0"/>
              <a:t>Outside-In Scene </a:t>
            </a:r>
            <a:r>
              <a:rPr lang="de-DE" sz="2400" dirty="0" err="1"/>
              <a:t>Reconstuction</a:t>
            </a:r>
            <a:r>
              <a:rPr lang="de-DE" sz="2400" dirty="0"/>
              <a:t> </a:t>
            </a:r>
          </a:p>
        </p:txBody>
      </p:sp>
      <p:sp>
        <p:nvSpPr>
          <p:cNvPr id="12" name="Textfeld 11">
            <a:extLst>
              <a:ext uri="{FF2B5EF4-FFF2-40B4-BE49-F238E27FC236}">
                <a16:creationId xmlns:a16="http://schemas.microsoft.com/office/drawing/2014/main" id="{23C4FDD3-939B-D922-4B6C-E2563814CD8A}"/>
              </a:ext>
            </a:extLst>
          </p:cNvPr>
          <p:cNvSpPr txBox="1"/>
          <p:nvPr/>
        </p:nvSpPr>
        <p:spPr>
          <a:xfrm>
            <a:off x="1588325" y="5404147"/>
            <a:ext cx="3148466" cy="461665"/>
          </a:xfrm>
          <a:prstGeom prst="rect">
            <a:avLst/>
          </a:prstGeom>
          <a:noFill/>
        </p:spPr>
        <p:txBody>
          <a:bodyPr wrap="square">
            <a:spAutoFit/>
          </a:bodyPr>
          <a:lstStyle/>
          <a:p>
            <a:pPr algn="ctr"/>
            <a:r>
              <a:rPr lang="en-US" sz="1200" dirty="0"/>
              <a:t>Time-of-Flight sensor tracking</a:t>
            </a:r>
            <a:br>
              <a:rPr lang="en-US" sz="1200" dirty="0"/>
            </a:br>
            <a:r>
              <a:rPr lang="en-US" sz="1200" dirty="0"/>
              <a:t>MS Kinect v.2</a:t>
            </a:r>
          </a:p>
        </p:txBody>
      </p:sp>
      <p:sp>
        <p:nvSpPr>
          <p:cNvPr id="13" name="Textfeld 12">
            <a:extLst>
              <a:ext uri="{FF2B5EF4-FFF2-40B4-BE49-F238E27FC236}">
                <a16:creationId xmlns:a16="http://schemas.microsoft.com/office/drawing/2014/main" id="{54F51E95-2A27-0FD8-A4DC-2BBC9BDAF470}"/>
              </a:ext>
            </a:extLst>
          </p:cNvPr>
          <p:cNvSpPr txBox="1"/>
          <p:nvPr/>
        </p:nvSpPr>
        <p:spPr>
          <a:xfrm>
            <a:off x="7211371" y="5404147"/>
            <a:ext cx="3148466" cy="461665"/>
          </a:xfrm>
          <a:prstGeom prst="rect">
            <a:avLst/>
          </a:prstGeom>
          <a:noFill/>
        </p:spPr>
        <p:txBody>
          <a:bodyPr wrap="square">
            <a:spAutoFit/>
          </a:bodyPr>
          <a:lstStyle/>
          <a:p>
            <a:pPr algn="ctr"/>
            <a:r>
              <a:rPr lang="en-US" sz="1200" dirty="0"/>
              <a:t>Time-of-Flight sensor tracking </a:t>
            </a:r>
            <a:br>
              <a:rPr lang="en-US" sz="1200" dirty="0"/>
            </a:br>
            <a:r>
              <a:rPr lang="en-US" sz="1200" dirty="0"/>
              <a:t>Microsoft HoloLens v2</a:t>
            </a:r>
          </a:p>
        </p:txBody>
      </p:sp>
    </p:spTree>
    <p:extLst>
      <p:ext uri="{BB962C8B-B14F-4D97-AF65-F5344CB8AC3E}">
        <p14:creationId xmlns:p14="http://schemas.microsoft.com/office/powerpoint/2010/main" val="27039852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DDC75D9-DE12-2877-56AB-77A13F87AF81}"/>
              </a:ext>
            </a:extLst>
          </p:cNvPr>
          <p:cNvSpPr>
            <a:spLocks noGrp="1"/>
          </p:cNvSpPr>
          <p:nvPr>
            <p:ph type="title"/>
          </p:nvPr>
        </p:nvSpPr>
        <p:spPr/>
        <p:txBody>
          <a:bodyPr/>
          <a:lstStyle/>
          <a:p>
            <a:r>
              <a:rPr lang="de-DE" dirty="0" err="1"/>
              <a:t>Stereoscopy</a:t>
            </a:r>
            <a:endParaRPr lang="de-DE" dirty="0"/>
          </a:p>
        </p:txBody>
      </p:sp>
      <p:sp>
        <p:nvSpPr>
          <p:cNvPr id="3" name="Fußzeilenplatzhalter 2">
            <a:extLst>
              <a:ext uri="{FF2B5EF4-FFF2-40B4-BE49-F238E27FC236}">
                <a16:creationId xmlns:a16="http://schemas.microsoft.com/office/drawing/2014/main" id="{4B489CE3-7D1D-B44A-7253-1EE3F3E136FB}"/>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24542859-0FA6-78E7-F0E8-7CA033D4724A}"/>
              </a:ext>
            </a:extLst>
          </p:cNvPr>
          <p:cNvSpPr>
            <a:spLocks noGrp="1"/>
          </p:cNvSpPr>
          <p:nvPr>
            <p:ph type="sldNum" sz="quarter" idx="33"/>
          </p:nvPr>
        </p:nvSpPr>
        <p:spPr/>
        <p:txBody>
          <a:bodyPr/>
          <a:lstStyle/>
          <a:p>
            <a:fld id="{BA24374A-C3A8-471A-8837-3FC31668ABE5}" type="slidenum">
              <a:rPr lang="de-DE" smtClean="0"/>
              <a:pPr/>
              <a:t>18</a:t>
            </a:fld>
            <a:endParaRPr lang="de-DE" dirty="0"/>
          </a:p>
        </p:txBody>
      </p:sp>
      <p:sp>
        <p:nvSpPr>
          <p:cNvPr id="5" name="Textplatzhalter 4">
            <a:extLst>
              <a:ext uri="{FF2B5EF4-FFF2-40B4-BE49-F238E27FC236}">
                <a16:creationId xmlns:a16="http://schemas.microsoft.com/office/drawing/2014/main" id="{6CBB25EC-3035-AF2B-1712-11F6FE85B06C}"/>
              </a:ext>
            </a:extLst>
          </p:cNvPr>
          <p:cNvSpPr>
            <a:spLocks noGrp="1"/>
          </p:cNvSpPr>
          <p:nvPr>
            <p:ph type="body" sz="quarter" idx="21"/>
          </p:nvPr>
        </p:nvSpPr>
        <p:spPr/>
        <p:txBody>
          <a:bodyPr/>
          <a:lstStyle/>
          <a:p>
            <a:r>
              <a:rPr lang="de-DE" sz="1400" dirty="0"/>
              <a:t>Mixed Reality Technologies</a:t>
            </a:r>
            <a:endParaRPr lang="de-DE" dirty="0"/>
          </a:p>
        </p:txBody>
      </p:sp>
      <p:sp>
        <p:nvSpPr>
          <p:cNvPr id="6" name="Textplatzhalter 5">
            <a:extLst>
              <a:ext uri="{FF2B5EF4-FFF2-40B4-BE49-F238E27FC236}">
                <a16:creationId xmlns:a16="http://schemas.microsoft.com/office/drawing/2014/main" id="{A26A4C2F-5F5E-8C08-122F-23807DEE71B0}"/>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325A541C-5D63-42B0-1F2A-C09E54F4A2EC}"/>
              </a:ext>
            </a:extLst>
          </p:cNvPr>
          <p:cNvSpPr>
            <a:spLocks noGrp="1"/>
          </p:cNvSpPr>
          <p:nvPr>
            <p:ph sz="quarter" idx="35"/>
          </p:nvPr>
        </p:nvSpPr>
        <p:spPr/>
        <p:txBody>
          <a:bodyPr/>
          <a:lstStyle/>
          <a:p>
            <a:endParaRPr lang="de-DE"/>
          </a:p>
        </p:txBody>
      </p:sp>
      <p:pic>
        <p:nvPicPr>
          <p:cNvPr id="8" name="Picture 2" descr="http://cdn.techpp.com/wp-content/uploads/2017/09/dual-camera-types.jpg">
            <a:extLst>
              <a:ext uri="{FF2B5EF4-FFF2-40B4-BE49-F238E27FC236}">
                <a16:creationId xmlns:a16="http://schemas.microsoft.com/office/drawing/2014/main" id="{659B61EA-4821-737D-197B-168A8C60B3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43401" y="1073012"/>
            <a:ext cx="7848600" cy="52357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92282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107C7B6-AB9A-7B67-EEDC-CA2B30ED99E9}"/>
              </a:ext>
            </a:extLst>
          </p:cNvPr>
          <p:cNvSpPr>
            <a:spLocks noGrp="1"/>
          </p:cNvSpPr>
          <p:nvPr>
            <p:ph type="title"/>
          </p:nvPr>
        </p:nvSpPr>
        <p:spPr/>
        <p:txBody>
          <a:bodyPr/>
          <a:lstStyle/>
          <a:p>
            <a:r>
              <a:rPr lang="de-DE" dirty="0"/>
              <a:t>Depth </a:t>
            </a:r>
            <a:r>
              <a:rPr lang="de-DE" dirty="0" err="1"/>
              <a:t>image</a:t>
            </a:r>
            <a:r>
              <a:rPr lang="de-DE" dirty="0"/>
              <a:t> </a:t>
            </a:r>
            <a:r>
              <a:rPr lang="de-DE" dirty="0" err="1"/>
              <a:t>reconstruction</a:t>
            </a:r>
            <a:endParaRPr lang="de-DE" dirty="0"/>
          </a:p>
        </p:txBody>
      </p:sp>
      <p:sp>
        <p:nvSpPr>
          <p:cNvPr id="3" name="Fußzeilenplatzhalter 2">
            <a:extLst>
              <a:ext uri="{FF2B5EF4-FFF2-40B4-BE49-F238E27FC236}">
                <a16:creationId xmlns:a16="http://schemas.microsoft.com/office/drawing/2014/main" id="{B7A9FCF5-289E-0E32-AE77-0D55E89DA7AB}"/>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33F44D13-0292-2888-8780-46FF19A0C041}"/>
              </a:ext>
            </a:extLst>
          </p:cNvPr>
          <p:cNvSpPr>
            <a:spLocks noGrp="1"/>
          </p:cNvSpPr>
          <p:nvPr>
            <p:ph type="sldNum" sz="quarter" idx="33"/>
          </p:nvPr>
        </p:nvSpPr>
        <p:spPr/>
        <p:txBody>
          <a:bodyPr/>
          <a:lstStyle/>
          <a:p>
            <a:fld id="{BA24374A-C3A8-471A-8837-3FC31668ABE5}" type="slidenum">
              <a:rPr lang="de-DE" smtClean="0"/>
              <a:pPr/>
              <a:t>19</a:t>
            </a:fld>
            <a:endParaRPr lang="de-DE" dirty="0"/>
          </a:p>
        </p:txBody>
      </p:sp>
      <p:sp>
        <p:nvSpPr>
          <p:cNvPr id="5" name="Textplatzhalter 4">
            <a:extLst>
              <a:ext uri="{FF2B5EF4-FFF2-40B4-BE49-F238E27FC236}">
                <a16:creationId xmlns:a16="http://schemas.microsoft.com/office/drawing/2014/main" id="{44C01BE9-F040-8C33-8FC0-F1F74FD794BC}"/>
              </a:ext>
            </a:extLst>
          </p:cNvPr>
          <p:cNvSpPr>
            <a:spLocks noGrp="1"/>
          </p:cNvSpPr>
          <p:nvPr>
            <p:ph type="body" sz="quarter" idx="21"/>
          </p:nvPr>
        </p:nvSpPr>
        <p:spPr/>
        <p:txBody>
          <a:bodyPr/>
          <a:lstStyle/>
          <a:p>
            <a:r>
              <a:rPr lang="de-DE" sz="1400" dirty="0"/>
              <a:t>Mixed Reality Technologies</a:t>
            </a:r>
            <a:endParaRPr lang="de-DE" dirty="0"/>
          </a:p>
        </p:txBody>
      </p:sp>
      <p:sp>
        <p:nvSpPr>
          <p:cNvPr id="6" name="Textplatzhalter 5">
            <a:extLst>
              <a:ext uri="{FF2B5EF4-FFF2-40B4-BE49-F238E27FC236}">
                <a16:creationId xmlns:a16="http://schemas.microsoft.com/office/drawing/2014/main" id="{06FBD1DB-8D4B-EA86-2F18-1BB0F59A60BA}"/>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089E0A9C-3B1D-4D4D-FB53-C1FABDABE844}"/>
              </a:ext>
            </a:extLst>
          </p:cNvPr>
          <p:cNvSpPr>
            <a:spLocks noGrp="1"/>
          </p:cNvSpPr>
          <p:nvPr>
            <p:ph sz="quarter" idx="35"/>
          </p:nvPr>
        </p:nvSpPr>
        <p:spPr/>
        <p:txBody>
          <a:bodyPr/>
          <a:lstStyle/>
          <a:p>
            <a:endParaRPr lang="de-DE"/>
          </a:p>
        </p:txBody>
      </p:sp>
      <p:pic>
        <p:nvPicPr>
          <p:cNvPr id="10" name="Content Placeholder 30">
            <a:extLst>
              <a:ext uri="{FF2B5EF4-FFF2-40B4-BE49-F238E27FC236}">
                <a16:creationId xmlns:a16="http://schemas.microsoft.com/office/drawing/2014/main" id="{F9BB510B-AA70-D5BE-F190-46CAD1D486D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53203" y="1808164"/>
            <a:ext cx="5285593" cy="4368799"/>
          </a:xfrm>
          <a:prstGeom prst="rect">
            <a:avLst/>
          </a:prstGeom>
        </p:spPr>
      </p:pic>
      <p:sp>
        <p:nvSpPr>
          <p:cNvPr id="11" name="Textfeld 10">
            <a:extLst>
              <a:ext uri="{FF2B5EF4-FFF2-40B4-BE49-F238E27FC236}">
                <a16:creationId xmlns:a16="http://schemas.microsoft.com/office/drawing/2014/main" id="{080C7BAD-9857-1A43-864E-9C11800062E7}"/>
              </a:ext>
            </a:extLst>
          </p:cNvPr>
          <p:cNvSpPr txBox="1"/>
          <p:nvPr/>
        </p:nvSpPr>
        <p:spPr>
          <a:xfrm>
            <a:off x="3599645" y="5807631"/>
            <a:ext cx="1178417" cy="369332"/>
          </a:xfrm>
          <a:prstGeom prst="rect">
            <a:avLst/>
          </a:prstGeom>
          <a:solidFill>
            <a:schemeClr val="bg1"/>
          </a:solidFill>
        </p:spPr>
        <p:txBody>
          <a:bodyPr wrap="square" rtlCol="0">
            <a:spAutoFit/>
          </a:bodyPr>
          <a:lstStyle/>
          <a:p>
            <a:r>
              <a:rPr lang="de-DE" dirty="0"/>
              <a:t>Image A</a:t>
            </a:r>
            <a:endParaRPr lang="LID4096" dirty="0"/>
          </a:p>
        </p:txBody>
      </p:sp>
      <p:sp>
        <p:nvSpPr>
          <p:cNvPr id="12" name="Textfeld 11">
            <a:extLst>
              <a:ext uri="{FF2B5EF4-FFF2-40B4-BE49-F238E27FC236}">
                <a16:creationId xmlns:a16="http://schemas.microsoft.com/office/drawing/2014/main" id="{6DDC93B5-DE6C-82BF-5120-BFA2D53B50D9}"/>
              </a:ext>
            </a:extLst>
          </p:cNvPr>
          <p:cNvSpPr txBox="1"/>
          <p:nvPr/>
        </p:nvSpPr>
        <p:spPr>
          <a:xfrm>
            <a:off x="7413940" y="5772595"/>
            <a:ext cx="1178417" cy="369332"/>
          </a:xfrm>
          <a:prstGeom prst="rect">
            <a:avLst/>
          </a:prstGeom>
          <a:solidFill>
            <a:schemeClr val="bg1"/>
          </a:solidFill>
        </p:spPr>
        <p:txBody>
          <a:bodyPr wrap="square" rtlCol="0">
            <a:spAutoFit/>
          </a:bodyPr>
          <a:lstStyle/>
          <a:p>
            <a:r>
              <a:rPr lang="de-DE" dirty="0"/>
              <a:t>Image B</a:t>
            </a:r>
            <a:endParaRPr lang="LID4096" dirty="0"/>
          </a:p>
        </p:txBody>
      </p:sp>
    </p:spTree>
    <p:extLst>
      <p:ext uri="{BB962C8B-B14F-4D97-AF65-F5344CB8AC3E}">
        <p14:creationId xmlns:p14="http://schemas.microsoft.com/office/powerpoint/2010/main" val="35622585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05A81AD-0391-8C8D-7C58-9CA7EDB1F4D6}"/>
              </a:ext>
            </a:extLst>
          </p:cNvPr>
          <p:cNvSpPr>
            <a:spLocks noGrp="1"/>
          </p:cNvSpPr>
          <p:nvPr>
            <p:ph type="title"/>
          </p:nvPr>
        </p:nvSpPr>
        <p:spPr/>
        <p:txBody>
          <a:bodyPr/>
          <a:lstStyle/>
          <a:p>
            <a:r>
              <a:rPr lang="de-DE" dirty="0"/>
              <a:t>Depth </a:t>
            </a:r>
            <a:r>
              <a:rPr lang="de-DE" dirty="0" err="1"/>
              <a:t>image</a:t>
            </a:r>
            <a:r>
              <a:rPr lang="de-DE" dirty="0"/>
              <a:t> </a:t>
            </a:r>
            <a:r>
              <a:rPr lang="de-DE" dirty="0" err="1"/>
              <a:t>reconstruction</a:t>
            </a:r>
            <a:endParaRPr lang="de-DE" dirty="0"/>
          </a:p>
        </p:txBody>
      </p:sp>
      <p:sp>
        <p:nvSpPr>
          <p:cNvPr id="3" name="Fußzeilenplatzhalter 2">
            <a:extLst>
              <a:ext uri="{FF2B5EF4-FFF2-40B4-BE49-F238E27FC236}">
                <a16:creationId xmlns:a16="http://schemas.microsoft.com/office/drawing/2014/main" id="{D92669E9-5981-EED9-43F6-C66A233E9A43}"/>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83E658B0-D0A6-1B62-F61D-8F116B4D5441}"/>
              </a:ext>
            </a:extLst>
          </p:cNvPr>
          <p:cNvSpPr>
            <a:spLocks noGrp="1"/>
          </p:cNvSpPr>
          <p:nvPr>
            <p:ph type="sldNum" sz="quarter" idx="33"/>
          </p:nvPr>
        </p:nvSpPr>
        <p:spPr/>
        <p:txBody>
          <a:bodyPr/>
          <a:lstStyle/>
          <a:p>
            <a:fld id="{BA24374A-C3A8-471A-8837-3FC31668ABE5}" type="slidenum">
              <a:rPr lang="de-DE" smtClean="0"/>
              <a:pPr/>
              <a:t>20</a:t>
            </a:fld>
            <a:endParaRPr lang="de-DE" dirty="0"/>
          </a:p>
        </p:txBody>
      </p:sp>
      <p:sp>
        <p:nvSpPr>
          <p:cNvPr id="5" name="Textplatzhalter 4">
            <a:extLst>
              <a:ext uri="{FF2B5EF4-FFF2-40B4-BE49-F238E27FC236}">
                <a16:creationId xmlns:a16="http://schemas.microsoft.com/office/drawing/2014/main" id="{7A952EBE-D964-2431-6E79-EBB107A44730}"/>
              </a:ext>
            </a:extLst>
          </p:cNvPr>
          <p:cNvSpPr>
            <a:spLocks noGrp="1"/>
          </p:cNvSpPr>
          <p:nvPr>
            <p:ph type="body" sz="quarter" idx="21"/>
          </p:nvPr>
        </p:nvSpPr>
        <p:spPr/>
        <p:txBody>
          <a:bodyPr/>
          <a:lstStyle/>
          <a:p>
            <a:r>
              <a:rPr lang="de-DE" sz="1400" dirty="0"/>
              <a:t>Mixed Reality Technologies</a:t>
            </a:r>
            <a:endParaRPr lang="de-DE" dirty="0"/>
          </a:p>
        </p:txBody>
      </p:sp>
      <p:sp>
        <p:nvSpPr>
          <p:cNvPr id="6" name="Textplatzhalter 5">
            <a:extLst>
              <a:ext uri="{FF2B5EF4-FFF2-40B4-BE49-F238E27FC236}">
                <a16:creationId xmlns:a16="http://schemas.microsoft.com/office/drawing/2014/main" id="{6228033C-8417-1C9B-BE8F-263E1F7F08AE}"/>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84192CB2-39C3-AA17-34F5-3FD46535A992}"/>
              </a:ext>
            </a:extLst>
          </p:cNvPr>
          <p:cNvSpPr>
            <a:spLocks noGrp="1"/>
          </p:cNvSpPr>
          <p:nvPr>
            <p:ph sz="quarter" idx="35"/>
          </p:nvPr>
        </p:nvSpPr>
        <p:spPr/>
        <p:txBody>
          <a:bodyPr/>
          <a:lstStyle/>
          <a:p>
            <a:endParaRPr lang="de-DE"/>
          </a:p>
        </p:txBody>
      </p:sp>
      <p:pic>
        <p:nvPicPr>
          <p:cNvPr id="8" name="Content Placeholder 5">
            <a:extLst>
              <a:ext uri="{FF2B5EF4-FFF2-40B4-BE49-F238E27FC236}">
                <a16:creationId xmlns:a16="http://schemas.microsoft.com/office/drawing/2014/main" id="{EBAD033B-63D3-370E-29C1-589F959FC77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53998" y="1808164"/>
            <a:ext cx="5285593" cy="4368799"/>
          </a:xfrm>
          <a:prstGeom prst="rect">
            <a:avLst/>
          </a:prstGeom>
        </p:spPr>
      </p:pic>
      <p:sp>
        <p:nvSpPr>
          <p:cNvPr id="9" name="Textfeld 8">
            <a:extLst>
              <a:ext uri="{FF2B5EF4-FFF2-40B4-BE49-F238E27FC236}">
                <a16:creationId xmlns:a16="http://schemas.microsoft.com/office/drawing/2014/main" id="{BF2BC762-ABCA-6E90-4268-51912760E103}"/>
              </a:ext>
            </a:extLst>
          </p:cNvPr>
          <p:cNvSpPr txBox="1"/>
          <p:nvPr/>
        </p:nvSpPr>
        <p:spPr>
          <a:xfrm>
            <a:off x="3599645" y="5807631"/>
            <a:ext cx="1178417" cy="369332"/>
          </a:xfrm>
          <a:prstGeom prst="rect">
            <a:avLst/>
          </a:prstGeom>
          <a:solidFill>
            <a:schemeClr val="bg1"/>
          </a:solidFill>
        </p:spPr>
        <p:txBody>
          <a:bodyPr wrap="square" rtlCol="0">
            <a:spAutoFit/>
          </a:bodyPr>
          <a:lstStyle/>
          <a:p>
            <a:r>
              <a:rPr lang="de-DE" dirty="0"/>
              <a:t>Image A</a:t>
            </a:r>
            <a:endParaRPr lang="LID4096" dirty="0"/>
          </a:p>
        </p:txBody>
      </p:sp>
      <p:sp>
        <p:nvSpPr>
          <p:cNvPr id="10" name="Textfeld 9">
            <a:extLst>
              <a:ext uri="{FF2B5EF4-FFF2-40B4-BE49-F238E27FC236}">
                <a16:creationId xmlns:a16="http://schemas.microsoft.com/office/drawing/2014/main" id="{74C8113F-7259-E607-2D1F-AD693DBB82E0}"/>
              </a:ext>
            </a:extLst>
          </p:cNvPr>
          <p:cNvSpPr txBox="1"/>
          <p:nvPr/>
        </p:nvSpPr>
        <p:spPr>
          <a:xfrm>
            <a:off x="7413940" y="5772595"/>
            <a:ext cx="1178417" cy="369332"/>
          </a:xfrm>
          <a:prstGeom prst="rect">
            <a:avLst/>
          </a:prstGeom>
          <a:solidFill>
            <a:schemeClr val="bg1"/>
          </a:solidFill>
        </p:spPr>
        <p:txBody>
          <a:bodyPr wrap="square" rtlCol="0">
            <a:spAutoFit/>
          </a:bodyPr>
          <a:lstStyle/>
          <a:p>
            <a:r>
              <a:rPr lang="de-DE" dirty="0"/>
              <a:t>Image B</a:t>
            </a:r>
            <a:endParaRPr lang="LID4096" dirty="0"/>
          </a:p>
        </p:txBody>
      </p:sp>
      <p:sp>
        <p:nvSpPr>
          <p:cNvPr id="11" name="Textfeld 10">
            <a:extLst>
              <a:ext uri="{FF2B5EF4-FFF2-40B4-BE49-F238E27FC236}">
                <a16:creationId xmlns:a16="http://schemas.microsoft.com/office/drawing/2014/main" id="{955EA4B1-92C1-E626-F2BF-5BABE5544223}"/>
              </a:ext>
            </a:extLst>
          </p:cNvPr>
          <p:cNvSpPr txBox="1"/>
          <p:nvPr/>
        </p:nvSpPr>
        <p:spPr>
          <a:xfrm>
            <a:off x="6514496" y="2417935"/>
            <a:ext cx="1965361" cy="369332"/>
          </a:xfrm>
          <a:prstGeom prst="rect">
            <a:avLst/>
          </a:prstGeom>
          <a:solidFill>
            <a:schemeClr val="bg1"/>
          </a:solidFill>
        </p:spPr>
        <p:txBody>
          <a:bodyPr wrap="square" rtlCol="0">
            <a:spAutoFit/>
          </a:bodyPr>
          <a:lstStyle/>
          <a:p>
            <a:r>
              <a:rPr lang="de-DE" dirty="0" err="1"/>
              <a:t>Epipolar</a:t>
            </a:r>
            <a:r>
              <a:rPr lang="de-DE" dirty="0"/>
              <a:t> plane</a:t>
            </a:r>
            <a:endParaRPr lang="LID4096" dirty="0"/>
          </a:p>
        </p:txBody>
      </p:sp>
    </p:spTree>
    <p:extLst>
      <p:ext uri="{BB962C8B-B14F-4D97-AF65-F5344CB8AC3E}">
        <p14:creationId xmlns:p14="http://schemas.microsoft.com/office/powerpoint/2010/main" val="511823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F12DFB2-C781-F6D6-CA70-E53019B40CE3}"/>
              </a:ext>
            </a:extLst>
          </p:cNvPr>
          <p:cNvSpPr>
            <a:spLocks noGrp="1"/>
          </p:cNvSpPr>
          <p:nvPr>
            <p:ph type="title"/>
          </p:nvPr>
        </p:nvSpPr>
        <p:spPr/>
        <p:txBody>
          <a:bodyPr/>
          <a:lstStyle/>
          <a:p>
            <a:r>
              <a:rPr lang="de-DE" dirty="0"/>
              <a:t>Depth </a:t>
            </a:r>
            <a:r>
              <a:rPr lang="de-DE" dirty="0" err="1"/>
              <a:t>image</a:t>
            </a:r>
            <a:r>
              <a:rPr lang="de-DE" dirty="0"/>
              <a:t> </a:t>
            </a:r>
            <a:r>
              <a:rPr lang="de-DE" dirty="0" err="1"/>
              <a:t>reconstruction</a:t>
            </a:r>
            <a:endParaRPr lang="de-DE" dirty="0"/>
          </a:p>
        </p:txBody>
      </p:sp>
      <p:sp>
        <p:nvSpPr>
          <p:cNvPr id="3" name="Fußzeilenplatzhalter 2">
            <a:extLst>
              <a:ext uri="{FF2B5EF4-FFF2-40B4-BE49-F238E27FC236}">
                <a16:creationId xmlns:a16="http://schemas.microsoft.com/office/drawing/2014/main" id="{C1E40A82-355A-CEAD-6663-6525CAC7B81D}"/>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BAC41FD5-0743-0669-542F-8C8BA5C9D556}"/>
              </a:ext>
            </a:extLst>
          </p:cNvPr>
          <p:cNvSpPr>
            <a:spLocks noGrp="1"/>
          </p:cNvSpPr>
          <p:nvPr>
            <p:ph type="sldNum" sz="quarter" idx="33"/>
          </p:nvPr>
        </p:nvSpPr>
        <p:spPr/>
        <p:txBody>
          <a:bodyPr/>
          <a:lstStyle/>
          <a:p>
            <a:fld id="{BA24374A-C3A8-471A-8837-3FC31668ABE5}" type="slidenum">
              <a:rPr lang="de-DE" smtClean="0"/>
              <a:pPr/>
              <a:t>21</a:t>
            </a:fld>
            <a:endParaRPr lang="de-DE" dirty="0"/>
          </a:p>
        </p:txBody>
      </p:sp>
      <p:sp>
        <p:nvSpPr>
          <p:cNvPr id="5" name="Textplatzhalter 4">
            <a:extLst>
              <a:ext uri="{FF2B5EF4-FFF2-40B4-BE49-F238E27FC236}">
                <a16:creationId xmlns:a16="http://schemas.microsoft.com/office/drawing/2014/main" id="{94D4D8EF-36D2-DFF3-8FAA-B3131CC976E0}"/>
              </a:ext>
            </a:extLst>
          </p:cNvPr>
          <p:cNvSpPr>
            <a:spLocks noGrp="1"/>
          </p:cNvSpPr>
          <p:nvPr>
            <p:ph type="body" sz="quarter" idx="21"/>
          </p:nvPr>
        </p:nvSpPr>
        <p:spPr/>
        <p:txBody>
          <a:bodyPr/>
          <a:lstStyle/>
          <a:p>
            <a:r>
              <a:rPr lang="de-DE" sz="1400" dirty="0"/>
              <a:t>Mixed Reality Technologies</a:t>
            </a:r>
            <a:endParaRPr lang="de-DE" dirty="0"/>
          </a:p>
        </p:txBody>
      </p:sp>
      <p:sp>
        <p:nvSpPr>
          <p:cNvPr id="6" name="Textplatzhalter 5">
            <a:extLst>
              <a:ext uri="{FF2B5EF4-FFF2-40B4-BE49-F238E27FC236}">
                <a16:creationId xmlns:a16="http://schemas.microsoft.com/office/drawing/2014/main" id="{95C6469E-82E4-C474-C31E-6C325B054929}"/>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5DC2D17E-37E4-511C-6931-821CBFF6054F}"/>
              </a:ext>
            </a:extLst>
          </p:cNvPr>
          <p:cNvSpPr>
            <a:spLocks noGrp="1"/>
          </p:cNvSpPr>
          <p:nvPr>
            <p:ph sz="quarter" idx="35"/>
          </p:nvPr>
        </p:nvSpPr>
        <p:spPr/>
        <p:txBody>
          <a:bodyPr/>
          <a:lstStyle/>
          <a:p>
            <a:endParaRPr lang="de-DE"/>
          </a:p>
        </p:txBody>
      </p:sp>
      <p:pic>
        <p:nvPicPr>
          <p:cNvPr id="8" name="Content Placeholder 5">
            <a:extLst>
              <a:ext uri="{FF2B5EF4-FFF2-40B4-BE49-F238E27FC236}">
                <a16:creationId xmlns:a16="http://schemas.microsoft.com/office/drawing/2014/main" id="{F0CF2A1E-0FA4-5134-8A3E-81F0C8ABE73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53999" y="1813244"/>
            <a:ext cx="5285591" cy="4368799"/>
          </a:xfrm>
          <a:prstGeom prst="rect">
            <a:avLst/>
          </a:prstGeom>
        </p:spPr>
      </p:pic>
      <p:sp>
        <p:nvSpPr>
          <p:cNvPr id="9" name="Textfeld 8">
            <a:extLst>
              <a:ext uri="{FF2B5EF4-FFF2-40B4-BE49-F238E27FC236}">
                <a16:creationId xmlns:a16="http://schemas.microsoft.com/office/drawing/2014/main" id="{AB91CD0F-60E9-23A7-F1EF-F04A03DCA532}"/>
              </a:ext>
            </a:extLst>
          </p:cNvPr>
          <p:cNvSpPr txBox="1"/>
          <p:nvPr/>
        </p:nvSpPr>
        <p:spPr>
          <a:xfrm>
            <a:off x="4064000" y="2470594"/>
            <a:ext cx="1382929" cy="461665"/>
          </a:xfrm>
          <a:prstGeom prst="rect">
            <a:avLst/>
          </a:prstGeom>
          <a:solidFill>
            <a:schemeClr val="bg1"/>
          </a:solidFill>
        </p:spPr>
        <p:txBody>
          <a:bodyPr wrap="square" rtlCol="0">
            <a:spAutoFit/>
          </a:bodyPr>
          <a:lstStyle/>
          <a:p>
            <a:r>
              <a:rPr lang="de-DE" sz="2400" dirty="0"/>
              <a:t>Image A</a:t>
            </a:r>
            <a:endParaRPr lang="LID4096" sz="2400" dirty="0"/>
          </a:p>
        </p:txBody>
      </p:sp>
      <p:sp>
        <p:nvSpPr>
          <p:cNvPr id="10" name="Textfeld 9">
            <a:extLst>
              <a:ext uri="{FF2B5EF4-FFF2-40B4-BE49-F238E27FC236}">
                <a16:creationId xmlns:a16="http://schemas.microsoft.com/office/drawing/2014/main" id="{1B7A79AB-B81B-80B8-ABAB-FAB2B354382E}"/>
              </a:ext>
            </a:extLst>
          </p:cNvPr>
          <p:cNvSpPr txBox="1"/>
          <p:nvPr/>
        </p:nvSpPr>
        <p:spPr>
          <a:xfrm>
            <a:off x="6671733" y="2470595"/>
            <a:ext cx="1556557" cy="461665"/>
          </a:xfrm>
          <a:prstGeom prst="rect">
            <a:avLst/>
          </a:prstGeom>
          <a:solidFill>
            <a:schemeClr val="bg1"/>
          </a:solidFill>
        </p:spPr>
        <p:txBody>
          <a:bodyPr wrap="square" rtlCol="0">
            <a:spAutoFit/>
          </a:bodyPr>
          <a:lstStyle/>
          <a:p>
            <a:pPr algn="ctr"/>
            <a:r>
              <a:rPr lang="de-DE" sz="2400" dirty="0"/>
              <a:t>Image B</a:t>
            </a:r>
            <a:endParaRPr lang="LID4096" sz="2400" dirty="0"/>
          </a:p>
        </p:txBody>
      </p:sp>
    </p:spTree>
    <p:extLst>
      <p:ext uri="{BB962C8B-B14F-4D97-AF65-F5344CB8AC3E}">
        <p14:creationId xmlns:p14="http://schemas.microsoft.com/office/powerpoint/2010/main" val="5895627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D767E0B-4FC3-4C31-B191-C7A18A382621}"/>
              </a:ext>
            </a:extLst>
          </p:cNvPr>
          <p:cNvSpPr>
            <a:spLocks noGrp="1"/>
          </p:cNvSpPr>
          <p:nvPr>
            <p:ph type="title"/>
          </p:nvPr>
        </p:nvSpPr>
        <p:spPr/>
        <p:txBody>
          <a:bodyPr/>
          <a:lstStyle/>
          <a:p>
            <a:r>
              <a:rPr lang="de-DE" dirty="0"/>
              <a:t>Depth </a:t>
            </a:r>
            <a:r>
              <a:rPr lang="de-DE" dirty="0" err="1"/>
              <a:t>image</a:t>
            </a:r>
            <a:r>
              <a:rPr lang="de-DE" dirty="0"/>
              <a:t> </a:t>
            </a:r>
            <a:r>
              <a:rPr lang="de-DE" dirty="0" err="1"/>
              <a:t>reconstruction</a:t>
            </a:r>
            <a:endParaRPr lang="de-DE" dirty="0"/>
          </a:p>
        </p:txBody>
      </p:sp>
      <p:sp>
        <p:nvSpPr>
          <p:cNvPr id="3" name="Fußzeilenplatzhalter 2">
            <a:extLst>
              <a:ext uri="{FF2B5EF4-FFF2-40B4-BE49-F238E27FC236}">
                <a16:creationId xmlns:a16="http://schemas.microsoft.com/office/drawing/2014/main" id="{5C1CA436-DA8D-04B9-4A4C-0484971491F0}"/>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BEEA639A-B1C6-207C-CCBA-5E6485B96716}"/>
              </a:ext>
            </a:extLst>
          </p:cNvPr>
          <p:cNvSpPr>
            <a:spLocks noGrp="1"/>
          </p:cNvSpPr>
          <p:nvPr>
            <p:ph type="sldNum" sz="quarter" idx="33"/>
          </p:nvPr>
        </p:nvSpPr>
        <p:spPr/>
        <p:txBody>
          <a:bodyPr/>
          <a:lstStyle/>
          <a:p>
            <a:fld id="{BA24374A-C3A8-471A-8837-3FC31668ABE5}" type="slidenum">
              <a:rPr lang="de-DE" smtClean="0"/>
              <a:pPr/>
              <a:t>22</a:t>
            </a:fld>
            <a:endParaRPr lang="de-DE" dirty="0"/>
          </a:p>
        </p:txBody>
      </p:sp>
      <p:sp>
        <p:nvSpPr>
          <p:cNvPr id="5" name="Textplatzhalter 4">
            <a:extLst>
              <a:ext uri="{FF2B5EF4-FFF2-40B4-BE49-F238E27FC236}">
                <a16:creationId xmlns:a16="http://schemas.microsoft.com/office/drawing/2014/main" id="{A5F61082-EFEB-7829-E1F4-39ECA401C44E}"/>
              </a:ext>
            </a:extLst>
          </p:cNvPr>
          <p:cNvSpPr>
            <a:spLocks noGrp="1"/>
          </p:cNvSpPr>
          <p:nvPr>
            <p:ph type="body" sz="quarter" idx="21"/>
          </p:nvPr>
        </p:nvSpPr>
        <p:spPr/>
        <p:txBody>
          <a:bodyPr/>
          <a:lstStyle/>
          <a:p>
            <a:r>
              <a:rPr lang="de-DE" sz="1400" dirty="0"/>
              <a:t>Mixed Reality Technologies</a:t>
            </a:r>
            <a:endParaRPr lang="de-DE" dirty="0"/>
          </a:p>
        </p:txBody>
      </p:sp>
      <p:sp>
        <p:nvSpPr>
          <p:cNvPr id="6" name="Textplatzhalter 5">
            <a:extLst>
              <a:ext uri="{FF2B5EF4-FFF2-40B4-BE49-F238E27FC236}">
                <a16:creationId xmlns:a16="http://schemas.microsoft.com/office/drawing/2014/main" id="{D1EFF94B-7CDB-6F7A-6A0B-8D2224F89674}"/>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D50E5F53-85E9-CAD8-7C78-792B99AC6D36}"/>
              </a:ext>
            </a:extLst>
          </p:cNvPr>
          <p:cNvSpPr>
            <a:spLocks noGrp="1"/>
          </p:cNvSpPr>
          <p:nvPr>
            <p:ph sz="quarter" idx="35"/>
          </p:nvPr>
        </p:nvSpPr>
        <p:spPr/>
        <p:txBody>
          <a:bodyPr/>
          <a:lstStyle/>
          <a:p>
            <a:endParaRPr lang="de-DE"/>
          </a:p>
        </p:txBody>
      </p:sp>
      <p:pic>
        <p:nvPicPr>
          <p:cNvPr id="8" name="Content Placeholder 5">
            <a:extLst>
              <a:ext uri="{FF2B5EF4-FFF2-40B4-BE49-F238E27FC236}">
                <a16:creationId xmlns:a16="http://schemas.microsoft.com/office/drawing/2014/main" id="{F5ADACEA-D8F3-D004-0D33-3F021CF3661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53204" y="1808163"/>
            <a:ext cx="5285591" cy="4368798"/>
          </a:xfrm>
          <a:prstGeom prst="rect">
            <a:avLst/>
          </a:prstGeom>
        </p:spPr>
      </p:pic>
      <p:sp>
        <p:nvSpPr>
          <p:cNvPr id="9" name="Textfeld 8">
            <a:extLst>
              <a:ext uri="{FF2B5EF4-FFF2-40B4-BE49-F238E27FC236}">
                <a16:creationId xmlns:a16="http://schemas.microsoft.com/office/drawing/2014/main" id="{D9357B70-D44F-4F7D-ED3A-9464D6F44949}"/>
              </a:ext>
            </a:extLst>
          </p:cNvPr>
          <p:cNvSpPr txBox="1"/>
          <p:nvPr/>
        </p:nvSpPr>
        <p:spPr>
          <a:xfrm>
            <a:off x="4063205" y="1750929"/>
            <a:ext cx="1382929" cy="461665"/>
          </a:xfrm>
          <a:prstGeom prst="rect">
            <a:avLst/>
          </a:prstGeom>
          <a:solidFill>
            <a:schemeClr val="bg1"/>
          </a:solidFill>
        </p:spPr>
        <p:txBody>
          <a:bodyPr wrap="square" rtlCol="0">
            <a:spAutoFit/>
          </a:bodyPr>
          <a:lstStyle/>
          <a:p>
            <a:r>
              <a:rPr lang="de-DE" sz="2400" dirty="0"/>
              <a:t>Image A</a:t>
            </a:r>
            <a:endParaRPr lang="LID4096" sz="2400" dirty="0"/>
          </a:p>
        </p:txBody>
      </p:sp>
      <p:sp>
        <p:nvSpPr>
          <p:cNvPr id="10" name="Textfeld 9">
            <a:extLst>
              <a:ext uri="{FF2B5EF4-FFF2-40B4-BE49-F238E27FC236}">
                <a16:creationId xmlns:a16="http://schemas.microsoft.com/office/drawing/2014/main" id="{B5C2A527-C991-8BD8-C053-A4DAA026144B}"/>
              </a:ext>
            </a:extLst>
          </p:cNvPr>
          <p:cNvSpPr txBox="1"/>
          <p:nvPr/>
        </p:nvSpPr>
        <p:spPr>
          <a:xfrm>
            <a:off x="6670938" y="1750930"/>
            <a:ext cx="1556557" cy="461665"/>
          </a:xfrm>
          <a:prstGeom prst="rect">
            <a:avLst/>
          </a:prstGeom>
          <a:solidFill>
            <a:schemeClr val="bg1"/>
          </a:solidFill>
        </p:spPr>
        <p:txBody>
          <a:bodyPr wrap="square" rtlCol="0">
            <a:spAutoFit/>
          </a:bodyPr>
          <a:lstStyle/>
          <a:p>
            <a:pPr algn="ctr"/>
            <a:r>
              <a:rPr lang="de-DE" sz="2400" dirty="0"/>
              <a:t>Image B</a:t>
            </a:r>
            <a:endParaRPr lang="LID4096" sz="2400" dirty="0"/>
          </a:p>
        </p:txBody>
      </p:sp>
    </p:spTree>
    <p:extLst>
      <p:ext uri="{BB962C8B-B14F-4D97-AF65-F5344CB8AC3E}">
        <p14:creationId xmlns:p14="http://schemas.microsoft.com/office/powerpoint/2010/main" val="18206372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969A10B-3457-1144-C5AC-9A3E51C2E50B}"/>
              </a:ext>
            </a:extLst>
          </p:cNvPr>
          <p:cNvSpPr>
            <a:spLocks noGrp="1"/>
          </p:cNvSpPr>
          <p:nvPr>
            <p:ph type="title"/>
          </p:nvPr>
        </p:nvSpPr>
        <p:spPr/>
        <p:txBody>
          <a:bodyPr/>
          <a:lstStyle/>
          <a:p>
            <a:r>
              <a:rPr lang="de-DE" dirty="0"/>
              <a:t>Depth </a:t>
            </a:r>
            <a:r>
              <a:rPr lang="de-DE" dirty="0" err="1"/>
              <a:t>image</a:t>
            </a:r>
            <a:r>
              <a:rPr lang="de-DE" dirty="0"/>
              <a:t> </a:t>
            </a:r>
            <a:r>
              <a:rPr lang="de-DE" dirty="0" err="1"/>
              <a:t>reconstruction</a:t>
            </a:r>
            <a:endParaRPr lang="de-DE" dirty="0"/>
          </a:p>
        </p:txBody>
      </p:sp>
      <p:sp>
        <p:nvSpPr>
          <p:cNvPr id="3" name="Fußzeilenplatzhalter 2">
            <a:extLst>
              <a:ext uri="{FF2B5EF4-FFF2-40B4-BE49-F238E27FC236}">
                <a16:creationId xmlns:a16="http://schemas.microsoft.com/office/drawing/2014/main" id="{89E6A025-1EC7-5F3E-12D1-BD61EEBFB324}"/>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3B3860FF-6691-7BED-E583-67142FB5DDE8}"/>
              </a:ext>
            </a:extLst>
          </p:cNvPr>
          <p:cNvSpPr>
            <a:spLocks noGrp="1"/>
          </p:cNvSpPr>
          <p:nvPr>
            <p:ph type="sldNum" sz="quarter" idx="33"/>
          </p:nvPr>
        </p:nvSpPr>
        <p:spPr/>
        <p:txBody>
          <a:bodyPr/>
          <a:lstStyle/>
          <a:p>
            <a:fld id="{BA24374A-C3A8-471A-8837-3FC31668ABE5}" type="slidenum">
              <a:rPr lang="de-DE" smtClean="0"/>
              <a:pPr/>
              <a:t>23</a:t>
            </a:fld>
            <a:endParaRPr lang="de-DE" dirty="0"/>
          </a:p>
        </p:txBody>
      </p:sp>
      <p:sp>
        <p:nvSpPr>
          <p:cNvPr id="5" name="Textplatzhalter 4">
            <a:extLst>
              <a:ext uri="{FF2B5EF4-FFF2-40B4-BE49-F238E27FC236}">
                <a16:creationId xmlns:a16="http://schemas.microsoft.com/office/drawing/2014/main" id="{A49D9904-5EF7-89EC-F99F-D8F04FB83D0E}"/>
              </a:ext>
            </a:extLst>
          </p:cNvPr>
          <p:cNvSpPr>
            <a:spLocks noGrp="1"/>
          </p:cNvSpPr>
          <p:nvPr>
            <p:ph type="body" sz="quarter" idx="21"/>
          </p:nvPr>
        </p:nvSpPr>
        <p:spPr/>
        <p:txBody>
          <a:bodyPr/>
          <a:lstStyle/>
          <a:p>
            <a:r>
              <a:rPr lang="de-DE" sz="1400" dirty="0"/>
              <a:t>Mixed Reality Technologies</a:t>
            </a:r>
            <a:endParaRPr lang="de-DE" dirty="0"/>
          </a:p>
        </p:txBody>
      </p:sp>
      <p:sp>
        <p:nvSpPr>
          <p:cNvPr id="6" name="Textplatzhalter 5">
            <a:extLst>
              <a:ext uri="{FF2B5EF4-FFF2-40B4-BE49-F238E27FC236}">
                <a16:creationId xmlns:a16="http://schemas.microsoft.com/office/drawing/2014/main" id="{B906B8AE-DBFA-B127-F754-FE4B545D89A7}"/>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730CF6CD-85F2-9E00-0AE9-22C54CCD75B3}"/>
              </a:ext>
            </a:extLst>
          </p:cNvPr>
          <p:cNvSpPr>
            <a:spLocks noGrp="1"/>
          </p:cNvSpPr>
          <p:nvPr>
            <p:ph sz="quarter" idx="35"/>
          </p:nvPr>
        </p:nvSpPr>
        <p:spPr/>
        <p:txBody>
          <a:bodyPr/>
          <a:lstStyle/>
          <a:p>
            <a:endParaRPr lang="de-DE"/>
          </a:p>
        </p:txBody>
      </p:sp>
      <p:sp>
        <p:nvSpPr>
          <p:cNvPr id="8" name="Textfeld 7">
            <a:extLst>
              <a:ext uri="{FF2B5EF4-FFF2-40B4-BE49-F238E27FC236}">
                <a16:creationId xmlns:a16="http://schemas.microsoft.com/office/drawing/2014/main" id="{9F8A4408-E26C-8E9D-2FC3-73F67F47C0EC}"/>
              </a:ext>
            </a:extLst>
          </p:cNvPr>
          <p:cNvSpPr txBox="1"/>
          <p:nvPr/>
        </p:nvSpPr>
        <p:spPr>
          <a:xfrm>
            <a:off x="4064000" y="1750929"/>
            <a:ext cx="1382929" cy="461665"/>
          </a:xfrm>
          <a:prstGeom prst="rect">
            <a:avLst/>
          </a:prstGeom>
          <a:solidFill>
            <a:schemeClr val="bg1"/>
          </a:solidFill>
        </p:spPr>
        <p:txBody>
          <a:bodyPr wrap="square" rtlCol="0">
            <a:spAutoFit/>
          </a:bodyPr>
          <a:lstStyle/>
          <a:p>
            <a:r>
              <a:rPr lang="de-DE" sz="2400" dirty="0"/>
              <a:t>Image A</a:t>
            </a:r>
            <a:endParaRPr lang="LID4096" sz="2400" dirty="0"/>
          </a:p>
        </p:txBody>
      </p:sp>
      <p:sp>
        <p:nvSpPr>
          <p:cNvPr id="9" name="Textfeld 8">
            <a:extLst>
              <a:ext uri="{FF2B5EF4-FFF2-40B4-BE49-F238E27FC236}">
                <a16:creationId xmlns:a16="http://schemas.microsoft.com/office/drawing/2014/main" id="{D388F004-E8FA-722C-0060-C2382D2E6CD8}"/>
              </a:ext>
            </a:extLst>
          </p:cNvPr>
          <p:cNvSpPr txBox="1"/>
          <p:nvPr/>
        </p:nvSpPr>
        <p:spPr>
          <a:xfrm>
            <a:off x="6671733" y="1750930"/>
            <a:ext cx="1556557" cy="461665"/>
          </a:xfrm>
          <a:prstGeom prst="rect">
            <a:avLst/>
          </a:prstGeom>
          <a:solidFill>
            <a:schemeClr val="bg1"/>
          </a:solidFill>
        </p:spPr>
        <p:txBody>
          <a:bodyPr wrap="square" rtlCol="0">
            <a:spAutoFit/>
          </a:bodyPr>
          <a:lstStyle/>
          <a:p>
            <a:pPr algn="ctr"/>
            <a:r>
              <a:rPr lang="de-DE" sz="2400" dirty="0"/>
              <a:t>Image B</a:t>
            </a:r>
            <a:endParaRPr lang="LID4096" sz="2400" dirty="0"/>
          </a:p>
        </p:txBody>
      </p:sp>
      <p:pic>
        <p:nvPicPr>
          <p:cNvPr id="10" name="Content Placeholder 5">
            <a:extLst>
              <a:ext uri="{FF2B5EF4-FFF2-40B4-BE49-F238E27FC236}">
                <a16:creationId xmlns:a16="http://schemas.microsoft.com/office/drawing/2014/main" id="{2969A8A4-6DCC-7484-D47C-6B8819D1F78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53998" y="1808163"/>
            <a:ext cx="5285590" cy="4368798"/>
          </a:xfrm>
          <a:prstGeom prst="rect">
            <a:avLst/>
          </a:prstGeom>
        </p:spPr>
      </p:pic>
    </p:spTree>
    <p:extLst>
      <p:ext uri="{BB962C8B-B14F-4D97-AF65-F5344CB8AC3E}">
        <p14:creationId xmlns:p14="http://schemas.microsoft.com/office/powerpoint/2010/main" val="7058747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4470116-2359-1E59-8A65-5E61DFB23E9B}"/>
              </a:ext>
            </a:extLst>
          </p:cNvPr>
          <p:cNvSpPr>
            <a:spLocks noGrp="1"/>
          </p:cNvSpPr>
          <p:nvPr>
            <p:ph type="title"/>
          </p:nvPr>
        </p:nvSpPr>
        <p:spPr/>
        <p:txBody>
          <a:bodyPr/>
          <a:lstStyle/>
          <a:p>
            <a:r>
              <a:rPr lang="de-DE" dirty="0"/>
              <a:t>Depth </a:t>
            </a:r>
            <a:r>
              <a:rPr lang="de-DE" dirty="0" err="1"/>
              <a:t>image</a:t>
            </a:r>
            <a:r>
              <a:rPr lang="de-DE" dirty="0"/>
              <a:t> </a:t>
            </a:r>
            <a:r>
              <a:rPr lang="de-DE" dirty="0" err="1"/>
              <a:t>reconstruction</a:t>
            </a:r>
            <a:endParaRPr lang="de-DE" dirty="0"/>
          </a:p>
        </p:txBody>
      </p:sp>
      <p:sp>
        <p:nvSpPr>
          <p:cNvPr id="3" name="Fußzeilenplatzhalter 2">
            <a:extLst>
              <a:ext uri="{FF2B5EF4-FFF2-40B4-BE49-F238E27FC236}">
                <a16:creationId xmlns:a16="http://schemas.microsoft.com/office/drawing/2014/main" id="{0EFE3817-A298-771F-A886-14B564AAA36B}"/>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85A2CC52-CE7D-B394-F921-3D97558AD461}"/>
              </a:ext>
            </a:extLst>
          </p:cNvPr>
          <p:cNvSpPr>
            <a:spLocks noGrp="1"/>
          </p:cNvSpPr>
          <p:nvPr>
            <p:ph type="sldNum" sz="quarter" idx="33"/>
          </p:nvPr>
        </p:nvSpPr>
        <p:spPr/>
        <p:txBody>
          <a:bodyPr/>
          <a:lstStyle/>
          <a:p>
            <a:fld id="{BA24374A-C3A8-471A-8837-3FC31668ABE5}" type="slidenum">
              <a:rPr lang="de-DE" smtClean="0"/>
              <a:pPr/>
              <a:t>24</a:t>
            </a:fld>
            <a:endParaRPr lang="de-DE" dirty="0"/>
          </a:p>
        </p:txBody>
      </p:sp>
      <p:sp>
        <p:nvSpPr>
          <p:cNvPr id="5" name="Textplatzhalter 4">
            <a:extLst>
              <a:ext uri="{FF2B5EF4-FFF2-40B4-BE49-F238E27FC236}">
                <a16:creationId xmlns:a16="http://schemas.microsoft.com/office/drawing/2014/main" id="{7DDD784E-484A-DD79-7646-D5E939AF1400}"/>
              </a:ext>
            </a:extLst>
          </p:cNvPr>
          <p:cNvSpPr>
            <a:spLocks noGrp="1"/>
          </p:cNvSpPr>
          <p:nvPr>
            <p:ph type="body" sz="quarter" idx="21"/>
          </p:nvPr>
        </p:nvSpPr>
        <p:spPr/>
        <p:txBody>
          <a:bodyPr/>
          <a:lstStyle/>
          <a:p>
            <a:r>
              <a:rPr lang="de-DE" sz="1400" dirty="0"/>
              <a:t>Mixed Reality Technologies</a:t>
            </a:r>
            <a:endParaRPr lang="de-DE" dirty="0"/>
          </a:p>
        </p:txBody>
      </p:sp>
      <p:sp>
        <p:nvSpPr>
          <p:cNvPr id="6" name="Textplatzhalter 5">
            <a:extLst>
              <a:ext uri="{FF2B5EF4-FFF2-40B4-BE49-F238E27FC236}">
                <a16:creationId xmlns:a16="http://schemas.microsoft.com/office/drawing/2014/main" id="{2401256E-8211-675E-6BC5-841FDC158DC4}"/>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CD4C8A2B-5368-A92D-0400-BA9842C5830C}"/>
              </a:ext>
            </a:extLst>
          </p:cNvPr>
          <p:cNvSpPr>
            <a:spLocks noGrp="1"/>
          </p:cNvSpPr>
          <p:nvPr>
            <p:ph sz="quarter" idx="35"/>
          </p:nvPr>
        </p:nvSpPr>
        <p:spPr/>
        <p:txBody>
          <a:bodyPr/>
          <a:lstStyle/>
          <a:p>
            <a:endParaRPr lang="de-DE"/>
          </a:p>
        </p:txBody>
      </p:sp>
      <p:sp>
        <p:nvSpPr>
          <p:cNvPr id="8" name="Textfeld 7">
            <a:extLst>
              <a:ext uri="{FF2B5EF4-FFF2-40B4-BE49-F238E27FC236}">
                <a16:creationId xmlns:a16="http://schemas.microsoft.com/office/drawing/2014/main" id="{AD758628-4727-024D-0DE1-C4738C4CFC33}"/>
              </a:ext>
            </a:extLst>
          </p:cNvPr>
          <p:cNvSpPr txBox="1"/>
          <p:nvPr/>
        </p:nvSpPr>
        <p:spPr>
          <a:xfrm>
            <a:off x="4064000" y="1750929"/>
            <a:ext cx="1382929" cy="461665"/>
          </a:xfrm>
          <a:prstGeom prst="rect">
            <a:avLst/>
          </a:prstGeom>
          <a:solidFill>
            <a:schemeClr val="bg1"/>
          </a:solidFill>
        </p:spPr>
        <p:txBody>
          <a:bodyPr wrap="square" rtlCol="0">
            <a:spAutoFit/>
          </a:bodyPr>
          <a:lstStyle/>
          <a:p>
            <a:r>
              <a:rPr lang="de-DE" sz="2400" dirty="0"/>
              <a:t>Image A</a:t>
            </a:r>
            <a:endParaRPr lang="LID4096" sz="2400" dirty="0"/>
          </a:p>
        </p:txBody>
      </p:sp>
      <p:sp>
        <p:nvSpPr>
          <p:cNvPr id="9" name="Textfeld 8">
            <a:extLst>
              <a:ext uri="{FF2B5EF4-FFF2-40B4-BE49-F238E27FC236}">
                <a16:creationId xmlns:a16="http://schemas.microsoft.com/office/drawing/2014/main" id="{BE9704D0-FBD3-33A3-C8A2-23B6B7FECD77}"/>
              </a:ext>
            </a:extLst>
          </p:cNvPr>
          <p:cNvSpPr txBox="1"/>
          <p:nvPr/>
        </p:nvSpPr>
        <p:spPr>
          <a:xfrm>
            <a:off x="6671733" y="1750930"/>
            <a:ext cx="1556557" cy="461665"/>
          </a:xfrm>
          <a:prstGeom prst="rect">
            <a:avLst/>
          </a:prstGeom>
          <a:solidFill>
            <a:schemeClr val="bg1"/>
          </a:solidFill>
        </p:spPr>
        <p:txBody>
          <a:bodyPr wrap="square" rtlCol="0">
            <a:spAutoFit/>
          </a:bodyPr>
          <a:lstStyle/>
          <a:p>
            <a:pPr algn="ctr"/>
            <a:r>
              <a:rPr lang="de-DE" sz="2400" dirty="0"/>
              <a:t>Image B</a:t>
            </a:r>
            <a:endParaRPr lang="LID4096" sz="2400" dirty="0"/>
          </a:p>
        </p:txBody>
      </p:sp>
      <p:pic>
        <p:nvPicPr>
          <p:cNvPr id="10" name="Content Placeholder 5">
            <a:extLst>
              <a:ext uri="{FF2B5EF4-FFF2-40B4-BE49-F238E27FC236}">
                <a16:creationId xmlns:a16="http://schemas.microsoft.com/office/drawing/2014/main" id="{84DD4A13-E379-A734-8AA0-5B1B50FA2E6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53998" y="1808163"/>
            <a:ext cx="5285590" cy="4368798"/>
          </a:xfrm>
          <a:prstGeom prst="rect">
            <a:avLst/>
          </a:prstGeom>
        </p:spPr>
      </p:pic>
    </p:spTree>
    <p:extLst>
      <p:ext uri="{BB962C8B-B14F-4D97-AF65-F5344CB8AC3E}">
        <p14:creationId xmlns:p14="http://schemas.microsoft.com/office/powerpoint/2010/main" val="5294089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8222487-9407-FA94-29C2-056CE6670F2D}"/>
              </a:ext>
            </a:extLst>
          </p:cNvPr>
          <p:cNvSpPr>
            <a:spLocks noGrp="1"/>
          </p:cNvSpPr>
          <p:nvPr>
            <p:ph type="title"/>
          </p:nvPr>
        </p:nvSpPr>
        <p:spPr/>
        <p:txBody>
          <a:bodyPr/>
          <a:lstStyle/>
          <a:p>
            <a:r>
              <a:rPr lang="de-DE" dirty="0"/>
              <a:t>Depth </a:t>
            </a:r>
            <a:r>
              <a:rPr lang="de-DE" dirty="0" err="1"/>
              <a:t>image</a:t>
            </a:r>
            <a:r>
              <a:rPr lang="de-DE" dirty="0"/>
              <a:t> </a:t>
            </a:r>
            <a:r>
              <a:rPr lang="de-DE" dirty="0" err="1"/>
              <a:t>reconstruction</a:t>
            </a:r>
            <a:endParaRPr lang="de-DE" dirty="0"/>
          </a:p>
        </p:txBody>
      </p:sp>
      <p:sp>
        <p:nvSpPr>
          <p:cNvPr id="3" name="Fußzeilenplatzhalter 2">
            <a:extLst>
              <a:ext uri="{FF2B5EF4-FFF2-40B4-BE49-F238E27FC236}">
                <a16:creationId xmlns:a16="http://schemas.microsoft.com/office/drawing/2014/main" id="{C6AD9AC2-39E4-0388-EBA3-0CDF81F177CE}"/>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F6D4C7BF-E477-0EC0-261A-557B2292BA52}"/>
              </a:ext>
            </a:extLst>
          </p:cNvPr>
          <p:cNvSpPr>
            <a:spLocks noGrp="1"/>
          </p:cNvSpPr>
          <p:nvPr>
            <p:ph type="sldNum" sz="quarter" idx="33"/>
          </p:nvPr>
        </p:nvSpPr>
        <p:spPr/>
        <p:txBody>
          <a:bodyPr/>
          <a:lstStyle/>
          <a:p>
            <a:fld id="{BA24374A-C3A8-471A-8837-3FC31668ABE5}" type="slidenum">
              <a:rPr lang="de-DE" smtClean="0"/>
              <a:pPr/>
              <a:t>25</a:t>
            </a:fld>
            <a:endParaRPr lang="de-DE" dirty="0"/>
          </a:p>
        </p:txBody>
      </p:sp>
      <p:sp>
        <p:nvSpPr>
          <p:cNvPr id="5" name="Textplatzhalter 4">
            <a:extLst>
              <a:ext uri="{FF2B5EF4-FFF2-40B4-BE49-F238E27FC236}">
                <a16:creationId xmlns:a16="http://schemas.microsoft.com/office/drawing/2014/main" id="{ADB58414-1DF7-6FEC-EA42-4C820FB272F9}"/>
              </a:ext>
            </a:extLst>
          </p:cNvPr>
          <p:cNvSpPr>
            <a:spLocks noGrp="1"/>
          </p:cNvSpPr>
          <p:nvPr>
            <p:ph type="body" sz="quarter" idx="21"/>
          </p:nvPr>
        </p:nvSpPr>
        <p:spPr/>
        <p:txBody>
          <a:bodyPr/>
          <a:lstStyle/>
          <a:p>
            <a:r>
              <a:rPr lang="de-DE" sz="1400" dirty="0"/>
              <a:t>Mixed Reality Technologies</a:t>
            </a:r>
            <a:endParaRPr lang="de-DE" dirty="0"/>
          </a:p>
        </p:txBody>
      </p:sp>
      <p:sp>
        <p:nvSpPr>
          <p:cNvPr id="6" name="Textplatzhalter 5">
            <a:extLst>
              <a:ext uri="{FF2B5EF4-FFF2-40B4-BE49-F238E27FC236}">
                <a16:creationId xmlns:a16="http://schemas.microsoft.com/office/drawing/2014/main" id="{505C0EF0-4023-CDD2-26B2-DB7812AB8052}"/>
              </a:ext>
            </a:extLst>
          </p:cNvPr>
          <p:cNvSpPr>
            <a:spLocks noGrp="1"/>
          </p:cNvSpPr>
          <p:nvPr>
            <p:ph type="body" sz="quarter" idx="34"/>
          </p:nvPr>
        </p:nvSpPr>
        <p:spPr/>
        <p:txBody>
          <a:bodyPr/>
          <a:lstStyle/>
          <a:p>
            <a:endParaRPr lang="de-DE" dirty="0"/>
          </a:p>
        </p:txBody>
      </p:sp>
      <p:sp>
        <p:nvSpPr>
          <p:cNvPr id="7" name="Inhaltsplatzhalter 6">
            <a:extLst>
              <a:ext uri="{FF2B5EF4-FFF2-40B4-BE49-F238E27FC236}">
                <a16:creationId xmlns:a16="http://schemas.microsoft.com/office/drawing/2014/main" id="{E4E55DAA-2326-8DC9-3B5F-1744FC57B68C}"/>
              </a:ext>
            </a:extLst>
          </p:cNvPr>
          <p:cNvSpPr>
            <a:spLocks noGrp="1"/>
          </p:cNvSpPr>
          <p:nvPr>
            <p:ph sz="quarter" idx="35"/>
          </p:nvPr>
        </p:nvSpPr>
        <p:spPr/>
        <p:txBody>
          <a:bodyPr/>
          <a:lstStyle/>
          <a:p>
            <a:endParaRPr lang="de-DE"/>
          </a:p>
        </p:txBody>
      </p:sp>
      <p:grpSp>
        <p:nvGrpSpPr>
          <p:cNvPr id="8" name="Group 24">
            <a:extLst>
              <a:ext uri="{FF2B5EF4-FFF2-40B4-BE49-F238E27FC236}">
                <a16:creationId xmlns:a16="http://schemas.microsoft.com/office/drawing/2014/main" id="{8613B085-3C46-CBE9-DE07-3568B4B8816B}"/>
              </a:ext>
            </a:extLst>
          </p:cNvPr>
          <p:cNvGrpSpPr/>
          <p:nvPr/>
        </p:nvGrpSpPr>
        <p:grpSpPr>
          <a:xfrm>
            <a:off x="3268904" y="2022960"/>
            <a:ext cx="1515384" cy="1291741"/>
            <a:chOff x="1744904" y="2022959"/>
            <a:chExt cx="1515384" cy="1291741"/>
          </a:xfrm>
        </p:grpSpPr>
        <p:sp>
          <p:nvSpPr>
            <p:cNvPr id="9" name="Rectangle 18">
              <a:extLst>
                <a:ext uri="{FF2B5EF4-FFF2-40B4-BE49-F238E27FC236}">
                  <a16:creationId xmlns:a16="http://schemas.microsoft.com/office/drawing/2014/main" id="{443E374C-45E8-B5CE-7A37-F617230591C9}"/>
                </a:ext>
              </a:extLst>
            </p:cNvPr>
            <p:cNvSpPr/>
            <p:nvPr/>
          </p:nvSpPr>
          <p:spPr>
            <a:xfrm>
              <a:off x="3050800" y="2022959"/>
              <a:ext cx="209488" cy="259395"/>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11">
              <a:extLst>
                <a:ext uri="{FF2B5EF4-FFF2-40B4-BE49-F238E27FC236}">
                  <a16:creationId xmlns:a16="http://schemas.microsoft.com/office/drawing/2014/main" id="{44BA9115-6BBF-31DF-3CE3-9754DE600980}"/>
                </a:ext>
              </a:extLst>
            </p:cNvPr>
            <p:cNvSpPr txBox="1"/>
            <p:nvPr/>
          </p:nvSpPr>
          <p:spPr>
            <a:xfrm>
              <a:off x="1744904" y="2945368"/>
              <a:ext cx="768159" cy="369332"/>
            </a:xfrm>
            <a:prstGeom prst="rect">
              <a:avLst/>
            </a:prstGeom>
            <a:noFill/>
          </p:spPr>
          <p:txBody>
            <a:bodyPr wrap="none" rtlCol="0">
              <a:spAutoFit/>
            </a:bodyPr>
            <a:lstStyle/>
            <a:p>
              <a:r>
                <a:rPr lang="de-DE" dirty="0" err="1"/>
                <a:t>depth</a:t>
              </a:r>
              <a:endParaRPr lang="en-US" dirty="0"/>
            </a:p>
          </p:txBody>
        </p:sp>
        <p:cxnSp>
          <p:nvCxnSpPr>
            <p:cNvPr id="11" name="Straight Arrow Connector 13">
              <a:extLst>
                <a:ext uri="{FF2B5EF4-FFF2-40B4-BE49-F238E27FC236}">
                  <a16:creationId xmlns:a16="http://schemas.microsoft.com/office/drawing/2014/main" id="{ACDBF160-BAEF-5D19-DE8D-58AF96434A36}"/>
                </a:ext>
              </a:extLst>
            </p:cNvPr>
            <p:cNvCxnSpPr>
              <a:cxnSpLocks/>
            </p:cNvCxnSpPr>
            <p:nvPr/>
          </p:nvCxnSpPr>
          <p:spPr>
            <a:xfrm flipV="1">
              <a:off x="2264142" y="2245996"/>
              <a:ext cx="786658" cy="699372"/>
            </a:xfrm>
            <a:prstGeom prst="straightConnector1">
              <a:avLst/>
            </a:prstGeom>
            <a:ln w="28575">
              <a:solidFill>
                <a:schemeClr val="accent4">
                  <a:lumMod val="75000"/>
                </a:schemeClr>
              </a:solidFill>
              <a:tailEnd type="triangle"/>
            </a:ln>
          </p:spPr>
          <p:style>
            <a:lnRef idx="1">
              <a:schemeClr val="accent1"/>
            </a:lnRef>
            <a:fillRef idx="0">
              <a:schemeClr val="accent1"/>
            </a:fillRef>
            <a:effectRef idx="0">
              <a:schemeClr val="accent1"/>
            </a:effectRef>
            <a:fontRef idx="minor">
              <a:schemeClr val="tx1"/>
            </a:fontRef>
          </p:style>
        </p:cxnSp>
      </p:grpSp>
      <p:pic>
        <p:nvPicPr>
          <p:cNvPr id="12" name="Content Placeholder 5">
            <a:extLst>
              <a:ext uri="{FF2B5EF4-FFF2-40B4-BE49-F238E27FC236}">
                <a16:creationId xmlns:a16="http://schemas.microsoft.com/office/drawing/2014/main" id="{D4FCF876-194A-04AC-4417-D8216020C45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53998" y="1808163"/>
            <a:ext cx="5285590" cy="4368798"/>
          </a:xfrm>
          <a:prstGeom prst="rect">
            <a:avLst/>
          </a:prstGeom>
        </p:spPr>
      </p:pic>
      <p:grpSp>
        <p:nvGrpSpPr>
          <p:cNvPr id="13" name="Group 22">
            <a:extLst>
              <a:ext uri="{FF2B5EF4-FFF2-40B4-BE49-F238E27FC236}">
                <a16:creationId xmlns:a16="http://schemas.microsoft.com/office/drawing/2014/main" id="{52D232D5-CBE8-EDDD-8E03-112A90F8E2A4}"/>
              </a:ext>
            </a:extLst>
          </p:cNvPr>
          <p:cNvGrpSpPr/>
          <p:nvPr/>
        </p:nvGrpSpPr>
        <p:grpSpPr>
          <a:xfrm>
            <a:off x="2142286" y="1855860"/>
            <a:ext cx="4294512" cy="589859"/>
            <a:chOff x="618286" y="1855859"/>
            <a:chExt cx="4294512" cy="589859"/>
          </a:xfrm>
        </p:grpSpPr>
        <mc:AlternateContent xmlns:mc="http://schemas.openxmlformats.org/markup-compatibility/2006" xmlns:a14="http://schemas.microsoft.com/office/drawing/2010/main">
          <mc:Choice Requires="a14">
            <p:sp>
              <p:nvSpPr>
                <p:cNvPr id="14" name="TextBox 2">
                  <a:extLst>
                    <a:ext uri="{FF2B5EF4-FFF2-40B4-BE49-F238E27FC236}">
                      <a16:creationId xmlns:a16="http://schemas.microsoft.com/office/drawing/2014/main" id="{B7EBAAE0-8D51-C5A6-863B-F7933FD238B1}"/>
                    </a:ext>
                  </a:extLst>
                </p:cNvPr>
                <p:cNvSpPr txBox="1"/>
                <p:nvPr/>
              </p:nvSpPr>
              <p:spPr>
                <a:xfrm>
                  <a:off x="618286" y="1859596"/>
                  <a:ext cx="1880451" cy="586122"/>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f>
                          <m:fPr>
                            <m:ctrlPr>
                              <a:rPr lang="en-US" i="1">
                                <a:latin typeface="Cambria Math" panose="02040503050406030204" pitchFamily="18" charset="0"/>
                              </a:rPr>
                            </m:ctrlPr>
                          </m:fPr>
                          <m:num>
                            <m:r>
                              <a:rPr lang="de-DE" i="1">
                                <a:latin typeface="Cambria Math" panose="02040503050406030204" pitchFamily="18" charset="0"/>
                              </a:rPr>
                              <m:t>𝑏</m:t>
                            </m:r>
                          </m:num>
                          <m:den>
                            <m:r>
                              <a:rPr lang="de-DE" i="1">
                                <a:latin typeface="Cambria Math" panose="02040503050406030204" pitchFamily="18" charset="0"/>
                              </a:rPr>
                              <m:t>𝑍</m:t>
                            </m:r>
                          </m:den>
                        </m:f>
                        <m:r>
                          <a:rPr lang="de-DE" i="1">
                            <a:latin typeface="Cambria Math" panose="02040503050406030204" pitchFamily="18" charset="0"/>
                          </a:rPr>
                          <m:t>=</m:t>
                        </m:r>
                        <m:f>
                          <m:fPr>
                            <m:ctrlPr>
                              <a:rPr lang="de-DE" i="1">
                                <a:latin typeface="Cambria Math" panose="02040503050406030204" pitchFamily="18" charset="0"/>
                              </a:rPr>
                            </m:ctrlPr>
                          </m:fPr>
                          <m:num>
                            <m:d>
                              <m:dPr>
                                <m:ctrlPr>
                                  <a:rPr lang="de-DE" i="1">
                                    <a:latin typeface="Cambria Math" panose="02040503050406030204" pitchFamily="18" charset="0"/>
                                  </a:rPr>
                                </m:ctrlPr>
                              </m:dPr>
                              <m:e>
                                <m:r>
                                  <a:rPr lang="de-DE" i="1">
                                    <a:latin typeface="Cambria Math" panose="02040503050406030204" pitchFamily="18" charset="0"/>
                                  </a:rPr>
                                  <m:t>𝑏</m:t>
                                </m:r>
                                <m:r>
                                  <a:rPr lang="de-DE" i="1">
                                    <a:latin typeface="Cambria Math" panose="02040503050406030204" pitchFamily="18" charset="0"/>
                                  </a:rPr>
                                  <m:t>+</m:t>
                                </m:r>
                                <m:sSub>
                                  <m:sSubPr>
                                    <m:ctrlPr>
                                      <a:rPr lang="de-DE" i="1">
                                        <a:latin typeface="Cambria Math" panose="02040503050406030204" pitchFamily="18" charset="0"/>
                                      </a:rPr>
                                    </m:ctrlPr>
                                  </m:sSubPr>
                                  <m:e>
                                    <m:r>
                                      <a:rPr lang="de-DE" i="1">
                                        <a:latin typeface="Cambria Math" panose="02040503050406030204" pitchFamily="18" charset="0"/>
                                      </a:rPr>
                                      <m:t>𝑥</m:t>
                                    </m:r>
                                  </m:e>
                                  <m:sub>
                                    <m:r>
                                      <a:rPr lang="de-DE" i="1">
                                        <a:latin typeface="Cambria Math" panose="02040503050406030204" pitchFamily="18" charset="0"/>
                                      </a:rPr>
                                      <m:t>𝐵</m:t>
                                    </m:r>
                                  </m:sub>
                                </m:sSub>
                              </m:e>
                            </m:d>
                            <m:r>
                              <a:rPr lang="de-DE" i="1">
                                <a:latin typeface="Cambria Math" panose="02040503050406030204" pitchFamily="18" charset="0"/>
                              </a:rPr>
                              <m:t>−</m:t>
                            </m:r>
                            <m:sSub>
                              <m:sSubPr>
                                <m:ctrlPr>
                                  <a:rPr lang="de-DE" i="1">
                                    <a:latin typeface="Cambria Math" panose="02040503050406030204" pitchFamily="18" charset="0"/>
                                  </a:rPr>
                                </m:ctrlPr>
                              </m:sSubPr>
                              <m:e>
                                <m:r>
                                  <a:rPr lang="de-DE" i="1">
                                    <a:latin typeface="Cambria Math" panose="02040503050406030204" pitchFamily="18" charset="0"/>
                                  </a:rPr>
                                  <m:t>𝑋</m:t>
                                </m:r>
                              </m:e>
                              <m:sub>
                                <m:r>
                                  <a:rPr lang="de-DE" i="1">
                                    <a:latin typeface="Cambria Math" panose="02040503050406030204" pitchFamily="18" charset="0"/>
                                  </a:rPr>
                                  <m:t>𝐴</m:t>
                                </m:r>
                              </m:sub>
                            </m:sSub>
                          </m:num>
                          <m:den>
                            <m:r>
                              <a:rPr lang="de-DE" i="1">
                                <a:latin typeface="Cambria Math" panose="02040503050406030204" pitchFamily="18" charset="0"/>
                              </a:rPr>
                              <m:t>𝑍</m:t>
                            </m:r>
                            <m:r>
                              <a:rPr lang="de-DE" i="1">
                                <a:latin typeface="Cambria Math" panose="02040503050406030204" pitchFamily="18" charset="0"/>
                              </a:rPr>
                              <m:t>−</m:t>
                            </m:r>
                            <m:r>
                              <a:rPr lang="de-DE" i="1">
                                <a:latin typeface="Cambria Math" panose="02040503050406030204" pitchFamily="18" charset="0"/>
                              </a:rPr>
                              <m:t>𝑓</m:t>
                            </m:r>
                          </m:den>
                        </m:f>
                      </m:oMath>
                    </m:oMathPara>
                  </a14:m>
                  <a:endParaRPr lang="en-US" dirty="0"/>
                </a:p>
              </p:txBody>
            </p:sp>
          </mc:Choice>
          <mc:Fallback xmlns="">
            <p:sp>
              <p:nvSpPr>
                <p:cNvPr id="3" name="TextBox 2">
                  <a:extLst>
                    <a:ext uri="{FF2B5EF4-FFF2-40B4-BE49-F238E27FC236}">
                      <a16:creationId xmlns:a16="http://schemas.microsoft.com/office/drawing/2014/main" id="{F245E411-0EAA-433D-94AE-F015E412E6B0}"/>
                    </a:ext>
                  </a:extLst>
                </p:cNvPr>
                <p:cNvSpPr txBox="1">
                  <a:spLocks noRot="1" noChangeAspect="1" noMove="1" noResize="1" noEditPoints="1" noAdjustHandles="1" noChangeArrowheads="1" noChangeShapeType="1" noTextEdit="1"/>
                </p:cNvSpPr>
                <p:nvPr/>
              </p:nvSpPr>
              <p:spPr>
                <a:xfrm>
                  <a:off x="618286" y="1859596"/>
                  <a:ext cx="1880451" cy="586122"/>
                </a:xfrm>
                <a:prstGeom prst="rect">
                  <a:avLst/>
                </a:prstGeom>
                <a:blipFill>
                  <a:blip r:embed="rId4"/>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5" name="TextBox 8">
                  <a:extLst>
                    <a:ext uri="{FF2B5EF4-FFF2-40B4-BE49-F238E27FC236}">
                      <a16:creationId xmlns:a16="http://schemas.microsoft.com/office/drawing/2014/main" id="{B27D9996-893E-0970-624A-850C751FC534}"/>
                    </a:ext>
                  </a:extLst>
                </p:cNvPr>
                <p:cNvSpPr txBox="1"/>
                <p:nvPr/>
              </p:nvSpPr>
              <p:spPr>
                <a:xfrm>
                  <a:off x="2691549" y="1855859"/>
                  <a:ext cx="2221249" cy="571888"/>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de-DE" i="1">
                            <a:latin typeface="Cambria Math" panose="02040503050406030204" pitchFamily="18" charset="0"/>
                          </a:rPr>
                          <m:t>→  </m:t>
                        </m:r>
                        <m:r>
                          <a:rPr lang="de-DE" i="1">
                            <a:latin typeface="Cambria Math" panose="02040503050406030204" pitchFamily="18" charset="0"/>
                          </a:rPr>
                          <m:t>𝑍</m:t>
                        </m:r>
                        <m:r>
                          <a:rPr lang="de-DE" i="1">
                            <a:latin typeface="Cambria Math" panose="02040503050406030204" pitchFamily="18" charset="0"/>
                          </a:rPr>
                          <m:t>=</m:t>
                        </m:r>
                        <m:f>
                          <m:fPr>
                            <m:ctrlPr>
                              <a:rPr lang="de-DE" i="1">
                                <a:latin typeface="Cambria Math" panose="02040503050406030204" pitchFamily="18" charset="0"/>
                              </a:rPr>
                            </m:ctrlPr>
                          </m:fPr>
                          <m:num>
                            <m:r>
                              <a:rPr lang="de-DE" i="1">
                                <a:latin typeface="Cambria Math" panose="02040503050406030204" pitchFamily="18" charset="0"/>
                              </a:rPr>
                              <m:t>𝑏𝑓</m:t>
                            </m:r>
                          </m:num>
                          <m:den>
                            <m:sSub>
                              <m:sSubPr>
                                <m:ctrlPr>
                                  <a:rPr lang="de-DE" i="1">
                                    <a:latin typeface="Cambria Math" panose="02040503050406030204" pitchFamily="18" charset="0"/>
                                  </a:rPr>
                                </m:ctrlPr>
                              </m:sSubPr>
                              <m:e>
                                <m:r>
                                  <a:rPr lang="de-DE" i="1">
                                    <a:latin typeface="Cambria Math" panose="02040503050406030204" pitchFamily="18" charset="0"/>
                                  </a:rPr>
                                  <m:t>𝑋</m:t>
                                </m:r>
                              </m:e>
                              <m:sub>
                                <m:r>
                                  <a:rPr lang="de-DE" i="1">
                                    <a:latin typeface="Cambria Math" panose="02040503050406030204" pitchFamily="18" charset="0"/>
                                  </a:rPr>
                                  <m:t>𝐴</m:t>
                                </m:r>
                              </m:sub>
                            </m:sSub>
                            <m:r>
                              <a:rPr lang="de-DE" i="1">
                                <a:latin typeface="Cambria Math" panose="02040503050406030204" pitchFamily="18" charset="0"/>
                              </a:rPr>
                              <m:t>−</m:t>
                            </m:r>
                            <m:sSub>
                              <m:sSubPr>
                                <m:ctrlPr>
                                  <a:rPr lang="de-DE" i="1">
                                    <a:latin typeface="Cambria Math" panose="02040503050406030204" pitchFamily="18" charset="0"/>
                                  </a:rPr>
                                </m:ctrlPr>
                              </m:sSubPr>
                              <m:e>
                                <m:r>
                                  <a:rPr lang="de-DE" i="1">
                                    <a:latin typeface="Cambria Math" panose="02040503050406030204" pitchFamily="18" charset="0"/>
                                  </a:rPr>
                                  <m:t>𝑋</m:t>
                                </m:r>
                              </m:e>
                              <m:sub>
                                <m:r>
                                  <a:rPr lang="de-DE" i="1">
                                    <a:latin typeface="Cambria Math" panose="02040503050406030204" pitchFamily="18" charset="0"/>
                                  </a:rPr>
                                  <m:t>𝐵</m:t>
                                </m:r>
                              </m:sub>
                            </m:sSub>
                          </m:den>
                        </m:f>
                        <m:r>
                          <a:rPr lang="de-DE" i="1">
                            <a:latin typeface="Cambria Math" panose="02040503050406030204" pitchFamily="18" charset="0"/>
                          </a:rPr>
                          <m:t>=</m:t>
                        </m:r>
                        <m:f>
                          <m:fPr>
                            <m:ctrlPr>
                              <a:rPr lang="de-DE" i="1">
                                <a:latin typeface="Cambria Math" panose="02040503050406030204" pitchFamily="18" charset="0"/>
                              </a:rPr>
                            </m:ctrlPr>
                          </m:fPr>
                          <m:num>
                            <m:r>
                              <a:rPr lang="de-DE" i="1">
                                <a:latin typeface="Cambria Math" panose="02040503050406030204" pitchFamily="18" charset="0"/>
                              </a:rPr>
                              <m:t>𝑏𝑓</m:t>
                            </m:r>
                          </m:num>
                          <m:den>
                            <m:r>
                              <a:rPr lang="de-DE" i="1">
                                <a:latin typeface="Cambria Math" panose="02040503050406030204" pitchFamily="18" charset="0"/>
                              </a:rPr>
                              <m:t>𝑑</m:t>
                            </m:r>
                          </m:den>
                        </m:f>
                      </m:oMath>
                    </m:oMathPara>
                  </a14:m>
                  <a:endParaRPr lang="en-US" dirty="0"/>
                </a:p>
              </p:txBody>
            </p:sp>
          </mc:Choice>
          <mc:Fallback xmlns="">
            <p:sp>
              <p:nvSpPr>
                <p:cNvPr id="9" name="TextBox 8">
                  <a:extLst>
                    <a:ext uri="{FF2B5EF4-FFF2-40B4-BE49-F238E27FC236}">
                      <a16:creationId xmlns:a16="http://schemas.microsoft.com/office/drawing/2014/main" id="{3A88B66C-1A78-46A6-B659-710635E01190}"/>
                    </a:ext>
                  </a:extLst>
                </p:cNvPr>
                <p:cNvSpPr txBox="1">
                  <a:spLocks noRot="1" noChangeAspect="1" noMove="1" noResize="1" noEditPoints="1" noAdjustHandles="1" noChangeArrowheads="1" noChangeShapeType="1" noTextEdit="1"/>
                </p:cNvSpPr>
                <p:nvPr/>
              </p:nvSpPr>
              <p:spPr>
                <a:xfrm>
                  <a:off x="2691549" y="1855859"/>
                  <a:ext cx="2221249" cy="571888"/>
                </a:xfrm>
                <a:prstGeom prst="rect">
                  <a:avLst/>
                </a:prstGeom>
                <a:blipFill>
                  <a:blip r:embed="rId5"/>
                  <a:stretch>
                    <a:fillRect/>
                  </a:stretch>
                </a:blipFill>
              </p:spPr>
              <p:txBody>
                <a:bodyPr/>
                <a:lstStyle/>
                <a:p>
                  <a:r>
                    <a:rPr lang="en-US">
                      <a:noFill/>
                    </a:rPr>
                    <a:t> </a:t>
                  </a:r>
                </a:p>
              </p:txBody>
            </p:sp>
          </mc:Fallback>
        </mc:AlternateContent>
      </p:grpSp>
    </p:spTree>
    <p:extLst>
      <p:ext uri="{BB962C8B-B14F-4D97-AF65-F5344CB8AC3E}">
        <p14:creationId xmlns:p14="http://schemas.microsoft.com/office/powerpoint/2010/main" val="12194365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4FB054D-52DA-D7A2-26DE-9A2DAA77259E}"/>
              </a:ext>
            </a:extLst>
          </p:cNvPr>
          <p:cNvSpPr>
            <a:spLocks noGrp="1"/>
          </p:cNvSpPr>
          <p:nvPr>
            <p:ph type="title"/>
          </p:nvPr>
        </p:nvSpPr>
        <p:spPr/>
        <p:txBody>
          <a:bodyPr/>
          <a:lstStyle/>
          <a:p>
            <a:r>
              <a:rPr lang="de-DE" dirty="0"/>
              <a:t>Depth </a:t>
            </a:r>
            <a:r>
              <a:rPr lang="de-DE" dirty="0" err="1"/>
              <a:t>image</a:t>
            </a:r>
            <a:r>
              <a:rPr lang="de-DE" dirty="0"/>
              <a:t> </a:t>
            </a:r>
            <a:r>
              <a:rPr lang="de-DE" dirty="0" err="1"/>
              <a:t>reconstruction</a:t>
            </a:r>
            <a:endParaRPr lang="de-DE" dirty="0"/>
          </a:p>
        </p:txBody>
      </p:sp>
      <p:sp>
        <p:nvSpPr>
          <p:cNvPr id="3" name="Fußzeilenplatzhalter 2">
            <a:extLst>
              <a:ext uri="{FF2B5EF4-FFF2-40B4-BE49-F238E27FC236}">
                <a16:creationId xmlns:a16="http://schemas.microsoft.com/office/drawing/2014/main" id="{60E57B24-A3F4-F530-BA8F-5D6CA9C0CB64}"/>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4D12A1AA-6611-439C-BDF0-BB009EAC91B3}"/>
              </a:ext>
            </a:extLst>
          </p:cNvPr>
          <p:cNvSpPr>
            <a:spLocks noGrp="1"/>
          </p:cNvSpPr>
          <p:nvPr>
            <p:ph type="sldNum" sz="quarter" idx="33"/>
          </p:nvPr>
        </p:nvSpPr>
        <p:spPr/>
        <p:txBody>
          <a:bodyPr/>
          <a:lstStyle/>
          <a:p>
            <a:fld id="{BA24374A-C3A8-471A-8837-3FC31668ABE5}" type="slidenum">
              <a:rPr lang="de-DE" smtClean="0"/>
              <a:pPr/>
              <a:t>26</a:t>
            </a:fld>
            <a:endParaRPr lang="de-DE" dirty="0"/>
          </a:p>
        </p:txBody>
      </p:sp>
      <p:sp>
        <p:nvSpPr>
          <p:cNvPr id="5" name="Textplatzhalter 4">
            <a:extLst>
              <a:ext uri="{FF2B5EF4-FFF2-40B4-BE49-F238E27FC236}">
                <a16:creationId xmlns:a16="http://schemas.microsoft.com/office/drawing/2014/main" id="{C2FC1E2D-F18D-A0AC-6699-F7663ABC5DCC}"/>
              </a:ext>
            </a:extLst>
          </p:cNvPr>
          <p:cNvSpPr>
            <a:spLocks noGrp="1"/>
          </p:cNvSpPr>
          <p:nvPr>
            <p:ph type="body" sz="quarter" idx="21"/>
          </p:nvPr>
        </p:nvSpPr>
        <p:spPr/>
        <p:txBody>
          <a:bodyPr/>
          <a:lstStyle/>
          <a:p>
            <a:r>
              <a:rPr lang="de-DE" sz="1400" dirty="0"/>
              <a:t>Mixed Reality Technologies</a:t>
            </a:r>
            <a:endParaRPr lang="de-DE" dirty="0"/>
          </a:p>
        </p:txBody>
      </p:sp>
      <p:sp>
        <p:nvSpPr>
          <p:cNvPr id="6" name="Textplatzhalter 5">
            <a:extLst>
              <a:ext uri="{FF2B5EF4-FFF2-40B4-BE49-F238E27FC236}">
                <a16:creationId xmlns:a16="http://schemas.microsoft.com/office/drawing/2014/main" id="{02497946-0D5D-87ED-0344-82DB3F5A0B77}"/>
              </a:ext>
            </a:extLst>
          </p:cNvPr>
          <p:cNvSpPr>
            <a:spLocks noGrp="1"/>
          </p:cNvSpPr>
          <p:nvPr>
            <p:ph type="body" sz="quarter" idx="34"/>
          </p:nvPr>
        </p:nvSpPr>
        <p:spPr/>
        <p:txBody>
          <a:bodyPr/>
          <a:lstStyle/>
          <a:p>
            <a:endParaRPr lang="de-DE" dirty="0"/>
          </a:p>
        </p:txBody>
      </p:sp>
      <p:sp>
        <p:nvSpPr>
          <p:cNvPr id="7" name="Inhaltsplatzhalter 6">
            <a:extLst>
              <a:ext uri="{FF2B5EF4-FFF2-40B4-BE49-F238E27FC236}">
                <a16:creationId xmlns:a16="http://schemas.microsoft.com/office/drawing/2014/main" id="{6BE281F1-C75C-0D2F-2A56-4F8AA1233B56}"/>
              </a:ext>
            </a:extLst>
          </p:cNvPr>
          <p:cNvSpPr>
            <a:spLocks noGrp="1"/>
          </p:cNvSpPr>
          <p:nvPr>
            <p:ph sz="quarter" idx="35"/>
          </p:nvPr>
        </p:nvSpPr>
        <p:spPr/>
        <p:txBody>
          <a:bodyPr/>
          <a:lstStyle/>
          <a:p>
            <a:endParaRPr lang="de-DE"/>
          </a:p>
        </p:txBody>
      </p:sp>
      <p:sp>
        <p:nvSpPr>
          <p:cNvPr id="8" name="Rectangle 10">
            <a:extLst>
              <a:ext uri="{FF2B5EF4-FFF2-40B4-BE49-F238E27FC236}">
                <a16:creationId xmlns:a16="http://schemas.microsoft.com/office/drawing/2014/main" id="{1AAFDBDF-C12B-A95C-0AFB-5D8531C91EAA}"/>
              </a:ext>
            </a:extLst>
          </p:cNvPr>
          <p:cNvSpPr/>
          <p:nvPr/>
        </p:nvSpPr>
        <p:spPr>
          <a:xfrm>
            <a:off x="5015775" y="2186324"/>
            <a:ext cx="832576" cy="259395"/>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24">
            <a:extLst>
              <a:ext uri="{FF2B5EF4-FFF2-40B4-BE49-F238E27FC236}">
                <a16:creationId xmlns:a16="http://schemas.microsoft.com/office/drawing/2014/main" id="{E21BD365-F4AE-0FF5-57A8-DFC1E212224A}"/>
              </a:ext>
            </a:extLst>
          </p:cNvPr>
          <p:cNvGrpSpPr/>
          <p:nvPr/>
        </p:nvGrpSpPr>
        <p:grpSpPr>
          <a:xfrm>
            <a:off x="3268904" y="2022960"/>
            <a:ext cx="1515384" cy="1291741"/>
            <a:chOff x="1744904" y="2022959"/>
            <a:chExt cx="1515384" cy="1291741"/>
          </a:xfrm>
        </p:grpSpPr>
        <p:sp>
          <p:nvSpPr>
            <p:cNvPr id="10" name="Rectangle 18">
              <a:extLst>
                <a:ext uri="{FF2B5EF4-FFF2-40B4-BE49-F238E27FC236}">
                  <a16:creationId xmlns:a16="http://schemas.microsoft.com/office/drawing/2014/main" id="{5533F4BE-BA68-6610-C718-0878DC159F64}"/>
                </a:ext>
              </a:extLst>
            </p:cNvPr>
            <p:cNvSpPr/>
            <p:nvPr/>
          </p:nvSpPr>
          <p:spPr>
            <a:xfrm>
              <a:off x="3050800" y="2022959"/>
              <a:ext cx="209488" cy="259395"/>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1">
              <a:extLst>
                <a:ext uri="{FF2B5EF4-FFF2-40B4-BE49-F238E27FC236}">
                  <a16:creationId xmlns:a16="http://schemas.microsoft.com/office/drawing/2014/main" id="{40625DCB-F2AF-C1C0-C3DE-9EC561BE95D9}"/>
                </a:ext>
              </a:extLst>
            </p:cNvPr>
            <p:cNvSpPr txBox="1"/>
            <p:nvPr/>
          </p:nvSpPr>
          <p:spPr>
            <a:xfrm>
              <a:off x="1744904" y="2945368"/>
              <a:ext cx="768159" cy="369332"/>
            </a:xfrm>
            <a:prstGeom prst="rect">
              <a:avLst/>
            </a:prstGeom>
            <a:noFill/>
          </p:spPr>
          <p:txBody>
            <a:bodyPr wrap="none" rtlCol="0">
              <a:spAutoFit/>
            </a:bodyPr>
            <a:lstStyle/>
            <a:p>
              <a:r>
                <a:rPr lang="de-DE" dirty="0" err="1"/>
                <a:t>depth</a:t>
              </a:r>
              <a:endParaRPr lang="en-US" dirty="0"/>
            </a:p>
          </p:txBody>
        </p:sp>
        <p:cxnSp>
          <p:nvCxnSpPr>
            <p:cNvPr id="12" name="Straight Arrow Connector 13">
              <a:extLst>
                <a:ext uri="{FF2B5EF4-FFF2-40B4-BE49-F238E27FC236}">
                  <a16:creationId xmlns:a16="http://schemas.microsoft.com/office/drawing/2014/main" id="{D7E93934-5128-AEF2-C8BB-F3C940BB0AEE}"/>
                </a:ext>
              </a:extLst>
            </p:cNvPr>
            <p:cNvCxnSpPr>
              <a:cxnSpLocks/>
            </p:cNvCxnSpPr>
            <p:nvPr/>
          </p:nvCxnSpPr>
          <p:spPr>
            <a:xfrm flipV="1">
              <a:off x="2264142" y="2245996"/>
              <a:ext cx="786658" cy="699372"/>
            </a:xfrm>
            <a:prstGeom prst="straightConnector1">
              <a:avLst/>
            </a:prstGeom>
            <a:ln w="28575">
              <a:solidFill>
                <a:schemeClr val="accent4">
                  <a:lumMod val="75000"/>
                </a:schemeClr>
              </a:solidFill>
              <a:tailEnd type="triangle"/>
            </a:ln>
          </p:spPr>
          <p:style>
            <a:lnRef idx="1">
              <a:schemeClr val="accent1"/>
            </a:lnRef>
            <a:fillRef idx="0">
              <a:schemeClr val="accent1"/>
            </a:fillRef>
            <a:effectRef idx="0">
              <a:schemeClr val="accent1"/>
            </a:effectRef>
            <a:fontRef idx="minor">
              <a:schemeClr val="tx1"/>
            </a:fontRef>
          </p:style>
        </p:cxnSp>
      </p:grpSp>
      <p:pic>
        <p:nvPicPr>
          <p:cNvPr id="13" name="Content Placeholder 5">
            <a:extLst>
              <a:ext uri="{FF2B5EF4-FFF2-40B4-BE49-F238E27FC236}">
                <a16:creationId xmlns:a16="http://schemas.microsoft.com/office/drawing/2014/main" id="{F337ACF9-479B-F74C-7ADF-ABA6F168810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53998" y="1808163"/>
            <a:ext cx="5285590" cy="4368798"/>
          </a:xfrm>
          <a:prstGeom prst="rect">
            <a:avLst/>
          </a:prstGeom>
        </p:spPr>
      </p:pic>
      <p:grpSp>
        <p:nvGrpSpPr>
          <p:cNvPr id="14" name="Group 22">
            <a:extLst>
              <a:ext uri="{FF2B5EF4-FFF2-40B4-BE49-F238E27FC236}">
                <a16:creationId xmlns:a16="http://schemas.microsoft.com/office/drawing/2014/main" id="{E18483C2-EBCA-758E-34E5-D1370F099F6E}"/>
              </a:ext>
            </a:extLst>
          </p:cNvPr>
          <p:cNvGrpSpPr/>
          <p:nvPr/>
        </p:nvGrpSpPr>
        <p:grpSpPr>
          <a:xfrm>
            <a:off x="2142286" y="1855860"/>
            <a:ext cx="4294512" cy="589859"/>
            <a:chOff x="618286" y="1855859"/>
            <a:chExt cx="4294512" cy="589859"/>
          </a:xfrm>
        </p:grpSpPr>
        <mc:AlternateContent xmlns:mc="http://schemas.openxmlformats.org/markup-compatibility/2006" xmlns:a14="http://schemas.microsoft.com/office/drawing/2010/main">
          <mc:Choice Requires="a14">
            <p:sp>
              <p:nvSpPr>
                <p:cNvPr id="15" name="TextBox 2">
                  <a:extLst>
                    <a:ext uri="{FF2B5EF4-FFF2-40B4-BE49-F238E27FC236}">
                      <a16:creationId xmlns:a16="http://schemas.microsoft.com/office/drawing/2014/main" id="{D614B4FF-7166-C82E-840B-A674210E2904}"/>
                    </a:ext>
                  </a:extLst>
                </p:cNvPr>
                <p:cNvSpPr txBox="1"/>
                <p:nvPr/>
              </p:nvSpPr>
              <p:spPr>
                <a:xfrm>
                  <a:off x="618286" y="1859596"/>
                  <a:ext cx="1880451" cy="586122"/>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f>
                          <m:fPr>
                            <m:ctrlPr>
                              <a:rPr lang="en-US" i="1">
                                <a:latin typeface="Cambria Math" panose="02040503050406030204" pitchFamily="18" charset="0"/>
                              </a:rPr>
                            </m:ctrlPr>
                          </m:fPr>
                          <m:num>
                            <m:r>
                              <a:rPr lang="de-DE" i="1">
                                <a:latin typeface="Cambria Math" panose="02040503050406030204" pitchFamily="18" charset="0"/>
                              </a:rPr>
                              <m:t>𝑏</m:t>
                            </m:r>
                          </m:num>
                          <m:den>
                            <m:r>
                              <a:rPr lang="de-DE" i="1">
                                <a:latin typeface="Cambria Math" panose="02040503050406030204" pitchFamily="18" charset="0"/>
                              </a:rPr>
                              <m:t>𝑍</m:t>
                            </m:r>
                          </m:den>
                        </m:f>
                        <m:r>
                          <a:rPr lang="de-DE" i="1">
                            <a:latin typeface="Cambria Math" panose="02040503050406030204" pitchFamily="18" charset="0"/>
                          </a:rPr>
                          <m:t>=</m:t>
                        </m:r>
                        <m:f>
                          <m:fPr>
                            <m:ctrlPr>
                              <a:rPr lang="de-DE" i="1">
                                <a:latin typeface="Cambria Math" panose="02040503050406030204" pitchFamily="18" charset="0"/>
                              </a:rPr>
                            </m:ctrlPr>
                          </m:fPr>
                          <m:num>
                            <m:d>
                              <m:dPr>
                                <m:ctrlPr>
                                  <a:rPr lang="de-DE" i="1">
                                    <a:latin typeface="Cambria Math" panose="02040503050406030204" pitchFamily="18" charset="0"/>
                                  </a:rPr>
                                </m:ctrlPr>
                              </m:dPr>
                              <m:e>
                                <m:r>
                                  <a:rPr lang="de-DE" i="1">
                                    <a:latin typeface="Cambria Math" panose="02040503050406030204" pitchFamily="18" charset="0"/>
                                  </a:rPr>
                                  <m:t>𝑏</m:t>
                                </m:r>
                                <m:r>
                                  <a:rPr lang="de-DE" i="1">
                                    <a:latin typeface="Cambria Math" panose="02040503050406030204" pitchFamily="18" charset="0"/>
                                  </a:rPr>
                                  <m:t>+</m:t>
                                </m:r>
                                <m:sSub>
                                  <m:sSubPr>
                                    <m:ctrlPr>
                                      <a:rPr lang="de-DE" i="1">
                                        <a:latin typeface="Cambria Math" panose="02040503050406030204" pitchFamily="18" charset="0"/>
                                      </a:rPr>
                                    </m:ctrlPr>
                                  </m:sSubPr>
                                  <m:e>
                                    <m:r>
                                      <a:rPr lang="de-DE" i="1">
                                        <a:latin typeface="Cambria Math" panose="02040503050406030204" pitchFamily="18" charset="0"/>
                                      </a:rPr>
                                      <m:t>𝑥</m:t>
                                    </m:r>
                                  </m:e>
                                  <m:sub>
                                    <m:r>
                                      <a:rPr lang="de-DE" i="1">
                                        <a:latin typeface="Cambria Math" panose="02040503050406030204" pitchFamily="18" charset="0"/>
                                      </a:rPr>
                                      <m:t>𝐵</m:t>
                                    </m:r>
                                  </m:sub>
                                </m:sSub>
                              </m:e>
                            </m:d>
                            <m:r>
                              <a:rPr lang="de-DE" i="1">
                                <a:latin typeface="Cambria Math" panose="02040503050406030204" pitchFamily="18" charset="0"/>
                              </a:rPr>
                              <m:t>−</m:t>
                            </m:r>
                            <m:sSub>
                              <m:sSubPr>
                                <m:ctrlPr>
                                  <a:rPr lang="de-DE" i="1">
                                    <a:latin typeface="Cambria Math" panose="02040503050406030204" pitchFamily="18" charset="0"/>
                                  </a:rPr>
                                </m:ctrlPr>
                              </m:sSubPr>
                              <m:e>
                                <m:r>
                                  <a:rPr lang="de-DE" i="1">
                                    <a:latin typeface="Cambria Math" panose="02040503050406030204" pitchFamily="18" charset="0"/>
                                  </a:rPr>
                                  <m:t>𝑋</m:t>
                                </m:r>
                              </m:e>
                              <m:sub>
                                <m:r>
                                  <a:rPr lang="de-DE" i="1">
                                    <a:latin typeface="Cambria Math" panose="02040503050406030204" pitchFamily="18" charset="0"/>
                                  </a:rPr>
                                  <m:t>𝐴</m:t>
                                </m:r>
                              </m:sub>
                            </m:sSub>
                          </m:num>
                          <m:den>
                            <m:r>
                              <a:rPr lang="de-DE" i="1">
                                <a:latin typeface="Cambria Math" panose="02040503050406030204" pitchFamily="18" charset="0"/>
                              </a:rPr>
                              <m:t>𝑍</m:t>
                            </m:r>
                            <m:r>
                              <a:rPr lang="de-DE" i="1">
                                <a:latin typeface="Cambria Math" panose="02040503050406030204" pitchFamily="18" charset="0"/>
                              </a:rPr>
                              <m:t>−</m:t>
                            </m:r>
                            <m:r>
                              <a:rPr lang="de-DE" i="1">
                                <a:latin typeface="Cambria Math" panose="02040503050406030204" pitchFamily="18" charset="0"/>
                              </a:rPr>
                              <m:t>𝑓</m:t>
                            </m:r>
                          </m:den>
                        </m:f>
                      </m:oMath>
                    </m:oMathPara>
                  </a14:m>
                  <a:endParaRPr lang="en-US" dirty="0"/>
                </a:p>
              </p:txBody>
            </p:sp>
          </mc:Choice>
          <mc:Fallback xmlns="">
            <p:sp>
              <p:nvSpPr>
                <p:cNvPr id="3" name="TextBox 2">
                  <a:extLst>
                    <a:ext uri="{FF2B5EF4-FFF2-40B4-BE49-F238E27FC236}">
                      <a16:creationId xmlns:a16="http://schemas.microsoft.com/office/drawing/2014/main" id="{F245E411-0EAA-433D-94AE-F015E412E6B0}"/>
                    </a:ext>
                  </a:extLst>
                </p:cNvPr>
                <p:cNvSpPr txBox="1">
                  <a:spLocks noRot="1" noChangeAspect="1" noMove="1" noResize="1" noEditPoints="1" noAdjustHandles="1" noChangeArrowheads="1" noChangeShapeType="1" noTextEdit="1"/>
                </p:cNvSpPr>
                <p:nvPr/>
              </p:nvSpPr>
              <p:spPr>
                <a:xfrm>
                  <a:off x="618286" y="1859596"/>
                  <a:ext cx="1880451" cy="586122"/>
                </a:xfrm>
                <a:prstGeom prst="rect">
                  <a:avLst/>
                </a:prstGeom>
                <a:blipFill>
                  <a:blip r:embed="rId4"/>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6" name="TextBox 8">
                  <a:extLst>
                    <a:ext uri="{FF2B5EF4-FFF2-40B4-BE49-F238E27FC236}">
                      <a16:creationId xmlns:a16="http://schemas.microsoft.com/office/drawing/2014/main" id="{3D7C991F-6718-7B16-B38F-D34B72998B8A}"/>
                    </a:ext>
                  </a:extLst>
                </p:cNvPr>
                <p:cNvSpPr txBox="1"/>
                <p:nvPr/>
              </p:nvSpPr>
              <p:spPr>
                <a:xfrm>
                  <a:off x="2691549" y="1855859"/>
                  <a:ext cx="2221249" cy="571888"/>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de-DE" i="1">
                            <a:latin typeface="Cambria Math" panose="02040503050406030204" pitchFamily="18" charset="0"/>
                          </a:rPr>
                          <m:t>→  </m:t>
                        </m:r>
                        <m:r>
                          <a:rPr lang="de-DE" i="1">
                            <a:latin typeface="Cambria Math" panose="02040503050406030204" pitchFamily="18" charset="0"/>
                          </a:rPr>
                          <m:t>𝑍</m:t>
                        </m:r>
                        <m:r>
                          <a:rPr lang="de-DE" i="1">
                            <a:latin typeface="Cambria Math" panose="02040503050406030204" pitchFamily="18" charset="0"/>
                          </a:rPr>
                          <m:t>=</m:t>
                        </m:r>
                        <m:f>
                          <m:fPr>
                            <m:ctrlPr>
                              <a:rPr lang="de-DE" i="1">
                                <a:latin typeface="Cambria Math" panose="02040503050406030204" pitchFamily="18" charset="0"/>
                              </a:rPr>
                            </m:ctrlPr>
                          </m:fPr>
                          <m:num>
                            <m:r>
                              <a:rPr lang="de-DE" i="1">
                                <a:latin typeface="Cambria Math" panose="02040503050406030204" pitchFamily="18" charset="0"/>
                              </a:rPr>
                              <m:t>𝑏𝑓</m:t>
                            </m:r>
                          </m:num>
                          <m:den>
                            <m:sSub>
                              <m:sSubPr>
                                <m:ctrlPr>
                                  <a:rPr lang="de-DE" i="1">
                                    <a:latin typeface="Cambria Math" panose="02040503050406030204" pitchFamily="18" charset="0"/>
                                  </a:rPr>
                                </m:ctrlPr>
                              </m:sSubPr>
                              <m:e>
                                <m:r>
                                  <a:rPr lang="de-DE" i="1">
                                    <a:latin typeface="Cambria Math" panose="02040503050406030204" pitchFamily="18" charset="0"/>
                                  </a:rPr>
                                  <m:t>𝑋</m:t>
                                </m:r>
                              </m:e>
                              <m:sub>
                                <m:r>
                                  <a:rPr lang="de-DE" i="1">
                                    <a:latin typeface="Cambria Math" panose="02040503050406030204" pitchFamily="18" charset="0"/>
                                  </a:rPr>
                                  <m:t>𝐴</m:t>
                                </m:r>
                              </m:sub>
                            </m:sSub>
                            <m:r>
                              <a:rPr lang="de-DE" i="1">
                                <a:latin typeface="Cambria Math" panose="02040503050406030204" pitchFamily="18" charset="0"/>
                              </a:rPr>
                              <m:t>−</m:t>
                            </m:r>
                            <m:sSub>
                              <m:sSubPr>
                                <m:ctrlPr>
                                  <a:rPr lang="de-DE" i="1">
                                    <a:latin typeface="Cambria Math" panose="02040503050406030204" pitchFamily="18" charset="0"/>
                                  </a:rPr>
                                </m:ctrlPr>
                              </m:sSubPr>
                              <m:e>
                                <m:r>
                                  <a:rPr lang="de-DE" i="1">
                                    <a:latin typeface="Cambria Math" panose="02040503050406030204" pitchFamily="18" charset="0"/>
                                  </a:rPr>
                                  <m:t>𝑋</m:t>
                                </m:r>
                              </m:e>
                              <m:sub>
                                <m:r>
                                  <a:rPr lang="de-DE" i="1">
                                    <a:latin typeface="Cambria Math" panose="02040503050406030204" pitchFamily="18" charset="0"/>
                                  </a:rPr>
                                  <m:t>𝐵</m:t>
                                </m:r>
                              </m:sub>
                            </m:sSub>
                          </m:den>
                        </m:f>
                        <m:r>
                          <a:rPr lang="de-DE" i="1">
                            <a:latin typeface="Cambria Math" panose="02040503050406030204" pitchFamily="18" charset="0"/>
                          </a:rPr>
                          <m:t>=</m:t>
                        </m:r>
                        <m:f>
                          <m:fPr>
                            <m:ctrlPr>
                              <a:rPr lang="de-DE" i="1">
                                <a:latin typeface="Cambria Math" panose="02040503050406030204" pitchFamily="18" charset="0"/>
                              </a:rPr>
                            </m:ctrlPr>
                          </m:fPr>
                          <m:num>
                            <m:r>
                              <a:rPr lang="de-DE" i="1">
                                <a:latin typeface="Cambria Math" panose="02040503050406030204" pitchFamily="18" charset="0"/>
                              </a:rPr>
                              <m:t>𝑏𝑓</m:t>
                            </m:r>
                          </m:num>
                          <m:den>
                            <m:r>
                              <a:rPr lang="de-DE" i="1">
                                <a:latin typeface="Cambria Math" panose="02040503050406030204" pitchFamily="18" charset="0"/>
                              </a:rPr>
                              <m:t>𝑑</m:t>
                            </m:r>
                          </m:den>
                        </m:f>
                      </m:oMath>
                    </m:oMathPara>
                  </a14:m>
                  <a:endParaRPr lang="en-US" dirty="0"/>
                </a:p>
              </p:txBody>
            </p:sp>
          </mc:Choice>
          <mc:Fallback xmlns="">
            <p:sp>
              <p:nvSpPr>
                <p:cNvPr id="9" name="TextBox 8">
                  <a:extLst>
                    <a:ext uri="{FF2B5EF4-FFF2-40B4-BE49-F238E27FC236}">
                      <a16:creationId xmlns:a16="http://schemas.microsoft.com/office/drawing/2014/main" id="{3A88B66C-1A78-46A6-B659-710635E01190}"/>
                    </a:ext>
                  </a:extLst>
                </p:cNvPr>
                <p:cNvSpPr txBox="1">
                  <a:spLocks noRot="1" noChangeAspect="1" noMove="1" noResize="1" noEditPoints="1" noAdjustHandles="1" noChangeArrowheads="1" noChangeShapeType="1" noTextEdit="1"/>
                </p:cNvSpPr>
                <p:nvPr/>
              </p:nvSpPr>
              <p:spPr>
                <a:xfrm>
                  <a:off x="2691549" y="1855859"/>
                  <a:ext cx="2221249" cy="571888"/>
                </a:xfrm>
                <a:prstGeom prst="rect">
                  <a:avLst/>
                </a:prstGeom>
                <a:blipFill>
                  <a:blip r:embed="rId5"/>
                  <a:stretch>
                    <a:fillRect/>
                  </a:stretch>
                </a:blipFill>
              </p:spPr>
              <p:txBody>
                <a:bodyPr/>
                <a:lstStyle/>
                <a:p>
                  <a:r>
                    <a:rPr lang="en-US">
                      <a:noFill/>
                    </a:rPr>
                    <a:t> </a:t>
                  </a:r>
                </a:p>
              </p:txBody>
            </p:sp>
          </mc:Fallback>
        </mc:AlternateContent>
      </p:grpSp>
      <p:grpSp>
        <p:nvGrpSpPr>
          <p:cNvPr id="17" name="Group 12">
            <a:extLst>
              <a:ext uri="{FF2B5EF4-FFF2-40B4-BE49-F238E27FC236}">
                <a16:creationId xmlns:a16="http://schemas.microsoft.com/office/drawing/2014/main" id="{BBBF610B-B297-FC58-C2E6-840B07382F63}"/>
              </a:ext>
            </a:extLst>
          </p:cNvPr>
          <p:cNvGrpSpPr/>
          <p:nvPr/>
        </p:nvGrpSpPr>
        <p:grpSpPr>
          <a:xfrm>
            <a:off x="4632884" y="2445720"/>
            <a:ext cx="1063112" cy="868980"/>
            <a:chOff x="3108884" y="2445720"/>
            <a:chExt cx="1063112" cy="868980"/>
          </a:xfrm>
        </p:grpSpPr>
        <p:cxnSp>
          <p:nvCxnSpPr>
            <p:cNvPr id="18" name="Straight Arrow Connector 14">
              <a:extLst>
                <a:ext uri="{FF2B5EF4-FFF2-40B4-BE49-F238E27FC236}">
                  <a16:creationId xmlns:a16="http://schemas.microsoft.com/office/drawing/2014/main" id="{25D1B5C3-7828-6BB3-459E-35D1508ACE45}"/>
                </a:ext>
              </a:extLst>
            </p:cNvPr>
            <p:cNvCxnSpPr>
              <a:cxnSpLocks/>
              <a:stCxn id="19" idx="0"/>
            </p:cNvCxnSpPr>
            <p:nvPr/>
          </p:nvCxnSpPr>
          <p:spPr>
            <a:xfrm flipV="1">
              <a:off x="3640440" y="2445720"/>
              <a:ext cx="222810" cy="499648"/>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19" name="TextBox 15">
              <a:extLst>
                <a:ext uri="{FF2B5EF4-FFF2-40B4-BE49-F238E27FC236}">
                  <a16:creationId xmlns:a16="http://schemas.microsoft.com/office/drawing/2014/main" id="{731584D7-241C-1A70-0728-AFB98EC238F4}"/>
                </a:ext>
              </a:extLst>
            </p:cNvPr>
            <p:cNvSpPr txBox="1"/>
            <p:nvPr/>
          </p:nvSpPr>
          <p:spPr>
            <a:xfrm>
              <a:off x="3108884" y="2945368"/>
              <a:ext cx="1063112" cy="369332"/>
            </a:xfrm>
            <a:prstGeom prst="rect">
              <a:avLst/>
            </a:prstGeom>
            <a:noFill/>
          </p:spPr>
          <p:txBody>
            <a:bodyPr wrap="none" rtlCol="0">
              <a:spAutoFit/>
            </a:bodyPr>
            <a:lstStyle/>
            <a:p>
              <a:r>
                <a:rPr lang="de-DE" dirty="0" err="1"/>
                <a:t>disparity</a:t>
              </a:r>
              <a:endParaRPr lang="en-US" dirty="0"/>
            </a:p>
          </p:txBody>
        </p:sp>
      </p:grpSp>
    </p:spTree>
    <p:extLst>
      <p:ext uri="{BB962C8B-B14F-4D97-AF65-F5344CB8AC3E}">
        <p14:creationId xmlns:p14="http://schemas.microsoft.com/office/powerpoint/2010/main" val="3005247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CDE9C75-70AA-7513-6DA8-6D6475AC8BD0}"/>
              </a:ext>
            </a:extLst>
          </p:cNvPr>
          <p:cNvSpPr>
            <a:spLocks noGrp="1"/>
          </p:cNvSpPr>
          <p:nvPr>
            <p:ph type="title"/>
          </p:nvPr>
        </p:nvSpPr>
        <p:spPr/>
        <p:txBody>
          <a:bodyPr/>
          <a:lstStyle/>
          <a:p>
            <a:r>
              <a:rPr lang="de-DE" dirty="0"/>
              <a:t>Depth </a:t>
            </a:r>
            <a:r>
              <a:rPr lang="de-DE" dirty="0" err="1"/>
              <a:t>image</a:t>
            </a:r>
            <a:r>
              <a:rPr lang="de-DE" dirty="0"/>
              <a:t> </a:t>
            </a:r>
            <a:r>
              <a:rPr lang="de-DE" dirty="0" err="1"/>
              <a:t>reconstruction</a:t>
            </a:r>
            <a:endParaRPr lang="de-DE" dirty="0"/>
          </a:p>
        </p:txBody>
      </p:sp>
      <p:sp>
        <p:nvSpPr>
          <p:cNvPr id="3" name="Fußzeilenplatzhalter 2">
            <a:extLst>
              <a:ext uri="{FF2B5EF4-FFF2-40B4-BE49-F238E27FC236}">
                <a16:creationId xmlns:a16="http://schemas.microsoft.com/office/drawing/2014/main" id="{8705A043-5895-41D2-774A-399053075B71}"/>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AE566EB1-AF38-F194-009B-85BB8D393C31}"/>
              </a:ext>
            </a:extLst>
          </p:cNvPr>
          <p:cNvSpPr>
            <a:spLocks noGrp="1"/>
          </p:cNvSpPr>
          <p:nvPr>
            <p:ph type="sldNum" sz="quarter" idx="33"/>
          </p:nvPr>
        </p:nvSpPr>
        <p:spPr/>
        <p:txBody>
          <a:bodyPr/>
          <a:lstStyle/>
          <a:p>
            <a:fld id="{BA24374A-C3A8-471A-8837-3FC31668ABE5}" type="slidenum">
              <a:rPr lang="de-DE" smtClean="0"/>
              <a:pPr/>
              <a:t>27</a:t>
            </a:fld>
            <a:endParaRPr lang="de-DE" dirty="0"/>
          </a:p>
        </p:txBody>
      </p:sp>
      <p:sp>
        <p:nvSpPr>
          <p:cNvPr id="5" name="Textplatzhalter 4">
            <a:extLst>
              <a:ext uri="{FF2B5EF4-FFF2-40B4-BE49-F238E27FC236}">
                <a16:creationId xmlns:a16="http://schemas.microsoft.com/office/drawing/2014/main" id="{B83FC9CE-B642-647F-6D58-E469418636B7}"/>
              </a:ext>
            </a:extLst>
          </p:cNvPr>
          <p:cNvSpPr>
            <a:spLocks noGrp="1"/>
          </p:cNvSpPr>
          <p:nvPr>
            <p:ph type="body" sz="quarter" idx="21"/>
          </p:nvPr>
        </p:nvSpPr>
        <p:spPr/>
        <p:txBody>
          <a:bodyPr/>
          <a:lstStyle/>
          <a:p>
            <a:r>
              <a:rPr lang="de-DE" sz="1400" dirty="0"/>
              <a:t>Mixed Reality Technologies</a:t>
            </a:r>
            <a:endParaRPr lang="de-DE" dirty="0"/>
          </a:p>
        </p:txBody>
      </p:sp>
      <p:sp>
        <p:nvSpPr>
          <p:cNvPr id="6" name="Textplatzhalter 5">
            <a:extLst>
              <a:ext uri="{FF2B5EF4-FFF2-40B4-BE49-F238E27FC236}">
                <a16:creationId xmlns:a16="http://schemas.microsoft.com/office/drawing/2014/main" id="{4C9D51CF-2108-4A3B-F302-F9B7FD5BE291}"/>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8A243473-9D68-017F-7825-71E374BD57C7}"/>
              </a:ext>
            </a:extLst>
          </p:cNvPr>
          <p:cNvSpPr>
            <a:spLocks noGrp="1"/>
          </p:cNvSpPr>
          <p:nvPr>
            <p:ph sz="quarter" idx="35"/>
          </p:nvPr>
        </p:nvSpPr>
        <p:spPr/>
        <p:txBody>
          <a:bodyPr/>
          <a:lstStyle/>
          <a:p>
            <a:endParaRPr lang="de-DE"/>
          </a:p>
        </p:txBody>
      </p:sp>
      <p:pic>
        <p:nvPicPr>
          <p:cNvPr id="8" name="Content Placeholder 5">
            <a:extLst>
              <a:ext uri="{FF2B5EF4-FFF2-40B4-BE49-F238E27FC236}">
                <a16:creationId xmlns:a16="http://schemas.microsoft.com/office/drawing/2014/main" id="{3C7608B5-8DAE-CAE5-09CE-D0AC9993431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53998" y="1808164"/>
            <a:ext cx="5285590" cy="4368797"/>
          </a:xfrm>
          <a:prstGeom prst="rect">
            <a:avLst/>
          </a:prstGeom>
        </p:spPr>
      </p:pic>
      <p:sp>
        <p:nvSpPr>
          <p:cNvPr id="9" name="Textfeld 8">
            <a:extLst>
              <a:ext uri="{FF2B5EF4-FFF2-40B4-BE49-F238E27FC236}">
                <a16:creationId xmlns:a16="http://schemas.microsoft.com/office/drawing/2014/main" id="{C4E249F6-A8C7-205D-904A-9258A931B166}"/>
              </a:ext>
            </a:extLst>
          </p:cNvPr>
          <p:cNvSpPr txBox="1"/>
          <p:nvPr/>
        </p:nvSpPr>
        <p:spPr>
          <a:xfrm>
            <a:off x="3831464" y="3869361"/>
            <a:ext cx="1410238" cy="369332"/>
          </a:xfrm>
          <a:prstGeom prst="rect">
            <a:avLst/>
          </a:prstGeom>
          <a:solidFill>
            <a:schemeClr val="bg1"/>
          </a:solidFill>
        </p:spPr>
        <p:txBody>
          <a:bodyPr wrap="square" rtlCol="0">
            <a:spAutoFit/>
          </a:bodyPr>
          <a:lstStyle/>
          <a:p>
            <a:r>
              <a:rPr lang="de-DE" dirty="0"/>
              <a:t>Pixelbreite</a:t>
            </a:r>
            <a:endParaRPr lang="LID4096" dirty="0"/>
          </a:p>
        </p:txBody>
      </p:sp>
      <p:sp>
        <p:nvSpPr>
          <p:cNvPr id="10" name="Textfeld 9">
            <a:extLst>
              <a:ext uri="{FF2B5EF4-FFF2-40B4-BE49-F238E27FC236}">
                <a16:creationId xmlns:a16="http://schemas.microsoft.com/office/drawing/2014/main" id="{6925F3E2-A96B-A560-765A-174A991FE8CA}"/>
              </a:ext>
            </a:extLst>
          </p:cNvPr>
          <p:cNvSpPr txBox="1"/>
          <p:nvPr/>
        </p:nvSpPr>
        <p:spPr>
          <a:xfrm>
            <a:off x="7248659" y="3869361"/>
            <a:ext cx="1410238" cy="369332"/>
          </a:xfrm>
          <a:prstGeom prst="rect">
            <a:avLst/>
          </a:prstGeom>
          <a:solidFill>
            <a:schemeClr val="bg1"/>
          </a:solidFill>
        </p:spPr>
        <p:txBody>
          <a:bodyPr wrap="square" rtlCol="0">
            <a:spAutoFit/>
          </a:bodyPr>
          <a:lstStyle/>
          <a:p>
            <a:r>
              <a:rPr lang="de-DE" dirty="0"/>
              <a:t>Pixelbreite</a:t>
            </a:r>
            <a:endParaRPr lang="LID4096" dirty="0"/>
          </a:p>
        </p:txBody>
      </p:sp>
      <p:sp>
        <p:nvSpPr>
          <p:cNvPr id="11" name="Textfeld 10">
            <a:extLst>
              <a:ext uri="{FF2B5EF4-FFF2-40B4-BE49-F238E27FC236}">
                <a16:creationId xmlns:a16="http://schemas.microsoft.com/office/drawing/2014/main" id="{283DC260-E273-6ACA-FA5C-836EF84F4B09}"/>
              </a:ext>
            </a:extLst>
          </p:cNvPr>
          <p:cNvSpPr txBox="1"/>
          <p:nvPr/>
        </p:nvSpPr>
        <p:spPr>
          <a:xfrm>
            <a:off x="4142704" y="3059668"/>
            <a:ext cx="1953296" cy="369332"/>
          </a:xfrm>
          <a:prstGeom prst="rect">
            <a:avLst/>
          </a:prstGeom>
          <a:solidFill>
            <a:schemeClr val="bg1"/>
          </a:solidFill>
        </p:spPr>
        <p:txBody>
          <a:bodyPr wrap="square" rtlCol="0">
            <a:spAutoFit/>
          </a:bodyPr>
          <a:lstStyle/>
          <a:p>
            <a:pPr algn="r"/>
            <a:r>
              <a:rPr lang="de-DE" dirty="0"/>
              <a:t>„Fehlerraute“</a:t>
            </a:r>
            <a:endParaRPr lang="LID4096" dirty="0"/>
          </a:p>
        </p:txBody>
      </p:sp>
    </p:spTree>
    <p:extLst>
      <p:ext uri="{BB962C8B-B14F-4D97-AF65-F5344CB8AC3E}">
        <p14:creationId xmlns:p14="http://schemas.microsoft.com/office/powerpoint/2010/main" val="15071017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9670C0A-2F84-C5A6-B627-8863399804DD}"/>
              </a:ext>
            </a:extLst>
          </p:cNvPr>
          <p:cNvSpPr>
            <a:spLocks noGrp="1"/>
          </p:cNvSpPr>
          <p:nvPr>
            <p:ph type="title"/>
          </p:nvPr>
        </p:nvSpPr>
        <p:spPr/>
        <p:txBody>
          <a:bodyPr/>
          <a:lstStyle/>
          <a:p>
            <a:r>
              <a:rPr lang="de-DE" dirty="0" err="1"/>
              <a:t>Correspondence</a:t>
            </a:r>
            <a:r>
              <a:rPr lang="de-DE" dirty="0"/>
              <a:t> Problem</a:t>
            </a:r>
          </a:p>
        </p:txBody>
      </p:sp>
      <p:sp>
        <p:nvSpPr>
          <p:cNvPr id="3" name="Fußzeilenplatzhalter 2">
            <a:extLst>
              <a:ext uri="{FF2B5EF4-FFF2-40B4-BE49-F238E27FC236}">
                <a16:creationId xmlns:a16="http://schemas.microsoft.com/office/drawing/2014/main" id="{27142A81-C456-B1ED-A41B-A96BC2A50F8C}"/>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3CE0A91F-4BEC-71AB-78CA-5B3D5AAB98C6}"/>
              </a:ext>
            </a:extLst>
          </p:cNvPr>
          <p:cNvSpPr>
            <a:spLocks noGrp="1"/>
          </p:cNvSpPr>
          <p:nvPr>
            <p:ph type="sldNum" sz="quarter" idx="33"/>
          </p:nvPr>
        </p:nvSpPr>
        <p:spPr/>
        <p:txBody>
          <a:bodyPr/>
          <a:lstStyle/>
          <a:p>
            <a:fld id="{BA24374A-C3A8-471A-8837-3FC31668ABE5}" type="slidenum">
              <a:rPr lang="de-DE" smtClean="0"/>
              <a:pPr/>
              <a:t>28</a:t>
            </a:fld>
            <a:endParaRPr lang="de-DE" dirty="0"/>
          </a:p>
        </p:txBody>
      </p:sp>
      <p:sp>
        <p:nvSpPr>
          <p:cNvPr id="5" name="Textplatzhalter 4">
            <a:extLst>
              <a:ext uri="{FF2B5EF4-FFF2-40B4-BE49-F238E27FC236}">
                <a16:creationId xmlns:a16="http://schemas.microsoft.com/office/drawing/2014/main" id="{5177D048-81BA-24A9-7EE3-68A199C4950D}"/>
              </a:ext>
            </a:extLst>
          </p:cNvPr>
          <p:cNvSpPr>
            <a:spLocks noGrp="1"/>
          </p:cNvSpPr>
          <p:nvPr>
            <p:ph type="body" sz="quarter" idx="21"/>
          </p:nvPr>
        </p:nvSpPr>
        <p:spPr/>
        <p:txBody>
          <a:bodyPr/>
          <a:lstStyle/>
          <a:p>
            <a:r>
              <a:rPr lang="de-DE" sz="1400" dirty="0"/>
              <a:t>Mixed Reality Technologies</a:t>
            </a:r>
            <a:endParaRPr lang="de-DE" dirty="0"/>
          </a:p>
        </p:txBody>
      </p:sp>
      <p:sp>
        <p:nvSpPr>
          <p:cNvPr id="6" name="Textplatzhalter 5">
            <a:extLst>
              <a:ext uri="{FF2B5EF4-FFF2-40B4-BE49-F238E27FC236}">
                <a16:creationId xmlns:a16="http://schemas.microsoft.com/office/drawing/2014/main" id="{6C892258-18BD-4FAF-9E27-CF47C79FB341}"/>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44349C1D-03AB-C6AB-CCC1-BEA7D07CA9CE}"/>
              </a:ext>
            </a:extLst>
          </p:cNvPr>
          <p:cNvSpPr>
            <a:spLocks noGrp="1"/>
          </p:cNvSpPr>
          <p:nvPr>
            <p:ph sz="quarter" idx="35"/>
          </p:nvPr>
        </p:nvSpPr>
        <p:spPr/>
        <p:txBody>
          <a:bodyPr/>
          <a:lstStyle/>
          <a:p>
            <a:endParaRPr lang="de-DE"/>
          </a:p>
        </p:txBody>
      </p:sp>
      <p:pic>
        <p:nvPicPr>
          <p:cNvPr id="8" name="Picture 5">
            <a:extLst>
              <a:ext uri="{FF2B5EF4-FFF2-40B4-BE49-F238E27FC236}">
                <a16:creationId xmlns:a16="http://schemas.microsoft.com/office/drawing/2014/main" id="{808A66D4-9630-A023-DFD7-8F3BB282B76D}"/>
              </a:ext>
            </a:extLst>
          </p:cNvPr>
          <p:cNvPicPr>
            <a:picLocks noChangeAspect="1"/>
          </p:cNvPicPr>
          <p:nvPr/>
        </p:nvPicPr>
        <p:blipFill>
          <a:blip r:embed="rId2"/>
          <a:stretch>
            <a:fillRect/>
          </a:stretch>
        </p:blipFill>
        <p:spPr>
          <a:xfrm>
            <a:off x="1930400" y="2131744"/>
            <a:ext cx="8233130" cy="3410537"/>
          </a:xfrm>
          <a:prstGeom prst="rect">
            <a:avLst/>
          </a:prstGeom>
        </p:spPr>
      </p:pic>
    </p:spTree>
    <p:extLst>
      <p:ext uri="{BB962C8B-B14F-4D97-AF65-F5344CB8AC3E}">
        <p14:creationId xmlns:p14="http://schemas.microsoft.com/office/powerpoint/2010/main" val="31267287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0BFE436-2E8D-3E82-9D6C-505757EFDD10}"/>
              </a:ext>
            </a:extLst>
          </p:cNvPr>
          <p:cNvSpPr>
            <a:spLocks noGrp="1"/>
          </p:cNvSpPr>
          <p:nvPr>
            <p:ph type="title"/>
          </p:nvPr>
        </p:nvSpPr>
        <p:spPr/>
        <p:txBody>
          <a:bodyPr/>
          <a:lstStyle/>
          <a:p>
            <a:r>
              <a:rPr lang="de-DE" dirty="0"/>
              <a:t>Naive Approach</a:t>
            </a:r>
          </a:p>
        </p:txBody>
      </p:sp>
      <p:sp>
        <p:nvSpPr>
          <p:cNvPr id="3" name="Fußzeilenplatzhalter 2">
            <a:extLst>
              <a:ext uri="{FF2B5EF4-FFF2-40B4-BE49-F238E27FC236}">
                <a16:creationId xmlns:a16="http://schemas.microsoft.com/office/drawing/2014/main" id="{48875A29-8BCC-0B30-21A5-2A6A8E5DF262}"/>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143A6A83-C5E9-9FB4-4387-4A4BE77263CE}"/>
              </a:ext>
            </a:extLst>
          </p:cNvPr>
          <p:cNvSpPr>
            <a:spLocks noGrp="1"/>
          </p:cNvSpPr>
          <p:nvPr>
            <p:ph type="sldNum" sz="quarter" idx="33"/>
          </p:nvPr>
        </p:nvSpPr>
        <p:spPr/>
        <p:txBody>
          <a:bodyPr/>
          <a:lstStyle/>
          <a:p>
            <a:fld id="{BA24374A-C3A8-471A-8837-3FC31668ABE5}" type="slidenum">
              <a:rPr lang="de-DE" smtClean="0"/>
              <a:pPr/>
              <a:t>29</a:t>
            </a:fld>
            <a:endParaRPr lang="de-DE" dirty="0"/>
          </a:p>
        </p:txBody>
      </p:sp>
      <p:sp>
        <p:nvSpPr>
          <p:cNvPr id="5" name="Textplatzhalter 4">
            <a:extLst>
              <a:ext uri="{FF2B5EF4-FFF2-40B4-BE49-F238E27FC236}">
                <a16:creationId xmlns:a16="http://schemas.microsoft.com/office/drawing/2014/main" id="{82A19915-0593-1CD9-0447-E8EDA1755313}"/>
              </a:ext>
            </a:extLst>
          </p:cNvPr>
          <p:cNvSpPr>
            <a:spLocks noGrp="1"/>
          </p:cNvSpPr>
          <p:nvPr>
            <p:ph type="body" sz="quarter" idx="21"/>
          </p:nvPr>
        </p:nvSpPr>
        <p:spPr/>
        <p:txBody>
          <a:bodyPr/>
          <a:lstStyle/>
          <a:p>
            <a:r>
              <a:rPr lang="de-DE" sz="1400" dirty="0"/>
              <a:t>Mixed Reality Technologies</a:t>
            </a:r>
            <a:endParaRPr lang="de-DE" dirty="0"/>
          </a:p>
        </p:txBody>
      </p:sp>
      <p:sp>
        <p:nvSpPr>
          <p:cNvPr id="6" name="Textplatzhalter 5">
            <a:extLst>
              <a:ext uri="{FF2B5EF4-FFF2-40B4-BE49-F238E27FC236}">
                <a16:creationId xmlns:a16="http://schemas.microsoft.com/office/drawing/2014/main" id="{A3203CEA-FC85-84F0-372D-0AE773F83246}"/>
              </a:ext>
            </a:extLst>
          </p:cNvPr>
          <p:cNvSpPr>
            <a:spLocks noGrp="1"/>
          </p:cNvSpPr>
          <p:nvPr>
            <p:ph type="body" sz="quarter" idx="34"/>
          </p:nvPr>
        </p:nvSpPr>
        <p:spPr/>
        <p:txBody>
          <a:bodyPr/>
          <a:lstStyle/>
          <a:p>
            <a:endParaRPr lang="de-DE" dirty="0"/>
          </a:p>
        </p:txBody>
      </p:sp>
      <p:sp>
        <p:nvSpPr>
          <p:cNvPr id="7" name="Inhaltsplatzhalter 6">
            <a:extLst>
              <a:ext uri="{FF2B5EF4-FFF2-40B4-BE49-F238E27FC236}">
                <a16:creationId xmlns:a16="http://schemas.microsoft.com/office/drawing/2014/main" id="{B275E087-8CE3-A6BB-E0BF-5D034EE6BD18}"/>
              </a:ext>
            </a:extLst>
          </p:cNvPr>
          <p:cNvSpPr>
            <a:spLocks noGrp="1"/>
          </p:cNvSpPr>
          <p:nvPr>
            <p:ph sz="quarter" idx="35"/>
          </p:nvPr>
        </p:nvSpPr>
        <p:spPr/>
        <p:txBody>
          <a:bodyPr/>
          <a:lstStyle/>
          <a:p>
            <a:endParaRPr lang="de-DE"/>
          </a:p>
        </p:txBody>
      </p:sp>
      <p:pic>
        <p:nvPicPr>
          <p:cNvPr id="8" name="Content Placeholder 29">
            <a:extLst>
              <a:ext uri="{FF2B5EF4-FFF2-40B4-BE49-F238E27FC236}">
                <a16:creationId xmlns:a16="http://schemas.microsoft.com/office/drawing/2014/main" id="{E635CC56-7B78-06EF-2C0B-9EDE4CEDDCF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743994" y="2168526"/>
            <a:ext cx="6705600" cy="3648075"/>
          </a:xfrm>
          <a:prstGeom prst="rect">
            <a:avLst/>
          </a:prstGeom>
        </p:spPr>
      </p:pic>
      <p:sp>
        <p:nvSpPr>
          <p:cNvPr id="9" name="Textfeld 8">
            <a:extLst>
              <a:ext uri="{FF2B5EF4-FFF2-40B4-BE49-F238E27FC236}">
                <a16:creationId xmlns:a16="http://schemas.microsoft.com/office/drawing/2014/main" id="{A532EAC1-3E23-DAC9-000A-F23D82489A6B}"/>
              </a:ext>
            </a:extLst>
          </p:cNvPr>
          <p:cNvSpPr txBox="1"/>
          <p:nvPr/>
        </p:nvSpPr>
        <p:spPr>
          <a:xfrm>
            <a:off x="3567447" y="2168526"/>
            <a:ext cx="1178417" cy="369332"/>
          </a:xfrm>
          <a:prstGeom prst="rect">
            <a:avLst/>
          </a:prstGeom>
          <a:solidFill>
            <a:schemeClr val="bg1"/>
          </a:solidFill>
        </p:spPr>
        <p:txBody>
          <a:bodyPr wrap="square" rtlCol="0">
            <a:spAutoFit/>
          </a:bodyPr>
          <a:lstStyle/>
          <a:p>
            <a:r>
              <a:rPr lang="de-DE" dirty="0"/>
              <a:t>Image A</a:t>
            </a:r>
            <a:endParaRPr lang="LID4096" dirty="0"/>
          </a:p>
        </p:txBody>
      </p:sp>
      <p:sp>
        <p:nvSpPr>
          <p:cNvPr id="10" name="Textfeld 9">
            <a:extLst>
              <a:ext uri="{FF2B5EF4-FFF2-40B4-BE49-F238E27FC236}">
                <a16:creationId xmlns:a16="http://schemas.microsoft.com/office/drawing/2014/main" id="{E806CC7C-623E-940A-86AC-93CFE6D5863C}"/>
              </a:ext>
            </a:extLst>
          </p:cNvPr>
          <p:cNvSpPr txBox="1"/>
          <p:nvPr/>
        </p:nvSpPr>
        <p:spPr>
          <a:xfrm>
            <a:off x="5718220" y="2168526"/>
            <a:ext cx="2448259" cy="324000"/>
          </a:xfrm>
          <a:prstGeom prst="rect">
            <a:avLst/>
          </a:prstGeom>
          <a:solidFill>
            <a:schemeClr val="bg1"/>
          </a:solidFill>
        </p:spPr>
        <p:txBody>
          <a:bodyPr wrap="square" rtlCol="0">
            <a:spAutoFit/>
          </a:bodyPr>
          <a:lstStyle/>
          <a:p>
            <a:pPr algn="ctr"/>
            <a:r>
              <a:rPr lang="de-DE" dirty="0"/>
              <a:t>Image B</a:t>
            </a:r>
            <a:endParaRPr lang="LID4096" dirty="0"/>
          </a:p>
        </p:txBody>
      </p:sp>
      <p:sp>
        <p:nvSpPr>
          <p:cNvPr id="11" name="Textfeld 10">
            <a:extLst>
              <a:ext uri="{FF2B5EF4-FFF2-40B4-BE49-F238E27FC236}">
                <a16:creationId xmlns:a16="http://schemas.microsoft.com/office/drawing/2014/main" id="{4B2AB29F-582F-3297-8C0F-5712BD07EB24}"/>
              </a:ext>
            </a:extLst>
          </p:cNvPr>
          <p:cNvSpPr txBox="1"/>
          <p:nvPr/>
        </p:nvSpPr>
        <p:spPr>
          <a:xfrm>
            <a:off x="3567447" y="5223946"/>
            <a:ext cx="2660098" cy="369332"/>
          </a:xfrm>
          <a:prstGeom prst="rect">
            <a:avLst/>
          </a:prstGeom>
          <a:solidFill>
            <a:schemeClr val="bg1"/>
          </a:solidFill>
        </p:spPr>
        <p:txBody>
          <a:bodyPr wrap="square" rtlCol="0">
            <a:spAutoFit/>
          </a:bodyPr>
          <a:lstStyle/>
          <a:p>
            <a:r>
              <a:rPr lang="de-DE" dirty="0" err="1"/>
              <a:t>Disparity</a:t>
            </a:r>
            <a:r>
              <a:rPr lang="de-DE" dirty="0"/>
              <a:t> </a:t>
            </a:r>
            <a:r>
              <a:rPr lang="de-DE" dirty="0" err="1"/>
              <a:t>comparison</a:t>
            </a:r>
            <a:endParaRPr lang="LID4096" dirty="0"/>
          </a:p>
        </p:txBody>
      </p:sp>
      <p:sp>
        <p:nvSpPr>
          <p:cNvPr id="12" name="Textfeld 11">
            <a:extLst>
              <a:ext uri="{FF2B5EF4-FFF2-40B4-BE49-F238E27FC236}">
                <a16:creationId xmlns:a16="http://schemas.microsoft.com/office/drawing/2014/main" id="{EC4536C2-240F-753E-1684-D8212B72200F}"/>
              </a:ext>
            </a:extLst>
          </p:cNvPr>
          <p:cNvSpPr txBox="1"/>
          <p:nvPr/>
        </p:nvSpPr>
        <p:spPr>
          <a:xfrm>
            <a:off x="8064249" y="4636429"/>
            <a:ext cx="1175249" cy="369332"/>
          </a:xfrm>
          <a:prstGeom prst="rect">
            <a:avLst/>
          </a:prstGeom>
          <a:solidFill>
            <a:schemeClr val="bg1"/>
          </a:solidFill>
        </p:spPr>
        <p:txBody>
          <a:bodyPr wrap="square" rtlCol="0">
            <a:spAutoFit/>
          </a:bodyPr>
          <a:lstStyle/>
          <a:p>
            <a:pPr algn="ctr"/>
            <a:r>
              <a:rPr lang="de-DE" dirty="0"/>
              <a:t>Winner</a:t>
            </a:r>
            <a:endParaRPr lang="LID4096" dirty="0"/>
          </a:p>
        </p:txBody>
      </p:sp>
      <p:sp>
        <p:nvSpPr>
          <p:cNvPr id="13" name="Textfeld 12">
            <a:extLst>
              <a:ext uri="{FF2B5EF4-FFF2-40B4-BE49-F238E27FC236}">
                <a16:creationId xmlns:a16="http://schemas.microsoft.com/office/drawing/2014/main" id="{CBC76A30-6889-8DD5-3687-76129CD4F7AF}"/>
              </a:ext>
            </a:extLst>
          </p:cNvPr>
          <p:cNvSpPr txBox="1"/>
          <p:nvPr/>
        </p:nvSpPr>
        <p:spPr>
          <a:xfrm>
            <a:off x="8530067" y="2948326"/>
            <a:ext cx="2660098" cy="646331"/>
          </a:xfrm>
          <a:prstGeom prst="rect">
            <a:avLst/>
          </a:prstGeom>
          <a:solidFill>
            <a:schemeClr val="bg1"/>
          </a:solidFill>
        </p:spPr>
        <p:txBody>
          <a:bodyPr wrap="square" rtlCol="0">
            <a:spAutoFit/>
          </a:bodyPr>
          <a:lstStyle/>
          <a:p>
            <a:r>
              <a:rPr lang="de-DE" dirty="0" err="1"/>
              <a:t>Epilolar</a:t>
            </a:r>
            <a:br>
              <a:rPr lang="de-DE" dirty="0"/>
            </a:br>
            <a:r>
              <a:rPr lang="de-DE" dirty="0"/>
              <a:t>plane</a:t>
            </a:r>
            <a:endParaRPr lang="LID4096" dirty="0"/>
          </a:p>
        </p:txBody>
      </p:sp>
    </p:spTree>
    <p:extLst>
      <p:ext uri="{BB962C8B-B14F-4D97-AF65-F5344CB8AC3E}">
        <p14:creationId xmlns:p14="http://schemas.microsoft.com/office/powerpoint/2010/main" val="18890720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8266CE8-A02F-3745-3739-61C6574D0CB3}"/>
              </a:ext>
            </a:extLst>
          </p:cNvPr>
          <p:cNvSpPr>
            <a:spLocks noGrp="1"/>
          </p:cNvSpPr>
          <p:nvPr>
            <p:ph type="title"/>
          </p:nvPr>
        </p:nvSpPr>
        <p:spPr/>
        <p:txBody>
          <a:bodyPr/>
          <a:lstStyle/>
          <a:p>
            <a:r>
              <a:rPr lang="de-DE" dirty="0"/>
              <a:t>Support </a:t>
            </a:r>
            <a:r>
              <a:rPr lang="de-DE" dirty="0" err="1"/>
              <a:t>Window</a:t>
            </a:r>
            <a:endParaRPr lang="de-DE" dirty="0"/>
          </a:p>
        </p:txBody>
      </p:sp>
      <p:sp>
        <p:nvSpPr>
          <p:cNvPr id="3" name="Fußzeilenplatzhalter 2">
            <a:extLst>
              <a:ext uri="{FF2B5EF4-FFF2-40B4-BE49-F238E27FC236}">
                <a16:creationId xmlns:a16="http://schemas.microsoft.com/office/drawing/2014/main" id="{493B3072-7308-F320-3578-46BEC9B9620D}"/>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0F8ECEED-AAE7-F87E-DF97-539A0C2A3ED4}"/>
              </a:ext>
            </a:extLst>
          </p:cNvPr>
          <p:cNvSpPr>
            <a:spLocks noGrp="1"/>
          </p:cNvSpPr>
          <p:nvPr>
            <p:ph type="sldNum" sz="quarter" idx="33"/>
          </p:nvPr>
        </p:nvSpPr>
        <p:spPr/>
        <p:txBody>
          <a:bodyPr/>
          <a:lstStyle/>
          <a:p>
            <a:fld id="{BA24374A-C3A8-471A-8837-3FC31668ABE5}" type="slidenum">
              <a:rPr lang="de-DE" smtClean="0"/>
              <a:pPr/>
              <a:t>30</a:t>
            </a:fld>
            <a:endParaRPr lang="de-DE" dirty="0"/>
          </a:p>
        </p:txBody>
      </p:sp>
      <p:sp>
        <p:nvSpPr>
          <p:cNvPr id="5" name="Textplatzhalter 4">
            <a:extLst>
              <a:ext uri="{FF2B5EF4-FFF2-40B4-BE49-F238E27FC236}">
                <a16:creationId xmlns:a16="http://schemas.microsoft.com/office/drawing/2014/main" id="{BB984287-DF8D-6EBD-0805-2FF99B621483}"/>
              </a:ext>
            </a:extLst>
          </p:cNvPr>
          <p:cNvSpPr>
            <a:spLocks noGrp="1"/>
          </p:cNvSpPr>
          <p:nvPr>
            <p:ph type="body" sz="quarter" idx="21"/>
          </p:nvPr>
        </p:nvSpPr>
        <p:spPr/>
        <p:txBody>
          <a:bodyPr/>
          <a:lstStyle/>
          <a:p>
            <a:r>
              <a:rPr lang="de-DE" sz="1400" dirty="0"/>
              <a:t>Mixed Reality Technologies</a:t>
            </a:r>
            <a:endParaRPr lang="de-DE" dirty="0"/>
          </a:p>
        </p:txBody>
      </p:sp>
      <p:sp>
        <p:nvSpPr>
          <p:cNvPr id="6" name="Textplatzhalter 5">
            <a:extLst>
              <a:ext uri="{FF2B5EF4-FFF2-40B4-BE49-F238E27FC236}">
                <a16:creationId xmlns:a16="http://schemas.microsoft.com/office/drawing/2014/main" id="{73FF56FD-0C59-13AE-40C4-611ECCF1EC3A}"/>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4177BFB6-2481-15E8-12D5-0F6E295EB9AF}"/>
              </a:ext>
            </a:extLst>
          </p:cNvPr>
          <p:cNvSpPr>
            <a:spLocks noGrp="1"/>
          </p:cNvSpPr>
          <p:nvPr>
            <p:ph sz="quarter" idx="35"/>
          </p:nvPr>
        </p:nvSpPr>
        <p:spPr/>
        <p:txBody>
          <a:bodyPr/>
          <a:lstStyle/>
          <a:p>
            <a:endParaRPr lang="de-DE"/>
          </a:p>
        </p:txBody>
      </p:sp>
      <p:pic>
        <p:nvPicPr>
          <p:cNvPr id="8" name="Content Placeholder 29">
            <a:extLst>
              <a:ext uri="{FF2B5EF4-FFF2-40B4-BE49-F238E27FC236}">
                <a16:creationId xmlns:a16="http://schemas.microsoft.com/office/drawing/2014/main" id="{4E4E16E6-7FFB-F8F9-4C0F-5E9035525D1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743200" y="2168526"/>
            <a:ext cx="6705600" cy="3648075"/>
          </a:xfrm>
          <a:prstGeom prst="rect">
            <a:avLst/>
          </a:prstGeom>
        </p:spPr>
      </p:pic>
      <p:sp>
        <p:nvSpPr>
          <p:cNvPr id="9" name="Textfeld 8">
            <a:extLst>
              <a:ext uri="{FF2B5EF4-FFF2-40B4-BE49-F238E27FC236}">
                <a16:creationId xmlns:a16="http://schemas.microsoft.com/office/drawing/2014/main" id="{52F6D6E8-BC37-2340-46CD-6DC8A5BE2CA7}"/>
              </a:ext>
            </a:extLst>
          </p:cNvPr>
          <p:cNvSpPr txBox="1"/>
          <p:nvPr/>
        </p:nvSpPr>
        <p:spPr>
          <a:xfrm>
            <a:off x="3567447" y="2168526"/>
            <a:ext cx="1178417" cy="369332"/>
          </a:xfrm>
          <a:prstGeom prst="rect">
            <a:avLst/>
          </a:prstGeom>
          <a:solidFill>
            <a:schemeClr val="bg1"/>
          </a:solidFill>
        </p:spPr>
        <p:txBody>
          <a:bodyPr wrap="square" rtlCol="0">
            <a:spAutoFit/>
          </a:bodyPr>
          <a:lstStyle/>
          <a:p>
            <a:r>
              <a:rPr lang="de-DE" dirty="0"/>
              <a:t>Image A</a:t>
            </a:r>
            <a:endParaRPr lang="LID4096" dirty="0"/>
          </a:p>
        </p:txBody>
      </p:sp>
      <p:sp>
        <p:nvSpPr>
          <p:cNvPr id="10" name="Textfeld 9">
            <a:extLst>
              <a:ext uri="{FF2B5EF4-FFF2-40B4-BE49-F238E27FC236}">
                <a16:creationId xmlns:a16="http://schemas.microsoft.com/office/drawing/2014/main" id="{9DF44B0F-DCED-C33E-6C93-F31FD01F9ECE}"/>
              </a:ext>
            </a:extLst>
          </p:cNvPr>
          <p:cNvSpPr txBox="1"/>
          <p:nvPr/>
        </p:nvSpPr>
        <p:spPr>
          <a:xfrm>
            <a:off x="5718220" y="2168526"/>
            <a:ext cx="2448259" cy="324000"/>
          </a:xfrm>
          <a:prstGeom prst="rect">
            <a:avLst/>
          </a:prstGeom>
          <a:solidFill>
            <a:schemeClr val="bg1"/>
          </a:solidFill>
        </p:spPr>
        <p:txBody>
          <a:bodyPr wrap="square" rtlCol="0">
            <a:spAutoFit/>
          </a:bodyPr>
          <a:lstStyle/>
          <a:p>
            <a:pPr algn="ctr"/>
            <a:r>
              <a:rPr lang="de-DE" dirty="0"/>
              <a:t>Image B</a:t>
            </a:r>
            <a:endParaRPr lang="LID4096" dirty="0"/>
          </a:p>
        </p:txBody>
      </p:sp>
      <p:sp>
        <p:nvSpPr>
          <p:cNvPr id="13" name="Textfeld 12">
            <a:extLst>
              <a:ext uri="{FF2B5EF4-FFF2-40B4-BE49-F238E27FC236}">
                <a16:creationId xmlns:a16="http://schemas.microsoft.com/office/drawing/2014/main" id="{DBDEA01C-D539-7894-05F0-B518B2CDBFA5}"/>
              </a:ext>
            </a:extLst>
          </p:cNvPr>
          <p:cNvSpPr txBox="1"/>
          <p:nvPr/>
        </p:nvSpPr>
        <p:spPr>
          <a:xfrm>
            <a:off x="8530067" y="2948326"/>
            <a:ext cx="2660098" cy="646331"/>
          </a:xfrm>
          <a:prstGeom prst="rect">
            <a:avLst/>
          </a:prstGeom>
          <a:solidFill>
            <a:schemeClr val="bg1"/>
          </a:solidFill>
        </p:spPr>
        <p:txBody>
          <a:bodyPr wrap="square" rtlCol="0">
            <a:spAutoFit/>
          </a:bodyPr>
          <a:lstStyle/>
          <a:p>
            <a:r>
              <a:rPr lang="de-DE" dirty="0" err="1"/>
              <a:t>Epilolar</a:t>
            </a:r>
            <a:br>
              <a:rPr lang="de-DE" dirty="0"/>
            </a:br>
            <a:r>
              <a:rPr lang="de-DE" dirty="0"/>
              <a:t>plane</a:t>
            </a:r>
            <a:endParaRPr lang="LID4096" dirty="0"/>
          </a:p>
        </p:txBody>
      </p:sp>
    </p:spTree>
    <p:extLst>
      <p:ext uri="{BB962C8B-B14F-4D97-AF65-F5344CB8AC3E}">
        <p14:creationId xmlns:p14="http://schemas.microsoft.com/office/powerpoint/2010/main" val="33026055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71B68AB-E683-6203-2D96-FBB9BE00278F}"/>
              </a:ext>
            </a:extLst>
          </p:cNvPr>
          <p:cNvSpPr>
            <a:spLocks noGrp="1"/>
          </p:cNvSpPr>
          <p:nvPr>
            <p:ph type="title"/>
          </p:nvPr>
        </p:nvSpPr>
        <p:spPr/>
        <p:txBody>
          <a:bodyPr/>
          <a:lstStyle/>
          <a:p>
            <a:r>
              <a:rPr lang="de-DE" dirty="0"/>
              <a:t>Support </a:t>
            </a:r>
            <a:r>
              <a:rPr lang="de-DE" dirty="0" err="1"/>
              <a:t>Window</a:t>
            </a:r>
            <a:endParaRPr lang="de-DE" dirty="0"/>
          </a:p>
        </p:txBody>
      </p:sp>
      <p:sp>
        <p:nvSpPr>
          <p:cNvPr id="3" name="Fußzeilenplatzhalter 2">
            <a:extLst>
              <a:ext uri="{FF2B5EF4-FFF2-40B4-BE49-F238E27FC236}">
                <a16:creationId xmlns:a16="http://schemas.microsoft.com/office/drawing/2014/main" id="{F160E2E0-B53D-B0A2-A8BD-7CB071B852D3}"/>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6814FC27-3233-3026-E926-AAD4C8823D42}"/>
              </a:ext>
            </a:extLst>
          </p:cNvPr>
          <p:cNvSpPr>
            <a:spLocks noGrp="1"/>
          </p:cNvSpPr>
          <p:nvPr>
            <p:ph type="sldNum" sz="quarter" idx="33"/>
          </p:nvPr>
        </p:nvSpPr>
        <p:spPr/>
        <p:txBody>
          <a:bodyPr/>
          <a:lstStyle/>
          <a:p>
            <a:fld id="{BA24374A-C3A8-471A-8837-3FC31668ABE5}" type="slidenum">
              <a:rPr lang="de-DE" smtClean="0"/>
              <a:pPr/>
              <a:t>31</a:t>
            </a:fld>
            <a:endParaRPr lang="de-DE" dirty="0"/>
          </a:p>
        </p:txBody>
      </p:sp>
      <p:sp>
        <p:nvSpPr>
          <p:cNvPr id="5" name="Textplatzhalter 4">
            <a:extLst>
              <a:ext uri="{FF2B5EF4-FFF2-40B4-BE49-F238E27FC236}">
                <a16:creationId xmlns:a16="http://schemas.microsoft.com/office/drawing/2014/main" id="{13CBF11C-26D8-6E5C-1EDF-ADF2DA95BDB7}"/>
              </a:ext>
            </a:extLst>
          </p:cNvPr>
          <p:cNvSpPr>
            <a:spLocks noGrp="1"/>
          </p:cNvSpPr>
          <p:nvPr>
            <p:ph type="body" sz="quarter" idx="21"/>
          </p:nvPr>
        </p:nvSpPr>
        <p:spPr/>
        <p:txBody>
          <a:bodyPr/>
          <a:lstStyle/>
          <a:p>
            <a:r>
              <a:rPr lang="de-DE" sz="1400" dirty="0"/>
              <a:t>Mixed Reality Technologies</a:t>
            </a:r>
            <a:endParaRPr lang="de-DE" dirty="0"/>
          </a:p>
        </p:txBody>
      </p:sp>
      <p:sp>
        <p:nvSpPr>
          <p:cNvPr id="6" name="Textplatzhalter 5">
            <a:extLst>
              <a:ext uri="{FF2B5EF4-FFF2-40B4-BE49-F238E27FC236}">
                <a16:creationId xmlns:a16="http://schemas.microsoft.com/office/drawing/2014/main" id="{0FB97192-E188-4CDB-DFAD-F0859D3660A2}"/>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12896C59-C412-3D4D-DF94-82343854F7D6}"/>
              </a:ext>
            </a:extLst>
          </p:cNvPr>
          <p:cNvSpPr>
            <a:spLocks noGrp="1"/>
          </p:cNvSpPr>
          <p:nvPr>
            <p:ph sz="quarter" idx="35"/>
          </p:nvPr>
        </p:nvSpPr>
        <p:spPr/>
        <p:txBody>
          <a:bodyPr/>
          <a:lstStyle/>
          <a:p>
            <a:endParaRPr lang="de-DE"/>
          </a:p>
        </p:txBody>
      </p:sp>
      <p:pic>
        <p:nvPicPr>
          <p:cNvPr id="8" name="Content Placeholder 29">
            <a:extLst>
              <a:ext uri="{FF2B5EF4-FFF2-40B4-BE49-F238E27FC236}">
                <a16:creationId xmlns:a16="http://schemas.microsoft.com/office/drawing/2014/main" id="{17ADD260-087B-F7AB-097D-1F9BD2F9F40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743200" y="2168526"/>
            <a:ext cx="6705600" cy="3648075"/>
          </a:xfrm>
          <a:prstGeom prst="rect">
            <a:avLst/>
          </a:prstGeom>
        </p:spPr>
      </p:pic>
      <p:pic>
        <p:nvPicPr>
          <p:cNvPr id="9" name="Content Placeholder 29">
            <a:extLst>
              <a:ext uri="{FF2B5EF4-FFF2-40B4-BE49-F238E27FC236}">
                <a16:creationId xmlns:a16="http://schemas.microsoft.com/office/drawing/2014/main" id="{E667092C-731C-BF0A-812C-A4DE904FAE4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743200" y="2168526"/>
            <a:ext cx="6705600" cy="3648075"/>
          </a:xfrm>
          <a:prstGeom prst="rect">
            <a:avLst/>
          </a:prstGeom>
        </p:spPr>
      </p:pic>
      <p:sp>
        <p:nvSpPr>
          <p:cNvPr id="10" name="Textfeld 9">
            <a:extLst>
              <a:ext uri="{FF2B5EF4-FFF2-40B4-BE49-F238E27FC236}">
                <a16:creationId xmlns:a16="http://schemas.microsoft.com/office/drawing/2014/main" id="{B29B0218-7FE1-6CCB-7AE3-68D9820EC93A}"/>
              </a:ext>
            </a:extLst>
          </p:cNvPr>
          <p:cNvSpPr txBox="1"/>
          <p:nvPr/>
        </p:nvSpPr>
        <p:spPr>
          <a:xfrm>
            <a:off x="3567447" y="2168526"/>
            <a:ext cx="1178417" cy="369332"/>
          </a:xfrm>
          <a:prstGeom prst="rect">
            <a:avLst/>
          </a:prstGeom>
          <a:solidFill>
            <a:schemeClr val="bg1"/>
          </a:solidFill>
        </p:spPr>
        <p:txBody>
          <a:bodyPr wrap="square" rtlCol="0">
            <a:spAutoFit/>
          </a:bodyPr>
          <a:lstStyle/>
          <a:p>
            <a:r>
              <a:rPr lang="de-DE" dirty="0"/>
              <a:t>Image A</a:t>
            </a:r>
            <a:endParaRPr lang="LID4096" dirty="0"/>
          </a:p>
        </p:txBody>
      </p:sp>
      <p:sp>
        <p:nvSpPr>
          <p:cNvPr id="11" name="Textfeld 10">
            <a:extLst>
              <a:ext uri="{FF2B5EF4-FFF2-40B4-BE49-F238E27FC236}">
                <a16:creationId xmlns:a16="http://schemas.microsoft.com/office/drawing/2014/main" id="{7ABFA95B-0BE5-D75D-8548-CE7FC767D51D}"/>
              </a:ext>
            </a:extLst>
          </p:cNvPr>
          <p:cNvSpPr txBox="1"/>
          <p:nvPr/>
        </p:nvSpPr>
        <p:spPr>
          <a:xfrm>
            <a:off x="5718220" y="2168526"/>
            <a:ext cx="2448259" cy="324000"/>
          </a:xfrm>
          <a:prstGeom prst="rect">
            <a:avLst/>
          </a:prstGeom>
          <a:solidFill>
            <a:schemeClr val="bg1"/>
          </a:solidFill>
        </p:spPr>
        <p:txBody>
          <a:bodyPr wrap="square" rtlCol="0">
            <a:spAutoFit/>
          </a:bodyPr>
          <a:lstStyle/>
          <a:p>
            <a:pPr algn="ctr"/>
            <a:r>
              <a:rPr lang="de-DE" dirty="0"/>
              <a:t>Image B</a:t>
            </a:r>
            <a:endParaRPr lang="LID4096" dirty="0"/>
          </a:p>
        </p:txBody>
      </p:sp>
      <p:sp>
        <p:nvSpPr>
          <p:cNvPr id="12" name="Textfeld 11">
            <a:extLst>
              <a:ext uri="{FF2B5EF4-FFF2-40B4-BE49-F238E27FC236}">
                <a16:creationId xmlns:a16="http://schemas.microsoft.com/office/drawing/2014/main" id="{A2386DB6-525D-A1AC-796B-4FA4219DBA45}"/>
              </a:ext>
            </a:extLst>
          </p:cNvPr>
          <p:cNvSpPr txBox="1"/>
          <p:nvPr/>
        </p:nvSpPr>
        <p:spPr>
          <a:xfrm>
            <a:off x="8530067" y="2948326"/>
            <a:ext cx="2660098" cy="646331"/>
          </a:xfrm>
          <a:prstGeom prst="rect">
            <a:avLst/>
          </a:prstGeom>
          <a:solidFill>
            <a:schemeClr val="bg1"/>
          </a:solidFill>
        </p:spPr>
        <p:txBody>
          <a:bodyPr wrap="square" rtlCol="0">
            <a:spAutoFit/>
          </a:bodyPr>
          <a:lstStyle/>
          <a:p>
            <a:r>
              <a:rPr lang="de-DE" dirty="0" err="1"/>
              <a:t>Epilolar</a:t>
            </a:r>
            <a:br>
              <a:rPr lang="de-DE" dirty="0"/>
            </a:br>
            <a:r>
              <a:rPr lang="de-DE" dirty="0"/>
              <a:t>plane</a:t>
            </a:r>
            <a:endParaRPr lang="LID4096" dirty="0"/>
          </a:p>
        </p:txBody>
      </p:sp>
    </p:spTree>
    <p:extLst>
      <p:ext uri="{BB962C8B-B14F-4D97-AF65-F5344CB8AC3E}">
        <p14:creationId xmlns:p14="http://schemas.microsoft.com/office/powerpoint/2010/main" val="30936390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C67028F-5983-BA6D-74CF-357C768DD01B}"/>
              </a:ext>
            </a:extLst>
          </p:cNvPr>
          <p:cNvSpPr>
            <a:spLocks noGrp="1"/>
          </p:cNvSpPr>
          <p:nvPr>
            <p:ph type="title"/>
          </p:nvPr>
        </p:nvSpPr>
        <p:spPr/>
        <p:txBody>
          <a:bodyPr/>
          <a:lstStyle/>
          <a:p>
            <a:endParaRPr lang="de-DE"/>
          </a:p>
        </p:txBody>
      </p:sp>
      <p:sp>
        <p:nvSpPr>
          <p:cNvPr id="3" name="Fußzeilenplatzhalter 2">
            <a:extLst>
              <a:ext uri="{FF2B5EF4-FFF2-40B4-BE49-F238E27FC236}">
                <a16:creationId xmlns:a16="http://schemas.microsoft.com/office/drawing/2014/main" id="{67BD26EB-9D46-7734-830D-4A28C867A0CC}"/>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6F6F1088-4B97-8357-1EA2-81A0F89E5B52}"/>
              </a:ext>
            </a:extLst>
          </p:cNvPr>
          <p:cNvSpPr>
            <a:spLocks noGrp="1"/>
          </p:cNvSpPr>
          <p:nvPr>
            <p:ph type="sldNum" sz="quarter" idx="33"/>
          </p:nvPr>
        </p:nvSpPr>
        <p:spPr/>
        <p:txBody>
          <a:bodyPr/>
          <a:lstStyle/>
          <a:p>
            <a:fld id="{BA24374A-C3A8-471A-8837-3FC31668ABE5}" type="slidenum">
              <a:rPr lang="de-DE" smtClean="0"/>
              <a:pPr/>
              <a:t>32</a:t>
            </a:fld>
            <a:endParaRPr lang="de-DE" dirty="0"/>
          </a:p>
        </p:txBody>
      </p:sp>
      <p:sp>
        <p:nvSpPr>
          <p:cNvPr id="5" name="Textplatzhalter 4">
            <a:extLst>
              <a:ext uri="{FF2B5EF4-FFF2-40B4-BE49-F238E27FC236}">
                <a16:creationId xmlns:a16="http://schemas.microsoft.com/office/drawing/2014/main" id="{20F0220F-8203-BD3C-A791-FD2C1DF6E195}"/>
              </a:ext>
            </a:extLst>
          </p:cNvPr>
          <p:cNvSpPr>
            <a:spLocks noGrp="1"/>
          </p:cNvSpPr>
          <p:nvPr>
            <p:ph type="body" sz="quarter" idx="21"/>
          </p:nvPr>
        </p:nvSpPr>
        <p:spPr/>
        <p:txBody>
          <a:bodyPr/>
          <a:lstStyle/>
          <a:p>
            <a:r>
              <a:rPr lang="de-DE" sz="1400" dirty="0"/>
              <a:t>Mixed Reality Technologies</a:t>
            </a:r>
            <a:endParaRPr lang="de-DE" dirty="0"/>
          </a:p>
        </p:txBody>
      </p:sp>
      <p:sp>
        <p:nvSpPr>
          <p:cNvPr id="6" name="Textplatzhalter 5">
            <a:extLst>
              <a:ext uri="{FF2B5EF4-FFF2-40B4-BE49-F238E27FC236}">
                <a16:creationId xmlns:a16="http://schemas.microsoft.com/office/drawing/2014/main" id="{0D57C5E4-A2DA-46D4-20FB-75C4730CA1D9}"/>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0507967E-5255-56FF-0F80-1083A1352449}"/>
              </a:ext>
            </a:extLst>
          </p:cNvPr>
          <p:cNvSpPr>
            <a:spLocks noGrp="1"/>
          </p:cNvSpPr>
          <p:nvPr>
            <p:ph sz="quarter" idx="35"/>
          </p:nvPr>
        </p:nvSpPr>
        <p:spPr/>
        <p:txBody>
          <a:bodyPr/>
          <a:lstStyle/>
          <a:p>
            <a:endParaRPr lang="de-DE"/>
          </a:p>
        </p:txBody>
      </p:sp>
      <p:grpSp>
        <p:nvGrpSpPr>
          <p:cNvPr id="8" name="Gruppieren 7">
            <a:extLst>
              <a:ext uri="{FF2B5EF4-FFF2-40B4-BE49-F238E27FC236}">
                <a16:creationId xmlns:a16="http://schemas.microsoft.com/office/drawing/2014/main" id="{AB67C8BB-6665-DEB9-9909-1FFBD6A5D4DB}"/>
              </a:ext>
            </a:extLst>
          </p:cNvPr>
          <p:cNvGrpSpPr/>
          <p:nvPr/>
        </p:nvGrpSpPr>
        <p:grpSpPr>
          <a:xfrm>
            <a:off x="0" y="0"/>
            <a:ext cx="12192000" cy="6308725"/>
            <a:chOff x="2045493" y="1425973"/>
            <a:chExt cx="8101806" cy="4557269"/>
          </a:xfrm>
        </p:grpSpPr>
        <p:pic>
          <p:nvPicPr>
            <p:cNvPr id="9" name="Picture 8" descr="A picture containing snow, wall&#10;&#10;Description generated with high confidence">
              <a:extLst>
                <a:ext uri="{FF2B5EF4-FFF2-40B4-BE49-F238E27FC236}">
                  <a16:creationId xmlns:a16="http://schemas.microsoft.com/office/drawing/2014/main" id="{78818CC5-5898-8E91-E1B1-6F6318EE8FC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096001" y="3704832"/>
              <a:ext cx="4050505" cy="2278409"/>
            </a:xfrm>
            <a:prstGeom prst="rect">
              <a:avLst/>
            </a:prstGeom>
          </p:spPr>
        </p:pic>
        <p:pic>
          <p:nvPicPr>
            <p:cNvPr id="10" name="IMAG0020_l">
              <a:hlinkClick r:id="" action="ppaction://media"/>
              <a:extLst>
                <a:ext uri="{FF2B5EF4-FFF2-40B4-BE49-F238E27FC236}">
                  <a16:creationId xmlns:a16="http://schemas.microsoft.com/office/drawing/2014/main" id="{61F49A43-AD39-D7A5-66B8-338B96571F8C}"/>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2046288" y="3704831"/>
              <a:ext cx="4050508" cy="2278411"/>
            </a:xfrm>
            <a:prstGeom prst="rect">
              <a:avLst/>
            </a:prstGeom>
          </p:spPr>
        </p:pic>
        <p:pic>
          <p:nvPicPr>
            <p:cNvPr id="11" name="IMAG0021_l">
              <a:hlinkClick r:id="" action="ppaction://media"/>
              <a:extLst>
                <a:ext uri="{FF2B5EF4-FFF2-40B4-BE49-F238E27FC236}">
                  <a16:creationId xmlns:a16="http://schemas.microsoft.com/office/drawing/2014/main" id="{1F1985AD-2AE0-D788-A971-17F71267B36A}"/>
                </a:ext>
              </a:extLst>
            </p:cNvPr>
            <p:cNvPicPr>
              <a:picLocks noChangeAspect="1"/>
            </p:cNvPicPr>
            <p:nvPr>
              <a:videoFile r:link="rId4"/>
              <p:extLst>
                <p:ext uri="{DAA4B4D4-6D71-4841-9C94-3DE7FCFB9230}">
                  <p14:media xmlns:p14="http://schemas.microsoft.com/office/powerpoint/2010/main" r:embed="rId3"/>
                </p:ext>
              </p:extLst>
            </p:nvPr>
          </p:nvPicPr>
          <p:blipFill>
            <a:blip r:embed="rId8"/>
            <a:stretch>
              <a:fillRect/>
            </a:stretch>
          </p:blipFill>
          <p:spPr>
            <a:xfrm>
              <a:off x="2045493" y="1426421"/>
              <a:ext cx="4050506" cy="2278410"/>
            </a:xfrm>
            <a:prstGeom prst="rect">
              <a:avLst/>
            </a:prstGeom>
          </p:spPr>
        </p:pic>
        <p:pic>
          <p:nvPicPr>
            <p:cNvPr id="12" name="Picture 6" descr="https://3.bp.blogspot.com/-WNhbFOvUK_Q/WIZrtcZ1eFI/AAAAAAAACsk/V7HNHog0JnMMvwY51QMPF1KTgAOcOl8dQCLcB/s1600/disp.jpg">
              <a:extLst>
                <a:ext uri="{FF2B5EF4-FFF2-40B4-BE49-F238E27FC236}">
                  <a16:creationId xmlns:a16="http://schemas.microsoft.com/office/drawing/2014/main" id="{F77F5D49-CAC0-29B1-3CFA-3C2C42BF25D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095999" y="1425973"/>
              <a:ext cx="4051300" cy="2278856"/>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97519036"/>
      </p:ext>
    </p:extLst>
  </p:cSld>
  <p:clrMapOvr>
    <a:masterClrMapping/>
  </p:clrMapOvr>
  <p:timing>
    <p:tnLst>
      <p:par>
        <p:cTn id="1" dur="indefinite" restart="never" nodeType="tmRoot">
          <p:childTnLst>
            <p:video>
              <p:cMediaNode vol="80000">
                <p:cTn id="2" repeatCount="indefinite" fill="remove" display="0">
                  <p:stCondLst>
                    <p:cond delay="indefinite"/>
                  </p:stCondLst>
                </p:cTn>
                <p:tgtEl>
                  <p:spTgt spid="11"/>
                </p:tgtEl>
              </p:cMediaNode>
            </p:video>
            <p:video>
              <p:cMediaNode vol="80000">
                <p:cTn id="3" repeatCount="indefinite" fill="remove" display="0">
                  <p:stCondLst>
                    <p:cond delay="indefinite"/>
                  </p:stCondLst>
                </p:cTn>
                <p:tgtEl>
                  <p:spTgt spid="10"/>
                </p:tgtEl>
              </p:cMediaNode>
            </p:vide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F67EA36-DF41-CA39-E386-5256F298D816}"/>
              </a:ext>
            </a:extLst>
          </p:cNvPr>
          <p:cNvSpPr>
            <a:spLocks noGrp="1"/>
          </p:cNvSpPr>
          <p:nvPr>
            <p:ph type="title"/>
          </p:nvPr>
        </p:nvSpPr>
        <p:spPr/>
        <p:txBody>
          <a:bodyPr/>
          <a:lstStyle/>
          <a:p>
            <a:r>
              <a:rPr lang="de-DE" dirty="0" err="1"/>
              <a:t>Correspondence</a:t>
            </a:r>
            <a:endParaRPr lang="de-DE" dirty="0"/>
          </a:p>
        </p:txBody>
      </p:sp>
      <p:sp>
        <p:nvSpPr>
          <p:cNvPr id="3" name="Fußzeilenplatzhalter 2">
            <a:extLst>
              <a:ext uri="{FF2B5EF4-FFF2-40B4-BE49-F238E27FC236}">
                <a16:creationId xmlns:a16="http://schemas.microsoft.com/office/drawing/2014/main" id="{927D00F2-7783-BF43-F7D2-AAA8C2C70A70}"/>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606E2437-E3A4-C8CD-6871-94D63CB7A89C}"/>
              </a:ext>
            </a:extLst>
          </p:cNvPr>
          <p:cNvSpPr>
            <a:spLocks noGrp="1"/>
          </p:cNvSpPr>
          <p:nvPr>
            <p:ph type="sldNum" sz="quarter" idx="28"/>
          </p:nvPr>
        </p:nvSpPr>
        <p:spPr/>
        <p:txBody>
          <a:bodyPr/>
          <a:lstStyle/>
          <a:p>
            <a:fld id="{BA24374A-C3A8-471A-8837-3FC31668ABE5}" type="slidenum">
              <a:rPr lang="de-DE" smtClean="0"/>
              <a:pPr/>
              <a:t>33</a:t>
            </a:fld>
            <a:endParaRPr lang="de-DE" dirty="0"/>
          </a:p>
        </p:txBody>
      </p:sp>
      <p:sp>
        <p:nvSpPr>
          <p:cNvPr id="8" name="Textplatzhalter 7">
            <a:extLst>
              <a:ext uri="{FF2B5EF4-FFF2-40B4-BE49-F238E27FC236}">
                <a16:creationId xmlns:a16="http://schemas.microsoft.com/office/drawing/2014/main" id="{FCDA84D4-7B02-41E2-E615-EC534B340E9B}"/>
              </a:ext>
            </a:extLst>
          </p:cNvPr>
          <p:cNvSpPr>
            <a:spLocks noGrp="1"/>
          </p:cNvSpPr>
          <p:nvPr>
            <p:ph type="body" sz="quarter" idx="21"/>
          </p:nvPr>
        </p:nvSpPr>
        <p:spPr/>
        <p:txBody>
          <a:bodyPr/>
          <a:lstStyle/>
          <a:p>
            <a:r>
              <a:rPr lang="de-DE" sz="1400" dirty="0"/>
              <a:t>Mixed Reality Technologies</a:t>
            </a:r>
            <a:endParaRPr lang="de-DE" dirty="0"/>
          </a:p>
        </p:txBody>
      </p:sp>
      <p:sp>
        <p:nvSpPr>
          <p:cNvPr id="6" name="Textplatzhalter 5">
            <a:extLst>
              <a:ext uri="{FF2B5EF4-FFF2-40B4-BE49-F238E27FC236}">
                <a16:creationId xmlns:a16="http://schemas.microsoft.com/office/drawing/2014/main" id="{FF339132-DC18-9B66-B065-210CF3B51EB4}"/>
              </a:ext>
            </a:extLst>
          </p:cNvPr>
          <p:cNvSpPr>
            <a:spLocks noGrp="1"/>
          </p:cNvSpPr>
          <p:nvPr>
            <p:ph type="body" sz="quarter" idx="29"/>
          </p:nvPr>
        </p:nvSpPr>
        <p:spPr/>
        <p:txBody>
          <a:bodyPr>
            <a:normAutofit/>
          </a:bodyPr>
          <a:lstStyle/>
          <a:p>
            <a:r>
              <a:rPr lang="en-US" b="1" dirty="0">
                <a:solidFill>
                  <a:schemeClr val="accent1"/>
                </a:solidFill>
              </a:rPr>
              <a:t>Local procedures</a:t>
            </a:r>
          </a:p>
          <a:p>
            <a:pPr lvl="1"/>
            <a:r>
              <a:rPr lang="en-US" dirty="0"/>
              <a:t>Basically based on the "naïve" comparison (WTA)</a:t>
            </a:r>
          </a:p>
          <a:p>
            <a:pPr lvl="1"/>
            <a:r>
              <a:rPr lang="en-US" dirty="0"/>
              <a:t>Calculate for a limited area of the image</a:t>
            </a:r>
          </a:p>
          <a:p>
            <a:pPr lvl="1"/>
            <a:r>
              <a:rPr lang="en-US" dirty="0"/>
              <a:t>Smooth/filtered to avoid ambiguity</a:t>
            </a:r>
          </a:p>
          <a:p>
            <a:pPr lvl="1"/>
            <a:r>
              <a:rPr lang="en-US" dirty="0"/>
              <a:t>Examples: Block Matching, Support Window, Gradient-based Optimization, Local Feature Matching</a:t>
            </a:r>
          </a:p>
          <a:p>
            <a:r>
              <a:rPr lang="en-US" b="1" dirty="0">
                <a:solidFill>
                  <a:schemeClr val="accent1"/>
                </a:solidFill>
              </a:rPr>
              <a:t>Global (and semi-global) procedures</a:t>
            </a:r>
          </a:p>
          <a:p>
            <a:pPr lvl="1"/>
            <a:r>
              <a:rPr lang="en-US" dirty="0"/>
              <a:t>Disparity comparisons across the entire image pairs</a:t>
            </a:r>
          </a:p>
          <a:p>
            <a:pPr lvl="1"/>
            <a:r>
              <a:rPr lang="en-US" dirty="0"/>
              <a:t>Minimize a cost function</a:t>
            </a:r>
          </a:p>
          <a:p>
            <a:pPr lvl="1"/>
            <a:r>
              <a:rPr lang="en-US" dirty="0"/>
              <a:t>Examples: Graph Cuts, Nonlinear Diffusion, Belief Propagation, Deep Reconstruction</a:t>
            </a:r>
            <a:endParaRPr lang="de-DE" dirty="0"/>
          </a:p>
        </p:txBody>
      </p:sp>
    </p:spTree>
    <p:extLst>
      <p:ext uri="{BB962C8B-B14F-4D97-AF65-F5344CB8AC3E}">
        <p14:creationId xmlns:p14="http://schemas.microsoft.com/office/powerpoint/2010/main" val="9641862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el 7">
            <a:extLst>
              <a:ext uri="{FF2B5EF4-FFF2-40B4-BE49-F238E27FC236}">
                <a16:creationId xmlns:a16="http://schemas.microsoft.com/office/drawing/2014/main" id="{6C39555F-0FCE-A0F3-8E71-AC748B7B02AC}"/>
              </a:ext>
            </a:extLst>
          </p:cNvPr>
          <p:cNvSpPr>
            <a:spLocks noGrp="1"/>
          </p:cNvSpPr>
          <p:nvPr>
            <p:ph type="title"/>
          </p:nvPr>
        </p:nvSpPr>
        <p:spPr/>
        <p:txBody>
          <a:bodyPr/>
          <a:lstStyle/>
          <a:p>
            <a:r>
              <a:rPr lang="en-US" dirty="0"/>
              <a:t>Deep Reconstruction</a:t>
            </a:r>
            <a:endParaRPr lang="de-DE" dirty="0"/>
          </a:p>
        </p:txBody>
      </p:sp>
      <p:sp>
        <p:nvSpPr>
          <p:cNvPr id="3" name="Fußzeilenplatzhalter 2">
            <a:extLst>
              <a:ext uri="{FF2B5EF4-FFF2-40B4-BE49-F238E27FC236}">
                <a16:creationId xmlns:a16="http://schemas.microsoft.com/office/drawing/2014/main" id="{503A622F-154C-BB36-8DB4-D3A2126AE869}"/>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EE1C9EF6-9FC3-2F43-2E65-E35E049DBEA5}"/>
              </a:ext>
            </a:extLst>
          </p:cNvPr>
          <p:cNvSpPr>
            <a:spLocks noGrp="1"/>
          </p:cNvSpPr>
          <p:nvPr>
            <p:ph type="sldNum" sz="quarter" idx="33"/>
          </p:nvPr>
        </p:nvSpPr>
        <p:spPr/>
        <p:txBody>
          <a:bodyPr/>
          <a:lstStyle/>
          <a:p>
            <a:fld id="{BA24374A-C3A8-471A-8837-3FC31668ABE5}" type="slidenum">
              <a:rPr lang="de-DE" smtClean="0"/>
              <a:pPr/>
              <a:t>34</a:t>
            </a:fld>
            <a:endParaRPr lang="de-DE" dirty="0"/>
          </a:p>
        </p:txBody>
      </p:sp>
      <p:sp>
        <p:nvSpPr>
          <p:cNvPr id="9" name="Textplatzhalter 8">
            <a:extLst>
              <a:ext uri="{FF2B5EF4-FFF2-40B4-BE49-F238E27FC236}">
                <a16:creationId xmlns:a16="http://schemas.microsoft.com/office/drawing/2014/main" id="{8922994E-955E-EC29-824A-75982B73FB6B}"/>
              </a:ext>
            </a:extLst>
          </p:cNvPr>
          <p:cNvSpPr>
            <a:spLocks noGrp="1"/>
          </p:cNvSpPr>
          <p:nvPr>
            <p:ph type="body" sz="quarter" idx="21"/>
          </p:nvPr>
        </p:nvSpPr>
        <p:spPr/>
        <p:txBody>
          <a:bodyPr/>
          <a:lstStyle/>
          <a:p>
            <a:r>
              <a:rPr lang="de-DE" sz="1400" dirty="0"/>
              <a:t>Mixed Reality Technologies</a:t>
            </a:r>
            <a:endParaRPr lang="de-DE" dirty="0"/>
          </a:p>
        </p:txBody>
      </p:sp>
      <p:sp>
        <p:nvSpPr>
          <p:cNvPr id="6" name="Textplatzhalter 5">
            <a:extLst>
              <a:ext uri="{FF2B5EF4-FFF2-40B4-BE49-F238E27FC236}">
                <a16:creationId xmlns:a16="http://schemas.microsoft.com/office/drawing/2014/main" id="{C774D815-BF98-9469-9882-56B9F2649AA3}"/>
              </a:ext>
            </a:extLst>
          </p:cNvPr>
          <p:cNvSpPr>
            <a:spLocks noGrp="1"/>
          </p:cNvSpPr>
          <p:nvPr>
            <p:ph type="body" sz="quarter" idx="34"/>
          </p:nvPr>
        </p:nvSpPr>
        <p:spPr>
          <a:xfrm>
            <a:off x="695325" y="1449388"/>
            <a:ext cx="6148237" cy="4056061"/>
          </a:xfrm>
        </p:spPr>
        <p:txBody>
          <a:bodyPr/>
          <a:lstStyle/>
          <a:p>
            <a:r>
              <a:rPr lang="en-US" dirty="0"/>
              <a:t>Reconstruction of depth images
Neural networks are trained by single and depth image pairs
Through transferred learning, the developed models can generate suitable depth images for new individual images in real time.</a:t>
            </a:r>
            <a:endParaRPr lang="de-DE" dirty="0"/>
          </a:p>
        </p:txBody>
      </p:sp>
      <p:sp>
        <p:nvSpPr>
          <p:cNvPr id="10" name="Inhaltsplatzhalter 9">
            <a:extLst>
              <a:ext uri="{FF2B5EF4-FFF2-40B4-BE49-F238E27FC236}">
                <a16:creationId xmlns:a16="http://schemas.microsoft.com/office/drawing/2014/main" id="{4094320C-9501-0582-EBAD-76EA0A37128D}"/>
              </a:ext>
            </a:extLst>
          </p:cNvPr>
          <p:cNvSpPr>
            <a:spLocks noGrp="1"/>
          </p:cNvSpPr>
          <p:nvPr>
            <p:ph sz="quarter" idx="35"/>
          </p:nvPr>
        </p:nvSpPr>
        <p:spPr/>
        <p:txBody>
          <a:bodyPr/>
          <a:lstStyle/>
          <a:p>
            <a:r>
              <a:rPr lang="en-US" sz="1000" dirty="0"/>
              <a:t>Nidhi Chahal, Meghna </a:t>
            </a:r>
            <a:r>
              <a:rPr lang="en-US" sz="1000" dirty="0" err="1"/>
              <a:t>Pippal</a:t>
            </a:r>
            <a:r>
              <a:rPr lang="en-US" sz="1000" dirty="0"/>
              <a:t>, and </a:t>
            </a:r>
            <a:r>
              <a:rPr lang="en-US" sz="1000" dirty="0" err="1"/>
              <a:t>Santanu</a:t>
            </a:r>
            <a:r>
              <a:rPr lang="en-US" sz="1000" dirty="0"/>
              <a:t> Chaudhury. 2016. Depth estimation from single image using machine learning techniques. In Proceedings of the Tenth Indian Conference on Computer Vision, Graphics and Image Processing (ICVGIP '16). ACM, New York, NY, USA, , Article 19 , 8 pages. DOI: https://doi.org/10.1145/3009977.3010019</a:t>
            </a:r>
          </a:p>
        </p:txBody>
      </p:sp>
      <p:pic>
        <p:nvPicPr>
          <p:cNvPr id="7" name="Picture 4">
            <a:extLst>
              <a:ext uri="{FF2B5EF4-FFF2-40B4-BE49-F238E27FC236}">
                <a16:creationId xmlns:a16="http://schemas.microsoft.com/office/drawing/2014/main" id="{A2F519D5-DB9D-A2C1-B986-E170A0896402}"/>
              </a:ext>
            </a:extLst>
          </p:cNvPr>
          <p:cNvPicPr>
            <a:picLocks noChangeAspect="1"/>
          </p:cNvPicPr>
          <p:nvPr/>
        </p:nvPicPr>
        <p:blipFill>
          <a:blip r:embed="rId2"/>
          <a:stretch>
            <a:fillRect/>
          </a:stretch>
        </p:blipFill>
        <p:spPr>
          <a:xfrm>
            <a:off x="7519327" y="1012613"/>
            <a:ext cx="4375493" cy="4671058"/>
          </a:xfrm>
          <a:prstGeom prst="rect">
            <a:avLst/>
          </a:prstGeom>
        </p:spPr>
      </p:pic>
    </p:spTree>
    <p:extLst>
      <p:ext uri="{BB962C8B-B14F-4D97-AF65-F5344CB8AC3E}">
        <p14:creationId xmlns:p14="http://schemas.microsoft.com/office/powerpoint/2010/main" val="31892197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FB63237-1648-0AA9-1BD9-DF8068768250}"/>
              </a:ext>
            </a:extLst>
          </p:cNvPr>
          <p:cNvSpPr>
            <a:spLocks noGrp="1"/>
          </p:cNvSpPr>
          <p:nvPr>
            <p:ph type="title"/>
          </p:nvPr>
        </p:nvSpPr>
        <p:spPr/>
        <p:txBody>
          <a:bodyPr/>
          <a:lstStyle/>
          <a:p>
            <a:r>
              <a:rPr lang="de-DE" dirty="0"/>
              <a:t>SLAM Problem</a:t>
            </a:r>
          </a:p>
        </p:txBody>
      </p:sp>
      <p:sp>
        <p:nvSpPr>
          <p:cNvPr id="3" name="Fußzeilenplatzhalter 2">
            <a:extLst>
              <a:ext uri="{FF2B5EF4-FFF2-40B4-BE49-F238E27FC236}">
                <a16:creationId xmlns:a16="http://schemas.microsoft.com/office/drawing/2014/main" id="{0AF951AC-435F-FE14-DFA8-CC5DBC0CAD5A}"/>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2827763D-8573-5A6C-F262-8659FF6B4EFA}"/>
              </a:ext>
            </a:extLst>
          </p:cNvPr>
          <p:cNvSpPr>
            <a:spLocks noGrp="1"/>
          </p:cNvSpPr>
          <p:nvPr>
            <p:ph type="sldNum" sz="quarter" idx="33"/>
          </p:nvPr>
        </p:nvSpPr>
        <p:spPr/>
        <p:txBody>
          <a:bodyPr/>
          <a:lstStyle/>
          <a:p>
            <a:fld id="{BA24374A-C3A8-471A-8837-3FC31668ABE5}" type="slidenum">
              <a:rPr lang="de-DE" smtClean="0"/>
              <a:pPr/>
              <a:t>35</a:t>
            </a:fld>
            <a:endParaRPr lang="de-DE" dirty="0"/>
          </a:p>
        </p:txBody>
      </p:sp>
      <p:sp>
        <p:nvSpPr>
          <p:cNvPr id="5" name="Textplatzhalter 4">
            <a:extLst>
              <a:ext uri="{FF2B5EF4-FFF2-40B4-BE49-F238E27FC236}">
                <a16:creationId xmlns:a16="http://schemas.microsoft.com/office/drawing/2014/main" id="{E030E526-1A8C-58AB-5DCC-5F4314215412}"/>
              </a:ext>
            </a:extLst>
          </p:cNvPr>
          <p:cNvSpPr>
            <a:spLocks noGrp="1"/>
          </p:cNvSpPr>
          <p:nvPr>
            <p:ph type="body" sz="quarter" idx="21"/>
          </p:nvPr>
        </p:nvSpPr>
        <p:spPr/>
        <p:txBody>
          <a:bodyPr/>
          <a:lstStyle/>
          <a:p>
            <a:r>
              <a:rPr lang="de-DE" sz="1400" dirty="0"/>
              <a:t>Mixed Reality Technologies</a:t>
            </a:r>
            <a:endParaRPr lang="de-DE" dirty="0"/>
          </a:p>
        </p:txBody>
      </p:sp>
      <p:sp>
        <p:nvSpPr>
          <p:cNvPr id="6" name="Textplatzhalter 5">
            <a:extLst>
              <a:ext uri="{FF2B5EF4-FFF2-40B4-BE49-F238E27FC236}">
                <a16:creationId xmlns:a16="http://schemas.microsoft.com/office/drawing/2014/main" id="{44632C54-2C53-BA38-8375-BD3C6D6FB323}"/>
              </a:ext>
            </a:extLst>
          </p:cNvPr>
          <p:cNvSpPr>
            <a:spLocks noGrp="1"/>
          </p:cNvSpPr>
          <p:nvPr>
            <p:ph type="body" sz="quarter" idx="34"/>
          </p:nvPr>
        </p:nvSpPr>
        <p:spPr/>
        <p:txBody>
          <a:bodyPr/>
          <a:lstStyle/>
          <a:p>
            <a:r>
              <a:rPr lang="en-US" dirty="0"/>
              <a:t>Virtual and real objects must be properly matched, otherwise the illusion that they coexist will be broken</a:t>
            </a:r>
          </a:p>
          <a:p>
            <a:pPr lvl="1"/>
            <a:r>
              <a:rPr lang="en-US" dirty="0"/>
              <a:t>in particular, the movement of the device must be known</a:t>
            </a:r>
          </a:p>
          <a:p>
            <a:r>
              <a:rPr lang="en-US" b="1" dirty="0">
                <a:solidFill>
                  <a:schemeClr val="accent1"/>
                </a:solidFill>
              </a:rPr>
              <a:t>S</a:t>
            </a:r>
            <a:r>
              <a:rPr lang="en-US" dirty="0"/>
              <a:t>imultaneous </a:t>
            </a:r>
            <a:r>
              <a:rPr lang="en-US" b="1" dirty="0">
                <a:solidFill>
                  <a:schemeClr val="accent1"/>
                </a:solidFill>
              </a:rPr>
              <a:t>L</a:t>
            </a:r>
            <a:r>
              <a:rPr lang="en-US" dirty="0"/>
              <a:t>ocalization </a:t>
            </a:r>
            <a:r>
              <a:rPr lang="en-US" b="1" dirty="0">
                <a:solidFill>
                  <a:schemeClr val="accent1"/>
                </a:solidFill>
              </a:rPr>
              <a:t>A</a:t>
            </a:r>
            <a:r>
              <a:rPr lang="en-US" dirty="0"/>
              <a:t>nd </a:t>
            </a:r>
            <a:r>
              <a:rPr lang="en-US" b="1" dirty="0">
                <a:solidFill>
                  <a:schemeClr val="accent1"/>
                </a:solidFill>
              </a:rPr>
              <a:t>M</a:t>
            </a:r>
            <a:r>
              <a:rPr lang="en-US" dirty="0"/>
              <a:t>apping</a:t>
            </a:r>
            <a:endParaRPr lang="de-DE" dirty="0"/>
          </a:p>
        </p:txBody>
      </p:sp>
      <p:sp>
        <p:nvSpPr>
          <p:cNvPr id="7" name="Inhaltsplatzhalter 6">
            <a:extLst>
              <a:ext uri="{FF2B5EF4-FFF2-40B4-BE49-F238E27FC236}">
                <a16:creationId xmlns:a16="http://schemas.microsoft.com/office/drawing/2014/main" id="{2AE12053-7A67-0E69-6E03-B49258A15023}"/>
              </a:ext>
            </a:extLst>
          </p:cNvPr>
          <p:cNvSpPr>
            <a:spLocks noGrp="1"/>
          </p:cNvSpPr>
          <p:nvPr>
            <p:ph sz="quarter" idx="35"/>
          </p:nvPr>
        </p:nvSpPr>
        <p:spPr/>
        <p:txBody>
          <a:bodyPr/>
          <a:lstStyle/>
          <a:p>
            <a:endParaRPr lang="de-DE"/>
          </a:p>
        </p:txBody>
      </p:sp>
      <p:grpSp>
        <p:nvGrpSpPr>
          <p:cNvPr id="8" name="Gruppieren 7">
            <a:extLst>
              <a:ext uri="{FF2B5EF4-FFF2-40B4-BE49-F238E27FC236}">
                <a16:creationId xmlns:a16="http://schemas.microsoft.com/office/drawing/2014/main" id="{D491C6DE-84B5-68E3-8DB3-7CCB9214A3D7}"/>
              </a:ext>
            </a:extLst>
          </p:cNvPr>
          <p:cNvGrpSpPr/>
          <p:nvPr/>
        </p:nvGrpSpPr>
        <p:grpSpPr>
          <a:xfrm>
            <a:off x="3205322" y="3600415"/>
            <a:ext cx="4666493" cy="2128097"/>
            <a:chOff x="3211350" y="1120351"/>
            <a:chExt cx="4666493" cy="2128097"/>
          </a:xfrm>
        </p:grpSpPr>
        <p:sp>
          <p:nvSpPr>
            <p:cNvPr id="9" name="Rechteck 8">
              <a:extLst>
                <a:ext uri="{FF2B5EF4-FFF2-40B4-BE49-F238E27FC236}">
                  <a16:creationId xmlns:a16="http://schemas.microsoft.com/office/drawing/2014/main" id="{8B1883A7-F4F3-D764-4FBA-ECAC205D274C}"/>
                </a:ext>
              </a:extLst>
            </p:cNvPr>
            <p:cNvSpPr/>
            <p:nvPr/>
          </p:nvSpPr>
          <p:spPr>
            <a:xfrm>
              <a:off x="3737033" y="1120351"/>
              <a:ext cx="4140810" cy="2128097"/>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0" name="Textfeld 9">
              <a:extLst>
                <a:ext uri="{FF2B5EF4-FFF2-40B4-BE49-F238E27FC236}">
                  <a16:creationId xmlns:a16="http://schemas.microsoft.com/office/drawing/2014/main" id="{780EC2AE-98DE-F89D-3689-002A232D1A3B}"/>
                </a:ext>
              </a:extLst>
            </p:cNvPr>
            <p:cNvSpPr txBox="1"/>
            <p:nvPr/>
          </p:nvSpPr>
          <p:spPr>
            <a:xfrm>
              <a:off x="3211350" y="1120351"/>
              <a:ext cx="4140810" cy="212809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de-DE" sz="2000" kern="1200" dirty="0" err="1"/>
                <a:t>Self</a:t>
              </a:r>
              <a:br>
                <a:rPr lang="de-DE" sz="2000" kern="1200" dirty="0"/>
              </a:br>
              <a:r>
                <a:rPr lang="de-DE" sz="2000" kern="1200" dirty="0" err="1"/>
                <a:t>localization</a:t>
              </a:r>
              <a:br>
                <a:rPr lang="de-DE" sz="2000" kern="1200" dirty="0"/>
              </a:br>
              <a:r>
                <a:rPr lang="de-DE" sz="2000" kern="1200" dirty="0"/>
                <a:t>(</a:t>
              </a:r>
              <a:r>
                <a:rPr lang="de-DE" sz="2000" kern="1200" dirty="0" err="1"/>
                <a:t>tracking</a:t>
              </a:r>
              <a:r>
                <a:rPr lang="de-DE" sz="2000" kern="1200" dirty="0"/>
                <a:t>)</a:t>
              </a:r>
              <a:endParaRPr lang="en-US" sz="2000" kern="1200" dirty="0"/>
            </a:p>
          </p:txBody>
        </p:sp>
      </p:grpSp>
      <p:sp>
        <p:nvSpPr>
          <p:cNvPr id="11" name="Pfeil: gebogen 10">
            <a:extLst>
              <a:ext uri="{FF2B5EF4-FFF2-40B4-BE49-F238E27FC236}">
                <a16:creationId xmlns:a16="http://schemas.microsoft.com/office/drawing/2014/main" id="{45D841E1-29F1-6AD9-70B9-ABE02829059B}"/>
              </a:ext>
            </a:extLst>
          </p:cNvPr>
          <p:cNvSpPr/>
          <p:nvPr/>
        </p:nvSpPr>
        <p:spPr>
          <a:xfrm>
            <a:off x="2747582" y="3365910"/>
            <a:ext cx="2597110" cy="2597110"/>
          </a:xfrm>
          <a:prstGeom prst="circularArrow">
            <a:avLst>
              <a:gd name="adj1" fmla="val 9488"/>
              <a:gd name="adj2" fmla="val 685460"/>
              <a:gd name="adj3" fmla="val 7848315"/>
              <a:gd name="adj4" fmla="val 2266224"/>
              <a:gd name="adj5" fmla="val 1107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2" name="Pfeil: gebogen 11">
            <a:extLst>
              <a:ext uri="{FF2B5EF4-FFF2-40B4-BE49-F238E27FC236}">
                <a16:creationId xmlns:a16="http://schemas.microsoft.com/office/drawing/2014/main" id="{84796C5D-B64D-4727-BC0B-CC4A50486EFC}"/>
              </a:ext>
            </a:extLst>
          </p:cNvPr>
          <p:cNvSpPr/>
          <p:nvPr/>
        </p:nvSpPr>
        <p:spPr>
          <a:xfrm>
            <a:off x="2747582" y="3365910"/>
            <a:ext cx="2597110" cy="2597110"/>
          </a:xfrm>
          <a:prstGeom prst="circularArrow">
            <a:avLst>
              <a:gd name="adj1" fmla="val 9488"/>
              <a:gd name="adj2" fmla="val 685460"/>
              <a:gd name="adj3" fmla="val 18648315"/>
              <a:gd name="adj4" fmla="val 13066224"/>
              <a:gd name="adj5" fmla="val 1107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3" name="Pfeil: nach rechts 12">
            <a:extLst>
              <a:ext uri="{FF2B5EF4-FFF2-40B4-BE49-F238E27FC236}">
                <a16:creationId xmlns:a16="http://schemas.microsoft.com/office/drawing/2014/main" id="{05578E4D-DE99-FF2C-8C0A-BD3186CB963B}"/>
              </a:ext>
            </a:extLst>
          </p:cNvPr>
          <p:cNvSpPr/>
          <p:nvPr/>
        </p:nvSpPr>
        <p:spPr>
          <a:xfrm rot="10800000">
            <a:off x="6199610" y="4180868"/>
            <a:ext cx="1295400" cy="845820"/>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aphicFrame>
        <p:nvGraphicFramePr>
          <p:cNvPr id="14" name="Inhaltsplatzhalter 3">
            <a:extLst>
              <a:ext uri="{FF2B5EF4-FFF2-40B4-BE49-F238E27FC236}">
                <a16:creationId xmlns:a16="http://schemas.microsoft.com/office/drawing/2014/main" id="{A49999EE-0181-C118-3339-37B7D3E9E1E6}"/>
              </a:ext>
            </a:extLst>
          </p:cNvPr>
          <p:cNvGraphicFramePr>
            <a:graphicFrameLocks/>
          </p:cNvGraphicFramePr>
          <p:nvPr>
            <p:extLst>
              <p:ext uri="{D42A27DB-BD31-4B8C-83A1-F6EECF244321}">
                <p14:modId xmlns:p14="http://schemas.microsoft.com/office/powerpoint/2010/main" val="3743515346"/>
              </p:ext>
            </p:extLst>
          </p:nvPr>
        </p:nvGraphicFramePr>
        <p:xfrm>
          <a:off x="6626383" y="2764205"/>
          <a:ext cx="4658837" cy="31016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Rechteck 14">
            <a:extLst>
              <a:ext uri="{FF2B5EF4-FFF2-40B4-BE49-F238E27FC236}">
                <a16:creationId xmlns:a16="http://schemas.microsoft.com/office/drawing/2014/main" id="{7516017C-6EA3-EF7B-F83C-608BE3E7B83C}"/>
              </a:ext>
            </a:extLst>
          </p:cNvPr>
          <p:cNvSpPr/>
          <p:nvPr/>
        </p:nvSpPr>
        <p:spPr>
          <a:xfrm>
            <a:off x="8976964" y="4481027"/>
            <a:ext cx="1203107" cy="1249679"/>
          </a:xfrm>
          <a:prstGeom prst="rect">
            <a:avLst/>
          </a:prstGeom>
          <a:noFill/>
          <a:ln w="76200">
            <a:solidFill>
              <a:srgbClr val="E5231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6" name="Textfeld 15">
            <a:extLst>
              <a:ext uri="{FF2B5EF4-FFF2-40B4-BE49-F238E27FC236}">
                <a16:creationId xmlns:a16="http://schemas.microsoft.com/office/drawing/2014/main" id="{798E6732-206A-14B1-2C50-70DF9505E381}"/>
              </a:ext>
            </a:extLst>
          </p:cNvPr>
          <p:cNvSpPr txBox="1"/>
          <p:nvPr/>
        </p:nvSpPr>
        <p:spPr>
          <a:xfrm>
            <a:off x="9263475" y="2891941"/>
            <a:ext cx="2785774" cy="1170953"/>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40640" tIns="40640" rIns="40640" bIns="40640" numCol="1" spcCol="1270" anchor="ctr" anchorCtr="0">
            <a:noAutofit/>
          </a:bodyPr>
          <a:lstStyle/>
          <a:p>
            <a:pPr lvl="0" defTabSz="1422400">
              <a:lnSpc>
                <a:spcPct val="90000"/>
              </a:lnSpc>
              <a:spcBef>
                <a:spcPct val="0"/>
              </a:spcBef>
              <a:spcAft>
                <a:spcPct val="35000"/>
              </a:spcAft>
            </a:pPr>
            <a:r>
              <a:rPr lang="de-DE" dirty="0"/>
              <a:t>Tracking </a:t>
            </a:r>
            <a:r>
              <a:rPr lang="de-DE" dirty="0" err="1"/>
              <a:t>sensors</a:t>
            </a:r>
            <a:r>
              <a:rPr lang="de-DE" dirty="0"/>
              <a:t> </a:t>
            </a:r>
            <a:r>
              <a:rPr lang="de-DE" dirty="0" err="1"/>
              <a:t>for</a:t>
            </a:r>
            <a:r>
              <a:rPr lang="de-DE" dirty="0"/>
              <a:t> multiple </a:t>
            </a:r>
            <a:r>
              <a:rPr lang="de-DE" dirty="0" err="1"/>
              <a:t>sources</a:t>
            </a:r>
            <a:r>
              <a:rPr lang="de-DE" dirty="0"/>
              <a:t>:</a:t>
            </a:r>
          </a:p>
          <a:p>
            <a:pPr lvl="0" defTabSz="1422400">
              <a:lnSpc>
                <a:spcPct val="90000"/>
              </a:lnSpc>
              <a:spcBef>
                <a:spcPct val="0"/>
              </a:spcBef>
              <a:spcAft>
                <a:spcPct val="35000"/>
              </a:spcAft>
            </a:pPr>
            <a:r>
              <a:rPr lang="de-DE" b="1" dirty="0">
                <a:solidFill>
                  <a:schemeClr val="accent1"/>
                </a:solidFill>
              </a:rPr>
              <a:t>Sensor Fusion</a:t>
            </a:r>
            <a:endParaRPr lang="en-US" sz="2000" kern="1200" dirty="0"/>
          </a:p>
        </p:txBody>
      </p:sp>
      <p:sp>
        <p:nvSpPr>
          <p:cNvPr id="17" name="Textfeld 16">
            <a:extLst>
              <a:ext uri="{FF2B5EF4-FFF2-40B4-BE49-F238E27FC236}">
                <a16:creationId xmlns:a16="http://schemas.microsoft.com/office/drawing/2014/main" id="{B088E673-21D5-2FBE-93B7-5E7705A6ECEC}"/>
              </a:ext>
            </a:extLst>
          </p:cNvPr>
          <p:cNvSpPr txBox="1"/>
          <p:nvPr/>
        </p:nvSpPr>
        <p:spPr>
          <a:xfrm>
            <a:off x="438156" y="3600415"/>
            <a:ext cx="4219635" cy="212809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r>
              <a:rPr lang="de-DE" sz="2000" dirty="0"/>
              <a:t>Scenes-</a:t>
            </a:r>
            <a:br>
              <a:rPr lang="de-DE" sz="2000" dirty="0"/>
            </a:br>
            <a:r>
              <a:rPr lang="de-DE" sz="2000" dirty="0" err="1"/>
              <a:t>reconstruction</a:t>
            </a:r>
            <a:br>
              <a:rPr lang="de-DE" sz="2000" dirty="0"/>
            </a:br>
            <a:r>
              <a:rPr lang="de-DE" sz="2000" dirty="0"/>
              <a:t>(</a:t>
            </a:r>
            <a:r>
              <a:rPr lang="de-DE" sz="2000" dirty="0" err="1"/>
              <a:t>mapping</a:t>
            </a:r>
            <a:r>
              <a:rPr lang="de-DE" sz="2000" dirty="0"/>
              <a:t>)</a:t>
            </a:r>
            <a:endParaRPr lang="en-US" sz="4000" kern="1200" dirty="0"/>
          </a:p>
        </p:txBody>
      </p:sp>
    </p:spTree>
    <p:extLst>
      <p:ext uri="{BB962C8B-B14F-4D97-AF65-F5344CB8AC3E}">
        <p14:creationId xmlns:p14="http://schemas.microsoft.com/office/powerpoint/2010/main" val="155109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42A35F6-4392-C61F-D9F5-EBB13DB9B046}"/>
              </a:ext>
            </a:extLst>
          </p:cNvPr>
          <p:cNvSpPr>
            <a:spLocks noGrp="1"/>
          </p:cNvSpPr>
          <p:nvPr>
            <p:ph type="title"/>
          </p:nvPr>
        </p:nvSpPr>
        <p:spPr/>
        <p:txBody>
          <a:bodyPr/>
          <a:lstStyle/>
          <a:p>
            <a:r>
              <a:rPr lang="de-DE" dirty="0"/>
              <a:t>Marker-</a:t>
            </a:r>
            <a:r>
              <a:rPr lang="de-DE" dirty="0" err="1"/>
              <a:t>based</a:t>
            </a:r>
            <a:r>
              <a:rPr lang="de-DE" dirty="0"/>
              <a:t> Tracking</a:t>
            </a:r>
          </a:p>
        </p:txBody>
      </p:sp>
      <p:sp>
        <p:nvSpPr>
          <p:cNvPr id="3" name="Fußzeilenplatzhalter 2">
            <a:extLst>
              <a:ext uri="{FF2B5EF4-FFF2-40B4-BE49-F238E27FC236}">
                <a16:creationId xmlns:a16="http://schemas.microsoft.com/office/drawing/2014/main" id="{1FC1003A-4791-A6EB-C548-67611324B6BE}"/>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CFBD22D3-D999-A157-3C8B-D942D35EFF6B}"/>
              </a:ext>
            </a:extLst>
          </p:cNvPr>
          <p:cNvSpPr>
            <a:spLocks noGrp="1"/>
          </p:cNvSpPr>
          <p:nvPr>
            <p:ph type="sldNum" sz="quarter" idx="33"/>
          </p:nvPr>
        </p:nvSpPr>
        <p:spPr/>
        <p:txBody>
          <a:bodyPr/>
          <a:lstStyle/>
          <a:p>
            <a:fld id="{BA24374A-C3A8-471A-8837-3FC31668ABE5}" type="slidenum">
              <a:rPr lang="de-DE" smtClean="0"/>
              <a:pPr/>
              <a:t>36</a:t>
            </a:fld>
            <a:endParaRPr lang="de-DE" dirty="0"/>
          </a:p>
        </p:txBody>
      </p:sp>
      <p:sp>
        <p:nvSpPr>
          <p:cNvPr id="5" name="Textplatzhalter 4">
            <a:extLst>
              <a:ext uri="{FF2B5EF4-FFF2-40B4-BE49-F238E27FC236}">
                <a16:creationId xmlns:a16="http://schemas.microsoft.com/office/drawing/2014/main" id="{FA842265-683B-1CE3-B460-6321E1E96210}"/>
              </a:ext>
            </a:extLst>
          </p:cNvPr>
          <p:cNvSpPr>
            <a:spLocks noGrp="1"/>
          </p:cNvSpPr>
          <p:nvPr>
            <p:ph type="body" sz="quarter" idx="21"/>
          </p:nvPr>
        </p:nvSpPr>
        <p:spPr/>
        <p:txBody>
          <a:bodyPr/>
          <a:lstStyle/>
          <a:p>
            <a:r>
              <a:rPr lang="de-DE" sz="1400" dirty="0"/>
              <a:t>Mixed Reality Technologies</a:t>
            </a:r>
            <a:endParaRPr lang="de-DE" dirty="0"/>
          </a:p>
        </p:txBody>
      </p:sp>
      <p:sp>
        <p:nvSpPr>
          <p:cNvPr id="6" name="Textplatzhalter 5">
            <a:extLst>
              <a:ext uri="{FF2B5EF4-FFF2-40B4-BE49-F238E27FC236}">
                <a16:creationId xmlns:a16="http://schemas.microsoft.com/office/drawing/2014/main" id="{E38131E8-DC7B-770D-DF4F-E011917E622A}"/>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4C0E1DE8-B4AC-7557-AE4E-A133C9B68603}"/>
              </a:ext>
            </a:extLst>
          </p:cNvPr>
          <p:cNvSpPr>
            <a:spLocks noGrp="1"/>
          </p:cNvSpPr>
          <p:nvPr>
            <p:ph sz="quarter" idx="35"/>
          </p:nvPr>
        </p:nvSpPr>
        <p:spPr/>
        <p:txBody>
          <a:bodyPr/>
          <a:lstStyle/>
          <a:p>
            <a:endParaRPr lang="de-DE"/>
          </a:p>
        </p:txBody>
      </p:sp>
      <p:pic>
        <p:nvPicPr>
          <p:cNvPr id="8" name="Inhaltsplatzhalter 10">
            <a:extLst>
              <a:ext uri="{FF2B5EF4-FFF2-40B4-BE49-F238E27FC236}">
                <a16:creationId xmlns:a16="http://schemas.microsoft.com/office/drawing/2014/main" id="{56E2E527-6892-7920-CB90-5B34C6A82E0E}"/>
              </a:ext>
            </a:extLst>
          </p:cNvPr>
          <p:cNvPicPr>
            <a:picLocks noChangeAspect="1"/>
          </p:cNvPicPr>
          <p:nvPr/>
        </p:nvPicPr>
        <p:blipFill>
          <a:blip r:embed="rId2"/>
          <a:stretch>
            <a:fillRect/>
          </a:stretch>
        </p:blipFill>
        <p:spPr>
          <a:xfrm>
            <a:off x="4384993" y="2927031"/>
            <a:ext cx="2419350" cy="1971675"/>
          </a:xfrm>
          <a:prstGeom prst="rect">
            <a:avLst/>
          </a:prstGeom>
        </p:spPr>
      </p:pic>
      <p:pic>
        <p:nvPicPr>
          <p:cNvPr id="9" name="Grafik 8">
            <a:extLst>
              <a:ext uri="{FF2B5EF4-FFF2-40B4-BE49-F238E27FC236}">
                <a16:creationId xmlns:a16="http://schemas.microsoft.com/office/drawing/2014/main" id="{0E036CA7-6727-6278-B27F-A5F872AFA17C}"/>
              </a:ext>
            </a:extLst>
          </p:cNvPr>
          <p:cNvPicPr>
            <a:picLocks noChangeAspect="1"/>
          </p:cNvPicPr>
          <p:nvPr/>
        </p:nvPicPr>
        <p:blipFill>
          <a:blip r:embed="rId3"/>
          <a:stretch>
            <a:fillRect/>
          </a:stretch>
        </p:blipFill>
        <p:spPr>
          <a:xfrm>
            <a:off x="1015869" y="2773679"/>
            <a:ext cx="2278380" cy="2278380"/>
          </a:xfrm>
          <a:prstGeom prst="rect">
            <a:avLst/>
          </a:prstGeom>
        </p:spPr>
      </p:pic>
      <p:pic>
        <p:nvPicPr>
          <p:cNvPr id="10" name="Grafik 9">
            <a:extLst>
              <a:ext uri="{FF2B5EF4-FFF2-40B4-BE49-F238E27FC236}">
                <a16:creationId xmlns:a16="http://schemas.microsoft.com/office/drawing/2014/main" id="{754029ED-5B8D-D1C9-A51D-0EE1B636F1B2}"/>
              </a:ext>
            </a:extLst>
          </p:cNvPr>
          <p:cNvPicPr>
            <a:picLocks noChangeAspect="1"/>
          </p:cNvPicPr>
          <p:nvPr/>
        </p:nvPicPr>
        <p:blipFill>
          <a:blip r:embed="rId4"/>
          <a:stretch>
            <a:fillRect/>
          </a:stretch>
        </p:blipFill>
        <p:spPr>
          <a:xfrm>
            <a:off x="8314187" y="2385059"/>
            <a:ext cx="3236886" cy="3055620"/>
          </a:xfrm>
          <a:prstGeom prst="rect">
            <a:avLst/>
          </a:prstGeom>
        </p:spPr>
      </p:pic>
      <p:sp>
        <p:nvSpPr>
          <p:cNvPr id="11" name="Pfeil: nach rechts 10">
            <a:extLst>
              <a:ext uri="{FF2B5EF4-FFF2-40B4-BE49-F238E27FC236}">
                <a16:creationId xmlns:a16="http://schemas.microsoft.com/office/drawing/2014/main" id="{C154CD98-AF01-8EDF-1C63-A60F290247D2}"/>
              </a:ext>
            </a:extLst>
          </p:cNvPr>
          <p:cNvSpPr/>
          <p:nvPr/>
        </p:nvSpPr>
        <p:spPr>
          <a:xfrm>
            <a:off x="3520508" y="3736874"/>
            <a:ext cx="638226" cy="484606"/>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2" name="Pfeil: nach rechts 11">
            <a:extLst>
              <a:ext uri="{FF2B5EF4-FFF2-40B4-BE49-F238E27FC236}">
                <a16:creationId xmlns:a16="http://schemas.microsoft.com/office/drawing/2014/main" id="{72EFE7A6-91DB-86D8-1BA2-71DFB5492B5E}"/>
              </a:ext>
            </a:extLst>
          </p:cNvPr>
          <p:cNvSpPr/>
          <p:nvPr/>
        </p:nvSpPr>
        <p:spPr>
          <a:xfrm>
            <a:off x="7291706" y="3670565"/>
            <a:ext cx="638226" cy="484606"/>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33994318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el 14">
            <a:extLst>
              <a:ext uri="{FF2B5EF4-FFF2-40B4-BE49-F238E27FC236}">
                <a16:creationId xmlns:a16="http://schemas.microsoft.com/office/drawing/2014/main" id="{E352EC02-0893-3420-69F8-37346A0798CF}"/>
              </a:ext>
            </a:extLst>
          </p:cNvPr>
          <p:cNvSpPr>
            <a:spLocks noGrp="1"/>
          </p:cNvSpPr>
          <p:nvPr>
            <p:ph type="title"/>
          </p:nvPr>
        </p:nvSpPr>
        <p:spPr/>
        <p:txBody>
          <a:bodyPr/>
          <a:lstStyle/>
          <a:p>
            <a:r>
              <a:rPr lang="de-DE" dirty="0"/>
              <a:t>Marker-</a:t>
            </a:r>
            <a:r>
              <a:rPr lang="de-DE" dirty="0" err="1"/>
              <a:t>based</a:t>
            </a:r>
            <a:r>
              <a:rPr lang="de-DE" dirty="0"/>
              <a:t> Tracking</a:t>
            </a:r>
          </a:p>
        </p:txBody>
      </p:sp>
      <p:sp>
        <p:nvSpPr>
          <p:cNvPr id="3" name="Fußzeilenplatzhalter 2">
            <a:extLst>
              <a:ext uri="{FF2B5EF4-FFF2-40B4-BE49-F238E27FC236}">
                <a16:creationId xmlns:a16="http://schemas.microsoft.com/office/drawing/2014/main" id="{C0E209BE-F66D-B011-0C12-4680FDDECA2C}"/>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4EBEE7D6-8095-4C59-F030-5E812B9EE8DB}"/>
              </a:ext>
            </a:extLst>
          </p:cNvPr>
          <p:cNvSpPr>
            <a:spLocks noGrp="1"/>
          </p:cNvSpPr>
          <p:nvPr>
            <p:ph type="sldNum" sz="quarter" idx="28"/>
          </p:nvPr>
        </p:nvSpPr>
        <p:spPr/>
        <p:txBody>
          <a:bodyPr/>
          <a:lstStyle/>
          <a:p>
            <a:fld id="{BA24374A-C3A8-471A-8837-3FC31668ABE5}" type="slidenum">
              <a:rPr lang="de-DE" smtClean="0"/>
              <a:pPr/>
              <a:t>37</a:t>
            </a:fld>
            <a:endParaRPr lang="de-DE" dirty="0"/>
          </a:p>
        </p:txBody>
      </p:sp>
      <p:sp>
        <p:nvSpPr>
          <p:cNvPr id="26" name="Textplatzhalter 25">
            <a:extLst>
              <a:ext uri="{FF2B5EF4-FFF2-40B4-BE49-F238E27FC236}">
                <a16:creationId xmlns:a16="http://schemas.microsoft.com/office/drawing/2014/main" id="{57A1CB23-50EE-2135-DFE0-2A26F7C6092E}"/>
              </a:ext>
            </a:extLst>
          </p:cNvPr>
          <p:cNvSpPr>
            <a:spLocks noGrp="1"/>
          </p:cNvSpPr>
          <p:nvPr>
            <p:ph type="body" sz="quarter" idx="21"/>
          </p:nvPr>
        </p:nvSpPr>
        <p:spPr/>
        <p:txBody>
          <a:bodyPr/>
          <a:lstStyle/>
          <a:p>
            <a:r>
              <a:rPr lang="de-DE" sz="1400" dirty="0"/>
              <a:t>Mixed Reality Technologies</a:t>
            </a:r>
            <a:endParaRPr lang="de-DE" dirty="0"/>
          </a:p>
        </p:txBody>
      </p:sp>
      <p:sp>
        <p:nvSpPr>
          <p:cNvPr id="6" name="Textplatzhalter 5">
            <a:extLst>
              <a:ext uri="{FF2B5EF4-FFF2-40B4-BE49-F238E27FC236}">
                <a16:creationId xmlns:a16="http://schemas.microsoft.com/office/drawing/2014/main" id="{A9D3AF6B-B450-28CA-A198-95D70CE2309D}"/>
              </a:ext>
            </a:extLst>
          </p:cNvPr>
          <p:cNvSpPr>
            <a:spLocks noGrp="1"/>
          </p:cNvSpPr>
          <p:nvPr>
            <p:ph type="body" sz="quarter" idx="29"/>
          </p:nvPr>
        </p:nvSpPr>
        <p:spPr>
          <a:xfrm>
            <a:off x="695325" y="1449388"/>
            <a:ext cx="7373793" cy="4679950"/>
          </a:xfrm>
        </p:spPr>
        <p:txBody>
          <a:bodyPr>
            <a:normAutofit fontScale="85000" lnSpcReduction="10000"/>
          </a:bodyPr>
          <a:lstStyle/>
          <a:p>
            <a:r>
              <a:rPr lang="de-DE" b="1" dirty="0" err="1">
                <a:solidFill>
                  <a:schemeClr val="accent1"/>
                </a:solidFill>
              </a:rPr>
              <a:t>Step</a:t>
            </a:r>
            <a:r>
              <a:rPr lang="de-DE" b="1" dirty="0">
                <a:solidFill>
                  <a:schemeClr val="accent1"/>
                </a:solidFill>
              </a:rPr>
              <a:t> A: </a:t>
            </a:r>
            <a:r>
              <a:rPr lang="de-DE" b="1" dirty="0" err="1">
                <a:solidFill>
                  <a:schemeClr val="accent1"/>
                </a:solidFill>
              </a:rPr>
              <a:t>Fiducial</a:t>
            </a:r>
            <a:r>
              <a:rPr lang="de-DE" b="1" dirty="0">
                <a:solidFill>
                  <a:schemeClr val="accent1"/>
                </a:solidFill>
              </a:rPr>
              <a:t> </a:t>
            </a:r>
            <a:r>
              <a:rPr lang="de-DE" b="1" dirty="0" err="1">
                <a:solidFill>
                  <a:schemeClr val="accent1"/>
                </a:solidFill>
              </a:rPr>
              <a:t>Detection</a:t>
            </a:r>
            <a:endParaRPr lang="de-DE" b="1" dirty="0">
              <a:solidFill>
                <a:schemeClr val="accent1"/>
              </a:solidFill>
            </a:endParaRPr>
          </a:p>
          <a:p>
            <a:pPr marL="743363" lvl="1" indent="-457200">
              <a:buFont typeface="+mj-lt"/>
              <a:buAutoNum type="arabicPeriod"/>
            </a:pPr>
            <a:r>
              <a:rPr lang="en-US" dirty="0"/>
              <a:t>set the picture to b/w
search line by line for edges
follow all edges either to the start pixel or to the edge of the image
ignore edges that are too small (or too large)</a:t>
            </a:r>
            <a:endParaRPr lang="de-DE" dirty="0"/>
          </a:p>
          <a:p>
            <a:r>
              <a:rPr lang="de-DE" b="1" dirty="0" err="1">
                <a:solidFill>
                  <a:schemeClr val="accent1"/>
                </a:solidFill>
              </a:rPr>
              <a:t>Step</a:t>
            </a:r>
            <a:r>
              <a:rPr lang="de-DE" b="1" dirty="0">
                <a:solidFill>
                  <a:schemeClr val="accent1"/>
                </a:solidFill>
              </a:rPr>
              <a:t> B: </a:t>
            </a:r>
            <a:r>
              <a:rPr lang="de-DE" b="1" dirty="0" err="1">
                <a:solidFill>
                  <a:schemeClr val="accent1"/>
                </a:solidFill>
              </a:rPr>
              <a:t>Rectangle</a:t>
            </a:r>
            <a:r>
              <a:rPr lang="de-DE" b="1" dirty="0">
                <a:solidFill>
                  <a:schemeClr val="accent1"/>
                </a:solidFill>
              </a:rPr>
              <a:t> Fitting</a:t>
            </a:r>
          </a:p>
          <a:p>
            <a:pPr marL="743363" lvl="1" indent="-457200">
              <a:buFont typeface="+mj-lt"/>
              <a:buAutoNum type="arabicPeriod"/>
            </a:pPr>
            <a:r>
              <a:rPr lang="en-US" dirty="0"/>
              <a:t>start at any point x on one of the edges
the point with the maximum distance to it is the corner c0 
create a diagonal through the middle
find the points c1 &amp; c2 with the maximum distance left and right to the diagonal
determined the final diagonal from c1 to c2 and find point c3 to the right of the diagonal</a:t>
            </a:r>
            <a:r>
              <a:rPr lang="de-DE" dirty="0"/>
              <a:t> </a:t>
            </a:r>
          </a:p>
          <a:p>
            <a:endParaRPr lang="de-DE" dirty="0"/>
          </a:p>
        </p:txBody>
      </p:sp>
      <p:pic>
        <p:nvPicPr>
          <p:cNvPr id="8" name="Grafik 7">
            <a:extLst>
              <a:ext uri="{FF2B5EF4-FFF2-40B4-BE49-F238E27FC236}">
                <a16:creationId xmlns:a16="http://schemas.microsoft.com/office/drawing/2014/main" id="{0EE2659F-D79D-0F88-685B-D3E614C2A16D}"/>
              </a:ext>
            </a:extLst>
          </p:cNvPr>
          <p:cNvPicPr>
            <a:picLocks noChangeAspect="1"/>
          </p:cNvPicPr>
          <p:nvPr/>
        </p:nvPicPr>
        <p:blipFill rotWithShape="1">
          <a:blip r:embed="rId2"/>
          <a:srcRect r="70178"/>
          <a:stretch/>
        </p:blipFill>
        <p:spPr>
          <a:xfrm>
            <a:off x="8118861" y="2716032"/>
            <a:ext cx="1675676" cy="1343141"/>
          </a:xfrm>
          <a:prstGeom prst="rect">
            <a:avLst/>
          </a:prstGeom>
        </p:spPr>
      </p:pic>
      <p:pic>
        <p:nvPicPr>
          <p:cNvPr id="9" name="Grafik 8">
            <a:extLst>
              <a:ext uri="{FF2B5EF4-FFF2-40B4-BE49-F238E27FC236}">
                <a16:creationId xmlns:a16="http://schemas.microsoft.com/office/drawing/2014/main" id="{9265CD8A-7430-06A7-0116-FBBD62FCBCC7}"/>
              </a:ext>
            </a:extLst>
          </p:cNvPr>
          <p:cNvPicPr>
            <a:picLocks noChangeAspect="1"/>
          </p:cNvPicPr>
          <p:nvPr/>
        </p:nvPicPr>
        <p:blipFill>
          <a:blip r:embed="rId3"/>
          <a:stretch>
            <a:fillRect/>
          </a:stretch>
        </p:blipFill>
        <p:spPr>
          <a:xfrm>
            <a:off x="7263437" y="826636"/>
            <a:ext cx="4352896" cy="1074790"/>
          </a:xfrm>
          <a:prstGeom prst="rect">
            <a:avLst/>
          </a:prstGeom>
        </p:spPr>
      </p:pic>
      <p:pic>
        <p:nvPicPr>
          <p:cNvPr id="10" name="Grafik 9">
            <a:extLst>
              <a:ext uri="{FF2B5EF4-FFF2-40B4-BE49-F238E27FC236}">
                <a16:creationId xmlns:a16="http://schemas.microsoft.com/office/drawing/2014/main" id="{CF849155-0A29-60B6-7389-CA7EF1C94B61}"/>
              </a:ext>
            </a:extLst>
          </p:cNvPr>
          <p:cNvPicPr>
            <a:picLocks noChangeAspect="1"/>
          </p:cNvPicPr>
          <p:nvPr/>
        </p:nvPicPr>
        <p:blipFill rotWithShape="1">
          <a:blip r:embed="rId2"/>
          <a:srcRect l="29881" t="6070" r="35153"/>
          <a:stretch/>
        </p:blipFill>
        <p:spPr>
          <a:xfrm>
            <a:off x="9050362" y="3817122"/>
            <a:ext cx="1964756" cy="1261614"/>
          </a:xfrm>
          <a:prstGeom prst="rect">
            <a:avLst/>
          </a:prstGeom>
        </p:spPr>
      </p:pic>
      <p:pic>
        <p:nvPicPr>
          <p:cNvPr id="11" name="Grafik 10">
            <a:extLst>
              <a:ext uri="{FF2B5EF4-FFF2-40B4-BE49-F238E27FC236}">
                <a16:creationId xmlns:a16="http://schemas.microsoft.com/office/drawing/2014/main" id="{59BD8CB1-9029-2090-81ED-CC13F030ADFC}"/>
              </a:ext>
            </a:extLst>
          </p:cNvPr>
          <p:cNvPicPr>
            <a:picLocks noChangeAspect="1"/>
          </p:cNvPicPr>
          <p:nvPr/>
        </p:nvPicPr>
        <p:blipFill rotWithShape="1">
          <a:blip r:embed="rId2"/>
          <a:srcRect l="63818" t="6081" r="2495" b="-6081"/>
          <a:stretch/>
        </p:blipFill>
        <p:spPr>
          <a:xfrm>
            <a:off x="10143551" y="4974856"/>
            <a:ext cx="1892874" cy="1343141"/>
          </a:xfrm>
          <a:prstGeom prst="rect">
            <a:avLst/>
          </a:prstGeom>
        </p:spPr>
      </p:pic>
      <p:sp>
        <p:nvSpPr>
          <p:cNvPr id="12" name="Freihandform: Form 11">
            <a:extLst>
              <a:ext uri="{FF2B5EF4-FFF2-40B4-BE49-F238E27FC236}">
                <a16:creationId xmlns:a16="http://schemas.microsoft.com/office/drawing/2014/main" id="{E37A072D-4F38-CF1B-E755-DD77805AB45A}"/>
              </a:ext>
            </a:extLst>
          </p:cNvPr>
          <p:cNvSpPr/>
          <p:nvPr/>
        </p:nvSpPr>
        <p:spPr>
          <a:xfrm rot="19653616">
            <a:off x="8761631" y="2073531"/>
            <a:ext cx="1792393" cy="504666"/>
          </a:xfrm>
          <a:custGeom>
            <a:avLst/>
            <a:gdLst>
              <a:gd name="connsiteX0" fmla="*/ 6979920 w 6979920"/>
              <a:gd name="connsiteY0" fmla="*/ 709390 h 709390"/>
              <a:gd name="connsiteX1" fmla="*/ 4892040 w 6979920"/>
              <a:gd name="connsiteY1" fmla="*/ 730 h 709390"/>
              <a:gd name="connsiteX2" fmla="*/ 0 w 6979920"/>
              <a:gd name="connsiteY2" fmla="*/ 602710 h 709390"/>
              <a:gd name="connsiteX0" fmla="*/ 6979920 w 6979920"/>
              <a:gd name="connsiteY0" fmla="*/ 1026389 h 1026389"/>
              <a:gd name="connsiteX1" fmla="*/ 3728720 w 6979920"/>
              <a:gd name="connsiteY1" fmla="*/ 370 h 1026389"/>
              <a:gd name="connsiteX2" fmla="*/ 0 w 6979920"/>
              <a:gd name="connsiteY2" fmla="*/ 919709 h 1026389"/>
              <a:gd name="connsiteX0" fmla="*/ 6730637 w 6730637"/>
              <a:gd name="connsiteY0" fmla="*/ 1026965 h 1026965"/>
              <a:gd name="connsiteX1" fmla="*/ 3479437 w 6730637"/>
              <a:gd name="connsiteY1" fmla="*/ 946 h 1026965"/>
              <a:gd name="connsiteX2" fmla="*/ 0 w 6730637"/>
              <a:gd name="connsiteY2" fmla="*/ 528253 h 1026965"/>
              <a:gd name="connsiteX0" fmla="*/ 6730637 w 6730637"/>
              <a:gd name="connsiteY0" fmla="*/ 1028986 h 1028986"/>
              <a:gd name="connsiteX1" fmla="*/ 3479437 w 6730637"/>
              <a:gd name="connsiteY1" fmla="*/ 2967 h 1028986"/>
              <a:gd name="connsiteX2" fmla="*/ 0 w 6730637"/>
              <a:gd name="connsiteY2" fmla="*/ 530274 h 1028986"/>
              <a:gd name="connsiteX0" fmla="*/ 7544961 w 7544961"/>
              <a:gd name="connsiteY0" fmla="*/ 1026585 h 1026585"/>
              <a:gd name="connsiteX1" fmla="*/ 4293761 w 7544961"/>
              <a:gd name="connsiteY1" fmla="*/ 566 h 1026585"/>
              <a:gd name="connsiteX2" fmla="*/ 0 w 7544961"/>
              <a:gd name="connsiteY2" fmla="*/ 882568 h 1026585"/>
              <a:gd name="connsiteX0" fmla="*/ 7544961 w 7544961"/>
              <a:gd name="connsiteY0" fmla="*/ 914779 h 914779"/>
              <a:gd name="connsiteX1" fmla="*/ 3545912 w 7544961"/>
              <a:gd name="connsiteY1" fmla="*/ 769 h 914779"/>
              <a:gd name="connsiteX2" fmla="*/ 0 w 7544961"/>
              <a:gd name="connsiteY2" fmla="*/ 770762 h 914779"/>
              <a:gd name="connsiteX0" fmla="*/ 7544961 w 7544961"/>
              <a:gd name="connsiteY0" fmla="*/ 916048 h 916048"/>
              <a:gd name="connsiteX1" fmla="*/ 3545912 w 7544961"/>
              <a:gd name="connsiteY1" fmla="*/ 2038 h 916048"/>
              <a:gd name="connsiteX2" fmla="*/ 0 w 7544961"/>
              <a:gd name="connsiteY2" fmla="*/ 772031 h 916048"/>
              <a:gd name="connsiteX0" fmla="*/ 7544961 w 7544961"/>
              <a:gd name="connsiteY0" fmla="*/ 916048 h 916048"/>
              <a:gd name="connsiteX1" fmla="*/ 3545912 w 7544961"/>
              <a:gd name="connsiteY1" fmla="*/ 2038 h 916048"/>
              <a:gd name="connsiteX2" fmla="*/ 0 w 7544961"/>
              <a:gd name="connsiteY2" fmla="*/ 772031 h 916048"/>
              <a:gd name="connsiteX0" fmla="*/ 7544961 w 7544961"/>
              <a:gd name="connsiteY0" fmla="*/ 1101502 h 1101502"/>
              <a:gd name="connsiteX1" fmla="*/ 3545912 w 7544961"/>
              <a:gd name="connsiteY1" fmla="*/ 811 h 1101502"/>
              <a:gd name="connsiteX2" fmla="*/ 0 w 7544961"/>
              <a:gd name="connsiteY2" fmla="*/ 957485 h 1101502"/>
              <a:gd name="connsiteX0" fmla="*/ 7544961 w 7544961"/>
              <a:gd name="connsiteY0" fmla="*/ 144017 h 144017"/>
              <a:gd name="connsiteX1" fmla="*/ 0 w 7544961"/>
              <a:gd name="connsiteY1" fmla="*/ 0 h 144017"/>
              <a:gd name="connsiteX0" fmla="*/ 7544961 w 7544961"/>
              <a:gd name="connsiteY0" fmla="*/ 605312 h 605312"/>
              <a:gd name="connsiteX1" fmla="*/ 0 w 7544961"/>
              <a:gd name="connsiteY1" fmla="*/ 461295 h 605312"/>
              <a:gd name="connsiteX0" fmla="*/ 7544961 w 7544961"/>
              <a:gd name="connsiteY0" fmla="*/ 982615 h 982615"/>
              <a:gd name="connsiteX1" fmla="*/ 0 w 7544961"/>
              <a:gd name="connsiteY1" fmla="*/ 838598 h 982615"/>
              <a:gd name="connsiteX0" fmla="*/ 7544961 w 7544961"/>
              <a:gd name="connsiteY0" fmla="*/ 1153625 h 1153625"/>
              <a:gd name="connsiteX1" fmla="*/ 0 w 7544961"/>
              <a:gd name="connsiteY1" fmla="*/ 1009608 h 1153625"/>
              <a:gd name="connsiteX0" fmla="*/ 7544961 w 7544961"/>
              <a:gd name="connsiteY0" fmla="*/ 498507 h 658823"/>
              <a:gd name="connsiteX1" fmla="*/ 0 w 7544961"/>
              <a:gd name="connsiteY1" fmla="*/ 354490 h 658823"/>
            </a:gdLst>
            <a:ahLst/>
            <a:cxnLst>
              <a:cxn ang="0">
                <a:pos x="connsiteX0" y="connsiteY0"/>
              </a:cxn>
              <a:cxn ang="0">
                <a:pos x="connsiteX1" y="connsiteY1"/>
              </a:cxn>
            </a:cxnLst>
            <a:rect l="l" t="t" r="r" b="b"/>
            <a:pathLst>
              <a:path w="7544961" h="658823">
                <a:moveTo>
                  <a:pt x="7544961" y="498507"/>
                </a:moveTo>
                <a:cubicBezTo>
                  <a:pt x="6774954" y="1215897"/>
                  <a:pt x="1052528" y="-773599"/>
                  <a:pt x="0" y="354490"/>
                </a:cubicBezTo>
              </a:path>
            </a:pathLst>
          </a:custGeom>
          <a:noFill/>
          <a:ln w="57150">
            <a:solidFill>
              <a:schemeClr val="accent1"/>
            </a:solidFill>
            <a:headEnd type="none" w="med" len="med"/>
            <a:tailEnd type="triangl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3" name="Textfeld 12">
            <a:extLst>
              <a:ext uri="{FF2B5EF4-FFF2-40B4-BE49-F238E27FC236}">
                <a16:creationId xmlns:a16="http://schemas.microsoft.com/office/drawing/2014/main" id="{73C3690E-2906-B62A-6AB6-553163E712A8}"/>
              </a:ext>
            </a:extLst>
          </p:cNvPr>
          <p:cNvSpPr txBox="1"/>
          <p:nvPr/>
        </p:nvSpPr>
        <p:spPr>
          <a:xfrm>
            <a:off x="7016385" y="447941"/>
            <a:ext cx="494104" cy="519351"/>
          </a:xfrm>
          <a:prstGeom prst="ellipse">
            <a:avLst/>
          </a:prstGeom>
          <a:solidFill>
            <a:schemeClr val="accent1"/>
          </a:solidFill>
        </p:spPr>
        <p:txBody>
          <a:bodyPr wrap="none" rtlCol="0">
            <a:spAutoFit/>
          </a:bodyPr>
          <a:lstStyle/>
          <a:p>
            <a:r>
              <a:rPr lang="de-DE" b="1" dirty="0">
                <a:solidFill>
                  <a:schemeClr val="bg1"/>
                </a:solidFill>
              </a:rPr>
              <a:t>A</a:t>
            </a:r>
          </a:p>
        </p:txBody>
      </p:sp>
      <p:sp>
        <p:nvSpPr>
          <p:cNvPr id="14" name="Textfeld 13">
            <a:extLst>
              <a:ext uri="{FF2B5EF4-FFF2-40B4-BE49-F238E27FC236}">
                <a16:creationId xmlns:a16="http://schemas.microsoft.com/office/drawing/2014/main" id="{46CDA766-8C43-6E19-73A5-127138D514BC}"/>
              </a:ext>
            </a:extLst>
          </p:cNvPr>
          <p:cNvSpPr txBox="1"/>
          <p:nvPr/>
        </p:nvSpPr>
        <p:spPr>
          <a:xfrm>
            <a:off x="8069118" y="2716032"/>
            <a:ext cx="494104" cy="519351"/>
          </a:xfrm>
          <a:prstGeom prst="ellipse">
            <a:avLst/>
          </a:prstGeom>
          <a:solidFill>
            <a:schemeClr val="accent1"/>
          </a:solidFill>
        </p:spPr>
        <p:txBody>
          <a:bodyPr wrap="none" rtlCol="0">
            <a:spAutoFit/>
          </a:bodyPr>
          <a:lstStyle/>
          <a:p>
            <a:r>
              <a:rPr lang="de-DE" b="1" dirty="0">
                <a:solidFill>
                  <a:schemeClr val="bg1"/>
                </a:solidFill>
              </a:rPr>
              <a:t>B</a:t>
            </a:r>
          </a:p>
        </p:txBody>
      </p:sp>
    </p:spTree>
    <p:extLst>
      <p:ext uri="{BB962C8B-B14F-4D97-AF65-F5344CB8AC3E}">
        <p14:creationId xmlns:p14="http://schemas.microsoft.com/office/powerpoint/2010/main" val="283974051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821B89F-D0CB-9937-92FC-30EE7ABB6414}"/>
              </a:ext>
            </a:extLst>
          </p:cNvPr>
          <p:cNvSpPr>
            <a:spLocks noGrp="1"/>
          </p:cNvSpPr>
          <p:nvPr>
            <p:ph type="title"/>
          </p:nvPr>
        </p:nvSpPr>
        <p:spPr/>
        <p:txBody>
          <a:bodyPr/>
          <a:lstStyle/>
          <a:p>
            <a:r>
              <a:rPr lang="en-US" dirty="0"/>
              <a:t>From Marker to Camera</a:t>
            </a:r>
            <a:endParaRPr lang="de-DE" dirty="0"/>
          </a:p>
        </p:txBody>
      </p:sp>
      <p:sp>
        <p:nvSpPr>
          <p:cNvPr id="3" name="Fußzeilenplatzhalter 2">
            <a:extLst>
              <a:ext uri="{FF2B5EF4-FFF2-40B4-BE49-F238E27FC236}">
                <a16:creationId xmlns:a16="http://schemas.microsoft.com/office/drawing/2014/main" id="{44DACA25-2D99-9A0A-F1A8-D2F9056538D7}"/>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ECF69FB8-5EBA-CC16-B087-FD7AEDEB6338}"/>
              </a:ext>
            </a:extLst>
          </p:cNvPr>
          <p:cNvSpPr>
            <a:spLocks noGrp="1"/>
          </p:cNvSpPr>
          <p:nvPr>
            <p:ph type="sldNum" sz="quarter" idx="28"/>
          </p:nvPr>
        </p:nvSpPr>
        <p:spPr/>
        <p:txBody>
          <a:bodyPr/>
          <a:lstStyle/>
          <a:p>
            <a:fld id="{BA24374A-C3A8-471A-8837-3FC31668ABE5}" type="slidenum">
              <a:rPr lang="de-DE" smtClean="0"/>
              <a:pPr/>
              <a:t>38</a:t>
            </a:fld>
            <a:endParaRPr lang="de-DE" dirty="0"/>
          </a:p>
        </p:txBody>
      </p:sp>
      <p:sp>
        <p:nvSpPr>
          <p:cNvPr id="5" name="Textplatzhalter 4">
            <a:extLst>
              <a:ext uri="{FF2B5EF4-FFF2-40B4-BE49-F238E27FC236}">
                <a16:creationId xmlns:a16="http://schemas.microsoft.com/office/drawing/2014/main" id="{C56D2E0B-24D2-A2A5-ED08-8EDCABCB8CCC}"/>
              </a:ext>
            </a:extLst>
          </p:cNvPr>
          <p:cNvSpPr>
            <a:spLocks noGrp="1"/>
          </p:cNvSpPr>
          <p:nvPr>
            <p:ph type="body" sz="quarter" idx="21"/>
          </p:nvPr>
        </p:nvSpPr>
        <p:spPr/>
        <p:txBody>
          <a:bodyPr/>
          <a:lstStyle/>
          <a:p>
            <a:r>
              <a:rPr lang="de-DE" sz="1400" dirty="0"/>
              <a:t>Mixed Reality Technologies</a:t>
            </a:r>
            <a:endParaRPr lang="de-DE" dirty="0"/>
          </a:p>
        </p:txBody>
      </p:sp>
      <p:sp>
        <p:nvSpPr>
          <p:cNvPr id="6" name="Textplatzhalter 5">
            <a:extLst>
              <a:ext uri="{FF2B5EF4-FFF2-40B4-BE49-F238E27FC236}">
                <a16:creationId xmlns:a16="http://schemas.microsoft.com/office/drawing/2014/main" id="{A3E826EA-9BFC-F0FD-E8D9-399C30D8DDCC}"/>
              </a:ext>
            </a:extLst>
          </p:cNvPr>
          <p:cNvSpPr>
            <a:spLocks noGrp="1"/>
          </p:cNvSpPr>
          <p:nvPr>
            <p:ph type="body" sz="quarter" idx="29"/>
          </p:nvPr>
        </p:nvSpPr>
        <p:spPr/>
        <p:txBody>
          <a:bodyPr/>
          <a:lstStyle/>
          <a:p>
            <a:r>
              <a:rPr lang="en-US" dirty="0"/>
              <a:t>Calculate the perspective transformation (rotation and translation) from the marker level to the camera level (</a:t>
            </a:r>
            <a:r>
              <a:rPr lang="en-US" dirty="0" err="1"/>
              <a:t>homography</a:t>
            </a:r>
            <a:r>
              <a:rPr lang="en-US" dirty="0"/>
              <a:t>)
</a:t>
            </a:r>
            <a:endParaRPr lang="de-DE" dirty="0"/>
          </a:p>
        </p:txBody>
      </p:sp>
      <p:pic>
        <p:nvPicPr>
          <p:cNvPr id="7" name="Grafik 6">
            <a:extLst>
              <a:ext uri="{FF2B5EF4-FFF2-40B4-BE49-F238E27FC236}">
                <a16:creationId xmlns:a16="http://schemas.microsoft.com/office/drawing/2014/main" id="{DBB11049-B839-2064-D679-9F4E22E43869}"/>
              </a:ext>
            </a:extLst>
          </p:cNvPr>
          <p:cNvPicPr>
            <a:picLocks noChangeAspect="1"/>
          </p:cNvPicPr>
          <p:nvPr/>
        </p:nvPicPr>
        <p:blipFill>
          <a:blip r:embed="rId2"/>
          <a:stretch>
            <a:fillRect/>
          </a:stretch>
        </p:blipFill>
        <p:spPr>
          <a:xfrm>
            <a:off x="6979921" y="2313901"/>
            <a:ext cx="4893736" cy="1582952"/>
          </a:xfrm>
          <a:prstGeom prst="rect">
            <a:avLst/>
          </a:prstGeom>
        </p:spPr>
      </p:pic>
      <p:pic>
        <p:nvPicPr>
          <p:cNvPr id="8" name="Grafik 7">
            <a:extLst>
              <a:ext uri="{FF2B5EF4-FFF2-40B4-BE49-F238E27FC236}">
                <a16:creationId xmlns:a16="http://schemas.microsoft.com/office/drawing/2014/main" id="{20DB93E2-F429-227E-7E66-CEE0D35A7548}"/>
              </a:ext>
            </a:extLst>
          </p:cNvPr>
          <p:cNvPicPr>
            <a:picLocks noChangeAspect="1"/>
          </p:cNvPicPr>
          <p:nvPr/>
        </p:nvPicPr>
        <p:blipFill>
          <a:blip r:embed="rId3"/>
          <a:stretch>
            <a:fillRect/>
          </a:stretch>
        </p:blipFill>
        <p:spPr>
          <a:xfrm>
            <a:off x="695325" y="2159579"/>
            <a:ext cx="4893736" cy="3267702"/>
          </a:xfrm>
          <a:prstGeom prst="rect">
            <a:avLst/>
          </a:prstGeom>
        </p:spPr>
      </p:pic>
      <p:sp>
        <p:nvSpPr>
          <p:cNvPr id="9" name="Pfeil: nach rechts 8">
            <a:extLst>
              <a:ext uri="{FF2B5EF4-FFF2-40B4-BE49-F238E27FC236}">
                <a16:creationId xmlns:a16="http://schemas.microsoft.com/office/drawing/2014/main" id="{38BF32FC-B9C2-F3B4-3840-5F831A56FFD1}"/>
              </a:ext>
            </a:extLst>
          </p:cNvPr>
          <p:cNvSpPr/>
          <p:nvPr/>
        </p:nvSpPr>
        <p:spPr>
          <a:xfrm>
            <a:off x="5997868" y="2867685"/>
            <a:ext cx="638226" cy="484606"/>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0" name="Freihandform: Form 9">
            <a:extLst>
              <a:ext uri="{FF2B5EF4-FFF2-40B4-BE49-F238E27FC236}">
                <a16:creationId xmlns:a16="http://schemas.microsoft.com/office/drawing/2014/main" id="{10E414A8-2518-62E5-B1BD-241861A4FE03}"/>
              </a:ext>
            </a:extLst>
          </p:cNvPr>
          <p:cNvSpPr/>
          <p:nvPr/>
        </p:nvSpPr>
        <p:spPr>
          <a:xfrm flipV="1">
            <a:off x="7299960" y="3977361"/>
            <a:ext cx="3352800" cy="455405"/>
          </a:xfrm>
          <a:custGeom>
            <a:avLst/>
            <a:gdLst>
              <a:gd name="connsiteX0" fmla="*/ 6979920 w 6979920"/>
              <a:gd name="connsiteY0" fmla="*/ 709390 h 709390"/>
              <a:gd name="connsiteX1" fmla="*/ 4892040 w 6979920"/>
              <a:gd name="connsiteY1" fmla="*/ 730 h 709390"/>
              <a:gd name="connsiteX2" fmla="*/ 0 w 6979920"/>
              <a:gd name="connsiteY2" fmla="*/ 602710 h 709390"/>
              <a:gd name="connsiteX0" fmla="*/ 6979920 w 6979920"/>
              <a:gd name="connsiteY0" fmla="*/ 1026389 h 1026389"/>
              <a:gd name="connsiteX1" fmla="*/ 3728720 w 6979920"/>
              <a:gd name="connsiteY1" fmla="*/ 370 h 1026389"/>
              <a:gd name="connsiteX2" fmla="*/ 0 w 6979920"/>
              <a:gd name="connsiteY2" fmla="*/ 919709 h 1026389"/>
              <a:gd name="connsiteX0" fmla="*/ 6730637 w 6730637"/>
              <a:gd name="connsiteY0" fmla="*/ 1026965 h 1026965"/>
              <a:gd name="connsiteX1" fmla="*/ 3479437 w 6730637"/>
              <a:gd name="connsiteY1" fmla="*/ 946 h 1026965"/>
              <a:gd name="connsiteX2" fmla="*/ 0 w 6730637"/>
              <a:gd name="connsiteY2" fmla="*/ 528253 h 1026965"/>
              <a:gd name="connsiteX0" fmla="*/ 6730637 w 6730637"/>
              <a:gd name="connsiteY0" fmla="*/ 1028986 h 1028986"/>
              <a:gd name="connsiteX1" fmla="*/ 3479437 w 6730637"/>
              <a:gd name="connsiteY1" fmla="*/ 2967 h 1028986"/>
              <a:gd name="connsiteX2" fmla="*/ 0 w 6730637"/>
              <a:gd name="connsiteY2" fmla="*/ 530274 h 1028986"/>
              <a:gd name="connsiteX0" fmla="*/ 7544961 w 7544961"/>
              <a:gd name="connsiteY0" fmla="*/ 1026585 h 1026585"/>
              <a:gd name="connsiteX1" fmla="*/ 4293761 w 7544961"/>
              <a:gd name="connsiteY1" fmla="*/ 566 h 1026585"/>
              <a:gd name="connsiteX2" fmla="*/ 0 w 7544961"/>
              <a:gd name="connsiteY2" fmla="*/ 882568 h 1026585"/>
              <a:gd name="connsiteX0" fmla="*/ 7544961 w 7544961"/>
              <a:gd name="connsiteY0" fmla="*/ 914779 h 914779"/>
              <a:gd name="connsiteX1" fmla="*/ 3545912 w 7544961"/>
              <a:gd name="connsiteY1" fmla="*/ 769 h 914779"/>
              <a:gd name="connsiteX2" fmla="*/ 0 w 7544961"/>
              <a:gd name="connsiteY2" fmla="*/ 770762 h 914779"/>
              <a:gd name="connsiteX0" fmla="*/ 7544961 w 7544961"/>
              <a:gd name="connsiteY0" fmla="*/ 916048 h 916048"/>
              <a:gd name="connsiteX1" fmla="*/ 3545912 w 7544961"/>
              <a:gd name="connsiteY1" fmla="*/ 2038 h 916048"/>
              <a:gd name="connsiteX2" fmla="*/ 0 w 7544961"/>
              <a:gd name="connsiteY2" fmla="*/ 772031 h 916048"/>
              <a:gd name="connsiteX0" fmla="*/ 7544961 w 7544961"/>
              <a:gd name="connsiteY0" fmla="*/ 916048 h 916048"/>
              <a:gd name="connsiteX1" fmla="*/ 3545912 w 7544961"/>
              <a:gd name="connsiteY1" fmla="*/ 2038 h 916048"/>
              <a:gd name="connsiteX2" fmla="*/ 0 w 7544961"/>
              <a:gd name="connsiteY2" fmla="*/ 772031 h 916048"/>
              <a:gd name="connsiteX0" fmla="*/ 7544961 w 7544961"/>
              <a:gd name="connsiteY0" fmla="*/ 1101502 h 1101502"/>
              <a:gd name="connsiteX1" fmla="*/ 3545912 w 7544961"/>
              <a:gd name="connsiteY1" fmla="*/ 811 h 1101502"/>
              <a:gd name="connsiteX2" fmla="*/ 0 w 7544961"/>
              <a:gd name="connsiteY2" fmla="*/ 957485 h 1101502"/>
              <a:gd name="connsiteX0" fmla="*/ 7544961 w 7544961"/>
              <a:gd name="connsiteY0" fmla="*/ 144017 h 144017"/>
              <a:gd name="connsiteX1" fmla="*/ 0 w 7544961"/>
              <a:gd name="connsiteY1" fmla="*/ 0 h 144017"/>
              <a:gd name="connsiteX0" fmla="*/ 7544961 w 7544961"/>
              <a:gd name="connsiteY0" fmla="*/ 605312 h 605312"/>
              <a:gd name="connsiteX1" fmla="*/ 0 w 7544961"/>
              <a:gd name="connsiteY1" fmla="*/ 461295 h 605312"/>
              <a:gd name="connsiteX0" fmla="*/ 7544961 w 7544961"/>
              <a:gd name="connsiteY0" fmla="*/ 982615 h 982615"/>
              <a:gd name="connsiteX1" fmla="*/ 0 w 7544961"/>
              <a:gd name="connsiteY1" fmla="*/ 838598 h 982615"/>
              <a:gd name="connsiteX0" fmla="*/ 7544961 w 7544961"/>
              <a:gd name="connsiteY0" fmla="*/ 1153625 h 1153625"/>
              <a:gd name="connsiteX1" fmla="*/ 0 w 7544961"/>
              <a:gd name="connsiteY1" fmla="*/ 1009608 h 1153625"/>
              <a:gd name="connsiteX0" fmla="*/ 7744387 w 7744387"/>
              <a:gd name="connsiteY0" fmla="*/ 2092629 h 2092629"/>
              <a:gd name="connsiteX1" fmla="*/ 0 w 7744387"/>
              <a:gd name="connsiteY1" fmla="*/ 479386 h 2092629"/>
              <a:gd name="connsiteX0" fmla="*/ 7744387 w 7744387"/>
              <a:gd name="connsiteY0" fmla="*/ 2627660 h 2627660"/>
              <a:gd name="connsiteX1" fmla="*/ 0 w 7744387"/>
              <a:gd name="connsiteY1" fmla="*/ 1014417 h 2627660"/>
              <a:gd name="connsiteX0" fmla="*/ 8326047 w 8326047"/>
              <a:gd name="connsiteY0" fmla="*/ 5166305 h 5166305"/>
              <a:gd name="connsiteX1" fmla="*/ 0 w 8326047"/>
              <a:gd name="connsiteY1" fmla="*/ 288114 h 5166305"/>
              <a:gd name="connsiteX0" fmla="*/ 8326047 w 8326047"/>
              <a:gd name="connsiteY0" fmla="*/ 4878191 h 4878191"/>
              <a:gd name="connsiteX1" fmla="*/ 0 w 8326047"/>
              <a:gd name="connsiteY1" fmla="*/ 0 h 4878191"/>
            </a:gdLst>
            <a:ahLst/>
            <a:cxnLst>
              <a:cxn ang="0">
                <a:pos x="connsiteX0" y="connsiteY0"/>
              </a:cxn>
              <a:cxn ang="0">
                <a:pos x="connsiteX1" y="connsiteY1"/>
              </a:cxn>
            </a:cxnLst>
            <a:rect l="l" t="t" r="r" b="b"/>
            <a:pathLst>
              <a:path w="8326047" h="4878191">
                <a:moveTo>
                  <a:pt x="8326047" y="4878191"/>
                </a:moveTo>
                <a:cubicBezTo>
                  <a:pt x="7207044" y="1172413"/>
                  <a:pt x="72015" y="4177449"/>
                  <a:pt x="0" y="0"/>
                </a:cubicBezTo>
              </a:path>
            </a:pathLst>
          </a:custGeom>
          <a:noFill/>
          <a:ln w="57150">
            <a:solidFill>
              <a:schemeClr val="accent1"/>
            </a:solidFill>
            <a:headEnd type="none" w="med" len="med"/>
            <a:tailEnd type="triangl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1" name="Textfeld 10">
            <a:extLst>
              <a:ext uri="{FF2B5EF4-FFF2-40B4-BE49-F238E27FC236}">
                <a16:creationId xmlns:a16="http://schemas.microsoft.com/office/drawing/2014/main" id="{651EAD31-92B4-6AEA-F236-7FC4EC250269}"/>
              </a:ext>
            </a:extLst>
          </p:cNvPr>
          <p:cNvSpPr txBox="1"/>
          <p:nvPr/>
        </p:nvSpPr>
        <p:spPr>
          <a:xfrm>
            <a:off x="4972929" y="4432767"/>
            <a:ext cx="7063496" cy="646331"/>
          </a:xfrm>
          <a:prstGeom prst="rect">
            <a:avLst/>
          </a:prstGeom>
          <a:noFill/>
        </p:spPr>
        <p:txBody>
          <a:bodyPr wrap="square">
            <a:spAutoFit/>
          </a:bodyPr>
          <a:lstStyle/>
          <a:p>
            <a:r>
              <a:rPr lang="de-DE" dirty="0"/>
              <a:t>T</a:t>
            </a:r>
            <a:r>
              <a:rPr lang="de-DE" baseline="-25000" dirty="0"/>
              <a:t>CM</a:t>
            </a:r>
            <a:r>
              <a:rPr lang="de-DE" dirty="0"/>
              <a:t> : 4x4 </a:t>
            </a:r>
            <a:r>
              <a:rPr lang="en-US" dirty="0"/>
              <a:t>Transformation matrix from marker to camera coordinates</a:t>
            </a:r>
            <a:endParaRPr lang="de-DE" dirty="0"/>
          </a:p>
        </p:txBody>
      </p:sp>
      <p:sp>
        <p:nvSpPr>
          <p:cNvPr id="12" name="Textfeld 11">
            <a:extLst>
              <a:ext uri="{FF2B5EF4-FFF2-40B4-BE49-F238E27FC236}">
                <a16:creationId xmlns:a16="http://schemas.microsoft.com/office/drawing/2014/main" id="{0C88998E-E687-04DA-FAEC-ED86349725EA}"/>
              </a:ext>
            </a:extLst>
          </p:cNvPr>
          <p:cNvSpPr txBox="1"/>
          <p:nvPr/>
        </p:nvSpPr>
        <p:spPr>
          <a:xfrm>
            <a:off x="4902591" y="5154378"/>
            <a:ext cx="7289409" cy="1015663"/>
          </a:xfrm>
          <a:prstGeom prst="rect">
            <a:avLst/>
          </a:prstGeom>
          <a:noFill/>
        </p:spPr>
        <p:txBody>
          <a:bodyPr wrap="square">
            <a:spAutoFit/>
          </a:bodyPr>
          <a:lstStyle/>
          <a:p>
            <a:r>
              <a:rPr lang="en-US" sz="1200" b="1" i="0" dirty="0">
                <a:solidFill>
                  <a:srgbClr val="000000"/>
                </a:solidFill>
                <a:effectLst/>
                <a:latin typeface="Courier New" panose="02070309020205020404" pitchFamily="49" charset="0"/>
                <a:cs typeface="Courier New" panose="02070309020205020404" pitchFamily="49" charset="0"/>
              </a:rPr>
              <a:t>// OpenCV:</a:t>
            </a:r>
          </a:p>
          <a:p>
            <a:r>
              <a:rPr lang="en-US" sz="1200" b="1" i="0" dirty="0">
                <a:solidFill>
                  <a:srgbClr val="000000"/>
                </a:solidFill>
                <a:effectLst/>
                <a:latin typeface="Courier New" panose="02070309020205020404" pitchFamily="49" charset="0"/>
                <a:cs typeface="Courier New" panose="02070309020205020404" pitchFamily="49" charset="0"/>
              </a:rPr>
              <a:t>Mat </a:t>
            </a:r>
            <a:r>
              <a:rPr lang="en-US" sz="1200" b="1" i="0" dirty="0" err="1">
                <a:solidFill>
                  <a:srgbClr val="000000"/>
                </a:solidFill>
                <a:effectLst/>
                <a:latin typeface="Courier New" panose="02070309020205020404" pitchFamily="49" charset="0"/>
                <a:cs typeface="Courier New" panose="02070309020205020404" pitchFamily="49" charset="0"/>
              </a:rPr>
              <a:t>cameraMatrix</a:t>
            </a:r>
            <a:r>
              <a:rPr lang="en-US" sz="1200" b="1" i="0" dirty="0">
                <a:solidFill>
                  <a:srgbClr val="000000"/>
                </a:solidFill>
                <a:effectLst/>
                <a:latin typeface="Courier New" panose="02070309020205020404" pitchFamily="49" charset="0"/>
                <a:cs typeface="Courier New" panose="02070309020205020404" pitchFamily="49" charset="0"/>
              </a:rPr>
              <a:t> = </a:t>
            </a:r>
            <a:r>
              <a:rPr lang="en-US" sz="1200" b="1" i="0" strike="noStrike" dirty="0">
                <a:solidFill>
                  <a:schemeClr val="accent1"/>
                </a:solidFill>
                <a:effectLst/>
                <a:latin typeface="Courier New" panose="02070309020205020404" pitchFamily="49" charset="0"/>
                <a:cs typeface="Courier New" panose="02070309020205020404" pitchFamily="49" charset="0"/>
              </a:rPr>
              <a:t>findHomography</a:t>
            </a:r>
            <a:r>
              <a:rPr lang="en-US" sz="1200" b="1" i="0" dirty="0">
                <a:solidFill>
                  <a:srgbClr val="000000"/>
                </a:solidFill>
                <a:effectLst/>
                <a:latin typeface="Courier New" panose="02070309020205020404" pitchFamily="49" charset="0"/>
                <a:cs typeface="Courier New" panose="02070309020205020404" pitchFamily="49" charset="0"/>
              </a:rPr>
              <a:t>(</a:t>
            </a:r>
            <a:r>
              <a:rPr lang="en-US" sz="1200" b="1" i="0" dirty="0" err="1">
                <a:solidFill>
                  <a:srgbClr val="000000"/>
                </a:solidFill>
                <a:effectLst/>
                <a:latin typeface="Courier New" panose="02070309020205020404" pitchFamily="49" charset="0"/>
                <a:cs typeface="Courier New" panose="02070309020205020404" pitchFamily="49" charset="0"/>
              </a:rPr>
              <a:t>markerCoordinates</a:t>
            </a:r>
            <a:r>
              <a:rPr lang="en-US" sz="1200" b="1" i="0" dirty="0">
                <a:solidFill>
                  <a:srgbClr val="000000"/>
                </a:solidFill>
                <a:effectLst/>
                <a:latin typeface="Courier New" panose="02070309020205020404" pitchFamily="49" charset="0"/>
                <a:cs typeface="Courier New" panose="02070309020205020404" pitchFamily="49" charset="0"/>
              </a:rPr>
              <a:t>, </a:t>
            </a:r>
            <a:r>
              <a:rPr lang="en-US" sz="1200" b="1" i="0" dirty="0" err="1">
                <a:solidFill>
                  <a:srgbClr val="000000"/>
                </a:solidFill>
                <a:effectLst/>
                <a:latin typeface="Courier New" panose="02070309020205020404" pitchFamily="49" charset="0"/>
                <a:cs typeface="Courier New" panose="02070309020205020404" pitchFamily="49" charset="0"/>
              </a:rPr>
              <a:t>screenCoordinates</a:t>
            </a:r>
            <a:r>
              <a:rPr lang="en-US" sz="1200" b="1" i="0" dirty="0">
                <a:solidFill>
                  <a:srgbClr val="000000"/>
                </a:solidFill>
                <a:effectLst/>
                <a:latin typeface="Courier New" panose="02070309020205020404" pitchFamily="49" charset="0"/>
                <a:cs typeface="Courier New" panose="02070309020205020404" pitchFamily="49" charset="0"/>
              </a:rPr>
              <a:t>);</a:t>
            </a:r>
          </a:p>
          <a:p>
            <a:br>
              <a:rPr lang="en-US" sz="1200" b="1" dirty="0">
                <a:solidFill>
                  <a:srgbClr val="000000"/>
                </a:solidFill>
                <a:latin typeface="Courier New" panose="02070309020205020404" pitchFamily="49" charset="0"/>
                <a:cs typeface="Courier New" panose="02070309020205020404" pitchFamily="49" charset="0"/>
              </a:rPr>
            </a:br>
            <a:r>
              <a:rPr lang="en-US" sz="1200" b="1" dirty="0">
                <a:solidFill>
                  <a:srgbClr val="000000"/>
                </a:solidFill>
                <a:latin typeface="Courier New" panose="02070309020205020404" pitchFamily="49" charset="0"/>
                <a:cs typeface="Courier New" panose="02070309020205020404" pitchFamily="49" charset="0"/>
              </a:rPr>
              <a:t>// </a:t>
            </a:r>
            <a:r>
              <a:rPr lang="en-US" sz="1200" b="1" dirty="0" err="1">
                <a:solidFill>
                  <a:srgbClr val="000000"/>
                </a:solidFill>
                <a:latin typeface="Courier New" panose="02070309020205020404" pitchFamily="49" charset="0"/>
                <a:cs typeface="Courier New" panose="02070309020205020404" pitchFamily="49" charset="0"/>
              </a:rPr>
              <a:t>ARToolkit</a:t>
            </a:r>
            <a:r>
              <a:rPr lang="en-US" sz="1200" b="1" dirty="0">
                <a:solidFill>
                  <a:srgbClr val="000000"/>
                </a:solidFill>
                <a:latin typeface="Courier New" panose="02070309020205020404" pitchFamily="49" charset="0"/>
                <a:cs typeface="Courier New" panose="02070309020205020404" pitchFamily="49" charset="0"/>
              </a:rPr>
              <a:t>:</a:t>
            </a:r>
          </a:p>
          <a:p>
            <a:r>
              <a:rPr lang="de-DE" sz="1200" b="1" dirty="0" err="1">
                <a:solidFill>
                  <a:schemeClr val="accent1"/>
                </a:solidFill>
                <a:latin typeface="Courier New" panose="02070309020205020404" pitchFamily="49" charset="0"/>
                <a:cs typeface="Courier New" panose="02070309020205020404" pitchFamily="49" charset="0"/>
              </a:rPr>
              <a:t>arGetTransMat</a:t>
            </a:r>
            <a:r>
              <a:rPr lang="de-DE" sz="1200" b="1" dirty="0">
                <a:latin typeface="Courier New" panose="02070309020205020404" pitchFamily="49" charset="0"/>
                <a:cs typeface="Courier New" panose="02070309020205020404" pitchFamily="49" charset="0"/>
              </a:rPr>
              <a:t>(</a:t>
            </a:r>
            <a:r>
              <a:rPr lang="en-US" sz="1200" b="1" i="0" dirty="0" err="1">
                <a:solidFill>
                  <a:srgbClr val="000000"/>
                </a:solidFill>
                <a:effectLst/>
                <a:latin typeface="Courier New" panose="02070309020205020404" pitchFamily="49" charset="0"/>
                <a:cs typeface="Courier New" panose="02070309020205020404" pitchFamily="49" charset="0"/>
              </a:rPr>
              <a:t>markerCoordinates</a:t>
            </a:r>
            <a:r>
              <a:rPr lang="en-US" sz="1200" b="1" i="0" dirty="0">
                <a:solidFill>
                  <a:srgbClr val="000000"/>
                </a:solidFill>
                <a:effectLst/>
                <a:latin typeface="Courier New" panose="02070309020205020404" pitchFamily="49" charset="0"/>
                <a:cs typeface="Courier New" panose="02070309020205020404" pitchFamily="49" charset="0"/>
              </a:rPr>
              <a:t>,</a:t>
            </a:r>
            <a:r>
              <a:rPr lang="de-DE" sz="1200" b="1" dirty="0">
                <a:latin typeface="Courier New" panose="02070309020205020404" pitchFamily="49" charset="0"/>
                <a:cs typeface="Courier New" panose="02070309020205020404" pitchFamily="49" charset="0"/>
              </a:rPr>
              <a:t> </a:t>
            </a:r>
            <a:r>
              <a:rPr lang="en-US" sz="1200" b="1" i="0" dirty="0" err="1">
                <a:solidFill>
                  <a:srgbClr val="000000"/>
                </a:solidFill>
                <a:effectLst/>
                <a:latin typeface="Courier New" panose="02070309020205020404" pitchFamily="49" charset="0"/>
                <a:cs typeface="Courier New" panose="02070309020205020404" pitchFamily="49" charset="0"/>
              </a:rPr>
              <a:t>screenCoordinates</a:t>
            </a:r>
            <a:r>
              <a:rPr lang="de-DE" sz="1200" b="1" dirty="0">
                <a:latin typeface="Courier New" panose="02070309020205020404" pitchFamily="49" charset="0"/>
                <a:cs typeface="Courier New" panose="02070309020205020404" pitchFamily="49" charset="0"/>
              </a:rPr>
              <a:t>, </a:t>
            </a:r>
            <a:r>
              <a:rPr lang="de-DE" sz="1200" b="1" dirty="0" err="1">
                <a:latin typeface="Courier New" panose="02070309020205020404" pitchFamily="49" charset="0"/>
                <a:cs typeface="Courier New" panose="02070309020205020404" pitchFamily="49" charset="0"/>
              </a:rPr>
              <a:t>markerSize</a:t>
            </a:r>
            <a:r>
              <a:rPr lang="de-DE" sz="1200" b="1" dirty="0">
                <a:latin typeface="Courier New" panose="02070309020205020404" pitchFamily="49" charset="0"/>
                <a:cs typeface="Courier New" panose="02070309020205020404" pitchFamily="49" charset="0"/>
              </a:rPr>
              <a:t>, </a:t>
            </a:r>
            <a:r>
              <a:rPr lang="en-US" sz="1200" b="1" i="0" dirty="0" err="1">
                <a:solidFill>
                  <a:srgbClr val="000000"/>
                </a:solidFill>
                <a:effectLst/>
                <a:latin typeface="Courier New" panose="02070309020205020404" pitchFamily="49" charset="0"/>
                <a:cs typeface="Courier New" panose="02070309020205020404" pitchFamily="49" charset="0"/>
              </a:rPr>
              <a:t>cameraMatrix</a:t>
            </a:r>
            <a:r>
              <a:rPr lang="en-US" sz="1200" b="1" i="0" dirty="0">
                <a:solidFill>
                  <a:srgbClr val="000000"/>
                </a:solidFill>
                <a:effectLst/>
                <a:latin typeface="Courier New" panose="02070309020205020404" pitchFamily="49" charset="0"/>
                <a:cs typeface="Courier New" panose="02070309020205020404" pitchFamily="49" charset="0"/>
              </a:rPr>
              <a:t>)</a:t>
            </a:r>
            <a:endParaRPr lang="de-DE" sz="1200" b="1" dirty="0">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387312916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BAE6052-3C38-B498-395D-86C709256425}"/>
              </a:ext>
            </a:extLst>
          </p:cNvPr>
          <p:cNvSpPr>
            <a:spLocks noGrp="1"/>
          </p:cNvSpPr>
          <p:nvPr>
            <p:ph type="title"/>
          </p:nvPr>
        </p:nvSpPr>
        <p:spPr/>
        <p:txBody>
          <a:bodyPr/>
          <a:lstStyle/>
          <a:p>
            <a:r>
              <a:rPr lang="de-DE" dirty="0"/>
              <a:t>Marker-</a:t>
            </a:r>
            <a:r>
              <a:rPr lang="de-DE" dirty="0" err="1"/>
              <a:t>less</a:t>
            </a:r>
            <a:r>
              <a:rPr lang="de-DE" dirty="0"/>
              <a:t> Tracking</a:t>
            </a:r>
          </a:p>
        </p:txBody>
      </p:sp>
      <p:sp>
        <p:nvSpPr>
          <p:cNvPr id="3" name="Fußzeilenplatzhalter 2">
            <a:extLst>
              <a:ext uri="{FF2B5EF4-FFF2-40B4-BE49-F238E27FC236}">
                <a16:creationId xmlns:a16="http://schemas.microsoft.com/office/drawing/2014/main" id="{558A52EA-DD32-9653-A9A3-E2F135709663}"/>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EA7EC5EE-D59C-71D9-E739-FCDD0FEF3ED4}"/>
              </a:ext>
            </a:extLst>
          </p:cNvPr>
          <p:cNvSpPr>
            <a:spLocks noGrp="1"/>
          </p:cNvSpPr>
          <p:nvPr>
            <p:ph type="sldNum" sz="quarter" idx="28"/>
          </p:nvPr>
        </p:nvSpPr>
        <p:spPr/>
        <p:txBody>
          <a:bodyPr/>
          <a:lstStyle/>
          <a:p>
            <a:fld id="{BA24374A-C3A8-471A-8837-3FC31668ABE5}" type="slidenum">
              <a:rPr lang="de-DE" smtClean="0"/>
              <a:pPr/>
              <a:t>39</a:t>
            </a:fld>
            <a:endParaRPr lang="de-DE" dirty="0"/>
          </a:p>
        </p:txBody>
      </p:sp>
      <p:sp>
        <p:nvSpPr>
          <p:cNvPr id="16" name="Textplatzhalter 15">
            <a:extLst>
              <a:ext uri="{FF2B5EF4-FFF2-40B4-BE49-F238E27FC236}">
                <a16:creationId xmlns:a16="http://schemas.microsoft.com/office/drawing/2014/main" id="{86A3F4C6-C1C8-3E68-2331-C68CE3DEB160}"/>
              </a:ext>
            </a:extLst>
          </p:cNvPr>
          <p:cNvSpPr>
            <a:spLocks noGrp="1"/>
          </p:cNvSpPr>
          <p:nvPr>
            <p:ph type="body" sz="quarter" idx="21"/>
          </p:nvPr>
        </p:nvSpPr>
        <p:spPr/>
        <p:txBody>
          <a:bodyPr/>
          <a:lstStyle/>
          <a:p>
            <a:r>
              <a:rPr lang="de-DE" sz="1400" dirty="0"/>
              <a:t>Mixed Reality Technologies</a:t>
            </a:r>
            <a:endParaRPr lang="de-DE" dirty="0"/>
          </a:p>
        </p:txBody>
      </p:sp>
      <p:sp>
        <p:nvSpPr>
          <p:cNvPr id="6" name="Textplatzhalter 5">
            <a:extLst>
              <a:ext uri="{FF2B5EF4-FFF2-40B4-BE49-F238E27FC236}">
                <a16:creationId xmlns:a16="http://schemas.microsoft.com/office/drawing/2014/main" id="{DB8CECAD-1B2C-8519-1499-690597034537}"/>
              </a:ext>
            </a:extLst>
          </p:cNvPr>
          <p:cNvSpPr>
            <a:spLocks noGrp="1"/>
          </p:cNvSpPr>
          <p:nvPr>
            <p:ph type="body" sz="quarter" idx="29"/>
          </p:nvPr>
        </p:nvSpPr>
        <p:spPr/>
        <p:txBody>
          <a:bodyPr/>
          <a:lstStyle/>
          <a:p>
            <a:r>
              <a:rPr lang="en-US" b="1" dirty="0">
                <a:solidFill>
                  <a:schemeClr val="accent1"/>
                </a:solidFill>
              </a:rPr>
              <a:t>Basic SLAM approach</a:t>
            </a:r>
            <a:r>
              <a:rPr lang="en-US" dirty="0"/>
              <a:t>:</a:t>
            </a:r>
          </a:p>
          <a:p>
            <a:pPr lvl="1"/>
            <a:r>
              <a:rPr lang="en-US" dirty="0"/>
              <a:t>Track a series of points through successive camera images</a:t>
            </a:r>
          </a:p>
          <a:p>
            <a:pPr lvl="1"/>
            <a:r>
              <a:rPr lang="en-US" dirty="0"/>
              <a:t>Use the tracks to triangulate the 3D position of the points</a:t>
            </a:r>
          </a:p>
          <a:p>
            <a:pPr lvl="1"/>
            <a:r>
              <a:rPr lang="en-US" dirty="0"/>
              <a:t>Use the path of all point positions to calculate the camera pose </a:t>
            </a:r>
          </a:p>
          <a:p>
            <a:pPr lvl="1"/>
            <a:r>
              <a:rPr lang="en-US" dirty="0"/>
              <a:t>By observing a sufficient number of points, structures and movement (camera path and scene structure) can be reconstructed</a:t>
            </a:r>
          </a:p>
          <a:p>
            <a:r>
              <a:rPr lang="en-US" b="1" dirty="0">
                <a:solidFill>
                  <a:schemeClr val="accent1"/>
                </a:solidFill>
              </a:rPr>
              <a:t>Parallel tracking </a:t>
            </a:r>
            <a:r>
              <a:rPr lang="en-US" dirty="0"/>
              <a:t>and mapping by two concurrent processes (thread) for each frame</a:t>
            </a:r>
          </a:p>
        </p:txBody>
      </p:sp>
      <p:sp>
        <p:nvSpPr>
          <p:cNvPr id="17" name="Rechteck 16">
            <a:extLst>
              <a:ext uri="{FF2B5EF4-FFF2-40B4-BE49-F238E27FC236}">
                <a16:creationId xmlns:a16="http://schemas.microsoft.com/office/drawing/2014/main" id="{49C5B67D-976F-D35A-8587-77B1CCEC95C4}"/>
              </a:ext>
            </a:extLst>
          </p:cNvPr>
          <p:cNvSpPr/>
          <p:nvPr/>
        </p:nvSpPr>
        <p:spPr>
          <a:xfrm>
            <a:off x="2804160" y="4896144"/>
            <a:ext cx="2644140" cy="9601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err="1"/>
              <a:t>Localization</a:t>
            </a:r>
            <a:endParaRPr lang="de-DE" dirty="0"/>
          </a:p>
        </p:txBody>
      </p:sp>
      <p:sp>
        <p:nvSpPr>
          <p:cNvPr id="18" name="Rechteck 17">
            <a:extLst>
              <a:ext uri="{FF2B5EF4-FFF2-40B4-BE49-F238E27FC236}">
                <a16:creationId xmlns:a16="http://schemas.microsoft.com/office/drawing/2014/main" id="{8F97875B-04D4-8E87-5501-734E9A953C30}"/>
              </a:ext>
            </a:extLst>
          </p:cNvPr>
          <p:cNvSpPr/>
          <p:nvPr/>
        </p:nvSpPr>
        <p:spPr>
          <a:xfrm>
            <a:off x="7010400" y="4896144"/>
            <a:ext cx="2644140" cy="9601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Mapping</a:t>
            </a:r>
          </a:p>
        </p:txBody>
      </p:sp>
      <p:sp>
        <p:nvSpPr>
          <p:cNvPr id="19" name="Pfeil: nach rechts 18">
            <a:extLst>
              <a:ext uri="{FF2B5EF4-FFF2-40B4-BE49-F238E27FC236}">
                <a16:creationId xmlns:a16="http://schemas.microsoft.com/office/drawing/2014/main" id="{10E1FC23-F739-A3F5-A3C6-1DDBA8724588}"/>
              </a:ext>
            </a:extLst>
          </p:cNvPr>
          <p:cNvSpPr/>
          <p:nvPr/>
        </p:nvSpPr>
        <p:spPr>
          <a:xfrm>
            <a:off x="5457774" y="4883978"/>
            <a:ext cx="1552626" cy="484606"/>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0" name="Pfeil: nach rechts 19">
            <a:extLst>
              <a:ext uri="{FF2B5EF4-FFF2-40B4-BE49-F238E27FC236}">
                <a16:creationId xmlns:a16="http://schemas.microsoft.com/office/drawing/2014/main" id="{BD2CD7D3-75B8-EF52-A77F-B488BC7F70C1}"/>
              </a:ext>
            </a:extLst>
          </p:cNvPr>
          <p:cNvSpPr/>
          <p:nvPr/>
        </p:nvSpPr>
        <p:spPr>
          <a:xfrm rot="10800000">
            <a:off x="5448300" y="5353344"/>
            <a:ext cx="1552626" cy="484606"/>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264871789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4696EFD-C333-40DF-D2CC-0739472C31D4}"/>
              </a:ext>
            </a:extLst>
          </p:cNvPr>
          <p:cNvSpPr>
            <a:spLocks noGrp="1"/>
          </p:cNvSpPr>
          <p:nvPr>
            <p:ph type="title"/>
          </p:nvPr>
        </p:nvSpPr>
        <p:spPr/>
        <p:txBody>
          <a:bodyPr/>
          <a:lstStyle/>
          <a:p>
            <a:r>
              <a:rPr lang="de-DE" dirty="0"/>
              <a:t>Marker-</a:t>
            </a:r>
            <a:r>
              <a:rPr lang="de-DE" dirty="0" err="1"/>
              <a:t>less</a:t>
            </a:r>
            <a:r>
              <a:rPr lang="de-DE" dirty="0"/>
              <a:t> Tracking</a:t>
            </a:r>
          </a:p>
        </p:txBody>
      </p:sp>
      <p:sp>
        <p:nvSpPr>
          <p:cNvPr id="3" name="Fußzeilenplatzhalter 2">
            <a:extLst>
              <a:ext uri="{FF2B5EF4-FFF2-40B4-BE49-F238E27FC236}">
                <a16:creationId xmlns:a16="http://schemas.microsoft.com/office/drawing/2014/main" id="{00EA7C47-7054-268D-500D-74C4516F6AA5}"/>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D56EA5EF-0367-A482-2CE4-C9F8865A0D52}"/>
              </a:ext>
            </a:extLst>
          </p:cNvPr>
          <p:cNvSpPr>
            <a:spLocks noGrp="1"/>
          </p:cNvSpPr>
          <p:nvPr>
            <p:ph type="sldNum" sz="quarter" idx="28"/>
          </p:nvPr>
        </p:nvSpPr>
        <p:spPr/>
        <p:txBody>
          <a:bodyPr/>
          <a:lstStyle/>
          <a:p>
            <a:fld id="{BA24374A-C3A8-471A-8837-3FC31668ABE5}" type="slidenum">
              <a:rPr lang="de-DE" smtClean="0"/>
              <a:pPr/>
              <a:t>40</a:t>
            </a:fld>
            <a:endParaRPr lang="de-DE" dirty="0"/>
          </a:p>
        </p:txBody>
      </p:sp>
      <p:sp>
        <p:nvSpPr>
          <p:cNvPr id="5" name="Textplatzhalter 4">
            <a:extLst>
              <a:ext uri="{FF2B5EF4-FFF2-40B4-BE49-F238E27FC236}">
                <a16:creationId xmlns:a16="http://schemas.microsoft.com/office/drawing/2014/main" id="{2CC9A9A9-863C-8650-CA7A-D90D4252A3F0}"/>
              </a:ext>
            </a:extLst>
          </p:cNvPr>
          <p:cNvSpPr>
            <a:spLocks noGrp="1"/>
          </p:cNvSpPr>
          <p:nvPr>
            <p:ph type="body" sz="quarter" idx="21"/>
          </p:nvPr>
        </p:nvSpPr>
        <p:spPr/>
        <p:txBody>
          <a:bodyPr/>
          <a:lstStyle/>
          <a:p>
            <a:r>
              <a:rPr lang="de-DE" sz="1400" dirty="0"/>
              <a:t>Mixed Reality Technologies</a:t>
            </a:r>
            <a:endParaRPr lang="de-DE" dirty="0"/>
          </a:p>
        </p:txBody>
      </p:sp>
      <p:sp>
        <p:nvSpPr>
          <p:cNvPr id="6" name="Textplatzhalter 5">
            <a:extLst>
              <a:ext uri="{FF2B5EF4-FFF2-40B4-BE49-F238E27FC236}">
                <a16:creationId xmlns:a16="http://schemas.microsoft.com/office/drawing/2014/main" id="{56035258-B75E-462F-9BA0-42834DCE099C}"/>
              </a:ext>
            </a:extLst>
          </p:cNvPr>
          <p:cNvSpPr>
            <a:spLocks noGrp="1"/>
          </p:cNvSpPr>
          <p:nvPr>
            <p:ph type="body" sz="quarter" idx="29"/>
          </p:nvPr>
        </p:nvSpPr>
        <p:spPr/>
        <p:txBody>
          <a:bodyPr/>
          <a:lstStyle/>
          <a:p>
            <a:endParaRPr lang="de-DE"/>
          </a:p>
        </p:txBody>
      </p:sp>
      <p:pic>
        <p:nvPicPr>
          <p:cNvPr id="7" name="Content Placeholder 9">
            <a:extLst>
              <a:ext uri="{FF2B5EF4-FFF2-40B4-BE49-F238E27FC236}">
                <a16:creationId xmlns:a16="http://schemas.microsoft.com/office/drawing/2014/main" id="{CAA32B58-C694-F9F9-A34B-398E13F8AD3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4267" y="1449388"/>
            <a:ext cx="5533862" cy="3112798"/>
          </a:xfrm>
          <a:prstGeom prst="rect">
            <a:avLst/>
          </a:prstGeom>
        </p:spPr>
      </p:pic>
      <p:pic>
        <p:nvPicPr>
          <p:cNvPr id="8" name="Content Placeholder 9">
            <a:extLst>
              <a:ext uri="{FF2B5EF4-FFF2-40B4-BE49-F238E27FC236}">
                <a16:creationId xmlns:a16="http://schemas.microsoft.com/office/drawing/2014/main" id="{C3451AC4-8CFF-1922-29D8-5C663C6C479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61754" y="2466572"/>
            <a:ext cx="5533862" cy="3112797"/>
          </a:xfrm>
          <a:prstGeom prst="rect">
            <a:avLst/>
          </a:prstGeom>
        </p:spPr>
      </p:pic>
      <p:sp>
        <p:nvSpPr>
          <p:cNvPr id="9" name="Rectangle 4">
            <a:extLst>
              <a:ext uri="{FF2B5EF4-FFF2-40B4-BE49-F238E27FC236}">
                <a16:creationId xmlns:a16="http://schemas.microsoft.com/office/drawing/2014/main" id="{E01651AF-464D-7B33-8070-3F3280094408}"/>
              </a:ext>
            </a:extLst>
          </p:cNvPr>
          <p:cNvSpPr/>
          <p:nvPr/>
        </p:nvSpPr>
        <p:spPr>
          <a:xfrm>
            <a:off x="694267" y="4912721"/>
            <a:ext cx="3175000" cy="738664"/>
          </a:xfrm>
          <a:prstGeom prst="rect">
            <a:avLst/>
          </a:prstGeom>
        </p:spPr>
        <p:txBody>
          <a:bodyPr wrap="square">
            <a:spAutoFit/>
          </a:bodyPr>
          <a:lstStyle/>
          <a:p>
            <a:r>
              <a:rPr lang="en-US" sz="1050" dirty="0">
                <a:solidFill>
                  <a:srgbClr val="222222"/>
                </a:solidFill>
                <a:latin typeface="Arial" panose="020B0604020202020204" pitchFamily="34" charset="0"/>
              </a:rPr>
              <a:t>Mur-</a:t>
            </a:r>
            <a:r>
              <a:rPr lang="en-US" sz="1050" dirty="0" err="1">
                <a:solidFill>
                  <a:srgbClr val="222222"/>
                </a:solidFill>
                <a:latin typeface="Arial" panose="020B0604020202020204" pitchFamily="34" charset="0"/>
              </a:rPr>
              <a:t>Artal</a:t>
            </a:r>
            <a:r>
              <a:rPr lang="en-US" sz="1050" dirty="0">
                <a:solidFill>
                  <a:srgbClr val="222222"/>
                </a:solidFill>
                <a:latin typeface="Arial" panose="020B0604020202020204" pitchFamily="34" charset="0"/>
              </a:rPr>
              <a:t>, R., &amp; </a:t>
            </a:r>
            <a:r>
              <a:rPr lang="en-US" sz="1050" dirty="0" err="1">
                <a:solidFill>
                  <a:srgbClr val="222222"/>
                </a:solidFill>
                <a:latin typeface="Arial" panose="020B0604020202020204" pitchFamily="34" charset="0"/>
              </a:rPr>
              <a:t>Tardós</a:t>
            </a:r>
            <a:r>
              <a:rPr lang="en-US" sz="1050" dirty="0">
                <a:solidFill>
                  <a:srgbClr val="222222"/>
                </a:solidFill>
                <a:latin typeface="Arial" panose="020B0604020202020204" pitchFamily="34" charset="0"/>
              </a:rPr>
              <a:t>, J. D. (2017). Orb-slam2: An open-source slam system for monocular, stereo, and </a:t>
            </a:r>
            <a:r>
              <a:rPr lang="en-US" sz="1050" dirty="0" err="1">
                <a:solidFill>
                  <a:srgbClr val="222222"/>
                </a:solidFill>
                <a:latin typeface="Arial" panose="020B0604020202020204" pitchFamily="34" charset="0"/>
              </a:rPr>
              <a:t>rgb</a:t>
            </a:r>
            <a:r>
              <a:rPr lang="en-US" sz="1050" dirty="0">
                <a:solidFill>
                  <a:srgbClr val="222222"/>
                </a:solidFill>
                <a:latin typeface="Arial" panose="020B0604020202020204" pitchFamily="34" charset="0"/>
              </a:rPr>
              <a:t>-d cameras. </a:t>
            </a:r>
            <a:r>
              <a:rPr lang="en-US" sz="1050" i="1" dirty="0">
                <a:solidFill>
                  <a:srgbClr val="222222"/>
                </a:solidFill>
                <a:latin typeface="Arial" panose="020B0604020202020204" pitchFamily="34" charset="0"/>
              </a:rPr>
              <a:t>IEEE Transactions on Robotics</a:t>
            </a:r>
            <a:r>
              <a:rPr lang="en-US" sz="1050" dirty="0">
                <a:solidFill>
                  <a:srgbClr val="222222"/>
                </a:solidFill>
                <a:latin typeface="Arial" panose="020B0604020202020204" pitchFamily="34" charset="0"/>
              </a:rPr>
              <a:t>, </a:t>
            </a:r>
            <a:r>
              <a:rPr lang="en-US" sz="1050" i="1" dirty="0">
                <a:solidFill>
                  <a:srgbClr val="222222"/>
                </a:solidFill>
                <a:latin typeface="Arial" panose="020B0604020202020204" pitchFamily="34" charset="0"/>
              </a:rPr>
              <a:t>33</a:t>
            </a:r>
            <a:r>
              <a:rPr lang="en-US" sz="1050" dirty="0">
                <a:solidFill>
                  <a:srgbClr val="222222"/>
                </a:solidFill>
                <a:latin typeface="Arial" panose="020B0604020202020204" pitchFamily="34" charset="0"/>
              </a:rPr>
              <a:t>(5), 1255-1262.</a:t>
            </a:r>
            <a:endParaRPr lang="en-US" sz="1050" dirty="0"/>
          </a:p>
        </p:txBody>
      </p:sp>
    </p:spTree>
    <p:extLst>
      <p:ext uri="{BB962C8B-B14F-4D97-AF65-F5344CB8AC3E}">
        <p14:creationId xmlns:p14="http://schemas.microsoft.com/office/powerpoint/2010/main" val="110915732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4B97451-CD56-2E06-044E-6E2E223A62D3}"/>
              </a:ext>
            </a:extLst>
          </p:cNvPr>
          <p:cNvSpPr>
            <a:spLocks noGrp="1"/>
          </p:cNvSpPr>
          <p:nvPr>
            <p:ph type="title"/>
          </p:nvPr>
        </p:nvSpPr>
        <p:spPr/>
        <p:txBody>
          <a:bodyPr/>
          <a:lstStyle/>
          <a:p>
            <a:r>
              <a:rPr lang="de-DE" dirty="0"/>
              <a:t>Sensor Fusion</a:t>
            </a:r>
          </a:p>
        </p:txBody>
      </p:sp>
      <p:sp>
        <p:nvSpPr>
          <p:cNvPr id="3" name="Fußzeilenplatzhalter 2">
            <a:extLst>
              <a:ext uri="{FF2B5EF4-FFF2-40B4-BE49-F238E27FC236}">
                <a16:creationId xmlns:a16="http://schemas.microsoft.com/office/drawing/2014/main" id="{10255C4D-62DE-0E52-AD71-042DB52B15EF}"/>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DE9368B4-0445-655B-2414-0361E3EE7BB4}"/>
              </a:ext>
            </a:extLst>
          </p:cNvPr>
          <p:cNvSpPr>
            <a:spLocks noGrp="1"/>
          </p:cNvSpPr>
          <p:nvPr>
            <p:ph type="sldNum" sz="quarter" idx="28"/>
          </p:nvPr>
        </p:nvSpPr>
        <p:spPr/>
        <p:txBody>
          <a:bodyPr/>
          <a:lstStyle/>
          <a:p>
            <a:fld id="{BA24374A-C3A8-471A-8837-3FC31668ABE5}" type="slidenum">
              <a:rPr lang="de-DE" smtClean="0"/>
              <a:pPr/>
              <a:t>41</a:t>
            </a:fld>
            <a:endParaRPr lang="de-DE" dirty="0"/>
          </a:p>
        </p:txBody>
      </p:sp>
      <p:sp>
        <p:nvSpPr>
          <p:cNvPr id="5" name="Textplatzhalter 4">
            <a:extLst>
              <a:ext uri="{FF2B5EF4-FFF2-40B4-BE49-F238E27FC236}">
                <a16:creationId xmlns:a16="http://schemas.microsoft.com/office/drawing/2014/main" id="{6AAFBDD0-D955-7E1D-1073-3BA90C60572B}"/>
              </a:ext>
            </a:extLst>
          </p:cNvPr>
          <p:cNvSpPr>
            <a:spLocks noGrp="1"/>
          </p:cNvSpPr>
          <p:nvPr>
            <p:ph type="body" sz="quarter" idx="21"/>
          </p:nvPr>
        </p:nvSpPr>
        <p:spPr/>
        <p:txBody>
          <a:bodyPr/>
          <a:lstStyle/>
          <a:p>
            <a:r>
              <a:rPr lang="de-DE" sz="1400" dirty="0"/>
              <a:t>Mixed Reality Technologies</a:t>
            </a:r>
            <a:endParaRPr lang="de-DE" dirty="0"/>
          </a:p>
        </p:txBody>
      </p:sp>
      <p:sp>
        <p:nvSpPr>
          <p:cNvPr id="6" name="Textplatzhalter 5">
            <a:extLst>
              <a:ext uri="{FF2B5EF4-FFF2-40B4-BE49-F238E27FC236}">
                <a16:creationId xmlns:a16="http://schemas.microsoft.com/office/drawing/2014/main" id="{77BDF5E8-14C3-780E-DD0A-A871CCDAAA1E}"/>
              </a:ext>
            </a:extLst>
          </p:cNvPr>
          <p:cNvSpPr>
            <a:spLocks noGrp="1"/>
          </p:cNvSpPr>
          <p:nvPr>
            <p:ph type="body" sz="quarter" idx="29"/>
          </p:nvPr>
        </p:nvSpPr>
        <p:spPr>
          <a:xfrm>
            <a:off x="695325" y="1449388"/>
            <a:ext cx="7956550" cy="4679950"/>
          </a:xfrm>
        </p:spPr>
        <p:txBody>
          <a:bodyPr>
            <a:normAutofit fontScale="92500" lnSpcReduction="10000"/>
          </a:bodyPr>
          <a:lstStyle/>
          <a:p>
            <a:r>
              <a:rPr lang="en-US" b="1" dirty="0" err="1">
                <a:solidFill>
                  <a:schemeClr val="accent1"/>
                </a:solidFill>
              </a:rPr>
              <a:t>Interial</a:t>
            </a:r>
            <a:r>
              <a:rPr lang="en-US" b="1" dirty="0">
                <a:solidFill>
                  <a:schemeClr val="accent1"/>
                </a:solidFill>
              </a:rPr>
              <a:t> sensors (IMUs)</a:t>
            </a:r>
          </a:p>
          <a:p>
            <a:pPr lvl="1"/>
            <a:r>
              <a:rPr lang="en-US" dirty="0"/>
              <a:t>often inaccurate</a:t>
            </a:r>
          </a:p>
          <a:p>
            <a:pPr lvl="1"/>
            <a:r>
              <a:rPr lang="en-US" dirty="0"/>
              <a:t>noisy output (= trembling augmentations) gives us first information about where we are in the world and what we are looking at</a:t>
            </a:r>
          </a:p>
          <a:p>
            <a:pPr lvl="1"/>
            <a:r>
              <a:rPr lang="en-US" dirty="0"/>
              <a:t>better temporal resolution (IMUs 16,000 Hz)</a:t>
            </a:r>
          </a:p>
          <a:p>
            <a:r>
              <a:rPr lang="en-US" b="1" dirty="0">
                <a:solidFill>
                  <a:schemeClr val="accent1"/>
                </a:solidFill>
              </a:rPr>
              <a:t>Cameras</a:t>
            </a:r>
          </a:p>
          <a:p>
            <a:pPr lvl="1"/>
            <a:r>
              <a:rPr lang="en-US" dirty="0"/>
              <a:t>more accurate (= stable and correct augmentations)</a:t>
            </a:r>
          </a:p>
          <a:p>
            <a:pPr lvl="1"/>
            <a:r>
              <a:rPr lang="en-US" dirty="0"/>
              <a:t>requires the selection of the right key</a:t>
            </a:r>
          </a:p>
          <a:p>
            <a:pPr lvl="1"/>
            <a:r>
              <a:rPr lang="en-US" dirty="0"/>
              <a:t>point database from which to track</a:t>
            </a:r>
          </a:p>
          <a:p>
            <a:pPr lvl="1"/>
            <a:r>
              <a:rPr lang="en-US" dirty="0"/>
              <a:t>requires the registration of our local coordinate frame (online-generated model) to the global (world)temporally poorly resolved (30-90 Hz)</a:t>
            </a:r>
          </a:p>
          <a:p>
            <a:endParaRPr lang="de-DE" dirty="0"/>
          </a:p>
        </p:txBody>
      </p:sp>
      <p:sp>
        <p:nvSpPr>
          <p:cNvPr id="7" name="Rechteck 6">
            <a:extLst>
              <a:ext uri="{FF2B5EF4-FFF2-40B4-BE49-F238E27FC236}">
                <a16:creationId xmlns:a16="http://schemas.microsoft.com/office/drawing/2014/main" id="{D7D92289-E35C-90D5-1F09-C5D1C9097019}"/>
              </a:ext>
            </a:extLst>
          </p:cNvPr>
          <p:cNvSpPr/>
          <p:nvPr/>
        </p:nvSpPr>
        <p:spPr>
          <a:xfrm rot="20739318">
            <a:off x="8852535" y="3357563"/>
            <a:ext cx="2644140" cy="9601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err="1"/>
              <a:t>Let‘s</a:t>
            </a:r>
            <a:r>
              <a:rPr lang="de-DE" dirty="0"/>
              <a:t> </a:t>
            </a:r>
            <a:r>
              <a:rPr lang="de-DE" dirty="0" err="1"/>
              <a:t>combine</a:t>
            </a:r>
            <a:r>
              <a:rPr lang="de-DE" dirty="0"/>
              <a:t> </a:t>
            </a:r>
            <a:r>
              <a:rPr lang="de-DE" dirty="0" err="1"/>
              <a:t>them</a:t>
            </a:r>
            <a:r>
              <a:rPr lang="de-DE" dirty="0"/>
              <a:t>!</a:t>
            </a:r>
          </a:p>
        </p:txBody>
      </p:sp>
    </p:spTree>
    <p:extLst>
      <p:ext uri="{BB962C8B-B14F-4D97-AF65-F5344CB8AC3E}">
        <p14:creationId xmlns:p14="http://schemas.microsoft.com/office/powerpoint/2010/main" val="119782379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el 11">
            <a:extLst>
              <a:ext uri="{FF2B5EF4-FFF2-40B4-BE49-F238E27FC236}">
                <a16:creationId xmlns:a16="http://schemas.microsoft.com/office/drawing/2014/main" id="{C845C2E8-9C27-2A8F-DFCF-070C7647B80C}"/>
              </a:ext>
            </a:extLst>
          </p:cNvPr>
          <p:cNvSpPr>
            <a:spLocks noGrp="1"/>
          </p:cNvSpPr>
          <p:nvPr>
            <p:ph type="title"/>
          </p:nvPr>
        </p:nvSpPr>
        <p:spPr/>
        <p:txBody>
          <a:bodyPr/>
          <a:lstStyle/>
          <a:p>
            <a:r>
              <a:rPr lang="de-DE" dirty="0"/>
              <a:t>Hand and Body Tracking</a:t>
            </a:r>
          </a:p>
        </p:txBody>
      </p:sp>
      <p:sp>
        <p:nvSpPr>
          <p:cNvPr id="3" name="Fußzeilenplatzhalter 2">
            <a:extLst>
              <a:ext uri="{FF2B5EF4-FFF2-40B4-BE49-F238E27FC236}">
                <a16:creationId xmlns:a16="http://schemas.microsoft.com/office/drawing/2014/main" id="{97A78B4A-97D5-DE9C-AFF4-D581DC35E1C6}"/>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A38D8FDE-C83D-0013-CB1F-577A2ABF19AB}"/>
              </a:ext>
            </a:extLst>
          </p:cNvPr>
          <p:cNvSpPr>
            <a:spLocks noGrp="1"/>
          </p:cNvSpPr>
          <p:nvPr>
            <p:ph type="sldNum" sz="quarter" idx="33"/>
          </p:nvPr>
        </p:nvSpPr>
        <p:spPr/>
        <p:txBody>
          <a:bodyPr/>
          <a:lstStyle/>
          <a:p>
            <a:fld id="{BA24374A-C3A8-471A-8837-3FC31668ABE5}" type="slidenum">
              <a:rPr lang="de-DE" smtClean="0"/>
              <a:pPr/>
              <a:t>42</a:t>
            </a:fld>
            <a:endParaRPr lang="de-DE" dirty="0"/>
          </a:p>
        </p:txBody>
      </p:sp>
      <p:sp>
        <p:nvSpPr>
          <p:cNvPr id="13" name="Textplatzhalter 12">
            <a:extLst>
              <a:ext uri="{FF2B5EF4-FFF2-40B4-BE49-F238E27FC236}">
                <a16:creationId xmlns:a16="http://schemas.microsoft.com/office/drawing/2014/main" id="{0E06C89D-AB6D-C014-F9E1-63F235276D3C}"/>
              </a:ext>
            </a:extLst>
          </p:cNvPr>
          <p:cNvSpPr>
            <a:spLocks noGrp="1"/>
          </p:cNvSpPr>
          <p:nvPr>
            <p:ph type="body" sz="quarter" idx="21"/>
          </p:nvPr>
        </p:nvSpPr>
        <p:spPr/>
        <p:txBody>
          <a:bodyPr/>
          <a:lstStyle/>
          <a:p>
            <a:r>
              <a:rPr lang="de-DE" sz="1400" dirty="0"/>
              <a:t>Mixed Reality Technologies</a:t>
            </a:r>
            <a:endParaRPr lang="de-DE" dirty="0"/>
          </a:p>
        </p:txBody>
      </p:sp>
      <p:sp>
        <p:nvSpPr>
          <p:cNvPr id="14" name="Textplatzhalter 13">
            <a:extLst>
              <a:ext uri="{FF2B5EF4-FFF2-40B4-BE49-F238E27FC236}">
                <a16:creationId xmlns:a16="http://schemas.microsoft.com/office/drawing/2014/main" id="{EFB1B76C-A1F1-F9A2-E51F-4C12AF4F78CE}"/>
              </a:ext>
            </a:extLst>
          </p:cNvPr>
          <p:cNvSpPr>
            <a:spLocks noGrp="1"/>
          </p:cNvSpPr>
          <p:nvPr>
            <p:ph type="body" sz="quarter" idx="34"/>
          </p:nvPr>
        </p:nvSpPr>
        <p:spPr/>
        <p:txBody>
          <a:bodyPr/>
          <a:lstStyle/>
          <a:p>
            <a:endParaRPr lang="de-DE"/>
          </a:p>
        </p:txBody>
      </p:sp>
      <p:sp>
        <p:nvSpPr>
          <p:cNvPr id="15" name="Inhaltsplatzhalter 14">
            <a:extLst>
              <a:ext uri="{FF2B5EF4-FFF2-40B4-BE49-F238E27FC236}">
                <a16:creationId xmlns:a16="http://schemas.microsoft.com/office/drawing/2014/main" id="{0E00EA45-7140-B679-34F1-0FE93912EF95}"/>
              </a:ext>
            </a:extLst>
          </p:cNvPr>
          <p:cNvSpPr>
            <a:spLocks noGrp="1"/>
          </p:cNvSpPr>
          <p:nvPr>
            <p:ph sz="quarter" idx="35"/>
          </p:nvPr>
        </p:nvSpPr>
        <p:spPr/>
        <p:txBody>
          <a:bodyPr/>
          <a:lstStyle/>
          <a:p>
            <a:pPr algn="l"/>
            <a:r>
              <a:rPr lang="de-DE" sz="1000" i="0" dirty="0">
                <a:solidFill>
                  <a:srgbClr val="2B2B2B"/>
                </a:solidFill>
                <a:effectLst/>
                <a:latin typeface="Helvetica" panose="020B0604020202020204" pitchFamily="34" charset="0"/>
              </a:rPr>
              <a:t>Home 3D </a:t>
            </a:r>
            <a:r>
              <a:rPr lang="de-DE" sz="1000" i="0" dirty="0" err="1">
                <a:solidFill>
                  <a:srgbClr val="2B2B2B"/>
                </a:solidFill>
                <a:effectLst/>
                <a:latin typeface="Helvetica" panose="020B0604020202020204" pitchFamily="34" charset="0"/>
              </a:rPr>
              <a:t>body</a:t>
            </a:r>
            <a:r>
              <a:rPr lang="de-DE" sz="1000" i="0" dirty="0">
                <a:solidFill>
                  <a:srgbClr val="2B2B2B"/>
                </a:solidFill>
                <a:effectLst/>
                <a:latin typeface="Helvetica" panose="020B0604020202020204" pitchFamily="34" charset="0"/>
              </a:rPr>
              <a:t> </a:t>
            </a:r>
            <a:r>
              <a:rPr lang="de-DE" sz="1000" i="0" dirty="0" err="1">
                <a:solidFill>
                  <a:srgbClr val="2B2B2B"/>
                </a:solidFill>
                <a:effectLst/>
                <a:latin typeface="Helvetica" panose="020B0604020202020204" pitchFamily="34" charset="0"/>
              </a:rPr>
              <a:t>scans</a:t>
            </a:r>
            <a:r>
              <a:rPr lang="de-DE" sz="1000" i="0" dirty="0">
                <a:solidFill>
                  <a:srgbClr val="2B2B2B"/>
                </a:solidFill>
                <a:effectLst/>
                <a:latin typeface="Helvetica" panose="020B0604020202020204" pitchFamily="34" charset="0"/>
              </a:rPr>
              <a:t> </a:t>
            </a:r>
            <a:r>
              <a:rPr lang="de-DE" sz="1000" i="0" dirty="0" err="1">
                <a:solidFill>
                  <a:srgbClr val="2B2B2B"/>
                </a:solidFill>
                <a:effectLst/>
                <a:latin typeface="Helvetica" panose="020B0604020202020204" pitchFamily="34" charset="0"/>
              </a:rPr>
              <a:t>from</a:t>
            </a:r>
            <a:r>
              <a:rPr lang="de-DE" sz="1000" i="0" dirty="0">
                <a:solidFill>
                  <a:srgbClr val="2B2B2B"/>
                </a:solidFill>
                <a:effectLst/>
                <a:latin typeface="Helvetica" panose="020B0604020202020204" pitchFamily="34" charset="0"/>
              </a:rPr>
              <a:t> </a:t>
            </a:r>
            <a:r>
              <a:rPr lang="de-DE" sz="1000" i="0" dirty="0" err="1">
                <a:solidFill>
                  <a:srgbClr val="2B2B2B"/>
                </a:solidFill>
                <a:effectLst/>
                <a:latin typeface="Helvetica" panose="020B0604020202020204" pitchFamily="34" charset="0"/>
              </a:rPr>
              <a:t>noisy</a:t>
            </a:r>
            <a:r>
              <a:rPr lang="de-DE" sz="1000" i="0" dirty="0">
                <a:solidFill>
                  <a:srgbClr val="2B2B2B"/>
                </a:solidFill>
                <a:effectLst/>
                <a:latin typeface="Helvetica" panose="020B0604020202020204" pitchFamily="34" charset="0"/>
              </a:rPr>
              <a:t> </a:t>
            </a:r>
            <a:r>
              <a:rPr lang="de-DE" sz="1000" i="0" dirty="0" err="1">
                <a:solidFill>
                  <a:srgbClr val="2B2B2B"/>
                </a:solidFill>
                <a:effectLst/>
                <a:latin typeface="Helvetica" panose="020B0604020202020204" pitchFamily="34" charset="0"/>
              </a:rPr>
              <a:t>image</a:t>
            </a:r>
            <a:r>
              <a:rPr lang="de-DE" sz="1000" i="0" dirty="0">
                <a:solidFill>
                  <a:srgbClr val="2B2B2B"/>
                </a:solidFill>
                <a:effectLst/>
                <a:latin typeface="Helvetica" panose="020B0604020202020204" pitchFamily="34" charset="0"/>
              </a:rPr>
              <a:t> and </a:t>
            </a:r>
            <a:r>
              <a:rPr lang="de-DE" sz="1000" i="0" dirty="0" err="1">
                <a:solidFill>
                  <a:srgbClr val="2B2B2B"/>
                </a:solidFill>
                <a:effectLst/>
                <a:latin typeface="Helvetica" panose="020B0604020202020204" pitchFamily="34" charset="0"/>
              </a:rPr>
              <a:t>range</a:t>
            </a:r>
            <a:r>
              <a:rPr lang="de-DE" sz="1000" i="0" dirty="0">
                <a:solidFill>
                  <a:srgbClr val="2B2B2B"/>
                </a:solidFill>
                <a:effectLst/>
                <a:latin typeface="Helvetica" panose="020B0604020202020204" pitchFamily="34" charset="0"/>
              </a:rPr>
              <a:t> </a:t>
            </a:r>
            <a:r>
              <a:rPr lang="de-DE" sz="1000" i="0" dirty="0" err="1">
                <a:solidFill>
                  <a:srgbClr val="2B2B2B"/>
                </a:solidFill>
                <a:effectLst/>
                <a:latin typeface="Helvetica" panose="020B0604020202020204" pitchFamily="34" charset="0"/>
              </a:rPr>
              <a:t>data</a:t>
            </a:r>
            <a:r>
              <a:rPr lang="de-DE" sz="1000" i="0" dirty="0">
                <a:solidFill>
                  <a:srgbClr val="2B2B2B"/>
                </a:solidFill>
                <a:effectLst/>
                <a:latin typeface="Helvetica" panose="020B0604020202020204" pitchFamily="34" charset="0"/>
              </a:rPr>
              <a:t>. </a:t>
            </a:r>
            <a:r>
              <a:rPr lang="de-DE" sz="1000" b="0" i="0" u="none" strike="noStrike" dirty="0" err="1">
                <a:solidFill>
                  <a:srgbClr val="335588"/>
                </a:solidFill>
                <a:effectLst/>
                <a:latin typeface="Helvetica" panose="020B0604020202020204" pitchFamily="34" charset="0"/>
                <a:hlinkClick r:id="rId2"/>
              </a:rPr>
              <a:t>Weiss</a:t>
            </a:r>
            <a:r>
              <a:rPr lang="de-DE" sz="1000" b="0" i="0" dirty="0">
                <a:solidFill>
                  <a:srgbClr val="222222"/>
                </a:solidFill>
                <a:effectLst/>
                <a:latin typeface="Helvetica" panose="020B0604020202020204" pitchFamily="34" charset="0"/>
              </a:rPr>
              <a:t>, A., </a:t>
            </a:r>
            <a:r>
              <a:rPr lang="de-DE" sz="1000" b="0" i="0" u="none" strike="noStrike" dirty="0" err="1">
                <a:solidFill>
                  <a:srgbClr val="335588"/>
                </a:solidFill>
                <a:effectLst/>
                <a:latin typeface="Helvetica" panose="020B0604020202020204" pitchFamily="34" charset="0"/>
                <a:hlinkClick r:id="rId3"/>
              </a:rPr>
              <a:t>Hirshberg</a:t>
            </a:r>
            <a:r>
              <a:rPr lang="de-DE" sz="1000" b="0" i="0" dirty="0">
                <a:solidFill>
                  <a:srgbClr val="222222"/>
                </a:solidFill>
                <a:effectLst/>
                <a:latin typeface="Helvetica" panose="020B0604020202020204" pitchFamily="34" charset="0"/>
              </a:rPr>
              <a:t>, D. and </a:t>
            </a:r>
            <a:r>
              <a:rPr lang="de-DE" sz="1000" b="0" i="0" u="none" strike="noStrike" dirty="0">
                <a:solidFill>
                  <a:srgbClr val="335588"/>
                </a:solidFill>
                <a:effectLst/>
                <a:latin typeface="Helvetica" panose="020B0604020202020204" pitchFamily="34" charset="0"/>
                <a:hlinkClick r:id="rId4"/>
              </a:rPr>
              <a:t>Black</a:t>
            </a:r>
            <a:r>
              <a:rPr lang="de-DE" sz="1000" b="0" i="0" dirty="0">
                <a:solidFill>
                  <a:srgbClr val="222222"/>
                </a:solidFill>
                <a:effectLst/>
                <a:latin typeface="Helvetica" panose="020B0604020202020204" pitchFamily="34" charset="0"/>
              </a:rPr>
              <a:t>, M.J. In </a:t>
            </a:r>
            <a:r>
              <a:rPr lang="de-DE" sz="1000" b="0" i="1" dirty="0">
                <a:solidFill>
                  <a:srgbClr val="222222"/>
                </a:solidFill>
                <a:effectLst/>
                <a:latin typeface="Helvetica" panose="020B0604020202020204" pitchFamily="34" charset="0"/>
              </a:rPr>
              <a:t>Int. </a:t>
            </a:r>
            <a:r>
              <a:rPr lang="de-DE" sz="1000" b="0" i="1" dirty="0" err="1">
                <a:solidFill>
                  <a:srgbClr val="222222"/>
                </a:solidFill>
                <a:effectLst/>
                <a:latin typeface="Helvetica" panose="020B0604020202020204" pitchFamily="34" charset="0"/>
              </a:rPr>
              <a:t>Conf</a:t>
            </a:r>
            <a:r>
              <a:rPr lang="de-DE" sz="1000" b="0" i="1" dirty="0">
                <a:solidFill>
                  <a:srgbClr val="222222"/>
                </a:solidFill>
                <a:effectLst/>
                <a:latin typeface="Helvetica" panose="020B0604020202020204" pitchFamily="34" charset="0"/>
              </a:rPr>
              <a:t>. on Computer Vision (ICCV)</a:t>
            </a:r>
            <a:r>
              <a:rPr lang="de-DE" sz="1000" b="0" i="0" dirty="0">
                <a:solidFill>
                  <a:srgbClr val="222222"/>
                </a:solidFill>
                <a:effectLst/>
                <a:latin typeface="Helvetica" panose="020B0604020202020204" pitchFamily="34" charset="0"/>
              </a:rPr>
              <a:t>, IEEE, </a:t>
            </a:r>
            <a:r>
              <a:rPr lang="de-DE" sz="1000" b="0" i="0" dirty="0" err="1">
                <a:solidFill>
                  <a:srgbClr val="222222"/>
                </a:solidFill>
                <a:effectLst/>
                <a:latin typeface="Helvetica" panose="020B0604020202020204" pitchFamily="34" charset="0"/>
              </a:rPr>
              <a:t>pages</a:t>
            </a:r>
            <a:r>
              <a:rPr lang="de-DE" sz="1000" b="0" i="0" dirty="0">
                <a:solidFill>
                  <a:srgbClr val="222222"/>
                </a:solidFill>
                <a:effectLst/>
                <a:latin typeface="Helvetica" panose="020B0604020202020204" pitchFamily="34" charset="0"/>
              </a:rPr>
              <a:t> 1951-1958, Barcelona. November 2011.</a:t>
            </a:r>
          </a:p>
          <a:p>
            <a:pPr algn="l"/>
            <a:r>
              <a:rPr lang="en-US" sz="1000" i="0" dirty="0">
                <a:solidFill>
                  <a:srgbClr val="2B2B2B"/>
                </a:solidFill>
                <a:effectLst/>
                <a:latin typeface="Helvetica" panose="020B0604020202020204" pitchFamily="34" charset="0"/>
              </a:rPr>
              <a:t>Method and Apparatus for Estimating Body Shape. </a:t>
            </a:r>
            <a:r>
              <a:rPr lang="en-US" sz="1000" b="0" i="0" u="none" strike="noStrike" dirty="0">
                <a:solidFill>
                  <a:srgbClr val="335588"/>
                </a:solidFill>
                <a:effectLst/>
                <a:latin typeface="Helvetica" panose="020B0604020202020204" pitchFamily="34" charset="0"/>
                <a:hlinkClick r:id="rId4"/>
              </a:rPr>
              <a:t>Black</a:t>
            </a:r>
            <a:r>
              <a:rPr lang="en-US" sz="1000" b="0" i="0" dirty="0">
                <a:solidFill>
                  <a:srgbClr val="222222"/>
                </a:solidFill>
                <a:effectLst/>
                <a:latin typeface="Helvetica" panose="020B0604020202020204" pitchFamily="34" charset="0"/>
              </a:rPr>
              <a:t>, M.J., Balan, A., </a:t>
            </a:r>
            <a:r>
              <a:rPr lang="en-US" sz="1000" b="0" i="0" u="none" strike="noStrike" dirty="0">
                <a:solidFill>
                  <a:srgbClr val="335588"/>
                </a:solidFill>
                <a:effectLst/>
                <a:latin typeface="Helvetica" panose="020B0604020202020204" pitchFamily="34" charset="0"/>
                <a:hlinkClick r:id="rId2"/>
              </a:rPr>
              <a:t>Weiss</a:t>
            </a:r>
            <a:r>
              <a:rPr lang="en-US" sz="1000" b="0" i="0" dirty="0">
                <a:solidFill>
                  <a:srgbClr val="222222"/>
                </a:solidFill>
                <a:effectLst/>
                <a:latin typeface="Helvetica" panose="020B0604020202020204" pitchFamily="34" charset="0"/>
              </a:rPr>
              <a:t>, A., </a:t>
            </a:r>
            <a:r>
              <a:rPr lang="en-US" sz="1000" b="0" i="0" dirty="0" err="1">
                <a:solidFill>
                  <a:srgbClr val="222222"/>
                </a:solidFill>
                <a:effectLst/>
                <a:latin typeface="Helvetica" panose="020B0604020202020204" pitchFamily="34" charset="0"/>
              </a:rPr>
              <a:t>Sigal</a:t>
            </a:r>
            <a:r>
              <a:rPr lang="en-US" sz="1000" b="0" i="0" dirty="0">
                <a:solidFill>
                  <a:srgbClr val="222222"/>
                </a:solidFill>
                <a:effectLst/>
                <a:latin typeface="Helvetica" panose="020B0604020202020204" pitchFamily="34" charset="0"/>
              </a:rPr>
              <a:t>, L., </a:t>
            </a:r>
            <a:r>
              <a:rPr lang="en-US" sz="1000" b="0" i="0" u="none" strike="noStrike" dirty="0" err="1">
                <a:solidFill>
                  <a:srgbClr val="335588"/>
                </a:solidFill>
                <a:effectLst/>
                <a:latin typeface="Helvetica" panose="020B0604020202020204" pitchFamily="34" charset="0"/>
                <a:hlinkClick r:id="rId5"/>
              </a:rPr>
              <a:t>Loper</a:t>
            </a:r>
            <a:r>
              <a:rPr lang="en-US" sz="1000" b="0" i="0" dirty="0">
                <a:solidFill>
                  <a:srgbClr val="222222"/>
                </a:solidFill>
                <a:effectLst/>
                <a:latin typeface="Helvetica" panose="020B0604020202020204" pitchFamily="34" charset="0"/>
              </a:rPr>
              <a:t>, M. and St Clair, T. </a:t>
            </a:r>
            <a:r>
              <a:rPr lang="en-US" sz="1000" b="0" i="1" dirty="0">
                <a:solidFill>
                  <a:srgbClr val="222222"/>
                </a:solidFill>
                <a:effectLst/>
                <a:latin typeface="Helvetica" panose="020B0604020202020204" pitchFamily="34" charset="0"/>
              </a:rPr>
              <a:t>US (12/541,898) and PCT patent application</a:t>
            </a:r>
            <a:r>
              <a:rPr lang="en-US" sz="1000" b="0" i="0" dirty="0">
                <a:solidFill>
                  <a:srgbClr val="222222"/>
                </a:solidFill>
                <a:effectLst/>
                <a:latin typeface="Helvetica" panose="020B0604020202020204" pitchFamily="34" charset="0"/>
              </a:rPr>
              <a:t>, US (12/541,898) and PCT patent application, August 2009</a:t>
            </a:r>
          </a:p>
        </p:txBody>
      </p:sp>
      <p:pic>
        <p:nvPicPr>
          <p:cNvPr id="7" name="Picture 4" descr="Ãhnliches Foto">
            <a:extLst>
              <a:ext uri="{FF2B5EF4-FFF2-40B4-BE49-F238E27FC236}">
                <a16:creationId xmlns:a16="http://schemas.microsoft.com/office/drawing/2014/main" id="{FA941A13-A7AD-AC44-6003-1B144E1F44D8}"/>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40076"/>
          <a:stretch/>
        </p:blipFill>
        <p:spPr bwMode="auto">
          <a:xfrm>
            <a:off x="694267" y="1488425"/>
            <a:ext cx="4994817" cy="168280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HERO-UltraLeap_Product05342_edit">
            <a:extLst>
              <a:ext uri="{FF2B5EF4-FFF2-40B4-BE49-F238E27FC236}">
                <a16:creationId xmlns:a16="http://schemas.microsoft.com/office/drawing/2014/main" id="{634B4FCF-3E88-97FE-9D0C-3A5FC18C51DD}"/>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5052" t="8272" r="7453" b="11138"/>
          <a:stretch/>
        </p:blipFill>
        <p:spPr bwMode="auto">
          <a:xfrm>
            <a:off x="6096000" y="585281"/>
            <a:ext cx="2814861" cy="195213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6" descr="Kinect V2 Detects Your Mood | X-TECH CREATIVE STUDIO, Development company,  corporation, studio, kinect, Leap Motion, Web, Mobile, Game and more  Development news">
            <a:extLst>
              <a:ext uri="{FF2B5EF4-FFF2-40B4-BE49-F238E27FC236}">
                <a16:creationId xmlns:a16="http://schemas.microsoft.com/office/drawing/2014/main" id="{0E46CB46-31CA-EFE2-7687-BABA6C88B1D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783478" y="3132510"/>
            <a:ext cx="4294945" cy="2147473"/>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Placeholder 25" descr="A person holding a camera&#10;&#10;Description generated with high confidence">
            <a:extLst>
              <a:ext uri="{FF2B5EF4-FFF2-40B4-BE49-F238E27FC236}">
                <a16:creationId xmlns:a16="http://schemas.microsoft.com/office/drawing/2014/main" id="{D714CA13-7969-C8C9-C89B-0E7C03BF6D40}"/>
              </a:ext>
            </a:extLst>
          </p:cNvPr>
          <p:cNvPicPr>
            <a:picLocks noChangeAspect="1"/>
          </p:cNvPicPr>
          <p:nvPr/>
        </p:nvPicPr>
        <p:blipFill rotWithShape="1">
          <a:blip r:embed="rId9">
            <a:extLst>
              <a:ext uri="{28A0092B-C50C-407E-A947-70E740481C1C}">
                <a14:useLocalDpi xmlns:a14="http://schemas.microsoft.com/office/drawing/2010/main" val="0"/>
              </a:ext>
            </a:extLst>
          </a:blip>
          <a:srcRect t="5429" b="14315"/>
          <a:stretch/>
        </p:blipFill>
        <p:spPr>
          <a:xfrm>
            <a:off x="8359667" y="945509"/>
            <a:ext cx="3365905" cy="1800651"/>
          </a:xfrm>
          <a:prstGeom prst="rect">
            <a:avLst/>
          </a:prstGeom>
        </p:spPr>
      </p:pic>
      <p:pic>
        <p:nvPicPr>
          <p:cNvPr id="11" name="Picture 2" descr="Ãhnliches Foto">
            <a:extLst>
              <a:ext uri="{FF2B5EF4-FFF2-40B4-BE49-F238E27FC236}">
                <a16:creationId xmlns:a16="http://schemas.microsoft.com/office/drawing/2014/main" id="{DFA83765-A7F2-E7F9-9836-FFA12C8EF334}"/>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t="7385" b="20913"/>
          <a:stretch/>
        </p:blipFill>
        <p:spPr bwMode="auto">
          <a:xfrm>
            <a:off x="3510187" y="2719857"/>
            <a:ext cx="2502267" cy="980825"/>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2" descr="Research_photo_iccv11">
            <a:extLst>
              <a:ext uri="{FF2B5EF4-FFF2-40B4-BE49-F238E27FC236}">
                <a16:creationId xmlns:a16="http://schemas.microsoft.com/office/drawing/2014/main" id="{B6ECEB20-F676-F38C-9D15-7FABB7D62FE7}"/>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75235" y="3968750"/>
            <a:ext cx="2250845" cy="1081689"/>
          </a:xfrm>
          <a:prstGeom prst="rect">
            <a:avLst/>
          </a:prstGeom>
          <a:noFill/>
          <a:extLst>
            <a:ext uri="{909E8E84-426E-40DD-AFC4-6F175D3DCCD1}">
              <a14:hiddenFill xmlns:a14="http://schemas.microsoft.com/office/drawing/2010/main">
                <a:solidFill>
                  <a:srgbClr val="FFFFFF"/>
                </a:solidFill>
              </a14:hiddenFill>
            </a:ext>
          </a:extLst>
        </p:spPr>
      </p:pic>
      <p:sp>
        <p:nvSpPr>
          <p:cNvPr id="18" name="Textfeld 17">
            <a:extLst>
              <a:ext uri="{FF2B5EF4-FFF2-40B4-BE49-F238E27FC236}">
                <a16:creationId xmlns:a16="http://schemas.microsoft.com/office/drawing/2014/main" id="{7B891F3F-6441-2CA2-9119-A9861AB9E47B}"/>
              </a:ext>
            </a:extLst>
          </p:cNvPr>
          <p:cNvSpPr txBox="1"/>
          <p:nvPr/>
        </p:nvSpPr>
        <p:spPr>
          <a:xfrm>
            <a:off x="633699" y="3132510"/>
            <a:ext cx="2946899" cy="553998"/>
          </a:xfrm>
          <a:prstGeom prst="rect">
            <a:avLst/>
          </a:prstGeom>
          <a:noFill/>
        </p:spPr>
        <p:txBody>
          <a:bodyPr wrap="square">
            <a:spAutoFit/>
          </a:bodyPr>
          <a:lstStyle/>
          <a:p>
            <a:r>
              <a:rPr lang="en-US" sz="600" dirty="0"/>
              <a:t>Sean Ryan </a:t>
            </a:r>
            <a:r>
              <a:rPr lang="en-US" sz="600" dirty="0" err="1"/>
              <a:t>Fanello</a:t>
            </a:r>
            <a:r>
              <a:rPr lang="en-US" sz="600" dirty="0"/>
              <a:t>, Tim Paek, </a:t>
            </a:r>
            <a:r>
              <a:rPr lang="en-US" sz="600" dirty="0" err="1"/>
              <a:t>Cem</a:t>
            </a:r>
            <a:r>
              <a:rPr lang="en-US" sz="600" dirty="0"/>
              <a:t> </a:t>
            </a:r>
            <a:r>
              <a:rPr lang="en-US" sz="600" dirty="0" err="1"/>
              <a:t>Keskin</a:t>
            </a:r>
            <a:r>
              <a:rPr lang="en-US" sz="600" dirty="0"/>
              <a:t>, Shahram Izadi, </a:t>
            </a:r>
            <a:r>
              <a:rPr lang="en-US" sz="600" dirty="0" err="1"/>
              <a:t>Pushmeet</a:t>
            </a:r>
            <a:r>
              <a:rPr lang="en-US" sz="600" dirty="0"/>
              <a:t> Kohli, David Kim, David Sweeney, Antonio </a:t>
            </a:r>
            <a:r>
              <a:rPr lang="en-US" sz="600" dirty="0" err="1"/>
              <a:t>Criminisi</a:t>
            </a:r>
            <a:r>
              <a:rPr lang="en-US" sz="600" dirty="0"/>
              <a:t>, Jamie </a:t>
            </a:r>
            <a:r>
              <a:rPr lang="en-US" sz="600" dirty="0" err="1"/>
              <a:t>Shotton</a:t>
            </a:r>
            <a:r>
              <a:rPr lang="en-US" sz="600" dirty="0"/>
              <a:t>, and Sing Bing Kang. 2014. Learning to be a depth camera for close-range human capture and interaction. </a:t>
            </a:r>
            <a:r>
              <a:rPr lang="en-US" sz="600" i="1" dirty="0"/>
              <a:t>ACM Transactions on Graphics</a:t>
            </a:r>
            <a:r>
              <a:rPr lang="en-US" sz="600" dirty="0"/>
              <a:t> 33, 4: 1–11. https://doi.org/10.1145/2601097.2601223</a:t>
            </a:r>
          </a:p>
        </p:txBody>
      </p:sp>
    </p:spTree>
    <p:extLst>
      <p:ext uri="{BB962C8B-B14F-4D97-AF65-F5344CB8AC3E}">
        <p14:creationId xmlns:p14="http://schemas.microsoft.com/office/powerpoint/2010/main" val="1331378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2CEC3C2-92A6-F8BE-B5D7-5CC670FCC7E6}"/>
              </a:ext>
            </a:extLst>
          </p:cNvPr>
          <p:cNvSpPr>
            <a:spLocks noGrp="1"/>
          </p:cNvSpPr>
          <p:nvPr>
            <p:ph type="title"/>
          </p:nvPr>
        </p:nvSpPr>
        <p:spPr/>
        <p:txBody>
          <a:bodyPr/>
          <a:lstStyle/>
          <a:p>
            <a:r>
              <a:rPr lang="de-DE" dirty="0"/>
              <a:t>Hand and Body Tracking</a:t>
            </a:r>
          </a:p>
        </p:txBody>
      </p:sp>
      <p:sp>
        <p:nvSpPr>
          <p:cNvPr id="3" name="Fußzeilenplatzhalter 2">
            <a:extLst>
              <a:ext uri="{FF2B5EF4-FFF2-40B4-BE49-F238E27FC236}">
                <a16:creationId xmlns:a16="http://schemas.microsoft.com/office/drawing/2014/main" id="{9A573197-2ED7-E667-F422-F9206DCA5DBC}"/>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E4B2CBF8-15D8-16A0-1FD1-E32536527472}"/>
              </a:ext>
            </a:extLst>
          </p:cNvPr>
          <p:cNvSpPr>
            <a:spLocks noGrp="1"/>
          </p:cNvSpPr>
          <p:nvPr>
            <p:ph type="sldNum" sz="quarter" idx="33"/>
          </p:nvPr>
        </p:nvSpPr>
        <p:spPr/>
        <p:txBody>
          <a:bodyPr/>
          <a:lstStyle/>
          <a:p>
            <a:fld id="{BA24374A-C3A8-471A-8837-3FC31668ABE5}" type="slidenum">
              <a:rPr lang="de-DE" smtClean="0"/>
              <a:pPr/>
              <a:t>43</a:t>
            </a:fld>
            <a:endParaRPr lang="de-DE" dirty="0"/>
          </a:p>
        </p:txBody>
      </p:sp>
      <p:sp>
        <p:nvSpPr>
          <p:cNvPr id="5" name="Textplatzhalter 4">
            <a:extLst>
              <a:ext uri="{FF2B5EF4-FFF2-40B4-BE49-F238E27FC236}">
                <a16:creationId xmlns:a16="http://schemas.microsoft.com/office/drawing/2014/main" id="{5B914DB5-155C-58EF-4C8D-69EA62CEC7EE}"/>
              </a:ext>
            </a:extLst>
          </p:cNvPr>
          <p:cNvSpPr>
            <a:spLocks noGrp="1"/>
          </p:cNvSpPr>
          <p:nvPr>
            <p:ph type="body" sz="quarter" idx="21"/>
          </p:nvPr>
        </p:nvSpPr>
        <p:spPr/>
        <p:txBody>
          <a:bodyPr/>
          <a:lstStyle/>
          <a:p>
            <a:r>
              <a:rPr lang="de-DE" sz="1400" dirty="0"/>
              <a:t>Mixed Reality Technologies</a:t>
            </a:r>
            <a:endParaRPr lang="de-DE" dirty="0"/>
          </a:p>
        </p:txBody>
      </p:sp>
      <p:sp>
        <p:nvSpPr>
          <p:cNvPr id="6" name="Textplatzhalter 5">
            <a:extLst>
              <a:ext uri="{FF2B5EF4-FFF2-40B4-BE49-F238E27FC236}">
                <a16:creationId xmlns:a16="http://schemas.microsoft.com/office/drawing/2014/main" id="{27DD31BF-F574-3908-ED27-D446DA596A98}"/>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5381CE6C-71B0-5217-BBC2-61EEE74612DD}"/>
              </a:ext>
            </a:extLst>
          </p:cNvPr>
          <p:cNvSpPr>
            <a:spLocks noGrp="1"/>
          </p:cNvSpPr>
          <p:nvPr>
            <p:ph sz="quarter" idx="35"/>
          </p:nvPr>
        </p:nvSpPr>
        <p:spPr/>
        <p:txBody>
          <a:bodyPr/>
          <a:lstStyle/>
          <a:p>
            <a:endParaRPr lang="de-DE"/>
          </a:p>
        </p:txBody>
      </p:sp>
      <p:pic>
        <p:nvPicPr>
          <p:cNvPr id="8" name="Grafik 7">
            <a:extLst>
              <a:ext uri="{FF2B5EF4-FFF2-40B4-BE49-F238E27FC236}">
                <a16:creationId xmlns:a16="http://schemas.microsoft.com/office/drawing/2014/main" id="{DD91DD21-C2BE-8D1A-C5EB-02AB370175ED}"/>
              </a:ext>
            </a:extLst>
          </p:cNvPr>
          <p:cNvPicPr>
            <a:picLocks noChangeAspect="1"/>
          </p:cNvPicPr>
          <p:nvPr/>
        </p:nvPicPr>
        <p:blipFill rotWithShape="1">
          <a:blip r:embed="rId2"/>
          <a:srcRect l="21171" r="49931"/>
          <a:stretch/>
        </p:blipFill>
        <p:spPr>
          <a:xfrm>
            <a:off x="4434256" y="1561233"/>
            <a:ext cx="3690100" cy="4207487"/>
          </a:xfrm>
          <a:prstGeom prst="rect">
            <a:avLst/>
          </a:prstGeom>
        </p:spPr>
      </p:pic>
      <p:pic>
        <p:nvPicPr>
          <p:cNvPr id="9" name="Picture 5">
            <a:extLst>
              <a:ext uri="{FF2B5EF4-FFF2-40B4-BE49-F238E27FC236}">
                <a16:creationId xmlns:a16="http://schemas.microsoft.com/office/drawing/2014/main" id="{C54E872E-5FE1-E1DF-A76B-6D26FAD91DD5}"/>
              </a:ext>
            </a:extLst>
          </p:cNvPr>
          <p:cNvPicPr>
            <a:picLocks noChangeAspect="1"/>
          </p:cNvPicPr>
          <p:nvPr/>
        </p:nvPicPr>
        <p:blipFill rotWithShape="1">
          <a:blip r:embed="rId3"/>
          <a:srcRect l="36895" r="4381"/>
          <a:stretch/>
        </p:blipFill>
        <p:spPr>
          <a:xfrm>
            <a:off x="8098217" y="1561233"/>
            <a:ext cx="3397399" cy="4207487"/>
          </a:xfrm>
          <a:prstGeom prst="rect">
            <a:avLst/>
          </a:prstGeom>
        </p:spPr>
      </p:pic>
      <p:pic>
        <p:nvPicPr>
          <p:cNvPr id="10" name="Picture 13" descr="A person wearing a costume&#10;&#10;Description automatically generated">
            <a:extLst>
              <a:ext uri="{FF2B5EF4-FFF2-40B4-BE49-F238E27FC236}">
                <a16:creationId xmlns:a16="http://schemas.microsoft.com/office/drawing/2014/main" id="{5E8F1666-5A1F-C664-951E-1A3A254E1931}"/>
              </a:ext>
            </a:extLst>
          </p:cNvPr>
          <p:cNvPicPr>
            <a:picLocks noChangeAspect="1"/>
          </p:cNvPicPr>
          <p:nvPr/>
        </p:nvPicPr>
        <p:blipFill rotWithShape="1">
          <a:blip r:embed="rId4">
            <a:extLst>
              <a:ext uri="{28A0092B-C50C-407E-A947-70E740481C1C}">
                <a14:useLocalDpi xmlns:a14="http://schemas.microsoft.com/office/drawing/2010/main" val="0"/>
              </a:ext>
            </a:extLst>
          </a:blip>
          <a:srcRect l="15834" r="17500"/>
          <a:stretch/>
        </p:blipFill>
        <p:spPr>
          <a:xfrm>
            <a:off x="694268" y="1561232"/>
            <a:ext cx="3739988" cy="4207488"/>
          </a:xfrm>
          <a:prstGeom prst="rect">
            <a:avLst/>
          </a:prstGeom>
        </p:spPr>
      </p:pic>
      <p:sp>
        <p:nvSpPr>
          <p:cNvPr id="11" name="Textfeld 10">
            <a:extLst>
              <a:ext uri="{FF2B5EF4-FFF2-40B4-BE49-F238E27FC236}">
                <a16:creationId xmlns:a16="http://schemas.microsoft.com/office/drawing/2014/main" id="{9A5448BF-90EB-5EE7-F052-9911CA9D01F6}"/>
              </a:ext>
            </a:extLst>
          </p:cNvPr>
          <p:cNvSpPr txBox="1"/>
          <p:nvPr/>
        </p:nvSpPr>
        <p:spPr>
          <a:xfrm>
            <a:off x="694269" y="5838409"/>
            <a:ext cx="3739988" cy="338554"/>
          </a:xfrm>
          <a:prstGeom prst="rect">
            <a:avLst/>
          </a:prstGeom>
          <a:noFill/>
        </p:spPr>
        <p:txBody>
          <a:bodyPr wrap="square">
            <a:spAutoFit/>
          </a:bodyPr>
          <a:lstStyle/>
          <a:p>
            <a:pPr algn="ctr"/>
            <a:r>
              <a:rPr lang="de-DE" sz="1600" dirty="0"/>
              <a:t>Oculus Rift</a:t>
            </a:r>
          </a:p>
        </p:txBody>
      </p:sp>
      <p:sp>
        <p:nvSpPr>
          <p:cNvPr id="12" name="Textfeld 11">
            <a:extLst>
              <a:ext uri="{FF2B5EF4-FFF2-40B4-BE49-F238E27FC236}">
                <a16:creationId xmlns:a16="http://schemas.microsoft.com/office/drawing/2014/main" id="{A3432062-5B41-8A07-D452-C2369DFD5436}"/>
              </a:ext>
            </a:extLst>
          </p:cNvPr>
          <p:cNvSpPr txBox="1"/>
          <p:nvPr/>
        </p:nvSpPr>
        <p:spPr>
          <a:xfrm>
            <a:off x="4434256" y="5838409"/>
            <a:ext cx="3739988" cy="338554"/>
          </a:xfrm>
          <a:prstGeom prst="rect">
            <a:avLst/>
          </a:prstGeom>
          <a:noFill/>
        </p:spPr>
        <p:txBody>
          <a:bodyPr wrap="square">
            <a:spAutoFit/>
          </a:bodyPr>
          <a:lstStyle/>
          <a:p>
            <a:pPr algn="ctr"/>
            <a:r>
              <a:rPr lang="de-DE" sz="1600" dirty="0"/>
              <a:t>Magnus </a:t>
            </a:r>
            <a:r>
              <a:rPr lang="de-DE" sz="1600" dirty="0" err="1"/>
              <a:t>Glove</a:t>
            </a:r>
            <a:r>
              <a:rPr lang="de-DE" sz="1600" dirty="0"/>
              <a:t> + HTC Vive</a:t>
            </a:r>
          </a:p>
        </p:txBody>
      </p:sp>
      <p:sp>
        <p:nvSpPr>
          <p:cNvPr id="13" name="Textfeld 12">
            <a:extLst>
              <a:ext uri="{FF2B5EF4-FFF2-40B4-BE49-F238E27FC236}">
                <a16:creationId xmlns:a16="http://schemas.microsoft.com/office/drawing/2014/main" id="{240D9655-61F7-3F68-E393-EC5D690A4EE9}"/>
              </a:ext>
            </a:extLst>
          </p:cNvPr>
          <p:cNvSpPr txBox="1"/>
          <p:nvPr/>
        </p:nvSpPr>
        <p:spPr>
          <a:xfrm>
            <a:off x="7998072" y="5838409"/>
            <a:ext cx="3739988" cy="338554"/>
          </a:xfrm>
          <a:prstGeom prst="rect">
            <a:avLst/>
          </a:prstGeom>
          <a:noFill/>
        </p:spPr>
        <p:txBody>
          <a:bodyPr wrap="square">
            <a:spAutoFit/>
          </a:bodyPr>
          <a:lstStyle/>
          <a:p>
            <a:pPr algn="ctr"/>
            <a:r>
              <a:rPr lang="de-DE" sz="1600" dirty="0" err="1"/>
              <a:t>OptiTrack</a:t>
            </a:r>
            <a:r>
              <a:rPr lang="de-DE" sz="1600" dirty="0"/>
              <a:t> + HTC Vive</a:t>
            </a:r>
          </a:p>
        </p:txBody>
      </p:sp>
    </p:spTree>
    <p:extLst>
      <p:ext uri="{BB962C8B-B14F-4D97-AF65-F5344CB8AC3E}">
        <p14:creationId xmlns:p14="http://schemas.microsoft.com/office/powerpoint/2010/main" val="235560589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D3F4DF0-924F-D4AA-F2EF-A41997AAFAF1}"/>
              </a:ext>
            </a:extLst>
          </p:cNvPr>
          <p:cNvSpPr>
            <a:spLocks noGrp="1"/>
          </p:cNvSpPr>
          <p:nvPr>
            <p:ph type="title"/>
          </p:nvPr>
        </p:nvSpPr>
        <p:spPr/>
        <p:txBody>
          <a:bodyPr/>
          <a:lstStyle/>
          <a:p>
            <a:endParaRPr lang="de-DE"/>
          </a:p>
        </p:txBody>
      </p:sp>
      <p:sp>
        <p:nvSpPr>
          <p:cNvPr id="3" name="Fußzeilenplatzhalter 2">
            <a:extLst>
              <a:ext uri="{FF2B5EF4-FFF2-40B4-BE49-F238E27FC236}">
                <a16:creationId xmlns:a16="http://schemas.microsoft.com/office/drawing/2014/main" id="{CD7D95BB-1BF7-E010-6EC8-3D0A273FF29B}"/>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8CECE576-01EC-44BA-4DA4-898C051752FD}"/>
              </a:ext>
            </a:extLst>
          </p:cNvPr>
          <p:cNvSpPr>
            <a:spLocks noGrp="1"/>
          </p:cNvSpPr>
          <p:nvPr>
            <p:ph type="sldNum" sz="quarter" idx="33"/>
          </p:nvPr>
        </p:nvSpPr>
        <p:spPr/>
        <p:txBody>
          <a:bodyPr/>
          <a:lstStyle/>
          <a:p>
            <a:fld id="{BA24374A-C3A8-471A-8837-3FC31668ABE5}" type="slidenum">
              <a:rPr lang="de-DE" smtClean="0"/>
              <a:pPr/>
              <a:t>44</a:t>
            </a:fld>
            <a:endParaRPr lang="de-DE" dirty="0"/>
          </a:p>
        </p:txBody>
      </p:sp>
      <p:sp>
        <p:nvSpPr>
          <p:cNvPr id="5" name="Textplatzhalter 4">
            <a:extLst>
              <a:ext uri="{FF2B5EF4-FFF2-40B4-BE49-F238E27FC236}">
                <a16:creationId xmlns:a16="http://schemas.microsoft.com/office/drawing/2014/main" id="{25E70AD0-FB8B-89DC-FE23-B20A82EF7CCB}"/>
              </a:ext>
            </a:extLst>
          </p:cNvPr>
          <p:cNvSpPr>
            <a:spLocks noGrp="1"/>
          </p:cNvSpPr>
          <p:nvPr>
            <p:ph type="body" sz="quarter" idx="21"/>
          </p:nvPr>
        </p:nvSpPr>
        <p:spPr/>
        <p:txBody>
          <a:bodyPr/>
          <a:lstStyle/>
          <a:p>
            <a:r>
              <a:rPr lang="de-DE" sz="1400" dirty="0"/>
              <a:t>Mixed Reality Technologies</a:t>
            </a:r>
            <a:endParaRPr lang="de-DE" dirty="0"/>
          </a:p>
        </p:txBody>
      </p:sp>
      <p:sp>
        <p:nvSpPr>
          <p:cNvPr id="6" name="Textplatzhalter 5">
            <a:extLst>
              <a:ext uri="{FF2B5EF4-FFF2-40B4-BE49-F238E27FC236}">
                <a16:creationId xmlns:a16="http://schemas.microsoft.com/office/drawing/2014/main" id="{2EA2B8A1-4BEE-5B5C-2FF3-DF44C5701486}"/>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82507A34-D009-C8CA-545B-A3370F413EBE}"/>
              </a:ext>
            </a:extLst>
          </p:cNvPr>
          <p:cNvSpPr>
            <a:spLocks noGrp="1"/>
          </p:cNvSpPr>
          <p:nvPr>
            <p:ph sz="quarter" idx="35"/>
          </p:nvPr>
        </p:nvSpPr>
        <p:spPr/>
        <p:txBody>
          <a:bodyPr/>
          <a:lstStyle/>
          <a:p>
            <a:endParaRPr lang="de-DE"/>
          </a:p>
        </p:txBody>
      </p:sp>
      <p:pic>
        <p:nvPicPr>
          <p:cNvPr id="8" name="Picture 4" descr="Ãhnliches Foto">
            <a:extLst>
              <a:ext uri="{FF2B5EF4-FFF2-40B4-BE49-F238E27FC236}">
                <a16:creationId xmlns:a16="http://schemas.microsoft.com/office/drawing/2014/main" id="{B0576DA3-6A19-727E-ECFF-DC3CBF3A610D}"/>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204882" cy="6308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576318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platzhalter 10">
            <a:extLst>
              <a:ext uri="{FF2B5EF4-FFF2-40B4-BE49-F238E27FC236}">
                <a16:creationId xmlns:a16="http://schemas.microsoft.com/office/drawing/2014/main" id="{027AEEF4-B1F1-A532-EBA0-3D1ED4195ACD}"/>
              </a:ext>
            </a:extLst>
          </p:cNvPr>
          <p:cNvSpPr>
            <a:spLocks noGrp="1"/>
          </p:cNvSpPr>
          <p:nvPr>
            <p:ph type="body" sz="quarter" idx="21"/>
          </p:nvPr>
        </p:nvSpPr>
        <p:spPr>
          <a:xfrm>
            <a:off x="1806129" y="6317998"/>
            <a:ext cx="6845745" cy="540001"/>
          </a:xfrm>
        </p:spPr>
        <p:txBody>
          <a:bodyPr>
            <a:normAutofit/>
          </a:bodyPr>
          <a:lstStyle/>
          <a:p>
            <a:r>
              <a:rPr lang="en-US" sz="1200" dirty="0"/>
              <a:t>The following content is licensed under a Creative Commons Attribution 4.0 International license (CC BY-SA 4.0)</a:t>
            </a:r>
          </a:p>
        </p:txBody>
      </p:sp>
      <p:sp>
        <p:nvSpPr>
          <p:cNvPr id="22" name="Untertitel 21">
            <a:extLst>
              <a:ext uri="{FF2B5EF4-FFF2-40B4-BE49-F238E27FC236}">
                <a16:creationId xmlns:a16="http://schemas.microsoft.com/office/drawing/2014/main" id="{2A9E134A-6386-E5DC-8BB2-7350FB346F5D}"/>
              </a:ext>
            </a:extLst>
          </p:cNvPr>
          <p:cNvSpPr>
            <a:spLocks noGrp="1"/>
          </p:cNvSpPr>
          <p:nvPr>
            <p:ph type="subTitle" idx="1"/>
          </p:nvPr>
        </p:nvSpPr>
        <p:spPr/>
        <p:txBody>
          <a:bodyPr/>
          <a:lstStyle/>
          <a:p>
            <a:r>
              <a:rPr lang="de-DE" sz="1800" dirty="0"/>
              <a:t>Human-Computer Interaction </a:t>
            </a:r>
            <a:r>
              <a:rPr lang="de-DE" sz="1800" dirty="0" err="1"/>
              <a:t>Lecture</a:t>
            </a:r>
            <a:endParaRPr lang="de-DE" dirty="0"/>
          </a:p>
        </p:txBody>
      </p:sp>
      <p:pic>
        <p:nvPicPr>
          <p:cNvPr id="26" name="Bildplatzhalter 25" descr="Frankfurt UAS Logo">
            <a:extLst>
              <a:ext uri="{FF2B5EF4-FFF2-40B4-BE49-F238E27FC236}">
                <a16:creationId xmlns:a16="http://schemas.microsoft.com/office/drawing/2014/main" id="{B67F61A0-498D-B3E3-81B5-D2F1481BEAE2}"/>
              </a:ext>
            </a:extLst>
          </p:cNvPr>
          <p:cNvPicPr>
            <a:picLocks noGrp="1" noChangeAspect="1"/>
          </p:cNvPicPr>
          <p:nvPr>
            <p:ph type="pic" sz="quarter" idx="25"/>
          </p:nvPr>
        </p:nvPicPr>
        <p:blipFill rotWithShape="1">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l="-14803" r="-14803"/>
          <a:stretch/>
        </p:blipFill>
        <p:spPr/>
      </p:pic>
      <p:sp>
        <p:nvSpPr>
          <p:cNvPr id="21" name="Titel 20">
            <a:extLst>
              <a:ext uri="{FF2B5EF4-FFF2-40B4-BE49-F238E27FC236}">
                <a16:creationId xmlns:a16="http://schemas.microsoft.com/office/drawing/2014/main" id="{74AE008E-4998-8FBF-E060-8060811B8296}"/>
              </a:ext>
            </a:extLst>
          </p:cNvPr>
          <p:cNvSpPr>
            <a:spLocks noGrp="1"/>
          </p:cNvSpPr>
          <p:nvPr>
            <p:ph type="title"/>
          </p:nvPr>
        </p:nvSpPr>
        <p:spPr/>
        <p:txBody>
          <a:bodyPr/>
          <a:lstStyle/>
          <a:p>
            <a:r>
              <a:rPr lang="de-DE" sz="3200" dirty="0"/>
              <a:t>Interactions in Virtual Spaces</a:t>
            </a:r>
            <a:endParaRPr lang="de-DE" dirty="0"/>
          </a:p>
        </p:txBody>
      </p:sp>
      <p:sp>
        <p:nvSpPr>
          <p:cNvPr id="29" name="Fußzeilenplatzhalter 28">
            <a:extLst>
              <a:ext uri="{FF2B5EF4-FFF2-40B4-BE49-F238E27FC236}">
                <a16:creationId xmlns:a16="http://schemas.microsoft.com/office/drawing/2014/main" id="{1AC71F81-F602-A4C2-46BE-A340BF3ABB9D}"/>
              </a:ext>
            </a:extLst>
          </p:cNvPr>
          <p:cNvSpPr>
            <a:spLocks noGrp="1"/>
          </p:cNvSpPr>
          <p:nvPr>
            <p:ph type="ftr" sz="quarter" idx="27"/>
          </p:nvPr>
        </p:nvSpPr>
        <p:spPr/>
        <p:txBody>
          <a:bodyPr/>
          <a:lstStyle/>
          <a:p>
            <a:r>
              <a:rPr lang="de-DE" dirty="0"/>
              <a:t>Prof. Dr. Valentin Schwind</a:t>
            </a:r>
          </a:p>
        </p:txBody>
      </p:sp>
      <p:sp>
        <p:nvSpPr>
          <p:cNvPr id="10" name="Foliennummernplatzhalter 9">
            <a:extLst>
              <a:ext uri="{FF2B5EF4-FFF2-40B4-BE49-F238E27FC236}">
                <a16:creationId xmlns:a16="http://schemas.microsoft.com/office/drawing/2014/main" id="{09B34132-5F57-672E-9E99-94213FE2FAB2}"/>
              </a:ext>
            </a:extLst>
          </p:cNvPr>
          <p:cNvSpPr>
            <a:spLocks noGrp="1"/>
          </p:cNvSpPr>
          <p:nvPr>
            <p:ph type="sldNum" sz="quarter" idx="28"/>
          </p:nvPr>
        </p:nvSpPr>
        <p:spPr/>
        <p:txBody>
          <a:bodyPr/>
          <a:lstStyle/>
          <a:p>
            <a:fld id="{BA24374A-C3A8-471A-8837-3FC31668ABE5}" type="slidenum">
              <a:rPr lang="de-DE" smtClean="0"/>
              <a:pPr/>
              <a:t>45</a:t>
            </a:fld>
            <a:endParaRPr lang="de-DE" dirty="0"/>
          </a:p>
        </p:txBody>
      </p:sp>
      <p:pic>
        <p:nvPicPr>
          <p:cNvPr id="2" name="Picture 2">
            <a:extLst>
              <a:ext uri="{FF2B5EF4-FFF2-40B4-BE49-F238E27FC236}">
                <a16:creationId xmlns:a16="http://schemas.microsoft.com/office/drawing/2014/main" id="{D486E752-767E-CBF0-388D-1E6691652E0E}"/>
              </a:ext>
              <a:ext uri="{C183D7F6-B498-43B3-948B-1728B52AA6E4}">
                <adec:decorative xmlns:adec="http://schemas.microsoft.com/office/drawing/2017/decorative" val="1"/>
              </a:ext>
            </a:extLst>
          </p:cNvPr>
          <p:cNvPicPr>
            <a:picLocks noChangeAspect="1" noChangeArrowheads="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p:blipFill>
        <p:spPr bwMode="auto">
          <a:xfrm>
            <a:off x="695325" y="6432491"/>
            <a:ext cx="974974" cy="34124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7">
            <a:extLst>
              <a:ext uri="{FF2B5EF4-FFF2-40B4-BE49-F238E27FC236}">
                <a16:creationId xmlns:a16="http://schemas.microsoft.com/office/drawing/2014/main" id="{19697C04-79C1-048F-D0A4-BA18F95E2E4E}"/>
              </a:ext>
            </a:extLst>
          </p:cNvPr>
          <p:cNvSpPr/>
          <p:nvPr/>
        </p:nvSpPr>
        <p:spPr>
          <a:xfrm>
            <a:off x="0" y="5844404"/>
            <a:ext cx="12192000" cy="4027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720000" tIns="108000" rIns="720000" bIns="108000" rtlCol="0" anchor="b" anchorCtr="0">
            <a:spAutoFit/>
          </a:bodyPr>
          <a:lstStyle/>
          <a:p>
            <a:r>
              <a:rPr lang="en-US" sz="1200" dirty="0">
                <a:solidFill>
                  <a:sysClr val="windowText" lastClr="000000"/>
                </a:solidFill>
              </a:rPr>
              <a:t>Slides adapted from the Game Design Workshop by V. Schwind, Image from: https://pxhere.com/de/photo/764632</a:t>
            </a:r>
          </a:p>
        </p:txBody>
      </p:sp>
      <p:pic>
        <p:nvPicPr>
          <p:cNvPr id="5" name="Bildplatzhalter 4" descr="Ein Bild, das Im Haus enthält.&#10;&#10;Automatisch generierte Beschreibung">
            <a:extLst>
              <a:ext uri="{FF2B5EF4-FFF2-40B4-BE49-F238E27FC236}">
                <a16:creationId xmlns:a16="http://schemas.microsoft.com/office/drawing/2014/main" id="{88C71D1F-CBB9-5288-5D9B-C9AFCB097965}"/>
              </a:ext>
            </a:extLst>
          </p:cNvPr>
          <p:cNvPicPr>
            <a:picLocks noGrp="1" noChangeAspect="1"/>
          </p:cNvPicPr>
          <p:nvPr>
            <p:ph type="pic" sz="quarter" idx="13"/>
          </p:nvPr>
        </p:nvPicPr>
        <p:blipFill>
          <a:blip r:embed="rId7">
            <a:extLst>
              <a:ext uri="{28A0092B-C50C-407E-A947-70E740481C1C}">
                <a14:useLocalDpi xmlns:a14="http://schemas.microsoft.com/office/drawing/2010/main" val="0"/>
              </a:ext>
            </a:extLst>
          </a:blip>
          <a:srcRect t="32294" b="32294"/>
          <a:stretch>
            <a:fillRect/>
          </a:stretch>
        </p:blipFill>
        <p:spPr/>
      </p:pic>
    </p:spTree>
    <p:extLst>
      <p:ext uri="{BB962C8B-B14F-4D97-AF65-F5344CB8AC3E}">
        <p14:creationId xmlns:p14="http://schemas.microsoft.com/office/powerpoint/2010/main" val="325457833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F5300CA-044B-DFE8-DFD9-BB22544A1C4B}"/>
              </a:ext>
            </a:extLst>
          </p:cNvPr>
          <p:cNvSpPr>
            <a:spLocks noGrp="1"/>
          </p:cNvSpPr>
          <p:nvPr>
            <p:ph type="title"/>
          </p:nvPr>
        </p:nvSpPr>
        <p:spPr/>
        <p:txBody>
          <a:bodyPr/>
          <a:lstStyle/>
          <a:p>
            <a:r>
              <a:rPr lang="de-DE" dirty="0"/>
              <a:t>„Metaverse“</a:t>
            </a:r>
          </a:p>
        </p:txBody>
      </p:sp>
      <p:sp>
        <p:nvSpPr>
          <p:cNvPr id="3" name="Fußzeilenplatzhalter 2">
            <a:extLst>
              <a:ext uri="{FF2B5EF4-FFF2-40B4-BE49-F238E27FC236}">
                <a16:creationId xmlns:a16="http://schemas.microsoft.com/office/drawing/2014/main" id="{762171F4-94F5-1B48-8074-675063D8597D}"/>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A8842548-9E3F-0AAB-A89B-97A7D800AF35}"/>
              </a:ext>
            </a:extLst>
          </p:cNvPr>
          <p:cNvSpPr>
            <a:spLocks noGrp="1"/>
          </p:cNvSpPr>
          <p:nvPr>
            <p:ph type="sldNum" sz="quarter" idx="28"/>
          </p:nvPr>
        </p:nvSpPr>
        <p:spPr/>
        <p:txBody>
          <a:bodyPr/>
          <a:lstStyle/>
          <a:p>
            <a:fld id="{BA24374A-C3A8-471A-8837-3FC31668ABE5}" type="slidenum">
              <a:rPr lang="de-DE" smtClean="0"/>
              <a:pPr/>
              <a:t>46</a:t>
            </a:fld>
            <a:endParaRPr lang="de-DE" dirty="0"/>
          </a:p>
        </p:txBody>
      </p:sp>
      <p:sp>
        <p:nvSpPr>
          <p:cNvPr id="9" name="Textplatzhalter 8">
            <a:extLst>
              <a:ext uri="{FF2B5EF4-FFF2-40B4-BE49-F238E27FC236}">
                <a16:creationId xmlns:a16="http://schemas.microsoft.com/office/drawing/2014/main" id="{1E0AEADE-FE43-A4F9-97C9-DE775DC23501}"/>
              </a:ext>
            </a:extLst>
          </p:cNvPr>
          <p:cNvSpPr>
            <a:spLocks noGrp="1"/>
          </p:cNvSpPr>
          <p:nvPr>
            <p:ph type="body" sz="quarter" idx="21"/>
          </p:nvPr>
        </p:nvSpPr>
        <p:spPr/>
        <p:txBody>
          <a:bodyPr/>
          <a:lstStyle/>
          <a:p>
            <a:r>
              <a:rPr lang="de-DE" sz="1400" dirty="0"/>
              <a:t>Interactions in Virtual Spaces</a:t>
            </a:r>
            <a:endParaRPr lang="de-DE" dirty="0"/>
          </a:p>
        </p:txBody>
      </p:sp>
      <p:sp>
        <p:nvSpPr>
          <p:cNvPr id="6" name="Textplatzhalter 5">
            <a:extLst>
              <a:ext uri="{FF2B5EF4-FFF2-40B4-BE49-F238E27FC236}">
                <a16:creationId xmlns:a16="http://schemas.microsoft.com/office/drawing/2014/main" id="{E97F8A92-133A-A69C-68E2-BCCF21920BBE}"/>
              </a:ext>
            </a:extLst>
          </p:cNvPr>
          <p:cNvSpPr>
            <a:spLocks noGrp="1"/>
          </p:cNvSpPr>
          <p:nvPr>
            <p:ph type="body" sz="quarter" idx="29"/>
          </p:nvPr>
        </p:nvSpPr>
        <p:spPr/>
        <p:txBody>
          <a:bodyPr>
            <a:normAutofit/>
          </a:bodyPr>
          <a:lstStyle/>
          <a:p>
            <a:r>
              <a:rPr lang="en-US" dirty="0"/>
              <a:t>Term from Neal Stephenson's "Snow Crash</a:t>
            </a:r>
          </a:p>
          <a:p>
            <a:r>
              <a:rPr lang="en-US" dirty="0"/>
              <a:t>The metaverse is the convergence of</a:t>
            </a:r>
          </a:p>
          <a:p>
            <a:pPr lvl="1"/>
            <a:r>
              <a:rPr lang="en-US" dirty="0"/>
              <a:t>virtually enhanced physical reality
physically persistent virtual space</a:t>
            </a:r>
          </a:p>
          <a:p>
            <a:r>
              <a:rPr lang="en-US" dirty="0"/>
              <a:t>Technical challenges in 4 dimensions:</a:t>
            </a:r>
          </a:p>
          <a:p>
            <a:pPr lvl="1"/>
            <a:r>
              <a:rPr lang="en-US" dirty="0"/>
              <a:t>Augmentation technologies that store information on our perception of the physical environment (scene registration)
Simulation technologies that model (and predict) reality
Intimate technologies that are inward and suggest the identity and actions of the individual or object
External technologies that are outward-looking and indicative of the world in general</a:t>
            </a:r>
          </a:p>
        </p:txBody>
      </p:sp>
      <p:pic>
        <p:nvPicPr>
          <p:cNvPr id="8" name="Grafik 7">
            <a:extLst>
              <a:ext uri="{FF2B5EF4-FFF2-40B4-BE49-F238E27FC236}">
                <a16:creationId xmlns:a16="http://schemas.microsoft.com/office/drawing/2014/main" id="{C750CC22-C984-E931-840E-A48AFFF5D61B}"/>
              </a:ext>
            </a:extLst>
          </p:cNvPr>
          <p:cNvPicPr>
            <a:picLocks noChangeAspect="1"/>
          </p:cNvPicPr>
          <p:nvPr/>
        </p:nvPicPr>
        <p:blipFill>
          <a:blip r:embed="rId2"/>
          <a:stretch>
            <a:fillRect/>
          </a:stretch>
        </p:blipFill>
        <p:spPr>
          <a:xfrm rot="268929">
            <a:off x="9607154" y="608106"/>
            <a:ext cx="2011895" cy="268373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34061507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68F8049-22A4-BF1B-BFE6-62DECB0E06F6}"/>
              </a:ext>
            </a:extLst>
          </p:cNvPr>
          <p:cNvSpPr>
            <a:spLocks noGrp="1"/>
          </p:cNvSpPr>
          <p:nvPr>
            <p:ph type="title"/>
          </p:nvPr>
        </p:nvSpPr>
        <p:spPr/>
        <p:txBody>
          <a:bodyPr/>
          <a:lstStyle/>
          <a:p>
            <a:r>
              <a:rPr lang="de-DE" dirty="0"/>
              <a:t>Metaverse Components</a:t>
            </a:r>
          </a:p>
        </p:txBody>
      </p:sp>
      <p:sp>
        <p:nvSpPr>
          <p:cNvPr id="3" name="Fußzeilenplatzhalter 2">
            <a:extLst>
              <a:ext uri="{FF2B5EF4-FFF2-40B4-BE49-F238E27FC236}">
                <a16:creationId xmlns:a16="http://schemas.microsoft.com/office/drawing/2014/main" id="{2245F8B4-32B0-CD5A-511E-52BA3292ED0F}"/>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70D33FAC-4FD5-D041-60B6-B20451286728}"/>
              </a:ext>
            </a:extLst>
          </p:cNvPr>
          <p:cNvSpPr>
            <a:spLocks noGrp="1"/>
          </p:cNvSpPr>
          <p:nvPr>
            <p:ph type="sldNum" sz="quarter" idx="28"/>
          </p:nvPr>
        </p:nvSpPr>
        <p:spPr/>
        <p:txBody>
          <a:bodyPr/>
          <a:lstStyle/>
          <a:p>
            <a:fld id="{BA24374A-C3A8-471A-8837-3FC31668ABE5}" type="slidenum">
              <a:rPr lang="de-DE" smtClean="0"/>
              <a:pPr/>
              <a:t>47</a:t>
            </a:fld>
            <a:endParaRPr lang="de-DE" dirty="0"/>
          </a:p>
        </p:txBody>
      </p:sp>
      <p:sp>
        <p:nvSpPr>
          <p:cNvPr id="5" name="Textplatzhalter 4">
            <a:extLst>
              <a:ext uri="{FF2B5EF4-FFF2-40B4-BE49-F238E27FC236}">
                <a16:creationId xmlns:a16="http://schemas.microsoft.com/office/drawing/2014/main" id="{70E770BA-9710-0740-CD4A-E556AA9280E1}"/>
              </a:ext>
            </a:extLst>
          </p:cNvPr>
          <p:cNvSpPr>
            <a:spLocks noGrp="1"/>
          </p:cNvSpPr>
          <p:nvPr>
            <p:ph type="body" sz="quarter" idx="21"/>
          </p:nvPr>
        </p:nvSpPr>
        <p:spPr/>
        <p:txBody>
          <a:bodyPr/>
          <a:lstStyle/>
          <a:p>
            <a:r>
              <a:rPr lang="de-DE" sz="1400" dirty="0"/>
              <a:t>Interactions in Virtual Spaces</a:t>
            </a:r>
            <a:endParaRPr lang="de-DE" dirty="0"/>
          </a:p>
        </p:txBody>
      </p:sp>
      <p:sp>
        <p:nvSpPr>
          <p:cNvPr id="6" name="Textplatzhalter 5">
            <a:extLst>
              <a:ext uri="{FF2B5EF4-FFF2-40B4-BE49-F238E27FC236}">
                <a16:creationId xmlns:a16="http://schemas.microsoft.com/office/drawing/2014/main" id="{602A5DA6-E65D-5F86-E9D0-F0802D9A095F}"/>
              </a:ext>
            </a:extLst>
          </p:cNvPr>
          <p:cNvSpPr>
            <a:spLocks noGrp="1"/>
          </p:cNvSpPr>
          <p:nvPr>
            <p:ph type="body" sz="quarter" idx="29"/>
          </p:nvPr>
        </p:nvSpPr>
        <p:spPr>
          <a:xfrm>
            <a:off x="695325" y="1449388"/>
            <a:ext cx="4868077" cy="4679950"/>
          </a:xfrm>
        </p:spPr>
        <p:txBody>
          <a:bodyPr/>
          <a:lstStyle/>
          <a:p>
            <a:r>
              <a:rPr lang="de-DE" b="1" dirty="0">
                <a:solidFill>
                  <a:schemeClr val="accent1"/>
                </a:solidFill>
              </a:rPr>
              <a:t>Virtual Worlds</a:t>
            </a:r>
            <a:r>
              <a:rPr lang="de-DE" dirty="0">
                <a:solidFill>
                  <a:schemeClr val="accent1"/>
                </a:solidFill>
              </a:rPr>
              <a:t> </a:t>
            </a:r>
            <a:r>
              <a:rPr lang="de-DE" dirty="0"/>
              <a:t>(Virtual Content)
</a:t>
            </a:r>
            <a:r>
              <a:rPr lang="de-DE" b="1" dirty="0">
                <a:solidFill>
                  <a:schemeClr val="accent1"/>
                </a:solidFill>
              </a:rPr>
              <a:t>Mixed Reality </a:t>
            </a:r>
            <a:r>
              <a:rPr lang="de-DE" dirty="0"/>
              <a:t>(AR and VR)</a:t>
            </a:r>
          </a:p>
          <a:p>
            <a:r>
              <a:rPr lang="de-DE" b="1" dirty="0">
                <a:solidFill>
                  <a:schemeClr val="accent1"/>
                </a:solidFill>
              </a:rPr>
              <a:t>Mirror Worlds</a:t>
            </a:r>
          </a:p>
          <a:p>
            <a:pPr lvl="1"/>
            <a:r>
              <a:rPr lang="en-US" dirty="0"/>
              <a:t>V</a:t>
            </a:r>
            <a:r>
              <a:rPr lang="de-DE" dirty="0" err="1"/>
              <a:t>irtual</a:t>
            </a:r>
            <a:r>
              <a:rPr lang="de-DE" dirty="0"/>
              <a:t> </a:t>
            </a:r>
            <a:r>
              <a:rPr lang="de-DE" dirty="0" err="1"/>
              <a:t>replicas</a:t>
            </a:r>
            <a:r>
              <a:rPr lang="de-DE" dirty="0"/>
              <a:t> </a:t>
            </a:r>
            <a:r>
              <a:rPr lang="de-DE" dirty="0" err="1"/>
              <a:t>of</a:t>
            </a:r>
            <a:r>
              <a:rPr lang="de-DE" dirty="0"/>
              <a:t> </a:t>
            </a:r>
            <a:r>
              <a:rPr lang="de-DE" dirty="0" err="1"/>
              <a:t>the</a:t>
            </a:r>
            <a:r>
              <a:rPr lang="de-DE" dirty="0"/>
              <a:t> real </a:t>
            </a:r>
            <a:r>
              <a:rPr lang="de-DE" dirty="0" err="1"/>
              <a:t>world</a:t>
            </a:r>
            <a:r>
              <a:rPr lang="en-US" dirty="0"/>
              <a:t> (Google Earth, Street View, Google Maps)</a:t>
            </a:r>
            <a:endParaRPr lang="de-DE" dirty="0"/>
          </a:p>
          <a:p>
            <a:r>
              <a:rPr lang="de-DE" b="1" dirty="0" err="1">
                <a:solidFill>
                  <a:schemeClr val="accent1"/>
                </a:solidFill>
              </a:rPr>
              <a:t>Lifelogging</a:t>
            </a:r>
            <a:endParaRPr lang="de-DE" b="1" dirty="0">
              <a:solidFill>
                <a:schemeClr val="accent1"/>
              </a:solidFill>
            </a:endParaRPr>
          </a:p>
          <a:p>
            <a:pPr lvl="1"/>
            <a:r>
              <a:rPr lang="en-US" dirty="0"/>
              <a:t>Capture and report the intimate states and life stories of objects and users with e.g., </a:t>
            </a:r>
            <a:r>
              <a:rPr lang="en-US" dirty="0" err="1"/>
              <a:t>phyisiological</a:t>
            </a:r>
            <a:r>
              <a:rPr lang="en-US" dirty="0"/>
              <a:t> sensors (</a:t>
            </a:r>
            <a:r>
              <a:rPr lang="en-US" dirty="0" err="1"/>
              <a:t>FitBit</a:t>
            </a:r>
            <a:r>
              <a:rPr lang="en-US" dirty="0"/>
              <a:t>, Apple watch,...)</a:t>
            </a:r>
            <a:endParaRPr lang="de-DE" dirty="0"/>
          </a:p>
          <a:p>
            <a:endParaRPr lang="de-DE" dirty="0"/>
          </a:p>
        </p:txBody>
      </p:sp>
      <p:pic>
        <p:nvPicPr>
          <p:cNvPr id="7" name="Grafik 6">
            <a:extLst>
              <a:ext uri="{FF2B5EF4-FFF2-40B4-BE49-F238E27FC236}">
                <a16:creationId xmlns:a16="http://schemas.microsoft.com/office/drawing/2014/main" id="{CC8BACF6-C43D-1ED3-9C9D-B4B530CD3F48}"/>
              </a:ext>
            </a:extLst>
          </p:cNvPr>
          <p:cNvPicPr>
            <a:picLocks noChangeAspect="1"/>
          </p:cNvPicPr>
          <p:nvPr/>
        </p:nvPicPr>
        <p:blipFill>
          <a:blip r:embed="rId2"/>
          <a:stretch>
            <a:fillRect/>
          </a:stretch>
        </p:blipFill>
        <p:spPr>
          <a:xfrm>
            <a:off x="6796970" y="1219157"/>
            <a:ext cx="5047366" cy="5035434"/>
          </a:xfrm>
          <a:prstGeom prst="rect">
            <a:avLst/>
          </a:prstGeom>
        </p:spPr>
      </p:pic>
    </p:spTree>
    <p:extLst>
      <p:ext uri="{BB962C8B-B14F-4D97-AF65-F5344CB8AC3E}">
        <p14:creationId xmlns:p14="http://schemas.microsoft.com/office/powerpoint/2010/main" val="424407003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98FCF4A-EF52-73FE-9CF3-881FF71B5AE9}"/>
              </a:ext>
            </a:extLst>
          </p:cNvPr>
          <p:cNvSpPr>
            <a:spLocks noGrp="1"/>
          </p:cNvSpPr>
          <p:nvPr>
            <p:ph type="title"/>
          </p:nvPr>
        </p:nvSpPr>
        <p:spPr/>
        <p:txBody>
          <a:bodyPr/>
          <a:lstStyle/>
          <a:p>
            <a:r>
              <a:rPr lang="de-DE" dirty="0"/>
              <a:t>Metaverse: The </a:t>
            </a:r>
            <a:r>
              <a:rPr lang="de-DE" dirty="0" err="1"/>
              <a:t>Unknowns</a:t>
            </a:r>
            <a:endParaRPr lang="de-DE" dirty="0"/>
          </a:p>
        </p:txBody>
      </p:sp>
      <p:sp>
        <p:nvSpPr>
          <p:cNvPr id="3" name="Fußzeilenplatzhalter 2">
            <a:extLst>
              <a:ext uri="{FF2B5EF4-FFF2-40B4-BE49-F238E27FC236}">
                <a16:creationId xmlns:a16="http://schemas.microsoft.com/office/drawing/2014/main" id="{F70A1BF5-7574-17B5-37FA-58C1ECC63D82}"/>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9DDE8B51-5D72-38E7-B891-F95BB5072B79}"/>
              </a:ext>
            </a:extLst>
          </p:cNvPr>
          <p:cNvSpPr>
            <a:spLocks noGrp="1"/>
          </p:cNvSpPr>
          <p:nvPr>
            <p:ph type="sldNum" sz="quarter" idx="28"/>
          </p:nvPr>
        </p:nvSpPr>
        <p:spPr/>
        <p:txBody>
          <a:bodyPr/>
          <a:lstStyle/>
          <a:p>
            <a:fld id="{BA24374A-C3A8-471A-8837-3FC31668ABE5}" type="slidenum">
              <a:rPr lang="de-DE" smtClean="0"/>
              <a:pPr/>
              <a:t>48</a:t>
            </a:fld>
            <a:endParaRPr lang="de-DE" dirty="0"/>
          </a:p>
        </p:txBody>
      </p:sp>
      <p:sp>
        <p:nvSpPr>
          <p:cNvPr id="5" name="Textplatzhalter 4">
            <a:extLst>
              <a:ext uri="{FF2B5EF4-FFF2-40B4-BE49-F238E27FC236}">
                <a16:creationId xmlns:a16="http://schemas.microsoft.com/office/drawing/2014/main" id="{280C3AEC-FD2D-109E-E573-C3FCE21BBED7}"/>
              </a:ext>
            </a:extLst>
          </p:cNvPr>
          <p:cNvSpPr>
            <a:spLocks noGrp="1"/>
          </p:cNvSpPr>
          <p:nvPr>
            <p:ph type="body" sz="quarter" idx="21"/>
          </p:nvPr>
        </p:nvSpPr>
        <p:spPr/>
        <p:txBody>
          <a:bodyPr/>
          <a:lstStyle/>
          <a:p>
            <a:r>
              <a:rPr lang="de-DE" sz="1400" dirty="0"/>
              <a:t>Interactions in Virtual Spaces</a:t>
            </a:r>
            <a:endParaRPr lang="de-DE" dirty="0"/>
          </a:p>
        </p:txBody>
      </p:sp>
      <p:sp>
        <p:nvSpPr>
          <p:cNvPr id="6" name="Textplatzhalter 5">
            <a:extLst>
              <a:ext uri="{FF2B5EF4-FFF2-40B4-BE49-F238E27FC236}">
                <a16:creationId xmlns:a16="http://schemas.microsoft.com/office/drawing/2014/main" id="{DEEB03DE-603C-54F3-913A-19A2135463DB}"/>
              </a:ext>
            </a:extLst>
          </p:cNvPr>
          <p:cNvSpPr>
            <a:spLocks noGrp="1"/>
          </p:cNvSpPr>
          <p:nvPr>
            <p:ph type="body" sz="quarter" idx="29"/>
          </p:nvPr>
        </p:nvSpPr>
        <p:spPr/>
        <p:txBody>
          <a:bodyPr>
            <a:normAutofit fontScale="92500" lnSpcReduction="10000"/>
          </a:bodyPr>
          <a:lstStyle/>
          <a:p>
            <a:r>
              <a:rPr lang="en-US" b="1" dirty="0">
                <a:solidFill>
                  <a:schemeClr val="accent1"/>
                </a:solidFill>
              </a:rPr>
              <a:t>Legal and data protection issues </a:t>
            </a:r>
          </a:p>
          <a:p>
            <a:pPr lvl="1"/>
            <a:r>
              <a:rPr lang="en-US" dirty="0"/>
              <a:t>What about hate, bullying, stalking, privacy?
What is (un)right in the metaverse?</a:t>
            </a:r>
          </a:p>
          <a:p>
            <a:r>
              <a:rPr lang="en-US" b="1" dirty="0">
                <a:solidFill>
                  <a:schemeClr val="accent1"/>
                </a:solidFill>
              </a:rPr>
              <a:t>Implications of Always-on Technologies</a:t>
            </a:r>
          </a:p>
          <a:p>
            <a:pPr lvl="1"/>
            <a:r>
              <a:rPr lang="en-US" dirty="0"/>
              <a:t>How is what stored where?
Health issues?</a:t>
            </a:r>
          </a:p>
          <a:p>
            <a:pPr lvl="1"/>
            <a:r>
              <a:rPr lang="en-US" dirty="0"/>
              <a:t>Medical implications (</a:t>
            </a:r>
            <a:r>
              <a:rPr lang="en-US" dirty="0" err="1"/>
              <a:t>diagonistics</a:t>
            </a:r>
            <a:r>
              <a:rPr lang="en-US" dirty="0"/>
              <a:t>?)</a:t>
            </a:r>
          </a:p>
          <a:p>
            <a:r>
              <a:rPr lang="en-US" b="1" dirty="0">
                <a:solidFill>
                  <a:schemeClr val="accent1"/>
                </a:solidFill>
              </a:rPr>
              <a:t>Reliable models of the physical world</a:t>
            </a:r>
          </a:p>
          <a:p>
            <a:pPr lvl="1"/>
            <a:r>
              <a:rPr lang="en-US" dirty="0"/>
              <a:t>Not always correct
Intimate states</a:t>
            </a:r>
          </a:p>
          <a:p>
            <a:r>
              <a:rPr lang="en-US" b="1" dirty="0">
                <a:solidFill>
                  <a:schemeClr val="accent1"/>
                </a:solidFill>
              </a:rPr>
              <a:t>Social perception</a:t>
            </a:r>
          </a:p>
          <a:p>
            <a:pPr lvl="1"/>
            <a:r>
              <a:rPr lang="en-US" dirty="0"/>
              <a:t>…</a:t>
            </a:r>
            <a:endParaRPr lang="de-DE" dirty="0"/>
          </a:p>
          <a:p>
            <a:endParaRPr lang="de-DE" dirty="0"/>
          </a:p>
        </p:txBody>
      </p:sp>
    </p:spTree>
    <p:extLst>
      <p:ext uri="{BB962C8B-B14F-4D97-AF65-F5344CB8AC3E}">
        <p14:creationId xmlns:p14="http://schemas.microsoft.com/office/powerpoint/2010/main" val="143828469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26FC0D8-9FFA-5ACD-FC0D-1F4A7E9E80E3}"/>
              </a:ext>
            </a:extLst>
          </p:cNvPr>
          <p:cNvSpPr>
            <a:spLocks noGrp="1"/>
          </p:cNvSpPr>
          <p:nvPr>
            <p:ph type="title"/>
          </p:nvPr>
        </p:nvSpPr>
        <p:spPr/>
        <p:txBody>
          <a:bodyPr/>
          <a:lstStyle/>
          <a:p>
            <a:r>
              <a:rPr lang="de-DE" dirty="0"/>
              <a:t>Presence and </a:t>
            </a:r>
            <a:r>
              <a:rPr lang="de-DE" dirty="0" err="1"/>
              <a:t>Social</a:t>
            </a:r>
            <a:r>
              <a:rPr lang="de-DE" dirty="0"/>
              <a:t> Presence</a:t>
            </a:r>
          </a:p>
        </p:txBody>
      </p:sp>
      <p:sp>
        <p:nvSpPr>
          <p:cNvPr id="3" name="Fußzeilenplatzhalter 2">
            <a:extLst>
              <a:ext uri="{FF2B5EF4-FFF2-40B4-BE49-F238E27FC236}">
                <a16:creationId xmlns:a16="http://schemas.microsoft.com/office/drawing/2014/main" id="{9471639D-A508-35F0-A926-81913141F1E9}"/>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9FB2EB99-0C5D-62F2-8E5F-EB44DAEE6A27}"/>
              </a:ext>
            </a:extLst>
          </p:cNvPr>
          <p:cNvSpPr>
            <a:spLocks noGrp="1"/>
          </p:cNvSpPr>
          <p:nvPr>
            <p:ph type="sldNum" sz="quarter" idx="28"/>
          </p:nvPr>
        </p:nvSpPr>
        <p:spPr/>
        <p:txBody>
          <a:bodyPr/>
          <a:lstStyle/>
          <a:p>
            <a:fld id="{BA24374A-C3A8-471A-8837-3FC31668ABE5}" type="slidenum">
              <a:rPr lang="de-DE" smtClean="0"/>
              <a:pPr/>
              <a:t>49</a:t>
            </a:fld>
            <a:endParaRPr lang="de-DE" dirty="0"/>
          </a:p>
        </p:txBody>
      </p:sp>
      <p:sp>
        <p:nvSpPr>
          <p:cNvPr id="5" name="Textplatzhalter 4">
            <a:extLst>
              <a:ext uri="{FF2B5EF4-FFF2-40B4-BE49-F238E27FC236}">
                <a16:creationId xmlns:a16="http://schemas.microsoft.com/office/drawing/2014/main" id="{05BDC1DD-5D1C-365E-1EF5-37FF22CD26CD}"/>
              </a:ext>
            </a:extLst>
          </p:cNvPr>
          <p:cNvSpPr>
            <a:spLocks noGrp="1"/>
          </p:cNvSpPr>
          <p:nvPr>
            <p:ph type="body" sz="quarter" idx="21"/>
          </p:nvPr>
        </p:nvSpPr>
        <p:spPr/>
        <p:txBody>
          <a:bodyPr/>
          <a:lstStyle/>
          <a:p>
            <a:r>
              <a:rPr lang="de-DE" sz="1400" dirty="0"/>
              <a:t>Interactions in Virtual Spaces</a:t>
            </a:r>
            <a:endParaRPr lang="de-DE" dirty="0"/>
          </a:p>
        </p:txBody>
      </p:sp>
      <p:sp>
        <p:nvSpPr>
          <p:cNvPr id="6" name="Textplatzhalter 5">
            <a:extLst>
              <a:ext uri="{FF2B5EF4-FFF2-40B4-BE49-F238E27FC236}">
                <a16:creationId xmlns:a16="http://schemas.microsoft.com/office/drawing/2014/main" id="{005A1A97-F9BD-67C9-7E45-0605CD67E418}"/>
              </a:ext>
            </a:extLst>
          </p:cNvPr>
          <p:cNvSpPr>
            <a:spLocks noGrp="1"/>
          </p:cNvSpPr>
          <p:nvPr>
            <p:ph type="body" sz="quarter" idx="29"/>
          </p:nvPr>
        </p:nvSpPr>
        <p:spPr/>
        <p:txBody>
          <a:bodyPr/>
          <a:lstStyle/>
          <a:p>
            <a:r>
              <a:rPr lang="en-US" dirty="0"/>
              <a:t>Recap: </a:t>
            </a:r>
            <a:r>
              <a:rPr lang="en-US" b="1" dirty="0">
                <a:solidFill>
                  <a:srgbClr val="5079BC"/>
                </a:solidFill>
              </a:rPr>
              <a:t>presence</a:t>
            </a:r>
            <a:r>
              <a:rPr lang="en-US" dirty="0"/>
              <a:t> is the “sense of being and acting” in a simulated environment [1,2]</a:t>
            </a:r>
          </a:p>
          <a:p>
            <a:pPr lvl="1"/>
            <a:r>
              <a:rPr lang="en-US" dirty="0"/>
              <a:t>presence ≠ location</a:t>
            </a:r>
          </a:p>
          <a:p>
            <a:r>
              <a:rPr lang="en-US" b="1" dirty="0">
                <a:solidFill>
                  <a:srgbClr val="5079BC"/>
                </a:solidFill>
              </a:rPr>
              <a:t>Social presence </a:t>
            </a:r>
            <a:r>
              <a:rPr lang="en-US" dirty="0"/>
              <a:t>or</a:t>
            </a:r>
            <a:r>
              <a:rPr lang="en-US" b="1" dirty="0">
                <a:solidFill>
                  <a:srgbClr val="5079BC"/>
                </a:solidFill>
              </a:rPr>
              <a:t> </a:t>
            </a:r>
            <a:r>
              <a:rPr lang="de-DE" b="1" dirty="0" err="1">
                <a:solidFill>
                  <a:srgbClr val="5079BC"/>
                </a:solidFill>
              </a:rPr>
              <a:t>Copresence</a:t>
            </a:r>
            <a:r>
              <a:rPr lang="de-DE" dirty="0"/>
              <a:t> </a:t>
            </a:r>
            <a:r>
              <a:rPr lang="en-US" dirty="0"/>
              <a:t>describe the “sense of being and acting with another person” in a simulated environment [3]</a:t>
            </a:r>
          </a:p>
          <a:p>
            <a:pPr lvl="1"/>
            <a:r>
              <a:rPr lang="en-US" dirty="0"/>
              <a:t>Prerequisite of social interaction and social influence induction</a:t>
            </a:r>
          </a:p>
          <a:p>
            <a:pPr lvl="1"/>
            <a:r>
              <a:rPr lang="en-US" dirty="0"/>
              <a:t>Users exhibit behavior in a simulated environment similar to a real-world</a:t>
            </a:r>
          </a:p>
          <a:p>
            <a:pPr lvl="1"/>
            <a:r>
              <a:rPr lang="en-US" dirty="0"/>
              <a:t>Enables</a:t>
            </a:r>
            <a:r>
              <a:rPr lang="en-US" b="1" dirty="0">
                <a:solidFill>
                  <a:srgbClr val="5079BC"/>
                </a:solidFill>
              </a:rPr>
              <a:t> dyadic or interpersonal communication</a:t>
            </a:r>
            <a:endParaRPr lang="de-DE" b="1" dirty="0">
              <a:solidFill>
                <a:srgbClr val="5079BC"/>
              </a:solidFill>
            </a:endParaRPr>
          </a:p>
          <a:p>
            <a:pPr lvl="1"/>
            <a:endParaRPr lang="de-DE" dirty="0"/>
          </a:p>
          <a:p>
            <a:endParaRPr lang="de-DE" dirty="0"/>
          </a:p>
        </p:txBody>
      </p:sp>
    </p:spTree>
    <p:extLst>
      <p:ext uri="{BB962C8B-B14F-4D97-AF65-F5344CB8AC3E}">
        <p14:creationId xmlns:p14="http://schemas.microsoft.com/office/powerpoint/2010/main" val="30526313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21837AC-5B9D-0BE4-5D2E-07BD39A7E99E}"/>
              </a:ext>
            </a:extLst>
          </p:cNvPr>
          <p:cNvSpPr>
            <a:spLocks noGrp="1"/>
          </p:cNvSpPr>
          <p:nvPr>
            <p:ph type="title"/>
          </p:nvPr>
        </p:nvSpPr>
        <p:spPr/>
        <p:txBody>
          <a:bodyPr/>
          <a:lstStyle/>
          <a:p>
            <a:r>
              <a:rPr lang="de-DE" dirty="0" err="1"/>
              <a:t>Dyadic</a:t>
            </a:r>
            <a:r>
              <a:rPr lang="de-DE" dirty="0"/>
              <a:t> and Interpersonal Interaction</a:t>
            </a:r>
          </a:p>
        </p:txBody>
      </p:sp>
      <p:sp>
        <p:nvSpPr>
          <p:cNvPr id="3" name="Fußzeilenplatzhalter 2">
            <a:extLst>
              <a:ext uri="{FF2B5EF4-FFF2-40B4-BE49-F238E27FC236}">
                <a16:creationId xmlns:a16="http://schemas.microsoft.com/office/drawing/2014/main" id="{48E743EA-26C7-7755-2F3E-71515FBC73AC}"/>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418827E4-41BC-4E9B-46EB-2ABD57EB2252}"/>
              </a:ext>
            </a:extLst>
          </p:cNvPr>
          <p:cNvSpPr>
            <a:spLocks noGrp="1"/>
          </p:cNvSpPr>
          <p:nvPr>
            <p:ph type="sldNum" sz="quarter" idx="28"/>
          </p:nvPr>
        </p:nvSpPr>
        <p:spPr/>
        <p:txBody>
          <a:bodyPr/>
          <a:lstStyle/>
          <a:p>
            <a:fld id="{BA24374A-C3A8-471A-8837-3FC31668ABE5}" type="slidenum">
              <a:rPr lang="de-DE" smtClean="0"/>
              <a:pPr/>
              <a:t>50</a:t>
            </a:fld>
            <a:endParaRPr lang="de-DE" dirty="0"/>
          </a:p>
        </p:txBody>
      </p:sp>
      <p:sp>
        <p:nvSpPr>
          <p:cNvPr id="5" name="Textplatzhalter 4">
            <a:extLst>
              <a:ext uri="{FF2B5EF4-FFF2-40B4-BE49-F238E27FC236}">
                <a16:creationId xmlns:a16="http://schemas.microsoft.com/office/drawing/2014/main" id="{8C06E875-9372-3145-4EF4-C1733F2B5FCF}"/>
              </a:ext>
            </a:extLst>
          </p:cNvPr>
          <p:cNvSpPr>
            <a:spLocks noGrp="1"/>
          </p:cNvSpPr>
          <p:nvPr>
            <p:ph type="body" sz="quarter" idx="21"/>
          </p:nvPr>
        </p:nvSpPr>
        <p:spPr/>
        <p:txBody>
          <a:bodyPr/>
          <a:lstStyle/>
          <a:p>
            <a:r>
              <a:rPr lang="de-DE" sz="1400" dirty="0"/>
              <a:t>Interactions in Virtual Spaces</a:t>
            </a:r>
            <a:endParaRPr lang="de-DE" dirty="0"/>
          </a:p>
        </p:txBody>
      </p:sp>
      <p:sp>
        <p:nvSpPr>
          <p:cNvPr id="6" name="Textplatzhalter 5">
            <a:extLst>
              <a:ext uri="{FF2B5EF4-FFF2-40B4-BE49-F238E27FC236}">
                <a16:creationId xmlns:a16="http://schemas.microsoft.com/office/drawing/2014/main" id="{D8182647-D371-5CD2-8482-C7B8AA18ED26}"/>
              </a:ext>
            </a:extLst>
          </p:cNvPr>
          <p:cNvSpPr>
            <a:spLocks noGrp="1"/>
          </p:cNvSpPr>
          <p:nvPr>
            <p:ph type="body" sz="quarter" idx="29"/>
          </p:nvPr>
        </p:nvSpPr>
        <p:spPr/>
        <p:txBody>
          <a:bodyPr/>
          <a:lstStyle/>
          <a:p>
            <a:r>
              <a:rPr lang="de-DE" b="1" dirty="0" err="1">
                <a:solidFill>
                  <a:schemeClr val="accent6"/>
                </a:solidFill>
              </a:rPr>
              <a:t>Dyadic</a:t>
            </a:r>
            <a:r>
              <a:rPr lang="de-DE" dirty="0"/>
              <a:t>: </a:t>
            </a:r>
            <a:r>
              <a:rPr lang="en-US" dirty="0"/>
              <a:t>between two people</a:t>
            </a:r>
          </a:p>
          <a:p>
            <a:r>
              <a:rPr lang="de-DE" b="1" dirty="0">
                <a:solidFill>
                  <a:schemeClr val="accent4"/>
                </a:solidFill>
              </a:rPr>
              <a:t>Interpersonal</a:t>
            </a:r>
            <a:r>
              <a:rPr lang="de-DE" dirty="0"/>
              <a:t>: </a:t>
            </a:r>
            <a:r>
              <a:rPr lang="en-US" dirty="0"/>
              <a:t>between two people or a larger group of people</a:t>
            </a:r>
          </a:p>
          <a:p>
            <a:r>
              <a:rPr lang="en-US" b="0" i="0" dirty="0">
                <a:solidFill>
                  <a:srgbClr val="202122"/>
                </a:solidFill>
                <a:effectLst/>
                <a:latin typeface="Arial" panose="020B0604020202020204" pitchFamily="34" charset="0"/>
              </a:rPr>
              <a:t>A sudden encounter between two strangers is not termed as interaction (no exchange of information) but can have social implications, of course.</a:t>
            </a:r>
            <a:endParaRPr lang="de-DE" dirty="0"/>
          </a:p>
          <a:p>
            <a:endParaRPr lang="de-DE" dirty="0"/>
          </a:p>
          <a:p>
            <a:endParaRPr lang="de-DE" dirty="0"/>
          </a:p>
          <a:p>
            <a:endParaRPr lang="de-DE" dirty="0"/>
          </a:p>
        </p:txBody>
      </p:sp>
      <p:pic>
        <p:nvPicPr>
          <p:cNvPr id="7" name="Grafik 6" descr="Männliches Profil mit einfarbiger Füllung">
            <a:extLst>
              <a:ext uri="{FF2B5EF4-FFF2-40B4-BE49-F238E27FC236}">
                <a16:creationId xmlns:a16="http://schemas.microsoft.com/office/drawing/2014/main" id="{BFBC87A7-B7E2-AF7E-8B37-012586D47FC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924991" y="4185527"/>
            <a:ext cx="914400" cy="914400"/>
          </a:xfrm>
          <a:prstGeom prst="rect">
            <a:avLst/>
          </a:prstGeom>
        </p:spPr>
      </p:pic>
      <p:pic>
        <p:nvPicPr>
          <p:cNvPr id="8" name="Grafik 7" descr="Männliches Profil mit einfarbiger Füllung">
            <a:extLst>
              <a:ext uri="{FF2B5EF4-FFF2-40B4-BE49-F238E27FC236}">
                <a16:creationId xmlns:a16="http://schemas.microsoft.com/office/drawing/2014/main" id="{04778D0F-466D-CC90-6F9C-98912850B72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96813" y="3456149"/>
            <a:ext cx="914400" cy="914400"/>
          </a:xfrm>
          <a:prstGeom prst="rect">
            <a:avLst/>
          </a:prstGeom>
        </p:spPr>
      </p:pic>
      <p:pic>
        <p:nvPicPr>
          <p:cNvPr id="9" name="Grafik 8" descr="Männliches Profil mit einfarbiger Füllung">
            <a:extLst>
              <a:ext uri="{FF2B5EF4-FFF2-40B4-BE49-F238E27FC236}">
                <a16:creationId xmlns:a16="http://schemas.microsoft.com/office/drawing/2014/main" id="{3F4929ED-E797-7FED-B5A8-3BA50F225A1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46680" y="5078500"/>
            <a:ext cx="914400" cy="914400"/>
          </a:xfrm>
          <a:prstGeom prst="rect">
            <a:avLst/>
          </a:prstGeom>
        </p:spPr>
      </p:pic>
      <p:pic>
        <p:nvPicPr>
          <p:cNvPr id="10" name="Grafik 9" descr="Männliches Profil mit einfarbiger Füllung">
            <a:extLst>
              <a:ext uri="{FF2B5EF4-FFF2-40B4-BE49-F238E27FC236}">
                <a16:creationId xmlns:a16="http://schemas.microsoft.com/office/drawing/2014/main" id="{2D13526A-B3BE-5290-632F-9C875EB6996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92043" y="5059867"/>
            <a:ext cx="914400" cy="914400"/>
          </a:xfrm>
          <a:prstGeom prst="rect">
            <a:avLst/>
          </a:prstGeom>
        </p:spPr>
      </p:pic>
      <p:cxnSp>
        <p:nvCxnSpPr>
          <p:cNvPr id="11" name="Gerade Verbindung mit Pfeil 10">
            <a:extLst>
              <a:ext uri="{FF2B5EF4-FFF2-40B4-BE49-F238E27FC236}">
                <a16:creationId xmlns:a16="http://schemas.microsoft.com/office/drawing/2014/main" id="{CEB83A6A-35CD-1076-EAD2-483AF8CE6D75}"/>
              </a:ext>
            </a:extLst>
          </p:cNvPr>
          <p:cNvCxnSpPr>
            <a:stCxn id="7" idx="3"/>
            <a:endCxn id="8" idx="1"/>
          </p:cNvCxnSpPr>
          <p:nvPr/>
        </p:nvCxnSpPr>
        <p:spPr>
          <a:xfrm flipV="1">
            <a:off x="3839391" y="3913349"/>
            <a:ext cx="3157422" cy="729378"/>
          </a:xfrm>
          <a:prstGeom prst="straightConnector1">
            <a:avLst/>
          </a:prstGeom>
          <a:ln w="57150">
            <a:solidFill>
              <a:schemeClr val="accent4"/>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2" name="Gerade Verbindung mit Pfeil 11">
            <a:extLst>
              <a:ext uri="{FF2B5EF4-FFF2-40B4-BE49-F238E27FC236}">
                <a16:creationId xmlns:a16="http://schemas.microsoft.com/office/drawing/2014/main" id="{C20C8C6D-156F-2C90-0FF3-DB8F9A7210EB}"/>
              </a:ext>
            </a:extLst>
          </p:cNvPr>
          <p:cNvCxnSpPr>
            <a:cxnSpLocks/>
            <a:endCxn id="10" idx="1"/>
          </p:cNvCxnSpPr>
          <p:nvPr/>
        </p:nvCxnSpPr>
        <p:spPr>
          <a:xfrm>
            <a:off x="3833695" y="4825518"/>
            <a:ext cx="3158348" cy="691549"/>
          </a:xfrm>
          <a:prstGeom prst="straightConnector1">
            <a:avLst/>
          </a:prstGeom>
          <a:ln w="57150">
            <a:solidFill>
              <a:schemeClr val="accent4"/>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pic>
        <p:nvPicPr>
          <p:cNvPr id="13" name="Grafik 12" descr="Männliches Profil mit einfarbiger Füllung">
            <a:extLst>
              <a:ext uri="{FF2B5EF4-FFF2-40B4-BE49-F238E27FC236}">
                <a16:creationId xmlns:a16="http://schemas.microsoft.com/office/drawing/2014/main" id="{41D4F519-A9CC-0127-F6E4-F0676BB3C62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62284" y="5214938"/>
            <a:ext cx="914400" cy="914400"/>
          </a:xfrm>
          <a:prstGeom prst="rect">
            <a:avLst/>
          </a:prstGeom>
        </p:spPr>
      </p:pic>
      <p:cxnSp>
        <p:nvCxnSpPr>
          <p:cNvPr id="14" name="Gerade Verbindung mit Pfeil 13">
            <a:extLst>
              <a:ext uri="{FF2B5EF4-FFF2-40B4-BE49-F238E27FC236}">
                <a16:creationId xmlns:a16="http://schemas.microsoft.com/office/drawing/2014/main" id="{E1E2C046-603B-958D-4F98-FCFB38EE3435}"/>
              </a:ext>
            </a:extLst>
          </p:cNvPr>
          <p:cNvCxnSpPr/>
          <p:nvPr/>
        </p:nvCxnSpPr>
        <p:spPr>
          <a:xfrm flipV="1">
            <a:off x="3839391" y="3701776"/>
            <a:ext cx="3157422" cy="729378"/>
          </a:xfrm>
          <a:prstGeom prst="straightConnector1">
            <a:avLst/>
          </a:prstGeom>
          <a:ln w="57150">
            <a:solidFill>
              <a:schemeClr val="accent6"/>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5" name="Textfeld 14">
            <a:extLst>
              <a:ext uri="{FF2B5EF4-FFF2-40B4-BE49-F238E27FC236}">
                <a16:creationId xmlns:a16="http://schemas.microsoft.com/office/drawing/2014/main" id="{91BD0A0E-14C1-0A8C-212B-F2A2E20D6151}"/>
              </a:ext>
            </a:extLst>
          </p:cNvPr>
          <p:cNvSpPr txBox="1"/>
          <p:nvPr/>
        </p:nvSpPr>
        <p:spPr>
          <a:xfrm>
            <a:off x="4656138" y="3685940"/>
            <a:ext cx="980524" cy="369332"/>
          </a:xfrm>
          <a:prstGeom prst="rect">
            <a:avLst/>
          </a:prstGeom>
          <a:noFill/>
        </p:spPr>
        <p:txBody>
          <a:bodyPr wrap="square">
            <a:spAutoFit/>
          </a:bodyPr>
          <a:lstStyle/>
          <a:p>
            <a:r>
              <a:rPr lang="de-DE" b="1" dirty="0" err="1">
                <a:solidFill>
                  <a:schemeClr val="accent6"/>
                </a:solidFill>
              </a:rPr>
              <a:t>Dyadic</a:t>
            </a:r>
            <a:endParaRPr lang="de-DE" dirty="0"/>
          </a:p>
        </p:txBody>
      </p:sp>
      <p:sp>
        <p:nvSpPr>
          <p:cNvPr id="16" name="Textfeld 15">
            <a:extLst>
              <a:ext uri="{FF2B5EF4-FFF2-40B4-BE49-F238E27FC236}">
                <a16:creationId xmlns:a16="http://schemas.microsoft.com/office/drawing/2014/main" id="{9A37EA78-9D70-7E8E-8F1D-68F9813910A4}"/>
              </a:ext>
            </a:extLst>
          </p:cNvPr>
          <p:cNvSpPr txBox="1"/>
          <p:nvPr/>
        </p:nvSpPr>
        <p:spPr>
          <a:xfrm>
            <a:off x="4656138" y="4579530"/>
            <a:ext cx="1706421" cy="369332"/>
          </a:xfrm>
          <a:prstGeom prst="rect">
            <a:avLst/>
          </a:prstGeom>
          <a:noFill/>
        </p:spPr>
        <p:txBody>
          <a:bodyPr wrap="square">
            <a:spAutoFit/>
          </a:bodyPr>
          <a:lstStyle/>
          <a:p>
            <a:r>
              <a:rPr lang="de-DE" b="1" dirty="0">
                <a:solidFill>
                  <a:schemeClr val="accent4"/>
                </a:solidFill>
              </a:rPr>
              <a:t>Interpersonal</a:t>
            </a:r>
            <a:endParaRPr lang="de-DE" dirty="0"/>
          </a:p>
        </p:txBody>
      </p:sp>
      <p:cxnSp>
        <p:nvCxnSpPr>
          <p:cNvPr id="17" name="Gerade Verbindung mit Pfeil 16">
            <a:extLst>
              <a:ext uri="{FF2B5EF4-FFF2-40B4-BE49-F238E27FC236}">
                <a16:creationId xmlns:a16="http://schemas.microsoft.com/office/drawing/2014/main" id="{B90BC5E9-CB24-61AC-72D3-23EE002686A7}"/>
              </a:ext>
            </a:extLst>
          </p:cNvPr>
          <p:cNvCxnSpPr>
            <a:cxnSpLocks/>
          </p:cNvCxnSpPr>
          <p:nvPr/>
        </p:nvCxnSpPr>
        <p:spPr>
          <a:xfrm flipV="1">
            <a:off x="7449243" y="4370549"/>
            <a:ext cx="4770" cy="689318"/>
          </a:xfrm>
          <a:prstGeom prst="straightConnector1">
            <a:avLst/>
          </a:prstGeom>
          <a:ln w="57150">
            <a:solidFill>
              <a:schemeClr val="accent4"/>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007623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2CD3132-063D-0045-6E24-DC8D8F2328E6}"/>
              </a:ext>
            </a:extLst>
          </p:cNvPr>
          <p:cNvSpPr>
            <a:spLocks noGrp="1"/>
          </p:cNvSpPr>
          <p:nvPr>
            <p:ph type="title"/>
          </p:nvPr>
        </p:nvSpPr>
        <p:spPr/>
        <p:txBody>
          <a:bodyPr/>
          <a:lstStyle/>
          <a:p>
            <a:r>
              <a:rPr lang="de-DE" dirty="0" err="1"/>
              <a:t>Triadic</a:t>
            </a:r>
            <a:r>
              <a:rPr lang="de-DE" dirty="0"/>
              <a:t> Interaction</a:t>
            </a:r>
          </a:p>
        </p:txBody>
      </p:sp>
      <p:sp>
        <p:nvSpPr>
          <p:cNvPr id="3" name="Fußzeilenplatzhalter 2">
            <a:extLst>
              <a:ext uri="{FF2B5EF4-FFF2-40B4-BE49-F238E27FC236}">
                <a16:creationId xmlns:a16="http://schemas.microsoft.com/office/drawing/2014/main" id="{13FD0225-7039-605C-F2A3-FEA5F15E094E}"/>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83C56EC1-2811-3DFB-D606-855055DC143A}"/>
              </a:ext>
            </a:extLst>
          </p:cNvPr>
          <p:cNvSpPr>
            <a:spLocks noGrp="1"/>
          </p:cNvSpPr>
          <p:nvPr>
            <p:ph type="sldNum" sz="quarter" idx="28"/>
          </p:nvPr>
        </p:nvSpPr>
        <p:spPr/>
        <p:txBody>
          <a:bodyPr/>
          <a:lstStyle/>
          <a:p>
            <a:fld id="{BA24374A-C3A8-471A-8837-3FC31668ABE5}" type="slidenum">
              <a:rPr lang="de-DE" smtClean="0"/>
              <a:pPr/>
              <a:t>51</a:t>
            </a:fld>
            <a:endParaRPr lang="de-DE" dirty="0"/>
          </a:p>
        </p:txBody>
      </p:sp>
      <p:sp>
        <p:nvSpPr>
          <p:cNvPr id="5" name="Textplatzhalter 4">
            <a:extLst>
              <a:ext uri="{FF2B5EF4-FFF2-40B4-BE49-F238E27FC236}">
                <a16:creationId xmlns:a16="http://schemas.microsoft.com/office/drawing/2014/main" id="{CE03C3F0-E7D6-49E2-D8DC-D2928E6108FF}"/>
              </a:ext>
            </a:extLst>
          </p:cNvPr>
          <p:cNvSpPr>
            <a:spLocks noGrp="1"/>
          </p:cNvSpPr>
          <p:nvPr>
            <p:ph type="body" sz="quarter" idx="21"/>
          </p:nvPr>
        </p:nvSpPr>
        <p:spPr/>
        <p:txBody>
          <a:bodyPr/>
          <a:lstStyle/>
          <a:p>
            <a:r>
              <a:rPr lang="de-DE" sz="1400" dirty="0"/>
              <a:t>Interactions in Virtual Spaces</a:t>
            </a:r>
            <a:endParaRPr lang="de-DE" dirty="0"/>
          </a:p>
        </p:txBody>
      </p:sp>
      <p:sp>
        <p:nvSpPr>
          <p:cNvPr id="6" name="Textplatzhalter 5">
            <a:extLst>
              <a:ext uri="{FF2B5EF4-FFF2-40B4-BE49-F238E27FC236}">
                <a16:creationId xmlns:a16="http://schemas.microsoft.com/office/drawing/2014/main" id="{A07C884C-F3A9-FAF3-50B3-0FD0861FC77C}"/>
              </a:ext>
            </a:extLst>
          </p:cNvPr>
          <p:cNvSpPr>
            <a:spLocks noGrp="1"/>
          </p:cNvSpPr>
          <p:nvPr>
            <p:ph type="body" sz="quarter" idx="29"/>
          </p:nvPr>
        </p:nvSpPr>
        <p:spPr/>
        <p:txBody>
          <a:bodyPr/>
          <a:lstStyle/>
          <a:p>
            <a:r>
              <a:rPr lang="de-DE" b="1" dirty="0" err="1">
                <a:solidFill>
                  <a:srgbClr val="C00000"/>
                </a:solidFill>
              </a:rPr>
              <a:t>Triadic</a:t>
            </a:r>
            <a:r>
              <a:rPr lang="de-DE" dirty="0"/>
              <a:t>: </a:t>
            </a:r>
            <a:r>
              <a:rPr lang="en-US" dirty="0"/>
              <a:t>between three people</a:t>
            </a:r>
          </a:p>
          <a:p>
            <a:r>
              <a:rPr lang="en-US" dirty="0"/>
              <a:t>A huge number of social relationships are not possible between two people (dyad), but only occur with three (triad). </a:t>
            </a:r>
          </a:p>
          <a:p>
            <a:pPr lvl="1"/>
            <a:r>
              <a:rPr lang="en-US" dirty="0"/>
              <a:t>coalition forming, intrigues, interpersonal secrets, “the impartial”, “the laughing third”, …</a:t>
            </a:r>
          </a:p>
          <a:p>
            <a:endParaRPr lang="en-US" dirty="0"/>
          </a:p>
          <a:p>
            <a:endParaRPr lang="en-US" dirty="0"/>
          </a:p>
          <a:p>
            <a:endParaRPr lang="en-US" dirty="0"/>
          </a:p>
          <a:p>
            <a:endParaRPr lang="en-US" dirty="0"/>
          </a:p>
          <a:p>
            <a:endParaRPr lang="en-US" dirty="0"/>
          </a:p>
          <a:p>
            <a:endParaRPr lang="de-DE" dirty="0"/>
          </a:p>
          <a:p>
            <a:endParaRPr lang="de-DE" dirty="0"/>
          </a:p>
        </p:txBody>
      </p:sp>
      <p:pic>
        <p:nvPicPr>
          <p:cNvPr id="7" name="Grafik 6" descr="Männliches Profil mit einfarbiger Füllung">
            <a:extLst>
              <a:ext uri="{FF2B5EF4-FFF2-40B4-BE49-F238E27FC236}">
                <a16:creationId xmlns:a16="http://schemas.microsoft.com/office/drawing/2014/main" id="{6AC7D3A7-516E-8234-56D6-873F908DB97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924991" y="4185527"/>
            <a:ext cx="914400" cy="914400"/>
          </a:xfrm>
          <a:prstGeom prst="rect">
            <a:avLst/>
          </a:prstGeom>
        </p:spPr>
      </p:pic>
      <p:pic>
        <p:nvPicPr>
          <p:cNvPr id="8" name="Grafik 7" descr="Männliches Profil mit einfarbiger Füllung">
            <a:extLst>
              <a:ext uri="{FF2B5EF4-FFF2-40B4-BE49-F238E27FC236}">
                <a16:creationId xmlns:a16="http://schemas.microsoft.com/office/drawing/2014/main" id="{508B4130-A54B-0756-CE1E-033359E5301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96813" y="3456149"/>
            <a:ext cx="914400" cy="914400"/>
          </a:xfrm>
          <a:prstGeom prst="rect">
            <a:avLst/>
          </a:prstGeom>
        </p:spPr>
      </p:pic>
      <p:pic>
        <p:nvPicPr>
          <p:cNvPr id="9" name="Grafik 8" descr="Männliches Profil mit einfarbiger Füllung">
            <a:extLst>
              <a:ext uri="{FF2B5EF4-FFF2-40B4-BE49-F238E27FC236}">
                <a16:creationId xmlns:a16="http://schemas.microsoft.com/office/drawing/2014/main" id="{C1690899-4206-9734-9236-4D4B1FD6397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92043" y="5059867"/>
            <a:ext cx="914400" cy="914400"/>
          </a:xfrm>
          <a:prstGeom prst="rect">
            <a:avLst/>
          </a:prstGeom>
        </p:spPr>
      </p:pic>
      <p:cxnSp>
        <p:nvCxnSpPr>
          <p:cNvPr id="10" name="Gerade Verbindung mit Pfeil 9">
            <a:extLst>
              <a:ext uri="{FF2B5EF4-FFF2-40B4-BE49-F238E27FC236}">
                <a16:creationId xmlns:a16="http://schemas.microsoft.com/office/drawing/2014/main" id="{B251EAB9-6299-D175-9161-72F9836F3B94}"/>
              </a:ext>
            </a:extLst>
          </p:cNvPr>
          <p:cNvCxnSpPr>
            <a:stCxn id="7" idx="3"/>
            <a:endCxn id="8" idx="1"/>
          </p:cNvCxnSpPr>
          <p:nvPr/>
        </p:nvCxnSpPr>
        <p:spPr>
          <a:xfrm flipV="1">
            <a:off x="3839391" y="3913349"/>
            <a:ext cx="3157422" cy="729378"/>
          </a:xfrm>
          <a:prstGeom prst="straightConnector1">
            <a:avLst/>
          </a:prstGeom>
          <a:ln w="57150">
            <a:solidFill>
              <a:srgbClr val="C0000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1" name="Gerade Verbindung mit Pfeil 10">
            <a:extLst>
              <a:ext uri="{FF2B5EF4-FFF2-40B4-BE49-F238E27FC236}">
                <a16:creationId xmlns:a16="http://schemas.microsoft.com/office/drawing/2014/main" id="{DFE639A7-F4A2-D2F5-27B2-6A85E86B8E07}"/>
              </a:ext>
            </a:extLst>
          </p:cNvPr>
          <p:cNvCxnSpPr>
            <a:cxnSpLocks/>
            <a:endCxn id="9" idx="1"/>
          </p:cNvCxnSpPr>
          <p:nvPr/>
        </p:nvCxnSpPr>
        <p:spPr>
          <a:xfrm>
            <a:off x="3833695" y="4825518"/>
            <a:ext cx="3158348" cy="691549"/>
          </a:xfrm>
          <a:prstGeom prst="straightConnector1">
            <a:avLst/>
          </a:prstGeom>
          <a:ln w="57150">
            <a:solidFill>
              <a:srgbClr val="C0000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2" name="Textfeld 11">
            <a:extLst>
              <a:ext uri="{FF2B5EF4-FFF2-40B4-BE49-F238E27FC236}">
                <a16:creationId xmlns:a16="http://schemas.microsoft.com/office/drawing/2014/main" id="{D356C755-54C0-0CD4-D056-5B6B5CEE045F}"/>
              </a:ext>
            </a:extLst>
          </p:cNvPr>
          <p:cNvSpPr txBox="1"/>
          <p:nvPr/>
        </p:nvSpPr>
        <p:spPr>
          <a:xfrm>
            <a:off x="5285622" y="4524290"/>
            <a:ext cx="1706421" cy="369332"/>
          </a:xfrm>
          <a:prstGeom prst="rect">
            <a:avLst/>
          </a:prstGeom>
          <a:noFill/>
        </p:spPr>
        <p:txBody>
          <a:bodyPr wrap="square">
            <a:spAutoFit/>
          </a:bodyPr>
          <a:lstStyle/>
          <a:p>
            <a:r>
              <a:rPr lang="de-DE" b="1" dirty="0" err="1">
                <a:solidFill>
                  <a:srgbClr val="C00000"/>
                </a:solidFill>
              </a:rPr>
              <a:t>Triadic</a:t>
            </a:r>
            <a:endParaRPr lang="de-DE" dirty="0">
              <a:solidFill>
                <a:srgbClr val="C00000"/>
              </a:solidFill>
            </a:endParaRPr>
          </a:p>
        </p:txBody>
      </p:sp>
      <p:cxnSp>
        <p:nvCxnSpPr>
          <p:cNvPr id="13" name="Gerade Verbindung mit Pfeil 12">
            <a:extLst>
              <a:ext uri="{FF2B5EF4-FFF2-40B4-BE49-F238E27FC236}">
                <a16:creationId xmlns:a16="http://schemas.microsoft.com/office/drawing/2014/main" id="{55707AAF-9E16-A158-9011-7EB9A617190E}"/>
              </a:ext>
            </a:extLst>
          </p:cNvPr>
          <p:cNvCxnSpPr>
            <a:cxnSpLocks/>
            <a:stCxn id="9" idx="0"/>
            <a:endCxn id="8" idx="2"/>
          </p:cNvCxnSpPr>
          <p:nvPr/>
        </p:nvCxnSpPr>
        <p:spPr>
          <a:xfrm flipV="1">
            <a:off x="7449243" y="4370549"/>
            <a:ext cx="4770" cy="689318"/>
          </a:xfrm>
          <a:prstGeom prst="straightConnector1">
            <a:avLst/>
          </a:prstGeom>
          <a:ln w="57150">
            <a:solidFill>
              <a:srgbClr val="C0000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008050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0C7D6C6-6A16-C6D1-54C0-A7A1DC9AADDA}"/>
              </a:ext>
            </a:extLst>
          </p:cNvPr>
          <p:cNvSpPr>
            <a:spLocks noGrp="1"/>
          </p:cNvSpPr>
          <p:nvPr>
            <p:ph type="title"/>
          </p:nvPr>
        </p:nvSpPr>
        <p:spPr/>
        <p:txBody>
          <a:bodyPr/>
          <a:lstStyle/>
          <a:p>
            <a:r>
              <a:rPr lang="de-DE" dirty="0"/>
              <a:t>Presence Definition</a:t>
            </a:r>
          </a:p>
        </p:txBody>
      </p:sp>
      <p:sp>
        <p:nvSpPr>
          <p:cNvPr id="3" name="Fußzeilenplatzhalter 2">
            <a:extLst>
              <a:ext uri="{FF2B5EF4-FFF2-40B4-BE49-F238E27FC236}">
                <a16:creationId xmlns:a16="http://schemas.microsoft.com/office/drawing/2014/main" id="{5D2DB684-FA19-9CD0-0D3C-019ACC516513}"/>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D47CD311-0A55-7740-F09C-8F01D5C08507}"/>
              </a:ext>
            </a:extLst>
          </p:cNvPr>
          <p:cNvSpPr>
            <a:spLocks noGrp="1"/>
          </p:cNvSpPr>
          <p:nvPr>
            <p:ph type="sldNum" sz="quarter" idx="28"/>
          </p:nvPr>
        </p:nvSpPr>
        <p:spPr/>
        <p:txBody>
          <a:bodyPr/>
          <a:lstStyle/>
          <a:p>
            <a:fld id="{BA24374A-C3A8-471A-8837-3FC31668ABE5}" type="slidenum">
              <a:rPr lang="de-DE" smtClean="0"/>
              <a:pPr/>
              <a:t>52</a:t>
            </a:fld>
            <a:endParaRPr lang="de-DE" dirty="0"/>
          </a:p>
        </p:txBody>
      </p:sp>
      <p:sp>
        <p:nvSpPr>
          <p:cNvPr id="5" name="Textplatzhalter 4">
            <a:extLst>
              <a:ext uri="{FF2B5EF4-FFF2-40B4-BE49-F238E27FC236}">
                <a16:creationId xmlns:a16="http://schemas.microsoft.com/office/drawing/2014/main" id="{7715B428-D721-B14B-31AF-4FF835F530D6}"/>
              </a:ext>
            </a:extLst>
          </p:cNvPr>
          <p:cNvSpPr>
            <a:spLocks noGrp="1"/>
          </p:cNvSpPr>
          <p:nvPr>
            <p:ph type="body" sz="quarter" idx="21"/>
          </p:nvPr>
        </p:nvSpPr>
        <p:spPr/>
        <p:txBody>
          <a:bodyPr/>
          <a:lstStyle/>
          <a:p>
            <a:r>
              <a:rPr lang="de-DE" sz="1400" dirty="0"/>
              <a:t>Interactions in Virtual Spaces</a:t>
            </a:r>
            <a:endParaRPr lang="de-DE" dirty="0"/>
          </a:p>
        </p:txBody>
      </p:sp>
      <p:sp>
        <p:nvSpPr>
          <p:cNvPr id="6" name="Textplatzhalter 5">
            <a:extLst>
              <a:ext uri="{FF2B5EF4-FFF2-40B4-BE49-F238E27FC236}">
                <a16:creationId xmlns:a16="http://schemas.microsoft.com/office/drawing/2014/main" id="{8FB6D460-A32E-85B8-EEA3-B1FC97F1363D}"/>
              </a:ext>
            </a:extLst>
          </p:cNvPr>
          <p:cNvSpPr>
            <a:spLocks noGrp="1"/>
          </p:cNvSpPr>
          <p:nvPr>
            <p:ph type="body" sz="quarter" idx="29"/>
          </p:nvPr>
        </p:nvSpPr>
        <p:spPr/>
        <p:txBody>
          <a:bodyPr/>
          <a:lstStyle/>
          <a:p>
            <a:endParaRPr lang="de-DE"/>
          </a:p>
        </p:txBody>
      </p:sp>
      <p:graphicFrame>
        <p:nvGraphicFramePr>
          <p:cNvPr id="7" name="Tabelle 15">
            <a:extLst>
              <a:ext uri="{FF2B5EF4-FFF2-40B4-BE49-F238E27FC236}">
                <a16:creationId xmlns:a16="http://schemas.microsoft.com/office/drawing/2014/main" id="{B7441A03-B526-524E-09ED-2BEC7440818B}"/>
              </a:ext>
            </a:extLst>
          </p:cNvPr>
          <p:cNvGraphicFramePr>
            <a:graphicFrameLocks noGrp="1"/>
          </p:cNvGraphicFramePr>
          <p:nvPr>
            <p:extLst>
              <p:ext uri="{D42A27DB-BD31-4B8C-83A1-F6EECF244321}">
                <p14:modId xmlns:p14="http://schemas.microsoft.com/office/powerpoint/2010/main" val="3688576712"/>
              </p:ext>
            </p:extLst>
          </p:nvPr>
        </p:nvGraphicFramePr>
        <p:xfrm>
          <a:off x="695325" y="1449388"/>
          <a:ext cx="10801348" cy="4387100"/>
        </p:xfrm>
        <a:graphic>
          <a:graphicData uri="http://schemas.openxmlformats.org/drawingml/2006/table">
            <a:tbl>
              <a:tblPr firstRow="1" bandRow="1">
                <a:tableStyleId>{69012ECD-51FC-41F1-AA8D-1B2483CD663E}</a:tableStyleId>
              </a:tblPr>
              <a:tblGrid>
                <a:gridCol w="1836278">
                  <a:extLst>
                    <a:ext uri="{9D8B030D-6E8A-4147-A177-3AD203B41FA5}">
                      <a16:colId xmlns:a16="http://schemas.microsoft.com/office/drawing/2014/main" val="3018508"/>
                    </a:ext>
                  </a:extLst>
                </a:gridCol>
                <a:gridCol w="1654989">
                  <a:extLst>
                    <a:ext uri="{9D8B030D-6E8A-4147-A177-3AD203B41FA5}">
                      <a16:colId xmlns:a16="http://schemas.microsoft.com/office/drawing/2014/main" val="1746623498"/>
                    </a:ext>
                  </a:extLst>
                </a:gridCol>
                <a:gridCol w="3733170">
                  <a:extLst>
                    <a:ext uri="{9D8B030D-6E8A-4147-A177-3AD203B41FA5}">
                      <a16:colId xmlns:a16="http://schemas.microsoft.com/office/drawing/2014/main" val="2129718587"/>
                    </a:ext>
                  </a:extLst>
                </a:gridCol>
                <a:gridCol w="3576911">
                  <a:extLst>
                    <a:ext uri="{9D8B030D-6E8A-4147-A177-3AD203B41FA5}">
                      <a16:colId xmlns:a16="http://schemas.microsoft.com/office/drawing/2014/main" val="4168529556"/>
                    </a:ext>
                  </a:extLst>
                </a:gridCol>
              </a:tblGrid>
              <a:tr h="641241">
                <a:tc>
                  <a:txBody>
                    <a:bodyPr/>
                    <a:lstStyle/>
                    <a:p>
                      <a:endParaRPr lang="de-DE" dirty="0"/>
                    </a:p>
                  </a:txBody>
                  <a:tcPr anchor="ctr">
                    <a:lnL w="38100" cap="flat" cmpd="sng" algn="ctr">
                      <a:noFill/>
                      <a:prstDash val="solid"/>
                      <a:round/>
                      <a:headEnd type="none" w="med" len="med"/>
                      <a:tailEnd type="none" w="med" len="med"/>
                    </a:lnL>
                    <a:lnR w="38100" cap="flat" cmpd="sng" algn="ctr">
                      <a:noFill/>
                      <a:prstDash val="solid"/>
                      <a:round/>
                      <a:headEnd type="none" w="med" len="med"/>
                      <a:tailEnd type="none" w="med" len="med"/>
                    </a:lnR>
                    <a:lnT w="38100" cap="flat" cmpd="sng" algn="ctr">
                      <a:noFill/>
                      <a:prstDash val="solid"/>
                      <a:round/>
                      <a:headEnd type="none" w="med" len="med"/>
                      <a:tailEnd type="none" w="med" len="med"/>
                    </a:lnT>
                    <a:lnB w="381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de-DE" dirty="0"/>
                    </a:p>
                  </a:txBody>
                  <a:tcPr anchor="ctr">
                    <a:lnL w="38100" cap="flat" cmpd="sng" algn="ctr">
                      <a:noFill/>
                      <a:prstDash val="solid"/>
                      <a:round/>
                      <a:headEnd type="none" w="med" len="med"/>
                      <a:tailEnd type="none" w="med" len="med"/>
                    </a:lnL>
                    <a:lnR w="38100" cap="flat" cmpd="sng" algn="ctr">
                      <a:noFill/>
                      <a:prstDash val="solid"/>
                      <a:round/>
                      <a:headEnd type="none" w="med" len="med"/>
                      <a:tailEnd type="none" w="med" len="med"/>
                    </a:lnR>
                    <a:lnT w="38100" cap="flat" cmpd="sng" algn="ctr">
                      <a:noFill/>
                      <a:prstDash val="solid"/>
                      <a:round/>
                      <a:headEnd type="none" w="med" len="med"/>
                      <a:tailEnd type="none" w="med" len="med"/>
                    </a:lnT>
                    <a:lnB w="38100" cap="flat" cmpd="sng" algn="ctr">
                      <a:noFill/>
                      <a:prstDash val="solid"/>
                      <a:round/>
                      <a:headEnd type="none" w="med" len="med"/>
                      <a:tailEnd type="none" w="med" len="med"/>
                    </a:lnB>
                    <a:lnTlToBr w="12700" cmpd="sng">
                      <a:noFill/>
                      <a:prstDash val="solid"/>
                    </a:lnTlToBr>
                    <a:lnBlToTr w="12700" cmpd="sng">
                      <a:noFill/>
                      <a:prstDash val="solid"/>
                    </a:lnBlToTr>
                    <a:noFill/>
                  </a:tcPr>
                </a:tc>
                <a:tc gridSpan="2">
                  <a:txBody>
                    <a:bodyPr/>
                    <a:lstStyle/>
                    <a:p>
                      <a:pPr algn="ctr"/>
                      <a:r>
                        <a:rPr lang="de-DE" dirty="0"/>
                        <a:t>The </a:t>
                      </a:r>
                      <a:r>
                        <a:rPr lang="de-DE" dirty="0" err="1"/>
                        <a:t>other</a:t>
                      </a:r>
                      <a:r>
                        <a:rPr lang="de-DE" dirty="0"/>
                        <a:t> </a:t>
                      </a:r>
                      <a:r>
                        <a:rPr lang="de-DE" dirty="0" err="1"/>
                        <a:t>is</a:t>
                      </a:r>
                      <a:r>
                        <a:rPr lang="de-DE" dirty="0"/>
                        <a:t> </a:t>
                      </a:r>
                      <a:r>
                        <a:rPr lang="de-DE" dirty="0" err="1"/>
                        <a:t>located</a:t>
                      </a:r>
                      <a:r>
                        <a:rPr lang="de-DE" dirty="0"/>
                        <a:t>…</a:t>
                      </a:r>
                    </a:p>
                  </a:txBody>
                  <a:tcPr anchor="ctr">
                    <a:lnL w="38100" cap="flat" cmpd="sng" algn="ctr">
                      <a:noFill/>
                      <a:prstDash val="solid"/>
                      <a:round/>
                      <a:headEnd type="none" w="med" len="med"/>
                      <a:tailEnd type="none" w="med" len="med"/>
                    </a:lnL>
                    <a:lnR w="38100" cap="flat" cmpd="sng" algn="ctr">
                      <a:noFill/>
                      <a:prstDash val="solid"/>
                      <a:round/>
                      <a:headEnd type="none" w="med" len="med"/>
                      <a:tailEnd type="none" w="med" len="med"/>
                    </a:lnR>
                    <a:lnT w="38100" cap="flat" cmpd="sng" algn="ctr">
                      <a:noFill/>
                      <a:prstDash val="solid"/>
                      <a:round/>
                      <a:headEnd type="none" w="med" len="med"/>
                      <a:tailEnd type="none" w="med" len="med"/>
                    </a:lnT>
                    <a:lnB w="38100" cap="flat" cmpd="sng" algn="ctr">
                      <a:noFill/>
                      <a:prstDash val="solid"/>
                      <a:round/>
                      <a:headEnd type="none" w="med" len="med"/>
                      <a:tailEnd type="none" w="med" len="med"/>
                    </a:lnB>
                    <a:lnTlToBr w="12700" cmpd="sng">
                      <a:noFill/>
                      <a:prstDash val="solid"/>
                    </a:lnTlToBr>
                    <a:lnBlToTr w="12700" cmpd="sng">
                      <a:noFill/>
                      <a:prstDash val="solid"/>
                    </a:lnBlToTr>
                  </a:tcPr>
                </a:tc>
                <a:tc hMerge="1">
                  <a:txBody>
                    <a:bodyPr/>
                    <a:lstStyle/>
                    <a:p>
                      <a:pPr algn="ctr"/>
                      <a:endParaRPr lang="de-DE" dirty="0"/>
                    </a:p>
                  </a:txBody>
                  <a:tcPr anchor="ctr">
                    <a:lnL w="38100" cap="flat" cmpd="sng" algn="ctr">
                      <a:solidFill>
                        <a:schemeClr val="accent2"/>
                      </a:solidFill>
                      <a:prstDash val="solid"/>
                      <a:round/>
                      <a:headEnd type="none" w="med" len="med"/>
                      <a:tailEnd type="none" w="med" len="med"/>
                    </a:lnL>
                    <a:lnR w="38100" cap="flat" cmpd="sng" algn="ctr">
                      <a:solidFill>
                        <a:schemeClr val="accent2"/>
                      </a:solidFill>
                      <a:prstDash val="solid"/>
                      <a:round/>
                      <a:headEnd type="none" w="med" len="med"/>
                      <a:tailEnd type="none" w="med" len="med"/>
                    </a:lnR>
                    <a:lnT w="38100" cap="flat" cmpd="sng" algn="ctr">
                      <a:solidFill>
                        <a:schemeClr val="accent2"/>
                      </a:solidFill>
                      <a:prstDash val="solid"/>
                      <a:round/>
                      <a:headEnd type="none" w="med" len="med"/>
                      <a:tailEnd type="none" w="med" len="med"/>
                    </a:lnT>
                    <a:lnB w="38100" cap="flat" cmpd="sng" algn="ctr">
                      <a:solidFill>
                        <a:schemeClr val="accent2"/>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914817903"/>
                  </a:ext>
                </a:extLst>
              </a:tr>
              <a:tr h="594546">
                <a:tc>
                  <a:txBody>
                    <a:bodyPr/>
                    <a:lstStyle/>
                    <a:p>
                      <a:endParaRPr lang="de-DE" dirty="0"/>
                    </a:p>
                  </a:txBody>
                  <a:tcPr anchor="ctr">
                    <a:lnL w="38100" cap="flat" cmpd="sng" algn="ctr">
                      <a:noFill/>
                      <a:prstDash val="solid"/>
                      <a:round/>
                      <a:headEnd type="none" w="med" len="med"/>
                      <a:tailEnd type="none" w="med" len="med"/>
                    </a:lnL>
                    <a:lnR w="38100" cap="flat" cmpd="sng" algn="ctr">
                      <a:noFill/>
                      <a:prstDash val="solid"/>
                      <a:round/>
                      <a:headEnd type="none" w="med" len="med"/>
                      <a:tailEnd type="none" w="med" len="med"/>
                    </a:lnR>
                    <a:lnT w="38100" cap="flat" cmpd="sng" algn="ctr">
                      <a:noFill/>
                      <a:prstDash val="solid"/>
                      <a:round/>
                      <a:headEnd type="none" w="med" len="med"/>
                      <a:tailEnd type="none" w="med" len="med"/>
                    </a:lnT>
                    <a:lnB w="381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de-DE" dirty="0"/>
                    </a:p>
                  </a:txBody>
                  <a:tcPr anchor="ctr">
                    <a:lnL w="38100" cap="flat" cmpd="sng" algn="ctr">
                      <a:noFill/>
                      <a:prstDash val="solid"/>
                      <a:round/>
                      <a:headEnd type="none" w="med" len="med"/>
                      <a:tailEnd type="none" w="med" len="med"/>
                    </a:lnL>
                    <a:lnR w="38100" cap="flat" cmpd="sng" algn="ctr">
                      <a:noFill/>
                      <a:prstDash val="solid"/>
                      <a:round/>
                      <a:headEnd type="none" w="med" len="med"/>
                      <a:tailEnd type="none" w="med" len="med"/>
                    </a:lnR>
                    <a:lnT w="38100" cap="flat" cmpd="sng" algn="ctr">
                      <a:noFill/>
                      <a:prstDash val="solid"/>
                      <a:round/>
                      <a:headEnd type="none" w="med" len="med"/>
                      <a:tailEnd type="none" w="med" len="med"/>
                    </a:lnT>
                    <a:lnB w="381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de-DE" dirty="0"/>
                        <a:t>in </a:t>
                      </a:r>
                      <a:r>
                        <a:rPr lang="de-DE" b="1" dirty="0" err="1"/>
                        <a:t>Physical</a:t>
                      </a:r>
                      <a:r>
                        <a:rPr lang="de-DE" b="1" dirty="0"/>
                        <a:t> </a:t>
                      </a:r>
                      <a:r>
                        <a:rPr lang="de-DE" b="1" dirty="0" err="1"/>
                        <a:t>Proximity</a:t>
                      </a:r>
                      <a:endParaRPr lang="de-DE" b="1" dirty="0"/>
                    </a:p>
                  </a:txBody>
                  <a:tcPr anchor="ctr">
                    <a:lnL w="38100" cap="flat" cmpd="sng" algn="ctr">
                      <a:noFill/>
                      <a:prstDash val="solid"/>
                      <a:round/>
                      <a:headEnd type="none" w="med" len="med"/>
                      <a:tailEnd type="none" w="med" len="med"/>
                    </a:lnL>
                    <a:lnR w="38100" cap="flat" cmpd="sng" algn="ctr">
                      <a:noFill/>
                      <a:prstDash val="solid"/>
                      <a:round/>
                      <a:headEnd type="none" w="med" len="med"/>
                      <a:tailEnd type="none" w="med" len="med"/>
                    </a:lnR>
                    <a:lnT w="38100" cap="flat" cmpd="sng" algn="ctr">
                      <a:noFill/>
                      <a:prstDash val="solid"/>
                      <a:round/>
                      <a:headEnd type="none" w="med" len="med"/>
                      <a:tailEnd type="none" w="med" len="med"/>
                    </a:lnT>
                    <a:lnB w="381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40000"/>
                        <a:lumOff val="60000"/>
                      </a:schemeClr>
                    </a:solidFill>
                  </a:tcPr>
                </a:tc>
                <a:tc>
                  <a:txBody>
                    <a:bodyPr/>
                    <a:lstStyle/>
                    <a:p>
                      <a:pPr algn="ctr"/>
                      <a:r>
                        <a:rPr lang="de-DE" dirty="0"/>
                        <a:t>in </a:t>
                      </a:r>
                      <a:r>
                        <a:rPr lang="de-DE" b="1" dirty="0"/>
                        <a:t>Digital </a:t>
                      </a:r>
                      <a:r>
                        <a:rPr lang="de-DE" b="1" dirty="0" err="1"/>
                        <a:t>Proximity</a:t>
                      </a:r>
                      <a:endParaRPr lang="de-DE" b="1" dirty="0"/>
                    </a:p>
                  </a:txBody>
                  <a:tcPr anchor="ctr">
                    <a:lnL w="38100" cap="flat" cmpd="sng" algn="ctr">
                      <a:noFill/>
                      <a:prstDash val="solid"/>
                      <a:round/>
                      <a:headEnd type="none" w="med" len="med"/>
                      <a:tailEnd type="none" w="med" len="med"/>
                    </a:lnL>
                    <a:lnR w="38100" cap="flat" cmpd="sng" algn="ctr">
                      <a:noFill/>
                      <a:prstDash val="solid"/>
                      <a:round/>
                      <a:headEnd type="none" w="med" len="med"/>
                      <a:tailEnd type="none" w="med" len="med"/>
                    </a:lnR>
                    <a:lnT w="38100" cap="flat" cmpd="sng" algn="ctr">
                      <a:noFill/>
                      <a:prstDash val="solid"/>
                      <a:round/>
                      <a:headEnd type="none" w="med" len="med"/>
                      <a:tailEnd type="none" w="med" len="med"/>
                    </a:lnT>
                    <a:lnB w="381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40000"/>
                        <a:lumOff val="60000"/>
                      </a:schemeClr>
                    </a:solidFill>
                  </a:tcPr>
                </a:tc>
                <a:extLst>
                  <a:ext uri="{0D108BD9-81ED-4DB2-BD59-A6C34878D82A}">
                    <a16:rowId xmlns:a16="http://schemas.microsoft.com/office/drawing/2014/main" val="2670893884"/>
                  </a:ext>
                </a:extLst>
              </a:tr>
              <a:tr h="1631453">
                <a:tc rowSpan="2">
                  <a:txBody>
                    <a:bodyPr/>
                    <a:lstStyle/>
                    <a:p>
                      <a:pPr algn="ctr"/>
                      <a:r>
                        <a:rPr lang="de-DE" b="1" dirty="0">
                          <a:solidFill>
                            <a:schemeClr val="bg1"/>
                          </a:solidFill>
                        </a:rPr>
                        <a:t>The </a:t>
                      </a:r>
                      <a:r>
                        <a:rPr lang="de-DE" b="1" dirty="0" err="1">
                          <a:solidFill>
                            <a:schemeClr val="bg1"/>
                          </a:solidFill>
                        </a:rPr>
                        <a:t>other</a:t>
                      </a:r>
                      <a:r>
                        <a:rPr lang="de-DE" b="1" dirty="0">
                          <a:solidFill>
                            <a:schemeClr val="bg1"/>
                          </a:solidFill>
                        </a:rPr>
                        <a:t> </a:t>
                      </a:r>
                      <a:r>
                        <a:rPr lang="de-DE" b="1" dirty="0" err="1">
                          <a:solidFill>
                            <a:schemeClr val="bg1"/>
                          </a:solidFill>
                        </a:rPr>
                        <a:t>is</a:t>
                      </a:r>
                      <a:r>
                        <a:rPr lang="de-DE" b="1" dirty="0">
                          <a:solidFill>
                            <a:schemeClr val="bg1"/>
                          </a:solidFill>
                        </a:rPr>
                        <a:t> </a:t>
                      </a:r>
                      <a:r>
                        <a:rPr lang="de-DE" b="1" dirty="0" err="1">
                          <a:solidFill>
                            <a:schemeClr val="bg1"/>
                          </a:solidFill>
                        </a:rPr>
                        <a:t>present</a:t>
                      </a:r>
                      <a:r>
                        <a:rPr lang="de-DE" b="1" dirty="0">
                          <a:solidFill>
                            <a:schemeClr val="bg1"/>
                          </a:solidFill>
                        </a:rPr>
                        <a:t>…</a:t>
                      </a:r>
                    </a:p>
                  </a:txBody>
                  <a:tcPr anchor="ctr">
                    <a:lnL w="38100" cap="flat" cmpd="sng" algn="ctr">
                      <a:noFill/>
                      <a:prstDash val="solid"/>
                      <a:round/>
                      <a:headEnd type="none" w="med" len="med"/>
                      <a:tailEnd type="none" w="med" len="med"/>
                    </a:lnL>
                    <a:lnR w="38100" cap="flat" cmpd="sng" algn="ctr">
                      <a:noFill/>
                      <a:prstDash val="solid"/>
                      <a:round/>
                      <a:headEnd type="none" w="med" len="med"/>
                      <a:tailEnd type="none" w="med" len="med"/>
                    </a:lnR>
                    <a:lnT w="38100" cap="flat" cmpd="sng" algn="ctr">
                      <a:noFill/>
                      <a:prstDash val="solid"/>
                      <a:round/>
                      <a:headEnd type="none" w="med" len="med"/>
                      <a:tailEnd type="none" w="med" len="med"/>
                    </a:lnT>
                    <a:lnB w="38100" cap="flat" cmpd="sng" algn="ctr">
                      <a:noFill/>
                      <a:prstDash val="solid"/>
                      <a:round/>
                      <a:headEnd type="none" w="med" len="med"/>
                      <a:tailEnd type="none" w="med" len="med"/>
                    </a:lnB>
                    <a:lnTlToBr w="12700" cmpd="sng">
                      <a:noFill/>
                      <a:prstDash val="solid"/>
                    </a:lnTlToBr>
                    <a:lnBlToTr w="12700" cmpd="sng">
                      <a:noFill/>
                      <a:prstDash val="solid"/>
                    </a:lnBlToTr>
                    <a:solidFill>
                      <a:srgbClr val="5079BC"/>
                    </a:solidFill>
                  </a:tcPr>
                </a:tc>
                <a:tc>
                  <a:txBody>
                    <a:bodyPr/>
                    <a:lstStyle/>
                    <a:p>
                      <a:pPr algn="ctr"/>
                      <a:r>
                        <a:rPr lang="de-DE" b="0" dirty="0">
                          <a:solidFill>
                            <a:schemeClr val="tx1"/>
                          </a:solidFill>
                        </a:rPr>
                        <a:t>in </a:t>
                      </a:r>
                      <a:r>
                        <a:rPr lang="de-DE" b="1" dirty="0">
                          <a:solidFill>
                            <a:schemeClr val="tx1"/>
                          </a:solidFill>
                        </a:rPr>
                        <a:t>Person</a:t>
                      </a:r>
                    </a:p>
                  </a:txBody>
                  <a:tcPr anchor="ctr">
                    <a:lnL w="38100" cap="flat" cmpd="sng" algn="ctr">
                      <a:noFill/>
                      <a:prstDash val="solid"/>
                      <a:round/>
                      <a:headEnd type="none" w="med" len="med"/>
                      <a:tailEnd type="none" w="med" len="med"/>
                    </a:lnL>
                    <a:lnR w="38100" cap="flat" cmpd="sng" algn="ctr">
                      <a:noFill/>
                      <a:prstDash val="solid"/>
                      <a:round/>
                      <a:headEnd type="none" w="med" len="med"/>
                      <a:tailEnd type="none" w="med" len="med"/>
                    </a:lnR>
                    <a:lnT w="38100" cap="flat" cmpd="sng" algn="ctr">
                      <a:noFill/>
                      <a:prstDash val="solid"/>
                      <a:round/>
                      <a:headEnd type="none" w="med" len="med"/>
                      <a:tailEnd type="none" w="med" len="med"/>
                    </a:lnT>
                    <a:lnB w="381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40000"/>
                        <a:lumOff val="60000"/>
                      </a:schemeClr>
                    </a:solidFill>
                  </a:tcPr>
                </a:tc>
                <a:tc>
                  <a:txBody>
                    <a:bodyPr/>
                    <a:lstStyle/>
                    <a:p>
                      <a:pPr algn="ctr"/>
                      <a:r>
                        <a:rPr lang="de-DE" sz="2000" b="1" dirty="0" err="1">
                          <a:solidFill>
                            <a:schemeClr val="accent1"/>
                          </a:solidFill>
                        </a:rPr>
                        <a:t>Corporeal</a:t>
                      </a:r>
                      <a:r>
                        <a:rPr lang="de-DE" sz="2000" b="1" dirty="0">
                          <a:solidFill>
                            <a:schemeClr val="accent1"/>
                          </a:solidFill>
                        </a:rPr>
                        <a:t> </a:t>
                      </a:r>
                      <a:r>
                        <a:rPr lang="de-DE" sz="2000" b="1" dirty="0" err="1">
                          <a:solidFill>
                            <a:schemeClr val="accent1"/>
                          </a:solidFill>
                        </a:rPr>
                        <a:t>Copresence</a:t>
                      </a:r>
                      <a:endParaRPr lang="de-DE" sz="2000" b="1" dirty="0">
                        <a:solidFill>
                          <a:schemeClr val="accent1"/>
                        </a:solidFill>
                      </a:endParaRPr>
                    </a:p>
                    <a:p>
                      <a:pPr algn="ctr"/>
                      <a:r>
                        <a:rPr lang="de-DE" dirty="0"/>
                        <a:t>(face-</a:t>
                      </a:r>
                      <a:r>
                        <a:rPr lang="de-DE" dirty="0" err="1"/>
                        <a:t>to</a:t>
                      </a:r>
                      <a:r>
                        <a:rPr lang="de-DE" dirty="0"/>
                        <a:t>-face)</a:t>
                      </a:r>
                      <a:br>
                        <a:rPr lang="de-DE" dirty="0"/>
                      </a:br>
                      <a:r>
                        <a:rPr lang="de-DE" sz="1400" i="1" dirty="0"/>
                        <a:t>e.g., </a:t>
                      </a:r>
                      <a:r>
                        <a:rPr lang="en-US" sz="1400" i="1" dirty="0"/>
                        <a:t>Dining with someone at a restaurant</a:t>
                      </a:r>
                      <a:endParaRPr lang="de-DE" i="1" dirty="0"/>
                    </a:p>
                  </a:txBody>
                  <a:tcPr anchor="ctr">
                    <a:lnL w="38100" cap="flat" cmpd="sng" algn="ctr">
                      <a:noFill/>
                      <a:prstDash val="solid"/>
                      <a:round/>
                      <a:headEnd type="none" w="med" len="med"/>
                      <a:tailEnd type="none" w="med" len="med"/>
                    </a:lnL>
                    <a:lnR w="38100" cap="flat" cmpd="sng" algn="ctr">
                      <a:solidFill>
                        <a:schemeClr val="accent2"/>
                      </a:solidFill>
                      <a:prstDash val="solid"/>
                      <a:round/>
                      <a:headEnd type="none" w="med" len="med"/>
                      <a:tailEnd type="none" w="med" len="med"/>
                    </a:lnR>
                    <a:lnT w="38100" cap="flat" cmpd="sng" algn="ctr">
                      <a:noFill/>
                      <a:prstDash val="solid"/>
                      <a:round/>
                      <a:headEnd type="none" w="med" len="med"/>
                      <a:tailEnd type="none" w="med" len="med"/>
                    </a:lnT>
                    <a:lnB w="38100" cap="flat" cmpd="sng" algn="ctr">
                      <a:solidFill>
                        <a:schemeClr val="accent2"/>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de-DE" sz="2000" b="1" dirty="0" err="1">
                          <a:solidFill>
                            <a:schemeClr val="accent1"/>
                          </a:solidFill>
                        </a:rPr>
                        <a:t>Corporeal</a:t>
                      </a:r>
                      <a:r>
                        <a:rPr lang="de-DE" sz="2000" b="1" dirty="0">
                          <a:solidFill>
                            <a:schemeClr val="accent1"/>
                          </a:solidFill>
                        </a:rPr>
                        <a:t> </a:t>
                      </a:r>
                      <a:r>
                        <a:rPr lang="de-DE" sz="2000" b="1" dirty="0" err="1">
                          <a:solidFill>
                            <a:schemeClr val="accent1"/>
                          </a:solidFill>
                        </a:rPr>
                        <a:t>Telecopresence</a:t>
                      </a:r>
                      <a:br>
                        <a:rPr lang="de-DE" dirty="0"/>
                      </a:br>
                      <a:r>
                        <a:rPr lang="de-DE" dirty="0"/>
                        <a:t>(face-</a:t>
                      </a:r>
                      <a:r>
                        <a:rPr lang="de-DE" dirty="0" err="1"/>
                        <a:t>to</a:t>
                      </a:r>
                      <a:r>
                        <a:rPr lang="de-DE" dirty="0"/>
                        <a:t>-</a:t>
                      </a:r>
                      <a:r>
                        <a:rPr lang="de-DE" dirty="0" err="1"/>
                        <a:t>device</a:t>
                      </a:r>
                      <a:r>
                        <a:rPr lang="de-DE" dirty="0"/>
                        <a:t>)</a:t>
                      </a:r>
                      <a:br>
                        <a:rPr lang="de-DE" dirty="0"/>
                      </a:br>
                      <a:r>
                        <a:rPr lang="de-DE" sz="1400" i="1" dirty="0"/>
                        <a:t>e.g., </a:t>
                      </a:r>
                      <a:r>
                        <a:rPr lang="en-US" sz="1400" i="1" dirty="0"/>
                        <a:t>Talking to a friend over the phone</a:t>
                      </a:r>
                      <a:endParaRPr lang="de-DE" dirty="0"/>
                    </a:p>
                  </a:txBody>
                  <a:tcPr anchor="ctr">
                    <a:lnL w="38100" cap="flat" cmpd="sng" algn="ctr">
                      <a:solidFill>
                        <a:schemeClr val="accent2"/>
                      </a:solidFill>
                      <a:prstDash val="solid"/>
                      <a:round/>
                      <a:headEnd type="none" w="med" len="med"/>
                      <a:tailEnd type="none" w="med" len="med"/>
                    </a:lnL>
                    <a:lnR w="38100" cap="flat" cmpd="sng" algn="ctr">
                      <a:solidFill>
                        <a:schemeClr val="accent2"/>
                      </a:solidFill>
                      <a:prstDash val="solid"/>
                      <a:round/>
                      <a:headEnd type="none" w="med" len="med"/>
                      <a:tailEnd type="none" w="med" len="med"/>
                    </a:lnR>
                    <a:lnT w="38100" cap="flat" cmpd="sng" algn="ctr">
                      <a:noFill/>
                      <a:prstDash val="solid"/>
                      <a:round/>
                      <a:headEnd type="none" w="med" len="med"/>
                      <a:tailEnd type="none" w="med" len="med"/>
                    </a:lnT>
                    <a:lnB w="38100" cap="flat" cmpd="sng" algn="ctr">
                      <a:solidFill>
                        <a:schemeClr val="accent2"/>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57515841"/>
                  </a:ext>
                </a:extLst>
              </a:tr>
              <a:tr h="1519860">
                <a:tc vMerge="1">
                  <a:txBody>
                    <a:bodyPr/>
                    <a:lstStyle/>
                    <a:p>
                      <a:pPr algn="ctr"/>
                      <a:endParaRPr lang="de-DE" b="1" dirty="0">
                        <a:solidFill>
                          <a:schemeClr val="bg1"/>
                        </a:solidFill>
                      </a:endParaRPr>
                    </a:p>
                  </a:txBody>
                  <a:tcPr anchor="ctr">
                    <a:lnL w="38100" cap="flat" cmpd="sng" algn="ctr">
                      <a:solidFill>
                        <a:schemeClr val="accent2"/>
                      </a:solidFill>
                      <a:prstDash val="solid"/>
                      <a:round/>
                      <a:headEnd type="none" w="med" len="med"/>
                      <a:tailEnd type="none" w="med" len="med"/>
                    </a:lnL>
                    <a:lnR w="38100" cap="flat" cmpd="sng" algn="ctr">
                      <a:solidFill>
                        <a:schemeClr val="accent2"/>
                      </a:solidFill>
                      <a:prstDash val="solid"/>
                      <a:round/>
                      <a:headEnd type="none" w="med" len="med"/>
                      <a:tailEnd type="none" w="med" len="med"/>
                    </a:lnR>
                    <a:lnT w="38100" cap="flat" cmpd="sng" algn="ctr">
                      <a:solidFill>
                        <a:schemeClr val="accent2"/>
                      </a:solidFill>
                      <a:prstDash val="solid"/>
                      <a:round/>
                      <a:headEnd type="none" w="med" len="med"/>
                      <a:tailEnd type="none" w="med" len="med"/>
                    </a:lnT>
                    <a:lnB w="38100" cap="flat" cmpd="sng" algn="ctr">
                      <a:solidFill>
                        <a:schemeClr val="accent2"/>
                      </a:solidFill>
                      <a:prstDash val="solid"/>
                      <a:round/>
                      <a:headEnd type="none" w="med" len="med"/>
                      <a:tailEnd type="none" w="med" len="med"/>
                    </a:lnB>
                    <a:lnTlToBr w="12700" cmpd="sng">
                      <a:noFill/>
                      <a:prstDash val="solid"/>
                    </a:lnTlToBr>
                    <a:lnBlToTr w="12700" cmpd="sng">
                      <a:noFill/>
                      <a:prstDash val="solid"/>
                    </a:lnBlToTr>
                    <a:solidFill>
                      <a:srgbClr val="5079BC"/>
                    </a:solidFill>
                  </a:tcPr>
                </a:tc>
                <a:tc>
                  <a:txBody>
                    <a:bodyPr/>
                    <a:lstStyle/>
                    <a:p>
                      <a:pPr algn="ctr"/>
                      <a:r>
                        <a:rPr lang="de-DE" b="0" dirty="0">
                          <a:solidFill>
                            <a:schemeClr val="tx1"/>
                          </a:solidFill>
                        </a:rPr>
                        <a:t>via </a:t>
                      </a:r>
                      <a:r>
                        <a:rPr lang="de-DE" b="1" dirty="0">
                          <a:solidFill>
                            <a:schemeClr val="tx1"/>
                          </a:solidFill>
                        </a:rPr>
                        <a:t>Simulation</a:t>
                      </a:r>
                    </a:p>
                  </a:txBody>
                  <a:tcPr anchor="ctr">
                    <a:lnL w="38100" cap="flat" cmpd="sng" algn="ctr">
                      <a:noFill/>
                      <a:prstDash val="solid"/>
                      <a:round/>
                      <a:headEnd type="none" w="med" len="med"/>
                      <a:tailEnd type="none" w="med" len="med"/>
                    </a:lnL>
                    <a:lnR w="38100" cap="flat" cmpd="sng" algn="ctr">
                      <a:noFill/>
                      <a:prstDash val="solid"/>
                      <a:round/>
                      <a:headEnd type="none" w="med" len="med"/>
                      <a:tailEnd type="none" w="med" len="med"/>
                    </a:lnR>
                    <a:lnT w="38100" cap="flat" cmpd="sng" algn="ctr">
                      <a:noFill/>
                      <a:prstDash val="solid"/>
                      <a:round/>
                      <a:headEnd type="none" w="med" len="med"/>
                      <a:tailEnd type="none" w="med" len="med"/>
                    </a:lnT>
                    <a:lnB w="381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40000"/>
                        <a:lumOff val="60000"/>
                      </a:schemeClr>
                    </a:solidFill>
                  </a:tcPr>
                </a:tc>
                <a:tc>
                  <a:txBody>
                    <a:bodyPr/>
                    <a:lstStyle/>
                    <a:p>
                      <a:pPr algn="ctr"/>
                      <a:r>
                        <a:rPr lang="de-DE" sz="2000" b="1" dirty="0">
                          <a:solidFill>
                            <a:schemeClr val="accent1"/>
                          </a:solidFill>
                        </a:rPr>
                        <a:t>Virtual </a:t>
                      </a:r>
                      <a:r>
                        <a:rPr lang="de-DE" sz="2000" b="1" dirty="0" err="1">
                          <a:solidFill>
                            <a:schemeClr val="accent1"/>
                          </a:solidFill>
                        </a:rPr>
                        <a:t>Copresence</a:t>
                      </a:r>
                      <a:br>
                        <a:rPr lang="de-DE" dirty="0"/>
                      </a:br>
                      <a:r>
                        <a:rPr lang="de-DE" dirty="0"/>
                        <a:t>(instrumental </a:t>
                      </a:r>
                      <a:r>
                        <a:rPr lang="de-DE" dirty="0" err="1"/>
                        <a:t>or</a:t>
                      </a:r>
                      <a:br>
                        <a:rPr lang="de-DE" dirty="0"/>
                      </a:br>
                      <a:r>
                        <a:rPr lang="de-DE" dirty="0" err="1"/>
                        <a:t>communicative</a:t>
                      </a:r>
                      <a:r>
                        <a:rPr lang="de-DE" dirty="0"/>
                        <a:t> </a:t>
                      </a:r>
                      <a:r>
                        <a:rPr lang="de-DE" dirty="0" err="1"/>
                        <a:t>robots</a:t>
                      </a:r>
                      <a:r>
                        <a:rPr lang="de-DE" dirty="0"/>
                        <a:t>)</a:t>
                      </a:r>
                      <a:br>
                        <a:rPr lang="de-DE" dirty="0"/>
                      </a:br>
                      <a:r>
                        <a:rPr lang="de-DE" sz="1400" i="1" dirty="0"/>
                        <a:t>e.g., </a:t>
                      </a:r>
                      <a:r>
                        <a:rPr lang="en-US" sz="1400" i="1" dirty="0"/>
                        <a:t>Interacting with an ATM machine</a:t>
                      </a:r>
                      <a:endParaRPr lang="de-DE" dirty="0"/>
                    </a:p>
                  </a:txBody>
                  <a:tcPr anchor="ctr">
                    <a:lnL w="38100" cap="flat" cmpd="sng" algn="ctr">
                      <a:noFill/>
                      <a:prstDash val="solid"/>
                      <a:round/>
                      <a:headEnd type="none" w="med" len="med"/>
                      <a:tailEnd type="none" w="med" len="med"/>
                    </a:lnL>
                    <a:lnR w="38100" cap="flat" cmpd="sng" algn="ctr">
                      <a:solidFill>
                        <a:schemeClr val="accent2"/>
                      </a:solidFill>
                      <a:prstDash val="solid"/>
                      <a:round/>
                      <a:headEnd type="none" w="med" len="med"/>
                      <a:tailEnd type="none" w="med" len="med"/>
                    </a:lnR>
                    <a:lnT w="38100" cap="flat" cmpd="sng" algn="ctr">
                      <a:solidFill>
                        <a:schemeClr val="accent2"/>
                      </a:solidFill>
                      <a:prstDash val="solid"/>
                      <a:round/>
                      <a:headEnd type="none" w="med" len="med"/>
                      <a:tailEnd type="none" w="med" len="med"/>
                    </a:lnT>
                    <a:lnB w="38100" cap="flat" cmpd="sng" algn="ctr">
                      <a:solidFill>
                        <a:schemeClr val="accent2"/>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de-DE" sz="2000" b="1" dirty="0">
                          <a:solidFill>
                            <a:schemeClr val="accent1"/>
                          </a:solidFill>
                        </a:rPr>
                        <a:t>Virtual </a:t>
                      </a:r>
                      <a:r>
                        <a:rPr lang="de-DE" sz="2000" b="1" dirty="0" err="1">
                          <a:solidFill>
                            <a:schemeClr val="accent1"/>
                          </a:solidFill>
                        </a:rPr>
                        <a:t>Telecopresence</a:t>
                      </a:r>
                      <a:r>
                        <a:rPr lang="de-DE" sz="2000" b="1" dirty="0">
                          <a:solidFill>
                            <a:schemeClr val="accent1"/>
                          </a:solidFill>
                        </a:rPr>
                        <a:t> </a:t>
                      </a:r>
                      <a:br>
                        <a:rPr lang="de-DE" b="1" dirty="0">
                          <a:solidFill>
                            <a:schemeClr val="accent1"/>
                          </a:solidFill>
                        </a:rPr>
                      </a:br>
                      <a:r>
                        <a:rPr lang="de-DE" dirty="0"/>
                        <a:t>(instrumental </a:t>
                      </a:r>
                      <a:r>
                        <a:rPr lang="de-DE" dirty="0" err="1"/>
                        <a:t>or</a:t>
                      </a:r>
                      <a:r>
                        <a:rPr lang="de-DE" dirty="0"/>
                        <a:t> </a:t>
                      </a:r>
                      <a:r>
                        <a:rPr lang="de-DE" dirty="0" err="1"/>
                        <a:t>communicative</a:t>
                      </a:r>
                      <a:r>
                        <a:rPr lang="de-DE" dirty="0"/>
                        <a:t> virtual </a:t>
                      </a:r>
                      <a:r>
                        <a:rPr lang="de-DE" dirty="0" err="1"/>
                        <a:t>agents</a:t>
                      </a:r>
                      <a:r>
                        <a:rPr lang="de-DE" dirty="0"/>
                        <a:t>) </a:t>
                      </a:r>
                      <a:br>
                        <a:rPr lang="de-DE" dirty="0"/>
                      </a:br>
                      <a:r>
                        <a:rPr lang="de-DE" sz="1400" i="1" dirty="0"/>
                        <a:t>e.g., </a:t>
                      </a:r>
                      <a:r>
                        <a:rPr lang="en-US" sz="1400" i="1" dirty="0"/>
                        <a:t>Talking with Alexa</a:t>
                      </a:r>
                      <a:endParaRPr lang="de-DE" dirty="0"/>
                    </a:p>
                  </a:txBody>
                  <a:tcPr anchor="ctr">
                    <a:lnL w="38100" cap="flat" cmpd="sng" algn="ctr">
                      <a:solidFill>
                        <a:schemeClr val="accent2"/>
                      </a:solidFill>
                      <a:prstDash val="solid"/>
                      <a:round/>
                      <a:headEnd type="none" w="med" len="med"/>
                      <a:tailEnd type="none" w="med" len="med"/>
                    </a:lnL>
                    <a:lnR w="38100" cap="flat" cmpd="sng" algn="ctr">
                      <a:solidFill>
                        <a:schemeClr val="accent2"/>
                      </a:solidFill>
                      <a:prstDash val="solid"/>
                      <a:round/>
                      <a:headEnd type="none" w="med" len="med"/>
                      <a:tailEnd type="none" w="med" len="med"/>
                    </a:lnR>
                    <a:lnT w="38100" cap="flat" cmpd="sng" algn="ctr">
                      <a:solidFill>
                        <a:schemeClr val="accent2"/>
                      </a:solidFill>
                      <a:prstDash val="solid"/>
                      <a:round/>
                      <a:headEnd type="none" w="med" len="med"/>
                      <a:tailEnd type="none" w="med" len="med"/>
                    </a:lnT>
                    <a:lnB w="38100" cap="flat" cmpd="sng" algn="ctr">
                      <a:solidFill>
                        <a:schemeClr val="accent2"/>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846419848"/>
                  </a:ext>
                </a:extLst>
              </a:tr>
            </a:tbl>
          </a:graphicData>
        </a:graphic>
      </p:graphicFrame>
    </p:spTree>
    <p:extLst>
      <p:ext uri="{BB962C8B-B14F-4D97-AF65-F5344CB8AC3E}">
        <p14:creationId xmlns:p14="http://schemas.microsoft.com/office/powerpoint/2010/main" val="7232867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4C64F6F-FAD7-7F19-3D3B-5DDC6256CE82}"/>
              </a:ext>
            </a:extLst>
          </p:cNvPr>
          <p:cNvSpPr>
            <a:spLocks noGrp="1"/>
          </p:cNvSpPr>
          <p:nvPr>
            <p:ph type="title"/>
          </p:nvPr>
        </p:nvSpPr>
        <p:spPr/>
        <p:txBody>
          <a:bodyPr/>
          <a:lstStyle/>
          <a:p>
            <a:r>
              <a:rPr lang="de-DE" dirty="0" err="1"/>
              <a:t>Hypervirtual</a:t>
            </a:r>
            <a:r>
              <a:rPr lang="de-DE" dirty="0"/>
              <a:t> (tele-)</a:t>
            </a:r>
            <a:r>
              <a:rPr lang="de-DE" dirty="0" err="1"/>
              <a:t>copresence</a:t>
            </a:r>
            <a:endParaRPr lang="de-DE" dirty="0"/>
          </a:p>
        </p:txBody>
      </p:sp>
      <p:sp>
        <p:nvSpPr>
          <p:cNvPr id="3" name="Fußzeilenplatzhalter 2">
            <a:extLst>
              <a:ext uri="{FF2B5EF4-FFF2-40B4-BE49-F238E27FC236}">
                <a16:creationId xmlns:a16="http://schemas.microsoft.com/office/drawing/2014/main" id="{ADA609BE-C77A-BE53-3150-1948BA486C9B}"/>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2A281DAF-0827-5DB4-290C-71357030A204}"/>
              </a:ext>
            </a:extLst>
          </p:cNvPr>
          <p:cNvSpPr>
            <a:spLocks noGrp="1"/>
          </p:cNvSpPr>
          <p:nvPr>
            <p:ph type="sldNum" sz="quarter" idx="28"/>
          </p:nvPr>
        </p:nvSpPr>
        <p:spPr/>
        <p:txBody>
          <a:bodyPr/>
          <a:lstStyle/>
          <a:p>
            <a:fld id="{BA24374A-C3A8-471A-8837-3FC31668ABE5}" type="slidenum">
              <a:rPr lang="de-DE" smtClean="0"/>
              <a:pPr/>
              <a:t>53</a:t>
            </a:fld>
            <a:endParaRPr lang="de-DE" dirty="0"/>
          </a:p>
        </p:txBody>
      </p:sp>
      <p:sp>
        <p:nvSpPr>
          <p:cNvPr id="5" name="Textplatzhalter 4">
            <a:extLst>
              <a:ext uri="{FF2B5EF4-FFF2-40B4-BE49-F238E27FC236}">
                <a16:creationId xmlns:a16="http://schemas.microsoft.com/office/drawing/2014/main" id="{2E964595-3AD6-9511-0EE7-A947BD035B67}"/>
              </a:ext>
            </a:extLst>
          </p:cNvPr>
          <p:cNvSpPr>
            <a:spLocks noGrp="1"/>
          </p:cNvSpPr>
          <p:nvPr>
            <p:ph type="body" sz="quarter" idx="21"/>
          </p:nvPr>
        </p:nvSpPr>
        <p:spPr/>
        <p:txBody>
          <a:bodyPr/>
          <a:lstStyle/>
          <a:p>
            <a:r>
              <a:rPr lang="de-DE" sz="1400" dirty="0"/>
              <a:t>Interactions in Virtual Spaces</a:t>
            </a:r>
            <a:endParaRPr lang="de-DE" dirty="0"/>
          </a:p>
        </p:txBody>
      </p:sp>
      <p:sp>
        <p:nvSpPr>
          <p:cNvPr id="6" name="Textplatzhalter 5">
            <a:extLst>
              <a:ext uri="{FF2B5EF4-FFF2-40B4-BE49-F238E27FC236}">
                <a16:creationId xmlns:a16="http://schemas.microsoft.com/office/drawing/2014/main" id="{8FE8DB58-002A-73F4-B03C-162443DE36A3}"/>
              </a:ext>
            </a:extLst>
          </p:cNvPr>
          <p:cNvSpPr>
            <a:spLocks noGrp="1"/>
          </p:cNvSpPr>
          <p:nvPr>
            <p:ph type="body" sz="quarter" idx="29"/>
          </p:nvPr>
        </p:nvSpPr>
        <p:spPr/>
        <p:txBody>
          <a:bodyPr/>
          <a:lstStyle/>
          <a:p>
            <a:r>
              <a:rPr lang="en-US" dirty="0"/>
              <a:t>When </a:t>
            </a:r>
            <a:r>
              <a:rPr lang="en-US" b="1" dirty="0">
                <a:solidFill>
                  <a:schemeClr val="accent1"/>
                </a:solidFill>
              </a:rPr>
              <a:t>persons </a:t>
            </a:r>
            <a:r>
              <a:rPr lang="en-US" dirty="0"/>
              <a:t>are present through simulation</a:t>
            </a:r>
          </a:p>
          <a:p>
            <a:pPr lvl="1"/>
            <a:r>
              <a:rPr lang="en-US" b="1" dirty="0">
                <a:solidFill>
                  <a:schemeClr val="accent1"/>
                </a:solidFill>
              </a:rPr>
              <a:t>physically </a:t>
            </a:r>
            <a:r>
              <a:rPr lang="en-US" dirty="0"/>
              <a:t>in each other's physical proximity, we have </a:t>
            </a:r>
            <a:r>
              <a:rPr lang="en-US" b="1" dirty="0">
                <a:solidFill>
                  <a:schemeClr val="accent1"/>
                </a:solidFill>
              </a:rPr>
              <a:t>hypervirtual copresence</a:t>
            </a:r>
          </a:p>
          <a:p>
            <a:pPr lvl="1"/>
            <a:r>
              <a:rPr lang="en-US" b="1" dirty="0">
                <a:solidFill>
                  <a:schemeClr val="accent1"/>
                </a:solidFill>
              </a:rPr>
              <a:t>digitally</a:t>
            </a:r>
            <a:r>
              <a:rPr lang="en-US" dirty="0"/>
              <a:t> in each other’s digital proximity, we have </a:t>
            </a:r>
            <a:r>
              <a:rPr lang="en-US" b="1" dirty="0">
                <a:solidFill>
                  <a:schemeClr val="accent1"/>
                </a:solidFill>
              </a:rPr>
              <a:t>hypervirtual </a:t>
            </a:r>
            <a:r>
              <a:rPr lang="en-US" b="1" dirty="0" err="1">
                <a:solidFill>
                  <a:schemeClr val="accent1"/>
                </a:solidFill>
              </a:rPr>
              <a:t>telecopresence</a:t>
            </a:r>
            <a:endParaRPr lang="de-DE" b="1" dirty="0">
              <a:solidFill>
                <a:schemeClr val="accent1"/>
              </a:solidFill>
            </a:endParaRPr>
          </a:p>
          <a:p>
            <a:endParaRPr lang="de-DE" dirty="0"/>
          </a:p>
          <a:p>
            <a:endParaRPr lang="de-DE" dirty="0"/>
          </a:p>
        </p:txBody>
      </p:sp>
      <p:pic>
        <p:nvPicPr>
          <p:cNvPr id="7" name="Picture 4">
            <a:extLst>
              <a:ext uri="{FF2B5EF4-FFF2-40B4-BE49-F238E27FC236}">
                <a16:creationId xmlns:a16="http://schemas.microsoft.com/office/drawing/2014/main" id="{AA5902C1-AE64-3633-07A2-E85BB641FE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71770" y="3428918"/>
            <a:ext cx="892754" cy="187948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a:extLst>
              <a:ext uri="{FF2B5EF4-FFF2-40B4-BE49-F238E27FC236}">
                <a16:creationId xmlns:a16="http://schemas.microsoft.com/office/drawing/2014/main" id="{931252A1-9EE2-98E8-1F76-208E6EEE1B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flipH="1">
            <a:off x="3927179" y="3428918"/>
            <a:ext cx="892754" cy="187948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6" descr="Facebook is reimaging remote collaboration with Horizon Workrooms">
            <a:extLst>
              <a:ext uri="{FF2B5EF4-FFF2-40B4-BE49-F238E27FC236}">
                <a16:creationId xmlns:a16="http://schemas.microsoft.com/office/drawing/2014/main" id="{EDF7E8B1-9A50-F616-B7EE-C0C968E91B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57565" y="3211032"/>
            <a:ext cx="3520811" cy="1978248"/>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10" descr="Remote computer assistance - Openclipart">
            <a:extLst>
              <a:ext uri="{FF2B5EF4-FFF2-40B4-BE49-F238E27FC236}">
                <a16:creationId xmlns:a16="http://schemas.microsoft.com/office/drawing/2014/main" id="{A73FCEED-3E5A-F689-5473-5AE36660D87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1937" b="44590"/>
          <a:stretch/>
        </p:blipFill>
        <p:spPr bwMode="auto">
          <a:xfrm>
            <a:off x="1473320" y="4058543"/>
            <a:ext cx="815254" cy="870829"/>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Remote computer assistance - Openclipart">
            <a:extLst>
              <a:ext uri="{FF2B5EF4-FFF2-40B4-BE49-F238E27FC236}">
                <a16:creationId xmlns:a16="http://schemas.microsoft.com/office/drawing/2014/main" id="{4308450F-FA35-DBB7-792F-1276F54936E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1937" b="44590"/>
          <a:stretch/>
        </p:blipFill>
        <p:spPr bwMode="auto">
          <a:xfrm>
            <a:off x="5222234" y="4107261"/>
            <a:ext cx="815254" cy="870829"/>
          </a:xfrm>
          <a:prstGeom prst="rect">
            <a:avLst/>
          </a:prstGeom>
          <a:noFill/>
          <a:extLst>
            <a:ext uri="{909E8E84-426E-40DD-AFC4-6F175D3DCCD1}">
              <a14:hiddenFill xmlns:a14="http://schemas.microsoft.com/office/drawing/2010/main">
                <a:solidFill>
                  <a:srgbClr val="FFFFFF"/>
                </a:solidFill>
              </a14:hiddenFill>
            </a:ext>
          </a:extLst>
        </p:spPr>
      </p:pic>
      <p:sp>
        <p:nvSpPr>
          <p:cNvPr id="12" name="Textfeld 11">
            <a:extLst>
              <a:ext uri="{FF2B5EF4-FFF2-40B4-BE49-F238E27FC236}">
                <a16:creationId xmlns:a16="http://schemas.microsoft.com/office/drawing/2014/main" id="{8FC7DA0B-6F57-0746-DA84-B73FD9D2EBFD}"/>
              </a:ext>
            </a:extLst>
          </p:cNvPr>
          <p:cNvSpPr txBox="1"/>
          <p:nvPr/>
        </p:nvSpPr>
        <p:spPr>
          <a:xfrm>
            <a:off x="1378446" y="5337500"/>
            <a:ext cx="4776067" cy="369332"/>
          </a:xfrm>
          <a:prstGeom prst="rect">
            <a:avLst/>
          </a:prstGeom>
          <a:noFill/>
        </p:spPr>
        <p:txBody>
          <a:bodyPr wrap="square">
            <a:spAutoFit/>
          </a:bodyPr>
          <a:lstStyle/>
          <a:p>
            <a:pPr algn="ctr"/>
            <a:r>
              <a:rPr lang="en-US" b="1" dirty="0">
                <a:solidFill>
                  <a:schemeClr val="accent1"/>
                </a:solidFill>
              </a:rPr>
              <a:t>hypervirtual copresence</a:t>
            </a:r>
            <a:endParaRPr lang="de-DE" dirty="0"/>
          </a:p>
        </p:txBody>
      </p:sp>
      <p:sp>
        <p:nvSpPr>
          <p:cNvPr id="13" name="Textfeld 12">
            <a:extLst>
              <a:ext uri="{FF2B5EF4-FFF2-40B4-BE49-F238E27FC236}">
                <a16:creationId xmlns:a16="http://schemas.microsoft.com/office/drawing/2014/main" id="{97372110-077C-E462-C14E-EDF77A46F5EE}"/>
              </a:ext>
            </a:extLst>
          </p:cNvPr>
          <p:cNvSpPr txBox="1"/>
          <p:nvPr/>
        </p:nvSpPr>
        <p:spPr>
          <a:xfrm>
            <a:off x="6720608" y="5337500"/>
            <a:ext cx="4776067" cy="369332"/>
          </a:xfrm>
          <a:prstGeom prst="rect">
            <a:avLst/>
          </a:prstGeom>
          <a:noFill/>
        </p:spPr>
        <p:txBody>
          <a:bodyPr wrap="square">
            <a:spAutoFit/>
          </a:bodyPr>
          <a:lstStyle/>
          <a:p>
            <a:pPr algn="ctr"/>
            <a:r>
              <a:rPr lang="en-US" b="1" dirty="0">
                <a:solidFill>
                  <a:schemeClr val="accent1"/>
                </a:solidFill>
              </a:rPr>
              <a:t>hypervirtual </a:t>
            </a:r>
            <a:r>
              <a:rPr lang="en-US" b="1" dirty="0" err="1">
                <a:solidFill>
                  <a:schemeClr val="accent1"/>
                </a:solidFill>
              </a:rPr>
              <a:t>telecopresence</a:t>
            </a:r>
            <a:endParaRPr lang="de-DE" dirty="0"/>
          </a:p>
        </p:txBody>
      </p:sp>
    </p:spTree>
    <p:extLst>
      <p:ext uri="{BB962C8B-B14F-4D97-AF65-F5344CB8AC3E}">
        <p14:creationId xmlns:p14="http://schemas.microsoft.com/office/powerpoint/2010/main" val="1571724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0"/>
                                  </p:stCondLst>
                                  <p:childTnLst>
                                    <p:set>
                                      <p:cBhvr>
                                        <p:cTn id="9"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28C899D-6F41-75D9-547D-5ACC4A87FA05}"/>
              </a:ext>
            </a:extLst>
          </p:cNvPr>
          <p:cNvSpPr>
            <a:spLocks noGrp="1"/>
          </p:cNvSpPr>
          <p:nvPr>
            <p:ph type="title"/>
          </p:nvPr>
        </p:nvSpPr>
        <p:spPr/>
        <p:txBody>
          <a:bodyPr/>
          <a:lstStyle/>
          <a:p>
            <a:r>
              <a:rPr lang="de-DE" dirty="0" err="1"/>
              <a:t>Influences</a:t>
            </a:r>
            <a:r>
              <a:rPr lang="de-DE" dirty="0"/>
              <a:t> on </a:t>
            </a:r>
            <a:r>
              <a:rPr lang="de-DE" dirty="0" err="1"/>
              <a:t>Social</a:t>
            </a:r>
            <a:r>
              <a:rPr lang="de-DE" dirty="0"/>
              <a:t> Interaction</a:t>
            </a:r>
          </a:p>
        </p:txBody>
      </p:sp>
      <p:sp>
        <p:nvSpPr>
          <p:cNvPr id="3" name="Fußzeilenplatzhalter 2">
            <a:extLst>
              <a:ext uri="{FF2B5EF4-FFF2-40B4-BE49-F238E27FC236}">
                <a16:creationId xmlns:a16="http://schemas.microsoft.com/office/drawing/2014/main" id="{084BD16D-E592-B763-CFB4-BEC2EC1C27D2}"/>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F37EDB21-D803-82A5-25C3-015003DD32A3}"/>
              </a:ext>
            </a:extLst>
          </p:cNvPr>
          <p:cNvSpPr>
            <a:spLocks noGrp="1"/>
          </p:cNvSpPr>
          <p:nvPr>
            <p:ph type="sldNum" sz="quarter" idx="28"/>
          </p:nvPr>
        </p:nvSpPr>
        <p:spPr/>
        <p:txBody>
          <a:bodyPr/>
          <a:lstStyle/>
          <a:p>
            <a:fld id="{BA24374A-C3A8-471A-8837-3FC31668ABE5}" type="slidenum">
              <a:rPr lang="de-DE" smtClean="0"/>
              <a:pPr/>
              <a:t>54</a:t>
            </a:fld>
            <a:endParaRPr lang="de-DE" dirty="0"/>
          </a:p>
        </p:txBody>
      </p:sp>
      <p:sp>
        <p:nvSpPr>
          <p:cNvPr id="5" name="Textplatzhalter 4">
            <a:extLst>
              <a:ext uri="{FF2B5EF4-FFF2-40B4-BE49-F238E27FC236}">
                <a16:creationId xmlns:a16="http://schemas.microsoft.com/office/drawing/2014/main" id="{8CD12B00-D1BB-9C1C-6E5A-92A4C681E812}"/>
              </a:ext>
            </a:extLst>
          </p:cNvPr>
          <p:cNvSpPr>
            <a:spLocks noGrp="1"/>
          </p:cNvSpPr>
          <p:nvPr>
            <p:ph type="body" sz="quarter" idx="21"/>
          </p:nvPr>
        </p:nvSpPr>
        <p:spPr/>
        <p:txBody>
          <a:bodyPr/>
          <a:lstStyle/>
          <a:p>
            <a:r>
              <a:rPr lang="de-DE" sz="1400" dirty="0"/>
              <a:t>Interactions in Virtual Spaces</a:t>
            </a:r>
            <a:endParaRPr lang="de-DE" dirty="0"/>
          </a:p>
        </p:txBody>
      </p:sp>
      <p:sp>
        <p:nvSpPr>
          <p:cNvPr id="6" name="Textplatzhalter 5">
            <a:extLst>
              <a:ext uri="{FF2B5EF4-FFF2-40B4-BE49-F238E27FC236}">
                <a16:creationId xmlns:a16="http://schemas.microsoft.com/office/drawing/2014/main" id="{2ACD48DB-B669-A453-FE2A-8AA1849859A5}"/>
              </a:ext>
            </a:extLst>
          </p:cNvPr>
          <p:cNvSpPr>
            <a:spLocks noGrp="1"/>
          </p:cNvSpPr>
          <p:nvPr>
            <p:ph type="body" sz="quarter" idx="29"/>
          </p:nvPr>
        </p:nvSpPr>
        <p:spPr/>
        <p:txBody>
          <a:bodyPr/>
          <a:lstStyle/>
          <a:p>
            <a:r>
              <a:rPr lang="en-US" dirty="0"/>
              <a:t>The mere </a:t>
            </a:r>
            <a:r>
              <a:rPr lang="en-US" b="1" dirty="0">
                <a:solidFill>
                  <a:schemeClr val="accent1"/>
                </a:solidFill>
              </a:rPr>
              <a:t>digital</a:t>
            </a:r>
            <a:r>
              <a:rPr lang="en-US" dirty="0"/>
              <a:t> or </a:t>
            </a:r>
            <a:r>
              <a:rPr lang="en-US" b="1" dirty="0">
                <a:solidFill>
                  <a:schemeClr val="accent1"/>
                </a:solidFill>
              </a:rPr>
              <a:t>physical copresence </a:t>
            </a:r>
            <a:r>
              <a:rPr lang="en-US" dirty="0"/>
              <a:t>of others is sufficient </a:t>
            </a:r>
            <a:r>
              <a:rPr lang="en-US" b="1" dirty="0">
                <a:solidFill>
                  <a:schemeClr val="accent1"/>
                </a:solidFill>
              </a:rPr>
              <a:t>to induce social influence</a:t>
            </a:r>
          </a:p>
          <a:p>
            <a:pPr lvl="1"/>
            <a:r>
              <a:rPr lang="en-US" dirty="0"/>
              <a:t>even the absence of people can have social implications</a:t>
            </a:r>
          </a:p>
          <a:p>
            <a:r>
              <a:rPr lang="de-DE" dirty="0" err="1"/>
              <a:t>Important</a:t>
            </a:r>
            <a:r>
              <a:rPr lang="de-DE" dirty="0"/>
              <a:t> </a:t>
            </a:r>
            <a:r>
              <a:rPr lang="de-DE" dirty="0" err="1"/>
              <a:t>parameters</a:t>
            </a:r>
            <a:r>
              <a:rPr lang="de-DE" dirty="0"/>
              <a:t> that </a:t>
            </a:r>
            <a:r>
              <a:rPr lang="de-DE" dirty="0" err="1"/>
              <a:t>influence</a:t>
            </a:r>
            <a:r>
              <a:rPr lang="de-DE" dirty="0"/>
              <a:t> social </a:t>
            </a:r>
            <a:r>
              <a:rPr lang="de-DE" dirty="0" err="1"/>
              <a:t>interaction</a:t>
            </a:r>
            <a:endParaRPr lang="de-DE" dirty="0"/>
          </a:p>
          <a:p>
            <a:pPr lvl="1"/>
            <a:r>
              <a:rPr lang="de-DE" b="1" dirty="0">
                <a:solidFill>
                  <a:schemeClr val="accent1"/>
                </a:solidFill>
              </a:rPr>
              <a:t>Embodiment</a:t>
            </a:r>
            <a:r>
              <a:rPr lang="de-DE" dirty="0"/>
              <a:t>: </a:t>
            </a:r>
            <a:r>
              <a:rPr lang="en-US" dirty="0"/>
              <a:t>the involvement of human or human-like bodies</a:t>
            </a:r>
            <a:endParaRPr lang="de-DE" dirty="0"/>
          </a:p>
          <a:p>
            <a:pPr lvl="1"/>
            <a:r>
              <a:rPr lang="de-DE" b="1" dirty="0" err="1">
                <a:solidFill>
                  <a:schemeClr val="accent1"/>
                </a:solidFill>
              </a:rPr>
              <a:t>Interactivity</a:t>
            </a:r>
            <a:r>
              <a:rPr lang="de-DE" b="1" dirty="0">
                <a:solidFill>
                  <a:schemeClr val="accent1"/>
                </a:solidFill>
              </a:rPr>
              <a:t> &amp; </a:t>
            </a:r>
            <a:r>
              <a:rPr lang="de-DE" b="1" dirty="0" err="1">
                <a:solidFill>
                  <a:schemeClr val="accent1"/>
                </a:solidFill>
              </a:rPr>
              <a:t>Responsiveness</a:t>
            </a:r>
            <a:r>
              <a:rPr lang="de-DE" dirty="0"/>
              <a:t>: </a:t>
            </a:r>
            <a:r>
              <a:rPr lang="en-US" dirty="0"/>
              <a:t>the communication speed </a:t>
            </a:r>
            <a:r>
              <a:rPr lang="de-DE" dirty="0" err="1"/>
              <a:t>between</a:t>
            </a:r>
            <a:r>
              <a:rPr lang="de-DE" dirty="0"/>
              <a:t> </a:t>
            </a:r>
            <a:r>
              <a:rPr lang="de-DE" dirty="0" err="1"/>
              <a:t>copresent</a:t>
            </a:r>
            <a:r>
              <a:rPr lang="de-DE" dirty="0"/>
              <a:t> </a:t>
            </a:r>
            <a:r>
              <a:rPr lang="de-DE" dirty="0" err="1"/>
              <a:t>individuals</a:t>
            </a:r>
            <a:endParaRPr lang="de-DE" dirty="0"/>
          </a:p>
          <a:p>
            <a:pPr lvl="1"/>
            <a:r>
              <a:rPr lang="de-DE" b="1" dirty="0" err="1">
                <a:solidFill>
                  <a:schemeClr val="accent1"/>
                </a:solidFill>
              </a:rPr>
              <a:t>Scale</a:t>
            </a:r>
            <a:r>
              <a:rPr lang="de-DE" dirty="0"/>
              <a:t>: </a:t>
            </a:r>
            <a:r>
              <a:rPr lang="en-US" dirty="0"/>
              <a:t>the number of </a:t>
            </a:r>
            <a:r>
              <a:rPr lang="de-DE" dirty="0" err="1"/>
              <a:t>copresent</a:t>
            </a:r>
            <a:r>
              <a:rPr lang="de-DE" dirty="0"/>
              <a:t> </a:t>
            </a:r>
            <a:r>
              <a:rPr lang="de-DE" dirty="0" err="1"/>
              <a:t>individuals</a:t>
            </a:r>
            <a:r>
              <a:rPr lang="en-US" dirty="0"/>
              <a:t> interacting with each other</a:t>
            </a:r>
            <a:endParaRPr lang="de-DE" dirty="0"/>
          </a:p>
          <a:p>
            <a:pPr lvl="1"/>
            <a:r>
              <a:rPr lang="de-DE" b="1" dirty="0">
                <a:solidFill>
                  <a:schemeClr val="accent1"/>
                </a:solidFill>
              </a:rPr>
              <a:t>Mobility</a:t>
            </a:r>
            <a:r>
              <a:rPr lang="de-DE" dirty="0"/>
              <a:t>: </a:t>
            </a:r>
            <a:r>
              <a:rPr lang="en-US" dirty="0"/>
              <a:t>the ability of the </a:t>
            </a:r>
            <a:r>
              <a:rPr lang="de-DE" dirty="0" err="1"/>
              <a:t>copresent</a:t>
            </a:r>
            <a:r>
              <a:rPr lang="en-US" dirty="0"/>
              <a:t> individuals to carry the interaction</a:t>
            </a:r>
          </a:p>
          <a:p>
            <a:pPr lvl="2"/>
            <a:r>
              <a:rPr lang="en-US" dirty="0"/>
              <a:t>e.g., for devices in </a:t>
            </a:r>
            <a:r>
              <a:rPr lang="en-US" dirty="0" err="1"/>
              <a:t>telecopresence</a:t>
            </a:r>
            <a:r>
              <a:rPr lang="en-US" dirty="0"/>
              <a:t> : </a:t>
            </a:r>
            <a:r>
              <a:rPr lang="en-US" dirty="0">
                <a:solidFill>
                  <a:schemeClr val="accent1"/>
                </a:solidFill>
              </a:rPr>
              <a:t>stationary </a:t>
            </a:r>
            <a:r>
              <a:rPr lang="en-US" dirty="0"/>
              <a:t>(desktop computers), portable (cars, tablets), and </a:t>
            </a:r>
            <a:r>
              <a:rPr lang="en-US" dirty="0">
                <a:solidFill>
                  <a:schemeClr val="accent1"/>
                </a:solidFill>
              </a:rPr>
              <a:t>wearable </a:t>
            </a:r>
            <a:r>
              <a:rPr lang="en-US" dirty="0"/>
              <a:t>(head-mounted displays</a:t>
            </a:r>
            <a:r>
              <a:rPr lang="en-US" dirty="0">
                <a:solidFill>
                  <a:schemeClr val="accent1"/>
                </a:solidFill>
              </a:rPr>
              <a:t>)</a:t>
            </a:r>
            <a:endParaRPr lang="de-DE" dirty="0">
              <a:solidFill>
                <a:schemeClr val="accent1"/>
              </a:solidFill>
            </a:endParaRPr>
          </a:p>
          <a:p>
            <a:endParaRPr lang="de-DE" dirty="0"/>
          </a:p>
          <a:p>
            <a:endParaRPr lang="de-DE" dirty="0"/>
          </a:p>
        </p:txBody>
      </p:sp>
    </p:spTree>
    <p:extLst>
      <p:ext uri="{BB962C8B-B14F-4D97-AF65-F5344CB8AC3E}">
        <p14:creationId xmlns:p14="http://schemas.microsoft.com/office/powerpoint/2010/main" val="254550440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F09BF4B-8CF0-66A4-C66D-5B60D00CF609}"/>
              </a:ext>
            </a:extLst>
          </p:cNvPr>
          <p:cNvSpPr>
            <a:spLocks noGrp="1"/>
          </p:cNvSpPr>
          <p:nvPr>
            <p:ph type="title"/>
          </p:nvPr>
        </p:nvSpPr>
        <p:spPr/>
        <p:txBody>
          <a:bodyPr/>
          <a:lstStyle/>
          <a:p>
            <a:r>
              <a:rPr lang="de-DE" dirty="0"/>
              <a:t>Multimodal </a:t>
            </a:r>
            <a:r>
              <a:rPr lang="de-DE" dirty="0" err="1"/>
              <a:t>Cues</a:t>
            </a:r>
            <a:endParaRPr lang="de-DE" dirty="0"/>
          </a:p>
        </p:txBody>
      </p:sp>
      <p:sp>
        <p:nvSpPr>
          <p:cNvPr id="3" name="Fußzeilenplatzhalter 2">
            <a:extLst>
              <a:ext uri="{FF2B5EF4-FFF2-40B4-BE49-F238E27FC236}">
                <a16:creationId xmlns:a16="http://schemas.microsoft.com/office/drawing/2014/main" id="{03076EBF-B210-EBFA-63F9-F458404982FE}"/>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22F8F1DD-A35B-0BC0-7322-CBE631D4D2A7}"/>
              </a:ext>
            </a:extLst>
          </p:cNvPr>
          <p:cNvSpPr>
            <a:spLocks noGrp="1"/>
          </p:cNvSpPr>
          <p:nvPr>
            <p:ph type="sldNum" sz="quarter" idx="28"/>
          </p:nvPr>
        </p:nvSpPr>
        <p:spPr/>
        <p:txBody>
          <a:bodyPr/>
          <a:lstStyle/>
          <a:p>
            <a:fld id="{BA24374A-C3A8-471A-8837-3FC31668ABE5}" type="slidenum">
              <a:rPr lang="de-DE" smtClean="0"/>
              <a:pPr/>
              <a:t>55</a:t>
            </a:fld>
            <a:endParaRPr lang="de-DE" dirty="0"/>
          </a:p>
        </p:txBody>
      </p:sp>
      <p:sp>
        <p:nvSpPr>
          <p:cNvPr id="5" name="Textplatzhalter 4">
            <a:extLst>
              <a:ext uri="{FF2B5EF4-FFF2-40B4-BE49-F238E27FC236}">
                <a16:creationId xmlns:a16="http://schemas.microsoft.com/office/drawing/2014/main" id="{05F59E2C-8740-2F5C-6940-4D4C5A982D3A}"/>
              </a:ext>
            </a:extLst>
          </p:cNvPr>
          <p:cNvSpPr>
            <a:spLocks noGrp="1"/>
          </p:cNvSpPr>
          <p:nvPr>
            <p:ph type="body" sz="quarter" idx="21"/>
          </p:nvPr>
        </p:nvSpPr>
        <p:spPr/>
        <p:txBody>
          <a:bodyPr/>
          <a:lstStyle/>
          <a:p>
            <a:r>
              <a:rPr lang="de-DE" sz="1400" dirty="0"/>
              <a:t>Interactions in Virtual Spaces</a:t>
            </a:r>
            <a:endParaRPr lang="de-DE" dirty="0"/>
          </a:p>
        </p:txBody>
      </p:sp>
      <p:sp>
        <p:nvSpPr>
          <p:cNvPr id="6" name="Textplatzhalter 5">
            <a:extLst>
              <a:ext uri="{FF2B5EF4-FFF2-40B4-BE49-F238E27FC236}">
                <a16:creationId xmlns:a16="http://schemas.microsoft.com/office/drawing/2014/main" id="{EC812BB2-5303-87AD-7996-CB808B540A27}"/>
              </a:ext>
            </a:extLst>
          </p:cNvPr>
          <p:cNvSpPr>
            <a:spLocks noGrp="1"/>
          </p:cNvSpPr>
          <p:nvPr>
            <p:ph type="body" sz="quarter" idx="29"/>
          </p:nvPr>
        </p:nvSpPr>
        <p:spPr/>
        <p:txBody>
          <a:bodyPr/>
          <a:lstStyle/>
          <a:p>
            <a:endParaRPr lang="de-DE"/>
          </a:p>
        </p:txBody>
      </p:sp>
      <p:sp>
        <p:nvSpPr>
          <p:cNvPr id="7" name="Pfeil: nach links und rechts 6">
            <a:extLst>
              <a:ext uri="{FF2B5EF4-FFF2-40B4-BE49-F238E27FC236}">
                <a16:creationId xmlns:a16="http://schemas.microsoft.com/office/drawing/2014/main" id="{814ADFEB-26D9-0A40-48B5-0EE068CFC4B5}"/>
              </a:ext>
            </a:extLst>
          </p:cNvPr>
          <p:cNvSpPr/>
          <p:nvPr/>
        </p:nvSpPr>
        <p:spPr>
          <a:xfrm>
            <a:off x="1360265" y="2509859"/>
            <a:ext cx="9411528" cy="981878"/>
          </a:xfrm>
          <a:prstGeom prst="leftRightArrow">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000" dirty="0" err="1">
                <a:latin typeface="Roboto" panose="02000000000000000000" pitchFamily="2" charset="0"/>
                <a:ea typeface="Roboto" panose="02000000000000000000" pitchFamily="2" charset="0"/>
              </a:rPr>
              <a:t>Social</a:t>
            </a:r>
            <a:r>
              <a:rPr lang="de-DE" sz="2000" dirty="0">
                <a:latin typeface="Roboto" panose="02000000000000000000" pitchFamily="2" charset="0"/>
                <a:ea typeface="Roboto" panose="02000000000000000000" pitchFamily="2" charset="0"/>
              </a:rPr>
              <a:t> Presence</a:t>
            </a:r>
          </a:p>
        </p:txBody>
      </p:sp>
      <p:sp>
        <p:nvSpPr>
          <p:cNvPr id="8" name="Textfeld 7">
            <a:extLst>
              <a:ext uri="{FF2B5EF4-FFF2-40B4-BE49-F238E27FC236}">
                <a16:creationId xmlns:a16="http://schemas.microsoft.com/office/drawing/2014/main" id="{1AC5E87E-F53D-17B2-6902-8EC863566FC1}"/>
              </a:ext>
            </a:extLst>
          </p:cNvPr>
          <p:cNvSpPr txBox="1"/>
          <p:nvPr/>
        </p:nvSpPr>
        <p:spPr>
          <a:xfrm>
            <a:off x="695325" y="2808157"/>
            <a:ext cx="607859" cy="369332"/>
          </a:xfrm>
          <a:prstGeom prst="rect">
            <a:avLst/>
          </a:prstGeom>
          <a:noFill/>
        </p:spPr>
        <p:txBody>
          <a:bodyPr wrap="none" rtlCol="0">
            <a:spAutoFit/>
          </a:bodyPr>
          <a:lstStyle/>
          <a:p>
            <a:pPr algn="ctr"/>
            <a:r>
              <a:rPr lang="de-DE" b="1" dirty="0" err="1"/>
              <a:t>less</a:t>
            </a:r>
            <a:endParaRPr lang="de-DE" b="1" dirty="0"/>
          </a:p>
        </p:txBody>
      </p:sp>
      <p:sp>
        <p:nvSpPr>
          <p:cNvPr id="9" name="Textfeld 8">
            <a:extLst>
              <a:ext uri="{FF2B5EF4-FFF2-40B4-BE49-F238E27FC236}">
                <a16:creationId xmlns:a16="http://schemas.microsoft.com/office/drawing/2014/main" id="{9E32770E-CE94-F12B-0A65-48FF5B7FEA34}"/>
              </a:ext>
            </a:extLst>
          </p:cNvPr>
          <p:cNvSpPr txBox="1"/>
          <p:nvPr/>
        </p:nvSpPr>
        <p:spPr>
          <a:xfrm>
            <a:off x="10771795" y="2808157"/>
            <a:ext cx="724878" cy="369332"/>
          </a:xfrm>
          <a:prstGeom prst="rect">
            <a:avLst/>
          </a:prstGeom>
          <a:noFill/>
        </p:spPr>
        <p:txBody>
          <a:bodyPr wrap="none" rtlCol="0">
            <a:spAutoFit/>
          </a:bodyPr>
          <a:lstStyle/>
          <a:p>
            <a:pPr algn="ctr"/>
            <a:r>
              <a:rPr lang="de-DE" b="1" dirty="0" err="1"/>
              <a:t>more</a:t>
            </a:r>
            <a:endParaRPr lang="de-DE" b="1" dirty="0"/>
          </a:p>
        </p:txBody>
      </p:sp>
      <p:sp>
        <p:nvSpPr>
          <p:cNvPr id="10" name="Legende: mit Pfeil nach unten 9">
            <a:extLst>
              <a:ext uri="{FF2B5EF4-FFF2-40B4-BE49-F238E27FC236}">
                <a16:creationId xmlns:a16="http://schemas.microsoft.com/office/drawing/2014/main" id="{E1BFEFC3-F9A8-00C5-7A6D-CA523282BBFC}"/>
              </a:ext>
            </a:extLst>
          </p:cNvPr>
          <p:cNvSpPr/>
          <p:nvPr/>
        </p:nvSpPr>
        <p:spPr>
          <a:xfrm>
            <a:off x="4244563" y="2123248"/>
            <a:ext cx="1631006" cy="575269"/>
          </a:xfrm>
          <a:prstGeom prst="downArrowCallou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solidFill>
                  <a:sysClr val="windowText" lastClr="000000"/>
                </a:solidFill>
              </a:rPr>
              <a:t>Phone</a:t>
            </a:r>
          </a:p>
        </p:txBody>
      </p:sp>
      <p:sp>
        <p:nvSpPr>
          <p:cNvPr id="11" name="Legende: mit Pfeil nach unten 10">
            <a:extLst>
              <a:ext uri="{FF2B5EF4-FFF2-40B4-BE49-F238E27FC236}">
                <a16:creationId xmlns:a16="http://schemas.microsoft.com/office/drawing/2014/main" id="{D58D253A-1E1F-FD75-C2DE-F048E9CCA49E}"/>
              </a:ext>
            </a:extLst>
          </p:cNvPr>
          <p:cNvSpPr/>
          <p:nvPr/>
        </p:nvSpPr>
        <p:spPr>
          <a:xfrm>
            <a:off x="2313933" y="2123248"/>
            <a:ext cx="1631006" cy="575269"/>
          </a:xfrm>
          <a:prstGeom prst="downArrowCallou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solidFill>
                  <a:sysClr val="windowText" lastClr="000000"/>
                </a:solidFill>
              </a:rPr>
              <a:t>E-Mail</a:t>
            </a:r>
          </a:p>
        </p:txBody>
      </p:sp>
      <p:sp>
        <p:nvSpPr>
          <p:cNvPr id="12" name="Legende: mit Pfeil nach unten 11">
            <a:extLst>
              <a:ext uri="{FF2B5EF4-FFF2-40B4-BE49-F238E27FC236}">
                <a16:creationId xmlns:a16="http://schemas.microsoft.com/office/drawing/2014/main" id="{F11321E8-B1B1-B647-1B36-CD6364FB1BE2}"/>
              </a:ext>
            </a:extLst>
          </p:cNvPr>
          <p:cNvSpPr/>
          <p:nvPr/>
        </p:nvSpPr>
        <p:spPr>
          <a:xfrm>
            <a:off x="6175193" y="2123248"/>
            <a:ext cx="1631006" cy="575269"/>
          </a:xfrm>
          <a:prstGeom prst="downArrowCallou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solidFill>
                  <a:sysClr val="windowText" lastClr="000000"/>
                </a:solidFill>
              </a:rPr>
              <a:t>Video</a:t>
            </a:r>
          </a:p>
        </p:txBody>
      </p:sp>
      <p:sp>
        <p:nvSpPr>
          <p:cNvPr id="13" name="Legende: mit Pfeil nach unten 12">
            <a:extLst>
              <a:ext uri="{FF2B5EF4-FFF2-40B4-BE49-F238E27FC236}">
                <a16:creationId xmlns:a16="http://schemas.microsoft.com/office/drawing/2014/main" id="{DF134CC8-6D08-1352-20BB-59E0A7365504}"/>
              </a:ext>
            </a:extLst>
          </p:cNvPr>
          <p:cNvSpPr/>
          <p:nvPr/>
        </p:nvSpPr>
        <p:spPr>
          <a:xfrm>
            <a:off x="8105822" y="2123248"/>
            <a:ext cx="1631006" cy="575269"/>
          </a:xfrm>
          <a:prstGeom prst="downArrowCallou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solidFill>
                  <a:sysClr val="windowText" lastClr="000000"/>
                </a:solidFill>
              </a:rPr>
              <a:t>Face-</a:t>
            </a:r>
            <a:r>
              <a:rPr lang="de-DE" dirty="0" err="1">
                <a:solidFill>
                  <a:sysClr val="windowText" lastClr="000000"/>
                </a:solidFill>
              </a:rPr>
              <a:t>to</a:t>
            </a:r>
            <a:r>
              <a:rPr lang="de-DE" dirty="0">
                <a:solidFill>
                  <a:sysClr val="windowText" lastClr="000000"/>
                </a:solidFill>
              </a:rPr>
              <a:t>-face</a:t>
            </a:r>
          </a:p>
        </p:txBody>
      </p:sp>
      <p:sp>
        <p:nvSpPr>
          <p:cNvPr id="14" name="Pfeil: nach links und rechts 13">
            <a:extLst>
              <a:ext uri="{FF2B5EF4-FFF2-40B4-BE49-F238E27FC236}">
                <a16:creationId xmlns:a16="http://schemas.microsoft.com/office/drawing/2014/main" id="{6BC67845-38F2-5DCC-C0C8-64435E1AAD5E}"/>
              </a:ext>
            </a:extLst>
          </p:cNvPr>
          <p:cNvSpPr/>
          <p:nvPr/>
        </p:nvSpPr>
        <p:spPr>
          <a:xfrm>
            <a:off x="2199094" y="3278189"/>
            <a:ext cx="7745951" cy="450112"/>
          </a:xfrm>
          <a:prstGeom prst="leftRightArrow">
            <a:avLst>
              <a:gd name="adj1" fmla="val 100000"/>
              <a:gd name="adj2" fmla="val 50000"/>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err="1">
                <a:solidFill>
                  <a:schemeClr val="tx1"/>
                </a:solidFill>
              </a:rPr>
              <a:t>Proximity</a:t>
            </a:r>
            <a:r>
              <a:rPr lang="de-DE" dirty="0">
                <a:solidFill>
                  <a:schemeClr val="tx1"/>
                </a:solidFill>
              </a:rPr>
              <a:t>/</a:t>
            </a:r>
            <a:r>
              <a:rPr lang="de-DE" dirty="0" err="1">
                <a:solidFill>
                  <a:schemeClr val="tx1"/>
                </a:solidFill>
              </a:rPr>
              <a:t>Proxemics</a:t>
            </a:r>
            <a:endParaRPr lang="de-DE" dirty="0">
              <a:solidFill>
                <a:schemeClr val="tx1"/>
              </a:solidFill>
            </a:endParaRPr>
          </a:p>
        </p:txBody>
      </p:sp>
      <p:sp>
        <p:nvSpPr>
          <p:cNvPr id="15" name="Pfeil: nach links und rechts 14">
            <a:extLst>
              <a:ext uri="{FF2B5EF4-FFF2-40B4-BE49-F238E27FC236}">
                <a16:creationId xmlns:a16="http://schemas.microsoft.com/office/drawing/2014/main" id="{5CF92AFC-9168-A359-A95A-A698F98BFEB1}"/>
              </a:ext>
            </a:extLst>
          </p:cNvPr>
          <p:cNvSpPr/>
          <p:nvPr/>
        </p:nvSpPr>
        <p:spPr>
          <a:xfrm>
            <a:off x="2197583" y="3763893"/>
            <a:ext cx="7745951" cy="450112"/>
          </a:xfrm>
          <a:prstGeom prst="leftRightArrow">
            <a:avLst>
              <a:gd name="adj1" fmla="val 100000"/>
              <a:gd name="adj2" fmla="val 50000"/>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Modalities/Cues of Behavioral Coding</a:t>
            </a:r>
            <a:endParaRPr lang="de-DE" dirty="0">
              <a:solidFill>
                <a:schemeClr val="tx1"/>
              </a:solidFill>
            </a:endParaRPr>
          </a:p>
        </p:txBody>
      </p:sp>
      <p:sp>
        <p:nvSpPr>
          <p:cNvPr id="16" name="Pfeil: nach links und rechts 15">
            <a:extLst>
              <a:ext uri="{FF2B5EF4-FFF2-40B4-BE49-F238E27FC236}">
                <a16:creationId xmlns:a16="http://schemas.microsoft.com/office/drawing/2014/main" id="{4E196381-F3E5-1F7A-DA99-587D9F11D99D}"/>
              </a:ext>
            </a:extLst>
          </p:cNvPr>
          <p:cNvSpPr/>
          <p:nvPr/>
        </p:nvSpPr>
        <p:spPr>
          <a:xfrm>
            <a:off x="2196072" y="4249597"/>
            <a:ext cx="7745951" cy="450112"/>
          </a:xfrm>
          <a:prstGeom prst="leftRightArrow">
            <a:avLst>
              <a:gd name="adj1" fmla="val 100000"/>
              <a:gd name="adj2" fmla="val 50000"/>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err="1">
                <a:solidFill>
                  <a:schemeClr val="tx1"/>
                </a:solidFill>
              </a:rPr>
              <a:t>Interactivity</a:t>
            </a:r>
            <a:r>
              <a:rPr lang="de-DE" dirty="0">
                <a:solidFill>
                  <a:schemeClr val="tx1"/>
                </a:solidFill>
              </a:rPr>
              <a:t> &amp; </a:t>
            </a:r>
            <a:r>
              <a:rPr lang="de-DE" dirty="0" err="1">
                <a:solidFill>
                  <a:schemeClr val="tx1"/>
                </a:solidFill>
              </a:rPr>
              <a:t>Responsiveness</a:t>
            </a:r>
            <a:endParaRPr lang="de-DE" dirty="0">
              <a:solidFill>
                <a:schemeClr val="tx1"/>
              </a:solidFill>
            </a:endParaRPr>
          </a:p>
        </p:txBody>
      </p:sp>
      <p:sp>
        <p:nvSpPr>
          <p:cNvPr id="17" name="Pfeil: nach links und rechts 16">
            <a:extLst>
              <a:ext uri="{FF2B5EF4-FFF2-40B4-BE49-F238E27FC236}">
                <a16:creationId xmlns:a16="http://schemas.microsoft.com/office/drawing/2014/main" id="{FD4BB6E2-B5E1-2416-2CE4-CA6BCE5F49DC}"/>
              </a:ext>
            </a:extLst>
          </p:cNvPr>
          <p:cNvSpPr/>
          <p:nvPr/>
        </p:nvSpPr>
        <p:spPr>
          <a:xfrm>
            <a:off x="2194561" y="5221005"/>
            <a:ext cx="7745951" cy="450112"/>
          </a:xfrm>
          <a:prstGeom prst="leftRightArrow">
            <a:avLst>
              <a:gd name="adj1" fmla="val 100000"/>
              <a:gd name="adj2" fmla="val 50000"/>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err="1">
                <a:solidFill>
                  <a:schemeClr val="tx1"/>
                </a:solidFill>
              </a:rPr>
              <a:t>Context</a:t>
            </a:r>
            <a:r>
              <a:rPr lang="de-DE" dirty="0">
                <a:solidFill>
                  <a:schemeClr val="tx1"/>
                </a:solidFill>
              </a:rPr>
              <a:t>/Device</a:t>
            </a:r>
          </a:p>
        </p:txBody>
      </p:sp>
      <p:sp>
        <p:nvSpPr>
          <p:cNvPr id="18" name="Pfeil: nach links und rechts 17">
            <a:extLst>
              <a:ext uri="{FF2B5EF4-FFF2-40B4-BE49-F238E27FC236}">
                <a16:creationId xmlns:a16="http://schemas.microsoft.com/office/drawing/2014/main" id="{63C95BCA-B134-95DE-2EA4-4A071A564AED}"/>
              </a:ext>
            </a:extLst>
          </p:cNvPr>
          <p:cNvSpPr/>
          <p:nvPr/>
        </p:nvSpPr>
        <p:spPr>
          <a:xfrm>
            <a:off x="2193050" y="4735301"/>
            <a:ext cx="7745951" cy="450112"/>
          </a:xfrm>
          <a:prstGeom prst="leftRightArrow">
            <a:avLst>
              <a:gd name="adj1" fmla="val 100000"/>
              <a:gd name="adj2" fmla="val 50000"/>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solidFill>
                  <a:schemeClr val="tx1"/>
                </a:solidFill>
              </a:rPr>
              <a:t>Embodiment</a:t>
            </a:r>
          </a:p>
        </p:txBody>
      </p:sp>
    </p:spTree>
    <p:extLst>
      <p:ext uri="{BB962C8B-B14F-4D97-AF65-F5344CB8AC3E}">
        <p14:creationId xmlns:p14="http://schemas.microsoft.com/office/powerpoint/2010/main" val="590698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6"/>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p:bldP spid="9" grpId="0"/>
      <p:bldP spid="10" grpId="0" animBg="1"/>
      <p:bldP spid="11" grpId="0" animBg="1"/>
      <p:bldP spid="12" grpId="0" animBg="1"/>
      <p:bldP spid="13" grpId="0" animBg="1"/>
      <p:bldP spid="14" grpId="0" animBg="1"/>
      <p:bldP spid="15" grpId="0" animBg="1"/>
      <p:bldP spid="16" grpId="0" animBg="1"/>
      <p:bldP spid="17" grpId="0" animBg="1"/>
      <p:bldP spid="18" grpId="0" animBg="1"/>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D11165C-0E90-DF71-066C-022683A1FF8B}"/>
              </a:ext>
            </a:extLst>
          </p:cNvPr>
          <p:cNvSpPr>
            <a:spLocks noGrp="1"/>
          </p:cNvSpPr>
          <p:nvPr>
            <p:ph type="title"/>
          </p:nvPr>
        </p:nvSpPr>
        <p:spPr/>
        <p:txBody>
          <a:bodyPr/>
          <a:lstStyle/>
          <a:p>
            <a:r>
              <a:rPr lang="de-DE" dirty="0" err="1"/>
              <a:t>Proxemics</a:t>
            </a:r>
            <a:r>
              <a:rPr lang="de-DE" dirty="0"/>
              <a:t> </a:t>
            </a:r>
            <a:r>
              <a:rPr lang="de-DE" dirty="0" err="1"/>
              <a:t>of</a:t>
            </a:r>
            <a:r>
              <a:rPr lang="de-DE" dirty="0"/>
              <a:t> Human </a:t>
            </a:r>
            <a:r>
              <a:rPr lang="de-DE" dirty="0" err="1"/>
              <a:t>Territory</a:t>
            </a:r>
            <a:endParaRPr lang="de-DE" dirty="0"/>
          </a:p>
        </p:txBody>
      </p:sp>
      <p:sp>
        <p:nvSpPr>
          <p:cNvPr id="3" name="Fußzeilenplatzhalter 2">
            <a:extLst>
              <a:ext uri="{FF2B5EF4-FFF2-40B4-BE49-F238E27FC236}">
                <a16:creationId xmlns:a16="http://schemas.microsoft.com/office/drawing/2014/main" id="{53827725-0EA7-A6DF-FDED-3BBCFB87A631}"/>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C13FE46C-775A-A3E4-49A6-E39B0526ED71}"/>
              </a:ext>
            </a:extLst>
          </p:cNvPr>
          <p:cNvSpPr>
            <a:spLocks noGrp="1"/>
          </p:cNvSpPr>
          <p:nvPr>
            <p:ph type="sldNum" sz="quarter" idx="33"/>
          </p:nvPr>
        </p:nvSpPr>
        <p:spPr/>
        <p:txBody>
          <a:bodyPr/>
          <a:lstStyle/>
          <a:p>
            <a:fld id="{BA24374A-C3A8-471A-8837-3FC31668ABE5}" type="slidenum">
              <a:rPr lang="de-DE" smtClean="0"/>
              <a:pPr/>
              <a:t>56</a:t>
            </a:fld>
            <a:endParaRPr lang="de-DE" dirty="0"/>
          </a:p>
        </p:txBody>
      </p:sp>
      <p:sp>
        <p:nvSpPr>
          <p:cNvPr id="23" name="Textplatzhalter 22">
            <a:extLst>
              <a:ext uri="{FF2B5EF4-FFF2-40B4-BE49-F238E27FC236}">
                <a16:creationId xmlns:a16="http://schemas.microsoft.com/office/drawing/2014/main" id="{5DFA2CEA-9717-28AB-FFFE-EC3A5BA69605}"/>
              </a:ext>
            </a:extLst>
          </p:cNvPr>
          <p:cNvSpPr>
            <a:spLocks noGrp="1"/>
          </p:cNvSpPr>
          <p:nvPr>
            <p:ph type="body" sz="quarter" idx="21"/>
          </p:nvPr>
        </p:nvSpPr>
        <p:spPr/>
        <p:txBody>
          <a:bodyPr/>
          <a:lstStyle/>
          <a:p>
            <a:r>
              <a:rPr lang="de-DE" sz="1400" dirty="0"/>
              <a:t>Interactions in Virtual Spaces</a:t>
            </a:r>
            <a:endParaRPr lang="de-DE" dirty="0"/>
          </a:p>
        </p:txBody>
      </p:sp>
      <p:sp>
        <p:nvSpPr>
          <p:cNvPr id="6" name="Textplatzhalter 5">
            <a:extLst>
              <a:ext uri="{FF2B5EF4-FFF2-40B4-BE49-F238E27FC236}">
                <a16:creationId xmlns:a16="http://schemas.microsoft.com/office/drawing/2014/main" id="{45E297E4-8FAA-A780-C8B9-3F404B7C011C}"/>
              </a:ext>
            </a:extLst>
          </p:cNvPr>
          <p:cNvSpPr>
            <a:spLocks noGrp="1"/>
          </p:cNvSpPr>
          <p:nvPr>
            <p:ph type="body" sz="quarter" idx="34"/>
          </p:nvPr>
        </p:nvSpPr>
        <p:spPr>
          <a:xfrm>
            <a:off x="695325" y="1449388"/>
            <a:ext cx="6898263" cy="4056061"/>
          </a:xfrm>
        </p:spPr>
        <p:txBody>
          <a:bodyPr>
            <a:normAutofit lnSpcReduction="10000"/>
          </a:bodyPr>
          <a:lstStyle/>
          <a:p>
            <a:r>
              <a:rPr lang="de-DE" b="1" i="0" dirty="0">
                <a:solidFill>
                  <a:srgbClr val="C00000"/>
                </a:solidFill>
                <a:effectLst/>
                <a:latin typeface="Arial" panose="020B0604020202020204" pitchFamily="34" charset="0"/>
              </a:rPr>
              <a:t>Body </a:t>
            </a:r>
            <a:r>
              <a:rPr lang="de-DE" b="1" i="0" dirty="0" err="1">
                <a:solidFill>
                  <a:srgbClr val="C00000"/>
                </a:solidFill>
                <a:effectLst/>
                <a:latin typeface="Arial" panose="020B0604020202020204" pitchFamily="34" charset="0"/>
              </a:rPr>
              <a:t>territory</a:t>
            </a:r>
            <a:endParaRPr lang="de-DE" dirty="0">
              <a:solidFill>
                <a:srgbClr val="C00000"/>
              </a:solidFill>
              <a:latin typeface="Arial" panose="020B0604020202020204" pitchFamily="34" charset="0"/>
            </a:endParaRPr>
          </a:p>
          <a:p>
            <a:pPr lvl="1"/>
            <a:r>
              <a:rPr lang="en-US" dirty="0"/>
              <a:t>the local space immediately surrounding us (high emotional reactions)</a:t>
            </a:r>
          </a:p>
          <a:p>
            <a:r>
              <a:rPr lang="en-US" b="1" dirty="0">
                <a:solidFill>
                  <a:schemeClr val="accent4"/>
                </a:solidFill>
              </a:rPr>
              <a:t>Home territory</a:t>
            </a:r>
          </a:p>
          <a:p>
            <a:pPr lvl="1"/>
            <a:r>
              <a:rPr lang="en-US" dirty="0"/>
              <a:t>the space where people continuously have control over their surrounding</a:t>
            </a:r>
          </a:p>
          <a:p>
            <a:r>
              <a:rPr lang="en-US" b="1" dirty="0">
                <a:solidFill>
                  <a:srgbClr val="E6AF00"/>
                </a:solidFill>
              </a:rPr>
              <a:t>Interactional territory</a:t>
            </a:r>
          </a:p>
          <a:p>
            <a:pPr lvl="1"/>
            <a:r>
              <a:rPr lang="en-US" dirty="0"/>
              <a:t>a place where people congregate informally</a:t>
            </a:r>
          </a:p>
          <a:p>
            <a:r>
              <a:rPr lang="en-US" b="1" dirty="0">
                <a:solidFill>
                  <a:schemeClr val="accent6"/>
                </a:solidFill>
              </a:rPr>
              <a:t>Public territory</a:t>
            </a:r>
            <a:endParaRPr lang="en-US" dirty="0"/>
          </a:p>
          <a:p>
            <a:pPr lvl="1"/>
            <a:r>
              <a:rPr lang="en-US" dirty="0"/>
              <a:t>space out of constant control, free entering</a:t>
            </a:r>
            <a:endParaRPr lang="de-DE" dirty="0"/>
          </a:p>
          <a:p>
            <a:endParaRPr lang="de-DE" dirty="0"/>
          </a:p>
          <a:p>
            <a:endParaRPr lang="de-DE" dirty="0"/>
          </a:p>
        </p:txBody>
      </p:sp>
      <p:sp>
        <p:nvSpPr>
          <p:cNvPr id="24" name="Inhaltsplatzhalter 23">
            <a:extLst>
              <a:ext uri="{FF2B5EF4-FFF2-40B4-BE49-F238E27FC236}">
                <a16:creationId xmlns:a16="http://schemas.microsoft.com/office/drawing/2014/main" id="{2AE254DD-710C-BC95-86DB-60184D21EE63}"/>
              </a:ext>
            </a:extLst>
          </p:cNvPr>
          <p:cNvSpPr>
            <a:spLocks noGrp="1"/>
          </p:cNvSpPr>
          <p:nvPr>
            <p:ph sz="quarter" idx="35"/>
          </p:nvPr>
        </p:nvSpPr>
        <p:spPr/>
        <p:txBody>
          <a:bodyPr/>
          <a:lstStyle/>
          <a:p>
            <a:r>
              <a:rPr lang="en-US" dirty="0"/>
              <a:t>Hall, Edward T. (1966). The Hidden Dimension. Anchor Books. ISBN 978-0-385-08476-5.</a:t>
            </a:r>
            <a:endParaRPr lang="de-DE" dirty="0"/>
          </a:p>
        </p:txBody>
      </p:sp>
      <p:sp>
        <p:nvSpPr>
          <p:cNvPr id="9" name="Ellipse 8">
            <a:extLst>
              <a:ext uri="{FF2B5EF4-FFF2-40B4-BE49-F238E27FC236}">
                <a16:creationId xmlns:a16="http://schemas.microsoft.com/office/drawing/2014/main" id="{8516376D-5E30-DBF2-CF7C-E99D0CAD352D}"/>
              </a:ext>
            </a:extLst>
          </p:cNvPr>
          <p:cNvSpPr/>
          <p:nvPr/>
        </p:nvSpPr>
        <p:spPr>
          <a:xfrm>
            <a:off x="7521259" y="1101725"/>
            <a:ext cx="4577866" cy="4581526"/>
          </a:xfrm>
          <a:prstGeom prst="ellipse">
            <a:avLst/>
          </a:prstGeom>
          <a:solidFill>
            <a:schemeClr val="accent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0" name="Ellipse 9">
            <a:extLst>
              <a:ext uri="{FF2B5EF4-FFF2-40B4-BE49-F238E27FC236}">
                <a16:creationId xmlns:a16="http://schemas.microsoft.com/office/drawing/2014/main" id="{373C3946-AAA4-C387-8697-43DD3BC02C9A}"/>
              </a:ext>
            </a:extLst>
          </p:cNvPr>
          <p:cNvSpPr/>
          <p:nvPr/>
        </p:nvSpPr>
        <p:spPr>
          <a:xfrm>
            <a:off x="8384169" y="1965324"/>
            <a:ext cx="2852046" cy="2854326"/>
          </a:xfrm>
          <a:prstGeom prst="ellipse">
            <a:avLst/>
          </a:prstGeom>
          <a:solidFill>
            <a:srgbClr val="E6AF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1" name="Ellipse 10">
            <a:extLst>
              <a:ext uri="{FF2B5EF4-FFF2-40B4-BE49-F238E27FC236}">
                <a16:creationId xmlns:a16="http://schemas.microsoft.com/office/drawing/2014/main" id="{7E87B4DF-58BD-1600-697C-44B1C419E021}"/>
              </a:ext>
            </a:extLst>
          </p:cNvPr>
          <p:cNvSpPr/>
          <p:nvPr/>
        </p:nvSpPr>
        <p:spPr>
          <a:xfrm>
            <a:off x="9200034" y="2777363"/>
            <a:ext cx="1245600" cy="1246596"/>
          </a:xfrm>
          <a:prstGeom prst="ellipse">
            <a:avLst/>
          </a:prstGeom>
          <a:solidFill>
            <a:schemeClr val="accent4"/>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cxnSp>
        <p:nvCxnSpPr>
          <p:cNvPr id="12" name="Gerader Verbinder 11">
            <a:extLst>
              <a:ext uri="{FF2B5EF4-FFF2-40B4-BE49-F238E27FC236}">
                <a16:creationId xmlns:a16="http://schemas.microsoft.com/office/drawing/2014/main" id="{2A841529-AB4F-18C1-17C0-073878DFC5B3}"/>
              </a:ext>
            </a:extLst>
          </p:cNvPr>
          <p:cNvCxnSpPr>
            <a:cxnSpLocks/>
          </p:cNvCxnSpPr>
          <p:nvPr/>
        </p:nvCxnSpPr>
        <p:spPr>
          <a:xfrm>
            <a:off x="2886783" y="1624760"/>
            <a:ext cx="4043009"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Gerader Verbinder 12">
            <a:extLst>
              <a:ext uri="{FF2B5EF4-FFF2-40B4-BE49-F238E27FC236}">
                <a16:creationId xmlns:a16="http://schemas.microsoft.com/office/drawing/2014/main" id="{573978D9-0455-BE4E-EF66-601624D6839B}"/>
              </a:ext>
            </a:extLst>
          </p:cNvPr>
          <p:cNvCxnSpPr>
            <a:cxnSpLocks/>
          </p:cNvCxnSpPr>
          <p:nvPr/>
        </p:nvCxnSpPr>
        <p:spPr>
          <a:xfrm>
            <a:off x="2886783" y="2697858"/>
            <a:ext cx="4043009"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Gerader Verbinder 13">
            <a:extLst>
              <a:ext uri="{FF2B5EF4-FFF2-40B4-BE49-F238E27FC236}">
                <a16:creationId xmlns:a16="http://schemas.microsoft.com/office/drawing/2014/main" id="{BE838B0D-592B-FA8A-E057-6907187BECF1}"/>
              </a:ext>
            </a:extLst>
          </p:cNvPr>
          <p:cNvCxnSpPr>
            <a:cxnSpLocks/>
          </p:cNvCxnSpPr>
          <p:nvPr/>
        </p:nvCxnSpPr>
        <p:spPr>
          <a:xfrm>
            <a:off x="3619815" y="3757101"/>
            <a:ext cx="3309977"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Gerader Verbinder 14">
            <a:extLst>
              <a:ext uri="{FF2B5EF4-FFF2-40B4-BE49-F238E27FC236}">
                <a16:creationId xmlns:a16="http://schemas.microsoft.com/office/drawing/2014/main" id="{22D168B1-539C-FF02-17E3-C8A3123D1666}"/>
              </a:ext>
            </a:extLst>
          </p:cNvPr>
          <p:cNvCxnSpPr>
            <a:cxnSpLocks/>
          </p:cNvCxnSpPr>
          <p:nvPr/>
        </p:nvCxnSpPr>
        <p:spPr>
          <a:xfrm>
            <a:off x="2886783" y="4819650"/>
            <a:ext cx="4043009"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Gerader Verbinder 15">
            <a:extLst>
              <a:ext uri="{FF2B5EF4-FFF2-40B4-BE49-F238E27FC236}">
                <a16:creationId xmlns:a16="http://schemas.microsoft.com/office/drawing/2014/main" id="{CEEE2355-CA93-5F25-5BFE-777DA189DD23}"/>
              </a:ext>
            </a:extLst>
          </p:cNvPr>
          <p:cNvCxnSpPr>
            <a:cxnSpLocks/>
          </p:cNvCxnSpPr>
          <p:nvPr/>
        </p:nvCxnSpPr>
        <p:spPr>
          <a:xfrm>
            <a:off x="6929792" y="2694553"/>
            <a:ext cx="2458291" cy="65535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Gerader Verbinder 16">
            <a:extLst>
              <a:ext uri="{FF2B5EF4-FFF2-40B4-BE49-F238E27FC236}">
                <a16:creationId xmlns:a16="http://schemas.microsoft.com/office/drawing/2014/main" id="{5BBF1517-A740-09E3-2CAA-9273F4B63872}"/>
              </a:ext>
            </a:extLst>
          </p:cNvPr>
          <p:cNvCxnSpPr>
            <a:cxnSpLocks/>
          </p:cNvCxnSpPr>
          <p:nvPr/>
        </p:nvCxnSpPr>
        <p:spPr>
          <a:xfrm flipV="1">
            <a:off x="6929792" y="3566916"/>
            <a:ext cx="1919484" cy="190185"/>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516C1D0C-6F5F-C657-2CEB-34C3EC747E7B}"/>
              </a:ext>
            </a:extLst>
          </p:cNvPr>
          <p:cNvCxnSpPr>
            <a:cxnSpLocks/>
          </p:cNvCxnSpPr>
          <p:nvPr/>
        </p:nvCxnSpPr>
        <p:spPr>
          <a:xfrm flipH="1">
            <a:off x="6929792" y="4133851"/>
            <a:ext cx="1337593" cy="68579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Ellipse 18">
            <a:extLst>
              <a:ext uri="{FF2B5EF4-FFF2-40B4-BE49-F238E27FC236}">
                <a16:creationId xmlns:a16="http://schemas.microsoft.com/office/drawing/2014/main" id="{A228C0D5-F4EA-B8A4-EE33-E45313D0C63C}"/>
              </a:ext>
            </a:extLst>
          </p:cNvPr>
          <p:cNvSpPr/>
          <p:nvPr/>
        </p:nvSpPr>
        <p:spPr>
          <a:xfrm>
            <a:off x="9530287" y="3115318"/>
            <a:ext cx="559810" cy="555626"/>
          </a:xfrm>
          <a:prstGeom prst="ellipse">
            <a:avLst/>
          </a:prstGeom>
          <a:solidFill>
            <a:srgbClr val="C00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0" name="Flussdiagramm: Grenzstelle 19">
            <a:extLst>
              <a:ext uri="{FF2B5EF4-FFF2-40B4-BE49-F238E27FC236}">
                <a16:creationId xmlns:a16="http://schemas.microsoft.com/office/drawing/2014/main" id="{78FBEED2-48FD-C94E-E90A-97B353DCBDCC}"/>
              </a:ext>
            </a:extLst>
          </p:cNvPr>
          <p:cNvSpPr/>
          <p:nvPr/>
        </p:nvSpPr>
        <p:spPr>
          <a:xfrm>
            <a:off x="9645650" y="3349903"/>
            <a:ext cx="330200" cy="102132"/>
          </a:xfrm>
          <a:prstGeom prst="flowChartTerminator">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1" name="Ellipse 20">
            <a:extLst>
              <a:ext uri="{FF2B5EF4-FFF2-40B4-BE49-F238E27FC236}">
                <a16:creationId xmlns:a16="http://schemas.microsoft.com/office/drawing/2014/main" id="{9A3A594B-D78C-F5DE-55B3-67A7DD9E3783}"/>
              </a:ext>
            </a:extLst>
          </p:cNvPr>
          <p:cNvSpPr/>
          <p:nvPr/>
        </p:nvSpPr>
        <p:spPr>
          <a:xfrm>
            <a:off x="9729771" y="3320240"/>
            <a:ext cx="160842" cy="160842"/>
          </a:xfrm>
          <a:prstGeom prst="ellipse">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cxnSp>
        <p:nvCxnSpPr>
          <p:cNvPr id="22" name="Gerader Verbinder 21">
            <a:extLst>
              <a:ext uri="{FF2B5EF4-FFF2-40B4-BE49-F238E27FC236}">
                <a16:creationId xmlns:a16="http://schemas.microsoft.com/office/drawing/2014/main" id="{BD7BCA7C-E895-6D7C-33BC-0A47D1A191E4}"/>
              </a:ext>
            </a:extLst>
          </p:cNvPr>
          <p:cNvCxnSpPr>
            <a:cxnSpLocks/>
          </p:cNvCxnSpPr>
          <p:nvPr/>
        </p:nvCxnSpPr>
        <p:spPr>
          <a:xfrm flipH="1" flipV="1">
            <a:off x="6929792" y="1624760"/>
            <a:ext cx="2880400" cy="161323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8808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8"/>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el 23">
            <a:extLst>
              <a:ext uri="{FF2B5EF4-FFF2-40B4-BE49-F238E27FC236}">
                <a16:creationId xmlns:a16="http://schemas.microsoft.com/office/drawing/2014/main" id="{78259FDF-D80F-09D0-9948-DBC0E08E5215}"/>
              </a:ext>
            </a:extLst>
          </p:cNvPr>
          <p:cNvSpPr>
            <a:spLocks noGrp="1"/>
          </p:cNvSpPr>
          <p:nvPr>
            <p:ph type="title"/>
          </p:nvPr>
        </p:nvSpPr>
        <p:spPr/>
        <p:txBody>
          <a:bodyPr/>
          <a:lstStyle/>
          <a:p>
            <a:r>
              <a:rPr lang="de-DE" dirty="0" err="1"/>
              <a:t>Proxemics</a:t>
            </a:r>
            <a:r>
              <a:rPr lang="de-DE" dirty="0"/>
              <a:t> </a:t>
            </a:r>
            <a:r>
              <a:rPr lang="de-DE" dirty="0" err="1"/>
              <a:t>of</a:t>
            </a:r>
            <a:r>
              <a:rPr lang="de-DE" dirty="0"/>
              <a:t> Human </a:t>
            </a:r>
            <a:r>
              <a:rPr lang="de-DE" dirty="0" err="1"/>
              <a:t>Territory</a:t>
            </a:r>
            <a:endParaRPr lang="de-DE" dirty="0"/>
          </a:p>
        </p:txBody>
      </p:sp>
      <p:sp>
        <p:nvSpPr>
          <p:cNvPr id="3" name="Fußzeilenplatzhalter 2">
            <a:extLst>
              <a:ext uri="{FF2B5EF4-FFF2-40B4-BE49-F238E27FC236}">
                <a16:creationId xmlns:a16="http://schemas.microsoft.com/office/drawing/2014/main" id="{36033B8D-557A-2689-8E75-EF73F9E386DE}"/>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E3A3FCEC-BFCE-DC2B-26B3-C36F235E2F7B}"/>
              </a:ext>
            </a:extLst>
          </p:cNvPr>
          <p:cNvSpPr>
            <a:spLocks noGrp="1"/>
          </p:cNvSpPr>
          <p:nvPr>
            <p:ph type="sldNum" sz="quarter" idx="33"/>
          </p:nvPr>
        </p:nvSpPr>
        <p:spPr/>
        <p:txBody>
          <a:bodyPr/>
          <a:lstStyle/>
          <a:p>
            <a:fld id="{BA24374A-C3A8-471A-8837-3FC31668ABE5}" type="slidenum">
              <a:rPr lang="de-DE" smtClean="0"/>
              <a:pPr/>
              <a:t>57</a:t>
            </a:fld>
            <a:endParaRPr lang="de-DE" dirty="0"/>
          </a:p>
        </p:txBody>
      </p:sp>
      <p:sp>
        <p:nvSpPr>
          <p:cNvPr id="25" name="Textplatzhalter 24">
            <a:extLst>
              <a:ext uri="{FF2B5EF4-FFF2-40B4-BE49-F238E27FC236}">
                <a16:creationId xmlns:a16="http://schemas.microsoft.com/office/drawing/2014/main" id="{D3B5687F-0905-958F-D2C9-F8F551CCED34}"/>
              </a:ext>
            </a:extLst>
          </p:cNvPr>
          <p:cNvSpPr>
            <a:spLocks noGrp="1"/>
          </p:cNvSpPr>
          <p:nvPr>
            <p:ph type="body" sz="quarter" idx="21"/>
          </p:nvPr>
        </p:nvSpPr>
        <p:spPr/>
        <p:txBody>
          <a:bodyPr/>
          <a:lstStyle/>
          <a:p>
            <a:r>
              <a:rPr lang="de-DE" sz="1400" dirty="0"/>
              <a:t>Interactions in Virtual Spaces</a:t>
            </a:r>
            <a:endParaRPr lang="de-DE" dirty="0"/>
          </a:p>
        </p:txBody>
      </p:sp>
      <p:sp>
        <p:nvSpPr>
          <p:cNvPr id="6" name="Textplatzhalter 5">
            <a:extLst>
              <a:ext uri="{FF2B5EF4-FFF2-40B4-BE49-F238E27FC236}">
                <a16:creationId xmlns:a16="http://schemas.microsoft.com/office/drawing/2014/main" id="{2F7C9632-0585-84A8-5F94-555433DD70B1}"/>
              </a:ext>
            </a:extLst>
          </p:cNvPr>
          <p:cNvSpPr>
            <a:spLocks noGrp="1"/>
          </p:cNvSpPr>
          <p:nvPr>
            <p:ph type="body" sz="quarter" idx="34"/>
          </p:nvPr>
        </p:nvSpPr>
        <p:spPr>
          <a:xfrm>
            <a:off x="695326" y="1449388"/>
            <a:ext cx="7053402" cy="4056061"/>
          </a:xfrm>
        </p:spPr>
        <p:txBody>
          <a:bodyPr>
            <a:normAutofit lnSpcReduction="10000"/>
          </a:bodyPr>
          <a:lstStyle/>
          <a:p>
            <a:r>
              <a:rPr lang="de-DE" b="1" i="0" dirty="0" err="1">
                <a:solidFill>
                  <a:srgbClr val="C00000"/>
                </a:solidFill>
                <a:effectLst/>
                <a:latin typeface="Arial" panose="020B0604020202020204" pitchFamily="34" charset="0"/>
              </a:rPr>
              <a:t>Intimate</a:t>
            </a:r>
            <a:r>
              <a:rPr lang="de-DE" b="1" i="0" dirty="0">
                <a:solidFill>
                  <a:srgbClr val="C00000"/>
                </a:solidFill>
                <a:effectLst/>
                <a:latin typeface="Arial" panose="020B0604020202020204" pitchFamily="34" charset="0"/>
              </a:rPr>
              <a:t> </a:t>
            </a:r>
            <a:r>
              <a:rPr lang="de-DE" b="1" i="0" dirty="0" err="1">
                <a:solidFill>
                  <a:srgbClr val="C00000"/>
                </a:solidFill>
                <a:effectLst/>
                <a:latin typeface="Arial" panose="020B0604020202020204" pitchFamily="34" charset="0"/>
              </a:rPr>
              <a:t>space</a:t>
            </a:r>
            <a:r>
              <a:rPr lang="de-DE" b="0" i="0" dirty="0">
                <a:solidFill>
                  <a:srgbClr val="202122"/>
                </a:solidFill>
                <a:effectLst/>
                <a:latin typeface="Arial" panose="020B0604020202020204" pitchFamily="34" charset="0"/>
              </a:rPr>
              <a:t>:</a:t>
            </a:r>
            <a:r>
              <a:rPr lang="en-US" dirty="0"/>
              <a:t> 0 to 45 cm</a:t>
            </a:r>
          </a:p>
          <a:p>
            <a:pPr lvl="1"/>
            <a:r>
              <a:rPr lang="en-US" dirty="0"/>
              <a:t>space for embracing, touching or whispering among partners, close relatives</a:t>
            </a:r>
          </a:p>
          <a:p>
            <a:r>
              <a:rPr lang="en-US" b="1" dirty="0">
                <a:solidFill>
                  <a:schemeClr val="accent4"/>
                </a:solidFill>
              </a:rPr>
              <a:t>Personal space</a:t>
            </a:r>
            <a:r>
              <a:rPr lang="en-US" dirty="0"/>
              <a:t>: 46 cm to 1.2 m</a:t>
            </a:r>
          </a:p>
          <a:p>
            <a:pPr lvl="1"/>
            <a:r>
              <a:rPr lang="en-US" dirty="0"/>
              <a:t>space for interactions among good friends, siblings, other relatives</a:t>
            </a:r>
            <a:endParaRPr lang="de-DE" dirty="0"/>
          </a:p>
          <a:p>
            <a:r>
              <a:rPr lang="en-US" b="1" dirty="0">
                <a:solidFill>
                  <a:srgbClr val="E6AF00"/>
                </a:solidFill>
              </a:rPr>
              <a:t>Social space</a:t>
            </a:r>
            <a:r>
              <a:rPr lang="en-US" dirty="0"/>
              <a:t>: 1.2 m to 3.7 m</a:t>
            </a:r>
          </a:p>
          <a:p>
            <a:pPr lvl="1"/>
            <a:r>
              <a:rPr lang="en-US" dirty="0"/>
              <a:t>space for interactions among acquaintances</a:t>
            </a:r>
            <a:endParaRPr lang="de-DE" dirty="0"/>
          </a:p>
          <a:p>
            <a:r>
              <a:rPr lang="en-US" b="1" dirty="0">
                <a:solidFill>
                  <a:schemeClr val="accent6"/>
                </a:solidFill>
              </a:rPr>
              <a:t>Public space</a:t>
            </a:r>
            <a:r>
              <a:rPr lang="en-US" dirty="0"/>
              <a:t>: 3.7 m and higher</a:t>
            </a:r>
          </a:p>
          <a:p>
            <a:pPr lvl="1"/>
            <a:r>
              <a:rPr lang="en-US" dirty="0"/>
              <a:t>space for public speaking, talks, …</a:t>
            </a:r>
            <a:endParaRPr lang="de-DE" dirty="0"/>
          </a:p>
          <a:p>
            <a:endParaRPr lang="de-DE" dirty="0"/>
          </a:p>
        </p:txBody>
      </p:sp>
      <p:sp>
        <p:nvSpPr>
          <p:cNvPr id="26" name="Inhaltsplatzhalter 25">
            <a:extLst>
              <a:ext uri="{FF2B5EF4-FFF2-40B4-BE49-F238E27FC236}">
                <a16:creationId xmlns:a16="http://schemas.microsoft.com/office/drawing/2014/main" id="{6ADA3C4C-EBA5-15AA-F811-ED0CFCA9C3B3}"/>
              </a:ext>
            </a:extLst>
          </p:cNvPr>
          <p:cNvSpPr>
            <a:spLocks noGrp="1"/>
          </p:cNvSpPr>
          <p:nvPr>
            <p:ph sz="quarter" idx="35"/>
          </p:nvPr>
        </p:nvSpPr>
        <p:spPr/>
        <p:txBody>
          <a:bodyPr/>
          <a:lstStyle/>
          <a:p>
            <a:r>
              <a:rPr lang="en-US" dirty="0"/>
              <a:t>Hall, Edward T. (1966). The Hidden Dimension. Anchor Books. ISBN 978-0-385-08476-5.</a:t>
            </a:r>
            <a:endParaRPr lang="de-DE" dirty="0"/>
          </a:p>
        </p:txBody>
      </p:sp>
      <p:sp>
        <p:nvSpPr>
          <p:cNvPr id="7" name="Ellipse 6">
            <a:extLst>
              <a:ext uri="{FF2B5EF4-FFF2-40B4-BE49-F238E27FC236}">
                <a16:creationId xmlns:a16="http://schemas.microsoft.com/office/drawing/2014/main" id="{E1581367-553D-DFA1-0E08-1B4564B29177}"/>
              </a:ext>
            </a:extLst>
          </p:cNvPr>
          <p:cNvSpPr/>
          <p:nvPr/>
        </p:nvSpPr>
        <p:spPr>
          <a:xfrm>
            <a:off x="7521259" y="1101725"/>
            <a:ext cx="4577866" cy="4581526"/>
          </a:xfrm>
          <a:prstGeom prst="ellipse">
            <a:avLst/>
          </a:prstGeom>
          <a:solidFill>
            <a:schemeClr val="accent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8" name="Textfeld 7">
            <a:extLst>
              <a:ext uri="{FF2B5EF4-FFF2-40B4-BE49-F238E27FC236}">
                <a16:creationId xmlns:a16="http://schemas.microsoft.com/office/drawing/2014/main" id="{32180ED0-3FCC-BE6B-A893-F20CDE84B8AB}"/>
              </a:ext>
            </a:extLst>
          </p:cNvPr>
          <p:cNvSpPr txBox="1"/>
          <p:nvPr/>
        </p:nvSpPr>
        <p:spPr>
          <a:xfrm>
            <a:off x="9396223" y="4771605"/>
            <a:ext cx="836941" cy="276999"/>
          </a:xfrm>
          <a:prstGeom prst="rect">
            <a:avLst/>
          </a:prstGeom>
          <a:solidFill>
            <a:schemeClr val="bg1"/>
          </a:solidFill>
        </p:spPr>
        <p:txBody>
          <a:bodyPr wrap="square">
            <a:spAutoFit/>
          </a:bodyPr>
          <a:lstStyle/>
          <a:p>
            <a:pPr algn="ctr"/>
            <a:r>
              <a:rPr lang="en-US" sz="1200" b="1" dirty="0"/>
              <a:t>3.7 m</a:t>
            </a:r>
            <a:endParaRPr lang="de-DE" sz="1200" b="1" dirty="0"/>
          </a:p>
        </p:txBody>
      </p:sp>
      <p:sp>
        <p:nvSpPr>
          <p:cNvPr id="9" name="Ellipse 8">
            <a:extLst>
              <a:ext uri="{FF2B5EF4-FFF2-40B4-BE49-F238E27FC236}">
                <a16:creationId xmlns:a16="http://schemas.microsoft.com/office/drawing/2014/main" id="{F1D1E409-F017-5939-0AC8-B667B7194C26}"/>
              </a:ext>
            </a:extLst>
          </p:cNvPr>
          <p:cNvSpPr/>
          <p:nvPr/>
        </p:nvSpPr>
        <p:spPr>
          <a:xfrm>
            <a:off x="8384169" y="1965324"/>
            <a:ext cx="2852046" cy="2854326"/>
          </a:xfrm>
          <a:prstGeom prst="ellipse">
            <a:avLst/>
          </a:prstGeom>
          <a:solidFill>
            <a:srgbClr val="E6AF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0" name="Textfeld 9">
            <a:extLst>
              <a:ext uri="{FF2B5EF4-FFF2-40B4-BE49-F238E27FC236}">
                <a16:creationId xmlns:a16="http://schemas.microsoft.com/office/drawing/2014/main" id="{72515976-40AA-BE46-53D3-042FB6D596E0}"/>
              </a:ext>
            </a:extLst>
          </p:cNvPr>
          <p:cNvSpPr txBox="1"/>
          <p:nvPr/>
        </p:nvSpPr>
        <p:spPr>
          <a:xfrm>
            <a:off x="9396223" y="3954375"/>
            <a:ext cx="836941" cy="276999"/>
          </a:xfrm>
          <a:prstGeom prst="rect">
            <a:avLst/>
          </a:prstGeom>
          <a:solidFill>
            <a:schemeClr val="bg1"/>
          </a:solidFill>
        </p:spPr>
        <p:txBody>
          <a:bodyPr wrap="square">
            <a:spAutoFit/>
          </a:bodyPr>
          <a:lstStyle/>
          <a:p>
            <a:pPr algn="ctr"/>
            <a:r>
              <a:rPr lang="en-US" sz="1200" b="1" dirty="0"/>
              <a:t>1.2 m</a:t>
            </a:r>
            <a:endParaRPr lang="de-DE" sz="1200" b="1" dirty="0"/>
          </a:p>
        </p:txBody>
      </p:sp>
      <p:sp>
        <p:nvSpPr>
          <p:cNvPr id="11" name="Ellipse 10">
            <a:extLst>
              <a:ext uri="{FF2B5EF4-FFF2-40B4-BE49-F238E27FC236}">
                <a16:creationId xmlns:a16="http://schemas.microsoft.com/office/drawing/2014/main" id="{E11412FB-63E2-DAE6-300B-3401CF22831B}"/>
              </a:ext>
            </a:extLst>
          </p:cNvPr>
          <p:cNvSpPr/>
          <p:nvPr/>
        </p:nvSpPr>
        <p:spPr>
          <a:xfrm>
            <a:off x="9200034" y="2777363"/>
            <a:ext cx="1245600" cy="1246596"/>
          </a:xfrm>
          <a:prstGeom prst="ellipse">
            <a:avLst/>
          </a:prstGeom>
          <a:solidFill>
            <a:schemeClr val="accent4"/>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cxnSp>
        <p:nvCxnSpPr>
          <p:cNvPr id="12" name="Gerader Verbinder 11">
            <a:extLst>
              <a:ext uri="{FF2B5EF4-FFF2-40B4-BE49-F238E27FC236}">
                <a16:creationId xmlns:a16="http://schemas.microsoft.com/office/drawing/2014/main" id="{49948715-B633-B0B5-0B66-707FCBB7B1F0}"/>
              </a:ext>
            </a:extLst>
          </p:cNvPr>
          <p:cNvCxnSpPr>
            <a:cxnSpLocks/>
          </p:cNvCxnSpPr>
          <p:nvPr/>
        </p:nvCxnSpPr>
        <p:spPr>
          <a:xfrm>
            <a:off x="4247048" y="1624760"/>
            <a:ext cx="268274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Gerader Verbinder 12">
            <a:extLst>
              <a:ext uri="{FF2B5EF4-FFF2-40B4-BE49-F238E27FC236}">
                <a16:creationId xmlns:a16="http://schemas.microsoft.com/office/drawing/2014/main" id="{6E9AEA9F-2BFD-2602-E6FE-9C528D0259B3}"/>
              </a:ext>
            </a:extLst>
          </p:cNvPr>
          <p:cNvCxnSpPr>
            <a:cxnSpLocks/>
          </p:cNvCxnSpPr>
          <p:nvPr/>
        </p:nvCxnSpPr>
        <p:spPr>
          <a:xfrm>
            <a:off x="4760926" y="2697858"/>
            <a:ext cx="216886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Gerader Verbinder 13">
            <a:extLst>
              <a:ext uri="{FF2B5EF4-FFF2-40B4-BE49-F238E27FC236}">
                <a16:creationId xmlns:a16="http://schemas.microsoft.com/office/drawing/2014/main" id="{4000B17D-55D1-BAEB-8635-5F98DF27226A}"/>
              </a:ext>
            </a:extLst>
          </p:cNvPr>
          <p:cNvCxnSpPr>
            <a:cxnSpLocks/>
          </p:cNvCxnSpPr>
          <p:nvPr/>
        </p:nvCxnSpPr>
        <p:spPr>
          <a:xfrm>
            <a:off x="4383074" y="3757101"/>
            <a:ext cx="254671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Gerader Verbinder 14">
            <a:extLst>
              <a:ext uri="{FF2B5EF4-FFF2-40B4-BE49-F238E27FC236}">
                <a16:creationId xmlns:a16="http://schemas.microsoft.com/office/drawing/2014/main" id="{E9B5056D-E673-3E1A-AF12-40838E275241}"/>
              </a:ext>
            </a:extLst>
          </p:cNvPr>
          <p:cNvCxnSpPr>
            <a:cxnSpLocks/>
          </p:cNvCxnSpPr>
          <p:nvPr/>
        </p:nvCxnSpPr>
        <p:spPr>
          <a:xfrm>
            <a:off x="4656138" y="4819650"/>
            <a:ext cx="227365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Gerader Verbinder 15">
            <a:extLst>
              <a:ext uri="{FF2B5EF4-FFF2-40B4-BE49-F238E27FC236}">
                <a16:creationId xmlns:a16="http://schemas.microsoft.com/office/drawing/2014/main" id="{A105A0AC-BB4E-E3FA-0F93-74437FD0966A}"/>
              </a:ext>
            </a:extLst>
          </p:cNvPr>
          <p:cNvCxnSpPr>
            <a:cxnSpLocks/>
          </p:cNvCxnSpPr>
          <p:nvPr/>
        </p:nvCxnSpPr>
        <p:spPr>
          <a:xfrm>
            <a:off x="6929792" y="2694553"/>
            <a:ext cx="2458291" cy="65535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Gerader Verbinder 16">
            <a:extLst>
              <a:ext uri="{FF2B5EF4-FFF2-40B4-BE49-F238E27FC236}">
                <a16:creationId xmlns:a16="http://schemas.microsoft.com/office/drawing/2014/main" id="{D67340CE-92C7-7010-3CC6-9D7F4829B438}"/>
              </a:ext>
            </a:extLst>
          </p:cNvPr>
          <p:cNvCxnSpPr>
            <a:cxnSpLocks/>
          </p:cNvCxnSpPr>
          <p:nvPr/>
        </p:nvCxnSpPr>
        <p:spPr>
          <a:xfrm flipV="1">
            <a:off x="6929792" y="3566916"/>
            <a:ext cx="1919484" cy="190185"/>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0A46609D-C876-1F3A-6D09-37A4E2187A41}"/>
              </a:ext>
            </a:extLst>
          </p:cNvPr>
          <p:cNvCxnSpPr>
            <a:cxnSpLocks/>
          </p:cNvCxnSpPr>
          <p:nvPr/>
        </p:nvCxnSpPr>
        <p:spPr>
          <a:xfrm flipH="1">
            <a:off x="6929792" y="4133851"/>
            <a:ext cx="1337593" cy="68579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extfeld 18">
            <a:extLst>
              <a:ext uri="{FF2B5EF4-FFF2-40B4-BE49-F238E27FC236}">
                <a16:creationId xmlns:a16="http://schemas.microsoft.com/office/drawing/2014/main" id="{117A3C1D-9BE6-FAB2-91A2-52C4F7E52464}"/>
              </a:ext>
            </a:extLst>
          </p:cNvPr>
          <p:cNvSpPr txBox="1"/>
          <p:nvPr/>
        </p:nvSpPr>
        <p:spPr>
          <a:xfrm>
            <a:off x="9396223" y="3626775"/>
            <a:ext cx="836941" cy="276999"/>
          </a:xfrm>
          <a:prstGeom prst="rect">
            <a:avLst/>
          </a:prstGeom>
          <a:solidFill>
            <a:schemeClr val="bg1"/>
          </a:solidFill>
        </p:spPr>
        <p:txBody>
          <a:bodyPr wrap="square">
            <a:spAutoFit/>
          </a:bodyPr>
          <a:lstStyle/>
          <a:p>
            <a:pPr algn="ctr"/>
            <a:r>
              <a:rPr lang="en-US" sz="1200" b="1" dirty="0"/>
              <a:t>46 cm</a:t>
            </a:r>
            <a:endParaRPr lang="de-DE" sz="1200" b="1" dirty="0"/>
          </a:p>
        </p:txBody>
      </p:sp>
      <p:sp>
        <p:nvSpPr>
          <p:cNvPr id="20" name="Ellipse 19">
            <a:extLst>
              <a:ext uri="{FF2B5EF4-FFF2-40B4-BE49-F238E27FC236}">
                <a16:creationId xmlns:a16="http://schemas.microsoft.com/office/drawing/2014/main" id="{94EADE81-25E9-6546-BA74-4EA44982DA7E}"/>
              </a:ext>
            </a:extLst>
          </p:cNvPr>
          <p:cNvSpPr/>
          <p:nvPr/>
        </p:nvSpPr>
        <p:spPr>
          <a:xfrm>
            <a:off x="9530287" y="3115318"/>
            <a:ext cx="559810" cy="555626"/>
          </a:xfrm>
          <a:prstGeom prst="ellipse">
            <a:avLst/>
          </a:prstGeom>
          <a:solidFill>
            <a:schemeClr val="accent3"/>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1" name="Flussdiagramm: Grenzstelle 20">
            <a:extLst>
              <a:ext uri="{FF2B5EF4-FFF2-40B4-BE49-F238E27FC236}">
                <a16:creationId xmlns:a16="http://schemas.microsoft.com/office/drawing/2014/main" id="{55867EC2-900D-6A5B-9AED-28B178953499}"/>
              </a:ext>
            </a:extLst>
          </p:cNvPr>
          <p:cNvSpPr/>
          <p:nvPr/>
        </p:nvSpPr>
        <p:spPr>
          <a:xfrm>
            <a:off x="9645650" y="3349903"/>
            <a:ext cx="330200" cy="102132"/>
          </a:xfrm>
          <a:prstGeom prst="flowChartTerminator">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2" name="Ellipse 21">
            <a:extLst>
              <a:ext uri="{FF2B5EF4-FFF2-40B4-BE49-F238E27FC236}">
                <a16:creationId xmlns:a16="http://schemas.microsoft.com/office/drawing/2014/main" id="{4DF196B9-F700-3EE9-60EB-F2C627FF4195}"/>
              </a:ext>
            </a:extLst>
          </p:cNvPr>
          <p:cNvSpPr/>
          <p:nvPr/>
        </p:nvSpPr>
        <p:spPr>
          <a:xfrm>
            <a:off x="9729771" y="3320240"/>
            <a:ext cx="160842" cy="160842"/>
          </a:xfrm>
          <a:prstGeom prst="ellipse">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cxnSp>
        <p:nvCxnSpPr>
          <p:cNvPr id="23" name="Gerader Verbinder 22">
            <a:extLst>
              <a:ext uri="{FF2B5EF4-FFF2-40B4-BE49-F238E27FC236}">
                <a16:creationId xmlns:a16="http://schemas.microsoft.com/office/drawing/2014/main" id="{09399916-2473-2BE0-F615-71EF188E3CB6}"/>
              </a:ext>
            </a:extLst>
          </p:cNvPr>
          <p:cNvCxnSpPr>
            <a:cxnSpLocks/>
          </p:cNvCxnSpPr>
          <p:nvPr/>
        </p:nvCxnSpPr>
        <p:spPr>
          <a:xfrm flipH="1" flipV="1">
            <a:off x="6929792" y="1624760"/>
            <a:ext cx="2880400" cy="161323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889144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F9D38F3-98E2-666B-8E48-9F08101BC590}"/>
              </a:ext>
            </a:extLst>
          </p:cNvPr>
          <p:cNvSpPr>
            <a:spLocks noGrp="1"/>
          </p:cNvSpPr>
          <p:nvPr>
            <p:ph type="title"/>
          </p:nvPr>
        </p:nvSpPr>
        <p:spPr/>
        <p:txBody>
          <a:bodyPr/>
          <a:lstStyle/>
          <a:p>
            <a:r>
              <a:rPr lang="de-DE" dirty="0" err="1"/>
              <a:t>Modalities</a:t>
            </a:r>
            <a:r>
              <a:rPr lang="de-DE" dirty="0"/>
              <a:t>/</a:t>
            </a:r>
            <a:r>
              <a:rPr lang="de-DE" dirty="0" err="1"/>
              <a:t>Cues</a:t>
            </a:r>
            <a:r>
              <a:rPr lang="de-DE" dirty="0"/>
              <a:t> </a:t>
            </a:r>
            <a:r>
              <a:rPr lang="de-DE" dirty="0" err="1"/>
              <a:t>of</a:t>
            </a:r>
            <a:r>
              <a:rPr lang="de-DE" dirty="0"/>
              <a:t> Behavioral Coding</a:t>
            </a:r>
          </a:p>
        </p:txBody>
      </p:sp>
      <p:sp>
        <p:nvSpPr>
          <p:cNvPr id="3" name="Fußzeilenplatzhalter 2">
            <a:extLst>
              <a:ext uri="{FF2B5EF4-FFF2-40B4-BE49-F238E27FC236}">
                <a16:creationId xmlns:a16="http://schemas.microsoft.com/office/drawing/2014/main" id="{A08CC987-2B2D-A1AB-22A8-B687CB2EBC1F}"/>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453440FB-A5BE-7B5E-88C2-EF80AB98ED10}"/>
              </a:ext>
            </a:extLst>
          </p:cNvPr>
          <p:cNvSpPr>
            <a:spLocks noGrp="1"/>
          </p:cNvSpPr>
          <p:nvPr>
            <p:ph type="sldNum" sz="quarter" idx="33"/>
          </p:nvPr>
        </p:nvSpPr>
        <p:spPr/>
        <p:txBody>
          <a:bodyPr/>
          <a:lstStyle/>
          <a:p>
            <a:fld id="{BA24374A-C3A8-471A-8837-3FC31668ABE5}" type="slidenum">
              <a:rPr lang="de-DE" smtClean="0"/>
              <a:pPr/>
              <a:t>58</a:t>
            </a:fld>
            <a:endParaRPr lang="de-DE" dirty="0"/>
          </a:p>
        </p:txBody>
      </p:sp>
      <p:sp>
        <p:nvSpPr>
          <p:cNvPr id="22" name="Textplatzhalter 21">
            <a:extLst>
              <a:ext uri="{FF2B5EF4-FFF2-40B4-BE49-F238E27FC236}">
                <a16:creationId xmlns:a16="http://schemas.microsoft.com/office/drawing/2014/main" id="{4692B9F5-3F66-C545-5B42-EE1A67447800}"/>
              </a:ext>
            </a:extLst>
          </p:cNvPr>
          <p:cNvSpPr>
            <a:spLocks noGrp="1"/>
          </p:cNvSpPr>
          <p:nvPr>
            <p:ph type="body" sz="quarter" idx="21"/>
          </p:nvPr>
        </p:nvSpPr>
        <p:spPr/>
        <p:txBody>
          <a:bodyPr/>
          <a:lstStyle/>
          <a:p>
            <a:r>
              <a:rPr lang="de-DE" sz="1400" dirty="0"/>
              <a:t>Interactions in Virtual Spaces</a:t>
            </a:r>
            <a:endParaRPr lang="de-DE" dirty="0"/>
          </a:p>
        </p:txBody>
      </p:sp>
      <p:sp>
        <p:nvSpPr>
          <p:cNvPr id="6" name="Textplatzhalter 5">
            <a:extLst>
              <a:ext uri="{FF2B5EF4-FFF2-40B4-BE49-F238E27FC236}">
                <a16:creationId xmlns:a16="http://schemas.microsoft.com/office/drawing/2014/main" id="{C5F94222-B6DD-969D-1BF5-4570C32475D3}"/>
              </a:ext>
            </a:extLst>
          </p:cNvPr>
          <p:cNvSpPr>
            <a:spLocks noGrp="1"/>
          </p:cNvSpPr>
          <p:nvPr>
            <p:ph type="body" sz="quarter" idx="34"/>
          </p:nvPr>
        </p:nvSpPr>
        <p:spPr/>
        <p:txBody>
          <a:bodyPr>
            <a:normAutofit fontScale="85000" lnSpcReduction="20000"/>
          </a:bodyPr>
          <a:lstStyle/>
          <a:p>
            <a:pPr marL="490950" indent="-457200">
              <a:buFont typeface="+mj-lt"/>
              <a:buAutoNum type="arabicPeriod"/>
            </a:pPr>
            <a:r>
              <a:rPr lang="de-DE" b="1" dirty="0" err="1">
                <a:solidFill>
                  <a:schemeClr val="accent1"/>
                </a:solidFill>
              </a:rPr>
              <a:t>Tactile</a:t>
            </a:r>
            <a:r>
              <a:rPr lang="de-DE" b="1" dirty="0">
                <a:solidFill>
                  <a:schemeClr val="accent1"/>
                </a:solidFill>
              </a:rPr>
              <a:t> &amp; </a:t>
            </a:r>
            <a:r>
              <a:rPr lang="de-DE" b="1" dirty="0" err="1">
                <a:solidFill>
                  <a:schemeClr val="accent1"/>
                </a:solidFill>
              </a:rPr>
              <a:t>Haptic</a:t>
            </a:r>
            <a:r>
              <a:rPr lang="de-DE" b="1" dirty="0">
                <a:solidFill>
                  <a:schemeClr val="accent1"/>
                </a:solidFill>
              </a:rPr>
              <a:t> Codes</a:t>
            </a:r>
          </a:p>
          <a:p>
            <a:pPr lvl="1">
              <a:buFont typeface="Arial" panose="020B0604020202020204" pitchFamily="34" charset="0"/>
              <a:buChar char="•"/>
            </a:pPr>
            <a:r>
              <a:rPr lang="en-US" b="0" i="0" dirty="0">
                <a:solidFill>
                  <a:srgbClr val="202122"/>
                </a:solidFill>
                <a:effectLst/>
                <a:latin typeface="Arial" panose="020B0604020202020204" pitchFamily="34" charset="0"/>
              </a:rPr>
              <a:t>how individuals are touching each other</a:t>
            </a:r>
            <a:endParaRPr lang="de-DE" dirty="0"/>
          </a:p>
          <a:p>
            <a:pPr marL="490950" indent="-457200">
              <a:buFont typeface="+mj-lt"/>
              <a:buAutoNum type="arabicPeriod"/>
            </a:pPr>
            <a:r>
              <a:rPr lang="de-DE" b="1" dirty="0">
                <a:solidFill>
                  <a:schemeClr val="accent1"/>
                </a:solidFill>
              </a:rPr>
              <a:t>Thermal Codes</a:t>
            </a:r>
          </a:p>
          <a:p>
            <a:pPr lvl="1">
              <a:buFont typeface="Arial" panose="020B0604020202020204" pitchFamily="34" charset="0"/>
              <a:buChar char="•"/>
            </a:pPr>
            <a:r>
              <a:rPr lang="de-DE" b="0" i="0" dirty="0" err="1">
                <a:solidFill>
                  <a:srgbClr val="202122"/>
                </a:solidFill>
                <a:effectLst/>
                <a:latin typeface="Arial" panose="020B0604020202020204" pitchFamily="34" charset="0"/>
              </a:rPr>
              <a:t>the</a:t>
            </a:r>
            <a:r>
              <a:rPr lang="de-DE" b="0" i="0" dirty="0">
                <a:solidFill>
                  <a:srgbClr val="202122"/>
                </a:solidFill>
                <a:effectLst/>
                <a:latin typeface="Arial" panose="020B0604020202020204" pitchFamily="34" charset="0"/>
              </a:rPr>
              <a:t> </a:t>
            </a:r>
            <a:r>
              <a:rPr lang="de-DE" b="0" i="0" dirty="0" err="1">
                <a:solidFill>
                  <a:srgbClr val="202122"/>
                </a:solidFill>
                <a:effectLst/>
                <a:latin typeface="Arial" panose="020B0604020202020204" pitchFamily="34" charset="0"/>
              </a:rPr>
              <a:t>amount</a:t>
            </a:r>
            <a:r>
              <a:rPr lang="de-DE" b="0" i="0" dirty="0">
                <a:solidFill>
                  <a:srgbClr val="202122"/>
                </a:solidFill>
                <a:effectLst/>
                <a:latin typeface="Arial" panose="020B0604020202020204" pitchFamily="34" charset="0"/>
              </a:rPr>
              <a:t> </a:t>
            </a:r>
            <a:r>
              <a:rPr lang="de-DE" b="0" i="0" dirty="0" err="1">
                <a:solidFill>
                  <a:srgbClr val="202122"/>
                </a:solidFill>
                <a:effectLst/>
                <a:latin typeface="Arial" panose="020B0604020202020204" pitchFamily="34" charset="0"/>
              </a:rPr>
              <a:t>of</a:t>
            </a:r>
            <a:r>
              <a:rPr lang="de-DE" b="0" i="0" dirty="0">
                <a:solidFill>
                  <a:srgbClr val="202122"/>
                </a:solidFill>
                <a:effectLst/>
                <a:latin typeface="Arial" panose="020B0604020202020204" pitchFamily="34" charset="0"/>
              </a:rPr>
              <a:t> </a:t>
            </a:r>
            <a:r>
              <a:rPr lang="de-DE" b="0" i="0" dirty="0" err="1">
                <a:solidFill>
                  <a:srgbClr val="202122"/>
                </a:solidFill>
                <a:effectLst/>
                <a:latin typeface="Arial" panose="020B0604020202020204" pitchFamily="34" charset="0"/>
              </a:rPr>
              <a:t>body</a:t>
            </a:r>
            <a:r>
              <a:rPr lang="de-DE" b="0" i="0" dirty="0">
                <a:solidFill>
                  <a:srgbClr val="202122"/>
                </a:solidFill>
                <a:effectLst/>
                <a:latin typeface="Arial" panose="020B0604020202020204" pitchFamily="34" charset="0"/>
              </a:rPr>
              <a:t> </a:t>
            </a:r>
            <a:r>
              <a:rPr lang="de-DE" b="0" i="0" dirty="0" err="1">
                <a:solidFill>
                  <a:srgbClr val="202122"/>
                </a:solidFill>
                <a:effectLst/>
                <a:latin typeface="Arial" panose="020B0604020202020204" pitchFamily="34" charset="0"/>
              </a:rPr>
              <a:t>heat</a:t>
            </a:r>
            <a:endParaRPr lang="de-DE" dirty="0"/>
          </a:p>
          <a:p>
            <a:pPr marL="490950" indent="-457200">
              <a:buFont typeface="+mj-lt"/>
              <a:buAutoNum type="arabicPeriod"/>
            </a:pPr>
            <a:r>
              <a:rPr lang="de-DE" b="1" dirty="0" err="1">
                <a:solidFill>
                  <a:schemeClr val="accent1"/>
                </a:solidFill>
              </a:rPr>
              <a:t>Olfactory</a:t>
            </a:r>
            <a:r>
              <a:rPr lang="de-DE" b="1" dirty="0">
                <a:solidFill>
                  <a:schemeClr val="accent1"/>
                </a:solidFill>
              </a:rPr>
              <a:t> Codes</a:t>
            </a:r>
          </a:p>
          <a:p>
            <a:pPr lvl="1">
              <a:buFont typeface="Arial" panose="020B0604020202020204" pitchFamily="34" charset="0"/>
              <a:buChar char="•"/>
            </a:pPr>
            <a:r>
              <a:rPr lang="en-US" dirty="0"/>
              <a:t>kind and degree of odor </a:t>
            </a:r>
            <a:endParaRPr lang="de-DE" dirty="0"/>
          </a:p>
          <a:p>
            <a:pPr marL="490950" indent="-457200">
              <a:buFont typeface="+mj-lt"/>
              <a:buAutoNum type="arabicPeriod"/>
            </a:pPr>
            <a:r>
              <a:rPr lang="de-DE" b="1" dirty="0" err="1">
                <a:solidFill>
                  <a:schemeClr val="accent1"/>
                </a:solidFill>
              </a:rPr>
              <a:t>Kinesthetic</a:t>
            </a:r>
            <a:r>
              <a:rPr lang="de-DE" b="1" dirty="0">
                <a:solidFill>
                  <a:schemeClr val="accent1"/>
                </a:solidFill>
              </a:rPr>
              <a:t> Codes</a:t>
            </a:r>
          </a:p>
          <a:p>
            <a:pPr lvl="1">
              <a:buFont typeface="Arial" panose="020B0604020202020204" pitchFamily="34" charset="0"/>
              <a:buChar char="•"/>
            </a:pPr>
            <a:r>
              <a:rPr lang="de-DE" dirty="0" err="1"/>
              <a:t>kind</a:t>
            </a:r>
            <a:r>
              <a:rPr lang="de-DE" dirty="0"/>
              <a:t> and </a:t>
            </a:r>
            <a:r>
              <a:rPr lang="de-DE" dirty="0" err="1"/>
              <a:t>degree</a:t>
            </a:r>
            <a:r>
              <a:rPr lang="de-DE" dirty="0"/>
              <a:t> </a:t>
            </a:r>
            <a:r>
              <a:rPr lang="de-DE" dirty="0" err="1"/>
              <a:t>of</a:t>
            </a:r>
            <a:r>
              <a:rPr lang="de-DE" dirty="0"/>
              <a:t> </a:t>
            </a:r>
            <a:r>
              <a:rPr lang="de-DE" dirty="0" err="1"/>
              <a:t>body</a:t>
            </a:r>
            <a:r>
              <a:rPr lang="de-DE" dirty="0"/>
              <a:t> </a:t>
            </a:r>
            <a:r>
              <a:rPr lang="de-DE" dirty="0" err="1"/>
              <a:t>language</a:t>
            </a:r>
            <a:r>
              <a:rPr lang="de-DE" dirty="0"/>
              <a:t> and </a:t>
            </a:r>
            <a:r>
              <a:rPr lang="de-DE" dirty="0" err="1"/>
              <a:t>facial</a:t>
            </a:r>
            <a:r>
              <a:rPr lang="de-DE" dirty="0"/>
              <a:t> </a:t>
            </a:r>
            <a:r>
              <a:rPr lang="de-DE" dirty="0" err="1"/>
              <a:t>expreesions</a:t>
            </a:r>
            <a:endParaRPr lang="de-DE" dirty="0"/>
          </a:p>
          <a:p>
            <a:pPr marL="490950" indent="-457200">
              <a:buFont typeface="+mj-lt"/>
              <a:buAutoNum type="arabicPeriod"/>
            </a:pPr>
            <a:r>
              <a:rPr lang="de-DE" b="1" dirty="0">
                <a:solidFill>
                  <a:schemeClr val="accent1"/>
                </a:solidFill>
              </a:rPr>
              <a:t>Voice &amp; Sound Codes</a:t>
            </a:r>
          </a:p>
          <a:p>
            <a:pPr lvl="1">
              <a:buFont typeface="Arial" panose="020B0604020202020204" pitchFamily="34" charset="0"/>
              <a:buChar char="•"/>
            </a:pPr>
            <a:r>
              <a:rPr lang="de-DE" dirty="0" err="1"/>
              <a:t>speech</a:t>
            </a:r>
            <a:r>
              <a:rPr lang="de-DE" dirty="0"/>
              <a:t> and </a:t>
            </a:r>
            <a:r>
              <a:rPr lang="de-DE" dirty="0" err="1"/>
              <a:t>vocal</a:t>
            </a:r>
            <a:r>
              <a:rPr lang="de-DE" dirty="0"/>
              <a:t> </a:t>
            </a:r>
            <a:r>
              <a:rPr lang="de-DE" dirty="0" err="1"/>
              <a:t>effort</a:t>
            </a:r>
            <a:endParaRPr lang="de-DE" dirty="0"/>
          </a:p>
          <a:p>
            <a:pPr marL="490950" indent="-457200">
              <a:buFont typeface="+mj-lt"/>
              <a:buAutoNum type="arabicPeriod"/>
            </a:pPr>
            <a:r>
              <a:rPr lang="de-DE" b="1" dirty="0">
                <a:solidFill>
                  <a:schemeClr val="accent1"/>
                </a:solidFill>
              </a:rPr>
              <a:t>Visual Codes</a:t>
            </a:r>
          </a:p>
          <a:p>
            <a:pPr lvl="1">
              <a:buFont typeface="Arial" panose="020B0604020202020204" pitchFamily="34" charset="0"/>
              <a:buChar char="•"/>
            </a:pPr>
            <a:r>
              <a:rPr lang="de-DE" dirty="0"/>
              <a:t>external </a:t>
            </a:r>
            <a:r>
              <a:rPr lang="de-DE" dirty="0" err="1"/>
              <a:t>appearance</a:t>
            </a:r>
            <a:r>
              <a:rPr lang="de-DE" dirty="0"/>
              <a:t>, </a:t>
            </a:r>
            <a:r>
              <a:rPr lang="de-DE" dirty="0" err="1"/>
              <a:t>eye</a:t>
            </a:r>
            <a:r>
              <a:rPr lang="de-DE" dirty="0"/>
              <a:t> </a:t>
            </a:r>
            <a:r>
              <a:rPr lang="de-DE" dirty="0" err="1"/>
              <a:t>contact</a:t>
            </a:r>
            <a:endParaRPr lang="de-DE" dirty="0"/>
          </a:p>
        </p:txBody>
      </p:sp>
      <p:sp>
        <p:nvSpPr>
          <p:cNvPr id="23" name="Inhaltsplatzhalter 22">
            <a:extLst>
              <a:ext uri="{FF2B5EF4-FFF2-40B4-BE49-F238E27FC236}">
                <a16:creationId xmlns:a16="http://schemas.microsoft.com/office/drawing/2014/main" id="{66CBB1ED-EC89-9870-A352-A33351F6A7C4}"/>
              </a:ext>
            </a:extLst>
          </p:cNvPr>
          <p:cNvSpPr>
            <a:spLocks noGrp="1"/>
          </p:cNvSpPr>
          <p:nvPr>
            <p:ph sz="quarter" idx="35"/>
          </p:nvPr>
        </p:nvSpPr>
        <p:spPr/>
        <p:txBody>
          <a:bodyPr/>
          <a:lstStyle/>
          <a:p>
            <a:r>
              <a:rPr lang="en-US" dirty="0"/>
              <a:t>Hall, Edward T. (1966). The Hidden Dimension. Anchor Books. ISBN 978-0-385-08476-5.</a:t>
            </a:r>
            <a:endParaRPr lang="de-DE" dirty="0"/>
          </a:p>
          <a:p>
            <a:endParaRPr lang="de-DE" dirty="0"/>
          </a:p>
        </p:txBody>
      </p:sp>
      <p:grpSp>
        <p:nvGrpSpPr>
          <p:cNvPr id="7" name="Gruppieren 6">
            <a:extLst>
              <a:ext uri="{FF2B5EF4-FFF2-40B4-BE49-F238E27FC236}">
                <a16:creationId xmlns:a16="http://schemas.microsoft.com/office/drawing/2014/main" id="{C52C1709-0916-6D69-29B2-E130F023BFC4}"/>
              </a:ext>
            </a:extLst>
          </p:cNvPr>
          <p:cNvGrpSpPr/>
          <p:nvPr/>
        </p:nvGrpSpPr>
        <p:grpSpPr>
          <a:xfrm>
            <a:off x="7557062" y="1109898"/>
            <a:ext cx="4577866" cy="4581526"/>
            <a:chOff x="7557062" y="1109898"/>
            <a:chExt cx="4577866" cy="4581526"/>
          </a:xfrm>
        </p:grpSpPr>
        <p:sp>
          <p:nvSpPr>
            <p:cNvPr id="8" name="Ellipse 7">
              <a:extLst>
                <a:ext uri="{FF2B5EF4-FFF2-40B4-BE49-F238E27FC236}">
                  <a16:creationId xmlns:a16="http://schemas.microsoft.com/office/drawing/2014/main" id="{38887BE0-C951-5AA3-9528-950374D0A7FB}"/>
                </a:ext>
              </a:extLst>
            </p:cNvPr>
            <p:cNvSpPr/>
            <p:nvPr/>
          </p:nvSpPr>
          <p:spPr>
            <a:xfrm>
              <a:off x="7557062" y="1109898"/>
              <a:ext cx="4577866" cy="4581526"/>
            </a:xfrm>
            <a:prstGeom prst="ellips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9" name="Ellipse 8">
              <a:extLst>
                <a:ext uri="{FF2B5EF4-FFF2-40B4-BE49-F238E27FC236}">
                  <a16:creationId xmlns:a16="http://schemas.microsoft.com/office/drawing/2014/main" id="{6CF34EB4-20E8-F86F-DA57-4A0A719E2847}"/>
                </a:ext>
              </a:extLst>
            </p:cNvPr>
            <p:cNvSpPr/>
            <p:nvPr/>
          </p:nvSpPr>
          <p:spPr>
            <a:xfrm>
              <a:off x="8384169" y="1965324"/>
              <a:ext cx="2852046" cy="2854326"/>
            </a:xfrm>
            <a:prstGeom prst="ellips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0" name="Ellipse 9">
              <a:extLst>
                <a:ext uri="{FF2B5EF4-FFF2-40B4-BE49-F238E27FC236}">
                  <a16:creationId xmlns:a16="http://schemas.microsoft.com/office/drawing/2014/main" id="{C6EA6755-E818-55A3-328A-8F0592EC678E}"/>
                </a:ext>
              </a:extLst>
            </p:cNvPr>
            <p:cNvSpPr/>
            <p:nvPr/>
          </p:nvSpPr>
          <p:spPr>
            <a:xfrm>
              <a:off x="9200034" y="2777363"/>
              <a:ext cx="1245600" cy="1246596"/>
            </a:xfrm>
            <a:prstGeom prst="ellips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1" name="Ellipse 10">
              <a:extLst>
                <a:ext uri="{FF2B5EF4-FFF2-40B4-BE49-F238E27FC236}">
                  <a16:creationId xmlns:a16="http://schemas.microsoft.com/office/drawing/2014/main" id="{BD4F23A9-B075-39C5-377C-24E93DD328B2}"/>
                </a:ext>
              </a:extLst>
            </p:cNvPr>
            <p:cNvSpPr/>
            <p:nvPr/>
          </p:nvSpPr>
          <p:spPr>
            <a:xfrm>
              <a:off x="9530287" y="3115318"/>
              <a:ext cx="559810" cy="555626"/>
            </a:xfrm>
            <a:prstGeom prst="ellips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nvGrpSpPr>
            <p:cNvPr id="12" name="Gruppieren 11">
              <a:extLst>
                <a:ext uri="{FF2B5EF4-FFF2-40B4-BE49-F238E27FC236}">
                  <a16:creationId xmlns:a16="http://schemas.microsoft.com/office/drawing/2014/main" id="{679C16A4-A02F-293D-BBFE-517E9CBF6083}"/>
                </a:ext>
              </a:extLst>
            </p:cNvPr>
            <p:cNvGrpSpPr/>
            <p:nvPr/>
          </p:nvGrpSpPr>
          <p:grpSpPr>
            <a:xfrm>
              <a:off x="9645650" y="3320240"/>
              <a:ext cx="330200" cy="160842"/>
              <a:chOff x="9298781" y="3151279"/>
              <a:chExt cx="1023938" cy="498764"/>
            </a:xfrm>
          </p:grpSpPr>
          <p:sp>
            <p:nvSpPr>
              <p:cNvPr id="13" name="Flussdiagramm: Grenzstelle 12">
                <a:extLst>
                  <a:ext uri="{FF2B5EF4-FFF2-40B4-BE49-F238E27FC236}">
                    <a16:creationId xmlns:a16="http://schemas.microsoft.com/office/drawing/2014/main" id="{E06215A3-C673-E626-0E40-C5E581A98A4A}"/>
                  </a:ext>
                </a:extLst>
              </p:cNvPr>
              <p:cNvSpPr/>
              <p:nvPr/>
            </p:nvSpPr>
            <p:spPr>
              <a:xfrm>
                <a:off x="9298781" y="3243263"/>
                <a:ext cx="1023938" cy="316706"/>
              </a:xfrm>
              <a:prstGeom prst="flowChartTerminator">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4" name="Ellipse 13">
                <a:extLst>
                  <a:ext uri="{FF2B5EF4-FFF2-40B4-BE49-F238E27FC236}">
                    <a16:creationId xmlns:a16="http://schemas.microsoft.com/office/drawing/2014/main" id="{CC726EFF-A652-F721-BDDC-9BA9FB08F571}"/>
                  </a:ext>
                </a:extLst>
              </p:cNvPr>
              <p:cNvSpPr/>
              <p:nvPr/>
            </p:nvSpPr>
            <p:spPr>
              <a:xfrm>
                <a:off x="9559636" y="3151279"/>
                <a:ext cx="498764" cy="498764"/>
              </a:xfrm>
              <a:prstGeom prst="ellipse">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grpSp>
      </p:grpSp>
      <p:sp>
        <p:nvSpPr>
          <p:cNvPr id="15" name="Ellipse 14">
            <a:extLst>
              <a:ext uri="{FF2B5EF4-FFF2-40B4-BE49-F238E27FC236}">
                <a16:creationId xmlns:a16="http://schemas.microsoft.com/office/drawing/2014/main" id="{D9D68A8A-2868-9C2B-3C7F-C0048137101C}"/>
              </a:ext>
            </a:extLst>
          </p:cNvPr>
          <p:cNvSpPr/>
          <p:nvPr/>
        </p:nvSpPr>
        <p:spPr>
          <a:xfrm>
            <a:off x="9349565" y="2996140"/>
            <a:ext cx="330200" cy="330200"/>
          </a:xfrm>
          <a:prstGeom prst="ellipse">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2</a:t>
            </a:r>
          </a:p>
        </p:txBody>
      </p:sp>
      <p:sp>
        <p:nvSpPr>
          <p:cNvPr id="16" name="Ellipse 15">
            <a:extLst>
              <a:ext uri="{FF2B5EF4-FFF2-40B4-BE49-F238E27FC236}">
                <a16:creationId xmlns:a16="http://schemas.microsoft.com/office/drawing/2014/main" id="{D39EF5AA-FBDA-7F75-8461-92372FEA01D3}"/>
              </a:ext>
            </a:extLst>
          </p:cNvPr>
          <p:cNvSpPr/>
          <p:nvPr/>
        </p:nvSpPr>
        <p:spPr>
          <a:xfrm>
            <a:off x="9113733" y="2715725"/>
            <a:ext cx="330200" cy="330200"/>
          </a:xfrm>
          <a:prstGeom prst="ellipse">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3</a:t>
            </a:r>
          </a:p>
        </p:txBody>
      </p:sp>
      <p:sp>
        <p:nvSpPr>
          <p:cNvPr id="17" name="Ellipse 16">
            <a:extLst>
              <a:ext uri="{FF2B5EF4-FFF2-40B4-BE49-F238E27FC236}">
                <a16:creationId xmlns:a16="http://schemas.microsoft.com/office/drawing/2014/main" id="{283B3C2B-FA7C-0855-9B48-DE0B2EA47E28}"/>
              </a:ext>
            </a:extLst>
          </p:cNvPr>
          <p:cNvSpPr/>
          <p:nvPr/>
        </p:nvSpPr>
        <p:spPr>
          <a:xfrm>
            <a:off x="8731936" y="2317880"/>
            <a:ext cx="330200" cy="330200"/>
          </a:xfrm>
          <a:prstGeom prst="ellipse">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4</a:t>
            </a:r>
          </a:p>
        </p:txBody>
      </p:sp>
      <p:sp>
        <p:nvSpPr>
          <p:cNvPr id="18" name="Ellipse 17">
            <a:extLst>
              <a:ext uri="{FF2B5EF4-FFF2-40B4-BE49-F238E27FC236}">
                <a16:creationId xmlns:a16="http://schemas.microsoft.com/office/drawing/2014/main" id="{C4359E46-3194-92F6-A553-A2FD17FCDAA6}"/>
              </a:ext>
            </a:extLst>
          </p:cNvPr>
          <p:cNvSpPr/>
          <p:nvPr/>
        </p:nvSpPr>
        <p:spPr>
          <a:xfrm>
            <a:off x="8366887" y="1928939"/>
            <a:ext cx="330200" cy="330200"/>
          </a:xfrm>
          <a:prstGeom prst="ellipse">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5</a:t>
            </a:r>
          </a:p>
        </p:txBody>
      </p:sp>
      <p:sp>
        <p:nvSpPr>
          <p:cNvPr id="19" name="Ellipse 18">
            <a:extLst>
              <a:ext uri="{FF2B5EF4-FFF2-40B4-BE49-F238E27FC236}">
                <a16:creationId xmlns:a16="http://schemas.microsoft.com/office/drawing/2014/main" id="{07368EF7-42C9-626C-7FD0-A7A7F367BC4A}"/>
              </a:ext>
            </a:extLst>
          </p:cNvPr>
          <p:cNvSpPr/>
          <p:nvPr/>
        </p:nvSpPr>
        <p:spPr>
          <a:xfrm>
            <a:off x="8110473" y="1645182"/>
            <a:ext cx="330200" cy="330200"/>
          </a:xfrm>
          <a:prstGeom prst="ellipse">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6</a:t>
            </a:r>
          </a:p>
        </p:txBody>
      </p:sp>
      <p:sp>
        <p:nvSpPr>
          <p:cNvPr id="20" name="Ellipse 19">
            <a:extLst>
              <a:ext uri="{FF2B5EF4-FFF2-40B4-BE49-F238E27FC236}">
                <a16:creationId xmlns:a16="http://schemas.microsoft.com/office/drawing/2014/main" id="{3352CDF7-51E1-C7BA-6545-5F0A171D3D3D}"/>
              </a:ext>
            </a:extLst>
          </p:cNvPr>
          <p:cNvSpPr/>
          <p:nvPr/>
        </p:nvSpPr>
        <p:spPr>
          <a:xfrm>
            <a:off x="9515795" y="3161240"/>
            <a:ext cx="330200" cy="330200"/>
          </a:xfrm>
          <a:prstGeom prst="ellipse">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1</a:t>
            </a:r>
          </a:p>
        </p:txBody>
      </p:sp>
      <p:sp>
        <p:nvSpPr>
          <p:cNvPr id="21" name="Pfeil: nach unten 20">
            <a:extLst>
              <a:ext uri="{FF2B5EF4-FFF2-40B4-BE49-F238E27FC236}">
                <a16:creationId xmlns:a16="http://schemas.microsoft.com/office/drawing/2014/main" id="{A4E7B448-2C4F-6D35-D5FC-53E331055B83}"/>
              </a:ext>
            </a:extLst>
          </p:cNvPr>
          <p:cNvSpPr/>
          <p:nvPr/>
        </p:nvSpPr>
        <p:spPr>
          <a:xfrm rot="19037648">
            <a:off x="8972628" y="1156542"/>
            <a:ext cx="468536" cy="2260637"/>
          </a:xfrm>
          <a:prstGeom prst="down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354520182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C5989A1-054D-21F3-B9D7-C43D2B202B40}"/>
              </a:ext>
            </a:extLst>
          </p:cNvPr>
          <p:cNvSpPr>
            <a:spLocks noGrp="1"/>
          </p:cNvSpPr>
          <p:nvPr>
            <p:ph type="title"/>
          </p:nvPr>
        </p:nvSpPr>
        <p:spPr/>
        <p:txBody>
          <a:bodyPr/>
          <a:lstStyle/>
          <a:p>
            <a:r>
              <a:rPr lang="de-DE" dirty="0"/>
              <a:t>The </a:t>
            </a:r>
            <a:r>
              <a:rPr lang="de-DE" dirty="0" err="1"/>
              <a:t>Vertical</a:t>
            </a:r>
            <a:r>
              <a:rPr lang="de-DE" dirty="0"/>
              <a:t> Space</a:t>
            </a:r>
          </a:p>
        </p:txBody>
      </p:sp>
      <p:sp>
        <p:nvSpPr>
          <p:cNvPr id="3" name="Fußzeilenplatzhalter 2">
            <a:extLst>
              <a:ext uri="{FF2B5EF4-FFF2-40B4-BE49-F238E27FC236}">
                <a16:creationId xmlns:a16="http://schemas.microsoft.com/office/drawing/2014/main" id="{6044B3DF-B0F1-CDF1-5B91-9DE728A69D03}"/>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5825E43B-326C-B686-102F-130DA78AED24}"/>
              </a:ext>
            </a:extLst>
          </p:cNvPr>
          <p:cNvSpPr>
            <a:spLocks noGrp="1"/>
          </p:cNvSpPr>
          <p:nvPr>
            <p:ph type="sldNum" sz="quarter" idx="33"/>
          </p:nvPr>
        </p:nvSpPr>
        <p:spPr/>
        <p:txBody>
          <a:bodyPr/>
          <a:lstStyle/>
          <a:p>
            <a:fld id="{BA24374A-C3A8-471A-8837-3FC31668ABE5}" type="slidenum">
              <a:rPr lang="de-DE" smtClean="0"/>
              <a:pPr/>
              <a:t>59</a:t>
            </a:fld>
            <a:endParaRPr lang="de-DE" dirty="0"/>
          </a:p>
        </p:txBody>
      </p:sp>
      <p:sp>
        <p:nvSpPr>
          <p:cNvPr id="18" name="Textplatzhalter 17">
            <a:extLst>
              <a:ext uri="{FF2B5EF4-FFF2-40B4-BE49-F238E27FC236}">
                <a16:creationId xmlns:a16="http://schemas.microsoft.com/office/drawing/2014/main" id="{B6D1393C-83F3-32C9-134B-CF07A3505B23}"/>
              </a:ext>
            </a:extLst>
          </p:cNvPr>
          <p:cNvSpPr>
            <a:spLocks noGrp="1"/>
          </p:cNvSpPr>
          <p:nvPr>
            <p:ph type="body" sz="quarter" idx="21"/>
          </p:nvPr>
        </p:nvSpPr>
        <p:spPr/>
        <p:txBody>
          <a:bodyPr/>
          <a:lstStyle/>
          <a:p>
            <a:r>
              <a:rPr lang="de-DE" sz="1400" dirty="0"/>
              <a:t>Interactions in Virtual Spaces</a:t>
            </a:r>
            <a:endParaRPr lang="de-DE" dirty="0"/>
          </a:p>
        </p:txBody>
      </p:sp>
      <p:sp>
        <p:nvSpPr>
          <p:cNvPr id="6" name="Textplatzhalter 5">
            <a:extLst>
              <a:ext uri="{FF2B5EF4-FFF2-40B4-BE49-F238E27FC236}">
                <a16:creationId xmlns:a16="http://schemas.microsoft.com/office/drawing/2014/main" id="{CDF75DD9-2238-E801-4027-8215A4398078}"/>
              </a:ext>
            </a:extLst>
          </p:cNvPr>
          <p:cNvSpPr>
            <a:spLocks noGrp="1"/>
          </p:cNvSpPr>
          <p:nvPr>
            <p:ph type="body" sz="quarter" idx="34"/>
          </p:nvPr>
        </p:nvSpPr>
        <p:spPr>
          <a:xfrm>
            <a:off x="695325" y="1449388"/>
            <a:ext cx="7127075" cy="4056061"/>
          </a:xfrm>
        </p:spPr>
        <p:txBody>
          <a:bodyPr/>
          <a:lstStyle/>
          <a:p>
            <a:r>
              <a:rPr lang="de-DE" b="1" dirty="0">
                <a:solidFill>
                  <a:schemeClr val="accent1"/>
                </a:solidFill>
              </a:rPr>
              <a:t>Height </a:t>
            </a:r>
            <a:r>
              <a:rPr lang="de-DE" b="1" dirty="0" err="1">
                <a:solidFill>
                  <a:schemeClr val="accent1"/>
                </a:solidFill>
              </a:rPr>
              <a:t>differences</a:t>
            </a:r>
            <a:r>
              <a:rPr lang="de-DE" dirty="0"/>
              <a:t> </a:t>
            </a:r>
            <a:r>
              <a:rPr lang="de-DE" dirty="0" err="1"/>
              <a:t>between</a:t>
            </a:r>
            <a:r>
              <a:rPr lang="de-DE" dirty="0"/>
              <a:t> individual </a:t>
            </a:r>
            <a:r>
              <a:rPr lang="de-DE" dirty="0" err="1"/>
              <a:t>communicate</a:t>
            </a:r>
            <a:r>
              <a:rPr lang="de-DE" dirty="0"/>
              <a:t> </a:t>
            </a:r>
            <a:r>
              <a:rPr lang="de-DE" dirty="0" err="1"/>
              <a:t>the</a:t>
            </a:r>
            <a:r>
              <a:rPr lang="de-DE" dirty="0"/>
              <a:t> </a:t>
            </a:r>
            <a:r>
              <a:rPr lang="de-DE" b="1" dirty="0" err="1">
                <a:solidFill>
                  <a:schemeClr val="accent1"/>
                </a:solidFill>
              </a:rPr>
              <a:t>degree</a:t>
            </a:r>
            <a:r>
              <a:rPr lang="de-DE" b="1" dirty="0">
                <a:solidFill>
                  <a:schemeClr val="accent1"/>
                </a:solidFill>
              </a:rPr>
              <a:t> </a:t>
            </a:r>
            <a:r>
              <a:rPr lang="de-DE" b="1" dirty="0" err="1">
                <a:solidFill>
                  <a:schemeClr val="accent1"/>
                </a:solidFill>
              </a:rPr>
              <a:t>of</a:t>
            </a:r>
            <a:r>
              <a:rPr lang="de-DE" b="1" dirty="0">
                <a:solidFill>
                  <a:schemeClr val="accent1"/>
                </a:solidFill>
              </a:rPr>
              <a:t> </a:t>
            </a:r>
            <a:r>
              <a:rPr lang="de-DE" b="1" dirty="0" err="1">
                <a:solidFill>
                  <a:schemeClr val="accent1"/>
                </a:solidFill>
              </a:rPr>
              <a:t>dominance</a:t>
            </a:r>
            <a:r>
              <a:rPr lang="de-DE" b="1" dirty="0">
                <a:solidFill>
                  <a:schemeClr val="accent1"/>
                </a:solidFill>
              </a:rPr>
              <a:t> </a:t>
            </a:r>
            <a:r>
              <a:rPr lang="de-DE" dirty="0"/>
              <a:t>(</a:t>
            </a:r>
            <a:r>
              <a:rPr lang="de-DE" dirty="0" err="1"/>
              <a:t>or</a:t>
            </a:r>
            <a:r>
              <a:rPr lang="de-DE" dirty="0"/>
              <a:t> sub-</a:t>
            </a:r>
            <a:r>
              <a:rPr lang="de-DE" dirty="0" err="1"/>
              <a:t>ordinance</a:t>
            </a:r>
            <a:r>
              <a:rPr lang="de-DE" dirty="0"/>
              <a:t>) in a social </a:t>
            </a:r>
            <a:r>
              <a:rPr lang="de-DE" dirty="0" err="1"/>
              <a:t>relationship</a:t>
            </a:r>
            <a:endParaRPr lang="de-DE" dirty="0"/>
          </a:p>
          <a:p>
            <a:pPr lvl="1"/>
            <a:r>
              <a:rPr lang="de-DE" dirty="0"/>
              <a:t>e.g., </a:t>
            </a:r>
            <a:r>
              <a:rPr lang="de-DE" dirty="0" err="1"/>
              <a:t>adults</a:t>
            </a:r>
            <a:r>
              <a:rPr lang="de-DE" dirty="0"/>
              <a:t> </a:t>
            </a:r>
            <a:r>
              <a:rPr lang="de-DE" dirty="0" err="1"/>
              <a:t>vs</a:t>
            </a:r>
            <a:r>
              <a:rPr lang="de-DE" dirty="0"/>
              <a:t> </a:t>
            </a:r>
            <a:r>
              <a:rPr lang="de-DE" dirty="0" err="1"/>
              <a:t>children</a:t>
            </a:r>
            <a:r>
              <a:rPr lang="de-DE" dirty="0"/>
              <a:t>, </a:t>
            </a:r>
            <a:r>
              <a:rPr lang="de-DE" dirty="0" err="1"/>
              <a:t>king</a:t>
            </a:r>
            <a:r>
              <a:rPr lang="de-DE" dirty="0"/>
              <a:t> </a:t>
            </a:r>
            <a:r>
              <a:rPr lang="de-DE" dirty="0" err="1"/>
              <a:t>vs</a:t>
            </a:r>
            <a:r>
              <a:rPr lang="de-DE" dirty="0"/>
              <a:t> </a:t>
            </a:r>
            <a:r>
              <a:rPr lang="de-DE" dirty="0" err="1"/>
              <a:t>folks</a:t>
            </a:r>
            <a:endParaRPr lang="de-DE" dirty="0"/>
          </a:p>
          <a:p>
            <a:r>
              <a:rPr lang="de-DE" b="1" dirty="0">
                <a:solidFill>
                  <a:schemeClr val="accent1"/>
                </a:solidFill>
              </a:rPr>
              <a:t>Higher </a:t>
            </a:r>
            <a:r>
              <a:rPr lang="de-DE" b="1" dirty="0" err="1">
                <a:solidFill>
                  <a:schemeClr val="accent1"/>
                </a:solidFill>
              </a:rPr>
              <a:t>height</a:t>
            </a:r>
            <a:r>
              <a:rPr lang="de-DE" b="1" dirty="0">
                <a:solidFill>
                  <a:schemeClr val="accent1"/>
                </a:solidFill>
              </a:rPr>
              <a:t> </a:t>
            </a:r>
            <a:r>
              <a:rPr lang="de-DE" dirty="0" err="1"/>
              <a:t>indicate</a:t>
            </a:r>
            <a:r>
              <a:rPr lang="de-DE" dirty="0"/>
              <a:t> </a:t>
            </a:r>
            <a:r>
              <a:rPr lang="de-DE" b="1" dirty="0" err="1">
                <a:solidFill>
                  <a:schemeClr val="accent1"/>
                </a:solidFill>
              </a:rPr>
              <a:t>higher</a:t>
            </a:r>
            <a:r>
              <a:rPr lang="de-DE" b="1" dirty="0">
                <a:solidFill>
                  <a:schemeClr val="accent1"/>
                </a:solidFill>
              </a:rPr>
              <a:t> </a:t>
            </a:r>
            <a:r>
              <a:rPr lang="de-DE" b="1" dirty="0" err="1">
                <a:solidFill>
                  <a:schemeClr val="accent1"/>
                </a:solidFill>
              </a:rPr>
              <a:t>status</a:t>
            </a:r>
            <a:r>
              <a:rPr lang="de-DE" b="1" dirty="0">
                <a:solidFill>
                  <a:schemeClr val="accent1"/>
                </a:solidFill>
              </a:rPr>
              <a:t> </a:t>
            </a:r>
            <a:r>
              <a:rPr lang="de-DE" dirty="0"/>
              <a:t>and </a:t>
            </a:r>
            <a:r>
              <a:rPr lang="de-DE" dirty="0" err="1"/>
              <a:t>more</a:t>
            </a:r>
            <a:r>
              <a:rPr lang="de-DE" dirty="0"/>
              <a:t> </a:t>
            </a:r>
            <a:r>
              <a:rPr lang="de-DE" dirty="0" err="1"/>
              <a:t>control</a:t>
            </a:r>
            <a:r>
              <a:rPr lang="de-DE" dirty="0"/>
              <a:t> </a:t>
            </a:r>
            <a:r>
              <a:rPr lang="de-DE" dirty="0" err="1"/>
              <a:t>over</a:t>
            </a:r>
            <a:r>
              <a:rPr lang="de-DE" dirty="0"/>
              <a:t> </a:t>
            </a:r>
            <a:r>
              <a:rPr lang="de-DE" dirty="0" err="1"/>
              <a:t>the</a:t>
            </a:r>
            <a:r>
              <a:rPr lang="de-DE" dirty="0"/>
              <a:t> </a:t>
            </a:r>
            <a:r>
              <a:rPr lang="de-DE" dirty="0" err="1"/>
              <a:t>relationship</a:t>
            </a:r>
            <a:r>
              <a:rPr lang="de-DE" dirty="0"/>
              <a:t> and </a:t>
            </a:r>
            <a:r>
              <a:rPr lang="de-DE" dirty="0" err="1"/>
              <a:t>the</a:t>
            </a:r>
            <a:r>
              <a:rPr lang="de-DE" dirty="0"/>
              <a:t> </a:t>
            </a:r>
            <a:r>
              <a:rPr lang="de-DE" dirty="0" err="1"/>
              <a:t>territory</a:t>
            </a:r>
            <a:endParaRPr lang="de-DE" dirty="0"/>
          </a:p>
          <a:p>
            <a:r>
              <a:rPr lang="de-DE" b="1" dirty="0">
                <a:solidFill>
                  <a:schemeClr val="accent1"/>
                </a:solidFill>
              </a:rPr>
              <a:t>Lower </a:t>
            </a:r>
            <a:r>
              <a:rPr lang="de-DE" b="1" dirty="0" err="1">
                <a:solidFill>
                  <a:schemeClr val="accent1"/>
                </a:solidFill>
              </a:rPr>
              <a:t>height</a:t>
            </a:r>
            <a:r>
              <a:rPr lang="de-DE" b="1" dirty="0">
                <a:solidFill>
                  <a:schemeClr val="accent1"/>
                </a:solidFill>
              </a:rPr>
              <a:t> </a:t>
            </a:r>
            <a:r>
              <a:rPr lang="de-DE" dirty="0" err="1"/>
              <a:t>indicate</a:t>
            </a:r>
            <a:r>
              <a:rPr lang="de-DE" dirty="0"/>
              <a:t> </a:t>
            </a:r>
            <a:r>
              <a:rPr lang="de-DE" b="1" dirty="0" err="1">
                <a:solidFill>
                  <a:schemeClr val="accent1"/>
                </a:solidFill>
              </a:rPr>
              <a:t>lower</a:t>
            </a:r>
            <a:r>
              <a:rPr lang="de-DE" b="1" dirty="0">
                <a:solidFill>
                  <a:schemeClr val="accent1"/>
                </a:solidFill>
              </a:rPr>
              <a:t> </a:t>
            </a:r>
            <a:r>
              <a:rPr lang="de-DE" b="1" dirty="0" err="1">
                <a:solidFill>
                  <a:schemeClr val="accent1"/>
                </a:solidFill>
              </a:rPr>
              <a:t>status</a:t>
            </a:r>
            <a:r>
              <a:rPr lang="de-DE" b="1" dirty="0">
                <a:solidFill>
                  <a:schemeClr val="accent1"/>
                </a:solidFill>
              </a:rPr>
              <a:t> </a:t>
            </a:r>
            <a:r>
              <a:rPr lang="de-DE" dirty="0"/>
              <a:t>and </a:t>
            </a:r>
            <a:r>
              <a:rPr lang="de-DE" dirty="0" err="1"/>
              <a:t>less</a:t>
            </a:r>
            <a:r>
              <a:rPr lang="de-DE" dirty="0"/>
              <a:t> </a:t>
            </a:r>
            <a:r>
              <a:rPr lang="de-DE" dirty="0" err="1"/>
              <a:t>control</a:t>
            </a:r>
            <a:r>
              <a:rPr lang="de-DE" dirty="0"/>
              <a:t> </a:t>
            </a:r>
            <a:r>
              <a:rPr lang="de-DE" dirty="0" err="1"/>
              <a:t>over</a:t>
            </a:r>
            <a:r>
              <a:rPr lang="de-DE" dirty="0"/>
              <a:t> </a:t>
            </a:r>
            <a:r>
              <a:rPr lang="de-DE" dirty="0" err="1"/>
              <a:t>the</a:t>
            </a:r>
            <a:r>
              <a:rPr lang="de-DE" dirty="0"/>
              <a:t> </a:t>
            </a:r>
            <a:r>
              <a:rPr lang="de-DE" dirty="0" err="1"/>
              <a:t>relationship</a:t>
            </a:r>
            <a:r>
              <a:rPr lang="de-DE" dirty="0"/>
              <a:t> and </a:t>
            </a:r>
            <a:r>
              <a:rPr lang="de-DE" dirty="0" err="1"/>
              <a:t>the</a:t>
            </a:r>
            <a:r>
              <a:rPr lang="de-DE" dirty="0"/>
              <a:t> </a:t>
            </a:r>
            <a:r>
              <a:rPr lang="de-DE" dirty="0" err="1"/>
              <a:t>territory</a:t>
            </a:r>
            <a:endParaRPr lang="de-DE" dirty="0"/>
          </a:p>
        </p:txBody>
      </p:sp>
      <p:sp>
        <p:nvSpPr>
          <p:cNvPr id="19" name="Inhaltsplatzhalter 18">
            <a:extLst>
              <a:ext uri="{FF2B5EF4-FFF2-40B4-BE49-F238E27FC236}">
                <a16:creationId xmlns:a16="http://schemas.microsoft.com/office/drawing/2014/main" id="{8239D0B3-9483-99B8-F393-8EBC85AED638}"/>
              </a:ext>
            </a:extLst>
          </p:cNvPr>
          <p:cNvSpPr>
            <a:spLocks noGrp="1"/>
          </p:cNvSpPr>
          <p:nvPr>
            <p:ph sz="quarter" idx="35"/>
          </p:nvPr>
        </p:nvSpPr>
        <p:spPr/>
        <p:txBody>
          <a:bodyPr/>
          <a:lstStyle/>
          <a:p>
            <a:r>
              <a:rPr lang="en-US" dirty="0"/>
              <a:t>Hall, Edward T. (1966). The Hidden Dimension. Anchor Books. ISBN 978-0-385-08476-5.</a:t>
            </a:r>
            <a:endParaRPr lang="de-DE" dirty="0"/>
          </a:p>
          <a:p>
            <a:endParaRPr lang="de-DE" dirty="0"/>
          </a:p>
        </p:txBody>
      </p:sp>
      <p:grpSp>
        <p:nvGrpSpPr>
          <p:cNvPr id="7" name="Gruppieren 6">
            <a:extLst>
              <a:ext uri="{FF2B5EF4-FFF2-40B4-BE49-F238E27FC236}">
                <a16:creationId xmlns:a16="http://schemas.microsoft.com/office/drawing/2014/main" id="{209DBAD1-EFE8-B998-AA4F-88AAA939A482}"/>
              </a:ext>
            </a:extLst>
          </p:cNvPr>
          <p:cNvGrpSpPr/>
          <p:nvPr/>
        </p:nvGrpSpPr>
        <p:grpSpPr>
          <a:xfrm>
            <a:off x="7557062" y="2388020"/>
            <a:ext cx="4577866" cy="2025282"/>
            <a:chOff x="7557062" y="1109898"/>
            <a:chExt cx="4577866" cy="4581526"/>
          </a:xfrm>
        </p:grpSpPr>
        <p:sp>
          <p:nvSpPr>
            <p:cNvPr id="8" name="Ellipse 7">
              <a:extLst>
                <a:ext uri="{FF2B5EF4-FFF2-40B4-BE49-F238E27FC236}">
                  <a16:creationId xmlns:a16="http://schemas.microsoft.com/office/drawing/2014/main" id="{DAF1905B-7CE0-9BCB-C5DF-C7608D21B3FA}"/>
                </a:ext>
              </a:extLst>
            </p:cNvPr>
            <p:cNvSpPr/>
            <p:nvPr/>
          </p:nvSpPr>
          <p:spPr>
            <a:xfrm>
              <a:off x="7557062" y="1109898"/>
              <a:ext cx="4577866" cy="4581526"/>
            </a:xfrm>
            <a:prstGeom prst="ellips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9" name="Ellipse 8">
              <a:extLst>
                <a:ext uri="{FF2B5EF4-FFF2-40B4-BE49-F238E27FC236}">
                  <a16:creationId xmlns:a16="http://schemas.microsoft.com/office/drawing/2014/main" id="{EF66E7ED-C739-F673-6E31-D458DD3A1F4E}"/>
                </a:ext>
              </a:extLst>
            </p:cNvPr>
            <p:cNvSpPr/>
            <p:nvPr/>
          </p:nvSpPr>
          <p:spPr>
            <a:xfrm>
              <a:off x="8384169" y="1965324"/>
              <a:ext cx="2852046" cy="2854326"/>
            </a:xfrm>
            <a:prstGeom prst="ellips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0" name="Ellipse 9">
              <a:extLst>
                <a:ext uri="{FF2B5EF4-FFF2-40B4-BE49-F238E27FC236}">
                  <a16:creationId xmlns:a16="http://schemas.microsoft.com/office/drawing/2014/main" id="{F57B5D05-EB27-56CC-EC3B-28782E3B6EB3}"/>
                </a:ext>
              </a:extLst>
            </p:cNvPr>
            <p:cNvSpPr/>
            <p:nvPr/>
          </p:nvSpPr>
          <p:spPr>
            <a:xfrm>
              <a:off x="9200034" y="2777363"/>
              <a:ext cx="1245600" cy="1246596"/>
            </a:xfrm>
            <a:prstGeom prst="ellips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1" name="Ellipse 10">
              <a:extLst>
                <a:ext uri="{FF2B5EF4-FFF2-40B4-BE49-F238E27FC236}">
                  <a16:creationId xmlns:a16="http://schemas.microsoft.com/office/drawing/2014/main" id="{C870332F-4B91-6FAA-2D16-3CFB414D52B7}"/>
                </a:ext>
              </a:extLst>
            </p:cNvPr>
            <p:cNvSpPr/>
            <p:nvPr/>
          </p:nvSpPr>
          <p:spPr>
            <a:xfrm>
              <a:off x="9530287" y="3115318"/>
              <a:ext cx="559810" cy="555626"/>
            </a:xfrm>
            <a:prstGeom prst="ellips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nvGrpSpPr>
            <p:cNvPr id="12" name="Gruppieren 11">
              <a:extLst>
                <a:ext uri="{FF2B5EF4-FFF2-40B4-BE49-F238E27FC236}">
                  <a16:creationId xmlns:a16="http://schemas.microsoft.com/office/drawing/2014/main" id="{1BF80866-315B-2D0B-3A1E-DCFF3DA34C99}"/>
                </a:ext>
              </a:extLst>
            </p:cNvPr>
            <p:cNvGrpSpPr/>
            <p:nvPr/>
          </p:nvGrpSpPr>
          <p:grpSpPr>
            <a:xfrm>
              <a:off x="9645650" y="2932082"/>
              <a:ext cx="330200" cy="519952"/>
              <a:chOff x="9298781" y="1947620"/>
              <a:chExt cx="1023938" cy="1612349"/>
            </a:xfrm>
          </p:grpSpPr>
          <p:sp>
            <p:nvSpPr>
              <p:cNvPr id="13" name="Flussdiagramm: Grenzstelle 12">
                <a:extLst>
                  <a:ext uri="{FF2B5EF4-FFF2-40B4-BE49-F238E27FC236}">
                    <a16:creationId xmlns:a16="http://schemas.microsoft.com/office/drawing/2014/main" id="{E2C851B9-1032-AC36-607A-8236E3CD013E}"/>
                  </a:ext>
                </a:extLst>
              </p:cNvPr>
              <p:cNvSpPr/>
              <p:nvPr/>
            </p:nvSpPr>
            <p:spPr>
              <a:xfrm>
                <a:off x="9298781" y="2797655"/>
                <a:ext cx="1023938" cy="762314"/>
              </a:xfrm>
              <a:prstGeom prst="flowChartTerminator">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4" name="Ellipse 13">
                <a:extLst>
                  <a:ext uri="{FF2B5EF4-FFF2-40B4-BE49-F238E27FC236}">
                    <a16:creationId xmlns:a16="http://schemas.microsoft.com/office/drawing/2014/main" id="{1AF6287F-B9D5-9417-EB13-5587281090CF}"/>
                  </a:ext>
                </a:extLst>
              </p:cNvPr>
              <p:cNvSpPr/>
              <p:nvPr/>
            </p:nvSpPr>
            <p:spPr>
              <a:xfrm>
                <a:off x="9559637" y="1947620"/>
                <a:ext cx="498765" cy="1136408"/>
              </a:xfrm>
              <a:prstGeom prst="ellipse">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grpSp>
      </p:grpSp>
      <p:pic>
        <p:nvPicPr>
          <p:cNvPr id="15" name="Grafik 14" descr="Männliches Profil mit einfarbiger Füllung">
            <a:extLst>
              <a:ext uri="{FF2B5EF4-FFF2-40B4-BE49-F238E27FC236}">
                <a16:creationId xmlns:a16="http://schemas.microsoft.com/office/drawing/2014/main" id="{8ECF9318-0D4E-8C74-5FA3-1BEBDCCC730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402703" y="2334449"/>
            <a:ext cx="417447" cy="417447"/>
          </a:xfrm>
          <a:prstGeom prst="rect">
            <a:avLst/>
          </a:prstGeom>
        </p:spPr>
      </p:pic>
      <p:cxnSp>
        <p:nvCxnSpPr>
          <p:cNvPr id="16" name="Gerader Verbinder 15">
            <a:extLst>
              <a:ext uri="{FF2B5EF4-FFF2-40B4-BE49-F238E27FC236}">
                <a16:creationId xmlns:a16="http://schemas.microsoft.com/office/drawing/2014/main" id="{A2B5E79E-1FB6-62C7-4C09-0ABC5EA735F5}"/>
              </a:ext>
            </a:extLst>
          </p:cNvPr>
          <p:cNvCxnSpPr>
            <a:cxnSpLocks/>
          </p:cNvCxnSpPr>
          <p:nvPr/>
        </p:nvCxnSpPr>
        <p:spPr>
          <a:xfrm>
            <a:off x="8612981" y="2620604"/>
            <a:ext cx="0" cy="40834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Gerade Verbindung mit Pfeil 16">
            <a:extLst>
              <a:ext uri="{FF2B5EF4-FFF2-40B4-BE49-F238E27FC236}">
                <a16:creationId xmlns:a16="http://schemas.microsoft.com/office/drawing/2014/main" id="{FB45AE65-8AFE-4999-36FA-4E47E8FB08CC}"/>
              </a:ext>
            </a:extLst>
          </p:cNvPr>
          <p:cNvCxnSpPr>
            <a:endCxn id="15" idx="3"/>
          </p:cNvCxnSpPr>
          <p:nvPr/>
        </p:nvCxnSpPr>
        <p:spPr>
          <a:xfrm flipH="1" flipV="1">
            <a:off x="8820150" y="2543173"/>
            <a:ext cx="933176" cy="811339"/>
          </a:xfrm>
          <a:prstGeom prst="straightConnector1">
            <a:avLst/>
          </a:prstGeom>
          <a:ln w="6350">
            <a:prstDash val="lg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861713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el 22">
            <a:extLst>
              <a:ext uri="{FF2B5EF4-FFF2-40B4-BE49-F238E27FC236}">
                <a16:creationId xmlns:a16="http://schemas.microsoft.com/office/drawing/2014/main" id="{BCB9FDE4-100E-86D4-5FC6-A2E2A9012274}"/>
              </a:ext>
            </a:extLst>
          </p:cNvPr>
          <p:cNvSpPr>
            <a:spLocks noGrp="1"/>
          </p:cNvSpPr>
          <p:nvPr>
            <p:ph type="title"/>
          </p:nvPr>
        </p:nvSpPr>
        <p:spPr/>
        <p:txBody>
          <a:bodyPr/>
          <a:lstStyle/>
          <a:p>
            <a:r>
              <a:rPr lang="de-DE" dirty="0" err="1"/>
              <a:t>Social</a:t>
            </a:r>
            <a:r>
              <a:rPr lang="de-DE" dirty="0"/>
              <a:t> Isolation &amp; </a:t>
            </a:r>
            <a:r>
              <a:rPr lang="de-DE" dirty="0" err="1"/>
              <a:t>Loneliness</a:t>
            </a:r>
            <a:endParaRPr lang="de-DE" dirty="0"/>
          </a:p>
        </p:txBody>
      </p:sp>
      <p:sp>
        <p:nvSpPr>
          <p:cNvPr id="3" name="Fußzeilenplatzhalter 2">
            <a:extLst>
              <a:ext uri="{FF2B5EF4-FFF2-40B4-BE49-F238E27FC236}">
                <a16:creationId xmlns:a16="http://schemas.microsoft.com/office/drawing/2014/main" id="{ED94FFA6-F47E-B87A-6E6B-0FDBAF7E42FA}"/>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7DDD7B50-605F-7DE3-1FBD-5F07DD0626AC}"/>
              </a:ext>
            </a:extLst>
          </p:cNvPr>
          <p:cNvSpPr>
            <a:spLocks noGrp="1"/>
          </p:cNvSpPr>
          <p:nvPr>
            <p:ph type="sldNum" sz="quarter" idx="33"/>
          </p:nvPr>
        </p:nvSpPr>
        <p:spPr/>
        <p:txBody>
          <a:bodyPr/>
          <a:lstStyle/>
          <a:p>
            <a:fld id="{BA24374A-C3A8-471A-8837-3FC31668ABE5}" type="slidenum">
              <a:rPr lang="de-DE" smtClean="0"/>
              <a:pPr/>
              <a:t>60</a:t>
            </a:fld>
            <a:endParaRPr lang="de-DE" dirty="0"/>
          </a:p>
        </p:txBody>
      </p:sp>
      <p:sp>
        <p:nvSpPr>
          <p:cNvPr id="24" name="Textplatzhalter 23">
            <a:extLst>
              <a:ext uri="{FF2B5EF4-FFF2-40B4-BE49-F238E27FC236}">
                <a16:creationId xmlns:a16="http://schemas.microsoft.com/office/drawing/2014/main" id="{671122C1-7276-3DEA-A72E-2A605E7E9D2B}"/>
              </a:ext>
            </a:extLst>
          </p:cNvPr>
          <p:cNvSpPr>
            <a:spLocks noGrp="1"/>
          </p:cNvSpPr>
          <p:nvPr>
            <p:ph type="body" sz="quarter" idx="21"/>
          </p:nvPr>
        </p:nvSpPr>
        <p:spPr/>
        <p:txBody>
          <a:bodyPr/>
          <a:lstStyle/>
          <a:p>
            <a:r>
              <a:rPr lang="de-DE" sz="1400" dirty="0"/>
              <a:t>Interactions in Virtual Spaces</a:t>
            </a:r>
            <a:endParaRPr lang="de-DE" dirty="0"/>
          </a:p>
        </p:txBody>
      </p:sp>
      <p:sp>
        <p:nvSpPr>
          <p:cNvPr id="6" name="Textplatzhalter 5">
            <a:extLst>
              <a:ext uri="{FF2B5EF4-FFF2-40B4-BE49-F238E27FC236}">
                <a16:creationId xmlns:a16="http://schemas.microsoft.com/office/drawing/2014/main" id="{D5B325E0-254E-ABB2-2C2D-179AA9469A1E}"/>
              </a:ext>
            </a:extLst>
          </p:cNvPr>
          <p:cNvSpPr>
            <a:spLocks noGrp="1"/>
          </p:cNvSpPr>
          <p:nvPr>
            <p:ph type="body" sz="quarter" idx="34"/>
          </p:nvPr>
        </p:nvSpPr>
        <p:spPr/>
        <p:txBody>
          <a:bodyPr/>
          <a:lstStyle/>
          <a:p>
            <a:r>
              <a:rPr lang="en-US" b="1" i="0" dirty="0">
                <a:solidFill>
                  <a:schemeClr val="accent1"/>
                </a:solidFill>
                <a:effectLst/>
                <a:latin typeface="Arial" panose="020B0604020202020204" pitchFamily="34" charset="0"/>
              </a:rPr>
              <a:t>Repeated exposure </a:t>
            </a:r>
            <a:r>
              <a:rPr lang="en-US" b="0" i="0" dirty="0">
                <a:solidFill>
                  <a:srgbClr val="202122"/>
                </a:solidFill>
                <a:effectLst/>
                <a:latin typeface="Arial" panose="020B0604020202020204" pitchFamily="34" charset="0"/>
              </a:rPr>
              <a:t>to any stimulus </a:t>
            </a:r>
            <a:r>
              <a:rPr lang="en-US" b="1" i="0" dirty="0">
                <a:solidFill>
                  <a:schemeClr val="accent1"/>
                </a:solidFill>
                <a:effectLst/>
                <a:latin typeface="Arial" panose="020B0604020202020204" pitchFamily="34" charset="0"/>
              </a:rPr>
              <a:t>can</a:t>
            </a:r>
            <a:r>
              <a:rPr lang="en-US" b="0" i="0" dirty="0">
                <a:solidFill>
                  <a:srgbClr val="202122"/>
                </a:solidFill>
                <a:effectLst/>
                <a:latin typeface="Arial" panose="020B0604020202020204" pitchFamily="34" charset="0"/>
              </a:rPr>
              <a:t> </a:t>
            </a:r>
            <a:r>
              <a:rPr lang="en-US" b="1" i="0" dirty="0">
                <a:solidFill>
                  <a:schemeClr val="accent1"/>
                </a:solidFill>
                <a:effectLst/>
                <a:latin typeface="Arial" panose="020B0604020202020204" pitchFamily="34" charset="0"/>
              </a:rPr>
              <a:t>decrease the mental effort </a:t>
            </a:r>
            <a:r>
              <a:rPr lang="en-US" b="0" i="0" dirty="0">
                <a:solidFill>
                  <a:srgbClr val="202122"/>
                </a:solidFill>
                <a:effectLst/>
                <a:latin typeface="Arial" panose="020B0604020202020204" pitchFamily="34" charset="0"/>
              </a:rPr>
              <a:t>with which it is cognitively being processed [1]</a:t>
            </a:r>
          </a:p>
          <a:p>
            <a:pPr lvl="1"/>
            <a:r>
              <a:rPr lang="en-US" b="1" i="0" dirty="0">
                <a:solidFill>
                  <a:schemeClr val="accent1"/>
                </a:solidFill>
                <a:effectLst/>
                <a:latin typeface="Arial" panose="020B0604020202020204" pitchFamily="34" charset="0"/>
              </a:rPr>
              <a:t>reduced mental effort increases positive affect</a:t>
            </a:r>
          </a:p>
          <a:p>
            <a:pPr lvl="1"/>
            <a:r>
              <a:rPr lang="en-US" dirty="0">
                <a:solidFill>
                  <a:srgbClr val="202122"/>
                </a:solidFill>
                <a:latin typeface="Arial" panose="020B0604020202020204" pitchFamily="34" charset="0"/>
              </a:rPr>
              <a:t>requires positive enforcement (repeated observations)</a:t>
            </a:r>
          </a:p>
          <a:p>
            <a:pPr lvl="1"/>
            <a:r>
              <a:rPr lang="en-US" dirty="0">
                <a:solidFill>
                  <a:srgbClr val="202122"/>
                </a:solidFill>
                <a:latin typeface="Arial" panose="020B0604020202020204" pitchFamily="34" charset="0"/>
              </a:rPr>
              <a:t>works with humans, objects, animals, food,…</a:t>
            </a:r>
            <a:endParaRPr lang="en-US" b="0" i="0" dirty="0">
              <a:solidFill>
                <a:srgbClr val="202122"/>
              </a:solidFill>
              <a:effectLst/>
              <a:latin typeface="Arial" panose="020B0604020202020204" pitchFamily="34" charset="0"/>
            </a:endParaRPr>
          </a:p>
          <a:p>
            <a:r>
              <a:rPr lang="en-US" b="0" i="0" dirty="0">
                <a:solidFill>
                  <a:srgbClr val="202122"/>
                </a:solidFill>
                <a:effectLst/>
                <a:latin typeface="Arial" panose="020B0604020202020204" pitchFamily="34" charset="0"/>
              </a:rPr>
              <a:t>Does not necessarily require (but works much better with) perceived physical presence [2]</a:t>
            </a:r>
          </a:p>
          <a:p>
            <a:r>
              <a:rPr lang="en-US" dirty="0">
                <a:solidFill>
                  <a:srgbClr val="202122"/>
                </a:solidFill>
                <a:latin typeface="Arial" panose="020B0604020202020204" pitchFamily="34" charset="0"/>
              </a:rPr>
              <a:t>Getting used to social contacts can lead to </a:t>
            </a:r>
            <a:r>
              <a:rPr lang="en-US" b="1" dirty="0">
                <a:solidFill>
                  <a:schemeClr val="accent1"/>
                </a:solidFill>
                <a:latin typeface="Arial" panose="020B0604020202020204" pitchFamily="34" charset="0"/>
              </a:rPr>
              <a:t>negative emotions if they are absent</a:t>
            </a:r>
            <a:endParaRPr lang="en-US" b="1" i="0" dirty="0">
              <a:solidFill>
                <a:schemeClr val="accent1"/>
              </a:solidFill>
              <a:effectLst/>
              <a:latin typeface="Arial" panose="020B0604020202020204" pitchFamily="34" charset="0"/>
            </a:endParaRPr>
          </a:p>
          <a:p>
            <a:endParaRPr lang="de-DE" dirty="0"/>
          </a:p>
          <a:p>
            <a:endParaRPr lang="de-DE" dirty="0"/>
          </a:p>
        </p:txBody>
      </p:sp>
      <p:sp>
        <p:nvSpPr>
          <p:cNvPr id="25" name="Inhaltsplatzhalter 24">
            <a:extLst>
              <a:ext uri="{FF2B5EF4-FFF2-40B4-BE49-F238E27FC236}">
                <a16:creationId xmlns:a16="http://schemas.microsoft.com/office/drawing/2014/main" id="{15F327C7-E6A7-6696-41A1-2DA5C17F3EF1}"/>
              </a:ext>
            </a:extLst>
          </p:cNvPr>
          <p:cNvSpPr>
            <a:spLocks noGrp="1"/>
          </p:cNvSpPr>
          <p:nvPr>
            <p:ph sz="quarter" idx="35"/>
          </p:nvPr>
        </p:nvSpPr>
        <p:spPr/>
        <p:txBody>
          <a:bodyPr/>
          <a:lstStyle/>
          <a:p>
            <a:r>
              <a:rPr lang="de-DE" dirty="0"/>
              <a:t>[1] </a:t>
            </a:r>
            <a:r>
              <a:rPr lang="de-DE" dirty="0" err="1"/>
              <a:t>Moreland</a:t>
            </a:r>
            <a:r>
              <a:rPr lang="de-DE" dirty="0"/>
              <a:t> &amp; Zajonc (1982): </a:t>
            </a:r>
            <a:r>
              <a:rPr lang="de-DE" dirty="0" err="1"/>
              <a:t>Exposure</a:t>
            </a:r>
            <a:r>
              <a:rPr lang="de-DE" dirty="0"/>
              <a:t> </a:t>
            </a:r>
            <a:r>
              <a:rPr lang="de-DE" dirty="0" err="1"/>
              <a:t>effects</a:t>
            </a:r>
            <a:r>
              <a:rPr lang="de-DE" dirty="0"/>
              <a:t> in </a:t>
            </a:r>
            <a:r>
              <a:rPr lang="de-DE" dirty="0" err="1"/>
              <a:t>person</a:t>
            </a:r>
            <a:r>
              <a:rPr lang="de-DE" dirty="0"/>
              <a:t> </a:t>
            </a:r>
            <a:r>
              <a:rPr lang="de-DE" dirty="0" err="1"/>
              <a:t>perception</a:t>
            </a:r>
            <a:r>
              <a:rPr lang="de-DE" dirty="0"/>
              <a:t>: </a:t>
            </a:r>
            <a:r>
              <a:rPr lang="de-DE" dirty="0" err="1"/>
              <a:t>Familiarity</a:t>
            </a:r>
            <a:r>
              <a:rPr lang="de-DE" dirty="0"/>
              <a:t>, </a:t>
            </a:r>
            <a:r>
              <a:rPr lang="de-DE" dirty="0" err="1"/>
              <a:t>similarity</a:t>
            </a:r>
            <a:r>
              <a:rPr lang="de-DE" dirty="0"/>
              <a:t>, and </a:t>
            </a:r>
            <a:r>
              <a:rPr lang="de-DE" dirty="0" err="1"/>
              <a:t>attraction</a:t>
            </a:r>
            <a:r>
              <a:rPr lang="de-DE" dirty="0"/>
              <a:t>. Journal </a:t>
            </a:r>
            <a:r>
              <a:rPr lang="de-DE" dirty="0" err="1"/>
              <a:t>of</a:t>
            </a:r>
            <a:r>
              <a:rPr lang="de-DE" dirty="0"/>
              <a:t> Experimental </a:t>
            </a:r>
            <a:r>
              <a:rPr lang="de-DE" dirty="0" err="1"/>
              <a:t>Social</a:t>
            </a:r>
            <a:r>
              <a:rPr lang="de-DE" dirty="0"/>
              <a:t> </a:t>
            </a:r>
            <a:r>
              <a:rPr lang="de-DE" dirty="0" err="1"/>
              <a:t>Psychology</a:t>
            </a:r>
            <a:r>
              <a:rPr lang="de-DE" dirty="0"/>
              <a:t>, 18, S. 395–415</a:t>
            </a:r>
          </a:p>
          <a:p>
            <a:r>
              <a:rPr lang="de-DE" dirty="0"/>
              <a:t>[2] O’Leary, Michael Boyer; Wilson, Jeanne M.; </a:t>
            </a:r>
            <a:r>
              <a:rPr lang="de-DE" dirty="0" err="1"/>
              <a:t>Metiu</a:t>
            </a:r>
            <a:r>
              <a:rPr lang="de-DE" dirty="0"/>
              <a:t>, Anca; </a:t>
            </a:r>
            <a:r>
              <a:rPr lang="de-DE" dirty="0" err="1"/>
              <a:t>Jett</a:t>
            </a:r>
            <a:r>
              <a:rPr lang="de-DE" dirty="0"/>
              <a:t>, Quintus R. (2008). "Wahrgenommene Nähe in der virtuellen Arbeit: Erklärung des Paradoxons von weit, aber nah" . Organisationsstudien . 29 (7): 979–1002. </a:t>
            </a:r>
            <a:r>
              <a:rPr lang="de-DE" dirty="0" err="1"/>
              <a:t>doi</a:t>
            </a:r>
            <a:r>
              <a:rPr lang="de-DE" dirty="0"/>
              <a:t> : 10.1177/0170840607083105 . S2CID  7715386 .</a:t>
            </a:r>
          </a:p>
          <a:p>
            <a:endParaRPr lang="de-DE" dirty="0"/>
          </a:p>
        </p:txBody>
      </p:sp>
      <p:grpSp>
        <p:nvGrpSpPr>
          <p:cNvPr id="7" name="Gruppieren 6">
            <a:extLst>
              <a:ext uri="{FF2B5EF4-FFF2-40B4-BE49-F238E27FC236}">
                <a16:creationId xmlns:a16="http://schemas.microsoft.com/office/drawing/2014/main" id="{D588AB87-7678-7DE4-09A3-AC659B1B970E}"/>
              </a:ext>
            </a:extLst>
          </p:cNvPr>
          <p:cNvGrpSpPr/>
          <p:nvPr/>
        </p:nvGrpSpPr>
        <p:grpSpPr>
          <a:xfrm>
            <a:off x="7557062" y="2388020"/>
            <a:ext cx="4577866" cy="2025282"/>
            <a:chOff x="7557062" y="1109898"/>
            <a:chExt cx="4577866" cy="4581526"/>
          </a:xfrm>
        </p:grpSpPr>
        <p:sp>
          <p:nvSpPr>
            <p:cNvPr id="8" name="Ellipse 7">
              <a:extLst>
                <a:ext uri="{FF2B5EF4-FFF2-40B4-BE49-F238E27FC236}">
                  <a16:creationId xmlns:a16="http://schemas.microsoft.com/office/drawing/2014/main" id="{76A33275-51E9-A22C-C60E-80190B03244B}"/>
                </a:ext>
              </a:extLst>
            </p:cNvPr>
            <p:cNvSpPr/>
            <p:nvPr/>
          </p:nvSpPr>
          <p:spPr>
            <a:xfrm>
              <a:off x="7557062" y="1109898"/>
              <a:ext cx="4577866" cy="4581526"/>
            </a:xfrm>
            <a:prstGeom prst="ellips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9" name="Ellipse 8">
              <a:extLst>
                <a:ext uri="{FF2B5EF4-FFF2-40B4-BE49-F238E27FC236}">
                  <a16:creationId xmlns:a16="http://schemas.microsoft.com/office/drawing/2014/main" id="{F322D55C-D3CC-7EC2-4657-814A967A27B3}"/>
                </a:ext>
              </a:extLst>
            </p:cNvPr>
            <p:cNvSpPr/>
            <p:nvPr/>
          </p:nvSpPr>
          <p:spPr>
            <a:xfrm>
              <a:off x="8384169" y="1965324"/>
              <a:ext cx="2852046" cy="2854326"/>
            </a:xfrm>
            <a:prstGeom prst="ellips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0" name="Ellipse 9">
              <a:extLst>
                <a:ext uri="{FF2B5EF4-FFF2-40B4-BE49-F238E27FC236}">
                  <a16:creationId xmlns:a16="http://schemas.microsoft.com/office/drawing/2014/main" id="{07AA6529-4241-6563-D05F-FE2D54829E95}"/>
                </a:ext>
              </a:extLst>
            </p:cNvPr>
            <p:cNvSpPr/>
            <p:nvPr/>
          </p:nvSpPr>
          <p:spPr>
            <a:xfrm>
              <a:off x="9200034" y="2777363"/>
              <a:ext cx="1245600" cy="1246596"/>
            </a:xfrm>
            <a:prstGeom prst="ellips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1" name="Ellipse 10">
              <a:extLst>
                <a:ext uri="{FF2B5EF4-FFF2-40B4-BE49-F238E27FC236}">
                  <a16:creationId xmlns:a16="http://schemas.microsoft.com/office/drawing/2014/main" id="{E314B7BE-E386-B314-0293-E21865902730}"/>
                </a:ext>
              </a:extLst>
            </p:cNvPr>
            <p:cNvSpPr/>
            <p:nvPr/>
          </p:nvSpPr>
          <p:spPr>
            <a:xfrm>
              <a:off x="9530287" y="3115318"/>
              <a:ext cx="559810" cy="555626"/>
            </a:xfrm>
            <a:prstGeom prst="ellips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nvGrpSpPr>
            <p:cNvPr id="12" name="Gruppieren 11">
              <a:extLst>
                <a:ext uri="{FF2B5EF4-FFF2-40B4-BE49-F238E27FC236}">
                  <a16:creationId xmlns:a16="http://schemas.microsoft.com/office/drawing/2014/main" id="{CBA14CFD-F18A-ADE7-1A3F-4EE2670502CF}"/>
                </a:ext>
              </a:extLst>
            </p:cNvPr>
            <p:cNvGrpSpPr/>
            <p:nvPr/>
          </p:nvGrpSpPr>
          <p:grpSpPr>
            <a:xfrm>
              <a:off x="9645650" y="2932082"/>
              <a:ext cx="330200" cy="519952"/>
              <a:chOff x="9298781" y="1947620"/>
              <a:chExt cx="1023938" cy="1612349"/>
            </a:xfrm>
          </p:grpSpPr>
          <p:sp>
            <p:nvSpPr>
              <p:cNvPr id="13" name="Flussdiagramm: Grenzstelle 12">
                <a:extLst>
                  <a:ext uri="{FF2B5EF4-FFF2-40B4-BE49-F238E27FC236}">
                    <a16:creationId xmlns:a16="http://schemas.microsoft.com/office/drawing/2014/main" id="{3EAF1F5C-8577-ACAC-B4E2-23D27F4E1EC1}"/>
                  </a:ext>
                </a:extLst>
              </p:cNvPr>
              <p:cNvSpPr/>
              <p:nvPr/>
            </p:nvSpPr>
            <p:spPr>
              <a:xfrm>
                <a:off x="9298781" y="2797655"/>
                <a:ext cx="1023938" cy="762314"/>
              </a:xfrm>
              <a:prstGeom prst="flowChartTerminator">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4" name="Ellipse 13">
                <a:extLst>
                  <a:ext uri="{FF2B5EF4-FFF2-40B4-BE49-F238E27FC236}">
                    <a16:creationId xmlns:a16="http://schemas.microsoft.com/office/drawing/2014/main" id="{7DCAF81C-7DB5-8824-7902-50F30ADA73FB}"/>
                  </a:ext>
                </a:extLst>
              </p:cNvPr>
              <p:cNvSpPr/>
              <p:nvPr/>
            </p:nvSpPr>
            <p:spPr>
              <a:xfrm>
                <a:off x="9559637" y="1947620"/>
                <a:ext cx="498765" cy="1136408"/>
              </a:xfrm>
              <a:prstGeom prst="ellipse">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grpSp>
      </p:grpSp>
      <p:sp>
        <p:nvSpPr>
          <p:cNvPr id="15" name="Flussdiagramm: Grenzstelle 14">
            <a:extLst>
              <a:ext uri="{FF2B5EF4-FFF2-40B4-BE49-F238E27FC236}">
                <a16:creationId xmlns:a16="http://schemas.microsoft.com/office/drawing/2014/main" id="{9B5F191A-D1C9-E026-2268-F349B4CF0C9F}"/>
              </a:ext>
            </a:extLst>
          </p:cNvPr>
          <p:cNvSpPr/>
          <p:nvPr/>
        </p:nvSpPr>
        <p:spPr>
          <a:xfrm>
            <a:off x="8807913" y="3448712"/>
            <a:ext cx="330200" cy="77723"/>
          </a:xfrm>
          <a:prstGeom prst="flowChartTerminator">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6" name="Ellipse 15">
            <a:extLst>
              <a:ext uri="{FF2B5EF4-FFF2-40B4-BE49-F238E27FC236}">
                <a16:creationId xmlns:a16="http://schemas.microsoft.com/office/drawing/2014/main" id="{06834CE2-7E67-02DB-EEBB-DC20AF19A1AE}"/>
              </a:ext>
            </a:extLst>
          </p:cNvPr>
          <p:cNvSpPr/>
          <p:nvPr/>
        </p:nvSpPr>
        <p:spPr>
          <a:xfrm>
            <a:off x="8892034" y="3333950"/>
            <a:ext cx="160842" cy="140409"/>
          </a:xfrm>
          <a:prstGeom prst="ellipse">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7" name="Flussdiagramm: Grenzstelle 16">
            <a:extLst>
              <a:ext uri="{FF2B5EF4-FFF2-40B4-BE49-F238E27FC236}">
                <a16:creationId xmlns:a16="http://schemas.microsoft.com/office/drawing/2014/main" id="{F9486F76-1123-5D29-BCA8-8571C224A252}"/>
              </a:ext>
            </a:extLst>
          </p:cNvPr>
          <p:cNvSpPr/>
          <p:nvPr/>
        </p:nvSpPr>
        <p:spPr>
          <a:xfrm>
            <a:off x="9081165" y="3254706"/>
            <a:ext cx="330200" cy="77723"/>
          </a:xfrm>
          <a:prstGeom prst="flowChartTerminator">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8" name="Ellipse 17">
            <a:extLst>
              <a:ext uri="{FF2B5EF4-FFF2-40B4-BE49-F238E27FC236}">
                <a16:creationId xmlns:a16="http://schemas.microsoft.com/office/drawing/2014/main" id="{5137933B-B2C7-6CE2-7437-37DD7D56F61C}"/>
              </a:ext>
            </a:extLst>
          </p:cNvPr>
          <p:cNvSpPr/>
          <p:nvPr/>
        </p:nvSpPr>
        <p:spPr>
          <a:xfrm>
            <a:off x="9165286" y="3139944"/>
            <a:ext cx="160842" cy="140409"/>
          </a:xfrm>
          <a:prstGeom prst="ellipse">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9" name="Flussdiagramm: Grenzstelle 18">
            <a:extLst>
              <a:ext uri="{FF2B5EF4-FFF2-40B4-BE49-F238E27FC236}">
                <a16:creationId xmlns:a16="http://schemas.microsoft.com/office/drawing/2014/main" id="{4B9700EC-C679-2FD6-0378-EF52611065EB}"/>
              </a:ext>
            </a:extLst>
          </p:cNvPr>
          <p:cNvSpPr/>
          <p:nvPr/>
        </p:nvSpPr>
        <p:spPr>
          <a:xfrm>
            <a:off x="11071673" y="2498714"/>
            <a:ext cx="330200" cy="77723"/>
          </a:xfrm>
          <a:prstGeom prst="flowChartTerminator">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0" name="Ellipse 19">
            <a:extLst>
              <a:ext uri="{FF2B5EF4-FFF2-40B4-BE49-F238E27FC236}">
                <a16:creationId xmlns:a16="http://schemas.microsoft.com/office/drawing/2014/main" id="{ECA6D31A-FFE5-06EE-DC6C-5ADBA3A7FACB}"/>
              </a:ext>
            </a:extLst>
          </p:cNvPr>
          <p:cNvSpPr/>
          <p:nvPr/>
        </p:nvSpPr>
        <p:spPr>
          <a:xfrm>
            <a:off x="11155794" y="2383952"/>
            <a:ext cx="160842" cy="140409"/>
          </a:xfrm>
          <a:prstGeom prst="ellipse">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21" name="Flussdiagramm: Grenzstelle 20">
            <a:extLst>
              <a:ext uri="{FF2B5EF4-FFF2-40B4-BE49-F238E27FC236}">
                <a16:creationId xmlns:a16="http://schemas.microsoft.com/office/drawing/2014/main" id="{728B9E29-258C-0851-184B-90B5414F917B}"/>
              </a:ext>
            </a:extLst>
          </p:cNvPr>
          <p:cNvSpPr/>
          <p:nvPr/>
        </p:nvSpPr>
        <p:spPr>
          <a:xfrm>
            <a:off x="10785313" y="3437045"/>
            <a:ext cx="330200" cy="77723"/>
          </a:xfrm>
          <a:prstGeom prst="flowChartTerminator">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2" name="Ellipse 21">
            <a:extLst>
              <a:ext uri="{FF2B5EF4-FFF2-40B4-BE49-F238E27FC236}">
                <a16:creationId xmlns:a16="http://schemas.microsoft.com/office/drawing/2014/main" id="{6B6735DE-F976-EE62-E1C4-13F76E39B166}"/>
              </a:ext>
            </a:extLst>
          </p:cNvPr>
          <p:cNvSpPr/>
          <p:nvPr/>
        </p:nvSpPr>
        <p:spPr>
          <a:xfrm>
            <a:off x="10869434" y="3322283"/>
            <a:ext cx="160842" cy="140409"/>
          </a:xfrm>
          <a:prstGeom prst="ellipse">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Tree>
    <p:extLst>
      <p:ext uri="{BB962C8B-B14F-4D97-AF65-F5344CB8AC3E}">
        <p14:creationId xmlns:p14="http://schemas.microsoft.com/office/powerpoint/2010/main" val="60847301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B29CC37-68D8-AC77-3A50-79B6041E732D}"/>
              </a:ext>
            </a:extLst>
          </p:cNvPr>
          <p:cNvSpPr>
            <a:spLocks noGrp="1"/>
          </p:cNvSpPr>
          <p:nvPr>
            <p:ph type="title"/>
          </p:nvPr>
        </p:nvSpPr>
        <p:spPr/>
        <p:txBody>
          <a:bodyPr/>
          <a:lstStyle/>
          <a:p>
            <a:r>
              <a:rPr lang="de-DE" dirty="0" err="1"/>
              <a:t>How</a:t>
            </a:r>
            <a:r>
              <a:rPr lang="de-DE" dirty="0"/>
              <a:t> Do People </a:t>
            </a:r>
            <a:r>
              <a:rPr lang="de-DE" dirty="0" err="1"/>
              <a:t>Meet</a:t>
            </a:r>
            <a:r>
              <a:rPr lang="de-DE" dirty="0"/>
              <a:t>?</a:t>
            </a:r>
          </a:p>
        </p:txBody>
      </p:sp>
      <p:sp>
        <p:nvSpPr>
          <p:cNvPr id="3" name="Fußzeilenplatzhalter 2">
            <a:extLst>
              <a:ext uri="{FF2B5EF4-FFF2-40B4-BE49-F238E27FC236}">
                <a16:creationId xmlns:a16="http://schemas.microsoft.com/office/drawing/2014/main" id="{A510E6CC-BB2C-AA4F-9DDB-F49FD53EE153}"/>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604A0D55-712B-ED74-8810-4B1A5DF728D3}"/>
              </a:ext>
            </a:extLst>
          </p:cNvPr>
          <p:cNvSpPr>
            <a:spLocks noGrp="1"/>
          </p:cNvSpPr>
          <p:nvPr>
            <p:ph type="sldNum" sz="quarter" idx="33"/>
          </p:nvPr>
        </p:nvSpPr>
        <p:spPr/>
        <p:txBody>
          <a:bodyPr/>
          <a:lstStyle/>
          <a:p>
            <a:fld id="{BA24374A-C3A8-471A-8837-3FC31668ABE5}" type="slidenum">
              <a:rPr lang="de-DE" smtClean="0"/>
              <a:pPr/>
              <a:t>61</a:t>
            </a:fld>
            <a:endParaRPr lang="de-DE" dirty="0"/>
          </a:p>
        </p:txBody>
      </p:sp>
      <p:sp>
        <p:nvSpPr>
          <p:cNvPr id="5" name="Textplatzhalter 4">
            <a:extLst>
              <a:ext uri="{FF2B5EF4-FFF2-40B4-BE49-F238E27FC236}">
                <a16:creationId xmlns:a16="http://schemas.microsoft.com/office/drawing/2014/main" id="{97891A1D-0653-24A8-E680-06D9E8FE40EA}"/>
              </a:ext>
            </a:extLst>
          </p:cNvPr>
          <p:cNvSpPr>
            <a:spLocks noGrp="1"/>
          </p:cNvSpPr>
          <p:nvPr>
            <p:ph type="body" sz="quarter" idx="21"/>
          </p:nvPr>
        </p:nvSpPr>
        <p:spPr/>
        <p:txBody>
          <a:bodyPr/>
          <a:lstStyle/>
          <a:p>
            <a:r>
              <a:rPr lang="de-DE" sz="1400" dirty="0"/>
              <a:t>Interactions in Virtual Spaces</a:t>
            </a:r>
            <a:endParaRPr lang="de-DE" dirty="0"/>
          </a:p>
        </p:txBody>
      </p:sp>
      <p:sp>
        <p:nvSpPr>
          <p:cNvPr id="6" name="Textplatzhalter 5">
            <a:extLst>
              <a:ext uri="{FF2B5EF4-FFF2-40B4-BE49-F238E27FC236}">
                <a16:creationId xmlns:a16="http://schemas.microsoft.com/office/drawing/2014/main" id="{64A8AC9B-2DF3-308E-0BC9-ED321189303A}"/>
              </a:ext>
            </a:extLst>
          </p:cNvPr>
          <p:cNvSpPr>
            <a:spLocks noGrp="1"/>
          </p:cNvSpPr>
          <p:nvPr>
            <p:ph type="body" sz="quarter" idx="34"/>
          </p:nvPr>
        </p:nvSpPr>
        <p:spPr/>
        <p:txBody>
          <a:bodyPr>
            <a:normAutofit fontScale="92500" lnSpcReduction="20000"/>
          </a:bodyPr>
          <a:lstStyle/>
          <a:p>
            <a:r>
              <a:rPr lang="de-DE" b="1" dirty="0" err="1">
                <a:solidFill>
                  <a:schemeClr val="accent1"/>
                </a:solidFill>
              </a:rPr>
              <a:t>Collaboration</a:t>
            </a:r>
            <a:r>
              <a:rPr lang="de-DE" b="1" dirty="0">
                <a:solidFill>
                  <a:schemeClr val="accent1"/>
                </a:solidFill>
              </a:rPr>
              <a:t> &amp; </a:t>
            </a:r>
            <a:r>
              <a:rPr lang="de-DE" b="1" dirty="0" err="1">
                <a:solidFill>
                  <a:schemeClr val="accent1"/>
                </a:solidFill>
              </a:rPr>
              <a:t>Cooperation</a:t>
            </a:r>
            <a:r>
              <a:rPr lang="de-DE" dirty="0"/>
              <a:t> </a:t>
            </a:r>
          </a:p>
          <a:p>
            <a:pPr lvl="1"/>
            <a:r>
              <a:rPr lang="de-DE" dirty="0"/>
              <a:t>Sharing </a:t>
            </a:r>
            <a:r>
              <a:rPr lang="de-DE" dirty="0" err="1"/>
              <a:t>knowledge</a:t>
            </a:r>
            <a:r>
              <a:rPr lang="de-DE" dirty="0"/>
              <a:t>: </a:t>
            </a:r>
            <a:r>
              <a:rPr lang="de-DE" dirty="0" err="1"/>
              <a:t>teaching</a:t>
            </a:r>
            <a:r>
              <a:rPr lang="de-DE" dirty="0"/>
              <a:t>, </a:t>
            </a:r>
            <a:r>
              <a:rPr lang="de-DE" dirty="0" err="1"/>
              <a:t>training</a:t>
            </a:r>
            <a:r>
              <a:rPr lang="de-DE" dirty="0"/>
              <a:t>, </a:t>
            </a:r>
            <a:r>
              <a:rPr lang="de-DE" dirty="0" err="1"/>
              <a:t>learning</a:t>
            </a:r>
            <a:r>
              <a:rPr lang="de-DE" dirty="0"/>
              <a:t>, </a:t>
            </a:r>
            <a:r>
              <a:rPr lang="de-DE" dirty="0" err="1"/>
              <a:t>instructing</a:t>
            </a:r>
            <a:r>
              <a:rPr lang="de-DE" dirty="0"/>
              <a:t>, …</a:t>
            </a:r>
          </a:p>
          <a:p>
            <a:pPr lvl="1"/>
            <a:r>
              <a:rPr lang="de-DE" dirty="0"/>
              <a:t>Sharing </a:t>
            </a:r>
            <a:r>
              <a:rPr lang="de-DE" dirty="0" err="1"/>
              <a:t>properties</a:t>
            </a:r>
            <a:r>
              <a:rPr lang="de-DE" dirty="0"/>
              <a:t>: </a:t>
            </a:r>
            <a:r>
              <a:rPr lang="de-DE" dirty="0" err="1"/>
              <a:t>trading</a:t>
            </a:r>
            <a:r>
              <a:rPr lang="de-DE" dirty="0"/>
              <a:t>, </a:t>
            </a:r>
            <a:r>
              <a:rPr lang="de-DE" dirty="0" err="1"/>
              <a:t>exchanging</a:t>
            </a:r>
            <a:r>
              <a:rPr lang="de-DE" dirty="0"/>
              <a:t>, </a:t>
            </a:r>
            <a:r>
              <a:rPr lang="de-DE" dirty="0" err="1"/>
              <a:t>storing</a:t>
            </a:r>
            <a:r>
              <a:rPr lang="de-DE" dirty="0"/>
              <a:t> …</a:t>
            </a:r>
          </a:p>
          <a:p>
            <a:pPr lvl="1"/>
            <a:r>
              <a:rPr lang="de-DE" dirty="0" err="1"/>
              <a:t>Solving</a:t>
            </a:r>
            <a:r>
              <a:rPr lang="de-DE" dirty="0"/>
              <a:t> </a:t>
            </a:r>
            <a:r>
              <a:rPr lang="de-DE" dirty="0" err="1"/>
              <a:t>problems</a:t>
            </a:r>
            <a:r>
              <a:rPr lang="de-DE" dirty="0"/>
              <a:t>: </a:t>
            </a:r>
            <a:r>
              <a:rPr lang="de-DE" dirty="0" err="1"/>
              <a:t>working</a:t>
            </a:r>
            <a:r>
              <a:rPr lang="de-DE" dirty="0"/>
              <a:t>, </a:t>
            </a:r>
            <a:r>
              <a:rPr lang="de-DE" dirty="0" err="1"/>
              <a:t>servicing</a:t>
            </a:r>
            <a:r>
              <a:rPr lang="de-DE" dirty="0"/>
              <a:t>, </a:t>
            </a:r>
            <a:r>
              <a:rPr lang="de-DE" dirty="0" err="1"/>
              <a:t>searching</a:t>
            </a:r>
            <a:r>
              <a:rPr lang="de-DE" dirty="0"/>
              <a:t>, …</a:t>
            </a:r>
          </a:p>
          <a:p>
            <a:r>
              <a:rPr lang="de-DE" b="1" dirty="0" err="1">
                <a:solidFill>
                  <a:schemeClr val="accent1"/>
                </a:solidFill>
              </a:rPr>
              <a:t>Strengthening</a:t>
            </a:r>
            <a:r>
              <a:rPr lang="de-DE" b="1" dirty="0">
                <a:solidFill>
                  <a:schemeClr val="accent1"/>
                </a:solidFill>
              </a:rPr>
              <a:t> </a:t>
            </a:r>
            <a:r>
              <a:rPr lang="de-DE" b="1" dirty="0" err="1">
                <a:solidFill>
                  <a:schemeClr val="accent1"/>
                </a:solidFill>
              </a:rPr>
              <a:t>of</a:t>
            </a:r>
            <a:r>
              <a:rPr lang="de-DE" b="1" dirty="0">
                <a:solidFill>
                  <a:schemeClr val="accent1"/>
                </a:solidFill>
              </a:rPr>
              <a:t> </a:t>
            </a:r>
            <a:r>
              <a:rPr lang="de-DE" b="1" dirty="0" err="1">
                <a:solidFill>
                  <a:schemeClr val="accent1"/>
                </a:solidFill>
              </a:rPr>
              <a:t>Social</a:t>
            </a:r>
            <a:r>
              <a:rPr lang="de-DE" b="1" dirty="0">
                <a:solidFill>
                  <a:schemeClr val="accent1"/>
                </a:solidFill>
              </a:rPr>
              <a:t> Bonds</a:t>
            </a:r>
          </a:p>
          <a:p>
            <a:pPr lvl="1"/>
            <a:r>
              <a:rPr lang="de-DE" dirty="0"/>
              <a:t>Family, </a:t>
            </a:r>
            <a:r>
              <a:rPr lang="de-DE" dirty="0" err="1"/>
              <a:t>friendship</a:t>
            </a:r>
            <a:r>
              <a:rPr lang="de-DE" dirty="0"/>
              <a:t>, </a:t>
            </a:r>
            <a:r>
              <a:rPr lang="de-DE" dirty="0" err="1"/>
              <a:t>colleagues</a:t>
            </a:r>
            <a:r>
              <a:rPr lang="de-DE" dirty="0"/>
              <a:t>, social </a:t>
            </a:r>
            <a:r>
              <a:rPr lang="de-DE" dirty="0" err="1"/>
              <a:t>pressure</a:t>
            </a:r>
            <a:r>
              <a:rPr lang="de-DE" dirty="0"/>
              <a:t> …</a:t>
            </a:r>
          </a:p>
          <a:p>
            <a:r>
              <a:rPr lang="de-DE" b="1" dirty="0">
                <a:solidFill>
                  <a:schemeClr val="accent1"/>
                </a:solidFill>
              </a:rPr>
              <a:t>Games &amp; Sports</a:t>
            </a:r>
          </a:p>
          <a:p>
            <a:pPr lvl="1"/>
            <a:r>
              <a:rPr lang="de-DE" dirty="0"/>
              <a:t>Competition, </a:t>
            </a:r>
            <a:r>
              <a:rPr lang="de-DE" dirty="0" err="1"/>
              <a:t>fun</a:t>
            </a:r>
            <a:r>
              <a:rPr lang="de-DE" dirty="0"/>
              <a:t>, </a:t>
            </a:r>
            <a:r>
              <a:rPr lang="de-DE" dirty="0" err="1"/>
              <a:t>self</a:t>
            </a:r>
            <a:r>
              <a:rPr lang="de-DE" dirty="0"/>
              <a:t>-monitoring, …</a:t>
            </a:r>
          </a:p>
          <a:p>
            <a:r>
              <a:rPr lang="de-DE" b="1" dirty="0" err="1">
                <a:solidFill>
                  <a:schemeClr val="accent1"/>
                </a:solidFill>
              </a:rPr>
              <a:t>Confrontation</a:t>
            </a:r>
            <a:endParaRPr lang="de-DE" b="1" dirty="0">
              <a:solidFill>
                <a:schemeClr val="accent1"/>
              </a:solidFill>
            </a:endParaRPr>
          </a:p>
          <a:p>
            <a:pPr lvl="1"/>
            <a:r>
              <a:rPr lang="de-DE" dirty="0" err="1"/>
              <a:t>Harming</a:t>
            </a:r>
            <a:r>
              <a:rPr lang="de-DE" dirty="0"/>
              <a:t>, </a:t>
            </a:r>
            <a:r>
              <a:rPr lang="de-DE" dirty="0" err="1"/>
              <a:t>bullying</a:t>
            </a:r>
            <a:r>
              <a:rPr lang="de-DE" dirty="0"/>
              <a:t>, </a:t>
            </a:r>
            <a:r>
              <a:rPr lang="de-DE" dirty="0" err="1"/>
              <a:t>defamation</a:t>
            </a:r>
            <a:r>
              <a:rPr lang="de-DE" dirty="0"/>
              <a:t>, </a:t>
            </a:r>
            <a:r>
              <a:rPr lang="de-DE" dirty="0" err="1"/>
              <a:t>annihiliaton</a:t>
            </a:r>
            <a:r>
              <a:rPr lang="de-DE" dirty="0"/>
              <a:t> (</a:t>
            </a:r>
            <a:r>
              <a:rPr lang="de-DE" dirty="0" err="1"/>
              <a:t>don‘t</a:t>
            </a:r>
            <a:r>
              <a:rPr lang="de-DE" dirty="0"/>
              <a:t> do </a:t>
            </a:r>
            <a:r>
              <a:rPr lang="de-DE" dirty="0" err="1"/>
              <a:t>this</a:t>
            </a:r>
            <a:r>
              <a:rPr lang="de-DE" dirty="0"/>
              <a:t>) …</a:t>
            </a:r>
          </a:p>
          <a:p>
            <a:r>
              <a:rPr lang="de-DE" b="1" dirty="0">
                <a:solidFill>
                  <a:schemeClr val="accent1"/>
                </a:solidFill>
              </a:rPr>
              <a:t>By </a:t>
            </a:r>
            <a:r>
              <a:rPr lang="de-DE" b="1" dirty="0" err="1">
                <a:solidFill>
                  <a:schemeClr val="accent1"/>
                </a:solidFill>
              </a:rPr>
              <a:t>Accident</a:t>
            </a:r>
            <a:endParaRPr lang="de-DE" b="1" dirty="0">
              <a:solidFill>
                <a:schemeClr val="accent1"/>
              </a:solidFill>
            </a:endParaRPr>
          </a:p>
          <a:p>
            <a:pPr lvl="1"/>
            <a:endParaRPr lang="de-DE" dirty="0">
              <a:solidFill>
                <a:schemeClr val="accent1"/>
              </a:solidFill>
            </a:endParaRPr>
          </a:p>
          <a:p>
            <a:endParaRPr lang="de-DE" dirty="0"/>
          </a:p>
        </p:txBody>
      </p:sp>
      <p:sp>
        <p:nvSpPr>
          <p:cNvPr id="7" name="Inhaltsplatzhalter 6">
            <a:extLst>
              <a:ext uri="{FF2B5EF4-FFF2-40B4-BE49-F238E27FC236}">
                <a16:creationId xmlns:a16="http://schemas.microsoft.com/office/drawing/2014/main" id="{C7A84EA0-D6B7-5BC3-38DC-C094E131BD31}"/>
              </a:ext>
            </a:extLst>
          </p:cNvPr>
          <p:cNvSpPr>
            <a:spLocks noGrp="1"/>
          </p:cNvSpPr>
          <p:nvPr>
            <p:ph sz="quarter" idx="35"/>
          </p:nvPr>
        </p:nvSpPr>
        <p:spPr/>
        <p:txBody>
          <a:bodyPr/>
          <a:lstStyle/>
          <a:p>
            <a:endParaRPr lang="de-DE"/>
          </a:p>
        </p:txBody>
      </p:sp>
    </p:spTree>
    <p:extLst>
      <p:ext uri="{BB962C8B-B14F-4D97-AF65-F5344CB8AC3E}">
        <p14:creationId xmlns:p14="http://schemas.microsoft.com/office/powerpoint/2010/main" val="73307702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532690D-85E3-BA5A-58F8-F81D272CE42C}"/>
              </a:ext>
            </a:extLst>
          </p:cNvPr>
          <p:cNvSpPr>
            <a:spLocks noGrp="1"/>
          </p:cNvSpPr>
          <p:nvPr>
            <p:ph type="title"/>
          </p:nvPr>
        </p:nvSpPr>
        <p:spPr/>
        <p:txBody>
          <a:bodyPr/>
          <a:lstStyle/>
          <a:p>
            <a:r>
              <a:rPr lang="de-DE" dirty="0" err="1"/>
              <a:t>How</a:t>
            </a:r>
            <a:r>
              <a:rPr lang="de-DE" dirty="0"/>
              <a:t> Do People </a:t>
            </a:r>
            <a:r>
              <a:rPr lang="de-DE" dirty="0" err="1"/>
              <a:t>Communicate</a:t>
            </a:r>
            <a:r>
              <a:rPr lang="de-DE" dirty="0"/>
              <a:t>?</a:t>
            </a:r>
          </a:p>
        </p:txBody>
      </p:sp>
      <p:sp>
        <p:nvSpPr>
          <p:cNvPr id="3" name="Fußzeilenplatzhalter 2">
            <a:extLst>
              <a:ext uri="{FF2B5EF4-FFF2-40B4-BE49-F238E27FC236}">
                <a16:creationId xmlns:a16="http://schemas.microsoft.com/office/drawing/2014/main" id="{35CBA362-569C-2876-05CC-761796E37EFB}"/>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50D26906-77C9-7BBC-83A5-7CF80F86A9D0}"/>
              </a:ext>
            </a:extLst>
          </p:cNvPr>
          <p:cNvSpPr>
            <a:spLocks noGrp="1"/>
          </p:cNvSpPr>
          <p:nvPr>
            <p:ph type="sldNum" sz="quarter" idx="33"/>
          </p:nvPr>
        </p:nvSpPr>
        <p:spPr/>
        <p:txBody>
          <a:bodyPr/>
          <a:lstStyle/>
          <a:p>
            <a:fld id="{BA24374A-C3A8-471A-8837-3FC31668ABE5}" type="slidenum">
              <a:rPr lang="de-DE" smtClean="0"/>
              <a:pPr/>
              <a:t>62</a:t>
            </a:fld>
            <a:endParaRPr lang="de-DE" dirty="0"/>
          </a:p>
        </p:txBody>
      </p:sp>
      <p:sp>
        <p:nvSpPr>
          <p:cNvPr id="5" name="Textplatzhalter 4">
            <a:extLst>
              <a:ext uri="{FF2B5EF4-FFF2-40B4-BE49-F238E27FC236}">
                <a16:creationId xmlns:a16="http://schemas.microsoft.com/office/drawing/2014/main" id="{72812EF8-12D9-8EDC-489D-CE8730A7024E}"/>
              </a:ext>
            </a:extLst>
          </p:cNvPr>
          <p:cNvSpPr>
            <a:spLocks noGrp="1"/>
          </p:cNvSpPr>
          <p:nvPr>
            <p:ph type="body" sz="quarter" idx="21"/>
          </p:nvPr>
        </p:nvSpPr>
        <p:spPr/>
        <p:txBody>
          <a:bodyPr/>
          <a:lstStyle/>
          <a:p>
            <a:r>
              <a:rPr lang="de-DE" sz="1400" dirty="0"/>
              <a:t>Interactions in Virtual Spaces</a:t>
            </a:r>
            <a:endParaRPr lang="de-DE" dirty="0"/>
          </a:p>
        </p:txBody>
      </p:sp>
      <p:sp>
        <p:nvSpPr>
          <p:cNvPr id="6" name="Textplatzhalter 5">
            <a:extLst>
              <a:ext uri="{FF2B5EF4-FFF2-40B4-BE49-F238E27FC236}">
                <a16:creationId xmlns:a16="http://schemas.microsoft.com/office/drawing/2014/main" id="{30CAE402-97F4-5276-2969-F4AEA1FFC709}"/>
              </a:ext>
            </a:extLst>
          </p:cNvPr>
          <p:cNvSpPr>
            <a:spLocks noGrp="1"/>
          </p:cNvSpPr>
          <p:nvPr>
            <p:ph type="body" sz="quarter" idx="34"/>
          </p:nvPr>
        </p:nvSpPr>
        <p:spPr/>
        <p:txBody>
          <a:bodyPr>
            <a:normAutofit lnSpcReduction="10000"/>
          </a:bodyPr>
          <a:lstStyle/>
          <a:p>
            <a:r>
              <a:rPr lang="de-DE" b="1" dirty="0">
                <a:solidFill>
                  <a:schemeClr val="accent1"/>
                </a:solidFill>
              </a:rPr>
              <a:t>Verbal/Auditive </a:t>
            </a:r>
            <a:r>
              <a:rPr lang="de-DE" b="1" dirty="0" err="1">
                <a:solidFill>
                  <a:schemeClr val="accent1"/>
                </a:solidFill>
              </a:rPr>
              <a:t>Cues</a:t>
            </a:r>
            <a:endParaRPr lang="de-DE" b="1" dirty="0">
              <a:solidFill>
                <a:schemeClr val="accent1"/>
              </a:solidFill>
            </a:endParaRPr>
          </a:p>
          <a:p>
            <a:pPr lvl="1"/>
            <a:r>
              <a:rPr lang="de-DE" dirty="0"/>
              <a:t>Speech</a:t>
            </a:r>
          </a:p>
          <a:p>
            <a:pPr lvl="1"/>
            <a:r>
              <a:rPr lang="de-DE" dirty="0" err="1"/>
              <a:t>Vocalics</a:t>
            </a:r>
            <a:endParaRPr lang="de-DE" dirty="0"/>
          </a:p>
          <a:p>
            <a:pPr lvl="1"/>
            <a:r>
              <a:rPr lang="de-DE" dirty="0" err="1"/>
              <a:t>Phonemics</a:t>
            </a:r>
            <a:endParaRPr lang="de-DE" dirty="0"/>
          </a:p>
          <a:p>
            <a:pPr lvl="1"/>
            <a:r>
              <a:rPr lang="de-DE" dirty="0"/>
              <a:t>… </a:t>
            </a:r>
          </a:p>
          <a:p>
            <a:r>
              <a:rPr lang="de-DE" b="1" dirty="0">
                <a:solidFill>
                  <a:schemeClr val="accent1"/>
                </a:solidFill>
              </a:rPr>
              <a:t>Nonverbal </a:t>
            </a:r>
            <a:r>
              <a:rPr lang="de-DE" b="1" dirty="0" err="1">
                <a:solidFill>
                  <a:schemeClr val="accent1"/>
                </a:solidFill>
              </a:rPr>
              <a:t>Cues</a:t>
            </a:r>
            <a:endParaRPr lang="de-DE" b="1" dirty="0">
              <a:solidFill>
                <a:schemeClr val="accent1"/>
              </a:solidFill>
            </a:endParaRPr>
          </a:p>
          <a:p>
            <a:pPr lvl="1"/>
            <a:r>
              <a:rPr lang="de-DE" dirty="0" err="1"/>
              <a:t>Textual</a:t>
            </a:r>
            <a:r>
              <a:rPr lang="de-DE" dirty="0"/>
              <a:t>, </a:t>
            </a:r>
            <a:r>
              <a:rPr lang="de-DE" dirty="0" err="1"/>
              <a:t>Symbolic</a:t>
            </a:r>
            <a:endParaRPr lang="de-DE" dirty="0"/>
          </a:p>
          <a:p>
            <a:pPr lvl="1"/>
            <a:r>
              <a:rPr lang="de-DE" dirty="0"/>
              <a:t>Body Language</a:t>
            </a:r>
          </a:p>
          <a:p>
            <a:pPr lvl="1"/>
            <a:r>
              <a:rPr lang="de-DE" dirty="0" err="1"/>
              <a:t>Mimics</a:t>
            </a:r>
            <a:r>
              <a:rPr lang="de-DE" dirty="0"/>
              <a:t>, </a:t>
            </a:r>
            <a:r>
              <a:rPr lang="de-DE" dirty="0" err="1"/>
              <a:t>Gestures</a:t>
            </a:r>
            <a:endParaRPr lang="de-DE" dirty="0"/>
          </a:p>
          <a:p>
            <a:pPr lvl="1"/>
            <a:r>
              <a:rPr lang="de-DE" dirty="0"/>
              <a:t>…</a:t>
            </a:r>
          </a:p>
          <a:p>
            <a:endParaRPr lang="de-DE" dirty="0"/>
          </a:p>
        </p:txBody>
      </p:sp>
      <p:sp>
        <p:nvSpPr>
          <p:cNvPr id="7" name="Inhaltsplatzhalter 6">
            <a:extLst>
              <a:ext uri="{FF2B5EF4-FFF2-40B4-BE49-F238E27FC236}">
                <a16:creationId xmlns:a16="http://schemas.microsoft.com/office/drawing/2014/main" id="{A55F0AFC-69BD-664F-9B85-023129A9C3CC}"/>
              </a:ext>
            </a:extLst>
          </p:cNvPr>
          <p:cNvSpPr>
            <a:spLocks noGrp="1"/>
          </p:cNvSpPr>
          <p:nvPr>
            <p:ph sz="quarter" idx="35"/>
          </p:nvPr>
        </p:nvSpPr>
        <p:spPr/>
        <p:txBody>
          <a:bodyPr/>
          <a:lstStyle/>
          <a:p>
            <a:endParaRPr lang="de-DE"/>
          </a:p>
        </p:txBody>
      </p:sp>
      <p:sp>
        <p:nvSpPr>
          <p:cNvPr id="8" name="Textplatzhalter 5">
            <a:extLst>
              <a:ext uri="{FF2B5EF4-FFF2-40B4-BE49-F238E27FC236}">
                <a16:creationId xmlns:a16="http://schemas.microsoft.com/office/drawing/2014/main" id="{7B4465C7-ECC2-842F-A113-26CF86DAC49F}"/>
              </a:ext>
            </a:extLst>
          </p:cNvPr>
          <p:cNvSpPr txBox="1">
            <a:spLocks/>
          </p:cNvSpPr>
          <p:nvPr/>
        </p:nvSpPr>
        <p:spPr>
          <a:xfrm>
            <a:off x="695326" y="1449388"/>
            <a:ext cx="10801349" cy="4056061"/>
          </a:xfrm>
          <a:prstGeom prst="rect">
            <a:avLst/>
          </a:prstGeom>
        </p:spPr>
        <p:txBody>
          <a:bodyPr vert="horz" lIns="91440" tIns="45720" rIns="91440" bIns="45720" rtlCol="0">
            <a:normAutofit/>
          </a:bodyPr>
          <a:lstStyle>
            <a:lvl1pPr marL="285750" marR="0" indent="-252000" algn="l" defTabSz="284400" rtl="0" eaLnBrk="1" fontAlgn="auto" latinLnBrk="0" hangingPunct="1">
              <a:lnSpc>
                <a:spcPct val="110000"/>
              </a:lnSpc>
              <a:spcBef>
                <a:spcPts val="300"/>
              </a:spcBef>
              <a:spcAft>
                <a:spcPts val="400"/>
              </a:spcAft>
              <a:buClr>
                <a:srgbClr val="5079BC"/>
              </a:buClr>
              <a:buSzPts val="2400"/>
              <a:buFont typeface="Wingdings" panose="05000000000000000000" pitchFamily="2" charset="2"/>
              <a:buChar char="§"/>
              <a:tabLst/>
              <a:defRPr lang="de-DE" sz="2200" b="0" kern="1200" noProof="0" dirty="0" smtClean="0">
                <a:solidFill>
                  <a:schemeClr val="tx1"/>
                </a:solidFill>
                <a:latin typeface="Roboto" panose="02000000000000000000" pitchFamily="2" charset="0"/>
                <a:ea typeface="Roboto" panose="02000000000000000000" pitchFamily="2" charset="0"/>
                <a:cs typeface="Arial" panose="020B0604020202020204" pitchFamily="34" charset="0"/>
              </a:defRPr>
            </a:lvl1pPr>
            <a:lvl2pPr marL="538163" indent="-252000" algn="l" defTabSz="914400" rtl="0" eaLnBrk="1" latinLnBrk="0" hangingPunct="1">
              <a:lnSpc>
                <a:spcPct val="110000"/>
              </a:lnSpc>
              <a:spcBef>
                <a:spcPts val="300"/>
              </a:spcBef>
              <a:spcAft>
                <a:spcPts val="400"/>
              </a:spcAft>
              <a:buClr>
                <a:schemeClr val="accent2"/>
              </a:buClr>
              <a:buFontTx/>
              <a:buBlip>
                <a:blip r:embed="rId2">
                  <a:extLst>
                    <a:ext uri="{96DAC541-7B7A-43D3-8B79-37D633B846F1}">
                      <asvg:svgBlip xmlns:asvg="http://schemas.microsoft.com/office/drawing/2016/SVG/main" r:embed="rId3"/>
                    </a:ext>
                  </a:extLst>
                </a:blip>
              </a:buBlip>
              <a:defRPr sz="2000" kern="1200">
                <a:solidFill>
                  <a:schemeClr val="tx1"/>
                </a:solidFill>
                <a:latin typeface="Roboto" panose="02000000000000000000" pitchFamily="2" charset="0"/>
                <a:ea typeface="Roboto" panose="02000000000000000000" pitchFamily="2" charset="0"/>
                <a:cs typeface="Arial" panose="020B0604020202020204" pitchFamily="34" charset="0"/>
              </a:defRPr>
            </a:lvl2pPr>
            <a:lvl3pPr marL="808038" indent="-252000" algn="l" defTabSz="914400" rtl="0" eaLnBrk="1" latinLnBrk="0" hangingPunct="1">
              <a:lnSpc>
                <a:spcPct val="110000"/>
              </a:lnSpc>
              <a:spcBef>
                <a:spcPts val="300"/>
              </a:spcBef>
              <a:spcAft>
                <a:spcPts val="400"/>
              </a:spcAft>
              <a:buClr>
                <a:schemeClr val="accent2"/>
              </a:buClr>
              <a:buFontTx/>
              <a:buBlip>
                <a:blip r:embed="rId2">
                  <a:extLst>
                    <a:ext uri="{96DAC541-7B7A-43D3-8B79-37D633B846F1}">
                      <asvg:svgBlip xmlns:asvg="http://schemas.microsoft.com/office/drawing/2016/SVG/main" r:embed="rId3"/>
                    </a:ext>
                  </a:extLst>
                </a:blip>
              </a:buBlip>
              <a:defRPr sz="1800" kern="1200">
                <a:solidFill>
                  <a:schemeClr val="tx1"/>
                </a:solidFill>
                <a:latin typeface="Roboto" panose="02000000000000000000" pitchFamily="2" charset="0"/>
                <a:ea typeface="Roboto" panose="02000000000000000000" pitchFamily="2" charset="0"/>
                <a:cs typeface="Arial" panose="020B0604020202020204" pitchFamily="34" charset="0"/>
              </a:defRPr>
            </a:lvl3pPr>
            <a:lvl4pPr marL="1077913" indent="-252000" algn="l" defTabSz="914400" rtl="0" eaLnBrk="1" latinLnBrk="0" hangingPunct="1">
              <a:lnSpc>
                <a:spcPct val="110000"/>
              </a:lnSpc>
              <a:spcBef>
                <a:spcPts val="300"/>
              </a:spcBef>
              <a:spcAft>
                <a:spcPts val="400"/>
              </a:spcAft>
              <a:buClr>
                <a:schemeClr val="accent2"/>
              </a:buClr>
              <a:buFontTx/>
              <a:buBlip>
                <a:blip r:embed="rId2">
                  <a:extLst>
                    <a:ext uri="{96DAC541-7B7A-43D3-8B79-37D633B846F1}">
                      <asvg:svgBlip xmlns:asvg="http://schemas.microsoft.com/office/drawing/2016/SVG/main" r:embed="rId3"/>
                    </a:ext>
                  </a:extLst>
                </a:blip>
              </a:buBlip>
              <a:defRPr sz="1600" kern="1200">
                <a:solidFill>
                  <a:schemeClr val="tx1"/>
                </a:solidFill>
                <a:latin typeface="Roboto" panose="02000000000000000000" pitchFamily="2" charset="0"/>
                <a:ea typeface="Roboto" panose="02000000000000000000" pitchFamily="2" charset="0"/>
                <a:cs typeface="Arial" panose="020B0604020202020204" pitchFamily="34" charset="0"/>
              </a:defRPr>
            </a:lvl4pPr>
            <a:lvl5pPr marL="1346200" indent="-252000" algn="l" defTabSz="914400" rtl="0" eaLnBrk="1" latinLnBrk="0" hangingPunct="1">
              <a:lnSpc>
                <a:spcPct val="110000"/>
              </a:lnSpc>
              <a:spcBef>
                <a:spcPts val="300"/>
              </a:spcBef>
              <a:spcAft>
                <a:spcPts val="400"/>
              </a:spcAft>
              <a:buClr>
                <a:schemeClr val="accent2"/>
              </a:buClr>
              <a:buFontTx/>
              <a:buBlip>
                <a:blip r:embed="rId2">
                  <a:extLst>
                    <a:ext uri="{96DAC541-7B7A-43D3-8B79-37D633B846F1}">
                      <asvg:svgBlip xmlns:asvg="http://schemas.microsoft.com/office/drawing/2016/SVG/main" r:embed="rId3"/>
                    </a:ext>
                  </a:extLst>
                </a:blip>
              </a:buBlip>
              <a:defRPr sz="1600" kern="1200">
                <a:solidFill>
                  <a:schemeClr val="tx1"/>
                </a:solidFill>
                <a:latin typeface="Roboto" panose="02000000000000000000" pitchFamily="2" charset="0"/>
                <a:ea typeface="Roboto" panose="02000000000000000000" pitchFamily="2" charset="0"/>
                <a:cs typeface="Arial" panose="020B0604020202020204" pitchFamily="34" charset="0"/>
                <a:sym typeface="Wingdings" panose="05000000000000000000" pitchFamily="2" charset="2"/>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de-DE"/>
          </a:p>
        </p:txBody>
      </p:sp>
      <p:sp>
        <p:nvSpPr>
          <p:cNvPr id="9" name="Pfeil: nach rechts 8">
            <a:extLst>
              <a:ext uri="{FF2B5EF4-FFF2-40B4-BE49-F238E27FC236}">
                <a16:creationId xmlns:a16="http://schemas.microsoft.com/office/drawing/2014/main" id="{DA1D4190-EE05-68D5-43C4-085FEE012175}"/>
              </a:ext>
            </a:extLst>
          </p:cNvPr>
          <p:cNvSpPr/>
          <p:nvPr/>
        </p:nvSpPr>
        <p:spPr>
          <a:xfrm>
            <a:off x="4322201" y="3301803"/>
            <a:ext cx="1562210" cy="725474"/>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err="1"/>
              <a:t>coded</a:t>
            </a:r>
            <a:endParaRPr lang="de-DE" dirty="0"/>
          </a:p>
        </p:txBody>
      </p:sp>
      <p:sp>
        <p:nvSpPr>
          <p:cNvPr id="10" name="Textfeld 9">
            <a:extLst>
              <a:ext uri="{FF2B5EF4-FFF2-40B4-BE49-F238E27FC236}">
                <a16:creationId xmlns:a16="http://schemas.microsoft.com/office/drawing/2014/main" id="{454C8EE1-D2E1-C930-DACF-8AC1AD9AFE04}"/>
              </a:ext>
            </a:extLst>
          </p:cNvPr>
          <p:cNvSpPr txBox="1"/>
          <p:nvPr/>
        </p:nvSpPr>
        <p:spPr>
          <a:xfrm>
            <a:off x="6038618" y="3392488"/>
            <a:ext cx="1090363" cy="954107"/>
          </a:xfrm>
          <a:prstGeom prst="rect">
            <a:avLst/>
          </a:prstGeom>
          <a:noFill/>
        </p:spPr>
        <p:txBody>
          <a:bodyPr wrap="none" rtlCol="0" anchor="ctr">
            <a:spAutoFit/>
          </a:bodyPr>
          <a:lstStyle/>
          <a:p>
            <a:r>
              <a:rPr lang="de-DE" sz="2800" b="1" dirty="0"/>
              <a:t>Signs</a:t>
            </a:r>
          </a:p>
          <a:p>
            <a:endParaRPr lang="de-DE" sz="2800" b="1" dirty="0"/>
          </a:p>
        </p:txBody>
      </p:sp>
      <p:sp>
        <p:nvSpPr>
          <p:cNvPr id="11" name="Pfeil: nach rechts 10">
            <a:extLst>
              <a:ext uri="{FF2B5EF4-FFF2-40B4-BE49-F238E27FC236}">
                <a16:creationId xmlns:a16="http://schemas.microsoft.com/office/drawing/2014/main" id="{B30EF8C1-D308-F165-82DB-D62482EABD68}"/>
              </a:ext>
            </a:extLst>
          </p:cNvPr>
          <p:cNvSpPr/>
          <p:nvPr/>
        </p:nvSpPr>
        <p:spPr>
          <a:xfrm>
            <a:off x="7445322" y="3301803"/>
            <a:ext cx="1691121" cy="725474"/>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err="1"/>
              <a:t>interpreted</a:t>
            </a:r>
            <a:endParaRPr lang="de-DE" dirty="0"/>
          </a:p>
        </p:txBody>
      </p:sp>
      <p:sp>
        <p:nvSpPr>
          <p:cNvPr id="12" name="Textfeld 11">
            <a:extLst>
              <a:ext uri="{FF2B5EF4-FFF2-40B4-BE49-F238E27FC236}">
                <a16:creationId xmlns:a16="http://schemas.microsoft.com/office/drawing/2014/main" id="{FED6C3CE-E42B-647E-4B35-145656FA98AD}"/>
              </a:ext>
            </a:extLst>
          </p:cNvPr>
          <p:cNvSpPr txBox="1"/>
          <p:nvPr/>
        </p:nvSpPr>
        <p:spPr>
          <a:xfrm>
            <a:off x="9327262" y="3392488"/>
            <a:ext cx="1571264" cy="954107"/>
          </a:xfrm>
          <a:prstGeom prst="rect">
            <a:avLst/>
          </a:prstGeom>
          <a:noFill/>
        </p:spPr>
        <p:txBody>
          <a:bodyPr wrap="none" rtlCol="0" anchor="ctr">
            <a:spAutoFit/>
          </a:bodyPr>
          <a:lstStyle/>
          <a:p>
            <a:r>
              <a:rPr lang="de-DE" sz="2800" b="1" dirty="0" err="1"/>
              <a:t>Meaning</a:t>
            </a:r>
            <a:endParaRPr lang="de-DE" sz="2800" b="1" dirty="0"/>
          </a:p>
          <a:p>
            <a:endParaRPr lang="de-DE" sz="2800" b="1" dirty="0"/>
          </a:p>
        </p:txBody>
      </p:sp>
      <p:sp>
        <p:nvSpPr>
          <p:cNvPr id="13" name="Geschweifte Klammer rechts 12">
            <a:extLst>
              <a:ext uri="{FF2B5EF4-FFF2-40B4-BE49-F238E27FC236}">
                <a16:creationId xmlns:a16="http://schemas.microsoft.com/office/drawing/2014/main" id="{0B276A71-961C-E4B9-371A-87D89E61ECC4}"/>
              </a:ext>
            </a:extLst>
          </p:cNvPr>
          <p:cNvSpPr/>
          <p:nvPr/>
        </p:nvSpPr>
        <p:spPr>
          <a:xfrm>
            <a:off x="3939496" y="1549190"/>
            <a:ext cx="294724" cy="4231934"/>
          </a:xfrm>
          <a:prstGeom prst="rightBrace">
            <a:avLst>
              <a:gd name="adj1" fmla="val 67307"/>
              <a:gd name="adj2" fmla="val 50000"/>
            </a:avLst>
          </a:prstGeom>
          <a:ln w="76200"/>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p>
        </p:txBody>
      </p:sp>
      <p:pic>
        <p:nvPicPr>
          <p:cNvPr id="14" name="Grafik 13" descr="Handschlag mit einfarbiger Füllung">
            <a:extLst>
              <a:ext uri="{FF2B5EF4-FFF2-40B4-BE49-F238E27FC236}">
                <a16:creationId xmlns:a16="http://schemas.microsoft.com/office/drawing/2014/main" id="{269E0AA8-67B9-892E-4825-A72DC0ED3E8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126599" y="3968750"/>
            <a:ext cx="914400" cy="914400"/>
          </a:xfrm>
          <a:prstGeom prst="rect">
            <a:avLst/>
          </a:prstGeom>
        </p:spPr>
      </p:pic>
      <p:pic>
        <p:nvPicPr>
          <p:cNvPr id="15" name="Grafik 14" descr="Künstliche Intelligenz mit einfarbiger Füllung">
            <a:extLst>
              <a:ext uri="{FF2B5EF4-FFF2-40B4-BE49-F238E27FC236}">
                <a16:creationId xmlns:a16="http://schemas.microsoft.com/office/drawing/2014/main" id="{459420C5-247E-F56B-036F-1894E1AB032B}"/>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582264" y="3968750"/>
            <a:ext cx="914400" cy="914400"/>
          </a:xfrm>
          <a:prstGeom prst="rect">
            <a:avLst/>
          </a:prstGeom>
        </p:spPr>
      </p:pic>
    </p:spTree>
    <p:extLst>
      <p:ext uri="{BB962C8B-B14F-4D97-AF65-F5344CB8AC3E}">
        <p14:creationId xmlns:p14="http://schemas.microsoft.com/office/powerpoint/2010/main" val="432047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p:bldP spid="11" grpId="0" animBg="1"/>
      <p:bldP spid="12" grpId="0"/>
      <p:bldP spid="13"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6" descr="A picture containing person, outdoor, woman, grass&#10;&#10;Description automatically generated">
            <a:extLst>
              <a:ext uri="{FF2B5EF4-FFF2-40B4-BE49-F238E27FC236}">
                <a16:creationId xmlns:a16="http://schemas.microsoft.com/office/drawing/2014/main" id="{3EE151F8-D1D3-3875-5A88-AEE99A5A2159}"/>
              </a:ext>
            </a:extLst>
          </p:cNvPr>
          <p:cNvPicPr>
            <a:picLocks noChangeAspect="1"/>
          </p:cNvPicPr>
          <p:nvPr/>
        </p:nvPicPr>
        <p:blipFill rotWithShape="1">
          <a:blip r:embed="rId2">
            <a:extLst>
              <a:ext uri="{28A0092B-C50C-407E-A947-70E740481C1C}">
                <a14:useLocalDpi xmlns:a14="http://schemas.microsoft.com/office/drawing/2010/main" val="0"/>
              </a:ext>
            </a:extLst>
          </a:blip>
          <a:srcRect t="9510" b="16071"/>
          <a:stretch/>
        </p:blipFill>
        <p:spPr>
          <a:xfrm>
            <a:off x="0" y="0"/>
            <a:ext cx="12191999" cy="6308725"/>
          </a:xfrm>
          <a:prstGeom prst="rect">
            <a:avLst/>
          </a:prstGeom>
        </p:spPr>
      </p:pic>
      <p:sp>
        <p:nvSpPr>
          <p:cNvPr id="2" name="Titel 1">
            <a:extLst>
              <a:ext uri="{FF2B5EF4-FFF2-40B4-BE49-F238E27FC236}">
                <a16:creationId xmlns:a16="http://schemas.microsoft.com/office/drawing/2014/main" id="{FEB32890-2787-5628-E908-296E08BD409C}"/>
              </a:ext>
            </a:extLst>
          </p:cNvPr>
          <p:cNvSpPr>
            <a:spLocks noGrp="1"/>
          </p:cNvSpPr>
          <p:nvPr>
            <p:ph type="title"/>
          </p:nvPr>
        </p:nvSpPr>
        <p:spPr/>
        <p:txBody>
          <a:bodyPr/>
          <a:lstStyle/>
          <a:p>
            <a:r>
              <a:rPr lang="de-DE" dirty="0">
                <a:solidFill>
                  <a:schemeClr val="bg1"/>
                </a:solidFill>
              </a:rPr>
              <a:t>Deixis</a:t>
            </a:r>
          </a:p>
        </p:txBody>
      </p:sp>
      <p:sp>
        <p:nvSpPr>
          <p:cNvPr id="3" name="Fußzeilenplatzhalter 2">
            <a:extLst>
              <a:ext uri="{FF2B5EF4-FFF2-40B4-BE49-F238E27FC236}">
                <a16:creationId xmlns:a16="http://schemas.microsoft.com/office/drawing/2014/main" id="{627B6267-DF91-3FD2-56F2-DD26D51ABB4C}"/>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A11BBCB3-39BA-3F85-0208-635183634BE9}"/>
              </a:ext>
            </a:extLst>
          </p:cNvPr>
          <p:cNvSpPr>
            <a:spLocks noGrp="1"/>
          </p:cNvSpPr>
          <p:nvPr>
            <p:ph type="sldNum" sz="quarter" idx="33"/>
          </p:nvPr>
        </p:nvSpPr>
        <p:spPr/>
        <p:txBody>
          <a:bodyPr/>
          <a:lstStyle/>
          <a:p>
            <a:fld id="{BA24374A-C3A8-471A-8837-3FC31668ABE5}" type="slidenum">
              <a:rPr lang="de-DE" smtClean="0"/>
              <a:pPr/>
              <a:t>63</a:t>
            </a:fld>
            <a:endParaRPr lang="de-DE" dirty="0"/>
          </a:p>
        </p:txBody>
      </p:sp>
      <p:sp>
        <p:nvSpPr>
          <p:cNvPr id="5" name="Textplatzhalter 4">
            <a:extLst>
              <a:ext uri="{FF2B5EF4-FFF2-40B4-BE49-F238E27FC236}">
                <a16:creationId xmlns:a16="http://schemas.microsoft.com/office/drawing/2014/main" id="{FC7A6174-B195-CC4A-2101-72DF8FBA8EB2}"/>
              </a:ext>
            </a:extLst>
          </p:cNvPr>
          <p:cNvSpPr>
            <a:spLocks noGrp="1"/>
          </p:cNvSpPr>
          <p:nvPr>
            <p:ph type="body" sz="quarter" idx="21"/>
          </p:nvPr>
        </p:nvSpPr>
        <p:spPr/>
        <p:txBody>
          <a:bodyPr/>
          <a:lstStyle/>
          <a:p>
            <a:r>
              <a:rPr lang="de-DE" sz="1400" dirty="0"/>
              <a:t>Interactions in Virtual Spaces</a:t>
            </a:r>
            <a:endParaRPr lang="de-DE" dirty="0"/>
          </a:p>
        </p:txBody>
      </p:sp>
      <p:sp>
        <p:nvSpPr>
          <p:cNvPr id="6" name="Textplatzhalter 5">
            <a:extLst>
              <a:ext uri="{FF2B5EF4-FFF2-40B4-BE49-F238E27FC236}">
                <a16:creationId xmlns:a16="http://schemas.microsoft.com/office/drawing/2014/main" id="{0DE73414-1F31-4C0E-268B-F2DE970CE8B5}"/>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781701C7-299C-91D9-795B-10653015352C}"/>
              </a:ext>
            </a:extLst>
          </p:cNvPr>
          <p:cNvSpPr>
            <a:spLocks noGrp="1"/>
          </p:cNvSpPr>
          <p:nvPr>
            <p:ph sz="quarter" idx="35"/>
          </p:nvPr>
        </p:nvSpPr>
        <p:spPr/>
        <p:txBody>
          <a:bodyPr/>
          <a:lstStyle/>
          <a:p>
            <a:endParaRPr lang="de-DE"/>
          </a:p>
        </p:txBody>
      </p:sp>
    </p:spTree>
    <p:extLst>
      <p:ext uri="{BB962C8B-B14F-4D97-AF65-F5344CB8AC3E}">
        <p14:creationId xmlns:p14="http://schemas.microsoft.com/office/powerpoint/2010/main" val="188064432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95C8EDA-2714-6DD8-6484-23CC8C1F6FA5}"/>
              </a:ext>
            </a:extLst>
          </p:cNvPr>
          <p:cNvSpPr>
            <a:spLocks noGrp="1"/>
          </p:cNvSpPr>
          <p:nvPr>
            <p:ph type="title"/>
          </p:nvPr>
        </p:nvSpPr>
        <p:spPr/>
        <p:txBody>
          <a:bodyPr/>
          <a:lstStyle/>
          <a:p>
            <a:r>
              <a:rPr lang="de-DE" dirty="0"/>
              <a:t>Deixis in </a:t>
            </a:r>
            <a:r>
              <a:rPr lang="de-DE" dirty="0" err="1"/>
              <a:t>Social</a:t>
            </a:r>
            <a:r>
              <a:rPr lang="de-DE" dirty="0"/>
              <a:t> Virtual Spaces</a:t>
            </a:r>
          </a:p>
        </p:txBody>
      </p:sp>
      <p:sp>
        <p:nvSpPr>
          <p:cNvPr id="3" name="Fußzeilenplatzhalter 2">
            <a:extLst>
              <a:ext uri="{FF2B5EF4-FFF2-40B4-BE49-F238E27FC236}">
                <a16:creationId xmlns:a16="http://schemas.microsoft.com/office/drawing/2014/main" id="{3F2DA335-6782-DCAE-80A5-F4CE49CD7A60}"/>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7C2F2575-BFE1-DEDF-A36E-C8CCB50B0E6A}"/>
              </a:ext>
            </a:extLst>
          </p:cNvPr>
          <p:cNvSpPr>
            <a:spLocks noGrp="1"/>
          </p:cNvSpPr>
          <p:nvPr>
            <p:ph type="sldNum" sz="quarter" idx="33"/>
          </p:nvPr>
        </p:nvSpPr>
        <p:spPr/>
        <p:txBody>
          <a:bodyPr/>
          <a:lstStyle/>
          <a:p>
            <a:fld id="{BA24374A-C3A8-471A-8837-3FC31668ABE5}" type="slidenum">
              <a:rPr lang="de-DE" smtClean="0"/>
              <a:pPr/>
              <a:t>64</a:t>
            </a:fld>
            <a:endParaRPr lang="de-DE" dirty="0"/>
          </a:p>
        </p:txBody>
      </p:sp>
      <p:sp>
        <p:nvSpPr>
          <p:cNvPr id="5" name="Textplatzhalter 4">
            <a:extLst>
              <a:ext uri="{FF2B5EF4-FFF2-40B4-BE49-F238E27FC236}">
                <a16:creationId xmlns:a16="http://schemas.microsoft.com/office/drawing/2014/main" id="{0E0D96DA-CA14-365A-DD51-E36B38747EC8}"/>
              </a:ext>
            </a:extLst>
          </p:cNvPr>
          <p:cNvSpPr>
            <a:spLocks noGrp="1"/>
          </p:cNvSpPr>
          <p:nvPr>
            <p:ph type="body" sz="quarter" idx="21"/>
          </p:nvPr>
        </p:nvSpPr>
        <p:spPr/>
        <p:txBody>
          <a:bodyPr/>
          <a:lstStyle/>
          <a:p>
            <a:r>
              <a:rPr lang="de-DE" sz="1400" dirty="0"/>
              <a:t>Interactions in Virtual Spaces</a:t>
            </a:r>
            <a:endParaRPr lang="de-DE" dirty="0"/>
          </a:p>
        </p:txBody>
      </p:sp>
      <p:sp>
        <p:nvSpPr>
          <p:cNvPr id="6" name="Textplatzhalter 5">
            <a:extLst>
              <a:ext uri="{FF2B5EF4-FFF2-40B4-BE49-F238E27FC236}">
                <a16:creationId xmlns:a16="http://schemas.microsoft.com/office/drawing/2014/main" id="{112B553E-C7E4-F413-8455-5FAFB1D8AE85}"/>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9753DFDF-61FD-FBCB-D3F2-082220CA7F60}"/>
              </a:ext>
            </a:extLst>
          </p:cNvPr>
          <p:cNvSpPr>
            <a:spLocks noGrp="1"/>
          </p:cNvSpPr>
          <p:nvPr>
            <p:ph sz="quarter" idx="35"/>
          </p:nvPr>
        </p:nvSpPr>
        <p:spPr/>
        <p:txBody>
          <a:bodyPr/>
          <a:lstStyle/>
          <a:p>
            <a:endParaRPr lang="de-DE"/>
          </a:p>
        </p:txBody>
      </p:sp>
      <p:grpSp>
        <p:nvGrpSpPr>
          <p:cNvPr id="8" name="Gruppieren 7">
            <a:extLst>
              <a:ext uri="{FF2B5EF4-FFF2-40B4-BE49-F238E27FC236}">
                <a16:creationId xmlns:a16="http://schemas.microsoft.com/office/drawing/2014/main" id="{67F34039-6C32-CE3B-F025-EDEB7756205C}"/>
              </a:ext>
            </a:extLst>
          </p:cNvPr>
          <p:cNvGrpSpPr/>
          <p:nvPr/>
        </p:nvGrpSpPr>
        <p:grpSpPr>
          <a:xfrm>
            <a:off x="1874179" y="2051968"/>
            <a:ext cx="8559372" cy="3204021"/>
            <a:chOff x="7557062" y="1109898"/>
            <a:chExt cx="4577866" cy="4581526"/>
          </a:xfrm>
        </p:grpSpPr>
        <p:sp>
          <p:nvSpPr>
            <p:cNvPr id="9" name="Ellipse 8">
              <a:extLst>
                <a:ext uri="{FF2B5EF4-FFF2-40B4-BE49-F238E27FC236}">
                  <a16:creationId xmlns:a16="http://schemas.microsoft.com/office/drawing/2014/main" id="{CAB869FE-1BAE-5117-7A73-221569E599EE}"/>
                </a:ext>
              </a:extLst>
            </p:cNvPr>
            <p:cNvSpPr/>
            <p:nvPr/>
          </p:nvSpPr>
          <p:spPr>
            <a:xfrm>
              <a:off x="7557062" y="1109898"/>
              <a:ext cx="4577866" cy="4581526"/>
            </a:xfrm>
            <a:prstGeom prst="ellips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0" name="Ellipse 9">
              <a:extLst>
                <a:ext uri="{FF2B5EF4-FFF2-40B4-BE49-F238E27FC236}">
                  <a16:creationId xmlns:a16="http://schemas.microsoft.com/office/drawing/2014/main" id="{F8BCF79E-4EBF-27D9-BCE1-3B5C15AB1DDA}"/>
                </a:ext>
              </a:extLst>
            </p:cNvPr>
            <p:cNvSpPr/>
            <p:nvPr/>
          </p:nvSpPr>
          <p:spPr>
            <a:xfrm>
              <a:off x="8384169" y="1965324"/>
              <a:ext cx="2852046" cy="2854326"/>
            </a:xfrm>
            <a:prstGeom prst="ellips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1" name="Ellipse 10">
              <a:extLst>
                <a:ext uri="{FF2B5EF4-FFF2-40B4-BE49-F238E27FC236}">
                  <a16:creationId xmlns:a16="http://schemas.microsoft.com/office/drawing/2014/main" id="{C96826CB-72B7-98C9-D551-61627E58CD16}"/>
                </a:ext>
              </a:extLst>
            </p:cNvPr>
            <p:cNvSpPr/>
            <p:nvPr/>
          </p:nvSpPr>
          <p:spPr>
            <a:xfrm>
              <a:off x="9200034" y="2777363"/>
              <a:ext cx="1245600" cy="1246596"/>
            </a:xfrm>
            <a:prstGeom prst="ellips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2" name="Ellipse 11">
              <a:extLst>
                <a:ext uri="{FF2B5EF4-FFF2-40B4-BE49-F238E27FC236}">
                  <a16:creationId xmlns:a16="http://schemas.microsoft.com/office/drawing/2014/main" id="{6D31E671-47A9-7F63-DC92-E2B86ABE1867}"/>
                </a:ext>
              </a:extLst>
            </p:cNvPr>
            <p:cNvSpPr/>
            <p:nvPr/>
          </p:nvSpPr>
          <p:spPr>
            <a:xfrm>
              <a:off x="9530287" y="3115318"/>
              <a:ext cx="559810" cy="555626"/>
            </a:xfrm>
            <a:prstGeom prst="ellips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grpSp>
      <p:sp>
        <p:nvSpPr>
          <p:cNvPr id="13" name="Ellipse 12">
            <a:extLst>
              <a:ext uri="{FF2B5EF4-FFF2-40B4-BE49-F238E27FC236}">
                <a16:creationId xmlns:a16="http://schemas.microsoft.com/office/drawing/2014/main" id="{0284180D-1559-5242-9A41-2BAFE9A70B2A}"/>
              </a:ext>
            </a:extLst>
          </p:cNvPr>
          <p:cNvSpPr/>
          <p:nvPr/>
        </p:nvSpPr>
        <p:spPr>
          <a:xfrm>
            <a:off x="7384527" y="3571631"/>
            <a:ext cx="745080" cy="317500"/>
          </a:xfrm>
          <a:prstGeom prst="ellipse">
            <a:avLst/>
          </a:prstGeom>
          <a:solidFill>
            <a:schemeClr val="accent1">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cxnSp>
        <p:nvCxnSpPr>
          <p:cNvPr id="14" name="Gerade Verbindung mit Pfeil 13">
            <a:extLst>
              <a:ext uri="{FF2B5EF4-FFF2-40B4-BE49-F238E27FC236}">
                <a16:creationId xmlns:a16="http://schemas.microsoft.com/office/drawing/2014/main" id="{66AB8855-7140-5E61-9705-DD3DB16544DF}"/>
              </a:ext>
            </a:extLst>
          </p:cNvPr>
          <p:cNvCxnSpPr>
            <a:cxnSpLocks/>
          </p:cNvCxnSpPr>
          <p:nvPr/>
        </p:nvCxnSpPr>
        <p:spPr>
          <a:xfrm>
            <a:off x="6690573" y="3103590"/>
            <a:ext cx="1098550" cy="635445"/>
          </a:xfrm>
          <a:prstGeom prst="straightConnector1">
            <a:avLst/>
          </a:prstGeom>
          <a:ln w="28575">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15" name="Rectangle: Rounded Corners 9">
            <a:extLst>
              <a:ext uri="{FF2B5EF4-FFF2-40B4-BE49-F238E27FC236}">
                <a16:creationId xmlns:a16="http://schemas.microsoft.com/office/drawing/2014/main" id="{6592D272-8CED-EE53-3A1E-F31F7396E206}"/>
              </a:ext>
            </a:extLst>
          </p:cNvPr>
          <p:cNvSpPr/>
          <p:nvPr/>
        </p:nvSpPr>
        <p:spPr>
          <a:xfrm>
            <a:off x="5066559" y="1787065"/>
            <a:ext cx="1981942" cy="610221"/>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1600" dirty="0">
                <a:solidFill>
                  <a:schemeClr val="bg1"/>
                </a:solidFill>
              </a:rPr>
              <a:t>Deictic Center</a:t>
            </a:r>
          </a:p>
        </p:txBody>
      </p:sp>
      <p:sp>
        <p:nvSpPr>
          <p:cNvPr id="16" name="Freihandform: Form 15">
            <a:extLst>
              <a:ext uri="{FF2B5EF4-FFF2-40B4-BE49-F238E27FC236}">
                <a16:creationId xmlns:a16="http://schemas.microsoft.com/office/drawing/2014/main" id="{5D5510E4-B872-16F9-6765-C00F9FBDCF39}"/>
              </a:ext>
            </a:extLst>
          </p:cNvPr>
          <p:cNvSpPr/>
          <p:nvPr/>
        </p:nvSpPr>
        <p:spPr>
          <a:xfrm rot="18063121">
            <a:off x="5591586" y="2848754"/>
            <a:ext cx="1007333" cy="836065"/>
          </a:xfrm>
          <a:custGeom>
            <a:avLst/>
            <a:gdLst>
              <a:gd name="connsiteX0" fmla="*/ 851773 w 1007333"/>
              <a:gd name="connsiteY0" fmla="*/ 34143 h 836065"/>
              <a:gd name="connsiteX1" fmla="*/ 997221 w 1007333"/>
              <a:gd name="connsiteY1" fmla="*/ 275711 h 836065"/>
              <a:gd name="connsiteX2" fmla="*/ 1005244 w 1007333"/>
              <a:gd name="connsiteY2" fmla="*/ 329067 h 836065"/>
              <a:gd name="connsiteX3" fmla="*/ 1000818 w 1007333"/>
              <a:gd name="connsiteY3" fmla="*/ 338576 h 836065"/>
              <a:gd name="connsiteX4" fmla="*/ 1003547 w 1007333"/>
              <a:gd name="connsiteY4" fmla="*/ 345164 h 836065"/>
              <a:gd name="connsiteX5" fmla="*/ 1003547 w 1007333"/>
              <a:gd name="connsiteY5" fmla="*/ 788854 h 836065"/>
              <a:gd name="connsiteX6" fmla="*/ 956336 w 1007333"/>
              <a:gd name="connsiteY6" fmla="*/ 836065 h 836065"/>
              <a:gd name="connsiteX7" fmla="*/ 948439 w 1007333"/>
              <a:gd name="connsiteY7" fmla="*/ 836065 h 836065"/>
              <a:gd name="connsiteX8" fmla="*/ 901228 w 1007333"/>
              <a:gd name="connsiteY8" fmla="*/ 788854 h 836065"/>
              <a:gd name="connsiteX9" fmla="*/ 901228 w 1007333"/>
              <a:gd name="connsiteY9" fmla="*/ 415797 h 836065"/>
              <a:gd name="connsiteX10" fmla="*/ 598122 w 1007333"/>
              <a:gd name="connsiteY10" fmla="*/ 598296 h 836065"/>
              <a:gd name="connsiteX11" fmla="*/ 544766 w 1007333"/>
              <a:gd name="connsiteY11" fmla="*/ 606320 h 836065"/>
              <a:gd name="connsiteX12" fmla="*/ 517982 w 1007333"/>
              <a:gd name="connsiteY12" fmla="*/ 586538 h 836065"/>
              <a:gd name="connsiteX13" fmla="*/ 193157 w 1007333"/>
              <a:gd name="connsiteY13" fmla="*/ 782115 h 836065"/>
              <a:gd name="connsiteX14" fmla="*/ 105749 w 1007333"/>
              <a:gd name="connsiteY14" fmla="*/ 760405 h 836065"/>
              <a:gd name="connsiteX15" fmla="*/ 100254 w 1007333"/>
              <a:gd name="connsiteY15" fmla="*/ 751280 h 836065"/>
              <a:gd name="connsiteX16" fmla="*/ 121963 w 1007333"/>
              <a:gd name="connsiteY16" fmla="*/ 663872 h 836065"/>
              <a:gd name="connsiteX17" fmla="*/ 440016 w 1007333"/>
              <a:gd name="connsiteY17" fmla="*/ 472373 h 836065"/>
              <a:gd name="connsiteX18" fmla="*/ 414324 w 1007333"/>
              <a:gd name="connsiteY18" fmla="*/ 429703 h 836065"/>
              <a:gd name="connsiteX19" fmla="*/ 102038 w 1007333"/>
              <a:gd name="connsiteY19" fmla="*/ 617730 h 836065"/>
              <a:gd name="connsiteX20" fmla="*/ 14630 w 1007333"/>
              <a:gd name="connsiteY20" fmla="*/ 596020 h 836065"/>
              <a:gd name="connsiteX21" fmla="*/ 9135 w 1007333"/>
              <a:gd name="connsiteY21" fmla="*/ 586895 h 836065"/>
              <a:gd name="connsiteX22" fmla="*/ 30845 w 1007333"/>
              <a:gd name="connsiteY22" fmla="*/ 499487 h 836065"/>
              <a:gd name="connsiteX23" fmla="*/ 351928 w 1007333"/>
              <a:gd name="connsiteY23" fmla="*/ 306163 h 836065"/>
              <a:gd name="connsiteX24" fmla="*/ 347893 w 1007333"/>
              <a:gd name="connsiteY24" fmla="*/ 279341 h 836065"/>
              <a:gd name="connsiteX25" fmla="*/ 379948 w 1007333"/>
              <a:gd name="connsiteY25" fmla="*/ 235939 h 836065"/>
              <a:gd name="connsiteX26" fmla="*/ 755016 w 1007333"/>
              <a:gd name="connsiteY26" fmla="*/ 10112 h 836065"/>
              <a:gd name="connsiteX27" fmla="*/ 851773 w 1007333"/>
              <a:gd name="connsiteY27" fmla="*/ 34143 h 836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007333" h="836065">
                <a:moveTo>
                  <a:pt x="851773" y="34143"/>
                </a:moveTo>
                <a:lnTo>
                  <a:pt x="997221" y="275711"/>
                </a:lnTo>
                <a:cubicBezTo>
                  <a:pt x="1007262" y="292388"/>
                  <a:pt x="1009593" y="311557"/>
                  <a:pt x="1005244" y="329067"/>
                </a:cubicBezTo>
                <a:lnTo>
                  <a:pt x="1000818" y="338576"/>
                </a:lnTo>
                <a:lnTo>
                  <a:pt x="1003547" y="345164"/>
                </a:lnTo>
                <a:lnTo>
                  <a:pt x="1003547" y="788854"/>
                </a:lnTo>
                <a:cubicBezTo>
                  <a:pt x="1003547" y="814928"/>
                  <a:pt x="982410" y="836065"/>
                  <a:pt x="956336" y="836065"/>
                </a:cubicBezTo>
                <a:lnTo>
                  <a:pt x="948439" y="836065"/>
                </a:lnTo>
                <a:cubicBezTo>
                  <a:pt x="922365" y="836065"/>
                  <a:pt x="901228" y="814928"/>
                  <a:pt x="901228" y="788854"/>
                </a:cubicBezTo>
                <a:lnTo>
                  <a:pt x="901228" y="415797"/>
                </a:lnTo>
                <a:lnTo>
                  <a:pt x="598122" y="598296"/>
                </a:lnTo>
                <a:cubicBezTo>
                  <a:pt x="581444" y="608338"/>
                  <a:pt x="562276" y="610669"/>
                  <a:pt x="544766" y="606320"/>
                </a:cubicBezTo>
                <a:lnTo>
                  <a:pt x="517982" y="586538"/>
                </a:lnTo>
                <a:lnTo>
                  <a:pt x="193157" y="782115"/>
                </a:lnTo>
                <a:cubicBezTo>
                  <a:pt x="163026" y="800256"/>
                  <a:pt x="123891" y="790537"/>
                  <a:pt x="105749" y="760405"/>
                </a:cubicBezTo>
                <a:lnTo>
                  <a:pt x="100254" y="751280"/>
                </a:lnTo>
                <a:cubicBezTo>
                  <a:pt x="82112" y="721149"/>
                  <a:pt x="91832" y="682014"/>
                  <a:pt x="121963" y="663872"/>
                </a:cubicBezTo>
                <a:lnTo>
                  <a:pt x="440016" y="472373"/>
                </a:lnTo>
                <a:lnTo>
                  <a:pt x="414324" y="429703"/>
                </a:lnTo>
                <a:lnTo>
                  <a:pt x="102038" y="617730"/>
                </a:lnTo>
                <a:cubicBezTo>
                  <a:pt x="71907" y="635872"/>
                  <a:pt x="32772" y="626152"/>
                  <a:pt x="14630" y="596020"/>
                </a:cubicBezTo>
                <a:lnTo>
                  <a:pt x="9135" y="586895"/>
                </a:lnTo>
                <a:cubicBezTo>
                  <a:pt x="-9007" y="556763"/>
                  <a:pt x="713" y="517629"/>
                  <a:pt x="30845" y="499487"/>
                </a:cubicBezTo>
                <a:lnTo>
                  <a:pt x="351928" y="306163"/>
                </a:lnTo>
                <a:lnTo>
                  <a:pt x="347893" y="279341"/>
                </a:lnTo>
                <a:cubicBezTo>
                  <a:pt x="352242" y="261832"/>
                  <a:pt x="363270" y="245981"/>
                  <a:pt x="379948" y="235939"/>
                </a:cubicBezTo>
                <a:lnTo>
                  <a:pt x="755016" y="10112"/>
                </a:lnTo>
                <a:cubicBezTo>
                  <a:pt x="788371" y="-9970"/>
                  <a:pt x="831691" y="789"/>
                  <a:pt x="851773" y="34143"/>
                </a:cubicBezTo>
                <a:close/>
              </a:path>
            </a:pathLst>
          </a:cu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p>
        </p:txBody>
      </p:sp>
      <p:sp>
        <p:nvSpPr>
          <p:cNvPr id="17" name="Ellipse 16">
            <a:extLst>
              <a:ext uri="{FF2B5EF4-FFF2-40B4-BE49-F238E27FC236}">
                <a16:creationId xmlns:a16="http://schemas.microsoft.com/office/drawing/2014/main" id="{19C57AB8-EEA0-9D24-B5A9-C8C2FD8EDC1C}"/>
              </a:ext>
            </a:extLst>
          </p:cNvPr>
          <p:cNvSpPr/>
          <p:nvPr/>
        </p:nvSpPr>
        <p:spPr>
          <a:xfrm>
            <a:off x="5936558" y="2518933"/>
            <a:ext cx="300731" cy="262527"/>
          </a:xfrm>
          <a:prstGeom prst="ellipse">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8" name="Rectangle: Rounded Corners 9">
            <a:extLst>
              <a:ext uri="{FF2B5EF4-FFF2-40B4-BE49-F238E27FC236}">
                <a16:creationId xmlns:a16="http://schemas.microsoft.com/office/drawing/2014/main" id="{564A0E3C-8882-A516-8E0C-8854E264D97A}"/>
              </a:ext>
            </a:extLst>
          </p:cNvPr>
          <p:cNvSpPr/>
          <p:nvPr/>
        </p:nvSpPr>
        <p:spPr>
          <a:xfrm>
            <a:off x="7002865" y="4087040"/>
            <a:ext cx="990907" cy="391329"/>
          </a:xfrm>
          <a:prstGeom prst="roundRect">
            <a:avLst>
              <a:gd name="adj" fmla="val 0"/>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1600" dirty="0">
                <a:solidFill>
                  <a:schemeClr val="bg1"/>
                </a:solidFill>
              </a:rPr>
              <a:t>“There”</a:t>
            </a:r>
          </a:p>
        </p:txBody>
      </p:sp>
      <p:sp>
        <p:nvSpPr>
          <p:cNvPr id="19" name="Freihandform: Form 18">
            <a:extLst>
              <a:ext uri="{FF2B5EF4-FFF2-40B4-BE49-F238E27FC236}">
                <a16:creationId xmlns:a16="http://schemas.microsoft.com/office/drawing/2014/main" id="{59EDE3E6-3FF5-B10E-3A3E-F31669D7F1FE}"/>
              </a:ext>
            </a:extLst>
          </p:cNvPr>
          <p:cNvSpPr/>
          <p:nvPr/>
        </p:nvSpPr>
        <p:spPr>
          <a:xfrm rot="18063121">
            <a:off x="8725328" y="2486926"/>
            <a:ext cx="1007333" cy="791249"/>
          </a:xfrm>
          <a:custGeom>
            <a:avLst/>
            <a:gdLst>
              <a:gd name="connsiteX0" fmla="*/ 851773 w 1007333"/>
              <a:gd name="connsiteY0" fmla="*/ 34143 h 836065"/>
              <a:gd name="connsiteX1" fmla="*/ 997221 w 1007333"/>
              <a:gd name="connsiteY1" fmla="*/ 275711 h 836065"/>
              <a:gd name="connsiteX2" fmla="*/ 1005244 w 1007333"/>
              <a:gd name="connsiteY2" fmla="*/ 329067 h 836065"/>
              <a:gd name="connsiteX3" fmla="*/ 1000818 w 1007333"/>
              <a:gd name="connsiteY3" fmla="*/ 338576 h 836065"/>
              <a:gd name="connsiteX4" fmla="*/ 1003547 w 1007333"/>
              <a:gd name="connsiteY4" fmla="*/ 345164 h 836065"/>
              <a:gd name="connsiteX5" fmla="*/ 1003547 w 1007333"/>
              <a:gd name="connsiteY5" fmla="*/ 788854 h 836065"/>
              <a:gd name="connsiteX6" fmla="*/ 956336 w 1007333"/>
              <a:gd name="connsiteY6" fmla="*/ 836065 h 836065"/>
              <a:gd name="connsiteX7" fmla="*/ 948439 w 1007333"/>
              <a:gd name="connsiteY7" fmla="*/ 836065 h 836065"/>
              <a:gd name="connsiteX8" fmla="*/ 901228 w 1007333"/>
              <a:gd name="connsiteY8" fmla="*/ 788854 h 836065"/>
              <a:gd name="connsiteX9" fmla="*/ 901228 w 1007333"/>
              <a:gd name="connsiteY9" fmla="*/ 415797 h 836065"/>
              <a:gd name="connsiteX10" fmla="*/ 598122 w 1007333"/>
              <a:gd name="connsiteY10" fmla="*/ 598296 h 836065"/>
              <a:gd name="connsiteX11" fmla="*/ 544766 w 1007333"/>
              <a:gd name="connsiteY11" fmla="*/ 606320 h 836065"/>
              <a:gd name="connsiteX12" fmla="*/ 517982 w 1007333"/>
              <a:gd name="connsiteY12" fmla="*/ 586538 h 836065"/>
              <a:gd name="connsiteX13" fmla="*/ 193157 w 1007333"/>
              <a:gd name="connsiteY13" fmla="*/ 782115 h 836065"/>
              <a:gd name="connsiteX14" fmla="*/ 105749 w 1007333"/>
              <a:gd name="connsiteY14" fmla="*/ 760405 h 836065"/>
              <a:gd name="connsiteX15" fmla="*/ 100254 w 1007333"/>
              <a:gd name="connsiteY15" fmla="*/ 751280 h 836065"/>
              <a:gd name="connsiteX16" fmla="*/ 121963 w 1007333"/>
              <a:gd name="connsiteY16" fmla="*/ 663872 h 836065"/>
              <a:gd name="connsiteX17" fmla="*/ 440016 w 1007333"/>
              <a:gd name="connsiteY17" fmla="*/ 472373 h 836065"/>
              <a:gd name="connsiteX18" fmla="*/ 414324 w 1007333"/>
              <a:gd name="connsiteY18" fmla="*/ 429703 h 836065"/>
              <a:gd name="connsiteX19" fmla="*/ 102038 w 1007333"/>
              <a:gd name="connsiteY19" fmla="*/ 617730 h 836065"/>
              <a:gd name="connsiteX20" fmla="*/ 14630 w 1007333"/>
              <a:gd name="connsiteY20" fmla="*/ 596020 h 836065"/>
              <a:gd name="connsiteX21" fmla="*/ 9135 w 1007333"/>
              <a:gd name="connsiteY21" fmla="*/ 586895 h 836065"/>
              <a:gd name="connsiteX22" fmla="*/ 30845 w 1007333"/>
              <a:gd name="connsiteY22" fmla="*/ 499487 h 836065"/>
              <a:gd name="connsiteX23" fmla="*/ 351928 w 1007333"/>
              <a:gd name="connsiteY23" fmla="*/ 306163 h 836065"/>
              <a:gd name="connsiteX24" fmla="*/ 347893 w 1007333"/>
              <a:gd name="connsiteY24" fmla="*/ 279341 h 836065"/>
              <a:gd name="connsiteX25" fmla="*/ 379948 w 1007333"/>
              <a:gd name="connsiteY25" fmla="*/ 235939 h 836065"/>
              <a:gd name="connsiteX26" fmla="*/ 755016 w 1007333"/>
              <a:gd name="connsiteY26" fmla="*/ 10112 h 836065"/>
              <a:gd name="connsiteX27" fmla="*/ 851773 w 1007333"/>
              <a:gd name="connsiteY27" fmla="*/ 34143 h 836065"/>
              <a:gd name="connsiteX0" fmla="*/ 851773 w 1007333"/>
              <a:gd name="connsiteY0" fmla="*/ 34143 h 836065"/>
              <a:gd name="connsiteX1" fmla="*/ 997221 w 1007333"/>
              <a:gd name="connsiteY1" fmla="*/ 275711 h 836065"/>
              <a:gd name="connsiteX2" fmla="*/ 1005244 w 1007333"/>
              <a:gd name="connsiteY2" fmla="*/ 329067 h 836065"/>
              <a:gd name="connsiteX3" fmla="*/ 1000818 w 1007333"/>
              <a:gd name="connsiteY3" fmla="*/ 338576 h 836065"/>
              <a:gd name="connsiteX4" fmla="*/ 1003547 w 1007333"/>
              <a:gd name="connsiteY4" fmla="*/ 345164 h 836065"/>
              <a:gd name="connsiteX5" fmla="*/ 1003547 w 1007333"/>
              <a:gd name="connsiteY5" fmla="*/ 788854 h 836065"/>
              <a:gd name="connsiteX6" fmla="*/ 956336 w 1007333"/>
              <a:gd name="connsiteY6" fmla="*/ 836065 h 836065"/>
              <a:gd name="connsiteX7" fmla="*/ 948439 w 1007333"/>
              <a:gd name="connsiteY7" fmla="*/ 836065 h 836065"/>
              <a:gd name="connsiteX8" fmla="*/ 901228 w 1007333"/>
              <a:gd name="connsiteY8" fmla="*/ 415797 h 836065"/>
              <a:gd name="connsiteX9" fmla="*/ 598122 w 1007333"/>
              <a:gd name="connsiteY9" fmla="*/ 598296 h 836065"/>
              <a:gd name="connsiteX10" fmla="*/ 544766 w 1007333"/>
              <a:gd name="connsiteY10" fmla="*/ 606320 h 836065"/>
              <a:gd name="connsiteX11" fmla="*/ 517982 w 1007333"/>
              <a:gd name="connsiteY11" fmla="*/ 586538 h 836065"/>
              <a:gd name="connsiteX12" fmla="*/ 193157 w 1007333"/>
              <a:gd name="connsiteY12" fmla="*/ 782115 h 836065"/>
              <a:gd name="connsiteX13" fmla="*/ 105749 w 1007333"/>
              <a:gd name="connsiteY13" fmla="*/ 760405 h 836065"/>
              <a:gd name="connsiteX14" fmla="*/ 100254 w 1007333"/>
              <a:gd name="connsiteY14" fmla="*/ 751280 h 836065"/>
              <a:gd name="connsiteX15" fmla="*/ 121963 w 1007333"/>
              <a:gd name="connsiteY15" fmla="*/ 663872 h 836065"/>
              <a:gd name="connsiteX16" fmla="*/ 440016 w 1007333"/>
              <a:gd name="connsiteY16" fmla="*/ 472373 h 836065"/>
              <a:gd name="connsiteX17" fmla="*/ 414324 w 1007333"/>
              <a:gd name="connsiteY17" fmla="*/ 429703 h 836065"/>
              <a:gd name="connsiteX18" fmla="*/ 102038 w 1007333"/>
              <a:gd name="connsiteY18" fmla="*/ 617730 h 836065"/>
              <a:gd name="connsiteX19" fmla="*/ 14630 w 1007333"/>
              <a:gd name="connsiteY19" fmla="*/ 596020 h 836065"/>
              <a:gd name="connsiteX20" fmla="*/ 9135 w 1007333"/>
              <a:gd name="connsiteY20" fmla="*/ 586895 h 836065"/>
              <a:gd name="connsiteX21" fmla="*/ 30845 w 1007333"/>
              <a:gd name="connsiteY21" fmla="*/ 499487 h 836065"/>
              <a:gd name="connsiteX22" fmla="*/ 351928 w 1007333"/>
              <a:gd name="connsiteY22" fmla="*/ 306163 h 836065"/>
              <a:gd name="connsiteX23" fmla="*/ 347893 w 1007333"/>
              <a:gd name="connsiteY23" fmla="*/ 279341 h 836065"/>
              <a:gd name="connsiteX24" fmla="*/ 379948 w 1007333"/>
              <a:gd name="connsiteY24" fmla="*/ 235939 h 836065"/>
              <a:gd name="connsiteX25" fmla="*/ 755016 w 1007333"/>
              <a:gd name="connsiteY25" fmla="*/ 10112 h 836065"/>
              <a:gd name="connsiteX26" fmla="*/ 851773 w 1007333"/>
              <a:gd name="connsiteY26" fmla="*/ 34143 h 836065"/>
              <a:gd name="connsiteX0" fmla="*/ 851773 w 1007333"/>
              <a:gd name="connsiteY0" fmla="*/ 34143 h 836065"/>
              <a:gd name="connsiteX1" fmla="*/ 997221 w 1007333"/>
              <a:gd name="connsiteY1" fmla="*/ 275711 h 836065"/>
              <a:gd name="connsiteX2" fmla="*/ 1005244 w 1007333"/>
              <a:gd name="connsiteY2" fmla="*/ 329067 h 836065"/>
              <a:gd name="connsiteX3" fmla="*/ 1000818 w 1007333"/>
              <a:gd name="connsiteY3" fmla="*/ 338576 h 836065"/>
              <a:gd name="connsiteX4" fmla="*/ 1003547 w 1007333"/>
              <a:gd name="connsiteY4" fmla="*/ 345164 h 836065"/>
              <a:gd name="connsiteX5" fmla="*/ 1003547 w 1007333"/>
              <a:gd name="connsiteY5" fmla="*/ 788854 h 836065"/>
              <a:gd name="connsiteX6" fmla="*/ 956336 w 1007333"/>
              <a:gd name="connsiteY6" fmla="*/ 836065 h 836065"/>
              <a:gd name="connsiteX7" fmla="*/ 901228 w 1007333"/>
              <a:gd name="connsiteY7" fmla="*/ 415797 h 836065"/>
              <a:gd name="connsiteX8" fmla="*/ 598122 w 1007333"/>
              <a:gd name="connsiteY8" fmla="*/ 598296 h 836065"/>
              <a:gd name="connsiteX9" fmla="*/ 544766 w 1007333"/>
              <a:gd name="connsiteY9" fmla="*/ 606320 h 836065"/>
              <a:gd name="connsiteX10" fmla="*/ 517982 w 1007333"/>
              <a:gd name="connsiteY10" fmla="*/ 586538 h 836065"/>
              <a:gd name="connsiteX11" fmla="*/ 193157 w 1007333"/>
              <a:gd name="connsiteY11" fmla="*/ 782115 h 836065"/>
              <a:gd name="connsiteX12" fmla="*/ 105749 w 1007333"/>
              <a:gd name="connsiteY12" fmla="*/ 760405 h 836065"/>
              <a:gd name="connsiteX13" fmla="*/ 100254 w 1007333"/>
              <a:gd name="connsiteY13" fmla="*/ 751280 h 836065"/>
              <a:gd name="connsiteX14" fmla="*/ 121963 w 1007333"/>
              <a:gd name="connsiteY14" fmla="*/ 663872 h 836065"/>
              <a:gd name="connsiteX15" fmla="*/ 440016 w 1007333"/>
              <a:gd name="connsiteY15" fmla="*/ 472373 h 836065"/>
              <a:gd name="connsiteX16" fmla="*/ 414324 w 1007333"/>
              <a:gd name="connsiteY16" fmla="*/ 429703 h 836065"/>
              <a:gd name="connsiteX17" fmla="*/ 102038 w 1007333"/>
              <a:gd name="connsiteY17" fmla="*/ 617730 h 836065"/>
              <a:gd name="connsiteX18" fmla="*/ 14630 w 1007333"/>
              <a:gd name="connsiteY18" fmla="*/ 596020 h 836065"/>
              <a:gd name="connsiteX19" fmla="*/ 9135 w 1007333"/>
              <a:gd name="connsiteY19" fmla="*/ 586895 h 836065"/>
              <a:gd name="connsiteX20" fmla="*/ 30845 w 1007333"/>
              <a:gd name="connsiteY20" fmla="*/ 499487 h 836065"/>
              <a:gd name="connsiteX21" fmla="*/ 351928 w 1007333"/>
              <a:gd name="connsiteY21" fmla="*/ 306163 h 836065"/>
              <a:gd name="connsiteX22" fmla="*/ 347893 w 1007333"/>
              <a:gd name="connsiteY22" fmla="*/ 279341 h 836065"/>
              <a:gd name="connsiteX23" fmla="*/ 379948 w 1007333"/>
              <a:gd name="connsiteY23" fmla="*/ 235939 h 836065"/>
              <a:gd name="connsiteX24" fmla="*/ 755016 w 1007333"/>
              <a:gd name="connsiteY24" fmla="*/ 10112 h 836065"/>
              <a:gd name="connsiteX25" fmla="*/ 851773 w 1007333"/>
              <a:gd name="connsiteY25" fmla="*/ 34143 h 836065"/>
              <a:gd name="connsiteX0" fmla="*/ 851773 w 1007333"/>
              <a:gd name="connsiteY0" fmla="*/ 34143 h 791249"/>
              <a:gd name="connsiteX1" fmla="*/ 997221 w 1007333"/>
              <a:gd name="connsiteY1" fmla="*/ 275711 h 791249"/>
              <a:gd name="connsiteX2" fmla="*/ 1005244 w 1007333"/>
              <a:gd name="connsiteY2" fmla="*/ 329067 h 791249"/>
              <a:gd name="connsiteX3" fmla="*/ 1000818 w 1007333"/>
              <a:gd name="connsiteY3" fmla="*/ 338576 h 791249"/>
              <a:gd name="connsiteX4" fmla="*/ 1003547 w 1007333"/>
              <a:gd name="connsiteY4" fmla="*/ 345164 h 791249"/>
              <a:gd name="connsiteX5" fmla="*/ 1003547 w 1007333"/>
              <a:gd name="connsiteY5" fmla="*/ 788854 h 791249"/>
              <a:gd name="connsiteX6" fmla="*/ 901228 w 1007333"/>
              <a:gd name="connsiteY6" fmla="*/ 415797 h 791249"/>
              <a:gd name="connsiteX7" fmla="*/ 598122 w 1007333"/>
              <a:gd name="connsiteY7" fmla="*/ 598296 h 791249"/>
              <a:gd name="connsiteX8" fmla="*/ 544766 w 1007333"/>
              <a:gd name="connsiteY8" fmla="*/ 606320 h 791249"/>
              <a:gd name="connsiteX9" fmla="*/ 517982 w 1007333"/>
              <a:gd name="connsiteY9" fmla="*/ 586538 h 791249"/>
              <a:gd name="connsiteX10" fmla="*/ 193157 w 1007333"/>
              <a:gd name="connsiteY10" fmla="*/ 782115 h 791249"/>
              <a:gd name="connsiteX11" fmla="*/ 105749 w 1007333"/>
              <a:gd name="connsiteY11" fmla="*/ 760405 h 791249"/>
              <a:gd name="connsiteX12" fmla="*/ 100254 w 1007333"/>
              <a:gd name="connsiteY12" fmla="*/ 751280 h 791249"/>
              <a:gd name="connsiteX13" fmla="*/ 121963 w 1007333"/>
              <a:gd name="connsiteY13" fmla="*/ 663872 h 791249"/>
              <a:gd name="connsiteX14" fmla="*/ 440016 w 1007333"/>
              <a:gd name="connsiteY14" fmla="*/ 472373 h 791249"/>
              <a:gd name="connsiteX15" fmla="*/ 414324 w 1007333"/>
              <a:gd name="connsiteY15" fmla="*/ 429703 h 791249"/>
              <a:gd name="connsiteX16" fmla="*/ 102038 w 1007333"/>
              <a:gd name="connsiteY16" fmla="*/ 617730 h 791249"/>
              <a:gd name="connsiteX17" fmla="*/ 14630 w 1007333"/>
              <a:gd name="connsiteY17" fmla="*/ 596020 h 791249"/>
              <a:gd name="connsiteX18" fmla="*/ 9135 w 1007333"/>
              <a:gd name="connsiteY18" fmla="*/ 586895 h 791249"/>
              <a:gd name="connsiteX19" fmla="*/ 30845 w 1007333"/>
              <a:gd name="connsiteY19" fmla="*/ 499487 h 791249"/>
              <a:gd name="connsiteX20" fmla="*/ 351928 w 1007333"/>
              <a:gd name="connsiteY20" fmla="*/ 306163 h 791249"/>
              <a:gd name="connsiteX21" fmla="*/ 347893 w 1007333"/>
              <a:gd name="connsiteY21" fmla="*/ 279341 h 791249"/>
              <a:gd name="connsiteX22" fmla="*/ 379948 w 1007333"/>
              <a:gd name="connsiteY22" fmla="*/ 235939 h 791249"/>
              <a:gd name="connsiteX23" fmla="*/ 755016 w 1007333"/>
              <a:gd name="connsiteY23" fmla="*/ 10112 h 791249"/>
              <a:gd name="connsiteX24" fmla="*/ 851773 w 1007333"/>
              <a:gd name="connsiteY24" fmla="*/ 34143 h 791249"/>
              <a:gd name="connsiteX0" fmla="*/ 851773 w 1007333"/>
              <a:gd name="connsiteY0" fmla="*/ 34143 h 791249"/>
              <a:gd name="connsiteX1" fmla="*/ 997221 w 1007333"/>
              <a:gd name="connsiteY1" fmla="*/ 275711 h 791249"/>
              <a:gd name="connsiteX2" fmla="*/ 1005244 w 1007333"/>
              <a:gd name="connsiteY2" fmla="*/ 329067 h 791249"/>
              <a:gd name="connsiteX3" fmla="*/ 1000818 w 1007333"/>
              <a:gd name="connsiteY3" fmla="*/ 338576 h 791249"/>
              <a:gd name="connsiteX4" fmla="*/ 1003547 w 1007333"/>
              <a:gd name="connsiteY4" fmla="*/ 345164 h 791249"/>
              <a:gd name="connsiteX5" fmla="*/ 901228 w 1007333"/>
              <a:gd name="connsiteY5" fmla="*/ 415797 h 791249"/>
              <a:gd name="connsiteX6" fmla="*/ 598122 w 1007333"/>
              <a:gd name="connsiteY6" fmla="*/ 598296 h 791249"/>
              <a:gd name="connsiteX7" fmla="*/ 544766 w 1007333"/>
              <a:gd name="connsiteY7" fmla="*/ 606320 h 791249"/>
              <a:gd name="connsiteX8" fmla="*/ 517982 w 1007333"/>
              <a:gd name="connsiteY8" fmla="*/ 586538 h 791249"/>
              <a:gd name="connsiteX9" fmla="*/ 193157 w 1007333"/>
              <a:gd name="connsiteY9" fmla="*/ 782115 h 791249"/>
              <a:gd name="connsiteX10" fmla="*/ 105749 w 1007333"/>
              <a:gd name="connsiteY10" fmla="*/ 760405 h 791249"/>
              <a:gd name="connsiteX11" fmla="*/ 100254 w 1007333"/>
              <a:gd name="connsiteY11" fmla="*/ 751280 h 791249"/>
              <a:gd name="connsiteX12" fmla="*/ 121963 w 1007333"/>
              <a:gd name="connsiteY12" fmla="*/ 663872 h 791249"/>
              <a:gd name="connsiteX13" fmla="*/ 440016 w 1007333"/>
              <a:gd name="connsiteY13" fmla="*/ 472373 h 791249"/>
              <a:gd name="connsiteX14" fmla="*/ 414324 w 1007333"/>
              <a:gd name="connsiteY14" fmla="*/ 429703 h 791249"/>
              <a:gd name="connsiteX15" fmla="*/ 102038 w 1007333"/>
              <a:gd name="connsiteY15" fmla="*/ 617730 h 791249"/>
              <a:gd name="connsiteX16" fmla="*/ 14630 w 1007333"/>
              <a:gd name="connsiteY16" fmla="*/ 596020 h 791249"/>
              <a:gd name="connsiteX17" fmla="*/ 9135 w 1007333"/>
              <a:gd name="connsiteY17" fmla="*/ 586895 h 791249"/>
              <a:gd name="connsiteX18" fmla="*/ 30845 w 1007333"/>
              <a:gd name="connsiteY18" fmla="*/ 499487 h 791249"/>
              <a:gd name="connsiteX19" fmla="*/ 351928 w 1007333"/>
              <a:gd name="connsiteY19" fmla="*/ 306163 h 791249"/>
              <a:gd name="connsiteX20" fmla="*/ 347893 w 1007333"/>
              <a:gd name="connsiteY20" fmla="*/ 279341 h 791249"/>
              <a:gd name="connsiteX21" fmla="*/ 379948 w 1007333"/>
              <a:gd name="connsiteY21" fmla="*/ 235939 h 791249"/>
              <a:gd name="connsiteX22" fmla="*/ 755016 w 1007333"/>
              <a:gd name="connsiteY22" fmla="*/ 10112 h 791249"/>
              <a:gd name="connsiteX23" fmla="*/ 851773 w 1007333"/>
              <a:gd name="connsiteY23" fmla="*/ 34143 h 791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007333" h="791249">
                <a:moveTo>
                  <a:pt x="851773" y="34143"/>
                </a:moveTo>
                <a:lnTo>
                  <a:pt x="997221" y="275711"/>
                </a:lnTo>
                <a:cubicBezTo>
                  <a:pt x="1007262" y="292388"/>
                  <a:pt x="1009593" y="311557"/>
                  <a:pt x="1005244" y="329067"/>
                </a:cubicBezTo>
                <a:lnTo>
                  <a:pt x="1000818" y="338576"/>
                </a:lnTo>
                <a:lnTo>
                  <a:pt x="1003547" y="345164"/>
                </a:lnTo>
                <a:lnTo>
                  <a:pt x="901228" y="415797"/>
                </a:lnTo>
                <a:lnTo>
                  <a:pt x="598122" y="598296"/>
                </a:lnTo>
                <a:cubicBezTo>
                  <a:pt x="581444" y="608338"/>
                  <a:pt x="562276" y="610669"/>
                  <a:pt x="544766" y="606320"/>
                </a:cubicBezTo>
                <a:lnTo>
                  <a:pt x="517982" y="586538"/>
                </a:lnTo>
                <a:lnTo>
                  <a:pt x="193157" y="782115"/>
                </a:lnTo>
                <a:cubicBezTo>
                  <a:pt x="163026" y="800256"/>
                  <a:pt x="123891" y="790537"/>
                  <a:pt x="105749" y="760405"/>
                </a:cubicBezTo>
                <a:lnTo>
                  <a:pt x="100254" y="751280"/>
                </a:lnTo>
                <a:cubicBezTo>
                  <a:pt x="82112" y="721149"/>
                  <a:pt x="91832" y="682014"/>
                  <a:pt x="121963" y="663872"/>
                </a:cubicBezTo>
                <a:lnTo>
                  <a:pt x="440016" y="472373"/>
                </a:lnTo>
                <a:lnTo>
                  <a:pt x="414324" y="429703"/>
                </a:lnTo>
                <a:lnTo>
                  <a:pt x="102038" y="617730"/>
                </a:lnTo>
                <a:cubicBezTo>
                  <a:pt x="71907" y="635872"/>
                  <a:pt x="32772" y="626152"/>
                  <a:pt x="14630" y="596020"/>
                </a:cubicBezTo>
                <a:lnTo>
                  <a:pt x="9135" y="586895"/>
                </a:lnTo>
                <a:cubicBezTo>
                  <a:pt x="-9007" y="556763"/>
                  <a:pt x="713" y="517629"/>
                  <a:pt x="30845" y="499487"/>
                </a:cubicBezTo>
                <a:lnTo>
                  <a:pt x="351928" y="306163"/>
                </a:lnTo>
                <a:lnTo>
                  <a:pt x="347893" y="279341"/>
                </a:lnTo>
                <a:cubicBezTo>
                  <a:pt x="352242" y="261832"/>
                  <a:pt x="363270" y="245981"/>
                  <a:pt x="379948" y="235939"/>
                </a:cubicBezTo>
                <a:lnTo>
                  <a:pt x="755016" y="10112"/>
                </a:lnTo>
                <a:cubicBezTo>
                  <a:pt x="788371" y="-9970"/>
                  <a:pt x="831691" y="789"/>
                  <a:pt x="851773" y="34143"/>
                </a:cubicBezTo>
                <a:close/>
              </a:path>
            </a:pathLst>
          </a:custGeom>
          <a:solidFill>
            <a:schemeClr val="accent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p>
        </p:txBody>
      </p:sp>
      <p:sp>
        <p:nvSpPr>
          <p:cNvPr id="20" name="Ellipse 19">
            <a:extLst>
              <a:ext uri="{FF2B5EF4-FFF2-40B4-BE49-F238E27FC236}">
                <a16:creationId xmlns:a16="http://schemas.microsoft.com/office/drawing/2014/main" id="{3DD40207-ED12-E64A-A019-B32209CA8BA4}"/>
              </a:ext>
            </a:extLst>
          </p:cNvPr>
          <p:cNvSpPr/>
          <p:nvPr/>
        </p:nvSpPr>
        <p:spPr>
          <a:xfrm>
            <a:off x="9089497" y="2146255"/>
            <a:ext cx="300731" cy="262527"/>
          </a:xfrm>
          <a:prstGeom prst="ellipse">
            <a:avLst/>
          </a:prstGeom>
          <a:solidFill>
            <a:schemeClr val="accent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21" name="Freihandform: Form 20">
            <a:extLst>
              <a:ext uri="{FF2B5EF4-FFF2-40B4-BE49-F238E27FC236}">
                <a16:creationId xmlns:a16="http://schemas.microsoft.com/office/drawing/2014/main" id="{7C5E0B1A-5F2A-E9DD-9A03-D885D778E8E7}"/>
              </a:ext>
            </a:extLst>
          </p:cNvPr>
          <p:cNvSpPr/>
          <p:nvPr/>
        </p:nvSpPr>
        <p:spPr>
          <a:xfrm rot="18063121">
            <a:off x="7625940" y="2499699"/>
            <a:ext cx="1007333" cy="791249"/>
          </a:xfrm>
          <a:custGeom>
            <a:avLst/>
            <a:gdLst>
              <a:gd name="connsiteX0" fmla="*/ 851773 w 1007333"/>
              <a:gd name="connsiteY0" fmla="*/ 34143 h 836065"/>
              <a:gd name="connsiteX1" fmla="*/ 997221 w 1007333"/>
              <a:gd name="connsiteY1" fmla="*/ 275711 h 836065"/>
              <a:gd name="connsiteX2" fmla="*/ 1005244 w 1007333"/>
              <a:gd name="connsiteY2" fmla="*/ 329067 h 836065"/>
              <a:gd name="connsiteX3" fmla="*/ 1000818 w 1007333"/>
              <a:gd name="connsiteY3" fmla="*/ 338576 h 836065"/>
              <a:gd name="connsiteX4" fmla="*/ 1003547 w 1007333"/>
              <a:gd name="connsiteY4" fmla="*/ 345164 h 836065"/>
              <a:gd name="connsiteX5" fmla="*/ 1003547 w 1007333"/>
              <a:gd name="connsiteY5" fmla="*/ 788854 h 836065"/>
              <a:gd name="connsiteX6" fmla="*/ 956336 w 1007333"/>
              <a:gd name="connsiteY6" fmla="*/ 836065 h 836065"/>
              <a:gd name="connsiteX7" fmla="*/ 948439 w 1007333"/>
              <a:gd name="connsiteY7" fmla="*/ 836065 h 836065"/>
              <a:gd name="connsiteX8" fmla="*/ 901228 w 1007333"/>
              <a:gd name="connsiteY8" fmla="*/ 788854 h 836065"/>
              <a:gd name="connsiteX9" fmla="*/ 901228 w 1007333"/>
              <a:gd name="connsiteY9" fmla="*/ 415797 h 836065"/>
              <a:gd name="connsiteX10" fmla="*/ 598122 w 1007333"/>
              <a:gd name="connsiteY10" fmla="*/ 598296 h 836065"/>
              <a:gd name="connsiteX11" fmla="*/ 544766 w 1007333"/>
              <a:gd name="connsiteY11" fmla="*/ 606320 h 836065"/>
              <a:gd name="connsiteX12" fmla="*/ 517982 w 1007333"/>
              <a:gd name="connsiteY12" fmla="*/ 586538 h 836065"/>
              <a:gd name="connsiteX13" fmla="*/ 193157 w 1007333"/>
              <a:gd name="connsiteY13" fmla="*/ 782115 h 836065"/>
              <a:gd name="connsiteX14" fmla="*/ 105749 w 1007333"/>
              <a:gd name="connsiteY14" fmla="*/ 760405 h 836065"/>
              <a:gd name="connsiteX15" fmla="*/ 100254 w 1007333"/>
              <a:gd name="connsiteY15" fmla="*/ 751280 h 836065"/>
              <a:gd name="connsiteX16" fmla="*/ 121963 w 1007333"/>
              <a:gd name="connsiteY16" fmla="*/ 663872 h 836065"/>
              <a:gd name="connsiteX17" fmla="*/ 440016 w 1007333"/>
              <a:gd name="connsiteY17" fmla="*/ 472373 h 836065"/>
              <a:gd name="connsiteX18" fmla="*/ 414324 w 1007333"/>
              <a:gd name="connsiteY18" fmla="*/ 429703 h 836065"/>
              <a:gd name="connsiteX19" fmla="*/ 102038 w 1007333"/>
              <a:gd name="connsiteY19" fmla="*/ 617730 h 836065"/>
              <a:gd name="connsiteX20" fmla="*/ 14630 w 1007333"/>
              <a:gd name="connsiteY20" fmla="*/ 596020 h 836065"/>
              <a:gd name="connsiteX21" fmla="*/ 9135 w 1007333"/>
              <a:gd name="connsiteY21" fmla="*/ 586895 h 836065"/>
              <a:gd name="connsiteX22" fmla="*/ 30845 w 1007333"/>
              <a:gd name="connsiteY22" fmla="*/ 499487 h 836065"/>
              <a:gd name="connsiteX23" fmla="*/ 351928 w 1007333"/>
              <a:gd name="connsiteY23" fmla="*/ 306163 h 836065"/>
              <a:gd name="connsiteX24" fmla="*/ 347893 w 1007333"/>
              <a:gd name="connsiteY24" fmla="*/ 279341 h 836065"/>
              <a:gd name="connsiteX25" fmla="*/ 379948 w 1007333"/>
              <a:gd name="connsiteY25" fmla="*/ 235939 h 836065"/>
              <a:gd name="connsiteX26" fmla="*/ 755016 w 1007333"/>
              <a:gd name="connsiteY26" fmla="*/ 10112 h 836065"/>
              <a:gd name="connsiteX27" fmla="*/ 851773 w 1007333"/>
              <a:gd name="connsiteY27" fmla="*/ 34143 h 836065"/>
              <a:gd name="connsiteX0" fmla="*/ 851773 w 1007333"/>
              <a:gd name="connsiteY0" fmla="*/ 34143 h 836065"/>
              <a:gd name="connsiteX1" fmla="*/ 997221 w 1007333"/>
              <a:gd name="connsiteY1" fmla="*/ 275711 h 836065"/>
              <a:gd name="connsiteX2" fmla="*/ 1005244 w 1007333"/>
              <a:gd name="connsiteY2" fmla="*/ 329067 h 836065"/>
              <a:gd name="connsiteX3" fmla="*/ 1000818 w 1007333"/>
              <a:gd name="connsiteY3" fmla="*/ 338576 h 836065"/>
              <a:gd name="connsiteX4" fmla="*/ 1003547 w 1007333"/>
              <a:gd name="connsiteY4" fmla="*/ 345164 h 836065"/>
              <a:gd name="connsiteX5" fmla="*/ 1003547 w 1007333"/>
              <a:gd name="connsiteY5" fmla="*/ 788854 h 836065"/>
              <a:gd name="connsiteX6" fmla="*/ 956336 w 1007333"/>
              <a:gd name="connsiteY6" fmla="*/ 836065 h 836065"/>
              <a:gd name="connsiteX7" fmla="*/ 948439 w 1007333"/>
              <a:gd name="connsiteY7" fmla="*/ 836065 h 836065"/>
              <a:gd name="connsiteX8" fmla="*/ 901228 w 1007333"/>
              <a:gd name="connsiteY8" fmla="*/ 415797 h 836065"/>
              <a:gd name="connsiteX9" fmla="*/ 598122 w 1007333"/>
              <a:gd name="connsiteY9" fmla="*/ 598296 h 836065"/>
              <a:gd name="connsiteX10" fmla="*/ 544766 w 1007333"/>
              <a:gd name="connsiteY10" fmla="*/ 606320 h 836065"/>
              <a:gd name="connsiteX11" fmla="*/ 517982 w 1007333"/>
              <a:gd name="connsiteY11" fmla="*/ 586538 h 836065"/>
              <a:gd name="connsiteX12" fmla="*/ 193157 w 1007333"/>
              <a:gd name="connsiteY12" fmla="*/ 782115 h 836065"/>
              <a:gd name="connsiteX13" fmla="*/ 105749 w 1007333"/>
              <a:gd name="connsiteY13" fmla="*/ 760405 h 836065"/>
              <a:gd name="connsiteX14" fmla="*/ 100254 w 1007333"/>
              <a:gd name="connsiteY14" fmla="*/ 751280 h 836065"/>
              <a:gd name="connsiteX15" fmla="*/ 121963 w 1007333"/>
              <a:gd name="connsiteY15" fmla="*/ 663872 h 836065"/>
              <a:gd name="connsiteX16" fmla="*/ 440016 w 1007333"/>
              <a:gd name="connsiteY16" fmla="*/ 472373 h 836065"/>
              <a:gd name="connsiteX17" fmla="*/ 414324 w 1007333"/>
              <a:gd name="connsiteY17" fmla="*/ 429703 h 836065"/>
              <a:gd name="connsiteX18" fmla="*/ 102038 w 1007333"/>
              <a:gd name="connsiteY18" fmla="*/ 617730 h 836065"/>
              <a:gd name="connsiteX19" fmla="*/ 14630 w 1007333"/>
              <a:gd name="connsiteY19" fmla="*/ 596020 h 836065"/>
              <a:gd name="connsiteX20" fmla="*/ 9135 w 1007333"/>
              <a:gd name="connsiteY20" fmla="*/ 586895 h 836065"/>
              <a:gd name="connsiteX21" fmla="*/ 30845 w 1007333"/>
              <a:gd name="connsiteY21" fmla="*/ 499487 h 836065"/>
              <a:gd name="connsiteX22" fmla="*/ 351928 w 1007333"/>
              <a:gd name="connsiteY22" fmla="*/ 306163 h 836065"/>
              <a:gd name="connsiteX23" fmla="*/ 347893 w 1007333"/>
              <a:gd name="connsiteY23" fmla="*/ 279341 h 836065"/>
              <a:gd name="connsiteX24" fmla="*/ 379948 w 1007333"/>
              <a:gd name="connsiteY24" fmla="*/ 235939 h 836065"/>
              <a:gd name="connsiteX25" fmla="*/ 755016 w 1007333"/>
              <a:gd name="connsiteY25" fmla="*/ 10112 h 836065"/>
              <a:gd name="connsiteX26" fmla="*/ 851773 w 1007333"/>
              <a:gd name="connsiteY26" fmla="*/ 34143 h 836065"/>
              <a:gd name="connsiteX0" fmla="*/ 851773 w 1007333"/>
              <a:gd name="connsiteY0" fmla="*/ 34143 h 836065"/>
              <a:gd name="connsiteX1" fmla="*/ 997221 w 1007333"/>
              <a:gd name="connsiteY1" fmla="*/ 275711 h 836065"/>
              <a:gd name="connsiteX2" fmla="*/ 1005244 w 1007333"/>
              <a:gd name="connsiteY2" fmla="*/ 329067 h 836065"/>
              <a:gd name="connsiteX3" fmla="*/ 1000818 w 1007333"/>
              <a:gd name="connsiteY3" fmla="*/ 338576 h 836065"/>
              <a:gd name="connsiteX4" fmla="*/ 1003547 w 1007333"/>
              <a:gd name="connsiteY4" fmla="*/ 345164 h 836065"/>
              <a:gd name="connsiteX5" fmla="*/ 1003547 w 1007333"/>
              <a:gd name="connsiteY5" fmla="*/ 788854 h 836065"/>
              <a:gd name="connsiteX6" fmla="*/ 956336 w 1007333"/>
              <a:gd name="connsiteY6" fmla="*/ 836065 h 836065"/>
              <a:gd name="connsiteX7" fmla="*/ 901228 w 1007333"/>
              <a:gd name="connsiteY7" fmla="*/ 415797 h 836065"/>
              <a:gd name="connsiteX8" fmla="*/ 598122 w 1007333"/>
              <a:gd name="connsiteY8" fmla="*/ 598296 h 836065"/>
              <a:gd name="connsiteX9" fmla="*/ 544766 w 1007333"/>
              <a:gd name="connsiteY9" fmla="*/ 606320 h 836065"/>
              <a:gd name="connsiteX10" fmla="*/ 517982 w 1007333"/>
              <a:gd name="connsiteY10" fmla="*/ 586538 h 836065"/>
              <a:gd name="connsiteX11" fmla="*/ 193157 w 1007333"/>
              <a:gd name="connsiteY11" fmla="*/ 782115 h 836065"/>
              <a:gd name="connsiteX12" fmla="*/ 105749 w 1007333"/>
              <a:gd name="connsiteY12" fmla="*/ 760405 h 836065"/>
              <a:gd name="connsiteX13" fmla="*/ 100254 w 1007333"/>
              <a:gd name="connsiteY13" fmla="*/ 751280 h 836065"/>
              <a:gd name="connsiteX14" fmla="*/ 121963 w 1007333"/>
              <a:gd name="connsiteY14" fmla="*/ 663872 h 836065"/>
              <a:gd name="connsiteX15" fmla="*/ 440016 w 1007333"/>
              <a:gd name="connsiteY15" fmla="*/ 472373 h 836065"/>
              <a:gd name="connsiteX16" fmla="*/ 414324 w 1007333"/>
              <a:gd name="connsiteY16" fmla="*/ 429703 h 836065"/>
              <a:gd name="connsiteX17" fmla="*/ 102038 w 1007333"/>
              <a:gd name="connsiteY17" fmla="*/ 617730 h 836065"/>
              <a:gd name="connsiteX18" fmla="*/ 14630 w 1007333"/>
              <a:gd name="connsiteY18" fmla="*/ 596020 h 836065"/>
              <a:gd name="connsiteX19" fmla="*/ 9135 w 1007333"/>
              <a:gd name="connsiteY19" fmla="*/ 586895 h 836065"/>
              <a:gd name="connsiteX20" fmla="*/ 30845 w 1007333"/>
              <a:gd name="connsiteY20" fmla="*/ 499487 h 836065"/>
              <a:gd name="connsiteX21" fmla="*/ 351928 w 1007333"/>
              <a:gd name="connsiteY21" fmla="*/ 306163 h 836065"/>
              <a:gd name="connsiteX22" fmla="*/ 347893 w 1007333"/>
              <a:gd name="connsiteY22" fmla="*/ 279341 h 836065"/>
              <a:gd name="connsiteX23" fmla="*/ 379948 w 1007333"/>
              <a:gd name="connsiteY23" fmla="*/ 235939 h 836065"/>
              <a:gd name="connsiteX24" fmla="*/ 755016 w 1007333"/>
              <a:gd name="connsiteY24" fmla="*/ 10112 h 836065"/>
              <a:gd name="connsiteX25" fmla="*/ 851773 w 1007333"/>
              <a:gd name="connsiteY25" fmla="*/ 34143 h 836065"/>
              <a:gd name="connsiteX0" fmla="*/ 851773 w 1007333"/>
              <a:gd name="connsiteY0" fmla="*/ 34143 h 791249"/>
              <a:gd name="connsiteX1" fmla="*/ 997221 w 1007333"/>
              <a:gd name="connsiteY1" fmla="*/ 275711 h 791249"/>
              <a:gd name="connsiteX2" fmla="*/ 1005244 w 1007333"/>
              <a:gd name="connsiteY2" fmla="*/ 329067 h 791249"/>
              <a:gd name="connsiteX3" fmla="*/ 1000818 w 1007333"/>
              <a:gd name="connsiteY3" fmla="*/ 338576 h 791249"/>
              <a:gd name="connsiteX4" fmla="*/ 1003547 w 1007333"/>
              <a:gd name="connsiteY4" fmla="*/ 345164 h 791249"/>
              <a:gd name="connsiteX5" fmla="*/ 1003547 w 1007333"/>
              <a:gd name="connsiteY5" fmla="*/ 788854 h 791249"/>
              <a:gd name="connsiteX6" fmla="*/ 901228 w 1007333"/>
              <a:gd name="connsiteY6" fmla="*/ 415797 h 791249"/>
              <a:gd name="connsiteX7" fmla="*/ 598122 w 1007333"/>
              <a:gd name="connsiteY7" fmla="*/ 598296 h 791249"/>
              <a:gd name="connsiteX8" fmla="*/ 544766 w 1007333"/>
              <a:gd name="connsiteY8" fmla="*/ 606320 h 791249"/>
              <a:gd name="connsiteX9" fmla="*/ 517982 w 1007333"/>
              <a:gd name="connsiteY9" fmla="*/ 586538 h 791249"/>
              <a:gd name="connsiteX10" fmla="*/ 193157 w 1007333"/>
              <a:gd name="connsiteY10" fmla="*/ 782115 h 791249"/>
              <a:gd name="connsiteX11" fmla="*/ 105749 w 1007333"/>
              <a:gd name="connsiteY11" fmla="*/ 760405 h 791249"/>
              <a:gd name="connsiteX12" fmla="*/ 100254 w 1007333"/>
              <a:gd name="connsiteY12" fmla="*/ 751280 h 791249"/>
              <a:gd name="connsiteX13" fmla="*/ 121963 w 1007333"/>
              <a:gd name="connsiteY13" fmla="*/ 663872 h 791249"/>
              <a:gd name="connsiteX14" fmla="*/ 440016 w 1007333"/>
              <a:gd name="connsiteY14" fmla="*/ 472373 h 791249"/>
              <a:gd name="connsiteX15" fmla="*/ 414324 w 1007333"/>
              <a:gd name="connsiteY15" fmla="*/ 429703 h 791249"/>
              <a:gd name="connsiteX16" fmla="*/ 102038 w 1007333"/>
              <a:gd name="connsiteY16" fmla="*/ 617730 h 791249"/>
              <a:gd name="connsiteX17" fmla="*/ 14630 w 1007333"/>
              <a:gd name="connsiteY17" fmla="*/ 596020 h 791249"/>
              <a:gd name="connsiteX18" fmla="*/ 9135 w 1007333"/>
              <a:gd name="connsiteY18" fmla="*/ 586895 h 791249"/>
              <a:gd name="connsiteX19" fmla="*/ 30845 w 1007333"/>
              <a:gd name="connsiteY19" fmla="*/ 499487 h 791249"/>
              <a:gd name="connsiteX20" fmla="*/ 351928 w 1007333"/>
              <a:gd name="connsiteY20" fmla="*/ 306163 h 791249"/>
              <a:gd name="connsiteX21" fmla="*/ 347893 w 1007333"/>
              <a:gd name="connsiteY21" fmla="*/ 279341 h 791249"/>
              <a:gd name="connsiteX22" fmla="*/ 379948 w 1007333"/>
              <a:gd name="connsiteY22" fmla="*/ 235939 h 791249"/>
              <a:gd name="connsiteX23" fmla="*/ 755016 w 1007333"/>
              <a:gd name="connsiteY23" fmla="*/ 10112 h 791249"/>
              <a:gd name="connsiteX24" fmla="*/ 851773 w 1007333"/>
              <a:gd name="connsiteY24" fmla="*/ 34143 h 791249"/>
              <a:gd name="connsiteX0" fmla="*/ 851773 w 1007333"/>
              <a:gd name="connsiteY0" fmla="*/ 34143 h 791249"/>
              <a:gd name="connsiteX1" fmla="*/ 997221 w 1007333"/>
              <a:gd name="connsiteY1" fmla="*/ 275711 h 791249"/>
              <a:gd name="connsiteX2" fmla="*/ 1005244 w 1007333"/>
              <a:gd name="connsiteY2" fmla="*/ 329067 h 791249"/>
              <a:gd name="connsiteX3" fmla="*/ 1000818 w 1007333"/>
              <a:gd name="connsiteY3" fmla="*/ 338576 h 791249"/>
              <a:gd name="connsiteX4" fmla="*/ 1003547 w 1007333"/>
              <a:gd name="connsiteY4" fmla="*/ 345164 h 791249"/>
              <a:gd name="connsiteX5" fmla="*/ 901228 w 1007333"/>
              <a:gd name="connsiteY5" fmla="*/ 415797 h 791249"/>
              <a:gd name="connsiteX6" fmla="*/ 598122 w 1007333"/>
              <a:gd name="connsiteY6" fmla="*/ 598296 h 791249"/>
              <a:gd name="connsiteX7" fmla="*/ 544766 w 1007333"/>
              <a:gd name="connsiteY7" fmla="*/ 606320 h 791249"/>
              <a:gd name="connsiteX8" fmla="*/ 517982 w 1007333"/>
              <a:gd name="connsiteY8" fmla="*/ 586538 h 791249"/>
              <a:gd name="connsiteX9" fmla="*/ 193157 w 1007333"/>
              <a:gd name="connsiteY9" fmla="*/ 782115 h 791249"/>
              <a:gd name="connsiteX10" fmla="*/ 105749 w 1007333"/>
              <a:gd name="connsiteY10" fmla="*/ 760405 h 791249"/>
              <a:gd name="connsiteX11" fmla="*/ 100254 w 1007333"/>
              <a:gd name="connsiteY11" fmla="*/ 751280 h 791249"/>
              <a:gd name="connsiteX12" fmla="*/ 121963 w 1007333"/>
              <a:gd name="connsiteY12" fmla="*/ 663872 h 791249"/>
              <a:gd name="connsiteX13" fmla="*/ 440016 w 1007333"/>
              <a:gd name="connsiteY13" fmla="*/ 472373 h 791249"/>
              <a:gd name="connsiteX14" fmla="*/ 414324 w 1007333"/>
              <a:gd name="connsiteY14" fmla="*/ 429703 h 791249"/>
              <a:gd name="connsiteX15" fmla="*/ 102038 w 1007333"/>
              <a:gd name="connsiteY15" fmla="*/ 617730 h 791249"/>
              <a:gd name="connsiteX16" fmla="*/ 14630 w 1007333"/>
              <a:gd name="connsiteY16" fmla="*/ 596020 h 791249"/>
              <a:gd name="connsiteX17" fmla="*/ 9135 w 1007333"/>
              <a:gd name="connsiteY17" fmla="*/ 586895 h 791249"/>
              <a:gd name="connsiteX18" fmla="*/ 30845 w 1007333"/>
              <a:gd name="connsiteY18" fmla="*/ 499487 h 791249"/>
              <a:gd name="connsiteX19" fmla="*/ 351928 w 1007333"/>
              <a:gd name="connsiteY19" fmla="*/ 306163 h 791249"/>
              <a:gd name="connsiteX20" fmla="*/ 347893 w 1007333"/>
              <a:gd name="connsiteY20" fmla="*/ 279341 h 791249"/>
              <a:gd name="connsiteX21" fmla="*/ 379948 w 1007333"/>
              <a:gd name="connsiteY21" fmla="*/ 235939 h 791249"/>
              <a:gd name="connsiteX22" fmla="*/ 755016 w 1007333"/>
              <a:gd name="connsiteY22" fmla="*/ 10112 h 791249"/>
              <a:gd name="connsiteX23" fmla="*/ 851773 w 1007333"/>
              <a:gd name="connsiteY23" fmla="*/ 34143 h 791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007333" h="791249">
                <a:moveTo>
                  <a:pt x="851773" y="34143"/>
                </a:moveTo>
                <a:lnTo>
                  <a:pt x="997221" y="275711"/>
                </a:lnTo>
                <a:cubicBezTo>
                  <a:pt x="1007262" y="292388"/>
                  <a:pt x="1009593" y="311557"/>
                  <a:pt x="1005244" y="329067"/>
                </a:cubicBezTo>
                <a:lnTo>
                  <a:pt x="1000818" y="338576"/>
                </a:lnTo>
                <a:lnTo>
                  <a:pt x="1003547" y="345164"/>
                </a:lnTo>
                <a:lnTo>
                  <a:pt x="901228" y="415797"/>
                </a:lnTo>
                <a:lnTo>
                  <a:pt x="598122" y="598296"/>
                </a:lnTo>
                <a:cubicBezTo>
                  <a:pt x="581444" y="608338"/>
                  <a:pt x="562276" y="610669"/>
                  <a:pt x="544766" y="606320"/>
                </a:cubicBezTo>
                <a:lnTo>
                  <a:pt x="517982" y="586538"/>
                </a:lnTo>
                <a:lnTo>
                  <a:pt x="193157" y="782115"/>
                </a:lnTo>
                <a:cubicBezTo>
                  <a:pt x="163026" y="800256"/>
                  <a:pt x="123891" y="790537"/>
                  <a:pt x="105749" y="760405"/>
                </a:cubicBezTo>
                <a:lnTo>
                  <a:pt x="100254" y="751280"/>
                </a:lnTo>
                <a:cubicBezTo>
                  <a:pt x="82112" y="721149"/>
                  <a:pt x="91832" y="682014"/>
                  <a:pt x="121963" y="663872"/>
                </a:cubicBezTo>
                <a:lnTo>
                  <a:pt x="440016" y="472373"/>
                </a:lnTo>
                <a:lnTo>
                  <a:pt x="414324" y="429703"/>
                </a:lnTo>
                <a:lnTo>
                  <a:pt x="102038" y="617730"/>
                </a:lnTo>
                <a:cubicBezTo>
                  <a:pt x="71907" y="635872"/>
                  <a:pt x="32772" y="626152"/>
                  <a:pt x="14630" y="596020"/>
                </a:cubicBezTo>
                <a:lnTo>
                  <a:pt x="9135" y="586895"/>
                </a:lnTo>
                <a:cubicBezTo>
                  <a:pt x="-9007" y="556763"/>
                  <a:pt x="713" y="517629"/>
                  <a:pt x="30845" y="499487"/>
                </a:cubicBezTo>
                <a:lnTo>
                  <a:pt x="351928" y="306163"/>
                </a:lnTo>
                <a:lnTo>
                  <a:pt x="347893" y="279341"/>
                </a:lnTo>
                <a:cubicBezTo>
                  <a:pt x="352242" y="261832"/>
                  <a:pt x="363270" y="245981"/>
                  <a:pt x="379948" y="235939"/>
                </a:cubicBezTo>
                <a:lnTo>
                  <a:pt x="755016" y="10112"/>
                </a:lnTo>
                <a:cubicBezTo>
                  <a:pt x="788371" y="-9970"/>
                  <a:pt x="831691" y="789"/>
                  <a:pt x="851773" y="34143"/>
                </a:cubicBezTo>
                <a:close/>
              </a:path>
            </a:pathLst>
          </a:custGeom>
          <a:solidFill>
            <a:schemeClr val="accent4"/>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p>
        </p:txBody>
      </p:sp>
      <p:sp>
        <p:nvSpPr>
          <p:cNvPr id="22" name="Ellipse 21">
            <a:extLst>
              <a:ext uri="{FF2B5EF4-FFF2-40B4-BE49-F238E27FC236}">
                <a16:creationId xmlns:a16="http://schemas.microsoft.com/office/drawing/2014/main" id="{095D7DCC-F832-5664-E83A-219B14FBAD29}"/>
              </a:ext>
            </a:extLst>
          </p:cNvPr>
          <p:cNvSpPr/>
          <p:nvPr/>
        </p:nvSpPr>
        <p:spPr>
          <a:xfrm>
            <a:off x="7990109" y="2159028"/>
            <a:ext cx="300731" cy="262527"/>
          </a:xfrm>
          <a:prstGeom prst="ellipse">
            <a:avLst/>
          </a:prstGeom>
          <a:solidFill>
            <a:schemeClr val="accent4"/>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cxnSp>
        <p:nvCxnSpPr>
          <p:cNvPr id="23" name="Gerade Verbindung mit Pfeil 22">
            <a:extLst>
              <a:ext uri="{FF2B5EF4-FFF2-40B4-BE49-F238E27FC236}">
                <a16:creationId xmlns:a16="http://schemas.microsoft.com/office/drawing/2014/main" id="{58ACDA69-9666-7A3E-AB0D-CDC36BD070E3}"/>
              </a:ext>
            </a:extLst>
          </p:cNvPr>
          <p:cNvCxnSpPr>
            <a:cxnSpLocks/>
          </p:cNvCxnSpPr>
          <p:nvPr/>
        </p:nvCxnSpPr>
        <p:spPr>
          <a:xfrm flipV="1">
            <a:off x="6256782" y="2297630"/>
            <a:ext cx="1669646" cy="312271"/>
          </a:xfrm>
          <a:prstGeom prst="straightConnector1">
            <a:avLst/>
          </a:prstGeom>
          <a:ln w="28575">
            <a:solidFill>
              <a:schemeClr val="tx1"/>
            </a:solidFill>
            <a:prstDash val="sysDot"/>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24" name="Rectangle: Rounded Corners 9">
            <a:extLst>
              <a:ext uri="{FF2B5EF4-FFF2-40B4-BE49-F238E27FC236}">
                <a16:creationId xmlns:a16="http://schemas.microsoft.com/office/drawing/2014/main" id="{D506BC0E-9412-D1EE-FDBB-DACF837EDF23}"/>
              </a:ext>
            </a:extLst>
          </p:cNvPr>
          <p:cNvSpPr/>
          <p:nvPr/>
        </p:nvSpPr>
        <p:spPr>
          <a:xfrm>
            <a:off x="7660967" y="1691605"/>
            <a:ext cx="990907" cy="391329"/>
          </a:xfrm>
          <a:prstGeom prst="roundRect">
            <a:avLst>
              <a:gd name="adj" fmla="val 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1600" dirty="0">
                <a:solidFill>
                  <a:schemeClr val="bg1"/>
                </a:solidFill>
              </a:rPr>
              <a:t>You</a:t>
            </a:r>
          </a:p>
        </p:txBody>
      </p:sp>
      <p:sp>
        <p:nvSpPr>
          <p:cNvPr id="25" name="Rectangle: Rounded Corners 9">
            <a:extLst>
              <a:ext uri="{FF2B5EF4-FFF2-40B4-BE49-F238E27FC236}">
                <a16:creationId xmlns:a16="http://schemas.microsoft.com/office/drawing/2014/main" id="{ED191C40-1A7F-F0E2-FED9-3F99DBB8611C}"/>
              </a:ext>
            </a:extLst>
          </p:cNvPr>
          <p:cNvSpPr/>
          <p:nvPr/>
        </p:nvSpPr>
        <p:spPr>
          <a:xfrm>
            <a:off x="8744408" y="3498169"/>
            <a:ext cx="990907" cy="391329"/>
          </a:xfrm>
          <a:prstGeom prst="roundRect">
            <a:avLst>
              <a:gd name="adj" fmla="val 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1600" dirty="0" err="1">
                <a:solidFill>
                  <a:schemeClr val="bg1"/>
                </a:solidFill>
              </a:rPr>
              <a:t>He/She</a:t>
            </a:r>
            <a:endParaRPr lang="en-US" sz="1600" dirty="0">
              <a:solidFill>
                <a:schemeClr val="bg1"/>
              </a:solidFill>
            </a:endParaRPr>
          </a:p>
        </p:txBody>
      </p:sp>
      <p:cxnSp>
        <p:nvCxnSpPr>
          <p:cNvPr id="26" name="Gerade Verbindung mit Pfeil 25">
            <a:extLst>
              <a:ext uri="{FF2B5EF4-FFF2-40B4-BE49-F238E27FC236}">
                <a16:creationId xmlns:a16="http://schemas.microsoft.com/office/drawing/2014/main" id="{20892219-BD23-DC17-69AD-8BE3CB801FE0}"/>
              </a:ext>
            </a:extLst>
          </p:cNvPr>
          <p:cNvCxnSpPr>
            <a:cxnSpLocks/>
          </p:cNvCxnSpPr>
          <p:nvPr/>
        </p:nvCxnSpPr>
        <p:spPr>
          <a:xfrm flipV="1">
            <a:off x="7892034" y="2450030"/>
            <a:ext cx="186794" cy="1211681"/>
          </a:xfrm>
          <a:prstGeom prst="straightConnector1">
            <a:avLst/>
          </a:prstGeom>
          <a:ln w="28575">
            <a:solidFill>
              <a:schemeClr val="tx1"/>
            </a:solidFill>
            <a:prstDash val="sysDot"/>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27" name="Rectangle: Rounded Corners 9">
            <a:extLst>
              <a:ext uri="{FF2B5EF4-FFF2-40B4-BE49-F238E27FC236}">
                <a16:creationId xmlns:a16="http://schemas.microsoft.com/office/drawing/2014/main" id="{CB6CE198-0CBB-8AF1-BF8B-25C3C156343E}"/>
              </a:ext>
            </a:extLst>
          </p:cNvPr>
          <p:cNvSpPr/>
          <p:nvPr/>
        </p:nvSpPr>
        <p:spPr>
          <a:xfrm>
            <a:off x="696992" y="4760822"/>
            <a:ext cx="5703808" cy="931792"/>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dirty="0">
                <a:solidFill>
                  <a:schemeClr val="bg1"/>
                </a:solidFill>
                <a:sym typeface="Wingdings" panose="05000000000000000000" pitchFamily="2" charset="2"/>
              </a:rPr>
              <a:t> </a:t>
            </a:r>
            <a:r>
              <a:rPr lang="en-US" dirty="0">
                <a:solidFill>
                  <a:schemeClr val="bg1"/>
                </a:solidFill>
              </a:rPr>
              <a:t>Deictic Gestures need a </a:t>
            </a:r>
            <a:r>
              <a:rPr lang="en-US" b="1" dirty="0">
                <a:solidFill>
                  <a:schemeClr val="bg1"/>
                </a:solidFill>
              </a:rPr>
              <a:t>referential pointer </a:t>
            </a:r>
            <a:r>
              <a:rPr lang="en-US" dirty="0">
                <a:solidFill>
                  <a:schemeClr val="bg1"/>
                </a:solidFill>
              </a:rPr>
              <a:t>(eyes, hand, arm, stick, controller, …) and a </a:t>
            </a:r>
            <a:r>
              <a:rPr lang="en-US" b="1" dirty="0">
                <a:solidFill>
                  <a:schemeClr val="bg1"/>
                </a:solidFill>
              </a:rPr>
              <a:t>point of reference</a:t>
            </a:r>
            <a:r>
              <a:rPr lang="en-US" dirty="0">
                <a:solidFill>
                  <a:schemeClr val="bg1"/>
                </a:solidFill>
              </a:rPr>
              <a:t> (object, human, …)</a:t>
            </a:r>
          </a:p>
        </p:txBody>
      </p:sp>
    </p:spTree>
    <p:extLst>
      <p:ext uri="{BB962C8B-B14F-4D97-AF65-F5344CB8AC3E}">
        <p14:creationId xmlns:p14="http://schemas.microsoft.com/office/powerpoint/2010/main" val="50451957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ADB0820-59E1-B734-8619-39125822D5BD}"/>
              </a:ext>
            </a:extLst>
          </p:cNvPr>
          <p:cNvSpPr>
            <a:spLocks noGrp="1"/>
          </p:cNvSpPr>
          <p:nvPr>
            <p:ph type="title"/>
          </p:nvPr>
        </p:nvSpPr>
        <p:spPr/>
        <p:txBody>
          <a:bodyPr/>
          <a:lstStyle/>
          <a:p>
            <a:endParaRPr lang="de-DE"/>
          </a:p>
        </p:txBody>
      </p:sp>
      <p:sp>
        <p:nvSpPr>
          <p:cNvPr id="3" name="Fußzeilenplatzhalter 2">
            <a:extLst>
              <a:ext uri="{FF2B5EF4-FFF2-40B4-BE49-F238E27FC236}">
                <a16:creationId xmlns:a16="http://schemas.microsoft.com/office/drawing/2014/main" id="{45EAB947-0BD7-FA9C-C884-230A37C91E14}"/>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0C4361B4-9FE2-AD42-CA58-8C1226DA79E3}"/>
              </a:ext>
            </a:extLst>
          </p:cNvPr>
          <p:cNvSpPr>
            <a:spLocks noGrp="1"/>
          </p:cNvSpPr>
          <p:nvPr>
            <p:ph type="sldNum" sz="quarter" idx="33"/>
          </p:nvPr>
        </p:nvSpPr>
        <p:spPr/>
        <p:txBody>
          <a:bodyPr/>
          <a:lstStyle/>
          <a:p>
            <a:fld id="{BA24374A-C3A8-471A-8837-3FC31668ABE5}" type="slidenum">
              <a:rPr lang="de-DE" smtClean="0"/>
              <a:pPr/>
              <a:t>65</a:t>
            </a:fld>
            <a:endParaRPr lang="de-DE" dirty="0"/>
          </a:p>
        </p:txBody>
      </p:sp>
      <p:sp>
        <p:nvSpPr>
          <p:cNvPr id="5" name="Textplatzhalter 4">
            <a:extLst>
              <a:ext uri="{FF2B5EF4-FFF2-40B4-BE49-F238E27FC236}">
                <a16:creationId xmlns:a16="http://schemas.microsoft.com/office/drawing/2014/main" id="{C4561BC5-AD99-75A4-BBCB-2A345C16758B}"/>
              </a:ext>
            </a:extLst>
          </p:cNvPr>
          <p:cNvSpPr>
            <a:spLocks noGrp="1"/>
          </p:cNvSpPr>
          <p:nvPr>
            <p:ph type="body" sz="quarter" idx="21"/>
          </p:nvPr>
        </p:nvSpPr>
        <p:spPr/>
        <p:txBody>
          <a:bodyPr/>
          <a:lstStyle/>
          <a:p>
            <a:r>
              <a:rPr lang="de-DE" sz="1400" dirty="0"/>
              <a:t>Interactions in Virtual Spaces</a:t>
            </a:r>
            <a:endParaRPr lang="de-DE" dirty="0"/>
          </a:p>
        </p:txBody>
      </p:sp>
      <p:sp>
        <p:nvSpPr>
          <p:cNvPr id="6" name="Textplatzhalter 5">
            <a:extLst>
              <a:ext uri="{FF2B5EF4-FFF2-40B4-BE49-F238E27FC236}">
                <a16:creationId xmlns:a16="http://schemas.microsoft.com/office/drawing/2014/main" id="{E210E872-F272-53E7-56AE-476230AF73D9}"/>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38BDA73F-F5CC-1DAF-D61B-F3DCB38CF4E4}"/>
              </a:ext>
            </a:extLst>
          </p:cNvPr>
          <p:cNvSpPr>
            <a:spLocks noGrp="1"/>
          </p:cNvSpPr>
          <p:nvPr>
            <p:ph sz="quarter" idx="35"/>
          </p:nvPr>
        </p:nvSpPr>
        <p:spPr/>
        <p:txBody>
          <a:bodyPr/>
          <a:lstStyle/>
          <a:p>
            <a:endParaRPr lang="de-DE"/>
          </a:p>
        </p:txBody>
      </p:sp>
      <p:sp>
        <p:nvSpPr>
          <p:cNvPr id="8" name="Inhaltsplatzhalter 13">
            <a:extLst>
              <a:ext uri="{FF2B5EF4-FFF2-40B4-BE49-F238E27FC236}">
                <a16:creationId xmlns:a16="http://schemas.microsoft.com/office/drawing/2014/main" id="{47EA65EC-B072-80A7-C961-E8AA8EC718F5}"/>
              </a:ext>
            </a:extLst>
          </p:cNvPr>
          <p:cNvSpPr txBox="1">
            <a:spLocks/>
          </p:cNvSpPr>
          <p:nvPr/>
        </p:nvSpPr>
        <p:spPr>
          <a:xfrm>
            <a:off x="695325" y="5505450"/>
            <a:ext cx="5400675" cy="623888"/>
          </a:xfrm>
          <a:prstGeom prst="rect">
            <a:avLst/>
          </a:prstGeom>
        </p:spPr>
        <p:txBody>
          <a:bodyPr vert="horz" lIns="91440" tIns="45720" rIns="91440" bIns="45720" rtlCol="0" anchor="b">
            <a:noAutofit/>
          </a:bodyPr>
          <a:lstStyle>
            <a:lvl1pPr marL="33750" marR="0" indent="0" algn="l" defTabSz="284400" rtl="0" eaLnBrk="1" fontAlgn="auto" latinLnBrk="0" hangingPunct="1">
              <a:lnSpc>
                <a:spcPct val="100000"/>
              </a:lnSpc>
              <a:spcBef>
                <a:spcPts val="100"/>
              </a:spcBef>
              <a:spcAft>
                <a:spcPts val="100"/>
              </a:spcAft>
              <a:buClr>
                <a:srgbClr val="5079BC"/>
              </a:buClr>
              <a:buSzPts val="2400"/>
              <a:buFont typeface="Arial" panose="020B0604020202020204" pitchFamily="34" charset="0"/>
              <a:buNone/>
              <a:tabLst/>
              <a:defRPr lang="de-DE" sz="1000" b="0" kern="1200" noProof="0">
                <a:solidFill>
                  <a:schemeClr val="tx1">
                    <a:lumMod val="65000"/>
                    <a:lumOff val="35000"/>
                  </a:schemeClr>
                </a:solidFill>
                <a:latin typeface="Roboto" panose="02000000000000000000" pitchFamily="2" charset="0"/>
                <a:ea typeface="Roboto" panose="02000000000000000000" pitchFamily="2" charset="0"/>
                <a:cs typeface="Arial" panose="020B0604020202020204" pitchFamily="34" charset="0"/>
              </a:defRPr>
            </a:lvl1pPr>
            <a:lvl2pPr marL="286163" indent="0" algn="l" defTabSz="914400" rtl="0" eaLnBrk="1" latinLnBrk="0" hangingPunct="1">
              <a:lnSpc>
                <a:spcPct val="110000"/>
              </a:lnSpc>
              <a:spcBef>
                <a:spcPts val="300"/>
              </a:spcBef>
              <a:spcAft>
                <a:spcPts val="400"/>
              </a:spcAft>
              <a:buClr>
                <a:schemeClr val="accent2"/>
              </a:buClr>
              <a:buFont typeface="Arial" panose="020B0604020202020204" pitchFamily="34" charset="0"/>
              <a:buNone/>
              <a:defRPr sz="1100" kern="1200">
                <a:solidFill>
                  <a:schemeClr val="tx1">
                    <a:lumMod val="50000"/>
                    <a:lumOff val="50000"/>
                  </a:schemeClr>
                </a:solidFill>
                <a:latin typeface="Roboto" panose="02000000000000000000" pitchFamily="2" charset="0"/>
                <a:ea typeface="Roboto" panose="02000000000000000000" pitchFamily="2" charset="0"/>
                <a:cs typeface="Arial" panose="020B0604020202020204" pitchFamily="34" charset="0"/>
              </a:defRPr>
            </a:lvl2pPr>
            <a:lvl3pPr marL="556038" indent="0" algn="l" defTabSz="914400" rtl="0" eaLnBrk="1" latinLnBrk="0" hangingPunct="1">
              <a:lnSpc>
                <a:spcPct val="110000"/>
              </a:lnSpc>
              <a:spcBef>
                <a:spcPts val="300"/>
              </a:spcBef>
              <a:spcAft>
                <a:spcPts val="400"/>
              </a:spcAft>
              <a:buClr>
                <a:schemeClr val="accent2"/>
              </a:buClr>
              <a:buFont typeface="Arial" panose="020B0604020202020204" pitchFamily="34" charset="0"/>
              <a:buNone/>
              <a:defRPr sz="1100" kern="1200">
                <a:solidFill>
                  <a:schemeClr val="tx1">
                    <a:lumMod val="50000"/>
                    <a:lumOff val="50000"/>
                  </a:schemeClr>
                </a:solidFill>
                <a:latin typeface="Roboto" panose="02000000000000000000" pitchFamily="2" charset="0"/>
                <a:ea typeface="Roboto" panose="02000000000000000000" pitchFamily="2" charset="0"/>
                <a:cs typeface="Arial" panose="020B0604020202020204" pitchFamily="34" charset="0"/>
              </a:defRPr>
            </a:lvl3pPr>
            <a:lvl4pPr marL="825913" indent="0" algn="l" defTabSz="914400" rtl="0" eaLnBrk="1" latinLnBrk="0" hangingPunct="1">
              <a:lnSpc>
                <a:spcPct val="110000"/>
              </a:lnSpc>
              <a:spcBef>
                <a:spcPts val="300"/>
              </a:spcBef>
              <a:spcAft>
                <a:spcPts val="400"/>
              </a:spcAft>
              <a:buClr>
                <a:schemeClr val="accent2"/>
              </a:buClr>
              <a:buFont typeface="Arial" panose="020B0604020202020204" pitchFamily="34" charset="0"/>
              <a:buNone/>
              <a:defRPr sz="1100" kern="1200">
                <a:solidFill>
                  <a:schemeClr val="tx1">
                    <a:lumMod val="50000"/>
                    <a:lumOff val="50000"/>
                  </a:schemeClr>
                </a:solidFill>
                <a:latin typeface="Roboto" panose="02000000000000000000" pitchFamily="2" charset="0"/>
                <a:ea typeface="Roboto" panose="02000000000000000000" pitchFamily="2" charset="0"/>
                <a:cs typeface="Arial" panose="020B0604020202020204" pitchFamily="34" charset="0"/>
              </a:defRPr>
            </a:lvl4pPr>
            <a:lvl5pPr marL="1094200" indent="0" algn="l" defTabSz="914400" rtl="0" eaLnBrk="1" latinLnBrk="0" hangingPunct="1">
              <a:lnSpc>
                <a:spcPct val="110000"/>
              </a:lnSpc>
              <a:spcBef>
                <a:spcPts val="300"/>
              </a:spcBef>
              <a:spcAft>
                <a:spcPts val="400"/>
              </a:spcAft>
              <a:buClr>
                <a:schemeClr val="accent2"/>
              </a:buClr>
              <a:buFont typeface="Arial" panose="020B0604020202020204" pitchFamily="34" charset="0"/>
              <a:buNone/>
              <a:defRPr sz="1100" kern="1200">
                <a:solidFill>
                  <a:schemeClr val="tx1">
                    <a:lumMod val="50000"/>
                    <a:lumOff val="50000"/>
                  </a:schemeClr>
                </a:solidFill>
                <a:latin typeface="Roboto" panose="02000000000000000000" pitchFamily="2" charset="0"/>
                <a:ea typeface="Roboto" panose="02000000000000000000" pitchFamily="2" charset="0"/>
                <a:cs typeface="Arial" panose="020B0604020202020204" pitchFamily="34" charset="0"/>
                <a:sym typeface="Wingdings" panose="05000000000000000000" pitchFamily="2" charset="2"/>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Richard A. Bolt. 1980. “Put-that-there”: Voice and gesture at the graphics interface. In Proc. of SIGGRAPH '80. DOI: http://dx.doi.org/10.1145/800250.807503</a:t>
            </a:r>
            <a:endParaRPr lang="en-US" dirty="0"/>
          </a:p>
        </p:txBody>
      </p:sp>
      <p:pic>
        <p:nvPicPr>
          <p:cNvPr id="9" name="Picture 5">
            <a:extLst>
              <a:ext uri="{FF2B5EF4-FFF2-40B4-BE49-F238E27FC236}">
                <a16:creationId xmlns:a16="http://schemas.microsoft.com/office/drawing/2014/main" id="{F3EB162E-BFB5-11D6-1DF9-9ECD4E49B822}"/>
              </a:ext>
            </a:extLst>
          </p:cNvPr>
          <p:cNvPicPr>
            <a:picLocks noChangeAspect="1"/>
          </p:cNvPicPr>
          <p:nvPr/>
        </p:nvPicPr>
        <p:blipFill rotWithShape="1">
          <a:blip r:embed="rId2">
            <a:extLst>
              <a:ext uri="{28A0092B-C50C-407E-A947-70E740481C1C}">
                <a14:useLocalDpi xmlns:a14="http://schemas.microsoft.com/office/drawing/2010/main" val="0"/>
              </a:ext>
            </a:extLst>
          </a:blip>
          <a:srcRect l="17547" t="21320" r="8688" b="15524"/>
          <a:stretch/>
        </p:blipFill>
        <p:spPr>
          <a:xfrm>
            <a:off x="695325" y="1450757"/>
            <a:ext cx="5400673" cy="4054692"/>
          </a:xfrm>
          <a:prstGeom prst="rect">
            <a:avLst/>
          </a:prstGeom>
        </p:spPr>
      </p:pic>
      <p:sp>
        <p:nvSpPr>
          <p:cNvPr id="10" name="Inhaltsplatzhalter 13">
            <a:extLst>
              <a:ext uri="{FF2B5EF4-FFF2-40B4-BE49-F238E27FC236}">
                <a16:creationId xmlns:a16="http://schemas.microsoft.com/office/drawing/2014/main" id="{9387FBC4-BD80-9A3A-B86B-7C9E3D9FE04D}"/>
              </a:ext>
            </a:extLst>
          </p:cNvPr>
          <p:cNvSpPr txBox="1">
            <a:spLocks/>
          </p:cNvSpPr>
          <p:nvPr/>
        </p:nvSpPr>
        <p:spPr>
          <a:xfrm>
            <a:off x="6126478" y="5505449"/>
            <a:ext cx="5400675" cy="623888"/>
          </a:xfrm>
          <a:prstGeom prst="rect">
            <a:avLst/>
          </a:prstGeom>
        </p:spPr>
        <p:txBody>
          <a:bodyPr vert="horz" lIns="91440" tIns="45720" rIns="91440" bIns="45720" rtlCol="0" anchor="b">
            <a:noAutofit/>
          </a:bodyPr>
          <a:lstStyle>
            <a:lvl1pPr marL="33750" marR="0" indent="0" algn="l" defTabSz="284400" rtl="0" eaLnBrk="1" fontAlgn="auto" latinLnBrk="0" hangingPunct="1">
              <a:lnSpc>
                <a:spcPct val="100000"/>
              </a:lnSpc>
              <a:spcBef>
                <a:spcPts val="100"/>
              </a:spcBef>
              <a:spcAft>
                <a:spcPts val="100"/>
              </a:spcAft>
              <a:buClr>
                <a:srgbClr val="5079BC"/>
              </a:buClr>
              <a:buSzPts val="2400"/>
              <a:buFont typeface="Arial" panose="020B0604020202020204" pitchFamily="34" charset="0"/>
              <a:buNone/>
              <a:tabLst/>
              <a:defRPr lang="en-US" sz="1000" b="0" kern="1200" noProof="0">
                <a:solidFill>
                  <a:schemeClr val="tx1">
                    <a:lumMod val="65000"/>
                    <a:lumOff val="35000"/>
                  </a:schemeClr>
                </a:solidFill>
                <a:latin typeface="Roboto" panose="02000000000000000000" pitchFamily="2" charset="0"/>
                <a:ea typeface="Roboto" panose="02000000000000000000" pitchFamily="2" charset="0"/>
                <a:cs typeface="Arial" panose="020B0604020202020204" pitchFamily="34" charset="0"/>
              </a:defRPr>
            </a:lvl1pPr>
            <a:lvl2pPr marL="286163" indent="0" algn="l" defTabSz="914400" rtl="0" eaLnBrk="1" latinLnBrk="0" hangingPunct="1">
              <a:lnSpc>
                <a:spcPct val="100000"/>
              </a:lnSpc>
              <a:spcBef>
                <a:spcPts val="500"/>
              </a:spcBef>
              <a:spcAft>
                <a:spcPts val="600"/>
              </a:spcAft>
              <a:buClr>
                <a:schemeClr val="accent2"/>
              </a:buClr>
              <a:buFont typeface="Arial" panose="020B0604020202020204" pitchFamily="34" charset="0"/>
              <a:buNone/>
              <a:defRPr sz="1100" kern="1200">
                <a:solidFill>
                  <a:schemeClr val="tx1">
                    <a:lumMod val="50000"/>
                    <a:lumOff val="50000"/>
                  </a:schemeClr>
                </a:solidFill>
                <a:latin typeface="Roboto" panose="02000000000000000000" pitchFamily="2" charset="0"/>
                <a:ea typeface="Roboto" panose="02000000000000000000" pitchFamily="2" charset="0"/>
                <a:cs typeface="Arial" panose="020B0604020202020204" pitchFamily="34" charset="0"/>
              </a:defRPr>
            </a:lvl2pPr>
            <a:lvl3pPr marL="556038" indent="0" algn="l" defTabSz="914400" rtl="0" eaLnBrk="1" latinLnBrk="0" hangingPunct="1">
              <a:lnSpc>
                <a:spcPct val="100000"/>
              </a:lnSpc>
              <a:spcBef>
                <a:spcPts val="500"/>
              </a:spcBef>
              <a:spcAft>
                <a:spcPts val="600"/>
              </a:spcAft>
              <a:buClr>
                <a:schemeClr val="accent2"/>
              </a:buClr>
              <a:buFont typeface="Arial" panose="020B0604020202020204" pitchFamily="34" charset="0"/>
              <a:buNone/>
              <a:defRPr sz="1100" kern="1200">
                <a:solidFill>
                  <a:schemeClr val="tx1">
                    <a:lumMod val="50000"/>
                    <a:lumOff val="50000"/>
                  </a:schemeClr>
                </a:solidFill>
                <a:latin typeface="Roboto" panose="02000000000000000000" pitchFamily="2" charset="0"/>
                <a:ea typeface="Roboto" panose="02000000000000000000" pitchFamily="2" charset="0"/>
                <a:cs typeface="Arial" panose="020B0604020202020204" pitchFamily="34" charset="0"/>
              </a:defRPr>
            </a:lvl3pPr>
            <a:lvl4pPr marL="825913" indent="0" algn="l" defTabSz="914400" rtl="0" eaLnBrk="1" latinLnBrk="0" hangingPunct="1">
              <a:lnSpc>
                <a:spcPct val="100000"/>
              </a:lnSpc>
              <a:spcBef>
                <a:spcPts val="500"/>
              </a:spcBef>
              <a:spcAft>
                <a:spcPts val="600"/>
              </a:spcAft>
              <a:buClr>
                <a:schemeClr val="accent2"/>
              </a:buClr>
              <a:buFont typeface="Arial" panose="020B0604020202020204" pitchFamily="34" charset="0"/>
              <a:buNone/>
              <a:defRPr sz="1100" kern="1200">
                <a:solidFill>
                  <a:schemeClr val="tx1">
                    <a:lumMod val="50000"/>
                    <a:lumOff val="50000"/>
                  </a:schemeClr>
                </a:solidFill>
                <a:latin typeface="Roboto" panose="02000000000000000000" pitchFamily="2" charset="0"/>
                <a:ea typeface="Roboto" panose="02000000000000000000" pitchFamily="2" charset="0"/>
                <a:cs typeface="Arial" panose="020B0604020202020204" pitchFamily="34" charset="0"/>
              </a:defRPr>
            </a:lvl4pPr>
            <a:lvl5pPr marL="1094200" indent="0" algn="l" defTabSz="914400" rtl="0" eaLnBrk="1" latinLnBrk="0" hangingPunct="1">
              <a:lnSpc>
                <a:spcPct val="100000"/>
              </a:lnSpc>
              <a:spcBef>
                <a:spcPts val="500"/>
              </a:spcBef>
              <a:spcAft>
                <a:spcPts val="600"/>
              </a:spcAft>
              <a:buClr>
                <a:schemeClr val="accent2"/>
              </a:buClr>
              <a:buFont typeface="Arial" panose="020B0604020202020204" pitchFamily="34" charset="0"/>
              <a:buNone/>
              <a:defRPr sz="1100" kern="1200">
                <a:solidFill>
                  <a:schemeClr val="tx1">
                    <a:lumMod val="50000"/>
                    <a:lumOff val="50000"/>
                  </a:schemeClr>
                </a:solidFill>
                <a:latin typeface="Roboto" panose="02000000000000000000" pitchFamily="2" charset="0"/>
                <a:ea typeface="Roboto" panose="02000000000000000000" pitchFamily="2" charset="0"/>
                <a:cs typeface="Arial" panose="020B0604020202020204" pitchFamily="34" charset="0"/>
                <a:sym typeface="Wingdings" panose="05000000000000000000" pitchFamily="2" charset="2"/>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Nelson Wong and Carl </a:t>
            </a:r>
            <a:r>
              <a:rPr lang="en-US" dirty="0" err="1"/>
              <a:t>Gutwin</a:t>
            </a:r>
            <a:r>
              <a:rPr lang="en-US" dirty="0"/>
              <a:t>. 2014. Support for deictic pointing in CVEs: still fragmented after all these years'. In Proc. of CSCW '14. DOI: https://doi.org/10.1145/2531602.2531691</a:t>
            </a:r>
          </a:p>
        </p:txBody>
      </p:sp>
      <p:pic>
        <p:nvPicPr>
          <p:cNvPr id="11" name="Picture 7">
            <a:extLst>
              <a:ext uri="{FF2B5EF4-FFF2-40B4-BE49-F238E27FC236}">
                <a16:creationId xmlns:a16="http://schemas.microsoft.com/office/drawing/2014/main" id="{113C3CE2-AA08-36BF-5B3F-4E8B0036CEB3}"/>
              </a:ext>
            </a:extLst>
          </p:cNvPr>
          <p:cNvPicPr>
            <a:picLocks noChangeAspect="1"/>
          </p:cNvPicPr>
          <p:nvPr/>
        </p:nvPicPr>
        <p:blipFill rotWithShape="1">
          <a:blip r:embed="rId3"/>
          <a:srcRect l="34386" r="30974"/>
          <a:stretch/>
        </p:blipFill>
        <p:spPr>
          <a:xfrm>
            <a:off x="6126480" y="1449387"/>
            <a:ext cx="5400675" cy="4056061"/>
          </a:xfrm>
          <a:prstGeom prst="rect">
            <a:avLst/>
          </a:prstGeom>
        </p:spPr>
      </p:pic>
    </p:spTree>
    <p:extLst>
      <p:ext uri="{BB962C8B-B14F-4D97-AF65-F5344CB8AC3E}">
        <p14:creationId xmlns:p14="http://schemas.microsoft.com/office/powerpoint/2010/main" val="183671864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BAFCDA6-36C1-9755-E29E-B60F784FFFF8}"/>
              </a:ext>
            </a:extLst>
          </p:cNvPr>
          <p:cNvSpPr>
            <a:spLocks noGrp="1"/>
          </p:cNvSpPr>
          <p:nvPr>
            <p:ph type="title"/>
          </p:nvPr>
        </p:nvSpPr>
        <p:spPr/>
        <p:txBody>
          <a:bodyPr/>
          <a:lstStyle/>
          <a:p>
            <a:r>
              <a:rPr lang="de-DE" dirty="0" err="1"/>
              <a:t>Raycasting</a:t>
            </a:r>
            <a:endParaRPr lang="de-DE" dirty="0"/>
          </a:p>
        </p:txBody>
      </p:sp>
      <p:sp>
        <p:nvSpPr>
          <p:cNvPr id="3" name="Fußzeilenplatzhalter 2">
            <a:extLst>
              <a:ext uri="{FF2B5EF4-FFF2-40B4-BE49-F238E27FC236}">
                <a16:creationId xmlns:a16="http://schemas.microsoft.com/office/drawing/2014/main" id="{13E4E564-FE1F-BB9A-0E22-6A14B54B4B11}"/>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EBB32626-6B21-4278-9B4C-A23391D13FCF}"/>
              </a:ext>
            </a:extLst>
          </p:cNvPr>
          <p:cNvSpPr>
            <a:spLocks noGrp="1"/>
          </p:cNvSpPr>
          <p:nvPr>
            <p:ph type="sldNum" sz="quarter" idx="33"/>
          </p:nvPr>
        </p:nvSpPr>
        <p:spPr/>
        <p:txBody>
          <a:bodyPr/>
          <a:lstStyle/>
          <a:p>
            <a:fld id="{BA24374A-C3A8-471A-8837-3FC31668ABE5}" type="slidenum">
              <a:rPr lang="de-DE" smtClean="0"/>
              <a:pPr/>
              <a:t>66</a:t>
            </a:fld>
            <a:endParaRPr lang="de-DE" dirty="0"/>
          </a:p>
        </p:txBody>
      </p:sp>
      <p:sp>
        <p:nvSpPr>
          <p:cNvPr id="5" name="Textplatzhalter 4">
            <a:extLst>
              <a:ext uri="{FF2B5EF4-FFF2-40B4-BE49-F238E27FC236}">
                <a16:creationId xmlns:a16="http://schemas.microsoft.com/office/drawing/2014/main" id="{42460251-218B-83A8-FD97-45ACD8BA0CA1}"/>
              </a:ext>
            </a:extLst>
          </p:cNvPr>
          <p:cNvSpPr>
            <a:spLocks noGrp="1"/>
          </p:cNvSpPr>
          <p:nvPr>
            <p:ph type="body" sz="quarter" idx="21"/>
          </p:nvPr>
        </p:nvSpPr>
        <p:spPr/>
        <p:txBody>
          <a:bodyPr/>
          <a:lstStyle/>
          <a:p>
            <a:endParaRPr lang="de-DE"/>
          </a:p>
        </p:txBody>
      </p:sp>
      <p:sp>
        <p:nvSpPr>
          <p:cNvPr id="6" name="Textplatzhalter 5">
            <a:extLst>
              <a:ext uri="{FF2B5EF4-FFF2-40B4-BE49-F238E27FC236}">
                <a16:creationId xmlns:a16="http://schemas.microsoft.com/office/drawing/2014/main" id="{E67E9A55-FA22-B508-A431-B202DA805CB9}"/>
              </a:ext>
            </a:extLst>
          </p:cNvPr>
          <p:cNvSpPr>
            <a:spLocks noGrp="1"/>
          </p:cNvSpPr>
          <p:nvPr>
            <p:ph type="body" sz="quarter" idx="34"/>
          </p:nvPr>
        </p:nvSpPr>
        <p:spPr/>
        <p:txBody>
          <a:bodyPr/>
          <a:lstStyle/>
          <a:p>
            <a:endParaRPr lang="de-DE" dirty="0"/>
          </a:p>
        </p:txBody>
      </p:sp>
      <p:sp>
        <p:nvSpPr>
          <p:cNvPr id="7" name="Inhaltsplatzhalter 6">
            <a:extLst>
              <a:ext uri="{FF2B5EF4-FFF2-40B4-BE49-F238E27FC236}">
                <a16:creationId xmlns:a16="http://schemas.microsoft.com/office/drawing/2014/main" id="{853271E8-AE28-DF82-1E43-A478ACF94676}"/>
              </a:ext>
            </a:extLst>
          </p:cNvPr>
          <p:cNvSpPr>
            <a:spLocks noGrp="1"/>
          </p:cNvSpPr>
          <p:nvPr>
            <p:ph sz="quarter" idx="35"/>
          </p:nvPr>
        </p:nvSpPr>
        <p:spPr/>
        <p:txBody>
          <a:bodyPr/>
          <a:lstStyle/>
          <a:p>
            <a:endParaRPr lang="de-DE"/>
          </a:p>
        </p:txBody>
      </p:sp>
      <p:grpSp>
        <p:nvGrpSpPr>
          <p:cNvPr id="8" name="Gruppieren 266">
            <a:extLst>
              <a:ext uri="{FF2B5EF4-FFF2-40B4-BE49-F238E27FC236}">
                <a16:creationId xmlns:a16="http://schemas.microsoft.com/office/drawing/2014/main" id="{78FCBA06-FCF7-873E-DC32-5E3285ADBD1B}"/>
              </a:ext>
            </a:extLst>
          </p:cNvPr>
          <p:cNvGrpSpPr/>
          <p:nvPr/>
        </p:nvGrpSpPr>
        <p:grpSpPr>
          <a:xfrm>
            <a:off x="2331103" y="946199"/>
            <a:ext cx="9251103" cy="6603367"/>
            <a:chOff x="1875234" y="-122832"/>
            <a:chExt cx="7765838" cy="5703134"/>
          </a:xfrm>
        </p:grpSpPr>
        <p:cxnSp>
          <p:nvCxnSpPr>
            <p:cNvPr id="9" name="Gerader Verbinder 61">
              <a:extLst>
                <a:ext uri="{FF2B5EF4-FFF2-40B4-BE49-F238E27FC236}">
                  <a16:creationId xmlns:a16="http://schemas.microsoft.com/office/drawing/2014/main" id="{E60146B7-AFDD-1F69-28AC-33DCCEB05EBB}"/>
                </a:ext>
              </a:extLst>
            </p:cNvPr>
            <p:cNvCxnSpPr/>
            <p:nvPr/>
          </p:nvCxnSpPr>
          <p:spPr>
            <a:xfrm flipV="1">
              <a:off x="8112919" y="-11905"/>
              <a:ext cx="2381" cy="203596"/>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0" name="Gerader Verbinder 52">
              <a:extLst>
                <a:ext uri="{FF2B5EF4-FFF2-40B4-BE49-F238E27FC236}">
                  <a16:creationId xmlns:a16="http://schemas.microsoft.com/office/drawing/2014/main" id="{456B962E-9A19-4222-107F-36C463E67239}"/>
                </a:ext>
              </a:extLst>
            </p:cNvPr>
            <p:cNvCxnSpPr/>
            <p:nvPr/>
          </p:nvCxnSpPr>
          <p:spPr>
            <a:xfrm flipV="1">
              <a:off x="2831217" y="491725"/>
              <a:ext cx="207270" cy="18066"/>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1" name="Gerader Verbinder 18">
              <a:extLst>
                <a:ext uri="{FF2B5EF4-FFF2-40B4-BE49-F238E27FC236}">
                  <a16:creationId xmlns:a16="http://schemas.microsoft.com/office/drawing/2014/main" id="{F8421D97-F1FE-8876-731B-875F0991F507}"/>
                </a:ext>
              </a:extLst>
            </p:cNvPr>
            <p:cNvCxnSpPr/>
            <p:nvPr/>
          </p:nvCxnSpPr>
          <p:spPr>
            <a:xfrm flipV="1">
              <a:off x="6511209" y="1426076"/>
              <a:ext cx="215900" cy="6350"/>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2" name="Gerader Verbinder 23">
              <a:extLst>
                <a:ext uri="{FF2B5EF4-FFF2-40B4-BE49-F238E27FC236}">
                  <a16:creationId xmlns:a16="http://schemas.microsoft.com/office/drawing/2014/main" id="{6BD92D51-5AAA-71FD-1E2D-AF062FB08654}"/>
                </a:ext>
              </a:extLst>
            </p:cNvPr>
            <p:cNvCxnSpPr/>
            <p:nvPr/>
          </p:nvCxnSpPr>
          <p:spPr>
            <a:xfrm flipV="1">
              <a:off x="6612487" y="1323788"/>
              <a:ext cx="4762" cy="221455"/>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3" name="Gerader Verbinder 30">
              <a:extLst>
                <a:ext uri="{FF2B5EF4-FFF2-40B4-BE49-F238E27FC236}">
                  <a16:creationId xmlns:a16="http://schemas.microsoft.com/office/drawing/2014/main" id="{4555F110-ACDD-3844-DFFD-41FA2411CA6C}"/>
                </a:ext>
              </a:extLst>
            </p:cNvPr>
            <p:cNvCxnSpPr/>
            <p:nvPr/>
          </p:nvCxnSpPr>
          <p:spPr>
            <a:xfrm flipV="1">
              <a:off x="8001000" y="1350170"/>
              <a:ext cx="217884" cy="9524"/>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4" name="Gerader Verbinder 31">
              <a:extLst>
                <a:ext uri="{FF2B5EF4-FFF2-40B4-BE49-F238E27FC236}">
                  <a16:creationId xmlns:a16="http://schemas.microsoft.com/office/drawing/2014/main" id="{DFFDE294-26CA-0FB0-ABFE-80C2CCCF59AF}"/>
                </a:ext>
              </a:extLst>
            </p:cNvPr>
            <p:cNvCxnSpPr/>
            <p:nvPr/>
          </p:nvCxnSpPr>
          <p:spPr>
            <a:xfrm flipV="1">
              <a:off x="8102133" y="1242178"/>
              <a:ext cx="4762" cy="221455"/>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5" name="Gerader Verbinder 36">
              <a:extLst>
                <a:ext uri="{FF2B5EF4-FFF2-40B4-BE49-F238E27FC236}">
                  <a16:creationId xmlns:a16="http://schemas.microsoft.com/office/drawing/2014/main" id="{867B0733-DE5D-EB83-6AFC-5AB409CA5864}"/>
                </a:ext>
              </a:extLst>
            </p:cNvPr>
            <p:cNvCxnSpPr/>
            <p:nvPr/>
          </p:nvCxnSpPr>
          <p:spPr>
            <a:xfrm flipV="1">
              <a:off x="6506766" y="2739421"/>
              <a:ext cx="213671" cy="1398"/>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6" name="Gerader Verbinder 37">
              <a:extLst>
                <a:ext uri="{FF2B5EF4-FFF2-40B4-BE49-F238E27FC236}">
                  <a16:creationId xmlns:a16="http://schemas.microsoft.com/office/drawing/2014/main" id="{B450E99A-C8CC-B86A-1145-CB67A03124C7}"/>
                </a:ext>
              </a:extLst>
            </p:cNvPr>
            <p:cNvCxnSpPr/>
            <p:nvPr/>
          </p:nvCxnSpPr>
          <p:spPr>
            <a:xfrm flipV="1">
              <a:off x="6607969" y="2637133"/>
              <a:ext cx="2608" cy="207270"/>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7" name="Gerader Verbinder 38">
              <a:extLst>
                <a:ext uri="{FF2B5EF4-FFF2-40B4-BE49-F238E27FC236}">
                  <a16:creationId xmlns:a16="http://schemas.microsoft.com/office/drawing/2014/main" id="{F4C5094F-8EFD-F08B-1887-6E57E5F43949}"/>
                </a:ext>
              </a:extLst>
            </p:cNvPr>
            <p:cNvCxnSpPr/>
            <p:nvPr/>
          </p:nvCxnSpPr>
          <p:spPr>
            <a:xfrm flipV="1">
              <a:off x="8003381" y="2730103"/>
              <a:ext cx="213122" cy="2382"/>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8" name="Gerader Verbinder 39">
              <a:extLst>
                <a:ext uri="{FF2B5EF4-FFF2-40B4-BE49-F238E27FC236}">
                  <a16:creationId xmlns:a16="http://schemas.microsoft.com/office/drawing/2014/main" id="{AB1678C2-8595-959C-489D-319E59FDAFFF}"/>
                </a:ext>
              </a:extLst>
            </p:cNvPr>
            <p:cNvCxnSpPr/>
            <p:nvPr/>
          </p:nvCxnSpPr>
          <p:spPr>
            <a:xfrm flipV="1">
              <a:off x="8102133" y="2614897"/>
              <a:ext cx="4762" cy="221455"/>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9" name="Gerader Verbinder 40">
              <a:extLst>
                <a:ext uri="{FF2B5EF4-FFF2-40B4-BE49-F238E27FC236}">
                  <a16:creationId xmlns:a16="http://schemas.microsoft.com/office/drawing/2014/main" id="{4EE7E6BD-3625-6D02-70AD-1D4015C4023E}"/>
                </a:ext>
              </a:extLst>
            </p:cNvPr>
            <p:cNvCxnSpPr/>
            <p:nvPr/>
          </p:nvCxnSpPr>
          <p:spPr>
            <a:xfrm flipV="1">
              <a:off x="9420225" y="1278271"/>
              <a:ext cx="220847" cy="9985"/>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20" name="Gerader Verbinder 41">
              <a:extLst>
                <a:ext uri="{FF2B5EF4-FFF2-40B4-BE49-F238E27FC236}">
                  <a16:creationId xmlns:a16="http://schemas.microsoft.com/office/drawing/2014/main" id="{6E7DECB4-BADD-F8E2-923C-29D3C512042E}"/>
                </a:ext>
              </a:extLst>
            </p:cNvPr>
            <p:cNvCxnSpPr/>
            <p:nvPr/>
          </p:nvCxnSpPr>
          <p:spPr>
            <a:xfrm flipH="1" flipV="1">
              <a:off x="9525000" y="1175147"/>
              <a:ext cx="1450" cy="222292"/>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21" name="Gerader Verbinder 42">
              <a:extLst>
                <a:ext uri="{FF2B5EF4-FFF2-40B4-BE49-F238E27FC236}">
                  <a16:creationId xmlns:a16="http://schemas.microsoft.com/office/drawing/2014/main" id="{D8940858-0A20-811A-35A8-A65686F9C732}"/>
                </a:ext>
              </a:extLst>
            </p:cNvPr>
            <p:cNvCxnSpPr/>
            <p:nvPr/>
          </p:nvCxnSpPr>
          <p:spPr>
            <a:xfrm flipV="1">
              <a:off x="5214938" y="1488812"/>
              <a:ext cx="212956" cy="10185"/>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22" name="Gerader Verbinder 43">
              <a:extLst>
                <a:ext uri="{FF2B5EF4-FFF2-40B4-BE49-F238E27FC236}">
                  <a16:creationId xmlns:a16="http://schemas.microsoft.com/office/drawing/2014/main" id="{4D5895D7-200A-0FC6-EDD1-2AE985AF5054}"/>
                </a:ext>
              </a:extLst>
            </p:cNvPr>
            <p:cNvCxnSpPr/>
            <p:nvPr/>
          </p:nvCxnSpPr>
          <p:spPr>
            <a:xfrm flipV="1">
              <a:off x="5313272" y="1385888"/>
              <a:ext cx="1678" cy="222092"/>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23" name="Gerader Verbinder 44">
              <a:extLst>
                <a:ext uri="{FF2B5EF4-FFF2-40B4-BE49-F238E27FC236}">
                  <a16:creationId xmlns:a16="http://schemas.microsoft.com/office/drawing/2014/main" id="{BF6AEBC2-0F67-00DE-DBC2-BFC6F2CF7AA8}"/>
                </a:ext>
              </a:extLst>
            </p:cNvPr>
            <p:cNvCxnSpPr/>
            <p:nvPr/>
          </p:nvCxnSpPr>
          <p:spPr>
            <a:xfrm flipV="1">
              <a:off x="3889772" y="1553979"/>
              <a:ext cx="214893" cy="10502"/>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24" name="Gerader Verbinder 45">
              <a:extLst>
                <a:ext uri="{FF2B5EF4-FFF2-40B4-BE49-F238E27FC236}">
                  <a16:creationId xmlns:a16="http://schemas.microsoft.com/office/drawing/2014/main" id="{6490099E-2411-D1F0-B59C-D8423226FDB3}"/>
                </a:ext>
              </a:extLst>
            </p:cNvPr>
            <p:cNvCxnSpPr/>
            <p:nvPr/>
          </p:nvCxnSpPr>
          <p:spPr>
            <a:xfrm flipH="1" flipV="1">
              <a:off x="3989784" y="1450181"/>
              <a:ext cx="259" cy="222965"/>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25" name="Gerader Verbinder 46">
              <a:extLst>
                <a:ext uri="{FF2B5EF4-FFF2-40B4-BE49-F238E27FC236}">
                  <a16:creationId xmlns:a16="http://schemas.microsoft.com/office/drawing/2014/main" id="{24109010-1794-988F-BC60-A4CCFDD7BDC8}"/>
                </a:ext>
              </a:extLst>
            </p:cNvPr>
            <p:cNvCxnSpPr/>
            <p:nvPr/>
          </p:nvCxnSpPr>
          <p:spPr>
            <a:xfrm flipV="1">
              <a:off x="2831290" y="1607753"/>
              <a:ext cx="215900" cy="6350"/>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26" name="Gerader Verbinder 47">
              <a:extLst>
                <a:ext uri="{FF2B5EF4-FFF2-40B4-BE49-F238E27FC236}">
                  <a16:creationId xmlns:a16="http://schemas.microsoft.com/office/drawing/2014/main" id="{C65A85F4-2861-78C0-B541-E00A0D64280D}"/>
                </a:ext>
              </a:extLst>
            </p:cNvPr>
            <p:cNvCxnSpPr/>
            <p:nvPr/>
          </p:nvCxnSpPr>
          <p:spPr>
            <a:xfrm flipV="1">
              <a:off x="2937272" y="1505466"/>
              <a:ext cx="58" cy="220940"/>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27" name="Gerader Verbinder 48">
              <a:extLst>
                <a:ext uri="{FF2B5EF4-FFF2-40B4-BE49-F238E27FC236}">
                  <a16:creationId xmlns:a16="http://schemas.microsoft.com/office/drawing/2014/main" id="{115EA39F-4357-EB1E-08FE-63100912830A}"/>
                </a:ext>
              </a:extLst>
            </p:cNvPr>
            <p:cNvCxnSpPr/>
            <p:nvPr/>
          </p:nvCxnSpPr>
          <p:spPr>
            <a:xfrm flipV="1">
              <a:off x="1912144" y="1657350"/>
              <a:ext cx="184547" cy="5954"/>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28" name="Gerader Verbinder 49">
              <a:extLst>
                <a:ext uri="{FF2B5EF4-FFF2-40B4-BE49-F238E27FC236}">
                  <a16:creationId xmlns:a16="http://schemas.microsoft.com/office/drawing/2014/main" id="{C26E45AC-E87B-32A6-1E11-E7A49DDE72EB}"/>
                </a:ext>
              </a:extLst>
            </p:cNvPr>
            <p:cNvCxnSpPr/>
            <p:nvPr/>
          </p:nvCxnSpPr>
          <p:spPr>
            <a:xfrm flipV="1">
              <a:off x="1994297" y="1572817"/>
              <a:ext cx="0" cy="204786"/>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29" name="Gerader Verbinder 50">
              <a:extLst>
                <a:ext uri="{FF2B5EF4-FFF2-40B4-BE49-F238E27FC236}">
                  <a16:creationId xmlns:a16="http://schemas.microsoft.com/office/drawing/2014/main" id="{156F0C4A-5CA6-CCB0-047C-3A5811869E0F}"/>
                </a:ext>
              </a:extLst>
            </p:cNvPr>
            <p:cNvCxnSpPr/>
            <p:nvPr/>
          </p:nvCxnSpPr>
          <p:spPr>
            <a:xfrm flipV="1">
              <a:off x="1908181" y="571500"/>
              <a:ext cx="177794" cy="13810"/>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30" name="Gerader Verbinder 51">
              <a:extLst>
                <a:ext uri="{FF2B5EF4-FFF2-40B4-BE49-F238E27FC236}">
                  <a16:creationId xmlns:a16="http://schemas.microsoft.com/office/drawing/2014/main" id="{B0C3C5EB-17E0-919C-C67E-D8877CF62B68}"/>
                </a:ext>
              </a:extLst>
            </p:cNvPr>
            <p:cNvCxnSpPr/>
            <p:nvPr/>
          </p:nvCxnSpPr>
          <p:spPr>
            <a:xfrm flipV="1">
              <a:off x="1995735" y="482284"/>
              <a:ext cx="916" cy="213753"/>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31" name="Gerader Verbinder 53">
              <a:extLst>
                <a:ext uri="{FF2B5EF4-FFF2-40B4-BE49-F238E27FC236}">
                  <a16:creationId xmlns:a16="http://schemas.microsoft.com/office/drawing/2014/main" id="{96981AA7-7721-FB38-07A7-9F0CDF6B6B02}"/>
                </a:ext>
              </a:extLst>
            </p:cNvPr>
            <p:cNvCxnSpPr/>
            <p:nvPr/>
          </p:nvCxnSpPr>
          <p:spPr>
            <a:xfrm flipV="1">
              <a:off x="2933389" y="401153"/>
              <a:ext cx="3868" cy="213095"/>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32" name="Gerader Verbinder 54">
              <a:extLst>
                <a:ext uri="{FF2B5EF4-FFF2-40B4-BE49-F238E27FC236}">
                  <a16:creationId xmlns:a16="http://schemas.microsoft.com/office/drawing/2014/main" id="{24542338-85C5-C7EC-6081-2E8D9ED46468}"/>
                </a:ext>
              </a:extLst>
            </p:cNvPr>
            <p:cNvCxnSpPr/>
            <p:nvPr/>
          </p:nvCxnSpPr>
          <p:spPr>
            <a:xfrm flipV="1">
              <a:off x="3888379" y="413964"/>
              <a:ext cx="214326" cy="18728"/>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33" name="Gerader Verbinder 55">
              <a:extLst>
                <a:ext uri="{FF2B5EF4-FFF2-40B4-BE49-F238E27FC236}">
                  <a16:creationId xmlns:a16="http://schemas.microsoft.com/office/drawing/2014/main" id="{D86E66A4-0E93-D90F-B8C8-13DBE7CC9679}"/>
                </a:ext>
              </a:extLst>
            </p:cNvPr>
            <p:cNvCxnSpPr/>
            <p:nvPr/>
          </p:nvCxnSpPr>
          <p:spPr>
            <a:xfrm flipV="1">
              <a:off x="3994457" y="308372"/>
              <a:ext cx="90" cy="210709"/>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34" name="Gerader Verbinder 56">
              <a:extLst>
                <a:ext uri="{FF2B5EF4-FFF2-40B4-BE49-F238E27FC236}">
                  <a16:creationId xmlns:a16="http://schemas.microsoft.com/office/drawing/2014/main" id="{3136CFCB-C863-8146-85D6-69D1CF6F6477}"/>
                </a:ext>
              </a:extLst>
            </p:cNvPr>
            <p:cNvCxnSpPr/>
            <p:nvPr/>
          </p:nvCxnSpPr>
          <p:spPr>
            <a:xfrm flipV="1">
              <a:off x="5217645" y="308372"/>
              <a:ext cx="218451" cy="14606"/>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35" name="Gerader Verbinder 57">
              <a:extLst>
                <a:ext uri="{FF2B5EF4-FFF2-40B4-BE49-F238E27FC236}">
                  <a16:creationId xmlns:a16="http://schemas.microsoft.com/office/drawing/2014/main" id="{151DCAE2-9E8D-3F79-148B-D925BA9FF3B0}"/>
                </a:ext>
              </a:extLst>
            </p:cNvPr>
            <p:cNvCxnSpPr/>
            <p:nvPr/>
          </p:nvCxnSpPr>
          <p:spPr>
            <a:xfrm flipV="1">
              <a:off x="5318610" y="211194"/>
              <a:ext cx="0" cy="222512"/>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36" name="Gerader Verbinder 58">
              <a:extLst>
                <a:ext uri="{FF2B5EF4-FFF2-40B4-BE49-F238E27FC236}">
                  <a16:creationId xmlns:a16="http://schemas.microsoft.com/office/drawing/2014/main" id="{A735BEE1-84A1-A46C-4CEB-2114BB3897B6}"/>
                </a:ext>
              </a:extLst>
            </p:cNvPr>
            <p:cNvCxnSpPr/>
            <p:nvPr/>
          </p:nvCxnSpPr>
          <p:spPr>
            <a:xfrm flipV="1">
              <a:off x="6516291" y="203598"/>
              <a:ext cx="214312" cy="15477"/>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37" name="Gerader Verbinder 59">
              <a:extLst>
                <a:ext uri="{FF2B5EF4-FFF2-40B4-BE49-F238E27FC236}">
                  <a16:creationId xmlns:a16="http://schemas.microsoft.com/office/drawing/2014/main" id="{FB357463-3947-43E1-C49A-8D5FCB16E9AE}"/>
                </a:ext>
              </a:extLst>
            </p:cNvPr>
            <p:cNvCxnSpPr/>
            <p:nvPr/>
          </p:nvCxnSpPr>
          <p:spPr>
            <a:xfrm flipV="1">
              <a:off x="6618684" y="100014"/>
              <a:ext cx="2382" cy="228600"/>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38" name="Gerader Verbinder 60">
              <a:extLst>
                <a:ext uri="{FF2B5EF4-FFF2-40B4-BE49-F238E27FC236}">
                  <a16:creationId xmlns:a16="http://schemas.microsoft.com/office/drawing/2014/main" id="{72D30924-61BA-43CC-2745-4F137AC65C55}"/>
                </a:ext>
              </a:extLst>
            </p:cNvPr>
            <p:cNvCxnSpPr/>
            <p:nvPr/>
          </p:nvCxnSpPr>
          <p:spPr>
            <a:xfrm flipV="1">
              <a:off x="8011571" y="84534"/>
              <a:ext cx="220410" cy="14370"/>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39" name="Gerader Verbinder 62">
              <a:extLst>
                <a:ext uri="{FF2B5EF4-FFF2-40B4-BE49-F238E27FC236}">
                  <a16:creationId xmlns:a16="http://schemas.microsoft.com/office/drawing/2014/main" id="{85B36EA0-F942-FC94-74F7-6B00A5A8633A}"/>
                </a:ext>
              </a:extLst>
            </p:cNvPr>
            <p:cNvCxnSpPr/>
            <p:nvPr/>
          </p:nvCxnSpPr>
          <p:spPr>
            <a:xfrm flipV="1">
              <a:off x="9427369" y="-26194"/>
              <a:ext cx="213122" cy="14287"/>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40" name="Gerader Verbinder 63">
              <a:extLst>
                <a:ext uri="{FF2B5EF4-FFF2-40B4-BE49-F238E27FC236}">
                  <a16:creationId xmlns:a16="http://schemas.microsoft.com/office/drawing/2014/main" id="{AA434B85-1AA3-EDC8-9658-A14A1A0FF187}"/>
                </a:ext>
              </a:extLst>
            </p:cNvPr>
            <p:cNvCxnSpPr/>
            <p:nvPr/>
          </p:nvCxnSpPr>
          <p:spPr>
            <a:xfrm flipV="1">
              <a:off x="9532144" y="-122832"/>
              <a:ext cx="832" cy="221654"/>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41" name="Gerader Verbinder 64">
              <a:extLst>
                <a:ext uri="{FF2B5EF4-FFF2-40B4-BE49-F238E27FC236}">
                  <a16:creationId xmlns:a16="http://schemas.microsoft.com/office/drawing/2014/main" id="{0B14A46C-C45E-0749-21CA-0595C3D6B3D1}"/>
                </a:ext>
              </a:extLst>
            </p:cNvPr>
            <p:cNvCxnSpPr/>
            <p:nvPr/>
          </p:nvCxnSpPr>
          <p:spPr>
            <a:xfrm>
              <a:off x="9417844" y="2726531"/>
              <a:ext cx="220265" cy="1191"/>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42" name="Gerader Verbinder 65">
              <a:extLst>
                <a:ext uri="{FF2B5EF4-FFF2-40B4-BE49-F238E27FC236}">
                  <a16:creationId xmlns:a16="http://schemas.microsoft.com/office/drawing/2014/main" id="{865F4FDE-3623-329F-64CA-E2FEEF41A17C}"/>
                </a:ext>
              </a:extLst>
            </p:cNvPr>
            <p:cNvCxnSpPr/>
            <p:nvPr/>
          </p:nvCxnSpPr>
          <p:spPr>
            <a:xfrm flipV="1">
              <a:off x="9519752" y="2614897"/>
              <a:ext cx="4762" cy="221455"/>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43" name="Gerader Verbinder 66">
              <a:extLst>
                <a:ext uri="{FF2B5EF4-FFF2-40B4-BE49-F238E27FC236}">
                  <a16:creationId xmlns:a16="http://schemas.microsoft.com/office/drawing/2014/main" id="{7D6985FB-F736-9282-0B9D-F76C38E48B92}"/>
                </a:ext>
              </a:extLst>
            </p:cNvPr>
            <p:cNvCxnSpPr/>
            <p:nvPr/>
          </p:nvCxnSpPr>
          <p:spPr>
            <a:xfrm flipV="1">
              <a:off x="5213747" y="2740693"/>
              <a:ext cx="212312" cy="1316"/>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44" name="Gerader Verbinder 67">
              <a:extLst>
                <a:ext uri="{FF2B5EF4-FFF2-40B4-BE49-F238E27FC236}">
                  <a16:creationId xmlns:a16="http://schemas.microsoft.com/office/drawing/2014/main" id="{21263B11-6919-EE5E-FF5A-581269A81240}"/>
                </a:ext>
              </a:extLst>
            </p:cNvPr>
            <p:cNvCxnSpPr/>
            <p:nvPr/>
          </p:nvCxnSpPr>
          <p:spPr>
            <a:xfrm flipV="1">
              <a:off x="5311437" y="2641997"/>
              <a:ext cx="1132" cy="217864"/>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45" name="Gerader Verbinder 68">
              <a:extLst>
                <a:ext uri="{FF2B5EF4-FFF2-40B4-BE49-F238E27FC236}">
                  <a16:creationId xmlns:a16="http://schemas.microsoft.com/office/drawing/2014/main" id="{068E6A48-66B5-649F-7300-C28092530F21}"/>
                </a:ext>
              </a:extLst>
            </p:cNvPr>
            <p:cNvCxnSpPr/>
            <p:nvPr/>
          </p:nvCxnSpPr>
          <p:spPr>
            <a:xfrm flipV="1">
              <a:off x="3881834" y="2745581"/>
              <a:ext cx="218679" cy="2474"/>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46" name="Gerader Verbinder 69">
              <a:extLst>
                <a:ext uri="{FF2B5EF4-FFF2-40B4-BE49-F238E27FC236}">
                  <a16:creationId xmlns:a16="http://schemas.microsoft.com/office/drawing/2014/main" id="{F7A3D372-EC4F-0520-79E5-93E8F15B35EE}"/>
                </a:ext>
              </a:extLst>
            </p:cNvPr>
            <p:cNvCxnSpPr/>
            <p:nvPr/>
          </p:nvCxnSpPr>
          <p:spPr>
            <a:xfrm flipV="1">
              <a:off x="3983831" y="2639417"/>
              <a:ext cx="4043" cy="222846"/>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47" name="Gerader Verbinder 70">
              <a:extLst>
                <a:ext uri="{FF2B5EF4-FFF2-40B4-BE49-F238E27FC236}">
                  <a16:creationId xmlns:a16="http://schemas.microsoft.com/office/drawing/2014/main" id="{DD344F9C-9F1C-4366-7CC2-B4028CD3091B}"/>
                </a:ext>
              </a:extLst>
            </p:cNvPr>
            <p:cNvCxnSpPr/>
            <p:nvPr/>
          </p:nvCxnSpPr>
          <p:spPr>
            <a:xfrm flipV="1">
              <a:off x="2830043" y="2756297"/>
              <a:ext cx="219148" cy="794"/>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48" name="Gerader Verbinder 71">
              <a:extLst>
                <a:ext uri="{FF2B5EF4-FFF2-40B4-BE49-F238E27FC236}">
                  <a16:creationId xmlns:a16="http://schemas.microsoft.com/office/drawing/2014/main" id="{E347C785-ED91-2DC5-305F-D09F25D5E367}"/>
                </a:ext>
              </a:extLst>
            </p:cNvPr>
            <p:cNvCxnSpPr/>
            <p:nvPr/>
          </p:nvCxnSpPr>
          <p:spPr>
            <a:xfrm flipV="1">
              <a:off x="2931321" y="2649141"/>
              <a:ext cx="3570" cy="220768"/>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49" name="Gerader Verbinder 72">
              <a:extLst>
                <a:ext uri="{FF2B5EF4-FFF2-40B4-BE49-F238E27FC236}">
                  <a16:creationId xmlns:a16="http://schemas.microsoft.com/office/drawing/2014/main" id="{7CAA510C-1D27-D0E5-EA32-AEF10343FFEE}"/>
                </a:ext>
              </a:extLst>
            </p:cNvPr>
            <p:cNvCxnSpPr/>
            <p:nvPr/>
          </p:nvCxnSpPr>
          <p:spPr>
            <a:xfrm flipV="1">
              <a:off x="1895475" y="2753916"/>
              <a:ext cx="207169" cy="1190"/>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50" name="Gerader Verbinder 73">
              <a:extLst>
                <a:ext uri="{FF2B5EF4-FFF2-40B4-BE49-F238E27FC236}">
                  <a16:creationId xmlns:a16="http://schemas.microsoft.com/office/drawing/2014/main" id="{6A447713-55C2-02FC-F5F1-97804A589F75}"/>
                </a:ext>
              </a:extLst>
            </p:cNvPr>
            <p:cNvCxnSpPr/>
            <p:nvPr/>
          </p:nvCxnSpPr>
          <p:spPr>
            <a:xfrm flipV="1">
              <a:off x="1991916" y="2640806"/>
              <a:ext cx="0" cy="227410"/>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51" name="Gerader Verbinder 84">
              <a:extLst>
                <a:ext uri="{FF2B5EF4-FFF2-40B4-BE49-F238E27FC236}">
                  <a16:creationId xmlns:a16="http://schemas.microsoft.com/office/drawing/2014/main" id="{0278AD43-B722-B7B7-3538-1BF5AC3F0A90}"/>
                </a:ext>
              </a:extLst>
            </p:cNvPr>
            <p:cNvCxnSpPr/>
            <p:nvPr/>
          </p:nvCxnSpPr>
          <p:spPr>
            <a:xfrm>
              <a:off x="6504844" y="5216920"/>
              <a:ext cx="213206" cy="16089"/>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52" name="Gerader Verbinder 85">
              <a:extLst>
                <a:ext uri="{FF2B5EF4-FFF2-40B4-BE49-F238E27FC236}">
                  <a16:creationId xmlns:a16="http://schemas.microsoft.com/office/drawing/2014/main" id="{0969CF16-BE05-2924-C542-F4CD19640F2F}"/>
                </a:ext>
              </a:extLst>
            </p:cNvPr>
            <p:cNvCxnSpPr/>
            <p:nvPr/>
          </p:nvCxnSpPr>
          <p:spPr>
            <a:xfrm flipV="1">
              <a:off x="6603428" y="5119688"/>
              <a:ext cx="2160" cy="222109"/>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53" name="Gerader Verbinder 87">
              <a:extLst>
                <a:ext uri="{FF2B5EF4-FFF2-40B4-BE49-F238E27FC236}">
                  <a16:creationId xmlns:a16="http://schemas.microsoft.com/office/drawing/2014/main" id="{D8D3979B-4320-5DB4-AF79-0635C3EA321D}"/>
                </a:ext>
              </a:extLst>
            </p:cNvPr>
            <p:cNvCxnSpPr/>
            <p:nvPr/>
          </p:nvCxnSpPr>
          <p:spPr>
            <a:xfrm>
              <a:off x="7998787" y="5336819"/>
              <a:ext cx="213206" cy="16089"/>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54" name="Gerader Verbinder 88">
              <a:extLst>
                <a:ext uri="{FF2B5EF4-FFF2-40B4-BE49-F238E27FC236}">
                  <a16:creationId xmlns:a16="http://schemas.microsoft.com/office/drawing/2014/main" id="{0654A616-B46C-2D3A-7E53-9D3BF4089929}"/>
                </a:ext>
              </a:extLst>
            </p:cNvPr>
            <p:cNvCxnSpPr/>
            <p:nvPr/>
          </p:nvCxnSpPr>
          <p:spPr>
            <a:xfrm flipV="1">
              <a:off x="8101013" y="5240242"/>
              <a:ext cx="1120" cy="224727"/>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55" name="Gerader Verbinder 89">
              <a:extLst>
                <a:ext uri="{FF2B5EF4-FFF2-40B4-BE49-F238E27FC236}">
                  <a16:creationId xmlns:a16="http://schemas.microsoft.com/office/drawing/2014/main" id="{F31263BC-A531-7BC8-AACD-9C3BBB6DD5FC}"/>
                </a:ext>
              </a:extLst>
            </p:cNvPr>
            <p:cNvCxnSpPr/>
            <p:nvPr/>
          </p:nvCxnSpPr>
          <p:spPr>
            <a:xfrm>
              <a:off x="9421168" y="5455425"/>
              <a:ext cx="213206" cy="16089"/>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56" name="Gerader Verbinder 90">
              <a:extLst>
                <a:ext uri="{FF2B5EF4-FFF2-40B4-BE49-F238E27FC236}">
                  <a16:creationId xmlns:a16="http://schemas.microsoft.com/office/drawing/2014/main" id="{47D2E93D-0B12-A516-682F-DDA13C5DF3CA}"/>
                </a:ext>
              </a:extLst>
            </p:cNvPr>
            <p:cNvCxnSpPr/>
            <p:nvPr/>
          </p:nvCxnSpPr>
          <p:spPr>
            <a:xfrm flipV="1">
              <a:off x="9519752" y="5357813"/>
              <a:ext cx="1676" cy="222489"/>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57" name="Gerader Verbinder 91">
              <a:extLst>
                <a:ext uri="{FF2B5EF4-FFF2-40B4-BE49-F238E27FC236}">
                  <a16:creationId xmlns:a16="http://schemas.microsoft.com/office/drawing/2014/main" id="{B7881C93-F932-7470-3146-7F11963BC96C}"/>
                </a:ext>
              </a:extLst>
            </p:cNvPr>
            <p:cNvCxnSpPr/>
            <p:nvPr/>
          </p:nvCxnSpPr>
          <p:spPr>
            <a:xfrm>
              <a:off x="5206968" y="5115365"/>
              <a:ext cx="213206" cy="16089"/>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58" name="Gerader Verbinder 92">
              <a:extLst>
                <a:ext uri="{FF2B5EF4-FFF2-40B4-BE49-F238E27FC236}">
                  <a16:creationId xmlns:a16="http://schemas.microsoft.com/office/drawing/2014/main" id="{35DAAE6A-533F-ACF0-0C11-A8D3942B2FDE}"/>
                </a:ext>
              </a:extLst>
            </p:cNvPr>
            <p:cNvCxnSpPr/>
            <p:nvPr/>
          </p:nvCxnSpPr>
          <p:spPr>
            <a:xfrm flipV="1">
              <a:off x="5305552" y="5011341"/>
              <a:ext cx="1064" cy="228901"/>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59" name="Gerader Verbinder 93">
              <a:extLst>
                <a:ext uri="{FF2B5EF4-FFF2-40B4-BE49-F238E27FC236}">
                  <a16:creationId xmlns:a16="http://schemas.microsoft.com/office/drawing/2014/main" id="{4C51D108-1ED4-D60E-900D-01815DE2E165}"/>
                </a:ext>
              </a:extLst>
            </p:cNvPr>
            <p:cNvCxnSpPr/>
            <p:nvPr/>
          </p:nvCxnSpPr>
          <p:spPr>
            <a:xfrm>
              <a:off x="3877924" y="5001300"/>
              <a:ext cx="213206" cy="16089"/>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0" name="Gerader Verbinder 94">
              <a:extLst>
                <a:ext uri="{FF2B5EF4-FFF2-40B4-BE49-F238E27FC236}">
                  <a16:creationId xmlns:a16="http://schemas.microsoft.com/office/drawing/2014/main" id="{6016E692-A781-1E3C-3B36-857FC9F2796A}"/>
                </a:ext>
              </a:extLst>
            </p:cNvPr>
            <p:cNvCxnSpPr/>
            <p:nvPr/>
          </p:nvCxnSpPr>
          <p:spPr>
            <a:xfrm flipV="1">
              <a:off x="3976508" y="4904723"/>
              <a:ext cx="4762" cy="221454"/>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1" name="Gerader Verbinder 95">
              <a:extLst>
                <a:ext uri="{FF2B5EF4-FFF2-40B4-BE49-F238E27FC236}">
                  <a16:creationId xmlns:a16="http://schemas.microsoft.com/office/drawing/2014/main" id="{86C025CE-7C84-7740-EF2C-21A63AA9FF63}"/>
                </a:ext>
              </a:extLst>
            </p:cNvPr>
            <p:cNvCxnSpPr/>
            <p:nvPr/>
          </p:nvCxnSpPr>
          <p:spPr>
            <a:xfrm>
              <a:off x="2822880" y="4916020"/>
              <a:ext cx="213206" cy="16089"/>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2" name="Gerader Verbinder 96">
              <a:extLst>
                <a:ext uri="{FF2B5EF4-FFF2-40B4-BE49-F238E27FC236}">
                  <a16:creationId xmlns:a16="http://schemas.microsoft.com/office/drawing/2014/main" id="{A64E93C8-8827-A21F-E9BD-3E400BB64E8D}"/>
                </a:ext>
              </a:extLst>
            </p:cNvPr>
            <p:cNvCxnSpPr/>
            <p:nvPr/>
          </p:nvCxnSpPr>
          <p:spPr>
            <a:xfrm flipV="1">
              <a:off x="2921464" y="4818459"/>
              <a:ext cx="2711" cy="222438"/>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3" name="Gerader Verbinder 97">
              <a:extLst>
                <a:ext uri="{FF2B5EF4-FFF2-40B4-BE49-F238E27FC236}">
                  <a16:creationId xmlns:a16="http://schemas.microsoft.com/office/drawing/2014/main" id="{D1A5D85E-7C3F-226F-75E1-0152C2021610}"/>
                </a:ext>
              </a:extLst>
            </p:cNvPr>
            <p:cNvCxnSpPr/>
            <p:nvPr/>
          </p:nvCxnSpPr>
          <p:spPr>
            <a:xfrm>
              <a:off x="8005678" y="4057536"/>
              <a:ext cx="213206" cy="16089"/>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4" name="Gerader Verbinder 98">
              <a:extLst>
                <a:ext uri="{FF2B5EF4-FFF2-40B4-BE49-F238E27FC236}">
                  <a16:creationId xmlns:a16="http://schemas.microsoft.com/office/drawing/2014/main" id="{FFE15BE6-E955-9D4A-7C40-AF3EE7485F63}"/>
                </a:ext>
              </a:extLst>
            </p:cNvPr>
            <p:cNvCxnSpPr/>
            <p:nvPr/>
          </p:nvCxnSpPr>
          <p:spPr>
            <a:xfrm flipV="1">
              <a:off x="8104262" y="3961209"/>
              <a:ext cx="1513" cy="221205"/>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5" name="Gerader Verbinder 99">
              <a:extLst>
                <a:ext uri="{FF2B5EF4-FFF2-40B4-BE49-F238E27FC236}">
                  <a16:creationId xmlns:a16="http://schemas.microsoft.com/office/drawing/2014/main" id="{9F146F4D-CDC3-383C-5B14-9FE7A8B71610}"/>
                </a:ext>
              </a:extLst>
            </p:cNvPr>
            <p:cNvCxnSpPr/>
            <p:nvPr/>
          </p:nvCxnSpPr>
          <p:spPr>
            <a:xfrm>
              <a:off x="9421728" y="4154625"/>
              <a:ext cx="216381" cy="11372"/>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6" name="Gerader Verbinder 100">
              <a:extLst>
                <a:ext uri="{FF2B5EF4-FFF2-40B4-BE49-F238E27FC236}">
                  <a16:creationId xmlns:a16="http://schemas.microsoft.com/office/drawing/2014/main" id="{F8F732C8-962F-4C78-615A-2EE2D7BB5C1F}"/>
                </a:ext>
              </a:extLst>
            </p:cNvPr>
            <p:cNvCxnSpPr/>
            <p:nvPr/>
          </p:nvCxnSpPr>
          <p:spPr>
            <a:xfrm flipV="1">
              <a:off x="9517371" y="4045523"/>
              <a:ext cx="4762" cy="221454"/>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7" name="Gerader Verbinder 101">
              <a:extLst>
                <a:ext uri="{FF2B5EF4-FFF2-40B4-BE49-F238E27FC236}">
                  <a16:creationId xmlns:a16="http://schemas.microsoft.com/office/drawing/2014/main" id="{8D3FD2A3-D183-B585-3539-351AD6A6FC50}"/>
                </a:ext>
              </a:extLst>
            </p:cNvPr>
            <p:cNvCxnSpPr/>
            <p:nvPr/>
          </p:nvCxnSpPr>
          <p:spPr>
            <a:xfrm>
              <a:off x="6509385" y="3953499"/>
              <a:ext cx="213206" cy="16089"/>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8" name="Gerader Verbinder 102">
              <a:extLst>
                <a:ext uri="{FF2B5EF4-FFF2-40B4-BE49-F238E27FC236}">
                  <a16:creationId xmlns:a16="http://schemas.microsoft.com/office/drawing/2014/main" id="{5C93EFCE-4D59-881F-14C0-FA68EA28B197}"/>
                </a:ext>
              </a:extLst>
            </p:cNvPr>
            <p:cNvCxnSpPr/>
            <p:nvPr/>
          </p:nvCxnSpPr>
          <p:spPr>
            <a:xfrm flipV="1">
              <a:off x="6607969" y="3855244"/>
              <a:ext cx="1190" cy="223132"/>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9" name="Gerader Verbinder 103">
              <a:extLst>
                <a:ext uri="{FF2B5EF4-FFF2-40B4-BE49-F238E27FC236}">
                  <a16:creationId xmlns:a16="http://schemas.microsoft.com/office/drawing/2014/main" id="{26C6C986-418F-BAFB-F243-92930108D7AB}"/>
                </a:ext>
              </a:extLst>
            </p:cNvPr>
            <p:cNvCxnSpPr/>
            <p:nvPr/>
          </p:nvCxnSpPr>
          <p:spPr>
            <a:xfrm>
              <a:off x="5213041" y="3935714"/>
              <a:ext cx="209999" cy="13034"/>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70" name="Gerader Verbinder 104">
              <a:extLst>
                <a:ext uri="{FF2B5EF4-FFF2-40B4-BE49-F238E27FC236}">
                  <a16:creationId xmlns:a16="http://schemas.microsoft.com/office/drawing/2014/main" id="{E1763219-3FD5-4457-9466-E992F7545A7C}"/>
                </a:ext>
              </a:extLst>
            </p:cNvPr>
            <p:cNvCxnSpPr/>
            <p:nvPr/>
          </p:nvCxnSpPr>
          <p:spPr>
            <a:xfrm flipV="1">
              <a:off x="5308418" y="3835701"/>
              <a:ext cx="1064" cy="221835"/>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71" name="Gerader Verbinder 105">
              <a:extLst>
                <a:ext uri="{FF2B5EF4-FFF2-40B4-BE49-F238E27FC236}">
                  <a16:creationId xmlns:a16="http://schemas.microsoft.com/office/drawing/2014/main" id="{84788ADF-991D-2DDB-0B7C-55F2F7F8D65C}"/>
                </a:ext>
              </a:extLst>
            </p:cNvPr>
            <p:cNvCxnSpPr/>
            <p:nvPr/>
          </p:nvCxnSpPr>
          <p:spPr>
            <a:xfrm>
              <a:off x="3885247" y="3867304"/>
              <a:ext cx="215266" cy="13899"/>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72" name="Gerader Verbinder 106">
              <a:extLst>
                <a:ext uri="{FF2B5EF4-FFF2-40B4-BE49-F238E27FC236}">
                  <a16:creationId xmlns:a16="http://schemas.microsoft.com/office/drawing/2014/main" id="{B775E438-04CA-4222-1CE9-120E00364F74}"/>
                </a:ext>
              </a:extLst>
            </p:cNvPr>
            <p:cNvCxnSpPr/>
            <p:nvPr/>
          </p:nvCxnSpPr>
          <p:spPr>
            <a:xfrm flipV="1">
              <a:off x="3983831" y="3771699"/>
              <a:ext cx="1340" cy="220482"/>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73" name="Gerader Verbinder 109">
              <a:extLst>
                <a:ext uri="{FF2B5EF4-FFF2-40B4-BE49-F238E27FC236}">
                  <a16:creationId xmlns:a16="http://schemas.microsoft.com/office/drawing/2014/main" id="{3FF78E1B-E58D-E799-22CB-C08233C8F9C3}"/>
                </a:ext>
              </a:extLst>
            </p:cNvPr>
            <p:cNvCxnSpPr/>
            <p:nvPr/>
          </p:nvCxnSpPr>
          <p:spPr>
            <a:xfrm>
              <a:off x="1875234" y="3771900"/>
              <a:ext cx="219036" cy="9070"/>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74" name="Gerader Verbinder 110">
              <a:extLst>
                <a:ext uri="{FF2B5EF4-FFF2-40B4-BE49-F238E27FC236}">
                  <a16:creationId xmlns:a16="http://schemas.microsoft.com/office/drawing/2014/main" id="{2512448A-2F95-5358-81B7-C988BA153816}"/>
                </a:ext>
              </a:extLst>
            </p:cNvPr>
            <p:cNvCxnSpPr/>
            <p:nvPr/>
          </p:nvCxnSpPr>
          <p:spPr>
            <a:xfrm flipH="1" flipV="1">
              <a:off x="1984411" y="3668305"/>
              <a:ext cx="1512" cy="220218"/>
            </a:xfrm>
            <a:prstGeom prst="line">
              <a:avLst/>
            </a:prstGeom>
            <a:ln w="19050" cap="rnd">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grpSp>
      <p:pic>
        <p:nvPicPr>
          <p:cNvPr id="75" name="Picture 3">
            <a:extLst>
              <a:ext uri="{FF2B5EF4-FFF2-40B4-BE49-F238E27FC236}">
                <a16:creationId xmlns:a16="http://schemas.microsoft.com/office/drawing/2014/main" id="{212ACC3D-8EC5-AB6F-1004-6A41F0B6EFF7}"/>
              </a:ext>
            </a:extLst>
          </p:cNvPr>
          <p:cNvPicPr>
            <a:picLocks noChangeAspect="1"/>
          </p:cNvPicPr>
          <p:nvPr/>
        </p:nvPicPr>
        <p:blipFill rotWithShape="1">
          <a:blip r:embed="rId2"/>
          <a:srcRect b="69423"/>
          <a:stretch/>
        </p:blipFill>
        <p:spPr>
          <a:xfrm>
            <a:off x="0" y="2382465"/>
            <a:ext cx="7324598" cy="4542552"/>
          </a:xfrm>
          <a:prstGeom prst="rect">
            <a:avLst/>
          </a:prstGeom>
        </p:spPr>
      </p:pic>
      <p:cxnSp>
        <p:nvCxnSpPr>
          <p:cNvPr id="76" name="Straight Arrow Connector 5">
            <a:extLst>
              <a:ext uri="{FF2B5EF4-FFF2-40B4-BE49-F238E27FC236}">
                <a16:creationId xmlns:a16="http://schemas.microsoft.com/office/drawing/2014/main" id="{D665204A-DB23-1E5C-140B-3437B0C1D5E9}"/>
              </a:ext>
            </a:extLst>
          </p:cNvPr>
          <p:cNvCxnSpPr>
            <a:cxnSpLocks/>
          </p:cNvCxnSpPr>
          <p:nvPr/>
        </p:nvCxnSpPr>
        <p:spPr>
          <a:xfrm flipV="1">
            <a:off x="3283268" y="3139109"/>
            <a:ext cx="5549232" cy="14625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77" name="TextBox 6">
            <a:extLst>
              <a:ext uri="{FF2B5EF4-FFF2-40B4-BE49-F238E27FC236}">
                <a16:creationId xmlns:a16="http://schemas.microsoft.com/office/drawing/2014/main" id="{DCFEA2CB-1072-6119-9306-879CE96D752B}"/>
              </a:ext>
            </a:extLst>
          </p:cNvPr>
          <p:cNvSpPr txBox="1"/>
          <p:nvPr/>
        </p:nvSpPr>
        <p:spPr>
          <a:xfrm>
            <a:off x="8143696" y="3244334"/>
            <a:ext cx="3057247" cy="369332"/>
          </a:xfrm>
          <a:prstGeom prst="rect">
            <a:avLst/>
          </a:prstGeom>
          <a:noFill/>
        </p:spPr>
        <p:txBody>
          <a:bodyPr wrap="none" rtlCol="0">
            <a:spAutoFit/>
          </a:bodyPr>
          <a:lstStyle/>
          <a:p>
            <a:r>
              <a:rPr lang="de-DE" dirty="0"/>
              <a:t>Eye-Finger </a:t>
            </a:r>
            <a:r>
              <a:rPr lang="de-DE" dirty="0" err="1"/>
              <a:t>Raycast</a:t>
            </a:r>
            <a:r>
              <a:rPr lang="de-DE" dirty="0"/>
              <a:t> (EFRC)</a:t>
            </a:r>
            <a:endParaRPr lang="en-US" dirty="0"/>
          </a:p>
        </p:txBody>
      </p:sp>
      <p:cxnSp>
        <p:nvCxnSpPr>
          <p:cNvPr id="78" name="Straight Arrow Connector 13">
            <a:extLst>
              <a:ext uri="{FF2B5EF4-FFF2-40B4-BE49-F238E27FC236}">
                <a16:creationId xmlns:a16="http://schemas.microsoft.com/office/drawing/2014/main" id="{4463DFE7-B11F-8432-BC59-F142B7015F5E}"/>
              </a:ext>
            </a:extLst>
          </p:cNvPr>
          <p:cNvCxnSpPr>
            <a:cxnSpLocks/>
          </p:cNvCxnSpPr>
          <p:nvPr/>
        </p:nvCxnSpPr>
        <p:spPr>
          <a:xfrm flipV="1">
            <a:off x="6956655" y="2287565"/>
            <a:ext cx="1964536" cy="1074627"/>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79" name="TextBox 16">
            <a:extLst>
              <a:ext uri="{FF2B5EF4-FFF2-40B4-BE49-F238E27FC236}">
                <a16:creationId xmlns:a16="http://schemas.microsoft.com/office/drawing/2014/main" id="{1034387A-C5FF-E54C-7A55-F6100BEA9B60}"/>
              </a:ext>
            </a:extLst>
          </p:cNvPr>
          <p:cNvSpPr txBox="1"/>
          <p:nvPr/>
        </p:nvSpPr>
        <p:spPr>
          <a:xfrm>
            <a:off x="8111637" y="1889810"/>
            <a:ext cx="3121367" cy="369332"/>
          </a:xfrm>
          <a:prstGeom prst="rect">
            <a:avLst/>
          </a:prstGeom>
          <a:noFill/>
        </p:spPr>
        <p:txBody>
          <a:bodyPr wrap="none" rtlCol="0">
            <a:spAutoFit/>
          </a:bodyPr>
          <a:lstStyle/>
          <a:p>
            <a:r>
              <a:rPr lang="de-DE" dirty="0"/>
              <a:t>Index Finger </a:t>
            </a:r>
            <a:r>
              <a:rPr lang="de-DE" dirty="0" err="1"/>
              <a:t>Raycast</a:t>
            </a:r>
            <a:r>
              <a:rPr lang="de-DE" dirty="0"/>
              <a:t> (IFRC)</a:t>
            </a:r>
            <a:endParaRPr lang="en-US" dirty="0"/>
          </a:p>
        </p:txBody>
      </p:sp>
      <p:cxnSp>
        <p:nvCxnSpPr>
          <p:cNvPr id="80" name="Straight Arrow Connector 17">
            <a:extLst>
              <a:ext uri="{FF2B5EF4-FFF2-40B4-BE49-F238E27FC236}">
                <a16:creationId xmlns:a16="http://schemas.microsoft.com/office/drawing/2014/main" id="{5A3B9226-86FC-20DD-A2B8-DC0FD46CA963}"/>
              </a:ext>
            </a:extLst>
          </p:cNvPr>
          <p:cNvCxnSpPr>
            <a:cxnSpLocks/>
          </p:cNvCxnSpPr>
          <p:nvPr/>
        </p:nvCxnSpPr>
        <p:spPr>
          <a:xfrm flipV="1">
            <a:off x="5448753" y="3323775"/>
            <a:ext cx="2041707" cy="116667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81" name="TextBox 23">
            <a:extLst>
              <a:ext uri="{FF2B5EF4-FFF2-40B4-BE49-F238E27FC236}">
                <a16:creationId xmlns:a16="http://schemas.microsoft.com/office/drawing/2014/main" id="{0984F07E-EC47-789C-F9E1-6A7E9BABCBE3}"/>
              </a:ext>
            </a:extLst>
          </p:cNvPr>
          <p:cNvSpPr txBox="1"/>
          <p:nvPr/>
        </p:nvSpPr>
        <p:spPr>
          <a:xfrm>
            <a:off x="6457313" y="4063217"/>
            <a:ext cx="2788007" cy="369332"/>
          </a:xfrm>
          <a:prstGeom prst="rect">
            <a:avLst/>
          </a:prstGeom>
          <a:noFill/>
        </p:spPr>
        <p:txBody>
          <a:bodyPr wrap="none" rtlCol="0">
            <a:spAutoFit/>
          </a:bodyPr>
          <a:lstStyle/>
          <a:p>
            <a:r>
              <a:rPr lang="de-DE" dirty="0" err="1"/>
              <a:t>Forearm</a:t>
            </a:r>
            <a:r>
              <a:rPr lang="de-DE" dirty="0"/>
              <a:t> </a:t>
            </a:r>
            <a:r>
              <a:rPr lang="de-DE" dirty="0" err="1"/>
              <a:t>Raycast</a:t>
            </a:r>
            <a:r>
              <a:rPr lang="de-DE" dirty="0"/>
              <a:t> (FARC)</a:t>
            </a:r>
            <a:endParaRPr lang="en-US" dirty="0"/>
          </a:p>
        </p:txBody>
      </p:sp>
      <p:cxnSp>
        <p:nvCxnSpPr>
          <p:cNvPr id="82" name="Straight Arrow Connector 17">
            <a:extLst>
              <a:ext uri="{FF2B5EF4-FFF2-40B4-BE49-F238E27FC236}">
                <a16:creationId xmlns:a16="http://schemas.microsoft.com/office/drawing/2014/main" id="{BF6EDA5E-5717-BE11-A305-9DB6E6285497}"/>
              </a:ext>
            </a:extLst>
          </p:cNvPr>
          <p:cNvCxnSpPr>
            <a:cxnSpLocks/>
          </p:cNvCxnSpPr>
          <p:nvPr/>
        </p:nvCxnSpPr>
        <p:spPr>
          <a:xfrm flipV="1">
            <a:off x="3221678" y="2186940"/>
            <a:ext cx="2660777" cy="74180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85" name="TextBox 16">
            <a:extLst>
              <a:ext uri="{FF2B5EF4-FFF2-40B4-BE49-F238E27FC236}">
                <a16:creationId xmlns:a16="http://schemas.microsoft.com/office/drawing/2014/main" id="{962C20D5-60FC-7B47-62B0-0C791EE13665}"/>
              </a:ext>
            </a:extLst>
          </p:cNvPr>
          <p:cNvSpPr txBox="1"/>
          <p:nvPr/>
        </p:nvSpPr>
        <p:spPr>
          <a:xfrm>
            <a:off x="5898474" y="1876678"/>
            <a:ext cx="702436" cy="369332"/>
          </a:xfrm>
          <a:prstGeom prst="rect">
            <a:avLst/>
          </a:prstGeom>
          <a:noFill/>
        </p:spPr>
        <p:txBody>
          <a:bodyPr wrap="none" rtlCol="0">
            <a:spAutoFit/>
          </a:bodyPr>
          <a:lstStyle/>
          <a:p>
            <a:r>
              <a:rPr lang="de-DE" dirty="0"/>
              <a:t>Gaze</a:t>
            </a:r>
            <a:endParaRPr lang="en-US" dirty="0"/>
          </a:p>
        </p:txBody>
      </p:sp>
    </p:spTree>
    <p:extLst>
      <p:ext uri="{BB962C8B-B14F-4D97-AF65-F5344CB8AC3E}">
        <p14:creationId xmlns:p14="http://schemas.microsoft.com/office/powerpoint/2010/main" val="1107441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7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1"/>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82"/>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8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 grpId="0"/>
      <p:bldP spid="79" grpId="0"/>
      <p:bldP spid="81" grpId="0"/>
      <p:bldP spid="85"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030B35A-BD50-8A8D-D6AB-D0EFCC691C60}"/>
              </a:ext>
            </a:extLst>
          </p:cNvPr>
          <p:cNvSpPr>
            <a:spLocks noGrp="1"/>
          </p:cNvSpPr>
          <p:nvPr>
            <p:ph type="title"/>
          </p:nvPr>
        </p:nvSpPr>
        <p:spPr/>
        <p:txBody>
          <a:bodyPr/>
          <a:lstStyle/>
          <a:p>
            <a:r>
              <a:rPr lang="de-DE" dirty="0" err="1"/>
              <a:t>Raycast</a:t>
            </a:r>
            <a:r>
              <a:rPr lang="de-DE" dirty="0"/>
              <a:t> </a:t>
            </a:r>
            <a:r>
              <a:rPr lang="de-DE" dirty="0" err="1"/>
              <a:t>Differences</a:t>
            </a:r>
            <a:r>
              <a:rPr lang="de-DE" dirty="0"/>
              <a:t> in Virtual Reality</a:t>
            </a:r>
          </a:p>
        </p:txBody>
      </p:sp>
      <p:sp>
        <p:nvSpPr>
          <p:cNvPr id="3" name="Fußzeilenplatzhalter 2">
            <a:extLst>
              <a:ext uri="{FF2B5EF4-FFF2-40B4-BE49-F238E27FC236}">
                <a16:creationId xmlns:a16="http://schemas.microsoft.com/office/drawing/2014/main" id="{3BD04F1B-8779-0A41-93ED-D40EB450B9C8}"/>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D45F2E92-45D7-8EB0-A10E-C5878323276B}"/>
              </a:ext>
            </a:extLst>
          </p:cNvPr>
          <p:cNvSpPr>
            <a:spLocks noGrp="1"/>
          </p:cNvSpPr>
          <p:nvPr>
            <p:ph type="sldNum" sz="quarter" idx="33"/>
          </p:nvPr>
        </p:nvSpPr>
        <p:spPr/>
        <p:txBody>
          <a:bodyPr/>
          <a:lstStyle/>
          <a:p>
            <a:fld id="{BA24374A-C3A8-471A-8837-3FC31668ABE5}" type="slidenum">
              <a:rPr lang="de-DE" smtClean="0"/>
              <a:pPr/>
              <a:t>67</a:t>
            </a:fld>
            <a:endParaRPr lang="de-DE" dirty="0"/>
          </a:p>
        </p:txBody>
      </p:sp>
      <p:sp>
        <p:nvSpPr>
          <p:cNvPr id="5" name="Textplatzhalter 4">
            <a:extLst>
              <a:ext uri="{FF2B5EF4-FFF2-40B4-BE49-F238E27FC236}">
                <a16:creationId xmlns:a16="http://schemas.microsoft.com/office/drawing/2014/main" id="{9DF07759-D7A0-4324-C554-29D2367EF2D3}"/>
              </a:ext>
            </a:extLst>
          </p:cNvPr>
          <p:cNvSpPr>
            <a:spLocks noGrp="1"/>
          </p:cNvSpPr>
          <p:nvPr>
            <p:ph type="body" sz="quarter" idx="21"/>
          </p:nvPr>
        </p:nvSpPr>
        <p:spPr/>
        <p:txBody>
          <a:bodyPr/>
          <a:lstStyle/>
          <a:p>
            <a:r>
              <a:rPr lang="de-DE" sz="1400" dirty="0"/>
              <a:t>Interactions in Virtual Spaces</a:t>
            </a:r>
            <a:endParaRPr lang="de-DE" dirty="0"/>
          </a:p>
        </p:txBody>
      </p:sp>
      <p:sp>
        <p:nvSpPr>
          <p:cNvPr id="6" name="Textplatzhalter 5">
            <a:extLst>
              <a:ext uri="{FF2B5EF4-FFF2-40B4-BE49-F238E27FC236}">
                <a16:creationId xmlns:a16="http://schemas.microsoft.com/office/drawing/2014/main" id="{BFB1B3FD-02BA-6E86-F11A-338DDAB7AC6B}"/>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59AFAEF6-1D97-D9B4-1490-861333CCA60B}"/>
              </a:ext>
            </a:extLst>
          </p:cNvPr>
          <p:cNvSpPr>
            <a:spLocks noGrp="1"/>
          </p:cNvSpPr>
          <p:nvPr>
            <p:ph sz="quarter" idx="35"/>
          </p:nvPr>
        </p:nvSpPr>
        <p:spPr/>
        <p:txBody>
          <a:bodyPr/>
          <a:lstStyle/>
          <a:p>
            <a:endParaRPr lang="de-DE"/>
          </a:p>
        </p:txBody>
      </p:sp>
      <p:sp>
        <p:nvSpPr>
          <p:cNvPr id="8" name="Textplatzhalter 5">
            <a:extLst>
              <a:ext uri="{FF2B5EF4-FFF2-40B4-BE49-F238E27FC236}">
                <a16:creationId xmlns:a16="http://schemas.microsoft.com/office/drawing/2014/main" id="{44611CB8-88AA-829D-F285-8F2CA8477764}"/>
              </a:ext>
            </a:extLst>
          </p:cNvPr>
          <p:cNvSpPr txBox="1">
            <a:spLocks/>
          </p:cNvSpPr>
          <p:nvPr/>
        </p:nvSpPr>
        <p:spPr>
          <a:xfrm>
            <a:off x="4656137" y="4160520"/>
            <a:ext cx="6840537" cy="1968818"/>
          </a:xfrm>
          <a:prstGeom prst="rect">
            <a:avLst/>
          </a:prstGeom>
        </p:spPr>
        <p:txBody>
          <a:bodyPr/>
          <a:lstStyle>
            <a:lvl1pPr marL="285750" marR="0" indent="-252000" algn="l" defTabSz="284400" rtl="0" eaLnBrk="1" fontAlgn="auto" latinLnBrk="0" hangingPunct="1">
              <a:lnSpc>
                <a:spcPct val="110000"/>
              </a:lnSpc>
              <a:spcBef>
                <a:spcPts val="300"/>
              </a:spcBef>
              <a:spcAft>
                <a:spcPts val="400"/>
              </a:spcAft>
              <a:buClr>
                <a:srgbClr val="5079BC"/>
              </a:buClr>
              <a:buSzPts val="2400"/>
              <a:buFont typeface="Wingdings" panose="05000000000000000000" pitchFamily="2" charset="2"/>
              <a:buChar char="§"/>
              <a:tabLst/>
              <a:defRPr lang="de-DE" sz="2200" b="0" kern="1200" noProof="0" dirty="0" smtClean="0">
                <a:solidFill>
                  <a:schemeClr val="tx1"/>
                </a:solidFill>
                <a:latin typeface="Roboto" panose="02000000000000000000" pitchFamily="2" charset="0"/>
                <a:ea typeface="Roboto" panose="02000000000000000000" pitchFamily="2" charset="0"/>
                <a:cs typeface="Arial" panose="020B0604020202020204" pitchFamily="34" charset="0"/>
              </a:defRPr>
            </a:lvl1pPr>
            <a:lvl2pPr marL="538163" indent="-252000" algn="l" defTabSz="914400" rtl="0" eaLnBrk="1" latinLnBrk="0" hangingPunct="1">
              <a:lnSpc>
                <a:spcPct val="110000"/>
              </a:lnSpc>
              <a:spcBef>
                <a:spcPts val="300"/>
              </a:spcBef>
              <a:spcAft>
                <a:spcPts val="400"/>
              </a:spcAft>
              <a:buClr>
                <a:schemeClr val="accent2"/>
              </a:buClr>
              <a:buFontTx/>
              <a:buBlip>
                <a:blip r:embed="rId2">
                  <a:extLst>
                    <a:ext uri="{96DAC541-7B7A-43D3-8B79-37D633B846F1}">
                      <asvg:svgBlip xmlns:asvg="http://schemas.microsoft.com/office/drawing/2016/SVG/main" r:embed="rId3"/>
                    </a:ext>
                  </a:extLst>
                </a:blip>
              </a:buBlip>
              <a:defRPr sz="2000" kern="1200">
                <a:solidFill>
                  <a:schemeClr val="tx1"/>
                </a:solidFill>
                <a:latin typeface="Roboto" panose="02000000000000000000" pitchFamily="2" charset="0"/>
                <a:ea typeface="Roboto" panose="02000000000000000000" pitchFamily="2" charset="0"/>
                <a:cs typeface="Arial" panose="020B0604020202020204" pitchFamily="34" charset="0"/>
              </a:defRPr>
            </a:lvl2pPr>
            <a:lvl3pPr marL="808038" indent="-252000" algn="l" defTabSz="914400" rtl="0" eaLnBrk="1" latinLnBrk="0" hangingPunct="1">
              <a:lnSpc>
                <a:spcPct val="110000"/>
              </a:lnSpc>
              <a:spcBef>
                <a:spcPts val="300"/>
              </a:spcBef>
              <a:spcAft>
                <a:spcPts val="400"/>
              </a:spcAft>
              <a:buClr>
                <a:schemeClr val="accent2"/>
              </a:buClr>
              <a:buFontTx/>
              <a:buBlip>
                <a:blip r:embed="rId2">
                  <a:extLst>
                    <a:ext uri="{96DAC541-7B7A-43D3-8B79-37D633B846F1}">
                      <asvg:svgBlip xmlns:asvg="http://schemas.microsoft.com/office/drawing/2016/SVG/main" r:embed="rId3"/>
                    </a:ext>
                  </a:extLst>
                </a:blip>
              </a:buBlip>
              <a:defRPr sz="1800" kern="1200">
                <a:solidFill>
                  <a:schemeClr val="tx1"/>
                </a:solidFill>
                <a:latin typeface="Roboto" panose="02000000000000000000" pitchFamily="2" charset="0"/>
                <a:ea typeface="Roboto" panose="02000000000000000000" pitchFamily="2" charset="0"/>
                <a:cs typeface="Arial" panose="020B0604020202020204" pitchFamily="34" charset="0"/>
              </a:defRPr>
            </a:lvl3pPr>
            <a:lvl4pPr marL="1077913" indent="-252000" algn="l" defTabSz="914400" rtl="0" eaLnBrk="1" latinLnBrk="0" hangingPunct="1">
              <a:lnSpc>
                <a:spcPct val="110000"/>
              </a:lnSpc>
              <a:spcBef>
                <a:spcPts val="300"/>
              </a:spcBef>
              <a:spcAft>
                <a:spcPts val="400"/>
              </a:spcAft>
              <a:buClr>
                <a:schemeClr val="accent2"/>
              </a:buClr>
              <a:buFontTx/>
              <a:buBlip>
                <a:blip r:embed="rId2">
                  <a:extLst>
                    <a:ext uri="{96DAC541-7B7A-43D3-8B79-37D633B846F1}">
                      <asvg:svgBlip xmlns:asvg="http://schemas.microsoft.com/office/drawing/2016/SVG/main" r:embed="rId3"/>
                    </a:ext>
                  </a:extLst>
                </a:blip>
              </a:buBlip>
              <a:defRPr sz="1600" kern="1200">
                <a:solidFill>
                  <a:schemeClr val="tx1"/>
                </a:solidFill>
                <a:latin typeface="Roboto" panose="02000000000000000000" pitchFamily="2" charset="0"/>
                <a:ea typeface="Roboto" panose="02000000000000000000" pitchFamily="2" charset="0"/>
                <a:cs typeface="Arial" panose="020B0604020202020204" pitchFamily="34" charset="0"/>
              </a:defRPr>
            </a:lvl4pPr>
            <a:lvl5pPr marL="1346200" indent="-252000" algn="l" defTabSz="914400" rtl="0" eaLnBrk="1" latinLnBrk="0" hangingPunct="1">
              <a:lnSpc>
                <a:spcPct val="110000"/>
              </a:lnSpc>
              <a:spcBef>
                <a:spcPts val="300"/>
              </a:spcBef>
              <a:spcAft>
                <a:spcPts val="400"/>
              </a:spcAft>
              <a:buClr>
                <a:schemeClr val="accent2"/>
              </a:buClr>
              <a:buFontTx/>
              <a:buBlip>
                <a:blip r:embed="rId2">
                  <a:extLst>
                    <a:ext uri="{96DAC541-7B7A-43D3-8B79-37D633B846F1}">
                      <asvg:svgBlip xmlns:asvg="http://schemas.microsoft.com/office/drawing/2016/SVG/main" r:embed="rId3"/>
                    </a:ext>
                  </a:extLst>
                </a:blip>
              </a:buBlip>
              <a:defRPr sz="1600" kern="1200">
                <a:solidFill>
                  <a:schemeClr val="tx1"/>
                </a:solidFill>
                <a:latin typeface="Roboto" panose="02000000000000000000" pitchFamily="2" charset="0"/>
                <a:ea typeface="Roboto" panose="02000000000000000000" pitchFamily="2" charset="0"/>
                <a:cs typeface="Arial" panose="020B0604020202020204" pitchFamily="34" charset="0"/>
                <a:sym typeface="Wingdings" panose="05000000000000000000" pitchFamily="2" charset="2"/>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Wearing a head-mounted display causes different interactions in VR</a:t>
            </a:r>
          </a:p>
          <a:p>
            <a:r>
              <a:rPr lang="en-US"/>
              <a:t>Models of social spaces are different in VR than in the real world</a:t>
            </a:r>
          </a:p>
        </p:txBody>
      </p:sp>
      <p:pic>
        <p:nvPicPr>
          <p:cNvPr id="9" name="Picture 15">
            <a:extLst>
              <a:ext uri="{FF2B5EF4-FFF2-40B4-BE49-F238E27FC236}">
                <a16:creationId xmlns:a16="http://schemas.microsoft.com/office/drawing/2014/main" id="{63DA1557-91BA-3FD5-6263-44E78BCD5ECD}"/>
              </a:ext>
            </a:extLst>
          </p:cNvPr>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641275" y="3732395"/>
            <a:ext cx="3544044" cy="2437985"/>
          </a:xfrm>
          <a:prstGeom prst="rect">
            <a:avLst/>
          </a:prstGeom>
        </p:spPr>
      </p:pic>
      <p:pic>
        <p:nvPicPr>
          <p:cNvPr id="10" name="Picture 16">
            <a:extLst>
              <a:ext uri="{FF2B5EF4-FFF2-40B4-BE49-F238E27FC236}">
                <a16:creationId xmlns:a16="http://schemas.microsoft.com/office/drawing/2014/main" id="{553BBD44-6F75-56C8-856E-13294BE26DCD}"/>
              </a:ext>
            </a:extLst>
          </p:cNvPr>
          <p:cNvPicPr>
            <a:picLocks noChangeAspect="1"/>
          </p:cNvPicPr>
          <p:nvPr/>
        </p:nvPicPr>
        <p:blipFill>
          <a:blip r:embed="rId5" cstate="hqprint">
            <a:extLst>
              <a:ext uri="{28A0092B-C50C-407E-A947-70E740481C1C}">
                <a14:useLocalDpi xmlns:a14="http://schemas.microsoft.com/office/drawing/2010/main" val="0"/>
              </a:ext>
            </a:extLst>
          </a:blip>
          <a:stretch>
            <a:fillRect/>
          </a:stretch>
        </p:blipFill>
        <p:spPr>
          <a:xfrm>
            <a:off x="641275" y="1347461"/>
            <a:ext cx="3532531" cy="2430065"/>
          </a:xfrm>
          <a:prstGeom prst="rect">
            <a:avLst/>
          </a:prstGeom>
        </p:spPr>
      </p:pic>
      <p:pic>
        <p:nvPicPr>
          <p:cNvPr id="11" name="Picture 17">
            <a:extLst>
              <a:ext uri="{FF2B5EF4-FFF2-40B4-BE49-F238E27FC236}">
                <a16:creationId xmlns:a16="http://schemas.microsoft.com/office/drawing/2014/main" id="{E49DC521-CF04-8B2E-EC16-14357457148D}"/>
              </a:ext>
            </a:extLst>
          </p:cNvPr>
          <p:cNvPicPr>
            <a:picLocks noChangeAspect="1"/>
          </p:cNvPicPr>
          <p:nvPr/>
        </p:nvPicPr>
        <p:blipFill>
          <a:blip r:embed="rId6" cstate="hqprint">
            <a:extLst>
              <a:ext uri="{28A0092B-C50C-407E-A947-70E740481C1C}">
                <a14:useLocalDpi xmlns:a14="http://schemas.microsoft.com/office/drawing/2010/main" val="0"/>
              </a:ext>
            </a:extLst>
          </a:blip>
          <a:stretch>
            <a:fillRect/>
          </a:stretch>
        </p:blipFill>
        <p:spPr>
          <a:xfrm>
            <a:off x="4227856" y="1337496"/>
            <a:ext cx="3544044" cy="2437985"/>
          </a:xfrm>
          <a:prstGeom prst="rect">
            <a:avLst/>
          </a:prstGeom>
        </p:spPr>
      </p:pic>
      <p:pic>
        <p:nvPicPr>
          <p:cNvPr id="12" name="Picture 18">
            <a:extLst>
              <a:ext uri="{FF2B5EF4-FFF2-40B4-BE49-F238E27FC236}">
                <a16:creationId xmlns:a16="http://schemas.microsoft.com/office/drawing/2014/main" id="{04A0F39D-9F9C-3B14-08A2-12C1213AFB7D}"/>
              </a:ext>
            </a:extLst>
          </p:cNvPr>
          <p:cNvPicPr>
            <a:picLocks noChangeAspect="1"/>
          </p:cNvPicPr>
          <p:nvPr/>
        </p:nvPicPr>
        <p:blipFill>
          <a:blip r:embed="rId7" cstate="hqprint">
            <a:extLst>
              <a:ext uri="{28A0092B-C50C-407E-A947-70E740481C1C}">
                <a14:useLocalDpi xmlns:a14="http://schemas.microsoft.com/office/drawing/2010/main" val="0"/>
              </a:ext>
            </a:extLst>
          </a:blip>
          <a:stretch>
            <a:fillRect/>
          </a:stretch>
        </p:blipFill>
        <p:spPr>
          <a:xfrm>
            <a:off x="7885125" y="1337495"/>
            <a:ext cx="3544044" cy="2437985"/>
          </a:xfrm>
          <a:prstGeom prst="rect">
            <a:avLst/>
          </a:prstGeom>
        </p:spPr>
      </p:pic>
      <p:sp>
        <p:nvSpPr>
          <p:cNvPr id="13" name="Rectangle: Rounded Corners 9">
            <a:extLst>
              <a:ext uri="{FF2B5EF4-FFF2-40B4-BE49-F238E27FC236}">
                <a16:creationId xmlns:a16="http://schemas.microsoft.com/office/drawing/2014/main" id="{A4943311-C1E1-38BD-FEDD-FC85EC13CFC7}"/>
              </a:ext>
            </a:extLst>
          </p:cNvPr>
          <p:cNvSpPr/>
          <p:nvPr/>
        </p:nvSpPr>
        <p:spPr>
          <a:xfrm>
            <a:off x="1728463" y="2991879"/>
            <a:ext cx="2653995" cy="391329"/>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1600" dirty="0">
                <a:solidFill>
                  <a:sysClr val="windowText" lastClr="000000"/>
                </a:solidFill>
              </a:rPr>
              <a:t>Eye Index Finger Ray Cast</a:t>
            </a:r>
          </a:p>
        </p:txBody>
      </p:sp>
      <p:sp>
        <p:nvSpPr>
          <p:cNvPr id="14" name="Rectangle: Rounded Corners 9">
            <a:extLst>
              <a:ext uri="{FF2B5EF4-FFF2-40B4-BE49-F238E27FC236}">
                <a16:creationId xmlns:a16="http://schemas.microsoft.com/office/drawing/2014/main" id="{4AECA017-DFB6-54CD-346D-1932705E2C7D}"/>
              </a:ext>
            </a:extLst>
          </p:cNvPr>
          <p:cNvSpPr/>
          <p:nvPr/>
        </p:nvSpPr>
        <p:spPr>
          <a:xfrm>
            <a:off x="5415596" y="2991879"/>
            <a:ext cx="2551915" cy="391329"/>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1600" dirty="0">
                <a:solidFill>
                  <a:sysClr val="windowText" lastClr="000000"/>
                </a:solidFill>
              </a:rPr>
              <a:t>Index Finger Ray Cast</a:t>
            </a:r>
          </a:p>
        </p:txBody>
      </p:sp>
      <p:sp>
        <p:nvSpPr>
          <p:cNvPr id="15" name="Rectangle: Rounded Corners 9">
            <a:extLst>
              <a:ext uri="{FF2B5EF4-FFF2-40B4-BE49-F238E27FC236}">
                <a16:creationId xmlns:a16="http://schemas.microsoft.com/office/drawing/2014/main" id="{58FEC906-59B0-30B4-BEE9-77B65C9DA1A3}"/>
              </a:ext>
            </a:extLst>
          </p:cNvPr>
          <p:cNvSpPr/>
          <p:nvPr/>
        </p:nvSpPr>
        <p:spPr>
          <a:xfrm>
            <a:off x="1728463" y="5390359"/>
            <a:ext cx="2653995" cy="391329"/>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1600" dirty="0">
                <a:solidFill>
                  <a:sysClr val="windowText" lastClr="000000"/>
                </a:solidFill>
              </a:rPr>
              <a:t>Head Ray Cast</a:t>
            </a:r>
          </a:p>
        </p:txBody>
      </p:sp>
      <p:sp>
        <p:nvSpPr>
          <p:cNvPr id="16" name="Rectangle: Rounded Corners 9">
            <a:extLst>
              <a:ext uri="{FF2B5EF4-FFF2-40B4-BE49-F238E27FC236}">
                <a16:creationId xmlns:a16="http://schemas.microsoft.com/office/drawing/2014/main" id="{A3232FF9-5014-109E-46E7-3E4C159E3EC0}"/>
              </a:ext>
            </a:extLst>
          </p:cNvPr>
          <p:cNvSpPr/>
          <p:nvPr/>
        </p:nvSpPr>
        <p:spPr>
          <a:xfrm>
            <a:off x="9037731" y="2991879"/>
            <a:ext cx="2551916" cy="391329"/>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1600" dirty="0">
                <a:solidFill>
                  <a:sysClr val="windowText" lastClr="000000"/>
                </a:solidFill>
              </a:rPr>
              <a:t>Forearm Ray Cast</a:t>
            </a:r>
          </a:p>
        </p:txBody>
      </p:sp>
    </p:spTree>
    <p:extLst>
      <p:ext uri="{BB962C8B-B14F-4D97-AF65-F5344CB8AC3E}">
        <p14:creationId xmlns:p14="http://schemas.microsoft.com/office/powerpoint/2010/main" val="47465118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FBF7FD8-054F-23B6-BD94-0E1B8E17958F}"/>
              </a:ext>
            </a:extLst>
          </p:cNvPr>
          <p:cNvSpPr>
            <a:spLocks noGrp="1"/>
          </p:cNvSpPr>
          <p:nvPr>
            <p:ph type="title"/>
          </p:nvPr>
        </p:nvSpPr>
        <p:spPr/>
        <p:txBody>
          <a:bodyPr/>
          <a:lstStyle/>
          <a:p>
            <a:endParaRPr lang="de-DE"/>
          </a:p>
        </p:txBody>
      </p:sp>
      <p:sp>
        <p:nvSpPr>
          <p:cNvPr id="3" name="Fußzeilenplatzhalter 2">
            <a:extLst>
              <a:ext uri="{FF2B5EF4-FFF2-40B4-BE49-F238E27FC236}">
                <a16:creationId xmlns:a16="http://schemas.microsoft.com/office/drawing/2014/main" id="{39ED3994-1D2B-D68F-8774-4864B2E0BD44}"/>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05D4C6FE-4F0C-8175-3D8C-ED9245A99BF0}"/>
              </a:ext>
            </a:extLst>
          </p:cNvPr>
          <p:cNvSpPr>
            <a:spLocks noGrp="1"/>
          </p:cNvSpPr>
          <p:nvPr>
            <p:ph type="sldNum" sz="quarter" idx="33"/>
          </p:nvPr>
        </p:nvSpPr>
        <p:spPr/>
        <p:txBody>
          <a:bodyPr/>
          <a:lstStyle/>
          <a:p>
            <a:fld id="{BA24374A-C3A8-471A-8837-3FC31668ABE5}" type="slidenum">
              <a:rPr lang="de-DE" smtClean="0"/>
              <a:pPr/>
              <a:t>68</a:t>
            </a:fld>
            <a:endParaRPr lang="de-DE" dirty="0"/>
          </a:p>
        </p:txBody>
      </p:sp>
      <p:sp>
        <p:nvSpPr>
          <p:cNvPr id="5" name="Textplatzhalter 4">
            <a:extLst>
              <a:ext uri="{FF2B5EF4-FFF2-40B4-BE49-F238E27FC236}">
                <a16:creationId xmlns:a16="http://schemas.microsoft.com/office/drawing/2014/main" id="{7C7F3475-FCCF-61AC-8853-5E8D9C99CC5E}"/>
              </a:ext>
            </a:extLst>
          </p:cNvPr>
          <p:cNvSpPr>
            <a:spLocks noGrp="1"/>
          </p:cNvSpPr>
          <p:nvPr>
            <p:ph type="body" sz="quarter" idx="21"/>
          </p:nvPr>
        </p:nvSpPr>
        <p:spPr/>
        <p:txBody>
          <a:bodyPr/>
          <a:lstStyle/>
          <a:p>
            <a:endParaRPr lang="de-DE"/>
          </a:p>
        </p:txBody>
      </p:sp>
      <p:sp>
        <p:nvSpPr>
          <p:cNvPr id="6" name="Textplatzhalter 5">
            <a:extLst>
              <a:ext uri="{FF2B5EF4-FFF2-40B4-BE49-F238E27FC236}">
                <a16:creationId xmlns:a16="http://schemas.microsoft.com/office/drawing/2014/main" id="{3AF06B18-2DBD-2FFD-B337-C2225BDBE706}"/>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0DDF1D80-264A-AF02-5349-8C6D43454621}"/>
              </a:ext>
            </a:extLst>
          </p:cNvPr>
          <p:cNvSpPr>
            <a:spLocks noGrp="1"/>
          </p:cNvSpPr>
          <p:nvPr>
            <p:ph sz="quarter" idx="35"/>
          </p:nvPr>
        </p:nvSpPr>
        <p:spPr/>
        <p:txBody>
          <a:bodyPr/>
          <a:lstStyle/>
          <a:p>
            <a:endParaRPr lang="de-DE"/>
          </a:p>
        </p:txBody>
      </p:sp>
      <p:pic>
        <p:nvPicPr>
          <p:cNvPr id="8" name="video_21">
            <a:hlinkClick r:id="" action="ppaction://media"/>
            <a:extLst>
              <a:ext uri="{FF2B5EF4-FFF2-40B4-BE49-F238E27FC236}">
                <a16:creationId xmlns:a16="http://schemas.microsoft.com/office/drawing/2014/main" id="{9B3F6A22-61D8-732E-8F9A-830BA717FE7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 y="-1"/>
            <a:ext cx="12191999" cy="6857999"/>
          </a:xfrm>
          <a:prstGeom prst="rect">
            <a:avLst/>
          </a:prstGeom>
        </p:spPr>
      </p:pic>
    </p:spTree>
    <p:extLst>
      <p:ext uri="{BB962C8B-B14F-4D97-AF65-F5344CB8AC3E}">
        <p14:creationId xmlns:p14="http://schemas.microsoft.com/office/powerpoint/2010/main" val="4274345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13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8"/>
                                        </p:tgtEl>
                                      </p:cBhvr>
                                    </p:cmd>
                                  </p:childTnLst>
                                </p:cTn>
                              </p:par>
                            </p:childTnLst>
                          </p:cTn>
                        </p:par>
                      </p:childTnLst>
                    </p:cTn>
                  </p:par>
                </p:childTnLst>
              </p:cTn>
              <p:nextCondLst>
                <p:cond evt="onClick" delay="0">
                  <p:tgtEl>
                    <p:spTgt spid="8"/>
                  </p:tgtEl>
                </p:cond>
              </p:nextCondLst>
            </p:seq>
            <p:video>
              <p:cMediaNode vol="80000" mute="1">
                <p:cTn id="12" repeatCount="indefinite" fill="hold" display="0">
                  <p:stCondLst>
                    <p:cond delay="indefinite"/>
                  </p:stCondLst>
                </p:cTn>
                <p:tgtEl>
                  <p:spTgt spid="8"/>
                </p:tgtEl>
              </p:cMediaNode>
            </p:video>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7ECD968-AD47-F5CD-149F-37940F7D4E4D}"/>
              </a:ext>
            </a:extLst>
          </p:cNvPr>
          <p:cNvSpPr>
            <a:spLocks noGrp="1"/>
          </p:cNvSpPr>
          <p:nvPr>
            <p:ph type="title"/>
          </p:nvPr>
        </p:nvSpPr>
        <p:spPr/>
        <p:txBody>
          <a:bodyPr/>
          <a:lstStyle/>
          <a:p>
            <a:r>
              <a:rPr lang="de-DE" dirty="0" err="1"/>
              <a:t>Deictic</a:t>
            </a:r>
            <a:r>
              <a:rPr lang="de-DE" dirty="0"/>
              <a:t> </a:t>
            </a:r>
            <a:r>
              <a:rPr lang="de-DE" dirty="0" err="1"/>
              <a:t>Proxemic</a:t>
            </a:r>
            <a:r>
              <a:rPr lang="de-DE" dirty="0"/>
              <a:t> </a:t>
            </a:r>
            <a:r>
              <a:rPr lang="de-DE" dirty="0" err="1"/>
              <a:t>Behavior</a:t>
            </a:r>
            <a:endParaRPr lang="de-DE" dirty="0"/>
          </a:p>
        </p:txBody>
      </p:sp>
      <p:sp>
        <p:nvSpPr>
          <p:cNvPr id="3" name="Fußzeilenplatzhalter 2">
            <a:extLst>
              <a:ext uri="{FF2B5EF4-FFF2-40B4-BE49-F238E27FC236}">
                <a16:creationId xmlns:a16="http://schemas.microsoft.com/office/drawing/2014/main" id="{2537D21B-D2E5-88C3-6F34-18AC55442646}"/>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44F0F3FA-797E-7646-E86B-1508B297A5B4}"/>
              </a:ext>
            </a:extLst>
          </p:cNvPr>
          <p:cNvSpPr>
            <a:spLocks noGrp="1"/>
          </p:cNvSpPr>
          <p:nvPr>
            <p:ph type="sldNum" sz="quarter" idx="33"/>
          </p:nvPr>
        </p:nvSpPr>
        <p:spPr/>
        <p:txBody>
          <a:bodyPr/>
          <a:lstStyle/>
          <a:p>
            <a:fld id="{BA24374A-C3A8-471A-8837-3FC31668ABE5}" type="slidenum">
              <a:rPr lang="de-DE" smtClean="0"/>
              <a:pPr/>
              <a:t>69</a:t>
            </a:fld>
            <a:endParaRPr lang="de-DE" dirty="0"/>
          </a:p>
        </p:txBody>
      </p:sp>
      <p:sp>
        <p:nvSpPr>
          <p:cNvPr id="5" name="Textplatzhalter 4">
            <a:extLst>
              <a:ext uri="{FF2B5EF4-FFF2-40B4-BE49-F238E27FC236}">
                <a16:creationId xmlns:a16="http://schemas.microsoft.com/office/drawing/2014/main" id="{DF8D8D01-0B05-194A-F5EF-CCCA46E4FFD6}"/>
              </a:ext>
            </a:extLst>
          </p:cNvPr>
          <p:cNvSpPr>
            <a:spLocks noGrp="1"/>
          </p:cNvSpPr>
          <p:nvPr>
            <p:ph type="body" sz="quarter" idx="21"/>
          </p:nvPr>
        </p:nvSpPr>
        <p:spPr/>
        <p:txBody>
          <a:bodyPr/>
          <a:lstStyle/>
          <a:p>
            <a:r>
              <a:rPr lang="de-DE" sz="1400" dirty="0"/>
              <a:t>Interactions in Virtual Spaces</a:t>
            </a:r>
            <a:endParaRPr lang="de-DE" dirty="0"/>
          </a:p>
        </p:txBody>
      </p:sp>
      <p:sp>
        <p:nvSpPr>
          <p:cNvPr id="6" name="Textplatzhalter 5">
            <a:extLst>
              <a:ext uri="{FF2B5EF4-FFF2-40B4-BE49-F238E27FC236}">
                <a16:creationId xmlns:a16="http://schemas.microsoft.com/office/drawing/2014/main" id="{F60B5A9B-C298-1782-13D2-1E32BE4AFDBD}"/>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2E81CAE7-90E2-A6BB-7E71-A014CEBD731B}"/>
              </a:ext>
            </a:extLst>
          </p:cNvPr>
          <p:cNvSpPr>
            <a:spLocks noGrp="1"/>
          </p:cNvSpPr>
          <p:nvPr>
            <p:ph sz="quarter" idx="35"/>
          </p:nvPr>
        </p:nvSpPr>
        <p:spPr/>
        <p:txBody>
          <a:bodyPr/>
          <a:lstStyle/>
          <a:p>
            <a:r>
              <a:rPr lang="de-DE" dirty="0"/>
              <a:t>Sven Mayer, Jens Reinhardt, Robin </a:t>
            </a:r>
            <a:r>
              <a:rPr lang="de-DE" dirty="0" err="1"/>
              <a:t>Schweigert</a:t>
            </a:r>
            <a:r>
              <a:rPr lang="de-DE" dirty="0"/>
              <a:t>, </a:t>
            </a:r>
            <a:r>
              <a:rPr lang="de-DE" dirty="0" err="1"/>
              <a:t>Brighten</a:t>
            </a:r>
            <a:r>
              <a:rPr lang="de-DE" dirty="0"/>
              <a:t> </a:t>
            </a:r>
            <a:r>
              <a:rPr lang="de-DE" dirty="0" err="1"/>
              <a:t>Jelke</a:t>
            </a:r>
            <a:r>
              <a:rPr lang="de-DE" dirty="0"/>
              <a:t>, Valentin Schwind, Katrin Wolf, and Niels Henze. 2020. </a:t>
            </a:r>
            <a:r>
              <a:rPr lang="de-DE" dirty="0" err="1"/>
              <a:t>Improving</a:t>
            </a:r>
            <a:r>
              <a:rPr lang="de-DE" dirty="0"/>
              <a:t> </a:t>
            </a:r>
            <a:r>
              <a:rPr lang="de-DE" dirty="0" err="1"/>
              <a:t>Humans</a:t>
            </a:r>
            <a:r>
              <a:rPr lang="de-DE" dirty="0"/>
              <a:t>' Ability to Interpret </a:t>
            </a:r>
            <a:r>
              <a:rPr lang="de-DE" dirty="0" err="1"/>
              <a:t>Deictic</a:t>
            </a:r>
            <a:r>
              <a:rPr lang="de-DE" dirty="0"/>
              <a:t> </a:t>
            </a:r>
            <a:r>
              <a:rPr lang="de-DE" dirty="0" err="1"/>
              <a:t>Gestures</a:t>
            </a:r>
            <a:r>
              <a:rPr lang="de-DE" dirty="0"/>
              <a:t> in Virtual Reality. In Proceedings </a:t>
            </a:r>
            <a:r>
              <a:rPr lang="de-DE" dirty="0" err="1"/>
              <a:t>of</a:t>
            </a:r>
            <a:r>
              <a:rPr lang="de-DE" dirty="0"/>
              <a:t> </a:t>
            </a:r>
            <a:r>
              <a:rPr lang="de-DE" dirty="0" err="1"/>
              <a:t>the</a:t>
            </a:r>
            <a:r>
              <a:rPr lang="de-DE" dirty="0"/>
              <a:t> 2020 CHI Conference on Human </a:t>
            </a:r>
            <a:r>
              <a:rPr lang="de-DE" dirty="0" err="1"/>
              <a:t>Factors</a:t>
            </a:r>
            <a:r>
              <a:rPr lang="de-DE" dirty="0"/>
              <a:t> in Computing Systems (CHI '20). </a:t>
            </a:r>
            <a:r>
              <a:rPr lang="de-DE" dirty="0" err="1"/>
              <a:t>Association</a:t>
            </a:r>
            <a:r>
              <a:rPr lang="de-DE" dirty="0"/>
              <a:t> </a:t>
            </a:r>
            <a:r>
              <a:rPr lang="de-DE" dirty="0" err="1"/>
              <a:t>for</a:t>
            </a:r>
            <a:r>
              <a:rPr lang="de-DE" dirty="0"/>
              <a:t> Computing Machinery, New York, NY, USA, 1–14. https://doi.org/10.1145/3313831.3376340</a:t>
            </a:r>
          </a:p>
        </p:txBody>
      </p:sp>
      <p:pic>
        <p:nvPicPr>
          <p:cNvPr id="8" name="Picture 5">
            <a:extLst>
              <a:ext uri="{FF2B5EF4-FFF2-40B4-BE49-F238E27FC236}">
                <a16:creationId xmlns:a16="http://schemas.microsoft.com/office/drawing/2014/main" id="{C9EAEB6D-8AF9-CC7C-39F2-FC0D17820D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5324" y="1449388"/>
            <a:ext cx="5841590" cy="4056061"/>
          </a:xfrm>
          <a:prstGeom prst="rect">
            <a:avLst/>
          </a:prstGeom>
        </p:spPr>
      </p:pic>
      <p:pic>
        <p:nvPicPr>
          <p:cNvPr id="9" name="Picture 5">
            <a:extLst>
              <a:ext uri="{FF2B5EF4-FFF2-40B4-BE49-F238E27FC236}">
                <a16:creationId xmlns:a16="http://schemas.microsoft.com/office/drawing/2014/main" id="{E2E72AE1-B5A3-4367-EB0C-0FAB08066511}"/>
              </a:ext>
            </a:extLst>
          </p:cNvPr>
          <p:cNvPicPr>
            <a:picLocks noChangeAspect="1"/>
          </p:cNvPicPr>
          <p:nvPr/>
        </p:nvPicPr>
        <p:blipFill>
          <a:blip r:embed="rId3"/>
          <a:stretch>
            <a:fillRect/>
          </a:stretch>
        </p:blipFill>
        <p:spPr>
          <a:xfrm>
            <a:off x="6810725" y="1485981"/>
            <a:ext cx="4815618" cy="3982873"/>
          </a:xfrm>
          <a:prstGeom prst="rect">
            <a:avLst/>
          </a:prstGeom>
        </p:spPr>
      </p:pic>
    </p:spTree>
    <p:extLst>
      <p:ext uri="{BB962C8B-B14F-4D97-AF65-F5344CB8AC3E}">
        <p14:creationId xmlns:p14="http://schemas.microsoft.com/office/powerpoint/2010/main" val="3437319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EF010D2-BD87-5170-25BA-AE868F9723C3}"/>
              </a:ext>
            </a:extLst>
          </p:cNvPr>
          <p:cNvSpPr>
            <a:spLocks noGrp="1"/>
          </p:cNvSpPr>
          <p:nvPr>
            <p:ph type="title"/>
          </p:nvPr>
        </p:nvSpPr>
        <p:spPr/>
        <p:txBody>
          <a:bodyPr/>
          <a:lstStyle/>
          <a:p>
            <a:endParaRPr lang="de-DE"/>
          </a:p>
        </p:txBody>
      </p:sp>
      <p:sp>
        <p:nvSpPr>
          <p:cNvPr id="3" name="Fußzeilenplatzhalter 2">
            <a:extLst>
              <a:ext uri="{FF2B5EF4-FFF2-40B4-BE49-F238E27FC236}">
                <a16:creationId xmlns:a16="http://schemas.microsoft.com/office/drawing/2014/main" id="{52169A28-D11A-4FF7-3DC7-F632586E6653}"/>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DA7D947E-8CE2-356F-A344-BFF1D59E0E77}"/>
              </a:ext>
            </a:extLst>
          </p:cNvPr>
          <p:cNvSpPr>
            <a:spLocks noGrp="1"/>
          </p:cNvSpPr>
          <p:nvPr>
            <p:ph type="sldNum" sz="quarter" idx="33"/>
          </p:nvPr>
        </p:nvSpPr>
        <p:spPr/>
        <p:txBody>
          <a:bodyPr/>
          <a:lstStyle/>
          <a:p>
            <a:fld id="{BA24374A-C3A8-471A-8837-3FC31668ABE5}" type="slidenum">
              <a:rPr lang="de-DE" smtClean="0"/>
              <a:pPr/>
              <a:t>70</a:t>
            </a:fld>
            <a:endParaRPr lang="de-DE" dirty="0"/>
          </a:p>
        </p:txBody>
      </p:sp>
      <p:sp>
        <p:nvSpPr>
          <p:cNvPr id="5" name="Textplatzhalter 4">
            <a:extLst>
              <a:ext uri="{FF2B5EF4-FFF2-40B4-BE49-F238E27FC236}">
                <a16:creationId xmlns:a16="http://schemas.microsoft.com/office/drawing/2014/main" id="{B8D44669-9ABD-8D86-2B68-8D0213E8A9AF}"/>
              </a:ext>
            </a:extLst>
          </p:cNvPr>
          <p:cNvSpPr>
            <a:spLocks noGrp="1"/>
          </p:cNvSpPr>
          <p:nvPr>
            <p:ph type="body" sz="quarter" idx="21"/>
          </p:nvPr>
        </p:nvSpPr>
        <p:spPr/>
        <p:txBody>
          <a:bodyPr/>
          <a:lstStyle/>
          <a:p>
            <a:endParaRPr lang="de-DE"/>
          </a:p>
        </p:txBody>
      </p:sp>
      <p:sp>
        <p:nvSpPr>
          <p:cNvPr id="6" name="Textplatzhalter 5">
            <a:extLst>
              <a:ext uri="{FF2B5EF4-FFF2-40B4-BE49-F238E27FC236}">
                <a16:creationId xmlns:a16="http://schemas.microsoft.com/office/drawing/2014/main" id="{5D8E304E-7A84-30AD-7A76-97C9ED6CF506}"/>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83BC9B17-63B3-DBA5-9BE6-5566FB54E61C}"/>
              </a:ext>
            </a:extLst>
          </p:cNvPr>
          <p:cNvSpPr>
            <a:spLocks noGrp="1"/>
          </p:cNvSpPr>
          <p:nvPr>
            <p:ph sz="quarter" idx="35"/>
          </p:nvPr>
        </p:nvSpPr>
        <p:spPr/>
        <p:txBody>
          <a:bodyPr/>
          <a:lstStyle/>
          <a:p>
            <a:endParaRPr lang="de-DE"/>
          </a:p>
        </p:txBody>
      </p:sp>
      <p:pic>
        <p:nvPicPr>
          <p:cNvPr id="8" name="clip_30sec_FHD_2" descr="clip_30sec_FHD_2">
            <a:hlinkClick r:id="" action="ppaction://media"/>
            <a:extLst>
              <a:ext uri="{FF2B5EF4-FFF2-40B4-BE49-F238E27FC236}">
                <a16:creationId xmlns:a16="http://schemas.microsoft.com/office/drawing/2014/main" id="{FF479DC9-D938-3D9C-6296-833C934CD00C}"/>
              </a:ext>
            </a:extLst>
          </p:cNvPr>
          <p:cNvPicPr>
            <a:picLocks noChangeAspect="1"/>
          </p:cNvPicPr>
          <p:nvPr>
            <a:videoFile r:link="rId1"/>
            <p:extLst>
              <p:ext uri="{DAA4B4D4-6D71-4841-9C94-3DE7FCFB9230}">
                <p14:media xmlns:p14="http://schemas.microsoft.com/office/powerpoint/2010/main" r:embed="rId2">
                  <p14:trim st="4244.1675" end="3386.492"/>
                </p14:media>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139994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407"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8"/>
                                        </p:tgtEl>
                                      </p:cBhvr>
                                    </p:cmd>
                                  </p:childTnLst>
                                </p:cTn>
                              </p:par>
                            </p:childTnLst>
                          </p:cTn>
                        </p:par>
                      </p:childTnLst>
                    </p:cTn>
                  </p:par>
                </p:childTnLst>
              </p:cTn>
              <p:nextCondLst>
                <p:cond evt="onClick" delay="0">
                  <p:tgtEl>
                    <p:spTgt spid="8"/>
                  </p:tgtEl>
                </p:cond>
              </p:nextCondLst>
            </p:seq>
            <p:video>
              <p:cMediaNode vol="80000" mute="1">
                <p:cTn id="12" repeatCount="indefinite" fill="hold" display="0">
                  <p:stCondLst>
                    <p:cond delay="indefinite"/>
                  </p:stCondLst>
                </p:cTn>
                <p:tgtEl>
                  <p:spTgt spid="8"/>
                </p:tgtEl>
              </p:cMediaNode>
            </p:video>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75A1C43-3E3E-DD8B-5524-F4336A762D86}"/>
              </a:ext>
            </a:extLst>
          </p:cNvPr>
          <p:cNvSpPr>
            <a:spLocks noGrp="1"/>
          </p:cNvSpPr>
          <p:nvPr>
            <p:ph type="title"/>
          </p:nvPr>
        </p:nvSpPr>
        <p:spPr/>
        <p:txBody>
          <a:bodyPr/>
          <a:lstStyle/>
          <a:p>
            <a:r>
              <a:rPr lang="en-US" dirty="0"/>
              <a:t>Correction Model</a:t>
            </a:r>
            <a:endParaRPr lang="de-DE" dirty="0"/>
          </a:p>
        </p:txBody>
      </p:sp>
      <p:sp>
        <p:nvSpPr>
          <p:cNvPr id="3" name="Fußzeilenplatzhalter 2">
            <a:extLst>
              <a:ext uri="{FF2B5EF4-FFF2-40B4-BE49-F238E27FC236}">
                <a16:creationId xmlns:a16="http://schemas.microsoft.com/office/drawing/2014/main" id="{8565C5E8-480F-BCBC-9208-F72DEF982C27}"/>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2C10DB9B-0A7E-D451-B53F-9F85A6640BAE}"/>
              </a:ext>
            </a:extLst>
          </p:cNvPr>
          <p:cNvSpPr>
            <a:spLocks noGrp="1"/>
          </p:cNvSpPr>
          <p:nvPr>
            <p:ph type="sldNum" sz="quarter" idx="33"/>
          </p:nvPr>
        </p:nvSpPr>
        <p:spPr/>
        <p:txBody>
          <a:bodyPr/>
          <a:lstStyle/>
          <a:p>
            <a:fld id="{BA24374A-C3A8-471A-8837-3FC31668ABE5}" type="slidenum">
              <a:rPr lang="de-DE" smtClean="0"/>
              <a:pPr/>
              <a:t>71</a:t>
            </a:fld>
            <a:endParaRPr lang="de-DE" dirty="0"/>
          </a:p>
        </p:txBody>
      </p:sp>
      <p:sp>
        <p:nvSpPr>
          <p:cNvPr id="5" name="Textplatzhalter 4">
            <a:extLst>
              <a:ext uri="{FF2B5EF4-FFF2-40B4-BE49-F238E27FC236}">
                <a16:creationId xmlns:a16="http://schemas.microsoft.com/office/drawing/2014/main" id="{1AEA892D-A7A1-4005-472A-6AB4F623A054}"/>
              </a:ext>
            </a:extLst>
          </p:cNvPr>
          <p:cNvSpPr>
            <a:spLocks noGrp="1"/>
          </p:cNvSpPr>
          <p:nvPr>
            <p:ph type="body" sz="quarter" idx="21"/>
          </p:nvPr>
        </p:nvSpPr>
        <p:spPr/>
        <p:txBody>
          <a:bodyPr/>
          <a:lstStyle/>
          <a:p>
            <a:r>
              <a:rPr lang="de-DE" sz="1400" dirty="0"/>
              <a:t>Interactions in Virtual Spaces</a:t>
            </a:r>
            <a:endParaRPr lang="de-DE" dirty="0"/>
          </a:p>
        </p:txBody>
      </p:sp>
      <p:sp>
        <p:nvSpPr>
          <p:cNvPr id="6" name="Textplatzhalter 5">
            <a:extLst>
              <a:ext uri="{FF2B5EF4-FFF2-40B4-BE49-F238E27FC236}">
                <a16:creationId xmlns:a16="http://schemas.microsoft.com/office/drawing/2014/main" id="{51051D88-8827-0985-4537-8BF18103FCA3}"/>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91F3FBD0-15F6-43CA-05BE-E8D95596C6BE}"/>
              </a:ext>
            </a:extLst>
          </p:cNvPr>
          <p:cNvSpPr>
            <a:spLocks noGrp="1"/>
          </p:cNvSpPr>
          <p:nvPr>
            <p:ph sz="quarter" idx="35"/>
          </p:nvPr>
        </p:nvSpPr>
        <p:spPr/>
        <p:txBody>
          <a:bodyPr/>
          <a:lstStyle/>
          <a:p>
            <a:r>
              <a:rPr lang="de-DE" dirty="0"/>
              <a:t>Sven Mayer, Jens Reinhardt, Robin </a:t>
            </a:r>
            <a:r>
              <a:rPr lang="de-DE" dirty="0" err="1"/>
              <a:t>Schweigert</a:t>
            </a:r>
            <a:r>
              <a:rPr lang="de-DE" dirty="0"/>
              <a:t>, </a:t>
            </a:r>
            <a:r>
              <a:rPr lang="de-DE" dirty="0" err="1"/>
              <a:t>Brighten</a:t>
            </a:r>
            <a:r>
              <a:rPr lang="de-DE" dirty="0"/>
              <a:t> </a:t>
            </a:r>
            <a:r>
              <a:rPr lang="de-DE" dirty="0" err="1"/>
              <a:t>Jelke</a:t>
            </a:r>
            <a:r>
              <a:rPr lang="de-DE" dirty="0"/>
              <a:t>, Valentin Schwind, Katrin Wolf, and Niels Henze. 2020. </a:t>
            </a:r>
            <a:r>
              <a:rPr lang="de-DE" dirty="0" err="1"/>
              <a:t>Improving</a:t>
            </a:r>
            <a:r>
              <a:rPr lang="de-DE" dirty="0"/>
              <a:t> </a:t>
            </a:r>
            <a:r>
              <a:rPr lang="de-DE" dirty="0" err="1"/>
              <a:t>Humans</a:t>
            </a:r>
            <a:r>
              <a:rPr lang="de-DE" dirty="0"/>
              <a:t>' Ability to Interpret </a:t>
            </a:r>
            <a:r>
              <a:rPr lang="de-DE" dirty="0" err="1"/>
              <a:t>Deictic</a:t>
            </a:r>
            <a:r>
              <a:rPr lang="de-DE" dirty="0"/>
              <a:t> </a:t>
            </a:r>
            <a:r>
              <a:rPr lang="de-DE" dirty="0" err="1"/>
              <a:t>Gestures</a:t>
            </a:r>
            <a:r>
              <a:rPr lang="de-DE" dirty="0"/>
              <a:t> in Virtual Reality. In Proceedings </a:t>
            </a:r>
            <a:r>
              <a:rPr lang="de-DE" dirty="0" err="1"/>
              <a:t>of</a:t>
            </a:r>
            <a:r>
              <a:rPr lang="de-DE" dirty="0"/>
              <a:t> </a:t>
            </a:r>
            <a:r>
              <a:rPr lang="de-DE" dirty="0" err="1"/>
              <a:t>the</a:t>
            </a:r>
            <a:r>
              <a:rPr lang="de-DE" dirty="0"/>
              <a:t> 2020 CHI Conference on Human </a:t>
            </a:r>
            <a:r>
              <a:rPr lang="de-DE" dirty="0" err="1"/>
              <a:t>Factors</a:t>
            </a:r>
            <a:r>
              <a:rPr lang="de-DE" dirty="0"/>
              <a:t> in Computing Systems (CHI '20). </a:t>
            </a:r>
            <a:r>
              <a:rPr lang="de-DE" dirty="0" err="1"/>
              <a:t>Association</a:t>
            </a:r>
            <a:r>
              <a:rPr lang="de-DE" dirty="0"/>
              <a:t> </a:t>
            </a:r>
            <a:r>
              <a:rPr lang="de-DE" dirty="0" err="1"/>
              <a:t>for</a:t>
            </a:r>
            <a:r>
              <a:rPr lang="de-DE" dirty="0"/>
              <a:t> Computing Machinery, New York, NY, USA, 1–14. https://doi.org/10.1145/3313831.3376340</a:t>
            </a:r>
          </a:p>
        </p:txBody>
      </p:sp>
      <p:pic>
        <p:nvPicPr>
          <p:cNvPr id="8" name="Picture 5">
            <a:extLst>
              <a:ext uri="{FF2B5EF4-FFF2-40B4-BE49-F238E27FC236}">
                <a16:creationId xmlns:a16="http://schemas.microsoft.com/office/drawing/2014/main" id="{71E2BA2E-1883-742E-FE8C-FB68AC48F30D}"/>
              </a:ext>
            </a:extLst>
          </p:cNvPr>
          <p:cNvPicPr>
            <a:picLocks noChangeAspect="1"/>
          </p:cNvPicPr>
          <p:nvPr/>
        </p:nvPicPr>
        <p:blipFill>
          <a:blip r:embed="rId2"/>
          <a:stretch>
            <a:fillRect/>
          </a:stretch>
        </p:blipFill>
        <p:spPr>
          <a:xfrm>
            <a:off x="5376158" y="1621907"/>
            <a:ext cx="5100259" cy="1100664"/>
          </a:xfrm>
          <a:prstGeom prst="rect">
            <a:avLst/>
          </a:prstGeom>
        </p:spPr>
      </p:pic>
      <p:pic>
        <p:nvPicPr>
          <p:cNvPr id="9" name="Picture 6" descr="A picture containing clock&#10;&#10;Description automatically generated">
            <a:extLst>
              <a:ext uri="{FF2B5EF4-FFF2-40B4-BE49-F238E27FC236}">
                <a16:creationId xmlns:a16="http://schemas.microsoft.com/office/drawing/2014/main" id="{FE70F466-CDE8-CC4F-A853-FB65BA3135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10394" y="2994973"/>
            <a:ext cx="4963880" cy="2321815"/>
          </a:xfrm>
          <a:prstGeom prst="rect">
            <a:avLst/>
          </a:prstGeom>
        </p:spPr>
      </p:pic>
      <p:sp>
        <p:nvSpPr>
          <p:cNvPr id="10" name="Rectangle: Rounded Corners 9">
            <a:extLst>
              <a:ext uri="{FF2B5EF4-FFF2-40B4-BE49-F238E27FC236}">
                <a16:creationId xmlns:a16="http://schemas.microsoft.com/office/drawing/2014/main" id="{8B52BE81-12B2-F207-B33D-C8C9649AAA16}"/>
              </a:ext>
            </a:extLst>
          </p:cNvPr>
          <p:cNvSpPr/>
          <p:nvPr/>
        </p:nvSpPr>
        <p:spPr>
          <a:xfrm>
            <a:off x="9551195" y="4393764"/>
            <a:ext cx="2468558" cy="391329"/>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1600" dirty="0">
                <a:solidFill>
                  <a:sysClr val="windowText" lastClr="000000"/>
                </a:solidFill>
              </a:rPr>
              <a:t>22.9% more accuracy</a:t>
            </a:r>
          </a:p>
        </p:txBody>
      </p:sp>
      <p:pic>
        <p:nvPicPr>
          <p:cNvPr id="11" name="Grafik 10">
            <a:extLst>
              <a:ext uri="{FF2B5EF4-FFF2-40B4-BE49-F238E27FC236}">
                <a16:creationId xmlns:a16="http://schemas.microsoft.com/office/drawing/2014/main" id="{2A6E327D-D430-1B94-BF93-2BEEE4993937}"/>
              </a:ext>
            </a:extLst>
          </p:cNvPr>
          <p:cNvPicPr>
            <a:picLocks noChangeAspect="1"/>
          </p:cNvPicPr>
          <p:nvPr/>
        </p:nvPicPr>
        <p:blipFill>
          <a:blip r:embed="rId4"/>
          <a:stretch>
            <a:fillRect/>
          </a:stretch>
        </p:blipFill>
        <p:spPr>
          <a:xfrm>
            <a:off x="695325" y="2871425"/>
            <a:ext cx="3660576" cy="2234829"/>
          </a:xfrm>
          <a:prstGeom prst="rect">
            <a:avLst/>
          </a:prstGeom>
        </p:spPr>
      </p:pic>
      <p:sp>
        <p:nvSpPr>
          <p:cNvPr id="12" name="Rectangle: Rounded Corners 9">
            <a:extLst>
              <a:ext uri="{FF2B5EF4-FFF2-40B4-BE49-F238E27FC236}">
                <a16:creationId xmlns:a16="http://schemas.microsoft.com/office/drawing/2014/main" id="{0E71CF9F-1C16-FCF5-3E44-B4474C60F14F}"/>
              </a:ext>
            </a:extLst>
          </p:cNvPr>
          <p:cNvSpPr/>
          <p:nvPr/>
        </p:nvSpPr>
        <p:spPr>
          <a:xfrm>
            <a:off x="322514" y="2603644"/>
            <a:ext cx="3590423" cy="391329"/>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1600" dirty="0">
                <a:solidFill>
                  <a:sysClr val="windowText" lastClr="000000"/>
                </a:solidFill>
              </a:rPr>
              <a:t>VR Manipulation for observer only!</a:t>
            </a:r>
          </a:p>
        </p:txBody>
      </p:sp>
    </p:spTree>
    <p:extLst>
      <p:ext uri="{BB962C8B-B14F-4D97-AF65-F5344CB8AC3E}">
        <p14:creationId xmlns:p14="http://schemas.microsoft.com/office/powerpoint/2010/main" val="288229171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98304DC-540F-0F77-4E43-843091F8D9BA}"/>
              </a:ext>
            </a:extLst>
          </p:cNvPr>
          <p:cNvSpPr>
            <a:spLocks noGrp="1"/>
          </p:cNvSpPr>
          <p:nvPr>
            <p:ph type="title"/>
          </p:nvPr>
        </p:nvSpPr>
        <p:spPr/>
        <p:txBody>
          <a:bodyPr/>
          <a:lstStyle/>
          <a:p>
            <a:r>
              <a:rPr lang="de-DE"/>
              <a:t>Interpersonal Distance</a:t>
            </a:r>
          </a:p>
        </p:txBody>
      </p:sp>
      <p:sp>
        <p:nvSpPr>
          <p:cNvPr id="3" name="Fußzeilenplatzhalter 2">
            <a:extLst>
              <a:ext uri="{FF2B5EF4-FFF2-40B4-BE49-F238E27FC236}">
                <a16:creationId xmlns:a16="http://schemas.microsoft.com/office/drawing/2014/main" id="{9CA3916E-7941-8282-0DA4-01A9000D8142}"/>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8E0EEB8D-0378-FBFC-CDA3-E5AE07BAFE1B}"/>
              </a:ext>
            </a:extLst>
          </p:cNvPr>
          <p:cNvSpPr>
            <a:spLocks noGrp="1"/>
          </p:cNvSpPr>
          <p:nvPr>
            <p:ph type="sldNum" sz="quarter" idx="33"/>
          </p:nvPr>
        </p:nvSpPr>
        <p:spPr/>
        <p:txBody>
          <a:bodyPr/>
          <a:lstStyle/>
          <a:p>
            <a:fld id="{BA24374A-C3A8-471A-8837-3FC31668ABE5}" type="slidenum">
              <a:rPr lang="de-DE" smtClean="0"/>
              <a:pPr/>
              <a:t>72</a:t>
            </a:fld>
            <a:endParaRPr lang="de-DE" dirty="0"/>
          </a:p>
        </p:txBody>
      </p:sp>
      <p:sp>
        <p:nvSpPr>
          <p:cNvPr id="5" name="Textplatzhalter 4">
            <a:extLst>
              <a:ext uri="{FF2B5EF4-FFF2-40B4-BE49-F238E27FC236}">
                <a16:creationId xmlns:a16="http://schemas.microsoft.com/office/drawing/2014/main" id="{2F1858DA-9274-220A-0B71-C601D11EC493}"/>
              </a:ext>
            </a:extLst>
          </p:cNvPr>
          <p:cNvSpPr>
            <a:spLocks noGrp="1"/>
          </p:cNvSpPr>
          <p:nvPr>
            <p:ph type="body" sz="quarter" idx="21"/>
          </p:nvPr>
        </p:nvSpPr>
        <p:spPr/>
        <p:txBody>
          <a:bodyPr/>
          <a:lstStyle/>
          <a:p>
            <a:r>
              <a:rPr lang="de-DE" sz="1400" dirty="0"/>
              <a:t>Interactions in Virtual Spaces</a:t>
            </a:r>
            <a:endParaRPr lang="de-DE" dirty="0"/>
          </a:p>
        </p:txBody>
      </p:sp>
      <p:sp>
        <p:nvSpPr>
          <p:cNvPr id="6" name="Textplatzhalter 5">
            <a:extLst>
              <a:ext uri="{FF2B5EF4-FFF2-40B4-BE49-F238E27FC236}">
                <a16:creationId xmlns:a16="http://schemas.microsoft.com/office/drawing/2014/main" id="{AA56B399-E97E-1F11-4D1F-DC84E92163E0}"/>
              </a:ext>
            </a:extLst>
          </p:cNvPr>
          <p:cNvSpPr>
            <a:spLocks noGrp="1"/>
          </p:cNvSpPr>
          <p:nvPr>
            <p:ph type="body" sz="quarter" idx="34"/>
          </p:nvPr>
        </p:nvSpPr>
        <p:spPr/>
        <p:txBody>
          <a:bodyPr/>
          <a:lstStyle/>
          <a:p>
            <a:r>
              <a:rPr lang="en-US" dirty="0"/>
              <a:t>Humans increase their interpersonal distance in VR </a:t>
            </a:r>
          </a:p>
          <a:p>
            <a:pPr lvl="1"/>
            <a:r>
              <a:rPr lang="en-US" dirty="0"/>
              <a:t>Halls Proxemics are not longer valid in VR</a:t>
            </a:r>
          </a:p>
          <a:p>
            <a:r>
              <a:rPr lang="en-US" dirty="0"/>
              <a:t>Reason yet unknown (fear of colliding, odd-looking avatars,…)</a:t>
            </a:r>
          </a:p>
          <a:p>
            <a:endParaRPr lang="de-DE" dirty="0"/>
          </a:p>
        </p:txBody>
      </p:sp>
      <p:sp>
        <p:nvSpPr>
          <p:cNvPr id="7" name="Inhaltsplatzhalter 6">
            <a:extLst>
              <a:ext uri="{FF2B5EF4-FFF2-40B4-BE49-F238E27FC236}">
                <a16:creationId xmlns:a16="http://schemas.microsoft.com/office/drawing/2014/main" id="{3F502339-1FBD-D89E-5589-B5668BA0839B}"/>
              </a:ext>
            </a:extLst>
          </p:cNvPr>
          <p:cNvSpPr>
            <a:spLocks noGrp="1"/>
          </p:cNvSpPr>
          <p:nvPr>
            <p:ph sz="quarter" idx="35"/>
          </p:nvPr>
        </p:nvSpPr>
        <p:spPr/>
        <p:txBody>
          <a:bodyPr/>
          <a:lstStyle/>
          <a:p>
            <a:r>
              <a:rPr lang="en-US" dirty="0"/>
              <a:t>R. </a:t>
            </a:r>
            <a:r>
              <a:rPr lang="en-US" dirty="0" err="1"/>
              <a:t>Rzayev</a:t>
            </a:r>
            <a:r>
              <a:rPr lang="en-US" dirty="0"/>
              <a:t>, F. </a:t>
            </a:r>
            <a:r>
              <a:rPr lang="en-US" dirty="0" err="1"/>
              <a:t>Habler</a:t>
            </a:r>
            <a:r>
              <a:rPr lang="en-US" dirty="0"/>
              <a:t>, P. </a:t>
            </a:r>
            <a:r>
              <a:rPr lang="en-US" dirty="0" err="1"/>
              <a:t>Ugnivenko</a:t>
            </a:r>
            <a:r>
              <a:rPr lang="en-US" dirty="0"/>
              <a:t>, N. Henze, and V. Schwind. 2017. “It’s Not Always Better When We’re Together: Effects of Being Accompanied in Virtual Reality” Submitted to CHI ‘20</a:t>
            </a:r>
          </a:p>
        </p:txBody>
      </p:sp>
      <p:pic>
        <p:nvPicPr>
          <p:cNvPr id="8" name="Inhaltsplatzhalter 11">
            <a:extLst>
              <a:ext uri="{FF2B5EF4-FFF2-40B4-BE49-F238E27FC236}">
                <a16:creationId xmlns:a16="http://schemas.microsoft.com/office/drawing/2014/main" id="{DB6083C2-880E-96D0-D4D6-F034E5116627}"/>
              </a:ext>
            </a:extLst>
          </p:cNvPr>
          <p:cNvPicPr>
            <a:picLocks noChangeAspect="1"/>
          </p:cNvPicPr>
          <p:nvPr/>
        </p:nvPicPr>
        <p:blipFill>
          <a:blip r:embed="rId2"/>
          <a:stretch>
            <a:fillRect/>
          </a:stretch>
        </p:blipFill>
        <p:spPr>
          <a:xfrm>
            <a:off x="3975128" y="2952332"/>
            <a:ext cx="4246916" cy="2908574"/>
          </a:xfrm>
          <a:prstGeom prst="rect">
            <a:avLst/>
          </a:prstGeom>
        </p:spPr>
      </p:pic>
      <p:pic>
        <p:nvPicPr>
          <p:cNvPr id="9" name="Grafik 8">
            <a:extLst>
              <a:ext uri="{FF2B5EF4-FFF2-40B4-BE49-F238E27FC236}">
                <a16:creationId xmlns:a16="http://schemas.microsoft.com/office/drawing/2014/main" id="{B0518F9A-6F18-2E1A-88D6-E111ADFFFF19}"/>
              </a:ext>
            </a:extLst>
          </p:cNvPr>
          <p:cNvPicPr>
            <a:picLocks noChangeAspect="1"/>
          </p:cNvPicPr>
          <p:nvPr/>
        </p:nvPicPr>
        <p:blipFill rotWithShape="1">
          <a:blip r:embed="rId3"/>
          <a:srcRect r="50548"/>
          <a:stretch/>
        </p:blipFill>
        <p:spPr>
          <a:xfrm>
            <a:off x="8558325" y="3119127"/>
            <a:ext cx="2965383" cy="2574982"/>
          </a:xfrm>
          <a:prstGeom prst="rect">
            <a:avLst/>
          </a:prstGeom>
        </p:spPr>
      </p:pic>
      <p:pic>
        <p:nvPicPr>
          <p:cNvPr id="10" name="Grafik 9">
            <a:extLst>
              <a:ext uri="{FF2B5EF4-FFF2-40B4-BE49-F238E27FC236}">
                <a16:creationId xmlns:a16="http://schemas.microsoft.com/office/drawing/2014/main" id="{90DA6A3D-4F1B-95EB-0AA9-26F223D3E03B}"/>
              </a:ext>
            </a:extLst>
          </p:cNvPr>
          <p:cNvPicPr>
            <a:picLocks noChangeAspect="1"/>
          </p:cNvPicPr>
          <p:nvPr/>
        </p:nvPicPr>
        <p:blipFill>
          <a:blip r:embed="rId4"/>
          <a:stretch>
            <a:fillRect/>
          </a:stretch>
        </p:blipFill>
        <p:spPr>
          <a:xfrm>
            <a:off x="668291" y="3119127"/>
            <a:ext cx="2938348" cy="2562989"/>
          </a:xfrm>
          <a:prstGeom prst="rect">
            <a:avLst/>
          </a:prstGeom>
        </p:spPr>
      </p:pic>
    </p:spTree>
    <p:extLst>
      <p:ext uri="{BB962C8B-B14F-4D97-AF65-F5344CB8AC3E}">
        <p14:creationId xmlns:p14="http://schemas.microsoft.com/office/powerpoint/2010/main" val="93826421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2A16A31-ABA4-4579-A8F5-989C0108CAE2}"/>
              </a:ext>
            </a:extLst>
          </p:cNvPr>
          <p:cNvSpPr>
            <a:spLocks noGrp="1"/>
          </p:cNvSpPr>
          <p:nvPr>
            <p:ph type="title"/>
          </p:nvPr>
        </p:nvSpPr>
        <p:spPr/>
        <p:txBody>
          <a:bodyPr/>
          <a:lstStyle/>
          <a:p>
            <a:r>
              <a:rPr lang="de-DE" dirty="0"/>
              <a:t>Avatars</a:t>
            </a:r>
          </a:p>
        </p:txBody>
      </p:sp>
      <p:sp>
        <p:nvSpPr>
          <p:cNvPr id="3" name="Fußzeilenplatzhalter 2">
            <a:extLst>
              <a:ext uri="{FF2B5EF4-FFF2-40B4-BE49-F238E27FC236}">
                <a16:creationId xmlns:a16="http://schemas.microsoft.com/office/drawing/2014/main" id="{5CD20AC7-DFB2-4FEC-C255-AEB943AF1AA0}"/>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78D31A14-39E4-EC92-4240-CE8366CDAADD}"/>
              </a:ext>
            </a:extLst>
          </p:cNvPr>
          <p:cNvSpPr>
            <a:spLocks noGrp="1"/>
          </p:cNvSpPr>
          <p:nvPr>
            <p:ph type="sldNum" sz="quarter" idx="33"/>
          </p:nvPr>
        </p:nvSpPr>
        <p:spPr/>
        <p:txBody>
          <a:bodyPr/>
          <a:lstStyle/>
          <a:p>
            <a:fld id="{BA24374A-C3A8-471A-8837-3FC31668ABE5}" type="slidenum">
              <a:rPr lang="de-DE" smtClean="0"/>
              <a:pPr/>
              <a:t>73</a:t>
            </a:fld>
            <a:endParaRPr lang="de-DE" dirty="0"/>
          </a:p>
        </p:txBody>
      </p:sp>
      <p:sp>
        <p:nvSpPr>
          <p:cNvPr id="5" name="Textplatzhalter 4">
            <a:extLst>
              <a:ext uri="{FF2B5EF4-FFF2-40B4-BE49-F238E27FC236}">
                <a16:creationId xmlns:a16="http://schemas.microsoft.com/office/drawing/2014/main" id="{CE7E8B8E-F112-6970-2171-6B85F86C8B8D}"/>
              </a:ext>
            </a:extLst>
          </p:cNvPr>
          <p:cNvSpPr>
            <a:spLocks noGrp="1"/>
          </p:cNvSpPr>
          <p:nvPr>
            <p:ph type="body" sz="quarter" idx="21"/>
          </p:nvPr>
        </p:nvSpPr>
        <p:spPr/>
        <p:txBody>
          <a:bodyPr/>
          <a:lstStyle/>
          <a:p>
            <a:r>
              <a:rPr lang="de-DE" sz="1400" dirty="0"/>
              <a:t>Interactions in Virtual Spaces</a:t>
            </a:r>
            <a:endParaRPr lang="de-DE" dirty="0"/>
          </a:p>
        </p:txBody>
      </p:sp>
      <p:sp>
        <p:nvSpPr>
          <p:cNvPr id="6" name="Textplatzhalter 5">
            <a:extLst>
              <a:ext uri="{FF2B5EF4-FFF2-40B4-BE49-F238E27FC236}">
                <a16:creationId xmlns:a16="http://schemas.microsoft.com/office/drawing/2014/main" id="{60E82B71-F9D6-F575-266F-A7D170C3278D}"/>
              </a:ext>
            </a:extLst>
          </p:cNvPr>
          <p:cNvSpPr>
            <a:spLocks noGrp="1"/>
          </p:cNvSpPr>
          <p:nvPr>
            <p:ph type="body" sz="quarter" idx="34"/>
          </p:nvPr>
        </p:nvSpPr>
        <p:spPr/>
        <p:txBody>
          <a:bodyPr/>
          <a:lstStyle/>
          <a:p>
            <a:r>
              <a:rPr lang="de-DE" b="1" dirty="0">
                <a:solidFill>
                  <a:schemeClr val="accent1"/>
                </a:solidFill>
              </a:rPr>
              <a:t>Avatars in virtual </a:t>
            </a:r>
            <a:r>
              <a:rPr lang="de-DE" b="1" dirty="0" err="1">
                <a:solidFill>
                  <a:schemeClr val="accent1"/>
                </a:solidFill>
              </a:rPr>
              <a:t>reality</a:t>
            </a:r>
            <a:r>
              <a:rPr lang="de-DE" dirty="0"/>
              <a:t> </a:t>
            </a:r>
            <a:r>
              <a:rPr lang="de-DE" dirty="0" err="1"/>
              <a:t>can</a:t>
            </a:r>
            <a:r>
              <a:rPr lang="de-DE" dirty="0"/>
              <a:t> </a:t>
            </a:r>
            <a:r>
              <a:rPr lang="de-DE" dirty="0" err="1"/>
              <a:t>manipulate</a:t>
            </a:r>
            <a:r>
              <a:rPr lang="de-DE" dirty="0"/>
              <a:t> </a:t>
            </a:r>
            <a:r>
              <a:rPr lang="de-DE" dirty="0" err="1"/>
              <a:t>the</a:t>
            </a:r>
            <a:r>
              <a:rPr lang="de-DE" dirty="0"/>
              <a:t> </a:t>
            </a:r>
            <a:r>
              <a:rPr lang="de-DE" dirty="0" err="1"/>
              <a:t>way</a:t>
            </a:r>
            <a:r>
              <a:rPr lang="de-DE" dirty="0"/>
              <a:t> </a:t>
            </a:r>
            <a:r>
              <a:rPr lang="de-DE" dirty="0" err="1"/>
              <a:t>how</a:t>
            </a:r>
            <a:r>
              <a:rPr lang="de-DE" dirty="0"/>
              <a:t> </a:t>
            </a:r>
            <a:r>
              <a:rPr lang="de-DE" dirty="0" err="1"/>
              <a:t>we</a:t>
            </a:r>
            <a:r>
              <a:rPr lang="de-DE" dirty="0"/>
              <a:t> perform </a:t>
            </a:r>
            <a:r>
              <a:rPr lang="de-DE" b="1" dirty="0" err="1">
                <a:solidFill>
                  <a:schemeClr val="accent1"/>
                </a:solidFill>
              </a:rPr>
              <a:t>communication</a:t>
            </a:r>
            <a:endParaRPr lang="de-DE" b="1" dirty="0">
              <a:solidFill>
                <a:schemeClr val="accent1"/>
              </a:solidFill>
            </a:endParaRPr>
          </a:p>
          <a:p>
            <a:pPr lvl="1"/>
            <a:r>
              <a:rPr lang="de-DE" dirty="0" err="1"/>
              <a:t>Observations</a:t>
            </a:r>
            <a:r>
              <a:rPr lang="de-DE" dirty="0"/>
              <a:t> </a:t>
            </a:r>
            <a:r>
              <a:rPr lang="de-DE" dirty="0" err="1"/>
              <a:t>known</a:t>
            </a:r>
            <a:r>
              <a:rPr lang="de-DE" dirty="0"/>
              <a:t> </a:t>
            </a:r>
            <a:r>
              <a:rPr lang="de-DE" dirty="0" err="1"/>
              <a:t>from</a:t>
            </a:r>
            <a:r>
              <a:rPr lang="de-DE" dirty="0"/>
              <a:t> </a:t>
            </a:r>
            <a:r>
              <a:rPr lang="de-DE" dirty="0" err="1"/>
              <a:t>the</a:t>
            </a:r>
            <a:r>
              <a:rPr lang="de-DE" dirty="0"/>
              <a:t> real </a:t>
            </a:r>
            <a:r>
              <a:rPr lang="de-DE" dirty="0" err="1"/>
              <a:t>world</a:t>
            </a:r>
            <a:r>
              <a:rPr lang="de-DE" dirty="0"/>
              <a:t> </a:t>
            </a:r>
            <a:r>
              <a:rPr lang="de-DE" dirty="0" err="1"/>
              <a:t>cannot</a:t>
            </a:r>
            <a:r>
              <a:rPr lang="de-DE" dirty="0"/>
              <a:t> </a:t>
            </a:r>
            <a:r>
              <a:rPr lang="de-DE" dirty="0" err="1"/>
              <a:t>be</a:t>
            </a:r>
            <a:r>
              <a:rPr lang="de-DE" dirty="0"/>
              <a:t> </a:t>
            </a:r>
            <a:r>
              <a:rPr lang="de-DE" dirty="0" err="1"/>
              <a:t>transferred</a:t>
            </a:r>
            <a:r>
              <a:rPr lang="de-DE" dirty="0"/>
              <a:t> 1:1</a:t>
            </a:r>
          </a:p>
          <a:p>
            <a:pPr lvl="1"/>
            <a:r>
              <a:rPr lang="de-DE" dirty="0" err="1"/>
              <a:t>Proxemics</a:t>
            </a:r>
            <a:r>
              <a:rPr lang="de-DE" dirty="0"/>
              <a:t> </a:t>
            </a:r>
            <a:r>
              <a:rPr lang="de-DE" dirty="0" err="1"/>
              <a:t>must</a:t>
            </a:r>
            <a:r>
              <a:rPr lang="de-DE" dirty="0"/>
              <a:t> </a:t>
            </a:r>
            <a:r>
              <a:rPr lang="de-DE" dirty="0" err="1"/>
              <a:t>be</a:t>
            </a:r>
            <a:r>
              <a:rPr lang="de-DE" dirty="0"/>
              <a:t> </a:t>
            </a:r>
            <a:r>
              <a:rPr lang="de-DE" dirty="0" err="1"/>
              <a:t>refined</a:t>
            </a:r>
            <a:r>
              <a:rPr lang="de-DE" dirty="0"/>
              <a:t> (</a:t>
            </a:r>
            <a:r>
              <a:rPr lang="de-DE" dirty="0" err="1"/>
              <a:t>yet</a:t>
            </a:r>
            <a:r>
              <a:rPr lang="de-DE" dirty="0"/>
              <a:t> </a:t>
            </a:r>
            <a:r>
              <a:rPr lang="de-DE" dirty="0" err="1"/>
              <a:t>unknown</a:t>
            </a:r>
            <a:r>
              <a:rPr lang="de-DE" dirty="0"/>
              <a:t>)</a:t>
            </a:r>
          </a:p>
          <a:p>
            <a:r>
              <a:rPr lang="de-DE" b="1" dirty="0" err="1">
                <a:solidFill>
                  <a:schemeClr val="accent1"/>
                </a:solidFill>
              </a:rPr>
              <a:t>However</a:t>
            </a:r>
            <a:r>
              <a:rPr lang="de-DE" b="1" dirty="0">
                <a:solidFill>
                  <a:schemeClr val="accent1"/>
                </a:solidFill>
              </a:rPr>
              <a:t>, </a:t>
            </a:r>
            <a:r>
              <a:rPr lang="de-DE" b="1" dirty="0" err="1">
                <a:solidFill>
                  <a:schemeClr val="accent1"/>
                </a:solidFill>
              </a:rPr>
              <a:t>the</a:t>
            </a:r>
            <a:r>
              <a:rPr lang="de-DE" b="1" dirty="0">
                <a:solidFill>
                  <a:schemeClr val="accent1"/>
                </a:solidFill>
              </a:rPr>
              <a:t> </a:t>
            </a:r>
            <a:r>
              <a:rPr lang="de-DE" b="1" dirty="0" err="1">
                <a:solidFill>
                  <a:schemeClr val="accent1"/>
                </a:solidFill>
              </a:rPr>
              <a:t>manipulation</a:t>
            </a:r>
            <a:r>
              <a:rPr lang="de-DE" b="1" dirty="0">
                <a:solidFill>
                  <a:schemeClr val="accent1"/>
                </a:solidFill>
              </a:rPr>
              <a:t> in VR </a:t>
            </a:r>
            <a:r>
              <a:rPr lang="de-DE" dirty="0" err="1"/>
              <a:t>can</a:t>
            </a:r>
            <a:r>
              <a:rPr lang="de-DE" dirty="0"/>
              <a:t> </a:t>
            </a:r>
            <a:r>
              <a:rPr lang="de-DE" dirty="0" err="1"/>
              <a:t>be</a:t>
            </a:r>
            <a:r>
              <a:rPr lang="de-DE" dirty="0"/>
              <a:t> </a:t>
            </a:r>
            <a:r>
              <a:rPr lang="de-DE" dirty="0" err="1"/>
              <a:t>used</a:t>
            </a:r>
            <a:r>
              <a:rPr lang="de-DE" dirty="0"/>
              <a:t> </a:t>
            </a:r>
            <a:r>
              <a:rPr lang="de-DE" b="1" dirty="0">
                <a:solidFill>
                  <a:schemeClr val="accent1"/>
                </a:solidFill>
              </a:rPr>
              <a:t>to </a:t>
            </a:r>
            <a:r>
              <a:rPr lang="de-DE" b="1" dirty="0" err="1">
                <a:solidFill>
                  <a:schemeClr val="accent1"/>
                </a:solidFill>
              </a:rPr>
              <a:t>improve</a:t>
            </a:r>
            <a:r>
              <a:rPr lang="de-DE" b="1" dirty="0">
                <a:solidFill>
                  <a:schemeClr val="accent1"/>
                </a:solidFill>
              </a:rPr>
              <a:t> non-verbal </a:t>
            </a:r>
            <a:r>
              <a:rPr lang="de-DE" b="1" dirty="0" err="1">
                <a:solidFill>
                  <a:schemeClr val="accent1"/>
                </a:solidFill>
              </a:rPr>
              <a:t>communication</a:t>
            </a:r>
            <a:r>
              <a:rPr lang="de-DE" dirty="0"/>
              <a:t> </a:t>
            </a:r>
            <a:r>
              <a:rPr lang="de-DE" dirty="0" err="1"/>
              <a:t>between</a:t>
            </a:r>
            <a:r>
              <a:rPr lang="de-DE" dirty="0"/>
              <a:t> multiple </a:t>
            </a:r>
            <a:r>
              <a:rPr lang="de-DE" dirty="0" err="1"/>
              <a:t>people</a:t>
            </a:r>
            <a:endParaRPr lang="de-DE" dirty="0"/>
          </a:p>
          <a:p>
            <a:pPr lvl="1"/>
            <a:r>
              <a:rPr lang="de-DE" dirty="0"/>
              <a:t>Not possible in </a:t>
            </a:r>
            <a:r>
              <a:rPr lang="de-DE" dirty="0" err="1"/>
              <a:t>the</a:t>
            </a:r>
            <a:r>
              <a:rPr lang="de-DE" dirty="0"/>
              <a:t> real </a:t>
            </a:r>
            <a:r>
              <a:rPr lang="de-DE" dirty="0" err="1"/>
              <a:t>world</a:t>
            </a:r>
            <a:endParaRPr lang="de-DE" dirty="0"/>
          </a:p>
          <a:p>
            <a:r>
              <a:rPr lang="de-DE" dirty="0"/>
              <a:t>Do different </a:t>
            </a:r>
            <a:r>
              <a:rPr lang="de-DE" dirty="0" err="1"/>
              <a:t>avatars</a:t>
            </a:r>
            <a:r>
              <a:rPr lang="de-DE" dirty="0"/>
              <a:t> </a:t>
            </a:r>
            <a:r>
              <a:rPr lang="de-DE" dirty="0" err="1"/>
              <a:t>change</a:t>
            </a:r>
            <a:r>
              <a:rPr lang="de-DE" dirty="0"/>
              <a:t> </a:t>
            </a:r>
            <a:r>
              <a:rPr lang="de-DE" dirty="0" err="1"/>
              <a:t>the</a:t>
            </a:r>
            <a:r>
              <a:rPr lang="de-DE" dirty="0"/>
              <a:t> </a:t>
            </a:r>
            <a:r>
              <a:rPr lang="de-DE" dirty="0" err="1"/>
              <a:t>way</a:t>
            </a:r>
            <a:r>
              <a:rPr lang="de-DE" dirty="0"/>
              <a:t> </a:t>
            </a:r>
            <a:r>
              <a:rPr lang="de-DE" dirty="0" err="1"/>
              <a:t>how</a:t>
            </a:r>
            <a:r>
              <a:rPr lang="de-DE" dirty="0"/>
              <a:t> </a:t>
            </a:r>
            <a:r>
              <a:rPr lang="de-DE" dirty="0" err="1"/>
              <a:t>we</a:t>
            </a:r>
            <a:r>
              <a:rPr lang="de-DE" dirty="0"/>
              <a:t> perform </a:t>
            </a:r>
            <a:r>
              <a:rPr lang="de-DE" dirty="0" err="1"/>
              <a:t>interactions</a:t>
            </a:r>
            <a:r>
              <a:rPr lang="de-DE" dirty="0"/>
              <a:t>?</a:t>
            </a:r>
          </a:p>
          <a:p>
            <a:endParaRPr lang="de-DE" dirty="0"/>
          </a:p>
        </p:txBody>
      </p:sp>
      <p:sp>
        <p:nvSpPr>
          <p:cNvPr id="7" name="Inhaltsplatzhalter 6">
            <a:extLst>
              <a:ext uri="{FF2B5EF4-FFF2-40B4-BE49-F238E27FC236}">
                <a16:creationId xmlns:a16="http://schemas.microsoft.com/office/drawing/2014/main" id="{095F39F4-3970-8F63-40DB-28E20DC6301F}"/>
              </a:ext>
            </a:extLst>
          </p:cNvPr>
          <p:cNvSpPr>
            <a:spLocks noGrp="1"/>
          </p:cNvSpPr>
          <p:nvPr>
            <p:ph sz="quarter" idx="35"/>
          </p:nvPr>
        </p:nvSpPr>
        <p:spPr/>
        <p:txBody>
          <a:bodyPr/>
          <a:lstStyle/>
          <a:p>
            <a:endParaRPr lang="de-DE"/>
          </a:p>
        </p:txBody>
      </p:sp>
    </p:spTree>
    <p:extLst>
      <p:ext uri="{BB962C8B-B14F-4D97-AF65-F5344CB8AC3E}">
        <p14:creationId xmlns:p14="http://schemas.microsoft.com/office/powerpoint/2010/main" val="410333612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33E5CFD-4729-C3DE-ED29-37E71CAA5103}"/>
              </a:ext>
            </a:extLst>
          </p:cNvPr>
          <p:cNvSpPr>
            <a:spLocks noGrp="1"/>
          </p:cNvSpPr>
          <p:nvPr>
            <p:ph type="title"/>
          </p:nvPr>
        </p:nvSpPr>
        <p:spPr/>
        <p:txBody>
          <a:bodyPr/>
          <a:lstStyle/>
          <a:p>
            <a:r>
              <a:rPr lang="de-DE" dirty="0"/>
              <a:t>Self-Image </a:t>
            </a:r>
            <a:r>
              <a:rPr lang="de-DE" dirty="0" err="1"/>
              <a:t>using</a:t>
            </a:r>
            <a:r>
              <a:rPr lang="de-DE" dirty="0"/>
              <a:t> Avatars</a:t>
            </a:r>
          </a:p>
        </p:txBody>
      </p:sp>
      <p:sp>
        <p:nvSpPr>
          <p:cNvPr id="3" name="Fußzeilenplatzhalter 2">
            <a:extLst>
              <a:ext uri="{FF2B5EF4-FFF2-40B4-BE49-F238E27FC236}">
                <a16:creationId xmlns:a16="http://schemas.microsoft.com/office/drawing/2014/main" id="{1D7B0C3B-796D-FE45-A857-4B2356E94229}"/>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8CA2FE8C-07A3-02D6-9E72-F7D9F9949661}"/>
              </a:ext>
            </a:extLst>
          </p:cNvPr>
          <p:cNvSpPr>
            <a:spLocks noGrp="1"/>
          </p:cNvSpPr>
          <p:nvPr>
            <p:ph type="sldNum" sz="quarter" idx="33"/>
          </p:nvPr>
        </p:nvSpPr>
        <p:spPr/>
        <p:txBody>
          <a:bodyPr/>
          <a:lstStyle/>
          <a:p>
            <a:fld id="{BA24374A-C3A8-471A-8837-3FC31668ABE5}" type="slidenum">
              <a:rPr lang="de-DE" smtClean="0"/>
              <a:pPr/>
              <a:t>74</a:t>
            </a:fld>
            <a:endParaRPr lang="de-DE" dirty="0"/>
          </a:p>
        </p:txBody>
      </p:sp>
      <p:sp>
        <p:nvSpPr>
          <p:cNvPr id="5" name="Textplatzhalter 4">
            <a:extLst>
              <a:ext uri="{FF2B5EF4-FFF2-40B4-BE49-F238E27FC236}">
                <a16:creationId xmlns:a16="http://schemas.microsoft.com/office/drawing/2014/main" id="{12191333-79FB-C9C1-8EFB-A8FD47F0E70A}"/>
              </a:ext>
            </a:extLst>
          </p:cNvPr>
          <p:cNvSpPr>
            <a:spLocks noGrp="1"/>
          </p:cNvSpPr>
          <p:nvPr>
            <p:ph type="body" sz="quarter" idx="21"/>
          </p:nvPr>
        </p:nvSpPr>
        <p:spPr/>
        <p:txBody>
          <a:bodyPr/>
          <a:lstStyle/>
          <a:p>
            <a:r>
              <a:rPr lang="de-DE" sz="1400" dirty="0"/>
              <a:t>Interactions in Virtual Spaces</a:t>
            </a:r>
            <a:endParaRPr lang="de-DE" dirty="0"/>
          </a:p>
        </p:txBody>
      </p:sp>
      <p:sp>
        <p:nvSpPr>
          <p:cNvPr id="6" name="Textplatzhalter 5">
            <a:extLst>
              <a:ext uri="{FF2B5EF4-FFF2-40B4-BE49-F238E27FC236}">
                <a16:creationId xmlns:a16="http://schemas.microsoft.com/office/drawing/2014/main" id="{851E9391-CC4D-BFA5-7F98-1B5A83D8BCCE}"/>
              </a:ext>
            </a:extLst>
          </p:cNvPr>
          <p:cNvSpPr>
            <a:spLocks noGrp="1"/>
          </p:cNvSpPr>
          <p:nvPr>
            <p:ph type="body" sz="quarter" idx="34"/>
          </p:nvPr>
        </p:nvSpPr>
        <p:spPr>
          <a:xfrm>
            <a:off x="695326" y="1449388"/>
            <a:ext cx="5241984" cy="4056061"/>
          </a:xfrm>
        </p:spPr>
        <p:txBody>
          <a:bodyPr/>
          <a:lstStyle/>
          <a:p>
            <a:r>
              <a:rPr lang="de-DE" b="1" dirty="0">
                <a:solidFill>
                  <a:schemeClr val="accent1"/>
                </a:solidFill>
                <a:sym typeface="Wingdings" panose="05000000000000000000" pitchFamily="2" charset="2"/>
              </a:rPr>
              <a:t>People </a:t>
            </a:r>
            <a:r>
              <a:rPr lang="de-DE" b="1" dirty="0" err="1">
                <a:solidFill>
                  <a:schemeClr val="accent1"/>
                </a:solidFill>
                <a:sym typeface="Wingdings" panose="05000000000000000000" pitchFamily="2" charset="2"/>
              </a:rPr>
              <a:t>adapt</a:t>
            </a:r>
            <a:r>
              <a:rPr lang="de-DE" b="1" dirty="0">
                <a:solidFill>
                  <a:schemeClr val="accent1"/>
                </a:solidFill>
                <a:sym typeface="Wingdings" panose="05000000000000000000" pitchFamily="2" charset="2"/>
              </a:rPr>
              <a:t> </a:t>
            </a:r>
            <a:r>
              <a:rPr lang="de-DE" b="1" dirty="0" err="1">
                <a:solidFill>
                  <a:schemeClr val="accent1"/>
                </a:solidFill>
                <a:sym typeface="Wingdings" panose="05000000000000000000" pitchFamily="2" charset="2"/>
              </a:rPr>
              <a:t>their</a:t>
            </a:r>
            <a:r>
              <a:rPr lang="de-DE" b="1" dirty="0">
                <a:solidFill>
                  <a:schemeClr val="accent1"/>
                </a:solidFill>
                <a:sym typeface="Wingdings" panose="05000000000000000000" pitchFamily="2" charset="2"/>
              </a:rPr>
              <a:t> </a:t>
            </a:r>
            <a:r>
              <a:rPr lang="de-DE" b="1" dirty="0" err="1">
                <a:solidFill>
                  <a:schemeClr val="accent1"/>
                </a:solidFill>
                <a:sym typeface="Wingdings" panose="05000000000000000000" pitchFamily="2" charset="2"/>
              </a:rPr>
              <a:t>behavior</a:t>
            </a:r>
            <a:r>
              <a:rPr lang="de-DE" b="1" dirty="0">
                <a:solidFill>
                  <a:schemeClr val="accent1"/>
                </a:solidFill>
                <a:sym typeface="Wingdings" panose="05000000000000000000" pitchFamily="2" charset="2"/>
              </a:rPr>
              <a:t> </a:t>
            </a:r>
            <a:r>
              <a:rPr lang="de-DE" dirty="0" err="1">
                <a:sym typeface="Wingdings" panose="05000000000000000000" pitchFamily="2" charset="2"/>
              </a:rPr>
              <a:t>according</a:t>
            </a:r>
            <a:r>
              <a:rPr lang="de-DE" dirty="0">
                <a:sym typeface="Wingdings" panose="05000000000000000000" pitchFamily="2" charset="2"/>
              </a:rPr>
              <a:t> to </a:t>
            </a:r>
            <a:r>
              <a:rPr lang="de-DE" dirty="0" err="1">
                <a:sym typeface="Wingdings" panose="05000000000000000000" pitchFamily="2" charset="2"/>
              </a:rPr>
              <a:t>their</a:t>
            </a:r>
            <a:r>
              <a:rPr lang="de-DE" dirty="0">
                <a:sym typeface="Wingdings" panose="05000000000000000000" pitchFamily="2" charset="2"/>
              </a:rPr>
              <a:t> </a:t>
            </a:r>
            <a:r>
              <a:rPr lang="de-DE" dirty="0" err="1">
                <a:sym typeface="Wingdings" panose="05000000000000000000" pitchFamily="2" charset="2"/>
              </a:rPr>
              <a:t>avatar</a:t>
            </a:r>
            <a:r>
              <a:rPr lang="de-DE" dirty="0">
                <a:sym typeface="Wingdings" panose="05000000000000000000" pitchFamily="2" charset="2"/>
              </a:rPr>
              <a:t> (Proteus </a:t>
            </a:r>
            <a:r>
              <a:rPr lang="de-DE" dirty="0" err="1">
                <a:sym typeface="Wingdings" panose="05000000000000000000" pitchFamily="2" charset="2"/>
              </a:rPr>
              <a:t>Effect</a:t>
            </a:r>
            <a:r>
              <a:rPr lang="de-DE" dirty="0">
                <a:sym typeface="Wingdings" panose="05000000000000000000" pitchFamily="2" charset="2"/>
              </a:rPr>
              <a:t>) </a:t>
            </a:r>
            <a:r>
              <a:rPr lang="de-DE" dirty="0"/>
              <a:t>[1] </a:t>
            </a:r>
          </a:p>
          <a:p>
            <a:r>
              <a:rPr lang="de-DE" b="1" dirty="0">
                <a:solidFill>
                  <a:schemeClr val="accent1"/>
                </a:solidFill>
                <a:sym typeface="Wingdings" panose="05000000000000000000" pitchFamily="2" charset="2"/>
              </a:rPr>
              <a:t>The </a:t>
            </a:r>
            <a:r>
              <a:rPr lang="de-DE" b="1" dirty="0" err="1">
                <a:solidFill>
                  <a:schemeClr val="accent1"/>
                </a:solidFill>
                <a:sym typeface="Wingdings" panose="05000000000000000000" pitchFamily="2" charset="2"/>
              </a:rPr>
              <a:t>more</a:t>
            </a:r>
            <a:r>
              <a:rPr lang="de-DE" b="1" dirty="0">
                <a:solidFill>
                  <a:schemeClr val="accent1"/>
                </a:solidFill>
                <a:sym typeface="Wingdings" panose="05000000000000000000" pitchFamily="2" charset="2"/>
              </a:rPr>
              <a:t> </a:t>
            </a:r>
            <a:r>
              <a:rPr lang="de-DE" b="1" dirty="0" err="1">
                <a:solidFill>
                  <a:schemeClr val="accent1"/>
                </a:solidFill>
                <a:sym typeface="Wingdings" panose="05000000000000000000" pitchFamily="2" charset="2"/>
              </a:rPr>
              <a:t>attractive</a:t>
            </a:r>
            <a:r>
              <a:rPr lang="de-DE" b="1" dirty="0">
                <a:solidFill>
                  <a:schemeClr val="accent1"/>
                </a:solidFill>
                <a:sym typeface="Wingdings" panose="05000000000000000000" pitchFamily="2" charset="2"/>
              </a:rPr>
              <a:t> </a:t>
            </a:r>
            <a:r>
              <a:rPr lang="de-DE" dirty="0" err="1">
                <a:sym typeface="Wingdings" panose="05000000000000000000" pitchFamily="2" charset="2"/>
              </a:rPr>
              <a:t>avatar</a:t>
            </a:r>
            <a:r>
              <a:rPr lang="de-DE" dirty="0">
                <a:sym typeface="Wingdings" panose="05000000000000000000" pitchFamily="2" charset="2"/>
              </a:rPr>
              <a:t>, </a:t>
            </a:r>
            <a:r>
              <a:rPr lang="de-DE" b="1" dirty="0" err="1">
                <a:solidFill>
                  <a:schemeClr val="accent1"/>
                </a:solidFill>
                <a:sym typeface="Wingdings" panose="05000000000000000000" pitchFamily="2" charset="2"/>
              </a:rPr>
              <a:t>the</a:t>
            </a:r>
            <a:r>
              <a:rPr lang="de-DE" b="1" dirty="0">
                <a:solidFill>
                  <a:schemeClr val="accent1"/>
                </a:solidFill>
                <a:sym typeface="Wingdings" panose="05000000000000000000" pitchFamily="2" charset="2"/>
              </a:rPr>
              <a:t> </a:t>
            </a:r>
            <a:r>
              <a:rPr lang="de-DE" b="1" dirty="0" err="1">
                <a:solidFill>
                  <a:schemeClr val="accent1"/>
                </a:solidFill>
                <a:sym typeface="Wingdings" panose="05000000000000000000" pitchFamily="2" charset="2"/>
              </a:rPr>
              <a:t>more</a:t>
            </a:r>
            <a:r>
              <a:rPr lang="de-DE" b="1" dirty="0">
                <a:solidFill>
                  <a:schemeClr val="accent1"/>
                </a:solidFill>
                <a:sym typeface="Wingdings" panose="05000000000000000000" pitchFamily="2" charset="2"/>
              </a:rPr>
              <a:t> </a:t>
            </a:r>
            <a:r>
              <a:rPr lang="de-DE" b="1" dirty="0" err="1">
                <a:solidFill>
                  <a:schemeClr val="accent1"/>
                </a:solidFill>
                <a:sym typeface="Wingdings" panose="05000000000000000000" pitchFamily="2" charset="2"/>
              </a:rPr>
              <a:t>confident</a:t>
            </a:r>
            <a:r>
              <a:rPr lang="de-DE" b="1" dirty="0">
                <a:solidFill>
                  <a:schemeClr val="accent1"/>
                </a:solidFill>
                <a:sym typeface="Wingdings" panose="05000000000000000000" pitchFamily="2" charset="2"/>
              </a:rPr>
              <a:t> </a:t>
            </a:r>
            <a:r>
              <a:rPr lang="de-DE" dirty="0" err="1">
                <a:sym typeface="Wingdings" panose="05000000000000000000" pitchFamily="2" charset="2"/>
              </a:rPr>
              <a:t>the</a:t>
            </a:r>
            <a:r>
              <a:rPr lang="de-DE" dirty="0">
                <a:sym typeface="Wingdings" panose="05000000000000000000" pitchFamily="2" charset="2"/>
              </a:rPr>
              <a:t> </a:t>
            </a:r>
            <a:r>
              <a:rPr lang="de-DE" dirty="0" err="1">
                <a:sym typeface="Wingdings" panose="05000000000000000000" pitchFamily="2" charset="2"/>
              </a:rPr>
              <a:t>user‘s</a:t>
            </a:r>
            <a:r>
              <a:rPr lang="de-DE" dirty="0">
                <a:sym typeface="Wingdings" panose="05000000000000000000" pitchFamily="2" charset="2"/>
              </a:rPr>
              <a:t> </a:t>
            </a:r>
            <a:r>
              <a:rPr lang="de-DE" dirty="0" err="1">
                <a:sym typeface="Wingdings" panose="05000000000000000000" pitchFamily="2" charset="2"/>
              </a:rPr>
              <a:t>behavior</a:t>
            </a:r>
            <a:r>
              <a:rPr lang="de-DE" dirty="0">
                <a:sym typeface="Wingdings" panose="05000000000000000000" pitchFamily="2" charset="2"/>
              </a:rPr>
              <a:t> [2] </a:t>
            </a:r>
          </a:p>
          <a:p>
            <a:r>
              <a:rPr lang="de-DE" dirty="0" err="1">
                <a:sym typeface="Wingdings" panose="05000000000000000000" pitchFamily="2" charset="2"/>
              </a:rPr>
              <a:t>Social</a:t>
            </a:r>
            <a:r>
              <a:rPr lang="de-DE" dirty="0">
                <a:sym typeface="Wingdings" panose="05000000000000000000" pitchFamily="2" charset="2"/>
              </a:rPr>
              <a:t> </a:t>
            </a:r>
            <a:r>
              <a:rPr lang="de-DE" dirty="0" err="1">
                <a:sym typeface="Wingdings" panose="05000000000000000000" pitchFamily="2" charset="2"/>
              </a:rPr>
              <a:t>implications</a:t>
            </a:r>
            <a:r>
              <a:rPr lang="de-DE" dirty="0">
                <a:sym typeface="Wingdings" panose="05000000000000000000" pitchFamily="2" charset="2"/>
              </a:rPr>
              <a:t> </a:t>
            </a:r>
            <a:r>
              <a:rPr lang="de-DE" dirty="0" err="1">
                <a:sym typeface="Wingdings" panose="05000000000000000000" pitchFamily="2" charset="2"/>
              </a:rPr>
              <a:t>of</a:t>
            </a:r>
            <a:r>
              <a:rPr lang="de-DE" dirty="0">
                <a:sym typeface="Wingdings" panose="05000000000000000000" pitchFamily="2" charset="2"/>
              </a:rPr>
              <a:t> </a:t>
            </a:r>
            <a:r>
              <a:rPr lang="de-DE" dirty="0" err="1">
                <a:sym typeface="Wingdings" panose="05000000000000000000" pitchFamily="2" charset="2"/>
              </a:rPr>
              <a:t>having</a:t>
            </a:r>
            <a:r>
              <a:rPr lang="de-DE" dirty="0">
                <a:sym typeface="Wingdings" panose="05000000000000000000" pitchFamily="2" charset="2"/>
              </a:rPr>
              <a:t> </a:t>
            </a:r>
            <a:r>
              <a:rPr lang="de-DE" dirty="0" err="1">
                <a:sym typeface="Wingdings" panose="05000000000000000000" pitchFamily="2" charset="2"/>
              </a:rPr>
              <a:t>another</a:t>
            </a:r>
            <a:r>
              <a:rPr lang="de-DE" dirty="0">
                <a:sym typeface="Wingdings" panose="05000000000000000000" pitchFamily="2" charset="2"/>
              </a:rPr>
              <a:t> </a:t>
            </a:r>
            <a:r>
              <a:rPr lang="de-DE" dirty="0" err="1">
                <a:sym typeface="Wingdings" panose="05000000000000000000" pitchFamily="2" charset="2"/>
              </a:rPr>
              <a:t>appearance</a:t>
            </a:r>
            <a:r>
              <a:rPr lang="de-DE" dirty="0">
                <a:sym typeface="Wingdings" panose="05000000000000000000" pitchFamily="2" charset="2"/>
              </a:rPr>
              <a:t>?</a:t>
            </a:r>
          </a:p>
          <a:p>
            <a:pPr lvl="1"/>
            <a:r>
              <a:rPr lang="de-DE" dirty="0" err="1">
                <a:sym typeface="Wingdings" panose="05000000000000000000" pitchFamily="2" charset="2"/>
              </a:rPr>
              <a:t>Unexplored</a:t>
            </a:r>
            <a:endParaRPr lang="de-DE" dirty="0">
              <a:sym typeface="Wingdings" panose="05000000000000000000" pitchFamily="2" charset="2"/>
            </a:endParaRPr>
          </a:p>
          <a:p>
            <a:pPr lvl="1"/>
            <a:r>
              <a:rPr lang="de-DE" dirty="0">
                <a:sym typeface="Wingdings" panose="05000000000000000000" pitchFamily="2" charset="2"/>
              </a:rPr>
              <a:t>Not possible in real</a:t>
            </a:r>
            <a:br>
              <a:rPr lang="de-DE" dirty="0">
                <a:sym typeface="Wingdings" panose="05000000000000000000" pitchFamily="2" charset="2"/>
              </a:rPr>
            </a:br>
            <a:r>
              <a:rPr lang="de-DE" dirty="0">
                <a:sym typeface="Wingdings" panose="05000000000000000000" pitchFamily="2" charset="2"/>
              </a:rPr>
              <a:t>	</a:t>
            </a:r>
            <a:endParaRPr lang="en-US" dirty="0"/>
          </a:p>
          <a:p>
            <a:endParaRPr lang="de-DE" dirty="0"/>
          </a:p>
        </p:txBody>
      </p:sp>
      <p:sp>
        <p:nvSpPr>
          <p:cNvPr id="7" name="Inhaltsplatzhalter 6">
            <a:extLst>
              <a:ext uri="{FF2B5EF4-FFF2-40B4-BE49-F238E27FC236}">
                <a16:creationId xmlns:a16="http://schemas.microsoft.com/office/drawing/2014/main" id="{BDDACE22-52A1-38FD-198B-F7519F0DD888}"/>
              </a:ext>
            </a:extLst>
          </p:cNvPr>
          <p:cNvSpPr>
            <a:spLocks noGrp="1"/>
          </p:cNvSpPr>
          <p:nvPr>
            <p:ph sz="quarter" idx="35"/>
          </p:nvPr>
        </p:nvSpPr>
        <p:spPr/>
        <p:txBody>
          <a:bodyPr/>
          <a:lstStyle/>
          <a:p>
            <a:endParaRPr lang="de-DE"/>
          </a:p>
        </p:txBody>
      </p:sp>
      <p:pic>
        <p:nvPicPr>
          <p:cNvPr id="8" name="Picture 5">
            <a:extLst>
              <a:ext uri="{FF2B5EF4-FFF2-40B4-BE49-F238E27FC236}">
                <a16:creationId xmlns:a16="http://schemas.microsoft.com/office/drawing/2014/main" id="{C381EFE6-76E9-2855-D244-108150E6D2F5}"/>
              </a:ext>
            </a:extLst>
          </p:cNvPr>
          <p:cNvPicPr>
            <a:picLocks noChangeAspect="1"/>
          </p:cNvPicPr>
          <p:nvPr/>
        </p:nvPicPr>
        <p:blipFill rotWithShape="1">
          <a:blip r:embed="rId2"/>
          <a:srcRect r="67134"/>
          <a:stretch/>
        </p:blipFill>
        <p:spPr>
          <a:xfrm>
            <a:off x="5937313" y="1938265"/>
            <a:ext cx="1213135" cy="3052839"/>
          </a:xfrm>
          <a:prstGeom prst="rect">
            <a:avLst/>
          </a:prstGeom>
        </p:spPr>
      </p:pic>
      <p:pic>
        <p:nvPicPr>
          <p:cNvPr id="9" name="Picture 5">
            <a:extLst>
              <a:ext uri="{FF2B5EF4-FFF2-40B4-BE49-F238E27FC236}">
                <a16:creationId xmlns:a16="http://schemas.microsoft.com/office/drawing/2014/main" id="{FD345756-2F89-5418-EE3B-0319E81509D0}"/>
              </a:ext>
            </a:extLst>
          </p:cNvPr>
          <p:cNvPicPr>
            <a:picLocks noChangeAspect="1"/>
          </p:cNvPicPr>
          <p:nvPr/>
        </p:nvPicPr>
        <p:blipFill rotWithShape="1">
          <a:blip r:embed="rId2"/>
          <a:srcRect r="67134"/>
          <a:stretch/>
        </p:blipFill>
        <p:spPr>
          <a:xfrm flipH="1">
            <a:off x="10823290" y="1932505"/>
            <a:ext cx="1213135" cy="3052839"/>
          </a:xfrm>
          <a:prstGeom prst="rect">
            <a:avLst/>
          </a:prstGeom>
        </p:spPr>
      </p:pic>
      <p:graphicFrame>
        <p:nvGraphicFramePr>
          <p:cNvPr id="10" name="Diagramm 9">
            <a:extLst>
              <a:ext uri="{FF2B5EF4-FFF2-40B4-BE49-F238E27FC236}">
                <a16:creationId xmlns:a16="http://schemas.microsoft.com/office/drawing/2014/main" id="{67E68AF2-59FB-B072-B938-7CCB2DC042B5}"/>
              </a:ext>
            </a:extLst>
          </p:cNvPr>
          <p:cNvGraphicFramePr/>
          <p:nvPr/>
        </p:nvGraphicFramePr>
        <p:xfrm>
          <a:off x="6439773" y="1694426"/>
          <a:ext cx="5094188" cy="33961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6595726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9766E85-02B8-13E0-95F9-0B4F0CF32D10}"/>
              </a:ext>
            </a:extLst>
          </p:cNvPr>
          <p:cNvSpPr>
            <a:spLocks noGrp="1"/>
          </p:cNvSpPr>
          <p:nvPr>
            <p:ph type="title"/>
          </p:nvPr>
        </p:nvSpPr>
        <p:spPr/>
        <p:txBody>
          <a:bodyPr/>
          <a:lstStyle/>
          <a:p>
            <a:r>
              <a:rPr lang="de-DE" dirty="0"/>
              <a:t>Self-Image </a:t>
            </a:r>
            <a:r>
              <a:rPr lang="de-DE" dirty="0" err="1"/>
              <a:t>using</a:t>
            </a:r>
            <a:r>
              <a:rPr lang="de-DE" dirty="0"/>
              <a:t> Avatars</a:t>
            </a:r>
          </a:p>
        </p:txBody>
      </p:sp>
      <p:sp>
        <p:nvSpPr>
          <p:cNvPr id="3" name="Fußzeilenplatzhalter 2">
            <a:extLst>
              <a:ext uri="{FF2B5EF4-FFF2-40B4-BE49-F238E27FC236}">
                <a16:creationId xmlns:a16="http://schemas.microsoft.com/office/drawing/2014/main" id="{08D86ED7-8152-2F52-F10D-E815AFE52E7B}"/>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07359E7F-B195-3D74-C0C9-FBF900318B08}"/>
              </a:ext>
            </a:extLst>
          </p:cNvPr>
          <p:cNvSpPr>
            <a:spLocks noGrp="1"/>
          </p:cNvSpPr>
          <p:nvPr>
            <p:ph type="sldNum" sz="quarter" idx="33"/>
          </p:nvPr>
        </p:nvSpPr>
        <p:spPr/>
        <p:txBody>
          <a:bodyPr/>
          <a:lstStyle/>
          <a:p>
            <a:fld id="{BA24374A-C3A8-471A-8837-3FC31668ABE5}" type="slidenum">
              <a:rPr lang="de-DE" smtClean="0"/>
              <a:pPr/>
              <a:t>75</a:t>
            </a:fld>
            <a:endParaRPr lang="de-DE" dirty="0"/>
          </a:p>
        </p:txBody>
      </p:sp>
      <p:sp>
        <p:nvSpPr>
          <p:cNvPr id="5" name="Textplatzhalter 4">
            <a:extLst>
              <a:ext uri="{FF2B5EF4-FFF2-40B4-BE49-F238E27FC236}">
                <a16:creationId xmlns:a16="http://schemas.microsoft.com/office/drawing/2014/main" id="{2F04D1A6-43B6-853C-8ABB-80BA88B12F02}"/>
              </a:ext>
            </a:extLst>
          </p:cNvPr>
          <p:cNvSpPr>
            <a:spLocks noGrp="1"/>
          </p:cNvSpPr>
          <p:nvPr>
            <p:ph type="body" sz="quarter" idx="21"/>
          </p:nvPr>
        </p:nvSpPr>
        <p:spPr/>
        <p:txBody>
          <a:bodyPr/>
          <a:lstStyle/>
          <a:p>
            <a:r>
              <a:rPr lang="de-DE" sz="1400" dirty="0"/>
              <a:t>Interactions in Virtual Spaces</a:t>
            </a:r>
            <a:endParaRPr lang="de-DE" dirty="0"/>
          </a:p>
        </p:txBody>
      </p:sp>
      <p:sp>
        <p:nvSpPr>
          <p:cNvPr id="6" name="Textplatzhalter 5">
            <a:extLst>
              <a:ext uri="{FF2B5EF4-FFF2-40B4-BE49-F238E27FC236}">
                <a16:creationId xmlns:a16="http://schemas.microsoft.com/office/drawing/2014/main" id="{B8CF484E-02BD-5BE9-CA2E-BF96B535FD9A}"/>
              </a:ext>
            </a:extLst>
          </p:cNvPr>
          <p:cNvSpPr>
            <a:spLocks noGrp="1"/>
          </p:cNvSpPr>
          <p:nvPr>
            <p:ph type="body" sz="quarter" idx="34"/>
          </p:nvPr>
        </p:nvSpPr>
        <p:spPr>
          <a:xfrm>
            <a:off x="695326" y="1449388"/>
            <a:ext cx="5094188" cy="4056061"/>
          </a:xfrm>
        </p:spPr>
        <p:txBody>
          <a:bodyPr/>
          <a:lstStyle/>
          <a:p>
            <a:r>
              <a:rPr lang="en-US" b="1" dirty="0">
                <a:solidFill>
                  <a:schemeClr val="accent1"/>
                </a:solidFill>
              </a:rPr>
              <a:t>The presence of a human </a:t>
            </a:r>
            <a:r>
              <a:rPr lang="en-US" dirty="0"/>
              <a:t>stereotype can </a:t>
            </a:r>
            <a:r>
              <a:rPr lang="en-US" b="1" dirty="0">
                <a:solidFill>
                  <a:schemeClr val="accent1"/>
                </a:solidFill>
              </a:rPr>
              <a:t>stimulate</a:t>
            </a:r>
            <a:r>
              <a:rPr lang="en-US" dirty="0"/>
              <a:t> the cognitive or physiological </a:t>
            </a:r>
            <a:r>
              <a:rPr lang="en-US" b="1" dirty="0">
                <a:solidFill>
                  <a:schemeClr val="accent1"/>
                </a:solidFill>
              </a:rPr>
              <a:t>performance</a:t>
            </a:r>
          </a:p>
          <a:p>
            <a:r>
              <a:rPr lang="en-US" b="1" dirty="0">
                <a:solidFill>
                  <a:schemeClr val="accent1"/>
                </a:solidFill>
              </a:rPr>
              <a:t>Social self-image confirmation theory</a:t>
            </a:r>
            <a:r>
              <a:rPr lang="en-US" dirty="0"/>
              <a:t>:</a:t>
            </a:r>
          </a:p>
          <a:p>
            <a:pPr lvl="1"/>
            <a:r>
              <a:rPr lang="en-US" dirty="0"/>
              <a:t>Social collaboration highly depends on the extent to which partners agree with each other’s self-image</a:t>
            </a:r>
          </a:p>
          <a:p>
            <a:endParaRPr lang="de-DE" dirty="0"/>
          </a:p>
        </p:txBody>
      </p:sp>
      <p:sp>
        <p:nvSpPr>
          <p:cNvPr id="7" name="Inhaltsplatzhalter 6">
            <a:extLst>
              <a:ext uri="{FF2B5EF4-FFF2-40B4-BE49-F238E27FC236}">
                <a16:creationId xmlns:a16="http://schemas.microsoft.com/office/drawing/2014/main" id="{BA3F9C82-5F4F-5E6A-82F4-E2338BA5ECFA}"/>
              </a:ext>
            </a:extLst>
          </p:cNvPr>
          <p:cNvSpPr>
            <a:spLocks noGrp="1"/>
          </p:cNvSpPr>
          <p:nvPr>
            <p:ph sz="quarter" idx="35"/>
          </p:nvPr>
        </p:nvSpPr>
        <p:spPr/>
        <p:txBody>
          <a:bodyPr/>
          <a:lstStyle/>
          <a:p>
            <a:endParaRPr lang="de-DE"/>
          </a:p>
        </p:txBody>
      </p:sp>
      <p:pic>
        <p:nvPicPr>
          <p:cNvPr id="8" name="Picture 5">
            <a:extLst>
              <a:ext uri="{FF2B5EF4-FFF2-40B4-BE49-F238E27FC236}">
                <a16:creationId xmlns:a16="http://schemas.microsoft.com/office/drawing/2014/main" id="{D3D150FA-646A-A6DF-718C-DBAFD15B3C22}"/>
              </a:ext>
            </a:extLst>
          </p:cNvPr>
          <p:cNvPicPr>
            <a:picLocks noChangeAspect="1"/>
          </p:cNvPicPr>
          <p:nvPr/>
        </p:nvPicPr>
        <p:blipFill rotWithShape="1">
          <a:blip r:embed="rId2"/>
          <a:srcRect r="67134"/>
          <a:stretch/>
        </p:blipFill>
        <p:spPr>
          <a:xfrm>
            <a:off x="5937313" y="1938265"/>
            <a:ext cx="1213135" cy="3052839"/>
          </a:xfrm>
          <a:prstGeom prst="rect">
            <a:avLst/>
          </a:prstGeom>
        </p:spPr>
      </p:pic>
      <p:pic>
        <p:nvPicPr>
          <p:cNvPr id="9" name="Picture 5">
            <a:extLst>
              <a:ext uri="{FF2B5EF4-FFF2-40B4-BE49-F238E27FC236}">
                <a16:creationId xmlns:a16="http://schemas.microsoft.com/office/drawing/2014/main" id="{DB81D573-E810-9214-C238-8A1ED00D25DF}"/>
              </a:ext>
            </a:extLst>
          </p:cNvPr>
          <p:cNvPicPr>
            <a:picLocks noChangeAspect="1"/>
          </p:cNvPicPr>
          <p:nvPr/>
        </p:nvPicPr>
        <p:blipFill rotWithShape="1">
          <a:blip r:embed="rId2"/>
          <a:srcRect r="67134"/>
          <a:stretch/>
        </p:blipFill>
        <p:spPr>
          <a:xfrm flipH="1">
            <a:off x="10823290" y="1932505"/>
            <a:ext cx="1213135" cy="3052839"/>
          </a:xfrm>
          <a:prstGeom prst="rect">
            <a:avLst/>
          </a:prstGeom>
        </p:spPr>
      </p:pic>
      <p:graphicFrame>
        <p:nvGraphicFramePr>
          <p:cNvPr id="10" name="Diagramm 9">
            <a:extLst>
              <a:ext uri="{FF2B5EF4-FFF2-40B4-BE49-F238E27FC236}">
                <a16:creationId xmlns:a16="http://schemas.microsoft.com/office/drawing/2014/main" id="{65864979-2420-AD43-AB2B-28332FA28835}"/>
              </a:ext>
            </a:extLst>
          </p:cNvPr>
          <p:cNvGraphicFramePr/>
          <p:nvPr/>
        </p:nvGraphicFramePr>
        <p:xfrm>
          <a:off x="6439773" y="1694426"/>
          <a:ext cx="5094188" cy="33961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9015971"/>
      </p:ext>
    </p:extLst>
  </p:cSld>
  <p:clrMapOvr>
    <a:masterClrMapping/>
  </p:clrMapOvr>
</p:sld>
</file>

<file path=ppt/theme/theme1.xml><?xml version="1.0" encoding="utf-8"?>
<a:theme xmlns:a="http://schemas.openxmlformats.org/drawingml/2006/main" name="Lecture Theme">
  <a:themeElements>
    <a:clrScheme name="Lecture Color Theme">
      <a:dk1>
        <a:sysClr val="windowText" lastClr="000000"/>
      </a:dk1>
      <a:lt1>
        <a:sysClr val="window" lastClr="FFFFFF"/>
      </a:lt1>
      <a:dk2>
        <a:srgbClr val="44546A"/>
      </a:dk2>
      <a:lt2>
        <a:srgbClr val="E7E6E6"/>
      </a:lt2>
      <a:accent1>
        <a:srgbClr val="5079BC"/>
      </a:accent1>
      <a:accent2>
        <a:srgbClr val="BCCCE6"/>
      </a:accent2>
      <a:accent3>
        <a:srgbClr val="DBE3F1"/>
      </a:accent3>
      <a:accent4>
        <a:srgbClr val="EA7B34"/>
      </a:accent4>
      <a:accent5>
        <a:srgbClr val="3E444C"/>
      </a:accent5>
      <a:accent6>
        <a:srgbClr val="70AD47"/>
      </a:accent6>
      <a:hlink>
        <a:srgbClr val="5079BC"/>
      </a:hlink>
      <a:folHlink>
        <a:srgbClr val="5079BC"/>
      </a:folHlink>
    </a:clrScheme>
    <a:fontScheme name="Benutzerdefiniert 2">
      <a:majorFont>
        <a:latin typeface="Roboto Medium"/>
        <a:ea typeface=""/>
        <a:cs typeface=""/>
      </a:majorFont>
      <a:minorFont>
        <a:latin typeface="Robot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4260</Words>
  <Application>Microsoft Office PowerPoint</Application>
  <PresentationFormat>Breitbild</PresentationFormat>
  <Paragraphs>655</Paragraphs>
  <Slides>75</Slides>
  <Notes>2</Notes>
  <HiddenSlides>0</HiddenSlides>
  <MMClips>4</MMClips>
  <ScaleCrop>false</ScaleCrop>
  <HeadingPairs>
    <vt:vector size="8" baseType="variant">
      <vt:variant>
        <vt:lpstr>Verwendete Schriftarten</vt:lpstr>
      </vt:variant>
      <vt:variant>
        <vt:i4>9</vt:i4>
      </vt:variant>
      <vt:variant>
        <vt:lpstr>Design</vt:lpstr>
      </vt:variant>
      <vt:variant>
        <vt:i4>1</vt:i4>
      </vt:variant>
      <vt:variant>
        <vt:lpstr>Eingebettete OLE-Server</vt:lpstr>
      </vt:variant>
      <vt:variant>
        <vt:i4>1</vt:i4>
      </vt:variant>
      <vt:variant>
        <vt:lpstr>Folientitel</vt:lpstr>
      </vt:variant>
      <vt:variant>
        <vt:i4>75</vt:i4>
      </vt:variant>
    </vt:vector>
  </HeadingPairs>
  <TitlesOfParts>
    <vt:vector size="86" baseType="lpstr">
      <vt:lpstr>Arial</vt:lpstr>
      <vt:lpstr>Arial Rounded MT Bold</vt:lpstr>
      <vt:lpstr>Calibri</vt:lpstr>
      <vt:lpstr>Cambria Math</vt:lpstr>
      <vt:lpstr>Courier New</vt:lpstr>
      <vt:lpstr>Helvetica</vt:lpstr>
      <vt:lpstr>Roboto</vt:lpstr>
      <vt:lpstr>Roboto Medium</vt:lpstr>
      <vt:lpstr>Wingdings</vt:lpstr>
      <vt:lpstr>Lecture Theme</vt:lpstr>
      <vt:lpstr>Image</vt:lpstr>
      <vt:lpstr>Mixed Reality Technologies</vt:lpstr>
      <vt:lpstr>Learning Goals</vt:lpstr>
      <vt:lpstr>What is Mixed Reality?</vt:lpstr>
      <vt:lpstr>What is Mixed Reality?</vt:lpstr>
      <vt:lpstr>Mediated Interaction</vt:lpstr>
      <vt:lpstr>Mixed Reality Displays</vt:lpstr>
      <vt:lpstr>Mixed Reality Displays</vt:lpstr>
      <vt:lpstr>Mixed Reality Displays</vt:lpstr>
      <vt:lpstr>PowerPoint-Präsentation</vt:lpstr>
      <vt:lpstr>Tracking</vt:lpstr>
      <vt:lpstr>Degrees of Freedom (DoF)</vt:lpstr>
      <vt:lpstr>PowerPoint-Präsentation</vt:lpstr>
      <vt:lpstr>PowerPoint-Präsentation</vt:lpstr>
      <vt:lpstr>Handheld AR / „The virtual window“</vt:lpstr>
      <vt:lpstr>PowerPoint-Präsentation</vt:lpstr>
      <vt:lpstr>Time-of-Flight</vt:lpstr>
      <vt:lpstr>PowerPoint-Präsentation</vt:lpstr>
      <vt:lpstr>Stereoscopy</vt:lpstr>
      <vt:lpstr>Depth image reconstruction</vt:lpstr>
      <vt:lpstr>Depth image reconstruction</vt:lpstr>
      <vt:lpstr>Depth image reconstruction</vt:lpstr>
      <vt:lpstr>Depth image reconstruction</vt:lpstr>
      <vt:lpstr>Depth image reconstruction</vt:lpstr>
      <vt:lpstr>Depth image reconstruction</vt:lpstr>
      <vt:lpstr>Depth image reconstruction</vt:lpstr>
      <vt:lpstr>Depth image reconstruction</vt:lpstr>
      <vt:lpstr>Depth image reconstruction</vt:lpstr>
      <vt:lpstr>Correspondence Problem</vt:lpstr>
      <vt:lpstr>Naive Approach</vt:lpstr>
      <vt:lpstr>Support Window</vt:lpstr>
      <vt:lpstr>Support Window</vt:lpstr>
      <vt:lpstr>PowerPoint-Präsentation</vt:lpstr>
      <vt:lpstr>Correspondence</vt:lpstr>
      <vt:lpstr>Deep Reconstruction</vt:lpstr>
      <vt:lpstr>SLAM Problem</vt:lpstr>
      <vt:lpstr>Marker-based Tracking</vt:lpstr>
      <vt:lpstr>Marker-based Tracking</vt:lpstr>
      <vt:lpstr>From Marker to Camera</vt:lpstr>
      <vt:lpstr>Marker-less Tracking</vt:lpstr>
      <vt:lpstr>Marker-less Tracking</vt:lpstr>
      <vt:lpstr>Sensor Fusion</vt:lpstr>
      <vt:lpstr>Hand and Body Tracking</vt:lpstr>
      <vt:lpstr>Hand and Body Tracking</vt:lpstr>
      <vt:lpstr>PowerPoint-Präsentation</vt:lpstr>
      <vt:lpstr>Interactions in Virtual Spaces</vt:lpstr>
      <vt:lpstr>„Metaverse“</vt:lpstr>
      <vt:lpstr>Metaverse Components</vt:lpstr>
      <vt:lpstr>Metaverse: The Unknowns</vt:lpstr>
      <vt:lpstr>Presence and Social Presence</vt:lpstr>
      <vt:lpstr>Dyadic and Interpersonal Interaction</vt:lpstr>
      <vt:lpstr>Triadic Interaction</vt:lpstr>
      <vt:lpstr>Presence Definition</vt:lpstr>
      <vt:lpstr>Hypervirtual (tele-)copresence</vt:lpstr>
      <vt:lpstr>Influences on Social Interaction</vt:lpstr>
      <vt:lpstr>Multimodal Cues</vt:lpstr>
      <vt:lpstr>Proxemics of Human Territory</vt:lpstr>
      <vt:lpstr>Proxemics of Human Territory</vt:lpstr>
      <vt:lpstr>Modalities/Cues of Behavioral Coding</vt:lpstr>
      <vt:lpstr>The Vertical Space</vt:lpstr>
      <vt:lpstr>Social Isolation &amp; Loneliness</vt:lpstr>
      <vt:lpstr>How Do People Meet?</vt:lpstr>
      <vt:lpstr>How Do People Communicate?</vt:lpstr>
      <vt:lpstr>Deixis</vt:lpstr>
      <vt:lpstr>Deixis in Social Virtual Spaces</vt:lpstr>
      <vt:lpstr>PowerPoint-Präsentation</vt:lpstr>
      <vt:lpstr>Raycasting</vt:lpstr>
      <vt:lpstr>Raycast Differences in Virtual Reality</vt:lpstr>
      <vt:lpstr>PowerPoint-Präsentation</vt:lpstr>
      <vt:lpstr>Deictic Proxemic Behavior</vt:lpstr>
      <vt:lpstr>PowerPoint-Präsentation</vt:lpstr>
      <vt:lpstr>Correction Model</vt:lpstr>
      <vt:lpstr>Interpersonal Distance</vt:lpstr>
      <vt:lpstr>Avatars</vt:lpstr>
      <vt:lpstr>Self-Image using Avatars</vt:lpstr>
      <vt:lpstr>Self-Image using Avatars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Valentin Schwind</dc:creator>
  <cp:lastModifiedBy>Valentin Schwind</cp:lastModifiedBy>
  <cp:revision>703</cp:revision>
  <dcterms:created xsi:type="dcterms:W3CDTF">2017-10-10T14:10:45Z</dcterms:created>
  <dcterms:modified xsi:type="dcterms:W3CDTF">2023-03-26T11:16:33Z</dcterms:modified>
</cp:coreProperties>
</file>